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8" r:id="rId2"/>
    <p:sldId id="259" r:id="rId3"/>
    <p:sldId id="260" r:id="rId4"/>
    <p:sldId id="319" r:id="rId5"/>
    <p:sldId id="320" r:id="rId6"/>
    <p:sldId id="321" r:id="rId7"/>
    <p:sldId id="278" r:id="rId8"/>
    <p:sldId id="322" r:id="rId9"/>
    <p:sldId id="324" r:id="rId10"/>
    <p:sldId id="261" r:id="rId11"/>
    <p:sldId id="262" r:id="rId12"/>
    <p:sldId id="263" r:id="rId13"/>
    <p:sldId id="265" r:id="rId14"/>
    <p:sldId id="281" r:id="rId15"/>
    <p:sldId id="266" r:id="rId16"/>
    <p:sldId id="267" r:id="rId17"/>
    <p:sldId id="330" r:id="rId18"/>
    <p:sldId id="268" r:id="rId19"/>
    <p:sldId id="269" r:id="rId20"/>
    <p:sldId id="270" r:id="rId21"/>
    <p:sldId id="271" r:id="rId22"/>
    <p:sldId id="272" r:id="rId23"/>
    <p:sldId id="273" r:id="rId24"/>
    <p:sldId id="275" r:id="rId25"/>
    <p:sldId id="284" r:id="rId26"/>
    <p:sldId id="331" r:id="rId27"/>
    <p:sldId id="285" r:id="rId28"/>
    <p:sldId id="286" r:id="rId29"/>
    <p:sldId id="288" r:id="rId30"/>
    <p:sldId id="289" r:id="rId31"/>
    <p:sldId id="290" r:id="rId32"/>
    <p:sldId id="326" r:id="rId33"/>
    <p:sldId id="282" r:id="rId34"/>
    <p:sldId id="328" r:id="rId35"/>
    <p:sldId id="283" r:id="rId36"/>
    <p:sldId id="327" r:id="rId37"/>
    <p:sldId id="332" r:id="rId38"/>
    <p:sldId id="329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092"/>
    <a:srgbClr val="EEEEEF"/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72749"/>
  </p:normalViewPr>
  <p:slideViewPr>
    <p:cSldViewPr>
      <p:cViewPr varScale="1">
        <p:scale>
          <a:sx n="73" d="100"/>
          <a:sy n="73" d="100"/>
        </p:scale>
        <p:origin x="1728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2024. 12. 7.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Collection </a:t>
            </a:r>
            <a:r>
              <a:rPr kumimoji="1" lang="ko-KR" altLang="en-US" dirty="0"/>
              <a:t>시작하겠습니다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2528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10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그래서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아래는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하고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있는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가 있죠</a:t>
            </a:r>
          </a:p>
          <a:p>
            <a:r>
              <a:rPr kumimoji="1" lang="en-US" altLang="ko-KR" dirty="0"/>
              <a:t>Vector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와 비슷한 건데</a:t>
            </a:r>
          </a:p>
          <a:p>
            <a:r>
              <a:rPr kumimoji="1" lang="ko-KR" altLang="en-US" dirty="0"/>
              <a:t>좀 옛날 거라서 거의 안 쓰인다 하는데</a:t>
            </a:r>
          </a:p>
          <a:p>
            <a:r>
              <a:rPr kumimoji="1" lang="en-US" altLang="ko-KR" dirty="0"/>
              <a:t>Stack </a:t>
            </a:r>
            <a:r>
              <a:rPr kumimoji="1" lang="ko-KR" altLang="en-US" dirty="0"/>
              <a:t>이라는 게 아직도 </a:t>
            </a:r>
            <a:r>
              <a:rPr kumimoji="1" lang="en-US" altLang="ko-KR" dirty="0"/>
              <a:t>Vector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기반으로 해서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가 되고 있습니다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와 벡터는 </a:t>
            </a:r>
            <a:r>
              <a:rPr kumimoji="1" lang="en-US" altLang="ko-KR" dirty="0"/>
              <a:t>order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duplication </a:t>
            </a:r>
            <a:r>
              <a:rPr kumimoji="1" lang="ko-KR" altLang="en-US" dirty="0"/>
              <a:t>다 가지고 있고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는 둘 다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베이스로 하는 그런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storage space</a:t>
            </a:r>
            <a:r>
              <a:rPr kumimoji="1" lang="ko-KR" altLang="en-US" dirty="0"/>
              <a:t>로 사용한다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Vector </a:t>
            </a:r>
            <a:r>
              <a:rPr kumimoji="1" lang="ko-KR" altLang="en-US" dirty="0"/>
              <a:t>안에 있는 모든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들은</a:t>
            </a:r>
          </a:p>
          <a:p>
            <a:r>
              <a:rPr kumimoji="1" lang="ko-KR" altLang="en-US" dirty="0"/>
              <a:t>연속된 </a:t>
            </a:r>
            <a:r>
              <a:rPr kumimoji="1" lang="en-US" altLang="ko-KR" dirty="0"/>
              <a:t>memory</a:t>
            </a:r>
            <a:r>
              <a:rPr kumimoji="1" lang="ko-KR" altLang="en-US" dirty="0"/>
              <a:t>공간 안에 존재를 해야 됩니다</a:t>
            </a:r>
          </a:p>
          <a:p>
            <a:r>
              <a:rPr kumimoji="1" lang="ko-KR" altLang="en-US" dirty="0"/>
              <a:t>이렇게 띄엄띄엄 있는 것이 아니라 연속된 공간 안에 있어서 찾아가기 쉽게 돼 있죠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는 간단하게 보고 갈 텐데요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196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11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import </a:t>
            </a:r>
            <a:r>
              <a:rPr kumimoji="1" lang="en-US" altLang="ko-KR" dirty="0" err="1"/>
              <a:t>java.util.ArrayList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고</a:t>
            </a:r>
          </a:p>
          <a:p>
            <a:r>
              <a:rPr kumimoji="1" lang="ko-KR" altLang="en-US" dirty="0"/>
              <a:t>여기 지금 </a:t>
            </a:r>
            <a:r>
              <a:rPr kumimoji="1" lang="en-US" altLang="ko-KR" dirty="0"/>
              <a:t>Collections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utility class</a:t>
            </a:r>
            <a:r>
              <a:rPr kumimoji="1" lang="ko-KR" altLang="en-US" dirty="0"/>
              <a:t>예요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이 아니라 </a:t>
            </a:r>
            <a:r>
              <a:rPr kumimoji="1" lang="en-US" altLang="ko-KR" dirty="0"/>
              <a:t>Collections </a:t>
            </a:r>
            <a:r>
              <a:rPr kumimoji="1" lang="ko-KR" altLang="en-US" dirty="0" err="1"/>
              <a:t>거든요</a:t>
            </a:r>
            <a:endParaRPr kumimoji="1" lang="ko-KR" altLang="en-US" dirty="0"/>
          </a:p>
          <a:p>
            <a:r>
              <a:rPr kumimoji="1" lang="ko-KR" altLang="en-US" dirty="0"/>
              <a:t>그래서 이 </a:t>
            </a:r>
            <a:r>
              <a:rPr kumimoji="1" lang="en-US" altLang="ko-KR" dirty="0"/>
              <a:t>utility class</a:t>
            </a:r>
            <a:r>
              <a:rPr kumimoji="1" lang="ko-KR" altLang="en-US" dirty="0"/>
              <a:t>에는 예를 들면 </a:t>
            </a:r>
            <a:r>
              <a:rPr kumimoji="1" lang="en-US" altLang="ko-KR" dirty="0"/>
              <a:t>sort </a:t>
            </a:r>
            <a:r>
              <a:rPr kumimoji="1" lang="ko-KR" altLang="en-US" dirty="0"/>
              <a:t>같은</a:t>
            </a:r>
          </a:p>
          <a:p>
            <a:r>
              <a:rPr kumimoji="1" lang="ko-KR" altLang="en-US" dirty="0"/>
              <a:t>그런 </a:t>
            </a:r>
            <a:r>
              <a:rPr kumimoji="1" lang="en-US" altLang="ko-KR" dirty="0"/>
              <a:t>utility</a:t>
            </a:r>
            <a:r>
              <a:rPr kumimoji="1" lang="ko-KR" altLang="en-US" dirty="0"/>
              <a:t>가 들어 있기 때문에</a:t>
            </a:r>
          </a:p>
          <a:p>
            <a:r>
              <a:rPr kumimoji="1" lang="ko-KR" altLang="en-US" dirty="0"/>
              <a:t>우리가 쉽게 사용할 수가 있습니다</a:t>
            </a:r>
          </a:p>
          <a:p>
            <a:r>
              <a:rPr kumimoji="1" lang="ko-KR" altLang="en-US" dirty="0"/>
              <a:t>지금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에서는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&lt;Integer&gt;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 parameter</a:t>
            </a:r>
            <a:r>
              <a:rPr kumimoji="1" lang="ko-KR" altLang="en-US" dirty="0"/>
              <a:t>로 하는</a:t>
            </a:r>
          </a:p>
          <a:p>
            <a:r>
              <a:rPr kumimoji="1" lang="en-US" altLang="ko-KR" dirty="0"/>
              <a:t>10</a:t>
            </a:r>
            <a:r>
              <a:rPr kumimoji="1" lang="ko-KR" altLang="en-US" dirty="0" err="1"/>
              <a:t>개짜리</a:t>
            </a:r>
            <a:r>
              <a:rPr kumimoji="1" lang="ko-KR" altLang="en-US" dirty="0"/>
              <a:t> 이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</a:t>
            </a:r>
            <a:r>
              <a:rPr kumimoji="1" lang="ko-KR" altLang="en-US" dirty="0" err="1"/>
              <a:t>만들었구요</a:t>
            </a:r>
            <a:endParaRPr kumimoji="1" lang="ko-KR" altLang="en-US" dirty="0"/>
          </a:p>
          <a:p>
            <a:r>
              <a:rPr kumimoji="1" lang="en-US" altLang="ko-KR" dirty="0"/>
              <a:t>list1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[5 4 2 0 1 3] </a:t>
            </a:r>
            <a:r>
              <a:rPr kumimoji="1" lang="ko-KR" altLang="en-US" dirty="0"/>
              <a:t>이렇게 프린트가 되죠</a:t>
            </a:r>
          </a:p>
          <a:p>
            <a:r>
              <a:rPr kumimoji="1" lang="ko-KR" altLang="en-US" dirty="0"/>
              <a:t>여기 지금 </a:t>
            </a:r>
            <a:r>
              <a:rPr kumimoji="1" lang="en-US" altLang="ko-KR" dirty="0" err="1"/>
              <a:t>println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list1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toString</a:t>
            </a:r>
            <a:r>
              <a:rPr kumimoji="1" lang="ko-KR" altLang="en-US" dirty="0"/>
              <a:t>은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[    ] </a:t>
            </a:r>
            <a:r>
              <a:rPr kumimoji="1" lang="ko-KR" altLang="en-US" dirty="0"/>
              <a:t>가 되어 있는 이런 형식으로 자동으로 프린트를 해줍니다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프린트할 때 이렇게 하면 된다는 거고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list2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list1</a:t>
            </a:r>
            <a:r>
              <a:rPr kumimoji="1" lang="ko-KR" altLang="en-US" dirty="0" err="1"/>
              <a:t>으로부터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subList</a:t>
            </a:r>
            <a:r>
              <a:rPr kumimoji="1" lang="en-US" altLang="ko-KR" dirty="0"/>
              <a:t>(1, 4)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받아가지고</a:t>
            </a:r>
          </a:p>
          <a:p>
            <a:r>
              <a:rPr kumimoji="1" lang="en-US" altLang="ko-KR" dirty="0"/>
              <a:t>list2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[4, 2, 0] </a:t>
            </a:r>
            <a:r>
              <a:rPr kumimoji="1" lang="ko-KR" altLang="en-US" dirty="0"/>
              <a:t>이것만 </a:t>
            </a:r>
            <a:r>
              <a:rPr kumimoji="1" lang="en-US" altLang="ko-KR" dirty="0"/>
              <a:t>list2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들어가게 되죠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5836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12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Collections.sort</a:t>
            </a:r>
            <a:r>
              <a:rPr kumimoji="1" lang="en-US" altLang="ko-KR" dirty="0"/>
              <a:t>(list1), </a:t>
            </a:r>
            <a:r>
              <a:rPr kumimoji="1" lang="en-US" altLang="ko-KR" dirty="0" err="1"/>
              <a:t>Collections.sort</a:t>
            </a:r>
            <a:r>
              <a:rPr kumimoji="1" lang="en-US" altLang="ko-KR" dirty="0"/>
              <a:t>(list2)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0, 1, 2, 3, 4, 5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되구요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/>
              <a:t>Collections</a:t>
            </a:r>
            <a:r>
              <a:rPr kumimoji="1" lang="ko-KR" altLang="en-US" dirty="0"/>
              <a:t>가 아까 </a:t>
            </a:r>
            <a:r>
              <a:rPr kumimoji="1" lang="en-US" altLang="ko-KR" dirty="0"/>
              <a:t>utility class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했죠</a:t>
            </a:r>
          </a:p>
          <a:p>
            <a:r>
              <a:rPr kumimoji="1" lang="ko-KR" altLang="en-US" dirty="0"/>
              <a:t>그래서 여기에 이제 </a:t>
            </a:r>
            <a:r>
              <a:rPr kumimoji="1" lang="en-US" altLang="ko-KR" dirty="0"/>
              <a:t>sort</a:t>
            </a:r>
            <a:r>
              <a:rPr kumimoji="1" lang="ko-KR" altLang="en-US" dirty="0"/>
              <a:t>가 이 </a:t>
            </a:r>
            <a:r>
              <a:rPr kumimoji="1" lang="en-US" altLang="ko-KR" dirty="0"/>
              <a:t>Collections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static library method</a:t>
            </a:r>
            <a:r>
              <a:rPr kumimoji="1" lang="ko-KR" altLang="en-US" dirty="0"/>
              <a:t>입니다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list1, list2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하는데 쉽게 사용할 수 있어요</a:t>
            </a:r>
          </a:p>
          <a:p>
            <a:r>
              <a:rPr kumimoji="1" lang="ko-KR" altLang="en-US" dirty="0"/>
              <a:t>이런 거 몰랐죠 이런 거 있으면 굉장히 쉽게 쓸 수 </a:t>
            </a:r>
            <a:r>
              <a:rPr kumimoji="1" lang="ko-KR" altLang="en-US" dirty="0" err="1"/>
              <a:t>있었을텐데</a:t>
            </a:r>
            <a:endParaRPr kumimoji="1" lang="ko-KR" altLang="en-US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list2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0, 2, 4 </a:t>
            </a:r>
            <a:r>
              <a:rPr kumimoji="1" lang="ko-KR" altLang="en-US" dirty="0"/>
              <a:t>역시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이 됐고요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list1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list2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contains all</a:t>
            </a:r>
            <a:r>
              <a:rPr kumimoji="1" lang="ko-KR" altLang="en-US" dirty="0"/>
              <a:t>을 하고 있느냐 하고</a:t>
            </a:r>
          </a:p>
          <a:p>
            <a:r>
              <a:rPr kumimoji="1" lang="en-US" altLang="ko-KR" dirty="0"/>
              <a:t>contains all</a:t>
            </a:r>
            <a:r>
              <a:rPr kumimoji="1" lang="ko-KR" altLang="en-US" dirty="0"/>
              <a:t>을 실행하면 </a:t>
            </a:r>
            <a:r>
              <a:rPr kumimoji="1" lang="en-US" altLang="ko-KR" dirty="0"/>
              <a:t>0, 2, 4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0, 1, 2, 3, 4, 5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완전히 포함되기 때문에</a:t>
            </a:r>
          </a:p>
          <a:p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리턴하게</a:t>
            </a:r>
            <a:r>
              <a:rPr kumimoji="1" lang="ko-KR" altLang="en-US" dirty="0"/>
              <a:t> 됩니다</a:t>
            </a:r>
          </a:p>
          <a:p>
            <a:r>
              <a:rPr kumimoji="1" lang="ko-KR" altLang="en-US" dirty="0"/>
              <a:t>이런 식으로 사용하면 </a:t>
            </a:r>
            <a:r>
              <a:rPr kumimoji="1" lang="ko-KR" altLang="en-US" dirty="0" err="1"/>
              <a:t>되구요</a:t>
            </a:r>
            <a:endParaRPr kumimoji="1"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18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13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하는 그런</a:t>
            </a:r>
          </a:p>
          <a:p>
            <a:r>
              <a:rPr kumimoji="1" lang="ko-KR" altLang="en-US" dirty="0"/>
              <a:t>내부적으로 어떤 일이 일어나는지 한번 보도록 하겠습니다</a:t>
            </a:r>
          </a:p>
          <a:p>
            <a:r>
              <a:rPr kumimoji="1" lang="en-US" altLang="ko-KR" dirty="0"/>
              <a:t>v</a:t>
            </a:r>
            <a:r>
              <a:rPr kumimoji="1" lang="ko-KR" altLang="en-US" dirty="0"/>
              <a:t>가 어떤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했을 때</a:t>
            </a:r>
          </a:p>
          <a:p>
            <a:r>
              <a:rPr kumimoji="1" lang="ko-KR" altLang="en-US" dirty="0"/>
              <a:t>거기에 </a:t>
            </a:r>
            <a:r>
              <a:rPr kumimoji="1" lang="en-US" altLang="ko-KR" dirty="0" err="1"/>
              <a:t>v.remove</a:t>
            </a:r>
            <a:r>
              <a:rPr kumimoji="1" lang="en-US" altLang="ko-KR" dirty="0"/>
              <a:t>(2)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index 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한다</a:t>
            </a:r>
          </a:p>
          <a:p>
            <a:r>
              <a:rPr kumimoji="1" lang="ko-KR" altLang="en-US" dirty="0"/>
              <a:t>맨 처음에 이렇게 돼 있을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주어진 이 </a:t>
            </a:r>
            <a:r>
              <a:rPr kumimoji="1" lang="en-US" altLang="ko-KR" dirty="0"/>
              <a:t>target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delete</a:t>
            </a:r>
            <a:r>
              <a:rPr kumimoji="1" lang="ko-KR" altLang="en-US" dirty="0"/>
              <a:t>하기 위해서는</a:t>
            </a:r>
          </a:p>
          <a:p>
            <a:r>
              <a:rPr kumimoji="1" lang="ko-KR" altLang="en-US" dirty="0"/>
              <a:t>이 데이터 뒤에 있는 것들 즉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2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하고</a:t>
            </a:r>
          </a:p>
          <a:p>
            <a:r>
              <a:rPr kumimoji="1" lang="ko-KR" altLang="en-US" dirty="0"/>
              <a:t>이런 식으로 되겠죠 그래서 이제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3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됐고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됐고</a:t>
            </a:r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는 그대로 남아있게 되죠</a:t>
            </a:r>
          </a:p>
          <a:p>
            <a:r>
              <a:rPr kumimoji="1" lang="ko-KR" altLang="en-US" dirty="0"/>
              <a:t>이렇게 뭘 하나 중간에서 삭제를 하면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기 때문에</a:t>
            </a:r>
          </a:p>
          <a:p>
            <a:r>
              <a:rPr kumimoji="1" lang="ko-KR" altLang="en-US" dirty="0"/>
              <a:t>이 중간에 비워둬서는 안되죠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그러니까 이게 전부 이렇게 </a:t>
            </a:r>
            <a:r>
              <a:rPr kumimoji="1" lang="en-US" altLang="ko-KR" dirty="0"/>
              <a:t>trimming</a:t>
            </a:r>
            <a:r>
              <a:rPr kumimoji="1" lang="ko-KR" altLang="en-US" dirty="0"/>
              <a:t>을 해야 됩니다</a:t>
            </a:r>
          </a:p>
          <a:p>
            <a:r>
              <a:rPr kumimoji="1" lang="ko-KR" altLang="en-US" dirty="0"/>
              <a:t>바로 밑에서부터 하나씩 이렇게 카피를 계속 해와서</a:t>
            </a:r>
          </a:p>
          <a:p>
            <a:r>
              <a:rPr kumimoji="1" lang="ko-KR" altLang="en-US" dirty="0"/>
              <a:t>이렇게 채워야 되는 게 생기는 거죠</a:t>
            </a:r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/>
              <a:t>last </a:t>
            </a:r>
            <a:r>
              <a:rPr kumimoji="1" lang="ko-KR" altLang="en-US" dirty="0"/>
              <a:t>데이터가 </a:t>
            </a:r>
            <a:r>
              <a:rPr kumimoji="1" lang="en-US" altLang="ko-KR" dirty="0"/>
              <a:t>4</a:t>
            </a:r>
            <a:r>
              <a:rPr kumimoji="1" lang="ko-KR" altLang="en-US" dirty="0"/>
              <a:t>로 옮겨졌기 때문에 이건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로 만드는 거죠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size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줄여서 최종적으로 이렇게 만들게 됩니다</a:t>
            </a:r>
          </a:p>
          <a:p>
            <a:r>
              <a:rPr kumimoji="1" lang="ko-KR" altLang="en-US" dirty="0"/>
              <a:t>그래서 최악의 경우에 </a:t>
            </a:r>
            <a:r>
              <a:rPr kumimoji="1" lang="en-US" altLang="ko-KR" dirty="0"/>
              <a:t>worst case</a:t>
            </a:r>
            <a:r>
              <a:rPr kumimoji="1" lang="ko-KR" altLang="en-US" dirty="0"/>
              <a:t>일 때는</a:t>
            </a:r>
          </a:p>
          <a:p>
            <a:r>
              <a:rPr kumimoji="1" lang="ko-KR" altLang="en-US" dirty="0"/>
              <a:t>어떤 때가 그 데이터를 제일 많이 옮겨야 될까요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하나를 삭제할 때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이 예를 보면 제일 첫 번째 </a:t>
            </a:r>
            <a:r>
              <a:rPr kumimoji="1" lang="en-US" altLang="ko-KR" dirty="0"/>
              <a:t>element, data[0]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삭제하면</a:t>
            </a:r>
          </a:p>
          <a:p>
            <a:r>
              <a:rPr kumimoji="1" lang="ko-KR" altLang="en-US" dirty="0"/>
              <a:t>그 밑에 있던 걸 다 옮겨야 되죠 이 꽉 차 있다고 생각하면</a:t>
            </a:r>
          </a:p>
          <a:p>
            <a:r>
              <a:rPr kumimoji="1" lang="en-US" altLang="ko-KR" dirty="0"/>
              <a:t>size - 1 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data  size - 1</a:t>
            </a:r>
            <a:r>
              <a:rPr kumimoji="1" lang="ko-KR" altLang="en-US" dirty="0"/>
              <a:t>개의 데이터를 옮겨야 됩니다</a:t>
            </a:r>
          </a:p>
          <a:p>
            <a:r>
              <a:rPr kumimoji="1" lang="ko-KR" altLang="en-US" dirty="0"/>
              <a:t>그래서 결국은 </a:t>
            </a:r>
            <a:r>
              <a:rPr kumimoji="1" lang="en-US" altLang="ko-KR" dirty="0"/>
              <a:t>worst time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time complexity</a:t>
            </a:r>
            <a:r>
              <a:rPr kumimoji="1" lang="ko-KR" altLang="en-US" dirty="0"/>
              <a:t>는</a:t>
            </a:r>
          </a:p>
          <a:p>
            <a:r>
              <a:rPr kumimoji="1" lang="en-US" altLang="ko-KR" dirty="0"/>
              <a:t>Order of n ( O(n) ) </a:t>
            </a:r>
            <a:r>
              <a:rPr kumimoji="1" lang="ko-KR" altLang="en-US" dirty="0"/>
              <a:t>이다 이렇게 볼 수 있습니다</a:t>
            </a:r>
          </a:p>
          <a:p>
            <a:r>
              <a:rPr kumimoji="1" lang="ko-KR" altLang="en-US" dirty="0"/>
              <a:t>전체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 데이터가 있을 때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개 데이터를 움직이게 되니까</a:t>
            </a:r>
          </a:p>
          <a:p>
            <a:r>
              <a:rPr kumimoji="1" lang="en-US" altLang="ko-KR" dirty="0"/>
              <a:t>n</a:t>
            </a:r>
            <a:r>
              <a:rPr kumimoji="1" lang="ko-KR" altLang="en-US" dirty="0"/>
              <a:t>개 데이터를 움직이는 그런 </a:t>
            </a:r>
            <a:r>
              <a:rPr kumimoji="1" lang="en-US" altLang="ko-KR" dirty="0"/>
              <a:t>time order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갖게 되는 거죠</a:t>
            </a:r>
          </a:p>
          <a:p>
            <a:r>
              <a:rPr kumimoji="1" lang="ko-KR" altLang="en-US" dirty="0"/>
              <a:t>그래서 이거는 뭐 하나를 삭제하는데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개를 다 움직이는 거니까</a:t>
            </a:r>
          </a:p>
          <a:p>
            <a:r>
              <a:rPr kumimoji="1" lang="ko-KR" altLang="en-US" dirty="0"/>
              <a:t>그렇게 좋아 보이지 않습니다 그렇지만 이건 할 수 없는 일입니다</a:t>
            </a:r>
          </a:p>
          <a:p>
            <a:r>
              <a:rPr kumimoji="1" lang="en-US" altLang="ko-KR" dirty="0"/>
              <a:t>array</a:t>
            </a:r>
            <a:r>
              <a:rPr kumimoji="1" lang="ko-KR" altLang="en-US" dirty="0"/>
              <a:t>의 성질을 유지하기 위해서 할 수 없이 해야 되는 일이죠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908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14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이번엔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첫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끝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까지</a:t>
            </a:r>
          </a:p>
          <a:p>
            <a:r>
              <a:rPr kumimoji="1" lang="ko-KR" altLang="en-US" dirty="0"/>
              <a:t>순서대로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하는 거를 한번 보죠</a:t>
            </a:r>
          </a:p>
          <a:p>
            <a:r>
              <a:rPr kumimoji="1" lang="en-US" altLang="ko-KR" dirty="0"/>
              <a:t>for</a:t>
            </a:r>
            <a:r>
              <a:rPr kumimoji="1" lang="ko-KR" altLang="en-US" dirty="0"/>
              <a:t>문으로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list.size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보다 작을 때까지</a:t>
            </a:r>
          </a:p>
          <a:p>
            <a:r>
              <a:rPr kumimoji="1" lang="en-US" altLang="ko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증가시키면서 </a:t>
            </a:r>
            <a:r>
              <a:rPr kumimoji="1" lang="en-US" altLang="ko-KR" dirty="0" err="1"/>
              <a:t>list.remove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했습니다</a:t>
            </a:r>
          </a:p>
          <a:p>
            <a:r>
              <a:rPr kumimoji="1" lang="ko-KR" altLang="en-US" dirty="0"/>
              <a:t>여기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이제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들어가게 됩니다</a:t>
            </a:r>
          </a:p>
          <a:p>
            <a:r>
              <a:rPr kumimoji="1" lang="ko-KR" altLang="en-US" dirty="0"/>
              <a:t>지금 </a:t>
            </a:r>
            <a:r>
              <a:rPr kumimoji="1" lang="en-US" altLang="ko-KR" dirty="0"/>
              <a:t>remove 0</a:t>
            </a:r>
            <a:r>
              <a:rPr kumimoji="1" lang="ko-KR" altLang="en-US" dirty="0"/>
              <a:t>을 먼저 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여기서 지금 </a:t>
            </a:r>
            <a:r>
              <a:rPr kumimoji="1" lang="en-US" altLang="ko-KR" dirty="0"/>
              <a:t>0 1 2 3 4 </a:t>
            </a:r>
            <a:r>
              <a:rPr kumimoji="1" lang="ko-KR" altLang="en-US" dirty="0"/>
              <a:t>이렇게 자리가 들어가 있죠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0</a:t>
            </a:r>
            <a:r>
              <a:rPr kumimoji="1" lang="ko-KR" altLang="en-US" dirty="0"/>
              <a:t>번째 있는 것은 </a:t>
            </a:r>
            <a:r>
              <a:rPr kumimoji="1" lang="en-US" altLang="ko-KR" dirty="0"/>
              <a:t>0 </a:t>
            </a:r>
            <a:r>
              <a:rPr kumimoji="1" lang="ko-KR" altLang="en-US" dirty="0" err="1"/>
              <a:t>니까</a:t>
            </a:r>
            <a:r>
              <a:rPr kumimoji="1" lang="ko-KR" altLang="en-US" dirty="0"/>
              <a:t>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을 빼 버리면</a:t>
            </a:r>
          </a:p>
          <a:p>
            <a:r>
              <a:rPr kumimoji="1" lang="ko-KR" altLang="en-US" dirty="0"/>
              <a:t>얘네들을 하나씩 다 이렇게 카피를 해 줘야 되겠죠</a:t>
            </a:r>
          </a:p>
          <a:p>
            <a:r>
              <a:rPr kumimoji="1" lang="ko-KR" altLang="en-US" dirty="0"/>
              <a:t>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을 하나 </a:t>
            </a:r>
            <a:r>
              <a:rPr kumimoji="1" lang="ko-KR" altLang="en-US" dirty="0" err="1"/>
              <a:t>땡기고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다시 하나 </a:t>
            </a:r>
            <a:r>
              <a:rPr kumimoji="1" lang="ko-KR" altLang="en-US" dirty="0" err="1"/>
              <a:t>땡기고</a:t>
            </a:r>
            <a:endParaRPr kumimoji="1" lang="ko-KR" altLang="en-US" dirty="0"/>
          </a:p>
          <a:p>
            <a:r>
              <a:rPr kumimoji="1" lang="en-US" altLang="ko-KR" dirty="0"/>
              <a:t>3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땡기고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땡기고</a:t>
            </a:r>
            <a:r>
              <a:rPr kumimoji="1" lang="ko-KR" altLang="en-US" dirty="0"/>
              <a:t> 이런 식으로 </a:t>
            </a:r>
            <a:r>
              <a:rPr kumimoji="1" lang="en-US" altLang="ko-KR" dirty="0"/>
              <a:t>1 2 3 4</a:t>
            </a:r>
            <a:r>
              <a:rPr kumimoji="1" lang="ko-KR" altLang="en-US" dirty="0"/>
              <a:t>가 됐죠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copy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 되는 상황이 온다 이제 그런 거구요</a:t>
            </a:r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remove(1) </a:t>
            </a:r>
            <a:r>
              <a:rPr kumimoji="1" lang="ko-KR" altLang="en-US" dirty="0"/>
              <a:t>하면</a:t>
            </a:r>
            <a:r>
              <a:rPr kumimoji="1" lang="en-US" altLang="ko-KR" dirty="0"/>
              <a:t>, index 1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하라는  거예요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0 1 2 3 </a:t>
            </a:r>
            <a:r>
              <a:rPr kumimoji="1" lang="ko-KR" altLang="en-US" dirty="0"/>
              <a:t>이렇게 인덱스가 되겠죠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remove(1), 1</a:t>
            </a:r>
            <a:r>
              <a:rPr kumimoji="1" lang="ko-KR" altLang="en-US" dirty="0"/>
              <a:t>번 인덱스에는 데이터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들어가 있으니까</a:t>
            </a:r>
          </a:p>
          <a:p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을 하나 </a:t>
            </a:r>
            <a:r>
              <a:rPr kumimoji="1" lang="ko-KR" altLang="en-US" dirty="0" err="1"/>
              <a:t>땡겨주고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</a:t>
            </a:r>
            <a:r>
              <a:rPr kumimoji="1" lang="ko-KR" altLang="en-US" dirty="0" err="1"/>
              <a:t>땡겨줘서</a:t>
            </a:r>
            <a:endParaRPr kumimoji="1" lang="ko-KR" altLang="en-US" dirty="0"/>
          </a:p>
          <a:p>
            <a:r>
              <a:rPr kumimoji="1" lang="ko-KR" altLang="en-US" dirty="0"/>
              <a:t>이런 식으로 카피를 해줘야 됩니다</a:t>
            </a:r>
          </a:p>
          <a:p>
            <a:r>
              <a:rPr kumimoji="1" lang="ko-KR" altLang="en-US" dirty="0"/>
              <a:t>그 다음에 마지막으로 이제 </a:t>
            </a:r>
            <a:r>
              <a:rPr kumimoji="1" lang="en-US" altLang="ko-KR" dirty="0"/>
              <a:t>remove(2)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하면은</a:t>
            </a:r>
          </a:p>
          <a:p>
            <a:r>
              <a:rPr kumimoji="1" lang="en-US" altLang="ko-KR" dirty="0"/>
              <a:t>0 1 2</a:t>
            </a:r>
            <a:r>
              <a:rPr kumimoji="1" lang="ko-KR" altLang="en-US" dirty="0" err="1"/>
              <a:t>니까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요 경우에는 그냥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그냥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로 만들어 버리면 되겠네요</a:t>
            </a:r>
          </a:p>
          <a:p>
            <a:r>
              <a:rPr kumimoji="1" lang="ko-KR" altLang="en-US" dirty="0"/>
              <a:t>자 이런 식으로 앞에서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뒷쪽으로</a:t>
            </a:r>
            <a:r>
              <a:rPr kumimoji="1" lang="en-US" altLang="ko-KR" dirty="0"/>
              <a:t>, 0</a:t>
            </a:r>
            <a:r>
              <a:rPr kumimoji="1" lang="ko-KR" altLang="en-US" dirty="0"/>
              <a:t>번부터 뒤쪽으로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 때는</a:t>
            </a:r>
          </a:p>
          <a:p>
            <a:r>
              <a:rPr kumimoji="1" lang="ko-KR" altLang="en-US" dirty="0"/>
              <a:t>하나씩 </a:t>
            </a:r>
            <a:r>
              <a:rPr kumimoji="1" lang="en-US" altLang="ko-KR" dirty="0"/>
              <a:t>copy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해줘야 되는 그런 상황이 오겠죠</a:t>
            </a:r>
          </a:p>
          <a:p>
            <a:r>
              <a:rPr kumimoji="1" lang="ko-KR" altLang="en-US" dirty="0"/>
              <a:t>근데 반대로 </a:t>
            </a:r>
            <a:r>
              <a:rPr kumimoji="1" lang="en-US" altLang="ko-KR" dirty="0"/>
              <a:t>last object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first object</a:t>
            </a:r>
            <a:r>
              <a:rPr kumimoji="1" lang="ko-KR" altLang="en-US" dirty="0"/>
              <a:t>로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 = </a:t>
            </a:r>
            <a:r>
              <a:rPr kumimoji="1" lang="en-US" altLang="ko-KR" dirty="0" err="1"/>
              <a:t>list.size</a:t>
            </a:r>
            <a:r>
              <a:rPr kumimoji="1" lang="en-US" altLang="ko-KR" dirty="0"/>
              <a:t>() - 1, </a:t>
            </a:r>
            <a:r>
              <a:rPr kumimoji="1" lang="ko-KR" altLang="en-US" dirty="0"/>
              <a:t>제일 마지막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시작해서</a:t>
            </a:r>
          </a:p>
          <a:p>
            <a:r>
              <a:rPr kumimoji="1" lang="en-US" altLang="ko-KR" dirty="0" err="1"/>
              <a:t>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감소시키면서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</a:t>
            </a:r>
            <a:r>
              <a:rPr kumimoji="1" lang="en-US" altLang="ko-KR" dirty="0"/>
              <a:t>, 0</a:t>
            </a:r>
            <a:r>
              <a:rPr kumimoji="1" lang="ko-KR" altLang="en-US" dirty="0"/>
              <a:t>까지 그렇게 하나씩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어떻게 될까요</a:t>
            </a:r>
          </a:p>
          <a:p>
            <a:r>
              <a:rPr kumimoji="1" lang="ko-KR" altLang="en-US" dirty="0"/>
              <a:t>자 먼저 </a:t>
            </a:r>
            <a:r>
              <a:rPr kumimoji="1" lang="en-US" altLang="ko-KR" dirty="0"/>
              <a:t>remove(4)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마지막 걸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로 만들고 끝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그렇죠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remove(3) </a:t>
            </a:r>
            <a:r>
              <a:rPr kumimoji="1" lang="ko-KR" altLang="en-US" dirty="0"/>
              <a:t>을 하면은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로 만들고 끝</a:t>
            </a:r>
          </a:p>
          <a:p>
            <a:r>
              <a:rPr kumimoji="1" lang="ko-KR" altLang="en-US" dirty="0"/>
              <a:t>이런 식으로 하면은 마지막에 전부 </a:t>
            </a:r>
            <a:r>
              <a:rPr kumimoji="1" lang="en-US" altLang="ko-KR" dirty="0"/>
              <a:t>null</a:t>
            </a:r>
            <a:r>
              <a:rPr kumimoji="1" lang="ko-KR" altLang="en-US" dirty="0"/>
              <a:t>이 될 수 있겠죠</a:t>
            </a:r>
          </a:p>
          <a:p>
            <a:r>
              <a:rPr kumimoji="1" lang="ko-KR" altLang="en-US" dirty="0"/>
              <a:t>이 경우에는 이제 하나의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하더라도</a:t>
            </a:r>
          </a:p>
          <a:p>
            <a:r>
              <a:rPr kumimoji="1" lang="ko-KR" altLang="en-US" dirty="0"/>
              <a:t>다른 걸 </a:t>
            </a:r>
            <a:r>
              <a:rPr kumimoji="1" lang="ko-KR" altLang="en-US" dirty="0" err="1"/>
              <a:t>땡겨</a:t>
            </a:r>
            <a:r>
              <a:rPr kumimoji="1" lang="ko-KR" altLang="en-US" dirty="0"/>
              <a:t> 주거나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해 줄 필요가 없겠죠</a:t>
            </a:r>
          </a:p>
          <a:p>
            <a:r>
              <a:rPr kumimoji="1" lang="ko-KR" altLang="en-US" dirty="0"/>
              <a:t>그래서 이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일 경우에는 이런 식으로</a:t>
            </a:r>
          </a:p>
          <a:p>
            <a:r>
              <a:rPr kumimoji="1" lang="ko-KR" altLang="en-US" dirty="0"/>
              <a:t>앞쪽에서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 주느냐</a:t>
            </a:r>
          </a:p>
          <a:p>
            <a:r>
              <a:rPr kumimoji="1" lang="ko-KR" altLang="en-US" dirty="0"/>
              <a:t>아니면 뒤쪽에서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해주느냐에</a:t>
            </a:r>
            <a:r>
              <a:rPr kumimoji="1" lang="ko-KR" altLang="en-US" dirty="0"/>
              <a:t> 따라서</a:t>
            </a:r>
          </a:p>
          <a:p>
            <a:r>
              <a:rPr kumimoji="1" lang="ko-KR" altLang="en-US" dirty="0"/>
              <a:t>아주 작은 차이지만 계산 시간에 차이가 있을 수 </a:t>
            </a:r>
            <a:r>
              <a:rPr kumimoji="1" lang="ko-KR" altLang="en-US" dirty="0" err="1"/>
              <a:t>있다라는</a:t>
            </a:r>
            <a:r>
              <a:rPr kumimoji="1" lang="ko-KR" altLang="en-US" dirty="0"/>
              <a:t> 것을 보여주고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471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15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의 장단점을 한번 보면</a:t>
            </a:r>
          </a:p>
          <a:p>
            <a:r>
              <a:rPr kumimoji="1" lang="ko-KR" altLang="en-US" dirty="0"/>
              <a:t>장점은 굉장히 간단한 </a:t>
            </a:r>
            <a:r>
              <a:rPr kumimoji="1" lang="en-US" altLang="ko-KR" dirty="0"/>
              <a:t>structure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있다 라는 것이고요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fast direct access time</a:t>
            </a:r>
            <a:r>
              <a:rPr kumimoji="1" lang="ko-KR" altLang="en-US" dirty="0"/>
              <a:t>을 가지고 있다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몇 번째 데이터를 찾아갈 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그것이 바로 한 번에 액세스가 가능해요</a:t>
            </a:r>
          </a:p>
          <a:p>
            <a:r>
              <a:rPr kumimoji="1" lang="ko-KR" altLang="en-US" dirty="0"/>
              <a:t>그거는 왜 </a:t>
            </a:r>
            <a:r>
              <a:rPr kumimoji="1" lang="ko-KR" altLang="en-US" dirty="0" err="1"/>
              <a:t>그러냐면</a:t>
            </a:r>
            <a:r>
              <a:rPr kumimoji="1" lang="ko-KR" altLang="en-US" dirty="0"/>
              <a:t> 이 데이터를 가지고 있는 이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특징인데</a:t>
            </a:r>
          </a:p>
          <a:p>
            <a:r>
              <a:rPr kumimoji="1" lang="ko-KR" altLang="en-US" dirty="0"/>
              <a:t>데이터를 가지고 있는 이 메모리가 전부 붙어 있기 때문에 그렇습니다</a:t>
            </a:r>
          </a:p>
          <a:p>
            <a:r>
              <a:rPr kumimoji="1" lang="ko-KR" altLang="en-US" dirty="0"/>
              <a:t>그래서 주소 계산이 쉬워지는 거죠</a:t>
            </a:r>
          </a:p>
          <a:p>
            <a:r>
              <a:rPr kumimoji="1" lang="ko-KR" altLang="en-US" dirty="0"/>
              <a:t>만약에 </a:t>
            </a:r>
            <a:r>
              <a:rPr kumimoji="1" lang="en-US" altLang="ko-KR" dirty="0" err="1"/>
              <a:t>list.get</a:t>
            </a:r>
            <a:r>
              <a:rPr kumimoji="1" lang="en-US" altLang="ko-KR" dirty="0"/>
              <a:t>(index) </a:t>
            </a:r>
            <a:r>
              <a:rPr kumimoji="1" lang="ko-KR" altLang="en-US" dirty="0"/>
              <a:t>가 주어졌다면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index element</a:t>
            </a:r>
            <a:r>
              <a:rPr kumimoji="1" lang="ko-KR" altLang="en-US" dirty="0"/>
              <a:t>가 어디 있는지를 찾아갈 때는</a:t>
            </a:r>
          </a:p>
          <a:p>
            <a:r>
              <a:rPr kumimoji="1" lang="en-US" altLang="ko-KR" dirty="0"/>
              <a:t>list[index]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address</a:t>
            </a:r>
            <a:r>
              <a:rPr kumimoji="1" lang="ko-KR" altLang="en-US" dirty="0"/>
              <a:t>는 어떻게 돼요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list[0]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address</a:t>
            </a:r>
            <a:r>
              <a:rPr kumimoji="1" lang="ko-KR" altLang="en-US" dirty="0"/>
              <a:t>에다가 </a:t>
            </a:r>
            <a:r>
              <a:rPr kumimoji="1" lang="en-US" altLang="ko-KR" dirty="0" err="1"/>
              <a:t>sizeof</a:t>
            </a:r>
            <a:r>
              <a:rPr kumimoji="1" lang="en-US" altLang="ko-KR" dirty="0"/>
              <a:t>(data) </a:t>
            </a:r>
            <a:r>
              <a:rPr kumimoji="1" lang="ko-KR" altLang="en-US" dirty="0"/>
              <a:t>곱하기 인덱스를 하면 되겠죠</a:t>
            </a:r>
          </a:p>
          <a:p>
            <a:r>
              <a:rPr kumimoji="1" lang="ko-KR" altLang="en-US" dirty="0"/>
              <a:t>그렇게 되면 쉽게 찾아갈 수 있겠죠</a:t>
            </a:r>
          </a:p>
          <a:p>
            <a:r>
              <a:rPr kumimoji="1" lang="ko-KR" altLang="en-US" dirty="0"/>
              <a:t>그래서</a:t>
            </a:r>
            <a:r>
              <a:rPr kumimoji="1" lang="en-US" altLang="ko-KR" dirty="0"/>
              <a:t>direct access </a:t>
            </a:r>
            <a:r>
              <a:rPr kumimoji="1" lang="ko-KR" altLang="en-US" dirty="0"/>
              <a:t>가 굉장히 빠르다</a:t>
            </a:r>
          </a:p>
          <a:p>
            <a:r>
              <a:rPr kumimoji="1" lang="ko-KR" altLang="en-US" dirty="0"/>
              <a:t>그런데 단점이 또 있죠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만약에 우리가 </a:t>
            </a:r>
            <a:r>
              <a:rPr kumimoji="1" lang="ko-KR" altLang="en-US" dirty="0" err="1"/>
              <a:t>열개짜리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가진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해놨는데</a:t>
            </a:r>
            <a:endParaRPr kumimoji="1" lang="ko-KR" altLang="en-US" dirty="0"/>
          </a:p>
          <a:p>
            <a:r>
              <a:rPr kumimoji="1" lang="ko-KR" altLang="en-US" dirty="0"/>
              <a:t>중간에 </a:t>
            </a:r>
            <a:r>
              <a:rPr kumimoji="1" lang="en-US" altLang="ko-KR" dirty="0"/>
              <a:t>add, add, add </a:t>
            </a:r>
            <a:r>
              <a:rPr kumimoji="1" lang="ko-KR" altLang="en-US" dirty="0"/>
              <a:t>해가지고 열개 이상이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가 되게 된다</a:t>
            </a:r>
          </a:p>
          <a:p>
            <a:r>
              <a:rPr kumimoji="1" lang="ko-KR" altLang="en-US" dirty="0"/>
              <a:t>그러면 내부적으로 어떤 일이 일어날까요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는 메모리가 전부 붙어 있어야 됩니다 </a:t>
            </a:r>
            <a:r>
              <a:rPr kumimoji="1" lang="ko-KR" altLang="en-US" dirty="0" err="1"/>
              <a:t>그쵸</a:t>
            </a:r>
            <a:r>
              <a:rPr kumimoji="1" lang="ko-KR" altLang="en-US" dirty="0"/>
              <a:t> 처음부터 끝까지</a:t>
            </a:r>
          </a:p>
          <a:p>
            <a:r>
              <a:rPr kumimoji="1" lang="ko-KR" altLang="en-US" dirty="0"/>
              <a:t>그러니까 지금 현재 할당된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버리고</a:t>
            </a:r>
          </a:p>
          <a:p>
            <a:r>
              <a:rPr kumimoji="1" lang="ko-KR" altLang="en-US" dirty="0"/>
              <a:t>이거보다 더 큰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새로 잡아서</a:t>
            </a:r>
          </a:p>
          <a:p>
            <a:r>
              <a:rPr kumimoji="1" lang="ko-KR" altLang="en-US" dirty="0"/>
              <a:t>거기다 다 기존의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들을 옮겨 줘야 돼요 카피를 해야 돼요</a:t>
            </a:r>
          </a:p>
          <a:p>
            <a:r>
              <a:rPr kumimoji="1" lang="ko-KR" altLang="en-US" dirty="0"/>
              <a:t>왜냐하면 스페이스를 큰 걸 잡아야 되니까요</a:t>
            </a:r>
          </a:p>
          <a:p>
            <a:r>
              <a:rPr kumimoji="1" lang="ko-KR" altLang="en-US" dirty="0"/>
              <a:t>마치 식구가 많아지면 방이 여러 개인 큰 집을 구해야 되고</a:t>
            </a:r>
          </a:p>
          <a:p>
            <a:r>
              <a:rPr kumimoji="1" lang="ko-KR" altLang="en-US" dirty="0"/>
              <a:t>이사를 해야 되잖아요</a:t>
            </a:r>
          </a:p>
          <a:p>
            <a:r>
              <a:rPr kumimoji="1" lang="ko-KR" altLang="en-US" dirty="0" err="1"/>
              <a:t>그거하고</a:t>
            </a:r>
            <a:r>
              <a:rPr kumimoji="1" lang="ko-KR" altLang="en-US" dirty="0"/>
              <a:t> 똑같은 거죠</a:t>
            </a:r>
          </a:p>
          <a:p>
            <a:r>
              <a:rPr kumimoji="1" lang="ko-KR" altLang="en-US" dirty="0"/>
              <a:t>그래서 그 </a:t>
            </a:r>
            <a:r>
              <a:rPr kumimoji="1" lang="en-US" altLang="ko-KR" dirty="0"/>
              <a:t>capacity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바꾸기 위해서는</a:t>
            </a:r>
          </a:p>
          <a:p>
            <a:r>
              <a:rPr kumimoji="1" lang="ko-KR" altLang="en-US" dirty="0"/>
              <a:t>새로운 </a:t>
            </a:r>
            <a:r>
              <a:rPr kumimoji="1" lang="en-US" altLang="ko-KR" dirty="0"/>
              <a:t>memory space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만들어야 되고</a:t>
            </a:r>
          </a:p>
          <a:p>
            <a:r>
              <a:rPr kumimoji="1" lang="ko-KR" altLang="en-US" dirty="0"/>
              <a:t>그 다음에 데이터를 </a:t>
            </a:r>
            <a:r>
              <a:rPr kumimoji="1" lang="en-US" altLang="ko-KR" dirty="0"/>
              <a:t>old space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new one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카피를 해야 된다</a:t>
            </a:r>
          </a:p>
          <a:p>
            <a:r>
              <a:rPr kumimoji="1" lang="ko-KR" altLang="en-US" dirty="0"/>
              <a:t>만약에 그래서 이 옮기는 시간이 또 걸리기 때문에</a:t>
            </a:r>
          </a:p>
          <a:p>
            <a:r>
              <a:rPr kumimoji="1" lang="ko-KR" altLang="en-US" dirty="0"/>
              <a:t>그래서 그게 싫어서 아예 처음부터 크게 메모리를 잡아 버리면</a:t>
            </a:r>
          </a:p>
          <a:p>
            <a:r>
              <a:rPr kumimoji="1" lang="ko-KR" altLang="en-US" dirty="0"/>
              <a:t>실제로 쓰는 것보다 버려지는 메모리가 훨씬 더 많을 수 있다는</a:t>
            </a:r>
          </a:p>
          <a:p>
            <a:r>
              <a:rPr kumimoji="1" lang="ko-KR" altLang="en-US" dirty="0"/>
              <a:t>얘기가 되겠습니다 </a:t>
            </a:r>
            <a:r>
              <a:rPr kumimoji="1" lang="en-US" altLang="ko-KR" dirty="0"/>
              <a:t>waste </a:t>
            </a:r>
            <a:r>
              <a:rPr kumimoji="1" lang="ko-KR" altLang="en-US" dirty="0"/>
              <a:t>된다 라는 얘기가 되겠습니다</a:t>
            </a:r>
          </a:p>
          <a:p>
            <a:r>
              <a:rPr kumimoji="1" lang="ko-KR" altLang="en-US" dirty="0"/>
              <a:t>그래서 어느 쪽이나 작게 잡을 수도 없고 너무 크게 잡을 수도 없고</a:t>
            </a:r>
          </a:p>
          <a:p>
            <a:r>
              <a:rPr kumimoji="1" lang="ko-KR" altLang="en-US" dirty="0"/>
              <a:t>그래서 그런 단점이 있는 거죠</a:t>
            </a:r>
          </a:p>
          <a:p>
            <a:r>
              <a:rPr kumimoji="1" lang="ko-KR" altLang="en-US" dirty="0"/>
              <a:t>그 다음에 그 </a:t>
            </a:r>
            <a:r>
              <a:rPr kumimoji="1" lang="en-US" altLang="ko-KR" dirty="0"/>
              <a:t>sequence </a:t>
            </a:r>
            <a:r>
              <a:rPr kumimoji="1" lang="ko-KR" altLang="en-US" dirty="0"/>
              <a:t>데이터를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하거나 </a:t>
            </a:r>
            <a:r>
              <a:rPr kumimoji="1" lang="en-US" altLang="ko-KR" dirty="0"/>
              <a:t>delete</a:t>
            </a:r>
            <a:r>
              <a:rPr kumimoji="1" lang="ko-KR" altLang="en-US" dirty="0"/>
              <a:t>할 때</a:t>
            </a:r>
          </a:p>
          <a:p>
            <a:r>
              <a:rPr kumimoji="1" lang="ko-KR" altLang="en-US" dirty="0"/>
              <a:t>시간이 많이 걸릴 수 있다는 거죠</a:t>
            </a:r>
          </a:p>
          <a:p>
            <a:r>
              <a:rPr kumimoji="1" lang="ko-KR" altLang="en-US" dirty="0"/>
              <a:t>아까 우리가 이 전번에 슬라이드에 봤듯이</a:t>
            </a:r>
          </a:p>
          <a:p>
            <a:r>
              <a:rPr kumimoji="1" lang="ko-KR" altLang="en-US" dirty="0"/>
              <a:t>맨 첫번째에서 데이터를 삭제하거나 아니면 끼워 넣을 때</a:t>
            </a:r>
          </a:p>
          <a:p>
            <a:r>
              <a:rPr kumimoji="1" lang="ko-KR" altLang="en-US" dirty="0"/>
              <a:t>끼워 넣을 때도 마찬가지로 데이터를 다 옮겨야 되죠</a:t>
            </a:r>
          </a:p>
          <a:p>
            <a:r>
              <a:rPr kumimoji="1" lang="ko-KR" altLang="en-US" dirty="0"/>
              <a:t>그럴 때는 시간이 많이 걸릴 수 있다는 거죠</a:t>
            </a:r>
          </a:p>
          <a:p>
            <a:r>
              <a:rPr kumimoji="1" lang="ko-KR" altLang="en-US" dirty="0"/>
              <a:t>중간이나 첫 부분에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그렇죠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그래서 그럴 때 시간이 많이 걸릴 수 있다</a:t>
            </a:r>
          </a:p>
          <a:p>
            <a:r>
              <a:rPr kumimoji="1" lang="ko-KR" altLang="en-US" dirty="0"/>
              <a:t>그렇지만 그 맨 마지막 부분에서 데이터를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하거나</a:t>
            </a:r>
          </a:p>
          <a:p>
            <a:r>
              <a:rPr kumimoji="1" lang="ko-KR" altLang="en-US" dirty="0"/>
              <a:t>삭제하는 것은 좀 시간이 덜 걸린다 라는 얘기가 되겠습니다</a:t>
            </a:r>
          </a:p>
          <a:p>
            <a:r>
              <a:rPr kumimoji="1" lang="ko-KR" altLang="en-US" dirty="0"/>
              <a:t>자 그래서 이러한 그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의 장단점</a:t>
            </a:r>
          </a:p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장단점과 같습니다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8457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16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그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는 같은 </a:t>
            </a:r>
            <a:r>
              <a:rPr kumimoji="1" lang="ko-KR" altLang="en-US" dirty="0" err="1"/>
              <a:t>부류고</a:t>
            </a:r>
            <a:endParaRPr kumimoji="1" lang="ko-KR" altLang="en-US" dirty="0"/>
          </a:p>
          <a:p>
            <a:r>
              <a:rPr kumimoji="1" lang="en-US" altLang="ko-KR" dirty="0"/>
              <a:t>LinkedList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의 또 다른 </a:t>
            </a:r>
            <a:r>
              <a:rPr kumimoji="1" lang="en-US" altLang="ko-KR" dirty="0"/>
              <a:t>implementation</a:t>
            </a:r>
            <a:r>
              <a:rPr kumimoji="1" lang="ko-KR" altLang="en-US" dirty="0"/>
              <a:t>이죠</a:t>
            </a:r>
          </a:p>
          <a:p>
            <a:r>
              <a:rPr kumimoji="1" lang="ko-KR" altLang="en-US" dirty="0"/>
              <a:t>그래서 이것도 역시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이기 때문에</a:t>
            </a:r>
          </a:p>
          <a:p>
            <a:r>
              <a:rPr kumimoji="1" lang="en-US" altLang="ko-KR" dirty="0"/>
              <a:t>order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duplication </a:t>
            </a:r>
            <a:r>
              <a:rPr kumimoji="1" lang="ko-KR" altLang="en-US" dirty="0"/>
              <a:t>유지가 되고요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6254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17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LinkedList </a:t>
            </a:r>
            <a:r>
              <a:rPr kumimoji="1" lang="ko-KR" altLang="en-US" dirty="0"/>
              <a:t>보면  </a:t>
            </a:r>
            <a:r>
              <a:rPr kumimoji="1" lang="ko-KR" altLang="en-US" dirty="0" err="1"/>
              <a:t>컨텐트가</a:t>
            </a:r>
            <a:r>
              <a:rPr kumimoji="1" lang="ko-KR" altLang="en-US" dirty="0"/>
              <a:t> 있고</a:t>
            </a:r>
          </a:p>
          <a:p>
            <a:r>
              <a:rPr kumimoji="1" lang="ko-KR" altLang="en-US" dirty="0"/>
              <a:t>그 다음에 이 뒤에는 </a:t>
            </a:r>
            <a:r>
              <a:rPr kumimoji="1" lang="en-US" altLang="ko-KR" dirty="0"/>
              <a:t>link field</a:t>
            </a:r>
            <a:r>
              <a:rPr kumimoji="1" lang="ko-KR" altLang="en-US" dirty="0"/>
              <a:t>가 있었죠</a:t>
            </a:r>
          </a:p>
          <a:p>
            <a:r>
              <a:rPr kumimoji="1" lang="en-US" altLang="ko-KR" dirty="0"/>
              <a:t>link field</a:t>
            </a:r>
            <a:r>
              <a:rPr kumimoji="1" lang="ko-KR" altLang="en-US" dirty="0"/>
              <a:t>는 다음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address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있죠</a:t>
            </a:r>
          </a:p>
          <a:p>
            <a:r>
              <a:rPr kumimoji="1" lang="ko-KR" altLang="en-US" dirty="0"/>
              <a:t>그래서 이렇게 주소를 가지고 있다는 것은</a:t>
            </a:r>
          </a:p>
          <a:p>
            <a:r>
              <a:rPr kumimoji="1" lang="ko-KR" altLang="en-US" dirty="0"/>
              <a:t>바로 이렇게 얘를 이렇게 포인팅 하고 있다 라는 것과 같은 뜻이 되죠</a:t>
            </a:r>
          </a:p>
          <a:p>
            <a:r>
              <a:rPr kumimoji="1" lang="ko-KR" altLang="en-US" dirty="0"/>
              <a:t>그 다음에 그 다음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로 가보니까 </a:t>
            </a:r>
            <a:r>
              <a:rPr kumimoji="1" lang="en-US" altLang="ko-KR" dirty="0"/>
              <a:t>3600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가보니까 </a:t>
            </a:r>
            <a:r>
              <a:rPr kumimoji="1" lang="en-US" altLang="ko-KR" dirty="0"/>
              <a:t>3</a:t>
            </a:r>
            <a:r>
              <a:rPr kumimoji="1" lang="ko-KR" altLang="en-US" dirty="0"/>
              <a:t>이 들어있고 데이터로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다음에 다음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4000</a:t>
            </a:r>
            <a:r>
              <a:rPr kumimoji="1" lang="ko-KR" altLang="en-US" dirty="0"/>
              <a:t>번째에 들어있고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4000</a:t>
            </a:r>
            <a:r>
              <a:rPr kumimoji="1" lang="ko-KR" altLang="en-US" dirty="0"/>
              <a:t>번째 가보니까 </a:t>
            </a:r>
            <a:r>
              <a:rPr kumimoji="1" lang="en-US" altLang="ko-KR" dirty="0"/>
              <a:t>17</a:t>
            </a:r>
            <a:r>
              <a:rPr kumimoji="1" lang="ko-KR" altLang="en-US" dirty="0"/>
              <a:t>이 들어있고 이런 식으로</a:t>
            </a:r>
          </a:p>
          <a:p>
            <a:r>
              <a:rPr kumimoji="1" lang="ko-KR" altLang="en-US" dirty="0"/>
              <a:t>그리고 맨 끝에는 이제 그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의 끝을 나타내기 위해서</a:t>
            </a:r>
          </a:p>
          <a:p>
            <a:r>
              <a:rPr kumimoji="1" lang="en-US" altLang="ko-KR" dirty="0"/>
              <a:t>null</a:t>
            </a:r>
            <a:r>
              <a:rPr kumimoji="1" lang="ko-KR" altLang="en-US" dirty="0"/>
              <a:t>을 가지고 있고요 </a:t>
            </a:r>
            <a:r>
              <a:rPr kumimoji="1" lang="en-US" altLang="ko-KR" dirty="0"/>
              <a:t>link</a:t>
            </a:r>
            <a:r>
              <a:rPr kumimoji="1" lang="ko-KR" altLang="en-US" dirty="0" err="1"/>
              <a:t>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가 있어서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는 맨 첫 번째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주소를 가지게 있게 되죠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LinkedList </a:t>
            </a:r>
            <a:r>
              <a:rPr kumimoji="1" lang="ko-KR" altLang="en-US" dirty="0"/>
              <a:t>는 사실 다음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주소를 가지고 있기 때문에</a:t>
            </a:r>
          </a:p>
          <a:p>
            <a:r>
              <a:rPr kumimoji="1" lang="ko-KR" altLang="en-US" dirty="0"/>
              <a:t>얘네들이 꼭 이렇게 </a:t>
            </a:r>
            <a:r>
              <a:rPr kumimoji="1" lang="en-US" altLang="ko-KR" dirty="0"/>
              <a:t>physical </a:t>
            </a:r>
            <a:r>
              <a:rPr kumimoji="1" lang="ko-KR" altLang="en-US" dirty="0"/>
              <a:t>하게 붙어 있는 메모리에 있지 않아도 된다는</a:t>
            </a:r>
          </a:p>
          <a:p>
            <a:r>
              <a:rPr kumimoji="1" lang="ko-KR" altLang="en-US" dirty="0"/>
              <a:t>장점이 있습니다</a:t>
            </a:r>
          </a:p>
          <a:p>
            <a:r>
              <a:rPr kumimoji="1" lang="ko-KR" altLang="en-US" dirty="0"/>
              <a:t>왜냐하면 다음 데이터를 이렇게 실제로 데이터가 있는 곳에</a:t>
            </a:r>
          </a:p>
          <a:p>
            <a:r>
              <a:rPr kumimoji="1" lang="ko-KR" altLang="en-US" dirty="0"/>
              <a:t>위치를 다 가지고 있기 때문에 가능한 </a:t>
            </a:r>
            <a:r>
              <a:rPr kumimoji="1" lang="ko-KR" altLang="en-US" dirty="0" err="1"/>
              <a:t>얘기죠</a:t>
            </a:r>
            <a:r>
              <a:rPr kumimoji="1" lang="ko-KR" altLang="en-US" dirty="0"/>
              <a:t> 그게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1294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18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는 그 얘기가 바로 나오는데요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와는 달리</a:t>
            </a:r>
          </a:p>
          <a:p>
            <a:r>
              <a:rPr kumimoji="1" lang="en-US" altLang="ko-KR" dirty="0"/>
              <a:t>LinkedList</a:t>
            </a:r>
            <a:r>
              <a:rPr kumimoji="1" lang="ko-KR" altLang="en-US" dirty="0"/>
              <a:t>는 데이터가 </a:t>
            </a:r>
            <a:r>
              <a:rPr kumimoji="1" lang="en-US" altLang="ko-KR" dirty="0"/>
              <a:t>discontinuous </a:t>
            </a:r>
            <a:r>
              <a:rPr kumimoji="1" lang="ko-KR" altLang="en-US" dirty="0"/>
              <a:t>하게 있어도 </a:t>
            </a:r>
            <a:r>
              <a:rPr kumimoji="1" lang="ko-KR" altLang="en-US" dirty="0" err="1"/>
              <a:t>된다라는</a:t>
            </a:r>
            <a:r>
              <a:rPr kumimoji="1" lang="ko-KR" altLang="en-US" dirty="0"/>
              <a:t> 거죠</a:t>
            </a:r>
          </a:p>
          <a:p>
            <a:r>
              <a:rPr kumimoji="1" lang="en-US" altLang="ko-KR" dirty="0"/>
              <a:t>continuous </a:t>
            </a:r>
            <a:r>
              <a:rPr kumimoji="1" lang="ko-KR" altLang="en-US" dirty="0"/>
              <a:t>하게 있지 않아도 </a:t>
            </a:r>
            <a:r>
              <a:rPr kumimoji="1" lang="ko-KR" altLang="en-US" dirty="0" err="1"/>
              <a:t>된다라는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얘기죠</a:t>
            </a:r>
            <a:endParaRPr kumimoji="1" lang="ko-KR" altLang="en-US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일 경우에는 이렇게 </a:t>
            </a:r>
            <a:r>
              <a:rPr kumimoji="1" lang="en-US" altLang="ko-KR" dirty="0"/>
              <a:t>100</a:t>
            </a:r>
            <a:r>
              <a:rPr kumimoji="1" lang="ko-KR" altLang="en-US" dirty="0"/>
              <a:t>번째 위치에 시작 위치가 있다고 하면</a:t>
            </a:r>
          </a:p>
          <a:p>
            <a:r>
              <a:rPr kumimoji="1" lang="ko-KR" altLang="en-US" dirty="0"/>
              <a:t>이렇게 </a:t>
            </a:r>
            <a:r>
              <a:rPr kumimoji="1" lang="ko-KR" altLang="en-US" dirty="0" err="1"/>
              <a:t>그다음</a:t>
            </a:r>
            <a:r>
              <a:rPr kumimoji="1" lang="ko-KR" altLang="en-US" dirty="0"/>
              <a:t> 이 데이터들이 이렇게 쭉 계속해서 연달아서 붙어 있어야 돼요</a:t>
            </a:r>
          </a:p>
          <a:p>
            <a:r>
              <a:rPr kumimoji="1" lang="ko-KR" altLang="en-US" dirty="0"/>
              <a:t>일정한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로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그렇게 해야만 우리가 인덱스를 딱 지정했을 때</a:t>
            </a:r>
          </a:p>
          <a:p>
            <a:r>
              <a:rPr kumimoji="1" lang="ko-KR" altLang="en-US" dirty="0"/>
              <a:t>쉽게 찾아갈 수 있는 거잖아요</a:t>
            </a:r>
          </a:p>
          <a:p>
            <a:r>
              <a:rPr kumimoji="1" lang="ko-KR" altLang="en-US" dirty="0"/>
              <a:t>근데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일 경우에는 이렇게 다음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주소를 가지고 있기 때문에 </a:t>
            </a:r>
            <a:r>
              <a:rPr kumimoji="1" lang="en-US" altLang="ko-KR" dirty="0"/>
              <a:t>link</a:t>
            </a:r>
            <a:r>
              <a:rPr kumimoji="1" lang="ko-KR" altLang="en-US" dirty="0" err="1"/>
              <a:t>에</a:t>
            </a:r>
            <a:endParaRPr kumimoji="1" lang="ko-KR" altLang="en-US" dirty="0"/>
          </a:p>
          <a:p>
            <a:r>
              <a:rPr kumimoji="1" lang="ko-KR" altLang="en-US" dirty="0"/>
              <a:t>그래서 꼭 이렇게 붙어 있을 필요는 없다는 거죠</a:t>
            </a:r>
          </a:p>
          <a:p>
            <a:r>
              <a:rPr kumimoji="1" lang="ko-KR" altLang="en-US" dirty="0"/>
              <a:t>그래서 사방으로 왔다 갔다 하는 것도 가능합니다 메모리 안에서</a:t>
            </a:r>
          </a:p>
          <a:p>
            <a:r>
              <a:rPr kumimoji="1" lang="ko-KR" altLang="en-US" dirty="0"/>
              <a:t>메모리를 더 효율적으로 쓸 수 있고 또 여러 가지 장점이 있게 됩니다</a:t>
            </a:r>
          </a:p>
          <a:p>
            <a:r>
              <a:rPr kumimoji="1" lang="ko-KR" altLang="en-US" dirty="0"/>
              <a:t>만약에 중간에 이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있는 이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삭제하고 </a:t>
            </a:r>
            <a:r>
              <a:rPr kumimoji="1" lang="ko-KR" altLang="en-US" dirty="0" err="1"/>
              <a:t>싶다라고</a:t>
            </a:r>
            <a:r>
              <a:rPr kumimoji="1" lang="ko-KR" altLang="en-US" dirty="0"/>
              <a:t> 하면</a:t>
            </a:r>
          </a:p>
          <a:p>
            <a:r>
              <a:rPr kumimoji="1" lang="ko-KR" altLang="en-US" dirty="0"/>
              <a:t>그 앞에 있는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link </a:t>
            </a:r>
            <a:r>
              <a:rPr kumimoji="1" lang="ko-KR" altLang="en-US" dirty="0"/>
              <a:t>필드를</a:t>
            </a:r>
          </a:p>
          <a:p>
            <a:r>
              <a:rPr kumimoji="1" lang="ko-KR" altLang="en-US" dirty="0"/>
              <a:t>뒤쪽 현재 그 삭제하려는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로 바꿔주면 되죠</a:t>
            </a:r>
          </a:p>
          <a:p>
            <a:r>
              <a:rPr kumimoji="1" lang="ko-KR" altLang="en-US" dirty="0"/>
              <a:t>그럼 얘를 </a:t>
            </a:r>
            <a:r>
              <a:rPr kumimoji="1" lang="en-US" altLang="ko-KR" dirty="0"/>
              <a:t>pass</a:t>
            </a:r>
            <a:r>
              <a:rPr kumimoji="1" lang="ko-KR" altLang="en-US" dirty="0"/>
              <a:t>해서 그냥 이렇게 하나 건너뛴 얘를 가리키게 되니까</a:t>
            </a:r>
          </a:p>
          <a:p>
            <a:r>
              <a:rPr kumimoji="1" lang="ko-KR" altLang="en-US" dirty="0"/>
              <a:t>중간에 얘는 자동적으로 삭제가 되는 겁니다 </a:t>
            </a:r>
            <a:r>
              <a:rPr kumimoji="1" lang="ko-KR" altLang="en-US" dirty="0" err="1"/>
              <a:t>그쵸</a:t>
            </a:r>
            <a:endParaRPr kumimoji="1" lang="ko-KR" altLang="en-US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garbage collector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의해서 모여져서</a:t>
            </a:r>
          </a:p>
          <a:p>
            <a:r>
              <a:rPr kumimoji="1" lang="ko-KR" altLang="en-US" dirty="0"/>
              <a:t>다른 곳에 사용되게 된다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얘기를 했죠</a:t>
            </a:r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/>
              <a:t>insert data</a:t>
            </a:r>
            <a:r>
              <a:rPr kumimoji="1" lang="ko-KR" altLang="en-US" dirty="0"/>
              <a:t>는 하나의 데이터를 </a:t>
            </a:r>
            <a:r>
              <a:rPr kumimoji="1" lang="ko-KR" altLang="en-US" dirty="0" err="1"/>
              <a:t>크리에이트하고</a:t>
            </a:r>
            <a:r>
              <a:rPr kumimoji="1" lang="ko-KR" altLang="en-US" dirty="0"/>
              <a:t> 그 다음에 </a:t>
            </a:r>
            <a:r>
              <a:rPr kumimoji="1" lang="en-US" altLang="ko-KR" dirty="0"/>
              <a:t>reference</a:t>
            </a:r>
            <a:r>
              <a:rPr kumimoji="1" lang="ko-KR" altLang="en-US" dirty="0" err="1"/>
              <a:t>를</a:t>
            </a:r>
            <a:endParaRPr kumimoji="1" lang="ko-KR" altLang="en-US" dirty="0"/>
          </a:p>
          <a:p>
            <a:r>
              <a:rPr kumimoji="1" lang="ko-KR" altLang="en-US" dirty="0"/>
              <a:t>몇 번 바꿔주면 된다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했습니다</a:t>
            </a:r>
          </a:p>
          <a:p>
            <a:r>
              <a:rPr kumimoji="1" lang="ko-KR" altLang="en-US" dirty="0"/>
              <a:t>자 그래서 여기 지금 </a:t>
            </a:r>
            <a:r>
              <a:rPr kumimoji="1" lang="en-US" altLang="ko-KR" dirty="0"/>
              <a:t>0, 1, 2, 3</a:t>
            </a:r>
            <a:r>
              <a:rPr kumimoji="1" lang="ko-KR" altLang="en-US" dirty="0"/>
              <a:t>이 들어가 있는</a:t>
            </a:r>
          </a:p>
          <a:p>
            <a:r>
              <a:rPr kumimoji="1" lang="ko-KR" altLang="en-US" dirty="0"/>
              <a:t>이런 </a:t>
            </a:r>
            <a:r>
              <a:rPr kumimoji="1" lang="en-US" altLang="ko-KR" dirty="0"/>
              <a:t>list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4</a:t>
            </a:r>
            <a:r>
              <a:rPr kumimoji="1" lang="ko-KR" altLang="en-US" dirty="0"/>
              <a:t>라는 거를 만들어서 </a:t>
            </a:r>
            <a:r>
              <a:rPr kumimoji="1" lang="en-US" altLang="ko-KR" dirty="0"/>
              <a:t>1 </a:t>
            </a:r>
            <a:r>
              <a:rPr kumimoji="1" lang="ko-KR" altLang="en-US" dirty="0"/>
              <a:t>다음에 끼워 넣고 싶어요</a:t>
            </a:r>
            <a:r>
              <a:rPr kumimoji="1" lang="en-US" altLang="ko-KR" dirty="0"/>
              <a:t>. </a:t>
            </a:r>
            <a:r>
              <a:rPr kumimoji="1" lang="ko-KR" altLang="en-US" dirty="0"/>
              <a:t>여기 </a:t>
            </a:r>
            <a:r>
              <a:rPr kumimoji="1" lang="en-US" altLang="ko-KR" dirty="0"/>
              <a:t>1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2 </a:t>
            </a:r>
            <a:r>
              <a:rPr kumimoji="1" lang="ko-KR" altLang="en-US" dirty="0"/>
              <a:t>사이에</a:t>
            </a:r>
          </a:p>
          <a:p>
            <a:r>
              <a:rPr kumimoji="1" lang="ko-KR" altLang="en-US" dirty="0"/>
              <a:t>그러면 여기 </a:t>
            </a:r>
            <a:r>
              <a:rPr kumimoji="1" lang="en-US" altLang="ko-KR" dirty="0"/>
              <a:t>4</a:t>
            </a:r>
            <a:r>
              <a:rPr kumimoji="1" lang="ko-KR" altLang="en-US" dirty="0"/>
              <a:t>라는 걸 새로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 다음에 그 다음에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전번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이 </a:t>
            </a:r>
            <a:r>
              <a:rPr kumimoji="1" lang="en-US" altLang="ko-KR" dirty="0"/>
              <a:t>link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새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가리키게 하고</a:t>
            </a:r>
          </a:p>
          <a:p>
            <a:r>
              <a:rPr kumimoji="1" lang="ko-KR" altLang="en-US" dirty="0"/>
              <a:t>그 다음에 새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가 그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가리키게 하면 되겠죠</a:t>
            </a:r>
          </a:p>
          <a:p>
            <a:r>
              <a:rPr kumimoji="1" lang="ko-KR" altLang="en-US" dirty="0"/>
              <a:t>그래서 이런 식으로 하면 쉽게 </a:t>
            </a:r>
            <a:r>
              <a:rPr kumimoji="1" lang="en-US" altLang="ko-KR" dirty="0"/>
              <a:t>Implement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 수 있겠습니다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923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19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LinkedList type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 좀 알아보겠는데요</a:t>
            </a:r>
          </a:p>
          <a:p>
            <a:r>
              <a:rPr kumimoji="1" lang="en-US" altLang="ko-KR" dirty="0"/>
              <a:t>LinkedList </a:t>
            </a:r>
            <a:r>
              <a:rPr kumimoji="1" lang="ko-KR" altLang="en-US" dirty="0"/>
              <a:t>일반 이게 지금 가장 단순한 </a:t>
            </a:r>
            <a:r>
              <a:rPr kumimoji="1" lang="en-US" altLang="ko-KR" dirty="0"/>
              <a:t>Simple</a:t>
            </a:r>
          </a:p>
          <a:p>
            <a:r>
              <a:rPr kumimoji="1" lang="en-US" altLang="ko-KR" dirty="0"/>
              <a:t>LinkedList</a:t>
            </a:r>
            <a:r>
              <a:rPr kumimoji="1" lang="ko-KR" altLang="en-US" dirty="0"/>
              <a:t>인데 이런 식으로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가 돼 있죠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Next,</a:t>
            </a:r>
          </a:p>
          <a:p>
            <a:r>
              <a:rPr kumimoji="1" lang="en-US" altLang="ko-KR" dirty="0"/>
              <a:t>Next </a:t>
            </a:r>
            <a:r>
              <a:rPr kumimoji="1" lang="ko-KR" altLang="en-US" dirty="0"/>
              <a:t>또는 우리는 </a:t>
            </a:r>
            <a:r>
              <a:rPr kumimoji="1" lang="en-US" altLang="ko-KR" dirty="0"/>
              <a:t>Link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이름을 가지고 있었죠</a:t>
            </a:r>
          </a:p>
          <a:p>
            <a:r>
              <a:rPr kumimoji="1" lang="ko-KR" altLang="en-US" dirty="0"/>
              <a:t>이거는 다음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의 주소를 가지고 있는 거고 </a:t>
            </a:r>
            <a:r>
              <a:rPr kumimoji="1" lang="en-US" altLang="ko-KR" dirty="0"/>
              <a:t>Object obj</a:t>
            </a:r>
            <a:r>
              <a:rPr kumimoji="1" lang="ko-KR" altLang="en-US" dirty="0"/>
              <a:t>는 데이터 필드라서</a:t>
            </a:r>
          </a:p>
          <a:p>
            <a:r>
              <a:rPr kumimoji="1" lang="ko-KR" altLang="en-US" dirty="0"/>
              <a:t>여기에 그 오브젝트를 가져도 되고 아니면</a:t>
            </a:r>
          </a:p>
          <a:p>
            <a:r>
              <a:rPr kumimoji="1" lang="ko-KR" altLang="en-US" dirty="0"/>
              <a:t>얘가 </a:t>
            </a:r>
            <a:r>
              <a:rPr kumimoji="1" lang="ko-KR" altLang="en-US" dirty="0" err="1"/>
              <a:t>제너릭으로</a:t>
            </a:r>
            <a:r>
              <a:rPr kumimoji="1" lang="ko-KR" altLang="en-US" dirty="0"/>
              <a:t> 어떤 타입 파라미터를 가지고 해서</a:t>
            </a:r>
          </a:p>
          <a:p>
            <a:r>
              <a:rPr kumimoji="1" lang="ko-KR" altLang="en-US" dirty="0"/>
              <a:t>타입 파라미터를 가지고 있게 해도 되죠</a:t>
            </a:r>
          </a:p>
          <a:p>
            <a:r>
              <a:rPr kumimoji="1" lang="en-US" altLang="ko-KR" dirty="0"/>
              <a:t>T </a:t>
            </a:r>
            <a:r>
              <a:rPr kumimoji="1" lang="ko-KR" altLang="en-US" dirty="0"/>
              <a:t>타입을 가지고 있게 해도 되죠</a:t>
            </a:r>
          </a:p>
          <a:p>
            <a:r>
              <a:rPr kumimoji="1" lang="ko-KR" altLang="en-US" dirty="0"/>
              <a:t>그런 식으로 해서 이 </a:t>
            </a:r>
            <a:r>
              <a:rPr kumimoji="1" lang="en-US" altLang="ko-KR" dirty="0"/>
              <a:t>next </a:t>
            </a:r>
            <a:r>
              <a:rPr kumimoji="1" lang="ko-KR" altLang="en-US" dirty="0"/>
              <a:t>하나만 갖고 있기 때문에</a:t>
            </a:r>
          </a:p>
          <a:p>
            <a:r>
              <a:rPr kumimoji="1" lang="en-US" altLang="ko-KR" dirty="0"/>
              <a:t>link </a:t>
            </a:r>
            <a:r>
              <a:rPr kumimoji="1" lang="ko-KR" altLang="en-US" dirty="0"/>
              <a:t>하나만 갖고 있기 때문에</a:t>
            </a:r>
          </a:p>
          <a:p>
            <a:r>
              <a:rPr kumimoji="1" lang="ko-KR" altLang="en-US" dirty="0"/>
              <a:t>이렇게 다음 번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만 이렇게 포인팅 하게 되어 있습니다</a:t>
            </a:r>
          </a:p>
          <a:p>
            <a:r>
              <a:rPr kumimoji="1" lang="ko-KR" altLang="en-US" dirty="0"/>
              <a:t>자 근데 </a:t>
            </a:r>
            <a:r>
              <a:rPr kumimoji="1" lang="en-US" altLang="ko-KR" dirty="0"/>
              <a:t>Doubly Linked List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link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하나씩 더 가지고 있어요</a:t>
            </a:r>
          </a:p>
          <a:p>
            <a:r>
              <a:rPr kumimoji="1" lang="ko-KR" altLang="en-US" dirty="0"/>
              <a:t>즉 </a:t>
            </a:r>
            <a:r>
              <a:rPr kumimoji="1" lang="en-US" altLang="ko-KR" dirty="0"/>
              <a:t>next 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previous.</a:t>
            </a:r>
          </a:p>
          <a:p>
            <a:r>
              <a:rPr kumimoji="1" lang="en-US" altLang="ko-KR" dirty="0"/>
              <a:t>next</a:t>
            </a:r>
            <a:r>
              <a:rPr kumimoji="1" lang="ko-KR" altLang="en-US" dirty="0"/>
              <a:t>는 다음 번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가리키고 있고</a:t>
            </a:r>
          </a:p>
          <a:p>
            <a:r>
              <a:rPr kumimoji="1" lang="en-US" altLang="ko-KR" dirty="0"/>
              <a:t>previous</a:t>
            </a:r>
            <a:r>
              <a:rPr kumimoji="1" lang="ko-KR" altLang="en-US" dirty="0"/>
              <a:t>는 뭐를 가리키고 있어요 자기의 전번 걸 가지고 있는 거죠 이런 식으로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previous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 가지고 있기 때문에</a:t>
            </a:r>
          </a:p>
          <a:p>
            <a:r>
              <a:rPr kumimoji="1" lang="ko-KR" altLang="en-US" dirty="0"/>
              <a:t>이게 훨씬 더 코딩 하기는 쉽습니다</a:t>
            </a:r>
          </a:p>
          <a:p>
            <a:r>
              <a:rPr kumimoji="1" lang="ko-KR" altLang="en-US" dirty="0"/>
              <a:t>그러니까 그 뒤쪽 </a:t>
            </a:r>
            <a:r>
              <a:rPr kumimoji="1" lang="en-US" altLang="ko-KR" dirty="0"/>
              <a:t>node</a:t>
            </a:r>
            <a:r>
              <a:rPr kumimoji="1" lang="ko-KR" altLang="en-US" dirty="0"/>
              <a:t>에서 앞쪽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액세스 </a:t>
            </a:r>
            <a:r>
              <a:rPr kumimoji="1" lang="ko-KR" altLang="en-US" dirty="0" err="1"/>
              <a:t>하는게</a:t>
            </a:r>
            <a:r>
              <a:rPr kumimoji="1" lang="ko-KR" altLang="en-US" dirty="0"/>
              <a:t> 가능하죠</a:t>
            </a:r>
          </a:p>
          <a:p>
            <a:r>
              <a:rPr kumimoji="1" lang="ko-KR" altLang="en-US" dirty="0"/>
              <a:t>그래서 이런 걸 </a:t>
            </a:r>
            <a:r>
              <a:rPr kumimoji="1" lang="en-US" altLang="ko-KR" dirty="0"/>
              <a:t>doubly linked list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하고요</a:t>
            </a:r>
          </a:p>
          <a:p>
            <a:r>
              <a:rPr kumimoji="1" lang="ko-KR" altLang="en-US" dirty="0"/>
              <a:t>우리는 여기에 대해서 공부는 지금 뭐 따로 </a:t>
            </a:r>
            <a:r>
              <a:rPr kumimoji="1" lang="ko-KR" altLang="en-US" dirty="0" err="1"/>
              <a:t>안하지만</a:t>
            </a:r>
            <a:r>
              <a:rPr kumimoji="1" lang="ko-KR" altLang="en-US" dirty="0"/>
              <a:t> 여기서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할 수도 </a:t>
            </a:r>
            <a:r>
              <a:rPr kumimoji="1" lang="ko-KR" altLang="en-US" dirty="0" err="1"/>
              <a:t>있다라는</a:t>
            </a:r>
            <a:r>
              <a:rPr kumimoji="1" lang="ko-KR" altLang="en-US" dirty="0"/>
              <a:t> 거고요 그 다음에</a:t>
            </a:r>
          </a:p>
          <a:p>
            <a:r>
              <a:rPr kumimoji="1" lang="en-US" altLang="ko-KR" dirty="0"/>
              <a:t>doubly circular linked list</a:t>
            </a:r>
            <a:r>
              <a:rPr kumimoji="1" lang="ko-KR" altLang="en-US" dirty="0"/>
              <a:t>는 어때요 </a:t>
            </a:r>
            <a:r>
              <a:rPr kumimoji="1" lang="ko-KR" altLang="en-US" dirty="0" err="1"/>
              <a:t>쭉쭉쭉쭉</a:t>
            </a:r>
            <a:r>
              <a:rPr kumimoji="1" lang="ko-KR" altLang="en-US" dirty="0"/>
              <a:t> 가서</a:t>
            </a:r>
          </a:p>
          <a:p>
            <a:r>
              <a:rPr kumimoji="1" lang="ko-KR" altLang="en-US" dirty="0"/>
              <a:t>맨 끝에 있는 게 다시 첫 번째 걸 가리키게 되는 거죠</a:t>
            </a:r>
          </a:p>
          <a:p>
            <a:r>
              <a:rPr kumimoji="1" lang="ko-KR" altLang="en-US" dirty="0"/>
              <a:t>그리고 또 </a:t>
            </a:r>
            <a:r>
              <a:rPr kumimoji="1" lang="en-US" altLang="ko-KR" dirty="0"/>
              <a:t>previous</a:t>
            </a:r>
            <a:r>
              <a:rPr kumimoji="1" lang="ko-KR" altLang="en-US" dirty="0"/>
              <a:t>는 쭉쭉 와서 이 </a:t>
            </a:r>
            <a:r>
              <a:rPr kumimoji="1" lang="en-US" altLang="ko-KR" dirty="0"/>
              <a:t>previous</a:t>
            </a:r>
            <a:r>
              <a:rPr kumimoji="1" lang="ko-KR" altLang="en-US" dirty="0"/>
              <a:t>가</a:t>
            </a:r>
          </a:p>
          <a:p>
            <a:r>
              <a:rPr kumimoji="1" lang="ko-KR" altLang="en-US" dirty="0"/>
              <a:t>첫 번째에선 </a:t>
            </a:r>
            <a:r>
              <a:rPr kumimoji="1" lang="en-US" altLang="ko-KR" dirty="0"/>
              <a:t>previous</a:t>
            </a:r>
            <a:r>
              <a:rPr kumimoji="1" lang="ko-KR" altLang="en-US" dirty="0"/>
              <a:t>가 더 이상 갈 데가 없기 때문에</a:t>
            </a:r>
          </a:p>
          <a:p>
            <a:r>
              <a:rPr kumimoji="1" lang="en-US" altLang="ko-KR" dirty="0"/>
              <a:t>null</a:t>
            </a:r>
            <a:r>
              <a:rPr kumimoji="1" lang="ko-KR" altLang="en-US" dirty="0"/>
              <a:t>이었는데 여기서는 맨 끝에 걸 가리키게 하는 거죠</a:t>
            </a:r>
          </a:p>
          <a:p>
            <a:r>
              <a:rPr kumimoji="1" lang="ko-KR" altLang="en-US" dirty="0"/>
              <a:t>이렇게 하면은 </a:t>
            </a:r>
            <a:r>
              <a:rPr kumimoji="1" lang="en-US" altLang="ko-KR" dirty="0"/>
              <a:t>next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통해서도 한 바퀴를 쭉 돌 수 있고</a:t>
            </a:r>
          </a:p>
          <a:p>
            <a:r>
              <a:rPr kumimoji="1" lang="ko-KR" altLang="en-US" dirty="0"/>
              <a:t>그 다음에 다시 원점으로 돌아올 수 있고 </a:t>
            </a:r>
            <a:r>
              <a:rPr kumimoji="1" lang="en-US" altLang="ko-KR" dirty="0"/>
              <a:t>previous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통해서도</a:t>
            </a:r>
          </a:p>
          <a:p>
            <a:r>
              <a:rPr kumimoji="1" lang="ko-KR" altLang="en-US" dirty="0"/>
              <a:t>뒤에서부터 한 바퀴 돌고 다시 맨 뒤로 돌아올 수 있고요</a:t>
            </a:r>
          </a:p>
          <a:p>
            <a:r>
              <a:rPr kumimoji="1" lang="ko-KR" altLang="en-US" dirty="0"/>
              <a:t>그렇죠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그런 장점이 있죠</a:t>
            </a:r>
          </a:p>
          <a:p>
            <a:r>
              <a:rPr kumimoji="1" lang="ko-KR" altLang="en-US" dirty="0"/>
              <a:t>이런 걸 이렇게 계속 연결되어 있는 이런 형태를</a:t>
            </a:r>
          </a:p>
          <a:p>
            <a:r>
              <a:rPr kumimoji="1" lang="en-US" altLang="ko-KR" dirty="0"/>
              <a:t>Circular Linked List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5734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Collection Framework</a:t>
            </a:r>
            <a:r>
              <a:rPr kumimoji="1" lang="ko-KR" altLang="en-US" dirty="0"/>
              <a:t>이라고 하는 것은</a:t>
            </a:r>
          </a:p>
          <a:p>
            <a:r>
              <a:rPr kumimoji="1" lang="ko-KR" altLang="en-US" dirty="0"/>
              <a:t>여러 가지 </a:t>
            </a:r>
            <a:r>
              <a:rPr kumimoji="1" lang="en-US" altLang="ko-KR" dirty="0"/>
              <a:t>data group</a:t>
            </a:r>
            <a:r>
              <a:rPr kumimoji="1" lang="ko-KR" altLang="en-US" dirty="0"/>
              <a:t>을 저장하기 위한 그런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들을</a:t>
            </a:r>
          </a:p>
          <a:p>
            <a:r>
              <a:rPr kumimoji="1" lang="en-US" altLang="ko-KR" dirty="0"/>
              <a:t>standard</a:t>
            </a:r>
            <a:r>
              <a:rPr kumimoji="1" lang="ko-KR" altLang="en-US" dirty="0"/>
              <a:t>화 </a:t>
            </a:r>
            <a:r>
              <a:rPr kumimoji="1" lang="en-US" altLang="ko-KR" dirty="0"/>
              <a:t>(</a:t>
            </a:r>
            <a:r>
              <a:rPr kumimoji="1" lang="ko-KR" altLang="en-US" dirty="0"/>
              <a:t>표준화</a:t>
            </a:r>
            <a:r>
              <a:rPr kumimoji="1" lang="en-US" altLang="ko-KR" dirty="0"/>
              <a:t>) </a:t>
            </a:r>
            <a:r>
              <a:rPr kumimoji="1" lang="ko-KR" altLang="en-US" dirty="0"/>
              <a:t>해 놓은 그런 것이다 라는 거죠</a:t>
            </a:r>
          </a:p>
          <a:p>
            <a:r>
              <a:rPr kumimoji="1" lang="ko-KR" altLang="en-US" dirty="0"/>
              <a:t>여러 가지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들이 있고요</a:t>
            </a:r>
          </a:p>
          <a:p>
            <a:r>
              <a:rPr kumimoji="1" lang="ko-KR" altLang="en-US" dirty="0"/>
              <a:t>지금 네모로 되어 있는 것은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들이고</a:t>
            </a:r>
          </a:p>
          <a:p>
            <a:r>
              <a:rPr kumimoji="1" lang="ko-KR" altLang="en-US" dirty="0"/>
              <a:t>여기 동그랗게 돼 있는 것들은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들입니다</a:t>
            </a:r>
          </a:p>
          <a:p>
            <a:r>
              <a:rPr kumimoji="1" lang="en-US" altLang="ko-KR" dirty="0"/>
              <a:t>multiple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저장하고 </a:t>
            </a:r>
            <a:r>
              <a:rPr kumimoji="1" lang="en-US" altLang="ko-KR" dirty="0"/>
              <a:t>access</a:t>
            </a:r>
            <a:r>
              <a:rPr kumimoji="1" lang="ko-KR" altLang="en-US" dirty="0"/>
              <a:t>하는 데 있어서</a:t>
            </a:r>
          </a:p>
          <a:p>
            <a:r>
              <a:rPr kumimoji="1" lang="ko-KR" altLang="en-US" dirty="0"/>
              <a:t>손쉬운 방법을 제공해 준다 라는 것이 되겠습니다</a:t>
            </a:r>
          </a:p>
          <a:p>
            <a:r>
              <a:rPr kumimoji="1" lang="ko-KR" altLang="en-US" dirty="0"/>
              <a:t>여기 보면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이 사실 </a:t>
            </a:r>
            <a:r>
              <a:rPr kumimoji="1" lang="en-US" altLang="ko-KR" dirty="0" err="1"/>
              <a:t>Iteratable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Child</a:t>
            </a:r>
            <a:r>
              <a:rPr kumimoji="1" lang="ko-KR" altLang="en-US" dirty="0" err="1"/>
              <a:t>인데요</a:t>
            </a:r>
            <a:endParaRPr kumimoji="1" lang="ko-KR" altLang="en-US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밑에는 </a:t>
            </a:r>
            <a:r>
              <a:rPr kumimoji="1" lang="en-US" altLang="ko-KR" dirty="0"/>
              <a:t>List, Queue, Set</a:t>
            </a:r>
          </a:p>
          <a:p>
            <a:r>
              <a:rPr kumimoji="1" lang="ko-KR" altLang="en-US" dirty="0"/>
              <a:t>이런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들이 있고</a:t>
            </a:r>
          </a:p>
          <a:p>
            <a:r>
              <a:rPr kumimoji="1" lang="ko-KR" altLang="en-US" dirty="0"/>
              <a:t>그 다음에 얘들과는 별도로 </a:t>
            </a:r>
            <a:r>
              <a:rPr kumimoji="1" lang="en-US" altLang="ko-KR" dirty="0"/>
              <a:t>Map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가 또 있습니다</a:t>
            </a:r>
          </a:p>
          <a:p>
            <a:r>
              <a:rPr kumimoji="1" lang="en-US" altLang="ko-KR" dirty="0"/>
              <a:t>Map</a:t>
            </a:r>
            <a:r>
              <a:rPr kumimoji="1" lang="ko-KR" altLang="en-US" dirty="0"/>
              <a:t>은 이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안에 속하지는 않지만</a:t>
            </a:r>
          </a:p>
          <a:p>
            <a:r>
              <a:rPr kumimoji="1" lang="en-US" altLang="ko-KR" dirty="0"/>
              <a:t>Collection</a:t>
            </a:r>
            <a:r>
              <a:rPr kumimoji="1" lang="ko-KR" altLang="en-US" dirty="0"/>
              <a:t>과 비슷한 그런 역할을 하기 때문에</a:t>
            </a:r>
          </a:p>
          <a:p>
            <a:r>
              <a:rPr kumimoji="1" lang="ko-KR" altLang="en-US" dirty="0"/>
              <a:t>같이 취급이 </a:t>
            </a:r>
            <a:r>
              <a:rPr kumimoji="1" lang="ko-KR" altLang="en-US" dirty="0" err="1"/>
              <a:t>되구요</a:t>
            </a:r>
            <a:endParaRPr kumimoji="1" lang="ko-KR" altLang="en-US" dirty="0"/>
          </a:p>
          <a:p>
            <a:r>
              <a:rPr kumimoji="1" lang="ko-KR" altLang="en-US" dirty="0"/>
              <a:t>또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밑에는 </a:t>
            </a:r>
            <a:r>
              <a:rPr kumimoji="1" lang="en-US" altLang="ko-KR" dirty="0"/>
              <a:t>Vector, 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, LinkedList </a:t>
            </a:r>
            <a:r>
              <a:rPr kumimoji="1" lang="ko-KR" altLang="en-US" dirty="0"/>
              <a:t>이런 것들이 있고</a:t>
            </a:r>
          </a:p>
          <a:p>
            <a:r>
              <a:rPr kumimoji="1" lang="en-US" altLang="ko-KR" dirty="0"/>
              <a:t>Queue </a:t>
            </a:r>
            <a:r>
              <a:rPr kumimoji="1" lang="ko-KR" altLang="en-US" dirty="0"/>
              <a:t>밑에는 </a:t>
            </a:r>
            <a:r>
              <a:rPr kumimoji="1" lang="en-US" altLang="ko-KR" dirty="0"/>
              <a:t>Deque,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이런 게 있고요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Vector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되고 이런 식으로 돼 있습니다</a:t>
            </a:r>
          </a:p>
          <a:p>
            <a:r>
              <a:rPr kumimoji="1" lang="ko-KR" altLang="en-US" dirty="0"/>
              <a:t>이번 코스에서는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Map</a:t>
            </a:r>
            <a:r>
              <a:rPr kumimoji="1" lang="ko-KR" altLang="en-US" dirty="0"/>
              <a:t>은 제외하고요</a:t>
            </a:r>
          </a:p>
          <a:p>
            <a:r>
              <a:rPr kumimoji="1" lang="ko-KR" altLang="en-US" dirty="0"/>
              <a:t>요 부분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Queue </a:t>
            </a:r>
            <a:r>
              <a:rPr kumimoji="1" lang="ko-KR" altLang="en-US" dirty="0"/>
              <a:t>부분만 다루도록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934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20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Linked List&lt;String&gt; </a:t>
            </a:r>
            <a:r>
              <a:rPr kumimoji="1" lang="ko-KR" altLang="en-US" dirty="0"/>
              <a:t>이렇게 하면 이제 </a:t>
            </a:r>
            <a:r>
              <a:rPr kumimoji="1" lang="en-US" altLang="ko-KR" dirty="0"/>
              <a:t>String </a:t>
            </a:r>
            <a:r>
              <a:rPr kumimoji="1" lang="ko-KR" altLang="en-US" dirty="0"/>
              <a:t>타입을 가지게 되는데</a:t>
            </a:r>
          </a:p>
          <a:p>
            <a:r>
              <a:rPr kumimoji="1" lang="ko-KR" altLang="en-US" dirty="0"/>
              <a:t>그 타입 파라미터로 </a:t>
            </a:r>
            <a:r>
              <a:rPr kumimoji="1" lang="en-US" altLang="ko-KR" dirty="0"/>
              <a:t>new </a:t>
            </a:r>
            <a:r>
              <a:rPr kumimoji="1" lang="ko-KR" altLang="en-US" dirty="0"/>
              <a:t>해서 하나 </a:t>
            </a:r>
            <a:r>
              <a:rPr kumimoji="1" lang="ko-KR" altLang="en-US" dirty="0" err="1"/>
              <a:t>만들었구요</a:t>
            </a:r>
            <a:endParaRPr kumimoji="1" lang="ko-KR" altLang="en-US" dirty="0"/>
          </a:p>
          <a:p>
            <a:r>
              <a:rPr kumimoji="1" lang="ko-KR" altLang="en-US" dirty="0"/>
              <a:t>그 다음에 처음에 </a:t>
            </a:r>
            <a:r>
              <a:rPr kumimoji="1" lang="en-US" altLang="ko-KR" dirty="0"/>
              <a:t>A B</a:t>
            </a:r>
          </a:p>
          <a:p>
            <a:r>
              <a:rPr kumimoji="1" lang="en-US" altLang="ko-KR" dirty="0"/>
              <a:t>C </a:t>
            </a:r>
            <a:r>
              <a:rPr kumimoji="1" lang="ko-KR" altLang="en-US" dirty="0"/>
              <a:t>자 </a:t>
            </a:r>
            <a:r>
              <a:rPr kumimoji="1" lang="en-US" altLang="ko-KR" dirty="0"/>
              <a:t>A B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하면은 </a:t>
            </a:r>
            <a:r>
              <a:rPr kumimoji="1" lang="en-US" altLang="ko-KR" dirty="0"/>
              <a:t>A </a:t>
            </a:r>
            <a:r>
              <a:rPr kumimoji="1" lang="ko-KR" altLang="en-US" dirty="0"/>
              <a:t>가 들어가고 그 다음에 </a:t>
            </a:r>
            <a:r>
              <a:rPr kumimoji="1" lang="en-US" altLang="ko-KR" dirty="0"/>
              <a:t>list</a:t>
            </a:r>
          </a:p>
          <a:p>
            <a:r>
              <a:rPr kumimoji="1" lang="en-US" altLang="ko-KR" dirty="0"/>
              <a:t>add B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하면은 </a:t>
            </a:r>
            <a:r>
              <a:rPr kumimoji="1" lang="en-US" altLang="ko-KR" dirty="0"/>
              <a:t>A </a:t>
            </a:r>
            <a:r>
              <a:rPr kumimoji="1" lang="ko-KR" altLang="en-US" dirty="0"/>
              <a:t>뒤에 </a:t>
            </a:r>
            <a:r>
              <a:rPr kumimoji="1" lang="en-US" altLang="ko-KR" dirty="0"/>
              <a:t>B </a:t>
            </a:r>
            <a:r>
              <a:rPr kumimoji="1" lang="ko-KR" altLang="en-US" dirty="0"/>
              <a:t>가 들어가게 되죠 그 다음에 </a:t>
            </a:r>
            <a:r>
              <a:rPr kumimoji="1" lang="en-US" altLang="ko-KR" dirty="0"/>
              <a:t>add</a:t>
            </a:r>
          </a:p>
          <a:p>
            <a:r>
              <a:rPr kumimoji="1" lang="en-US" altLang="ko-KR" dirty="0"/>
              <a:t>rest C </a:t>
            </a:r>
            <a:r>
              <a:rPr kumimoji="1" lang="ko-KR" altLang="en-US" dirty="0"/>
              <a:t>하면은 </a:t>
            </a:r>
            <a:r>
              <a:rPr kumimoji="1" lang="en-US" altLang="ko-KR" dirty="0"/>
              <a:t>add rest </a:t>
            </a:r>
            <a:r>
              <a:rPr kumimoji="1" lang="ko-KR" altLang="en-US" dirty="0"/>
              <a:t>도 마찬가지로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랑 마찬가지예요</a:t>
            </a:r>
          </a:p>
          <a:p>
            <a:r>
              <a:rPr kumimoji="1" lang="ko-KR" altLang="en-US" dirty="0"/>
              <a:t>그래서 맨 끝에 집어 넣는 거죠 </a:t>
            </a:r>
            <a:r>
              <a:rPr kumimoji="1" lang="en-US" altLang="ko-KR" dirty="0"/>
              <a:t>A B C add first </a:t>
            </a:r>
            <a:r>
              <a:rPr kumimoji="1" lang="ko-KR" altLang="en-US" dirty="0"/>
              <a:t>하게 되면</a:t>
            </a:r>
          </a:p>
          <a:p>
            <a:r>
              <a:rPr kumimoji="1" lang="ko-KR" altLang="en-US" dirty="0"/>
              <a:t>제일 먼저 앞쪽에 집어넣게 되죠 </a:t>
            </a:r>
            <a:r>
              <a:rPr kumimoji="1" lang="en-US" altLang="ko-KR" dirty="0"/>
              <a:t>DABC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하게 </a:t>
            </a:r>
            <a:r>
              <a:rPr kumimoji="1" lang="ko-KR" altLang="en-US" dirty="0" err="1"/>
              <a:t>되면은</a:t>
            </a:r>
            <a:endParaRPr kumimoji="1" lang="ko-KR" altLang="en-US" dirty="0"/>
          </a:p>
          <a:p>
            <a:r>
              <a:rPr kumimoji="1" lang="en-US" altLang="ko-KR" dirty="0"/>
              <a:t>2</a:t>
            </a:r>
            <a:r>
              <a:rPr kumimoji="1" lang="ko-KR" altLang="en-US" dirty="0"/>
              <a:t>번에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 인덱스에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넣으라 했으니까 </a:t>
            </a:r>
            <a:r>
              <a:rPr kumimoji="1" lang="en-US" altLang="ko-KR" dirty="0"/>
              <a:t>0, 1, 2</a:t>
            </a:r>
          </a:p>
          <a:p>
            <a:r>
              <a:rPr kumimoji="1" lang="ko-KR" altLang="en-US" dirty="0"/>
              <a:t>여기 들어가게 되니까 얘는 </a:t>
            </a:r>
            <a:r>
              <a:rPr kumimoji="1" lang="en-US" altLang="ko-KR" dirty="0"/>
              <a:t>A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B </a:t>
            </a:r>
            <a:r>
              <a:rPr kumimoji="1" lang="ko-KR" altLang="en-US" dirty="0"/>
              <a:t>사이에 여기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끼워 넣게 되죠</a:t>
            </a:r>
          </a:p>
          <a:p>
            <a:r>
              <a:rPr kumimoji="1" lang="ko-KR" altLang="en-US" dirty="0"/>
              <a:t>그래서 이런 식으로 </a:t>
            </a:r>
            <a:r>
              <a:rPr kumimoji="1" lang="en-US" altLang="ko-KR" dirty="0"/>
              <a:t>add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하게 되고</a:t>
            </a:r>
          </a:p>
          <a:p>
            <a:r>
              <a:rPr kumimoji="1" lang="en-US" altLang="ko-KR" dirty="0"/>
              <a:t>remove</a:t>
            </a:r>
            <a:r>
              <a:rPr kumimoji="1" lang="ko-KR" altLang="en-US" dirty="0"/>
              <a:t>는 직접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찾아서</a:t>
            </a:r>
          </a:p>
          <a:p>
            <a:r>
              <a:rPr kumimoji="1" lang="ko-KR" altLang="en-US" dirty="0"/>
              <a:t>여기 있는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찾아서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하는 방법 그 다음에</a:t>
            </a:r>
          </a:p>
          <a:p>
            <a:r>
              <a:rPr kumimoji="1" lang="ko-KR" altLang="en-US" dirty="0"/>
              <a:t>인덱스에서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하는 방법 </a:t>
            </a:r>
            <a:r>
              <a:rPr kumimoji="1" lang="en-US" altLang="ko-KR" dirty="0"/>
              <a:t>0, 1, 2, 3, 0, 1, 2,</a:t>
            </a:r>
          </a:p>
          <a:p>
            <a:r>
              <a:rPr kumimoji="1" lang="en-US" altLang="ko-KR" dirty="0"/>
              <a:t>3 </a:t>
            </a:r>
            <a:r>
              <a:rPr kumimoji="1" lang="ko-KR" altLang="en-US" dirty="0"/>
              <a:t>이었으니까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번에 </a:t>
            </a:r>
            <a:r>
              <a:rPr kumimoji="1" lang="en-US" altLang="ko-KR" dirty="0"/>
              <a:t>C</a:t>
            </a:r>
            <a:r>
              <a:rPr kumimoji="1" lang="ko-KR" altLang="en-US" dirty="0"/>
              <a:t>가 있었죠 그리고 </a:t>
            </a:r>
            <a:r>
              <a:rPr kumimoji="1" lang="en-US" altLang="ko-KR" dirty="0"/>
              <a:t>C</a:t>
            </a:r>
            <a:r>
              <a:rPr kumimoji="1" lang="ko-KR" altLang="en-US" dirty="0"/>
              <a:t>가 날아가는 거고요</a:t>
            </a:r>
          </a:p>
          <a:p>
            <a:r>
              <a:rPr kumimoji="1" lang="en-US" altLang="ko-KR" dirty="0"/>
              <a:t>remove first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날리는 거고 </a:t>
            </a:r>
            <a:r>
              <a:rPr kumimoji="1" lang="en-US" altLang="ko-KR" dirty="0"/>
              <a:t>remove</a:t>
            </a:r>
          </a:p>
          <a:p>
            <a:r>
              <a:rPr kumimoji="1" lang="en-US" altLang="ko-KR" dirty="0"/>
              <a:t>last</a:t>
            </a:r>
            <a:r>
              <a:rPr kumimoji="1" lang="ko-KR" altLang="en-US" dirty="0"/>
              <a:t>는 맨 끝에 있는 걸 날리는 거고</a:t>
            </a:r>
          </a:p>
          <a:p>
            <a:r>
              <a:rPr kumimoji="1" lang="ko-KR" altLang="en-US" dirty="0"/>
              <a:t>이런 식으로 사용을 하면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5362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21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두 번째 예에서는 스트링에</a:t>
            </a:r>
          </a:p>
          <a:p>
            <a:r>
              <a:rPr kumimoji="1" lang="ko-KR" altLang="en-US" dirty="0"/>
              <a:t>이것도 역시 스트링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여기 지금 스트링 빠졌는데요 이건 에러는 안 나는데</a:t>
            </a:r>
          </a:p>
          <a:p>
            <a:r>
              <a:rPr kumimoji="1" lang="ko-KR" altLang="en-US" dirty="0"/>
              <a:t>여기 넣는 게 좋겠습니다 </a:t>
            </a:r>
            <a:r>
              <a:rPr kumimoji="1" lang="en-US" altLang="ko-KR" dirty="0"/>
              <a:t>&lt;String&gt; </a:t>
            </a:r>
            <a:r>
              <a:rPr kumimoji="1" lang="ko-KR" altLang="en-US" dirty="0"/>
              <a:t>이라고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 err="1"/>
              <a:t>ll</a:t>
            </a:r>
            <a:r>
              <a:rPr kumimoji="1" lang="en-US" altLang="ko-KR" dirty="0"/>
              <a:t> </a:t>
            </a:r>
            <a:r>
              <a:rPr kumimoji="1" lang="ko-KR" altLang="en-US" dirty="0"/>
              <a:t>에다가 </a:t>
            </a:r>
            <a:r>
              <a:rPr kumimoji="1" lang="en-US" altLang="ko-KR" dirty="0"/>
              <a:t>Geeks </a:t>
            </a:r>
            <a:r>
              <a:rPr kumimoji="1" lang="ko-KR" altLang="en-US" dirty="0"/>
              <a:t>라는 걸 넣으면 </a:t>
            </a:r>
            <a:r>
              <a:rPr kumimoji="1" lang="en-US" altLang="ko-KR" dirty="0"/>
              <a:t>[Geeks],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Heeks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넣으면 </a:t>
            </a:r>
            <a:r>
              <a:rPr kumimoji="1" lang="en-US" altLang="ko-KR" dirty="0"/>
              <a:t>[Geeks, </a:t>
            </a:r>
            <a:r>
              <a:rPr kumimoji="1" lang="en-US" altLang="ko-KR" dirty="0" err="1"/>
              <a:t>Heeks</a:t>
            </a:r>
            <a:r>
              <a:rPr kumimoji="1" lang="en-US" altLang="ko-KR" dirty="0"/>
              <a:t>]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번에다 </a:t>
            </a:r>
            <a:r>
              <a:rPr kumimoji="1" lang="en-US" altLang="ko-KR" dirty="0" err="1"/>
              <a:t>Jeeks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넣으라 그러면</a:t>
            </a:r>
          </a:p>
          <a:p>
            <a:r>
              <a:rPr kumimoji="1" lang="en-US" altLang="ko-KR" dirty="0"/>
              <a:t>0, 1</a:t>
            </a:r>
            <a:r>
              <a:rPr kumimoji="1" lang="ko-KR" altLang="en-US" dirty="0"/>
              <a:t>이니까 </a:t>
            </a:r>
            <a:r>
              <a:rPr kumimoji="1" lang="en-US" altLang="ko-KR" dirty="0" err="1"/>
              <a:t>Heeks</a:t>
            </a:r>
            <a:r>
              <a:rPr kumimoji="1" lang="ko-KR" altLang="en-US" dirty="0"/>
              <a:t>가 뒤쪽으로 가야 되겠죠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[Geeks, </a:t>
            </a:r>
            <a:r>
              <a:rPr kumimoji="1" lang="en-US" altLang="ko-KR" dirty="0" err="1"/>
              <a:t>Jeeks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Heeks</a:t>
            </a:r>
            <a:r>
              <a:rPr kumimoji="1" lang="en-US" altLang="ko-KR" dirty="0"/>
              <a:t>] </a:t>
            </a:r>
            <a:r>
              <a:rPr kumimoji="1" lang="ko-KR" altLang="en-US" dirty="0"/>
              <a:t>이렇게 되고요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ll.set</a:t>
            </a:r>
            <a:r>
              <a:rPr kumimoji="1" lang="en-US" altLang="ko-KR" dirty="0"/>
              <a:t>(1, for) 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뭐냐면</a:t>
            </a:r>
            <a:endParaRPr kumimoji="1" lang="ko-KR" altLang="en-US" dirty="0"/>
          </a:p>
          <a:p>
            <a:r>
              <a:rPr kumimoji="1" lang="ko-KR" altLang="en-US" dirty="0"/>
              <a:t>이거 새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만드는 것이 아니라 데이터를 바꾸는 겁니다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Jeeks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로 바꾸는 거죠</a:t>
            </a:r>
          </a:p>
          <a:p>
            <a:r>
              <a:rPr kumimoji="1" lang="en-US" altLang="ko-KR" dirty="0"/>
              <a:t>[Geeks, for, </a:t>
            </a:r>
            <a:r>
              <a:rPr kumimoji="1" lang="en-US" altLang="ko-KR" dirty="0" err="1"/>
              <a:t>Heeks</a:t>
            </a:r>
            <a:r>
              <a:rPr kumimoji="1" lang="en-US" altLang="ko-KR" dirty="0"/>
              <a:t>] </a:t>
            </a:r>
            <a:r>
              <a:rPr kumimoji="1" lang="ko-KR" altLang="en-US" dirty="0"/>
              <a:t>이렇게 세팅을 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43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22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3</a:t>
            </a:r>
            <a:r>
              <a:rPr kumimoji="1" lang="ko-KR" altLang="en-US" dirty="0"/>
              <a:t>번 </a:t>
            </a:r>
            <a:r>
              <a:rPr kumimoji="1" lang="en-US" altLang="ko-KR" dirty="0"/>
              <a:t>example, </a:t>
            </a:r>
            <a:r>
              <a:rPr kumimoji="1" lang="ko-KR" altLang="en-US" dirty="0"/>
              <a:t>이거는 </a:t>
            </a:r>
            <a:r>
              <a:rPr kumimoji="1" lang="en-US" altLang="ko-KR" dirty="0"/>
              <a:t>Geeks, Geeks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하고</a:t>
            </a:r>
          </a:p>
          <a:p>
            <a:r>
              <a:rPr kumimoji="1" lang="ko-KR" altLang="en-US" dirty="0"/>
              <a:t>중복을 허락하기 때문에 둘 다 들어가죠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번에다가 </a:t>
            </a:r>
            <a:r>
              <a:rPr kumimoji="1" lang="en-US" altLang="ko-KR" dirty="0"/>
              <a:t>for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넣었죠</a:t>
            </a:r>
          </a:p>
          <a:p>
            <a:r>
              <a:rPr kumimoji="1" lang="ko-KR" altLang="en-US" dirty="0"/>
              <a:t>네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그렇게 </a:t>
            </a:r>
            <a:r>
              <a:rPr kumimoji="1" lang="ko-KR" altLang="en-US" dirty="0" err="1"/>
              <a:t>되면은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Geeks, Geeks </a:t>
            </a:r>
            <a:r>
              <a:rPr kumimoji="1" lang="ko-KR" altLang="en-US" dirty="0"/>
              <a:t>있다가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번에다 </a:t>
            </a:r>
            <a:r>
              <a:rPr kumimoji="1" lang="en-US" altLang="ko-KR" dirty="0"/>
              <a:t>for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넣으니까</a:t>
            </a:r>
          </a:p>
          <a:p>
            <a:r>
              <a:rPr kumimoji="1" lang="en-US" altLang="ko-KR" dirty="0"/>
              <a:t>Geeks </a:t>
            </a:r>
            <a:r>
              <a:rPr kumimoji="1" lang="ko-KR" altLang="en-US" dirty="0"/>
              <a:t>두 개 사이에 </a:t>
            </a:r>
            <a:r>
              <a:rPr kumimoji="1" lang="en-US" altLang="ko-KR" dirty="0"/>
              <a:t>for </a:t>
            </a:r>
            <a:r>
              <a:rPr kumimoji="1" lang="ko-KR" altLang="en-US" dirty="0"/>
              <a:t>가 들어가죠</a:t>
            </a:r>
          </a:p>
          <a:p>
            <a:r>
              <a:rPr kumimoji="1" lang="ko-KR" altLang="en-US" dirty="0"/>
              <a:t>그래서 프린트를 하면은 </a:t>
            </a:r>
            <a:r>
              <a:rPr kumimoji="1" lang="en-US" altLang="ko-KR" dirty="0"/>
              <a:t>[Geeks for Geeks] </a:t>
            </a:r>
            <a:r>
              <a:rPr kumimoji="1" lang="ko-KR" altLang="en-US" dirty="0"/>
              <a:t>가 프린트 되고요</a:t>
            </a:r>
          </a:p>
          <a:p>
            <a:r>
              <a:rPr kumimoji="1" lang="ko-KR" altLang="en-US" dirty="0"/>
              <a:t>자 요거는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까지 따라가면서 </a:t>
            </a:r>
            <a:r>
              <a:rPr kumimoji="1" lang="en-US" altLang="ko-KR" dirty="0" err="1"/>
              <a:t>ll.get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i</a:t>
            </a:r>
            <a:r>
              <a:rPr kumimoji="1" lang="en-US" altLang="ko-KR" dirty="0"/>
              <a:t>) </a:t>
            </a:r>
            <a:r>
              <a:rPr kumimoji="1" lang="ko-KR" altLang="en-US" dirty="0"/>
              <a:t>을 해서 프린트를 하게 한 건데</a:t>
            </a:r>
          </a:p>
          <a:p>
            <a:r>
              <a:rPr kumimoji="1" lang="ko-KR" altLang="en-US" dirty="0"/>
              <a:t>뭐 </a:t>
            </a:r>
            <a:r>
              <a:rPr kumimoji="1" lang="en-US" altLang="ko-KR" dirty="0" err="1"/>
              <a:t>ll</a:t>
            </a:r>
            <a:r>
              <a:rPr kumimoji="1" lang="ko-KR" altLang="en-US" dirty="0"/>
              <a:t>을 직접 </a:t>
            </a:r>
            <a:r>
              <a:rPr kumimoji="1" lang="en-US" altLang="ko-KR" dirty="0" err="1"/>
              <a:t>println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바로 쏴 줘도 되지만</a:t>
            </a:r>
          </a:p>
          <a:p>
            <a:r>
              <a:rPr kumimoji="1" lang="ko-KR" altLang="en-US" dirty="0"/>
              <a:t>여기서는 지금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까지 이렇게 한 바퀴를 돌 때</a:t>
            </a:r>
          </a:p>
          <a:p>
            <a:r>
              <a:rPr kumimoji="1" lang="ko-KR" altLang="en-US" dirty="0"/>
              <a:t>인덱스를 통해서 이렇게 액세스 하는 것도 가능하다는 걸</a:t>
            </a:r>
          </a:p>
          <a:p>
            <a:r>
              <a:rPr kumimoji="1" lang="ko-KR" altLang="en-US" dirty="0"/>
              <a:t>보여주기 위해서 이렇게 한 거구요</a:t>
            </a:r>
          </a:p>
          <a:p>
            <a:r>
              <a:rPr kumimoji="1" lang="ko-KR" altLang="en-US" dirty="0"/>
              <a:t>그 다음에 요거는 똑같이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문을 쓸 때도 </a:t>
            </a:r>
            <a:r>
              <a:rPr kumimoji="1" lang="en-US" altLang="ko-KR" dirty="0"/>
              <a:t>str : </a:t>
            </a:r>
            <a:r>
              <a:rPr kumimoji="1" lang="en-US" altLang="ko-KR" dirty="0" err="1"/>
              <a:t>ll</a:t>
            </a:r>
            <a:endParaRPr kumimoji="1" lang="en-US" altLang="ko-KR" dirty="0"/>
          </a:p>
          <a:p>
            <a:r>
              <a:rPr kumimoji="1" lang="ko-KR" altLang="en-US" dirty="0"/>
              <a:t>이렇게 하면은 </a:t>
            </a:r>
            <a:r>
              <a:rPr kumimoji="1" lang="en-US" altLang="ko-KR" dirty="0" err="1"/>
              <a:t>ll</a:t>
            </a:r>
            <a:r>
              <a:rPr kumimoji="1" lang="en-US" altLang="ko-KR" dirty="0"/>
              <a:t> </a:t>
            </a:r>
            <a:r>
              <a:rPr kumimoji="1" lang="ko-KR" altLang="en-US" dirty="0"/>
              <a:t>안에 들어있는 모든 스트링에 대해서</a:t>
            </a:r>
          </a:p>
          <a:p>
            <a:r>
              <a:rPr kumimoji="1" lang="ko-KR" altLang="en-US" dirty="0"/>
              <a:t>이렇게 프린트하는 것도 가능하다는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이제 </a:t>
            </a:r>
            <a:r>
              <a:rPr kumimoji="1" lang="en-US" altLang="ko-KR" dirty="0"/>
              <a:t>for each loop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했죠</a:t>
            </a:r>
          </a:p>
          <a:p>
            <a:r>
              <a:rPr kumimoji="1" lang="ko-KR" altLang="en-US" dirty="0"/>
              <a:t>이렇게 쓰는 것도 가능하다는 얘기가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7722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23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그래서 </a:t>
            </a:r>
            <a:r>
              <a:rPr kumimoji="1" lang="en-US" altLang="ko-KR" dirty="0"/>
              <a:t>LinkedList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봤는데 이게 이제 앞에 </a:t>
            </a:r>
            <a:r>
              <a:rPr kumimoji="1" lang="en-US" altLang="ko-KR" dirty="0"/>
              <a:t>List</a:t>
            </a:r>
          </a:p>
          <a:p>
            <a:r>
              <a:rPr kumimoji="1" lang="en-US" altLang="ko-KR" dirty="0"/>
              <a:t>interface 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에다가 더 추가된 그런 것들입니다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addFirst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addRest</a:t>
            </a:r>
            <a:r>
              <a:rPr kumimoji="1" lang="en-US" altLang="ko-KR" dirty="0"/>
              <a:t>, clear, clone,</a:t>
            </a:r>
          </a:p>
          <a:p>
            <a:r>
              <a:rPr kumimoji="1" lang="en-US" altLang="ko-KR" dirty="0"/>
              <a:t>element, element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뭐냐면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첫 번째 </a:t>
            </a:r>
            <a:r>
              <a:rPr kumimoji="1" lang="en-US" altLang="ko-KR" dirty="0"/>
              <a:t>element</a:t>
            </a:r>
          </a:p>
          <a:p>
            <a:r>
              <a:rPr kumimoji="1" lang="en-US" altLang="ko-KR" dirty="0"/>
              <a:t>LinkedList</a:t>
            </a:r>
            <a:r>
              <a:rPr kumimoji="1" lang="ko-KR" altLang="en-US" dirty="0"/>
              <a:t>의 첫 번째 </a:t>
            </a:r>
            <a:r>
              <a:rPr kumimoji="1" lang="en-US" altLang="ko-KR" dirty="0"/>
              <a:t>first 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가져옵니다</a:t>
            </a:r>
          </a:p>
          <a:p>
            <a:r>
              <a:rPr kumimoji="1" lang="en-US" altLang="ko-KR" dirty="0"/>
              <a:t>return</a:t>
            </a:r>
            <a:r>
              <a:rPr kumimoji="1" lang="ko-KR" altLang="en-US" dirty="0"/>
              <a:t>하지만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하진 않는다 라는 거고요</a:t>
            </a:r>
          </a:p>
          <a:p>
            <a:r>
              <a:rPr kumimoji="1" lang="ko-KR" altLang="en-US" dirty="0"/>
              <a:t>사실 이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peek </a:t>
            </a:r>
            <a:r>
              <a:rPr kumimoji="1" lang="ko-KR" altLang="en-US" dirty="0"/>
              <a:t>하고 똑같습니다 하는 일이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get first</a:t>
            </a:r>
            <a:r>
              <a:rPr kumimoji="1" lang="ko-KR" altLang="en-US" dirty="0"/>
              <a:t>는 첫 번째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하는 </a:t>
            </a:r>
            <a:r>
              <a:rPr kumimoji="1" lang="en-US" altLang="ko-KR" dirty="0"/>
              <a:t>get first</a:t>
            </a:r>
            <a:r>
              <a:rPr kumimoji="1" lang="ko-KR" altLang="en-US" dirty="0"/>
              <a:t>하고도 똑같은 거죠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get last</a:t>
            </a:r>
            <a:r>
              <a:rPr kumimoji="1" lang="ko-KR" altLang="en-US" dirty="0"/>
              <a:t>는 맨 마지막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되었고요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lastIndexOf</a:t>
            </a:r>
            <a:r>
              <a:rPr kumimoji="1" lang="en-US" altLang="ko-KR" dirty="0"/>
              <a:t>(Object o) </a:t>
            </a:r>
            <a:r>
              <a:rPr kumimoji="1" lang="ko-KR" altLang="en-US" dirty="0"/>
              <a:t>는</a:t>
            </a:r>
          </a:p>
          <a:p>
            <a:r>
              <a:rPr kumimoji="1" lang="en-US" altLang="ko-KR" dirty="0"/>
              <a:t>Object o</a:t>
            </a:r>
            <a:r>
              <a:rPr kumimoji="1" lang="ko-KR" altLang="en-US" dirty="0"/>
              <a:t>가 존재하는 가장 마지막 인덱스</a:t>
            </a:r>
          </a:p>
          <a:p>
            <a:r>
              <a:rPr kumimoji="1" lang="ko-KR" altLang="en-US" dirty="0"/>
              <a:t>만약에 없을 경우에는 </a:t>
            </a:r>
            <a:r>
              <a:rPr kumimoji="1" lang="en-US" altLang="ko-KR" dirty="0"/>
              <a:t>- 1 return</a:t>
            </a:r>
            <a:r>
              <a:rPr kumimoji="1" lang="ko-KR" altLang="en-US" dirty="0"/>
              <a:t>하게 </a:t>
            </a:r>
            <a:r>
              <a:rPr kumimoji="1" lang="ko-KR" altLang="en-US" dirty="0" err="1"/>
              <a:t>되겠구요</a:t>
            </a:r>
            <a:r>
              <a:rPr kumimoji="1" lang="en-US" altLang="ko-KR" dirty="0"/>
              <a:t>. </a:t>
            </a:r>
          </a:p>
          <a:p>
            <a:r>
              <a:rPr kumimoji="1" lang="en-US" altLang="ko-KR" dirty="0"/>
              <a:t>offer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에다가 집어넣는 겁니다</a:t>
            </a:r>
          </a:p>
          <a:p>
            <a:r>
              <a:rPr kumimoji="1" lang="en-US" altLang="ko-KR" dirty="0" err="1"/>
              <a:t>addRest</a:t>
            </a:r>
            <a:r>
              <a:rPr kumimoji="1" lang="ko-KR" altLang="en-US" dirty="0"/>
              <a:t>하고 같은 일을 하는데 여기서 </a:t>
            </a:r>
            <a:r>
              <a:rPr kumimoji="1" lang="en-US" altLang="ko-KR" dirty="0"/>
              <a:t>boolean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offer</a:t>
            </a:r>
            <a:r>
              <a:rPr kumimoji="1" lang="ko-KR" altLang="en-US" dirty="0"/>
              <a:t>가 있고 </a:t>
            </a:r>
            <a:r>
              <a:rPr kumimoji="1" lang="en-US" altLang="ko-KR" dirty="0" err="1"/>
              <a:t>offerFirst</a:t>
            </a:r>
            <a:r>
              <a:rPr kumimoji="1" lang="ko-KR" altLang="en-US" dirty="0"/>
              <a:t>가 있고 </a:t>
            </a:r>
            <a:r>
              <a:rPr kumimoji="1" lang="en-US" altLang="ko-KR" dirty="0" err="1"/>
              <a:t>offerLast</a:t>
            </a:r>
            <a:r>
              <a:rPr kumimoji="1" lang="ko-KR" altLang="en-US" dirty="0"/>
              <a:t>가 있고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offer</a:t>
            </a:r>
            <a:r>
              <a:rPr kumimoji="1" lang="ko-KR" altLang="en-US" dirty="0"/>
              <a:t>라는 건 이제 </a:t>
            </a:r>
            <a:r>
              <a:rPr kumimoji="1" lang="en-US" altLang="ko-KR" dirty="0"/>
              <a:t>insert</a:t>
            </a:r>
            <a:r>
              <a:rPr kumimoji="1" lang="ko-KR" altLang="en-US" dirty="0"/>
              <a:t>하고 같은 </a:t>
            </a:r>
            <a:r>
              <a:rPr kumimoji="1" lang="ko-KR" altLang="en-US" dirty="0" err="1"/>
              <a:t>의미죠</a:t>
            </a:r>
            <a:endParaRPr kumimoji="1" lang="ko-KR" altLang="en-US" dirty="0"/>
          </a:p>
          <a:p>
            <a:r>
              <a:rPr kumimoji="1" lang="en-US" altLang="ko-KR" dirty="0"/>
              <a:t>add</a:t>
            </a:r>
            <a:r>
              <a:rPr kumimoji="1" lang="ko-KR" altLang="en-US" dirty="0"/>
              <a:t>하고 같은 의미고요</a:t>
            </a:r>
          </a:p>
          <a:p>
            <a:r>
              <a:rPr kumimoji="1" lang="ko-KR" altLang="en-US" dirty="0"/>
              <a:t>다음에 </a:t>
            </a:r>
            <a:r>
              <a:rPr kumimoji="1" lang="en-US" altLang="ko-KR" dirty="0"/>
              <a:t>peek, </a:t>
            </a:r>
            <a:r>
              <a:rPr kumimoji="1" lang="en-US" altLang="ko-KR" dirty="0" err="1"/>
              <a:t>peekFirst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peekLast</a:t>
            </a:r>
            <a:r>
              <a:rPr kumimoji="1" lang="ko-KR" altLang="en-US" dirty="0"/>
              <a:t>는 마찬가지로 </a:t>
            </a:r>
            <a:r>
              <a:rPr kumimoji="1" lang="ko-KR" altLang="en-US" dirty="0" err="1"/>
              <a:t>읽어오기만</a:t>
            </a:r>
            <a:r>
              <a:rPr kumimoji="1" lang="ko-KR" altLang="en-US" dirty="0"/>
              <a:t> 하는데</a:t>
            </a:r>
          </a:p>
          <a:p>
            <a:r>
              <a:rPr kumimoji="1" lang="en-US" altLang="ko-KR" dirty="0"/>
              <a:t>remove </a:t>
            </a:r>
            <a:r>
              <a:rPr kumimoji="1" lang="ko-KR" altLang="en-US" dirty="0"/>
              <a:t>하지는 않습니다</a:t>
            </a:r>
          </a:p>
          <a:p>
            <a:r>
              <a:rPr kumimoji="1" lang="en-US" altLang="ko-KR" dirty="0"/>
              <a:t>poll 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뭐냐면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에서 하나를 읽어오고</a:t>
            </a:r>
          </a:p>
          <a:p>
            <a:r>
              <a:rPr kumimoji="1" lang="ko-KR" altLang="en-US" dirty="0"/>
              <a:t>그것을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하고 그것을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하게 돼요 </a:t>
            </a:r>
          </a:p>
          <a:p>
            <a:r>
              <a:rPr kumimoji="1" lang="ko-KR" altLang="en-US" dirty="0"/>
              <a:t>그래서 여기서 중요한 것은</a:t>
            </a:r>
          </a:p>
          <a:p>
            <a:r>
              <a:rPr kumimoji="1" lang="en-US" altLang="ko-KR" dirty="0"/>
              <a:t>offer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peek, poll </a:t>
            </a:r>
            <a:r>
              <a:rPr kumimoji="1" lang="ko-KR" altLang="en-US" dirty="0"/>
              <a:t>뭐 이런 것들이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2048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24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ArrayList</a:t>
            </a:r>
            <a:r>
              <a:rPr kumimoji="1" lang="ko-KR" altLang="en-US" dirty="0"/>
              <a:t>와 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의 차이에 대해서</a:t>
            </a:r>
          </a:p>
          <a:p>
            <a:r>
              <a:rPr kumimoji="1" lang="ko-KR" altLang="en-US" dirty="0"/>
              <a:t>어떤 수행 시간의 차이에 대해서 좀 보여주고 있는데요</a:t>
            </a:r>
          </a:p>
          <a:p>
            <a:r>
              <a:rPr kumimoji="1" lang="ko-KR" altLang="en-US" dirty="0"/>
              <a:t>여기서 지금 이 위에는 지금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고요</a:t>
            </a:r>
          </a:p>
          <a:p>
            <a:r>
              <a:rPr kumimoji="1" lang="ko-KR" altLang="en-US" dirty="0"/>
              <a:t>그 다음에 밑에는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입니다 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그래서</a:t>
            </a:r>
          </a:p>
          <a:p>
            <a:r>
              <a:rPr kumimoji="1" lang="ko-KR" altLang="en-US" dirty="0"/>
              <a:t>하나씩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가 있는지 없는지 볼 때 </a:t>
            </a:r>
          </a:p>
          <a:p>
            <a:r>
              <a:rPr kumimoji="1" lang="en-US" altLang="ko-KR" dirty="0"/>
              <a:t>Worst Case Time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나 아니면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에서 </a:t>
            </a:r>
          </a:p>
          <a:p>
            <a:r>
              <a:rPr kumimoji="1" lang="ko-KR" altLang="en-US" dirty="0"/>
              <a:t>둘 다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개씩 걸립니다 </a:t>
            </a:r>
          </a:p>
          <a:p>
            <a:r>
              <a:rPr kumimoji="1" lang="ko-KR" altLang="en-US" dirty="0"/>
              <a:t>즉</a:t>
            </a:r>
            <a:r>
              <a:rPr kumimoji="1" lang="en-US" altLang="ko-KR" dirty="0"/>
              <a:t>, </a:t>
            </a:r>
            <a:r>
              <a:rPr kumimoji="1" lang="ko-KR" altLang="en-US" dirty="0"/>
              <a:t>어떤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가 이 안에 있는지를 살펴보기 위해서</a:t>
            </a:r>
          </a:p>
          <a:p>
            <a:r>
              <a:rPr kumimoji="1" lang="en-US" altLang="ko-KR" dirty="0"/>
              <a:t>sorting </a:t>
            </a:r>
            <a:r>
              <a:rPr kumimoji="1" lang="ko-KR" altLang="en-US" dirty="0"/>
              <a:t>안 된 상태라고 </a:t>
            </a:r>
            <a:r>
              <a:rPr kumimoji="1" lang="ko-KR" altLang="en-US" dirty="0" err="1"/>
              <a:t>보면요</a:t>
            </a:r>
            <a:r>
              <a:rPr kumimoji="1" lang="ko-KR" altLang="en-US" dirty="0"/>
              <a:t> 전부 다 끝까지 다 봐야 되죠</a:t>
            </a:r>
          </a:p>
          <a:p>
            <a:r>
              <a:rPr kumimoji="1" lang="ko-KR" altLang="en-US" dirty="0"/>
              <a:t>그래서 계속해서 움직여서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개는 다 봐야 </a:t>
            </a:r>
            <a:r>
              <a:rPr kumimoji="1" lang="ko-KR" altLang="en-US" dirty="0" err="1"/>
              <a:t>된다라는</a:t>
            </a:r>
            <a:r>
              <a:rPr kumimoji="1" lang="ko-KR" altLang="en-US" dirty="0"/>
              <a:t> 얘기가 </a:t>
            </a:r>
            <a:r>
              <a:rPr kumimoji="1" lang="ko-KR" altLang="en-US" dirty="0" err="1"/>
              <a:t>되겠고요</a:t>
            </a:r>
            <a:endParaRPr kumimoji="1" lang="ko-KR" altLang="en-US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에다가 </a:t>
            </a:r>
            <a:r>
              <a:rPr kumimoji="1" lang="en-US" altLang="ko-KR" dirty="0"/>
              <a:t>element </a:t>
            </a:r>
            <a:r>
              <a:rPr kumimoji="1" lang="ko-KR" altLang="en-US" dirty="0"/>
              <a:t>하나 추가할 때 </a:t>
            </a:r>
            <a:r>
              <a:rPr kumimoji="1" lang="en-US" altLang="ko-KR" dirty="0" err="1"/>
              <a:t>ArraylLst</a:t>
            </a:r>
            <a:r>
              <a:rPr kumimoji="1" lang="ko-KR" altLang="en-US" dirty="0"/>
              <a:t>는</a:t>
            </a:r>
          </a:p>
          <a:p>
            <a:r>
              <a:rPr kumimoji="1" lang="ko-KR" altLang="en-US" dirty="0"/>
              <a:t>어때요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만 여기다 넣어주고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만 변경시키면 된다 그랬으니까</a:t>
            </a:r>
          </a:p>
          <a:p>
            <a:r>
              <a:rPr kumimoji="1" lang="ko-KR" altLang="en-US" dirty="0"/>
              <a:t>어떤 </a:t>
            </a:r>
            <a:r>
              <a:rPr kumimoji="1" lang="en-US" altLang="ko-KR" dirty="0"/>
              <a:t>constant </a:t>
            </a:r>
            <a:r>
              <a:rPr kumimoji="1" lang="ko-KR" altLang="en-US" dirty="0"/>
              <a:t>뭐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이라고 볼 수도 있고</a:t>
            </a:r>
          </a:p>
          <a:p>
            <a:r>
              <a:rPr kumimoji="1" lang="en-US" altLang="ko-KR" dirty="0"/>
              <a:t>1, 2 </a:t>
            </a:r>
            <a:r>
              <a:rPr kumimoji="1" lang="ko-KR" altLang="en-US" dirty="0"/>
              <a:t>이런 거는 다 </a:t>
            </a:r>
            <a:r>
              <a:rPr kumimoji="1" lang="en-US" altLang="ko-KR" dirty="0"/>
              <a:t>constant</a:t>
            </a:r>
            <a:r>
              <a:rPr kumimoji="1" lang="ko-KR" altLang="en-US" dirty="0"/>
              <a:t>로 보니까요</a:t>
            </a:r>
          </a:p>
          <a:p>
            <a:r>
              <a:rPr kumimoji="1" lang="en-US" altLang="ko-KR" dirty="0"/>
              <a:t>constant C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볼 수 있고</a:t>
            </a:r>
          </a:p>
          <a:p>
            <a:r>
              <a:rPr kumimoji="1" lang="en-US" altLang="ko-KR" dirty="0"/>
              <a:t>worst case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linked list</a:t>
            </a:r>
            <a:r>
              <a:rPr kumimoji="1" lang="ko-KR" altLang="en-US" dirty="0"/>
              <a:t>는 어떻게 돼요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맨 끝에 하나 추가할 때는 일단 얘네들을 다 거쳐서</a:t>
            </a:r>
          </a:p>
          <a:p>
            <a:r>
              <a:rPr kumimoji="1" lang="ko-KR" altLang="en-US" dirty="0"/>
              <a:t>가서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까지 가야 되죠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까지 가는 시간만 </a:t>
            </a:r>
            <a:r>
              <a:rPr kumimoji="1" lang="en-US" altLang="ko-KR" dirty="0"/>
              <a:t>n-1 </a:t>
            </a:r>
            <a:r>
              <a:rPr kumimoji="1" lang="ko-KR" altLang="en-US" dirty="0"/>
              <a:t>입니다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n-1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다 액세스하고 그 다음에 여기서 뭘 하나 더 추가해야 되죠</a:t>
            </a:r>
          </a:p>
          <a:p>
            <a:r>
              <a:rPr kumimoji="1" lang="ko-KR" altLang="en-US" dirty="0"/>
              <a:t>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add an element at the head</a:t>
            </a:r>
          </a:p>
          <a:p>
            <a:r>
              <a:rPr kumimoji="1" lang="en-US" altLang="ko-KR" dirty="0"/>
              <a:t>head</a:t>
            </a:r>
            <a:r>
              <a:rPr kumimoji="1" lang="ko-KR" altLang="en-US" dirty="0"/>
              <a:t>에다 추가할 때 이때는 느낌이 오지만</a:t>
            </a:r>
          </a:p>
          <a:p>
            <a:r>
              <a:rPr kumimoji="1" lang="en-US" altLang="ko-KR" dirty="0"/>
              <a:t>LinkedList </a:t>
            </a:r>
            <a:r>
              <a:rPr kumimoji="1" lang="ko-KR" altLang="en-US" dirty="0"/>
              <a:t>가 훨씬 유리합니다</a:t>
            </a:r>
          </a:p>
          <a:p>
            <a:r>
              <a:rPr kumimoji="1" lang="en-US" altLang="ko-KR" dirty="0"/>
              <a:t>LinkedList </a:t>
            </a:r>
            <a:r>
              <a:rPr kumimoji="1" lang="ko-KR" altLang="en-US" dirty="0"/>
              <a:t>는 새 </a:t>
            </a:r>
            <a:r>
              <a:rPr kumimoji="1" lang="en-US" altLang="ko-KR" dirty="0"/>
              <a:t>node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만들고</a:t>
            </a:r>
          </a:p>
          <a:p>
            <a:r>
              <a:rPr kumimoji="1" lang="en-US" altLang="ko-KR" dirty="0"/>
              <a:t>link</a:t>
            </a:r>
            <a:r>
              <a:rPr kumimoji="1" lang="ko-KR" altLang="en-US" dirty="0"/>
              <a:t>만 두 개 딱 바꿔주면 되거든요 근데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일 때는 어때요</a:t>
            </a:r>
          </a:p>
          <a:p>
            <a:r>
              <a:rPr kumimoji="1" lang="ko-KR" altLang="en-US" dirty="0"/>
              <a:t>아까 얘기한 대로 자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[0]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여기다가</a:t>
            </a:r>
          </a:p>
          <a:p>
            <a:r>
              <a:rPr kumimoji="1" lang="ko-KR" altLang="en-US" dirty="0"/>
              <a:t>여기다 하나 추가를 하려면 얘네들을 다 이렇게 한 </a:t>
            </a:r>
            <a:r>
              <a:rPr kumimoji="1" lang="ko-KR" altLang="en-US" dirty="0" err="1"/>
              <a:t>칸씩</a:t>
            </a:r>
            <a:r>
              <a:rPr kumimoji="1" lang="ko-KR" altLang="en-US" dirty="0"/>
              <a:t> 다 옮겨야 되죠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move </a:t>
            </a:r>
            <a:r>
              <a:rPr kumimoji="1" lang="ko-KR" altLang="en-US" dirty="0" err="1"/>
              <a:t>하는게</a:t>
            </a:r>
            <a:r>
              <a:rPr kumimoji="1" lang="ko-KR" altLang="en-US" dirty="0"/>
              <a:t> 몇 번 </a:t>
            </a:r>
            <a:r>
              <a:rPr kumimoji="1" lang="ko-KR" altLang="en-US" dirty="0" err="1"/>
              <a:t>걸리냐면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번 최악의 경우에</a:t>
            </a:r>
          </a:p>
          <a:p>
            <a:r>
              <a:rPr kumimoji="1" lang="ko-KR" altLang="en-US" dirty="0"/>
              <a:t>그래서 이때는 이제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가 훨씬 </a:t>
            </a:r>
            <a:r>
              <a:rPr kumimoji="1" lang="en-US" altLang="ko-KR" dirty="0"/>
              <a:t>Constant Time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유리합니다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찾고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할 때</a:t>
            </a:r>
          </a:p>
          <a:p>
            <a:r>
              <a:rPr kumimoji="1" lang="ko-KR" altLang="en-US" dirty="0"/>
              <a:t>이것도 역시 찾는 시간이 걸리기 때문에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개</a:t>
            </a:r>
            <a:r>
              <a:rPr kumimoji="1" lang="en-US" altLang="ko-KR" dirty="0"/>
              <a:t>, LinkedList</a:t>
            </a:r>
            <a:r>
              <a:rPr kumimoji="1" lang="ko-KR" altLang="en-US" dirty="0"/>
              <a:t>도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번</a:t>
            </a:r>
          </a:p>
          <a:p>
            <a:r>
              <a:rPr kumimoji="1" lang="ko-KR" altLang="en-US" dirty="0"/>
              <a:t>그  다음에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할 때</a:t>
            </a:r>
          </a:p>
          <a:p>
            <a:r>
              <a:rPr kumimoji="1" lang="en-US" altLang="ko-KR" dirty="0"/>
              <a:t>Tail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할 때 무조건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에서 하는 거는 쉬워요 </a:t>
            </a:r>
            <a:r>
              <a:rPr kumimoji="1" lang="ko-KR" altLang="en-US" dirty="0" err="1"/>
              <a:t>그쵸</a:t>
            </a:r>
            <a:r>
              <a:rPr kumimoji="1" lang="en-US" altLang="ko-KR" dirty="0"/>
              <a:t>? </a:t>
            </a:r>
            <a:r>
              <a:rPr kumimoji="1" lang="ko-KR" altLang="en-US" dirty="0"/>
              <a:t>네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한두 번 가지고 끝나고</a:t>
            </a:r>
          </a:p>
          <a:p>
            <a:r>
              <a:rPr kumimoji="1" lang="ko-KR" altLang="en-US" dirty="0"/>
              <a:t>얘는 일단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에서 뭘 하는 거는 일단 찾아가야 되기 때문에</a:t>
            </a:r>
          </a:p>
          <a:p>
            <a:r>
              <a:rPr kumimoji="1" lang="ko-KR" altLang="en-US" dirty="0"/>
              <a:t>일단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은 기본으로 걸립니다 </a:t>
            </a:r>
            <a:r>
              <a:rPr kumimoji="1" lang="en-US" altLang="ko-KR" dirty="0"/>
              <a:t>LinkedList </a:t>
            </a:r>
            <a:r>
              <a:rPr kumimoji="1" lang="ko-KR" altLang="en-US" dirty="0"/>
              <a:t>는 그렇게 되고요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에서 뭘 할 때는 무조건 </a:t>
            </a:r>
            <a:r>
              <a:rPr kumimoji="1" lang="en-US" altLang="ko-KR" dirty="0"/>
              <a:t>LinkedList </a:t>
            </a:r>
            <a:r>
              <a:rPr kumimoji="1" lang="ko-KR" altLang="en-US" dirty="0"/>
              <a:t>가 더 유리하죠</a:t>
            </a:r>
          </a:p>
          <a:p>
            <a:r>
              <a:rPr kumimoji="1" lang="ko-KR" altLang="en-US" dirty="0"/>
              <a:t>그래서 이쪽은 </a:t>
            </a:r>
            <a:r>
              <a:rPr kumimoji="1" lang="en-US" altLang="ko-KR" dirty="0"/>
              <a:t>link</a:t>
            </a:r>
            <a:r>
              <a:rPr kumimoji="1" lang="ko-KR" altLang="en-US" dirty="0"/>
              <a:t>만 두 번 바꿔 주면 되고 얘는 일단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하니까</a:t>
            </a:r>
          </a:p>
          <a:p>
            <a:r>
              <a:rPr kumimoji="1" lang="ko-KR" altLang="en-US" dirty="0"/>
              <a:t>얘네들을 다 또 옮겨서 앞쪽으로 옮겨야 되죠 그래서 최악의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이 걸리고</a:t>
            </a:r>
          </a:p>
          <a:p>
            <a:r>
              <a:rPr kumimoji="1" lang="en-US" altLang="ko-KR" dirty="0"/>
              <a:t>I </a:t>
            </a:r>
            <a:r>
              <a:rPr kumimoji="1" lang="ko-KR" altLang="en-US" dirty="0"/>
              <a:t>번째 </a:t>
            </a:r>
            <a:r>
              <a:rPr kumimoji="1" lang="en-US" altLang="ko-KR" dirty="0"/>
              <a:t>element access </a:t>
            </a:r>
            <a:r>
              <a:rPr kumimoji="1" lang="ko-KR" altLang="en-US" dirty="0"/>
              <a:t>할 때 이거는 기본적으로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의 장점입니다</a:t>
            </a:r>
          </a:p>
          <a:p>
            <a:r>
              <a:rPr kumimoji="1" lang="ko-KR" altLang="en-US" dirty="0"/>
              <a:t>그래서 한 번에 찾아가죠 그런데 </a:t>
            </a:r>
            <a:r>
              <a:rPr kumimoji="1" lang="en-US" altLang="ko-KR" dirty="0"/>
              <a:t>LinkedList </a:t>
            </a:r>
            <a:r>
              <a:rPr kumimoji="1" lang="ko-KR" altLang="en-US" dirty="0"/>
              <a:t>일 경우에는 어떻게 돼요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최악의 경우 </a:t>
            </a:r>
            <a:r>
              <a:rPr kumimoji="1" lang="en-US" altLang="ko-KR" dirty="0"/>
              <a:t>I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끝번일</a:t>
            </a:r>
            <a:r>
              <a:rPr kumimoji="1" lang="ko-KR" altLang="en-US" dirty="0"/>
              <a:t> 때는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개가 걸리는 거죠</a:t>
            </a:r>
          </a:p>
          <a:p>
            <a:r>
              <a:rPr kumimoji="1" lang="ko-KR" altLang="en-US" dirty="0"/>
              <a:t>그래서 이런 식으로 어떤 데이터의 특성에 따라서</a:t>
            </a:r>
          </a:p>
          <a:p>
            <a:r>
              <a:rPr kumimoji="1" lang="ko-KR" altLang="en-US" dirty="0"/>
              <a:t>내가 어떤 </a:t>
            </a:r>
            <a:r>
              <a:rPr kumimoji="1" lang="en-US" altLang="ko-KR" dirty="0"/>
              <a:t>operation </a:t>
            </a:r>
            <a:r>
              <a:rPr kumimoji="1" lang="ko-KR" altLang="en-US" dirty="0"/>
              <a:t>을 많이 </a:t>
            </a:r>
            <a:r>
              <a:rPr kumimoji="1" lang="ko-KR" altLang="en-US" dirty="0" err="1"/>
              <a:t>하느냐에</a:t>
            </a:r>
            <a:r>
              <a:rPr kumimoji="1" lang="ko-KR" altLang="en-US" dirty="0"/>
              <a:t> 따라서</a:t>
            </a:r>
          </a:p>
          <a:p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선택할 거냐 아니면 </a:t>
            </a:r>
            <a:r>
              <a:rPr kumimoji="1" lang="en-US" altLang="ko-KR" dirty="0"/>
              <a:t>LinkedList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선택할 거냐 이거를</a:t>
            </a:r>
          </a:p>
          <a:p>
            <a:r>
              <a:rPr kumimoji="1" lang="ko-KR" altLang="en-US" dirty="0"/>
              <a:t>우리가 결정을 해야 되겠죠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application</a:t>
            </a:r>
            <a:r>
              <a:rPr kumimoji="1" lang="ko-KR" altLang="en-US" dirty="0"/>
              <a:t>을 딱 보고</a:t>
            </a:r>
          </a:p>
          <a:p>
            <a:r>
              <a:rPr kumimoji="1" lang="ko-KR" altLang="en-US" dirty="0"/>
              <a:t>여기서 주로 하는 </a:t>
            </a:r>
            <a:r>
              <a:rPr kumimoji="1" lang="en-US" altLang="ko-KR" dirty="0"/>
              <a:t>operation</a:t>
            </a:r>
            <a:r>
              <a:rPr kumimoji="1" lang="ko-KR" altLang="en-US" dirty="0"/>
              <a:t>이 어떤 </a:t>
            </a:r>
            <a:r>
              <a:rPr kumimoji="1" lang="en-US" altLang="ko-KR" dirty="0"/>
              <a:t>operation</a:t>
            </a:r>
            <a:r>
              <a:rPr kumimoji="1" lang="ko-KR" altLang="en-US" dirty="0"/>
              <a:t>이다</a:t>
            </a:r>
          </a:p>
          <a:p>
            <a:r>
              <a:rPr kumimoji="1" lang="ko-KR" altLang="en-US" dirty="0"/>
              <a:t>중간에 있는 거를 많이 </a:t>
            </a:r>
            <a:r>
              <a:rPr kumimoji="1" lang="en-US" altLang="ko-KR" dirty="0"/>
              <a:t>insert</a:t>
            </a:r>
            <a:r>
              <a:rPr kumimoji="1" lang="ko-KR" altLang="en-US" dirty="0"/>
              <a:t>했다가 다시 </a:t>
            </a:r>
            <a:r>
              <a:rPr kumimoji="1" lang="en-US" altLang="ko-KR" dirty="0"/>
              <a:t>delete</a:t>
            </a:r>
            <a:r>
              <a:rPr kumimoji="1" lang="ko-KR" altLang="en-US" dirty="0"/>
              <a:t>하고</a:t>
            </a:r>
          </a:p>
          <a:p>
            <a:r>
              <a:rPr kumimoji="1" lang="ko-KR" altLang="en-US" dirty="0"/>
              <a:t>이런 일들이 많이 일어난다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하면은</a:t>
            </a:r>
          </a:p>
          <a:p>
            <a:r>
              <a:rPr kumimoji="1" lang="ko-KR" altLang="en-US" dirty="0"/>
              <a:t>무조건 </a:t>
            </a:r>
            <a:r>
              <a:rPr kumimoji="1" lang="en-US" altLang="ko-KR" dirty="0"/>
              <a:t>LinkedList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 되겠죠</a:t>
            </a:r>
          </a:p>
          <a:p>
            <a:r>
              <a:rPr kumimoji="1" lang="ko-KR" altLang="en-US" dirty="0"/>
              <a:t>왜냐하면 </a:t>
            </a:r>
            <a:r>
              <a:rPr kumimoji="1" lang="en-US" altLang="ko-KR" dirty="0" err="1"/>
              <a:t>ArrayList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사용하면</a:t>
            </a:r>
          </a:p>
          <a:p>
            <a:r>
              <a:rPr kumimoji="1" lang="ko-KR" altLang="en-US" dirty="0"/>
              <a:t>예를 들면 천만 명 인구 중간에서 한 명을 삭제한다</a:t>
            </a:r>
          </a:p>
          <a:p>
            <a:r>
              <a:rPr kumimoji="1" lang="ko-KR" altLang="en-US" dirty="0"/>
              <a:t>굉장히 힘든 거죠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에서는</a:t>
            </a:r>
          </a:p>
          <a:p>
            <a:r>
              <a:rPr kumimoji="1" lang="ko-KR" altLang="en-US" dirty="0"/>
              <a:t>중간에서 삭제하면 계속해서 </a:t>
            </a:r>
            <a:r>
              <a:rPr kumimoji="1" lang="en-US" altLang="ko-KR" dirty="0"/>
              <a:t>copy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 되기 때문에</a:t>
            </a:r>
          </a:p>
          <a:p>
            <a:r>
              <a:rPr kumimoji="1" lang="ko-KR" altLang="en-US" dirty="0"/>
              <a:t>그래서 어떤 </a:t>
            </a:r>
            <a:r>
              <a:rPr kumimoji="1" lang="en-US" altLang="ko-KR" dirty="0"/>
              <a:t>data structure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사용할지에 대해서</a:t>
            </a:r>
          </a:p>
          <a:p>
            <a:r>
              <a:rPr kumimoji="1" lang="ko-KR" altLang="en-US" dirty="0"/>
              <a:t>잘 우리가 생각을 해봐야 </a:t>
            </a:r>
            <a:r>
              <a:rPr kumimoji="1" lang="ko-KR" altLang="en-US" dirty="0" err="1"/>
              <a:t>된다라는</a:t>
            </a:r>
            <a:r>
              <a:rPr kumimoji="1" lang="ko-KR" altLang="en-US" dirty="0"/>
              <a:t> 얘기가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47463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25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Stack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 강의하겠습니다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은 계속해서 얘기하지만</a:t>
            </a:r>
          </a:p>
          <a:p>
            <a:r>
              <a:rPr kumimoji="1" lang="en-US" altLang="ko-KR" dirty="0"/>
              <a:t>Collection</a:t>
            </a:r>
            <a:r>
              <a:rPr kumimoji="1" lang="ko-KR" altLang="en-US" dirty="0"/>
              <a:t>에서  </a:t>
            </a:r>
            <a:r>
              <a:rPr kumimoji="1" lang="en-US" altLang="ko-KR" dirty="0"/>
              <a:t>List interface </a:t>
            </a:r>
            <a:r>
              <a:rPr kumimoji="1" lang="ko-KR" altLang="en-US" dirty="0"/>
              <a:t>밑에 속하는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구요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Vector, </a:t>
            </a:r>
            <a:r>
              <a:rPr kumimoji="1" lang="ko-KR" altLang="en-US" dirty="0"/>
              <a:t>그러니까 기본적으로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바탕으로 해서</a:t>
            </a:r>
          </a:p>
          <a:p>
            <a:r>
              <a:rPr kumimoji="1" lang="en-US" altLang="ko-KR" dirty="0"/>
              <a:t>implement</a:t>
            </a:r>
            <a:r>
              <a:rPr kumimoji="1" lang="ko-KR" altLang="en-US" dirty="0"/>
              <a:t>되는 그런 것이 되겠습니다</a:t>
            </a:r>
            <a:endParaRPr kumimoji="1" lang="en-US" altLang="ko-KR" dirty="0"/>
          </a:p>
          <a:p>
            <a:r>
              <a:rPr kumimoji="1" lang="en-US" altLang="ko-KR" dirty="0"/>
              <a:t>Stack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 강의하겠습니다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은 계속해서 얘기하지만</a:t>
            </a:r>
          </a:p>
          <a:p>
            <a:r>
              <a:rPr kumimoji="1" lang="en-US" altLang="ko-KR" dirty="0"/>
              <a:t>Collection</a:t>
            </a:r>
            <a:r>
              <a:rPr kumimoji="1" lang="ko-KR" altLang="en-US" dirty="0"/>
              <a:t>에서  </a:t>
            </a:r>
            <a:r>
              <a:rPr kumimoji="1" lang="en-US" altLang="ko-KR" dirty="0"/>
              <a:t>List interface </a:t>
            </a:r>
            <a:r>
              <a:rPr kumimoji="1" lang="ko-KR" altLang="en-US" dirty="0"/>
              <a:t>밑에 속하는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구요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Vector, </a:t>
            </a:r>
            <a:r>
              <a:rPr kumimoji="1" lang="ko-KR" altLang="en-US" dirty="0"/>
              <a:t>그러니까 기본적으로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바탕으로 해서</a:t>
            </a:r>
          </a:p>
          <a:p>
            <a:r>
              <a:rPr kumimoji="1" lang="en-US" altLang="ko-KR" dirty="0"/>
              <a:t>implement</a:t>
            </a:r>
            <a:r>
              <a:rPr kumimoji="1" lang="ko-KR" altLang="en-US" dirty="0"/>
              <a:t>되는 그런 것이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69815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26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은 많이 우리가 들어봤지만</a:t>
            </a:r>
          </a:p>
          <a:p>
            <a:r>
              <a:rPr kumimoji="1" lang="ko-KR" altLang="en-US" dirty="0"/>
              <a:t>한쪽으로만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하고 한쪽에서만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을 하는</a:t>
            </a:r>
          </a:p>
          <a:p>
            <a:r>
              <a:rPr kumimoji="1" lang="ko-KR" altLang="en-US" dirty="0"/>
              <a:t>그런 </a:t>
            </a:r>
            <a:r>
              <a:rPr kumimoji="1" lang="en-US" altLang="ko-KR" dirty="0"/>
              <a:t>data structure</a:t>
            </a:r>
            <a:r>
              <a:rPr kumimoji="1" lang="ko-KR" altLang="en-US" dirty="0"/>
              <a:t>가 되겠습니다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push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하게 되면 항상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top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올라가 있게 되고요</a:t>
            </a:r>
          </a:p>
          <a:p>
            <a:r>
              <a:rPr kumimoji="1" lang="en-US" altLang="ko-KR" dirty="0"/>
              <a:t>top of the Stack</a:t>
            </a:r>
            <a:r>
              <a:rPr kumimoji="1" lang="ko-KR" altLang="en-US" dirty="0"/>
              <a:t>이죠</a:t>
            </a:r>
          </a:p>
          <a:p>
            <a:r>
              <a:rPr kumimoji="1" lang="en-US" altLang="ko-KR" dirty="0"/>
              <a:t>pop</a:t>
            </a:r>
            <a:r>
              <a:rPr kumimoji="1" lang="ko-KR" altLang="en-US" dirty="0"/>
              <a:t>을 할 때는 순서대로 제일 위에 있는 것</a:t>
            </a:r>
          </a:p>
          <a:p>
            <a:r>
              <a:rPr kumimoji="1" lang="en-US" altLang="ko-KR" dirty="0"/>
              <a:t>top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을 하게 됩니다</a:t>
            </a:r>
          </a:p>
          <a:p>
            <a:r>
              <a:rPr kumimoji="1" lang="ko-KR" altLang="en-US" dirty="0"/>
              <a:t>그렇기 때문에 이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은 항상</a:t>
            </a:r>
          </a:p>
          <a:p>
            <a:r>
              <a:rPr kumimoji="1" lang="en-US" altLang="ko-KR" dirty="0"/>
              <a:t>Last In, First Out,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LIFO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부르죠</a:t>
            </a:r>
          </a:p>
          <a:p>
            <a:r>
              <a:rPr kumimoji="1" lang="ko-KR" altLang="en-US" dirty="0"/>
              <a:t>그래서 제일 나중에 도착한 것이</a:t>
            </a:r>
          </a:p>
          <a:p>
            <a:r>
              <a:rPr kumimoji="1" lang="ko-KR" altLang="en-US" dirty="0"/>
              <a:t>가장 처음으로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된다 라는 얘기가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493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27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하는 그 그림을 예를 보면</a:t>
            </a:r>
          </a:p>
          <a:p>
            <a:r>
              <a:rPr kumimoji="1" lang="en-US" altLang="ko-KR" dirty="0"/>
              <a:t>empty</a:t>
            </a:r>
            <a:r>
              <a:rPr kumimoji="1" lang="ko-KR" altLang="en-US" dirty="0"/>
              <a:t>일 때 </a:t>
            </a:r>
            <a:r>
              <a:rPr kumimoji="1" lang="en-US" altLang="ko-KR" dirty="0"/>
              <a:t>push 20</a:t>
            </a:r>
            <a:r>
              <a:rPr kumimoji="1" lang="ko-KR" altLang="en-US" dirty="0"/>
              <a:t>을 하고 그럼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이 됐고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13</a:t>
            </a:r>
            <a:r>
              <a:rPr kumimoji="1" lang="ko-KR" altLang="en-US" dirty="0"/>
              <a:t>을 하게 되면 </a:t>
            </a:r>
            <a:r>
              <a:rPr kumimoji="1" lang="en-US" altLang="ko-KR" dirty="0"/>
              <a:t>20</a:t>
            </a:r>
            <a:r>
              <a:rPr kumimoji="1" lang="ko-KR" altLang="en-US" dirty="0"/>
              <a:t>위에 </a:t>
            </a:r>
            <a:r>
              <a:rPr kumimoji="1" lang="en-US" altLang="ko-KR" dirty="0"/>
              <a:t>13</a:t>
            </a:r>
            <a:r>
              <a:rPr kumimoji="1" lang="ko-KR" altLang="en-US" dirty="0"/>
              <a:t>이 올라가고</a:t>
            </a:r>
          </a:p>
          <a:p>
            <a:r>
              <a:rPr kumimoji="1" lang="ko-KR" altLang="en-US" dirty="0"/>
              <a:t>네 이런 식으로 </a:t>
            </a:r>
            <a:r>
              <a:rPr kumimoji="1" lang="en-US" altLang="ko-KR" dirty="0"/>
              <a:t>22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13 89 push</a:t>
            </a:r>
            <a:r>
              <a:rPr kumimoji="1" lang="ko-KR" altLang="en-US" dirty="0"/>
              <a:t>가 됐고</a:t>
            </a:r>
          </a:p>
          <a:p>
            <a:r>
              <a:rPr kumimoji="1" lang="en-US" altLang="ko-KR" dirty="0"/>
              <a:t>90 11 45 18 </a:t>
            </a:r>
            <a:r>
              <a:rPr kumimoji="1" lang="ko-KR" altLang="en-US" dirty="0"/>
              <a:t>이런 식으로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가 되겠습니다</a:t>
            </a:r>
          </a:p>
          <a:p>
            <a:r>
              <a:rPr kumimoji="1" lang="ko-KR" altLang="en-US" dirty="0"/>
              <a:t>항상 여기가 이제 제일 위에 있는 걸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이라고 얘기하고요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65784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28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pop operation </a:t>
            </a:r>
            <a:r>
              <a:rPr kumimoji="1" lang="ko-KR" altLang="en-US" dirty="0"/>
              <a:t>어떻게 돼요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에서부터 빠져나가죠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pop 18 </a:t>
            </a:r>
            <a:r>
              <a:rPr kumimoji="1" lang="ko-KR" altLang="en-US" dirty="0"/>
              <a:t>하게 되면 </a:t>
            </a:r>
            <a:r>
              <a:rPr kumimoji="1" lang="en-US" altLang="ko-KR" dirty="0"/>
              <a:t>18</a:t>
            </a:r>
            <a:r>
              <a:rPr kumimoji="1" lang="ko-KR" altLang="en-US" dirty="0"/>
              <a:t>이 먼저 나가고</a:t>
            </a:r>
          </a:p>
          <a:p>
            <a:r>
              <a:rPr kumimoji="1" lang="ko-KR" altLang="en-US" dirty="0"/>
              <a:t>나가게 되면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이 이제 </a:t>
            </a:r>
            <a:r>
              <a:rPr kumimoji="1" lang="en-US" altLang="ko-KR" dirty="0"/>
              <a:t>45</a:t>
            </a:r>
            <a:r>
              <a:rPr kumimoji="1" lang="ko-KR" altLang="en-US" dirty="0"/>
              <a:t>가 됐고</a:t>
            </a:r>
          </a:p>
          <a:p>
            <a:r>
              <a:rPr kumimoji="1" lang="en-US" altLang="ko-KR" dirty="0"/>
              <a:t>pop</a:t>
            </a:r>
            <a:r>
              <a:rPr kumimoji="1" lang="ko-KR" altLang="en-US" dirty="0"/>
              <a:t>하게 되면 </a:t>
            </a:r>
            <a:r>
              <a:rPr kumimoji="1" lang="en-US" altLang="ko-KR" dirty="0"/>
              <a:t>45</a:t>
            </a:r>
            <a:r>
              <a:rPr kumimoji="1" lang="ko-KR" altLang="en-US" dirty="0"/>
              <a:t>가 나가게 되고 그 다음 </a:t>
            </a:r>
            <a:r>
              <a:rPr kumimoji="1" lang="en-US" altLang="ko-KR" dirty="0"/>
              <a:t>11</a:t>
            </a:r>
            <a:r>
              <a:rPr kumimoji="1" lang="ko-KR" altLang="en-US" dirty="0"/>
              <a:t>이 나가게 돼서</a:t>
            </a:r>
          </a:p>
          <a:p>
            <a:r>
              <a:rPr kumimoji="1" lang="ko-KR" altLang="en-US" dirty="0"/>
              <a:t>이런 식으로 제일 위에부터 나가게 그렇게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69172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29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Stack class</a:t>
            </a:r>
            <a:r>
              <a:rPr kumimoji="1" lang="ko-KR" altLang="en-US" dirty="0"/>
              <a:t>는 이제 기본적으로</a:t>
            </a:r>
          </a:p>
          <a:p>
            <a:r>
              <a:rPr kumimoji="1" lang="en-US" altLang="ko-KR" dirty="0"/>
              <a:t>Vector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기본으로 해서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가 되지만</a:t>
            </a:r>
          </a:p>
          <a:p>
            <a:r>
              <a:rPr kumimoji="1" lang="ko-KR" altLang="en-US" dirty="0"/>
              <a:t>다른 그런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있어요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empty()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empty</a:t>
            </a:r>
            <a:r>
              <a:rPr kumimoji="1" lang="ko-KR" altLang="en-US" dirty="0"/>
              <a:t>면은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하는 거고</a:t>
            </a:r>
          </a:p>
          <a:p>
            <a:r>
              <a:rPr kumimoji="1" lang="en-US" altLang="ko-KR" dirty="0"/>
              <a:t>push() 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pop() </a:t>
            </a:r>
            <a:r>
              <a:rPr kumimoji="1" lang="ko-KR" altLang="en-US" dirty="0"/>
              <a:t>이 다 있습니다</a:t>
            </a:r>
          </a:p>
          <a:p>
            <a:r>
              <a:rPr kumimoji="1" lang="en-US" altLang="ko-KR" dirty="0"/>
              <a:t>push()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top</a:t>
            </a:r>
            <a:r>
              <a:rPr kumimoji="1" lang="ko-KR" altLang="en-US" dirty="0"/>
              <a:t>에다가 </a:t>
            </a:r>
            <a:r>
              <a:rPr kumimoji="1" lang="en-US" altLang="ko-KR" dirty="0"/>
              <a:t>push</a:t>
            </a:r>
            <a:r>
              <a:rPr kumimoji="1" lang="ko-KR" altLang="en-US" dirty="0"/>
              <a:t>하는 거구요</a:t>
            </a:r>
          </a:p>
          <a:p>
            <a:r>
              <a:rPr kumimoji="1" lang="en-US" altLang="ko-KR" dirty="0"/>
              <a:t>pop() 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뭐냐면</a:t>
            </a:r>
            <a:r>
              <a:rPr kumimoji="1" lang="ko-KR" altLang="en-US" dirty="0"/>
              <a:t> 일단 기본적으로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합니다</a:t>
            </a:r>
          </a:p>
          <a:p>
            <a:r>
              <a:rPr kumimoji="1" lang="en-US" altLang="ko-KR" dirty="0"/>
              <a:t>top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거를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하면서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된 </a:t>
            </a:r>
            <a:r>
              <a:rPr kumimoji="1" lang="en-US" altLang="ko-KR" dirty="0"/>
              <a:t>top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것을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을 하게 되죠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peek() 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top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것을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을 하긴 하지만</a:t>
            </a:r>
          </a:p>
          <a:p>
            <a:r>
              <a:rPr kumimoji="1" lang="en-US" altLang="ko-KR" dirty="0"/>
              <a:t>remove </a:t>
            </a:r>
            <a:r>
              <a:rPr kumimoji="1" lang="ko-KR" altLang="en-US" dirty="0"/>
              <a:t>하진 않습니다 그대로 남겨두는 거죠</a:t>
            </a:r>
          </a:p>
          <a:p>
            <a:r>
              <a:rPr kumimoji="1" lang="ko-KR" altLang="en-US" dirty="0"/>
              <a:t>그냥 살펴만 보는 게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이 </a:t>
            </a:r>
            <a:r>
              <a:rPr kumimoji="1" lang="ko-KR" altLang="en-US" dirty="0" err="1"/>
              <a:t>되겠고요</a:t>
            </a:r>
            <a:endParaRPr kumimoji="1" lang="ko-KR" altLang="en-US" dirty="0"/>
          </a:p>
          <a:p>
            <a:r>
              <a:rPr kumimoji="1" lang="en-US" altLang="ko-KR" dirty="0"/>
              <a:t>search(Object o) 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뭐냐면</a:t>
            </a:r>
            <a:r>
              <a:rPr kumimoji="1" lang="ko-KR" altLang="en-US" dirty="0"/>
              <a:t> 어떤 주어진 </a:t>
            </a:r>
            <a:r>
              <a:rPr kumimoji="1" lang="en-US" altLang="ko-KR" dirty="0"/>
              <a:t>Object o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Stack </a:t>
            </a:r>
            <a:r>
              <a:rPr kumimoji="1" lang="ko-KR" altLang="en-US" dirty="0"/>
              <a:t>안에 있는지 보고</a:t>
            </a:r>
          </a:p>
          <a:p>
            <a:r>
              <a:rPr kumimoji="1" lang="ko-KR" altLang="en-US" dirty="0"/>
              <a:t>만약에 있으면 </a:t>
            </a:r>
            <a:r>
              <a:rPr kumimoji="1" lang="en-US" altLang="ko-KR" dirty="0"/>
              <a:t>index position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되고</a:t>
            </a:r>
          </a:p>
          <a:p>
            <a:r>
              <a:rPr kumimoji="1" lang="ko-KR" altLang="en-US" dirty="0"/>
              <a:t>없으면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되는 거죠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517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Collection Framework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Core Interface</a:t>
            </a:r>
            <a:r>
              <a:rPr kumimoji="1" lang="ko-KR" altLang="en-US" dirty="0"/>
              <a:t>들에 대한</a:t>
            </a:r>
          </a:p>
          <a:p>
            <a:r>
              <a:rPr kumimoji="1" lang="ko-KR" altLang="en-US" dirty="0"/>
              <a:t>서로 다른 점들에 대해서 먼저 얘기를 하면</a:t>
            </a:r>
          </a:p>
          <a:p>
            <a:r>
              <a:rPr kumimoji="1" lang="en-US" altLang="ko-KR" dirty="0"/>
              <a:t>List Interface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ordered set of data</a:t>
            </a:r>
          </a:p>
          <a:p>
            <a:r>
              <a:rPr kumimoji="1" lang="ko-KR" altLang="en-US" dirty="0"/>
              <a:t>순서가 있다는 거죠</a:t>
            </a:r>
            <a:r>
              <a:rPr kumimoji="1" lang="en-US" altLang="ko-KR" dirty="0"/>
              <a:t>. </a:t>
            </a:r>
            <a:r>
              <a:rPr kumimoji="1" lang="ko-KR" altLang="en-US" dirty="0"/>
              <a:t>순서가 있다는 것은</a:t>
            </a:r>
          </a:p>
          <a:p>
            <a:r>
              <a:rPr kumimoji="1" lang="ko-KR" altLang="en-US" dirty="0"/>
              <a:t>들어갈 때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이 된다 이런 게 아니라</a:t>
            </a:r>
          </a:p>
          <a:p>
            <a:r>
              <a:rPr kumimoji="1" lang="ko-KR" altLang="en-US" dirty="0"/>
              <a:t>데이터를 집어 넣은 순서가 유지된다 이런 뜻이 되겠습니다</a:t>
            </a:r>
          </a:p>
          <a:p>
            <a:r>
              <a:rPr kumimoji="1" lang="ko-KR" altLang="en-US" dirty="0"/>
              <a:t>순서가 유지된다 그 다음에 </a:t>
            </a:r>
            <a:r>
              <a:rPr kumimoji="1" lang="en-US" altLang="ko-KR" dirty="0"/>
              <a:t>duplicate 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허락한다 그러니까</a:t>
            </a:r>
          </a:p>
          <a:p>
            <a:r>
              <a:rPr kumimoji="1" lang="ko-KR" altLang="en-US" dirty="0"/>
              <a:t>같은 데이터라도 여러 번 들어갈 수 있다 것이 되겠죠</a:t>
            </a:r>
          </a:p>
          <a:p>
            <a:r>
              <a:rPr kumimoji="1" lang="en-US" altLang="ko-KR" dirty="0"/>
              <a:t>waiting list </a:t>
            </a:r>
            <a:r>
              <a:rPr kumimoji="1" lang="ko-KR" altLang="en-US" dirty="0"/>
              <a:t>같은 건데요</a:t>
            </a:r>
          </a:p>
          <a:p>
            <a:r>
              <a:rPr kumimoji="1" lang="ko-KR" altLang="en-US" dirty="0"/>
              <a:t>이름이 같은 사람이 여러 명 있을 수 있으니까 </a:t>
            </a:r>
            <a:r>
              <a:rPr kumimoji="1" lang="en-US" altLang="ko-KR" dirty="0"/>
              <a:t>duplicate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허락하고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waiting list</a:t>
            </a:r>
            <a:r>
              <a:rPr kumimoji="1" lang="ko-KR" altLang="en-US" dirty="0"/>
              <a:t>에는 도착한 순서대로 기록이 돼야 되겠죠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order</a:t>
            </a:r>
            <a:r>
              <a:rPr kumimoji="1" lang="ko-KR" altLang="en-US" dirty="0"/>
              <a:t>가 유지가 된다 </a:t>
            </a:r>
            <a:r>
              <a:rPr kumimoji="1" lang="ko-KR" altLang="en-US" dirty="0" err="1"/>
              <a:t>라는게</a:t>
            </a:r>
            <a:r>
              <a:rPr kumimoji="1" lang="ko-KR" altLang="en-US" dirty="0"/>
              <a:t> 되겠습니다</a:t>
            </a:r>
          </a:p>
          <a:p>
            <a:r>
              <a:rPr kumimoji="1" lang="ko-KR" altLang="en-US" dirty="0"/>
              <a:t>그래서 이 안에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들은</a:t>
            </a:r>
          </a:p>
          <a:p>
            <a:r>
              <a:rPr kumimoji="1" lang="en-US" altLang="ko-KR" dirty="0" err="1"/>
              <a:t>ArrayList</a:t>
            </a:r>
            <a:r>
              <a:rPr kumimoji="1" lang="en-US" altLang="ko-KR" dirty="0"/>
              <a:t>, LinkedList, Stack, Vector </a:t>
            </a:r>
            <a:r>
              <a:rPr kumimoji="1" lang="ko-KR" altLang="en-US" dirty="0"/>
              <a:t>이런 것들이 있겠습니다</a:t>
            </a:r>
          </a:p>
          <a:p>
            <a:r>
              <a:rPr kumimoji="1" lang="ko-KR" altLang="en-US" dirty="0"/>
              <a:t>그 다음에 이제 </a:t>
            </a:r>
            <a:r>
              <a:rPr kumimoji="1" lang="en-US" altLang="ko-KR" dirty="0"/>
              <a:t>set </a:t>
            </a:r>
            <a:r>
              <a:rPr kumimoji="1" lang="ko-KR" altLang="en-US" dirty="0" err="1"/>
              <a:t>인데요</a:t>
            </a:r>
            <a:endParaRPr kumimoji="1" lang="ko-KR" altLang="en-US" dirty="0"/>
          </a:p>
          <a:p>
            <a:r>
              <a:rPr kumimoji="1" lang="en-US" altLang="ko-KR" dirty="0"/>
              <a:t>set</a:t>
            </a:r>
            <a:r>
              <a:rPr kumimoji="1" lang="ko-KR" altLang="en-US" dirty="0"/>
              <a:t>은 우리가 여기서 자세히 다루지는 않지만</a:t>
            </a:r>
          </a:p>
          <a:p>
            <a:r>
              <a:rPr kumimoji="1" lang="ko-KR" altLang="en-US" dirty="0"/>
              <a:t>특징을 살펴보면 </a:t>
            </a:r>
            <a:r>
              <a:rPr kumimoji="1" lang="en-US" altLang="ko-KR" dirty="0"/>
              <a:t>order</a:t>
            </a:r>
            <a:r>
              <a:rPr kumimoji="1" lang="ko-KR" altLang="en-US" dirty="0"/>
              <a:t>가 없습니다 </a:t>
            </a:r>
            <a:r>
              <a:rPr kumimoji="1" lang="en-US" altLang="ko-KR" dirty="0"/>
              <a:t>order</a:t>
            </a:r>
            <a:r>
              <a:rPr kumimoji="1" lang="ko-KR" altLang="en-US" dirty="0"/>
              <a:t>가 없고</a:t>
            </a:r>
          </a:p>
          <a:p>
            <a:r>
              <a:rPr kumimoji="1" lang="ko-KR" altLang="en-US" dirty="0"/>
              <a:t>그러니까 집어 넣은 그 순서가 유지가 되지 않는다는 거죠</a:t>
            </a:r>
          </a:p>
          <a:p>
            <a:r>
              <a:rPr kumimoji="1" lang="ko-KR" altLang="en-US" dirty="0"/>
              <a:t>그러니까 이렇게 어떤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endParaRPr kumimoji="1" lang="ko-KR" altLang="en-US" dirty="0"/>
          </a:p>
          <a:p>
            <a:r>
              <a:rPr kumimoji="1" lang="ko-KR" altLang="en-US" dirty="0"/>
              <a:t>집어 넣을 수도 있고 그 다음 뺄 수도 있지만</a:t>
            </a:r>
          </a:p>
          <a:p>
            <a:r>
              <a:rPr kumimoji="1" lang="ko-KR" altLang="en-US" dirty="0"/>
              <a:t>그 순서는 유지가 안 된다</a:t>
            </a:r>
          </a:p>
          <a:p>
            <a:r>
              <a:rPr kumimoji="1" lang="ko-KR" altLang="en-US" dirty="0"/>
              <a:t>그게 몇 번째로 들어왔는지는 유지가 안 </a:t>
            </a:r>
            <a:r>
              <a:rPr kumimoji="1" lang="ko-KR" altLang="en-US" dirty="0" err="1"/>
              <a:t>된다라는</a:t>
            </a:r>
            <a:r>
              <a:rPr kumimoji="1" lang="ko-KR" altLang="en-US" dirty="0"/>
              <a:t> 뜻이 되겠습니다</a:t>
            </a:r>
          </a:p>
          <a:p>
            <a:r>
              <a:rPr kumimoji="1" lang="ko-KR" altLang="en-US" dirty="0"/>
              <a:t>그리고 그 </a:t>
            </a:r>
            <a:r>
              <a:rPr kumimoji="1" lang="en-US" altLang="ko-KR" dirty="0"/>
              <a:t>duplicate </a:t>
            </a:r>
            <a:r>
              <a:rPr kumimoji="1" lang="ko-KR" altLang="en-US" dirty="0"/>
              <a:t>데이터를 허락하지 않는다 라는 뜻이 되겠습니다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set of 4</a:t>
            </a:r>
            <a:r>
              <a:rPr kumimoji="1" lang="ko-KR" altLang="en-US" dirty="0"/>
              <a:t>족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그러니까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개의 발을 가진 </a:t>
            </a:r>
            <a:r>
              <a:rPr kumimoji="1" lang="en-US" altLang="ko-KR" dirty="0"/>
              <a:t>animal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이다</a:t>
            </a:r>
          </a:p>
          <a:p>
            <a:r>
              <a:rPr kumimoji="1" lang="ko-KR" altLang="en-US" dirty="0"/>
              <a:t>그러면 </a:t>
            </a:r>
            <a:r>
              <a:rPr kumimoji="1" lang="en-US" altLang="ko-KR" dirty="0"/>
              <a:t>dog, cat, bear, lion </a:t>
            </a:r>
            <a:r>
              <a:rPr kumimoji="1" lang="ko-KR" altLang="en-US" dirty="0"/>
              <a:t>이런 것들이 들어가 있겠죠</a:t>
            </a:r>
          </a:p>
          <a:p>
            <a:r>
              <a:rPr kumimoji="1" lang="ko-KR" altLang="en-US" dirty="0"/>
              <a:t>그래서 이런 것들이 뭐 </a:t>
            </a:r>
            <a:r>
              <a:rPr kumimoji="1" lang="en-US" altLang="ko-KR" dirty="0"/>
              <a:t>duplicate </a:t>
            </a:r>
            <a:r>
              <a:rPr kumimoji="1" lang="ko-KR" altLang="en-US" dirty="0"/>
              <a:t>서는 안 되잖아요</a:t>
            </a:r>
          </a:p>
          <a:p>
            <a:r>
              <a:rPr kumimoji="1" lang="ko-KR" altLang="en-US" dirty="0"/>
              <a:t>그래서 그게 이제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의 정의라고 볼 수 있겠고</a:t>
            </a:r>
          </a:p>
          <a:p>
            <a:r>
              <a:rPr kumimoji="1" lang="en-US" altLang="ko-KR" dirty="0"/>
              <a:t>class</a:t>
            </a:r>
            <a:r>
              <a:rPr kumimoji="1" lang="ko-KR" altLang="en-US" dirty="0"/>
              <a:t>들은 </a:t>
            </a:r>
            <a:r>
              <a:rPr kumimoji="1" lang="en-US" altLang="ko-KR" dirty="0"/>
              <a:t>HashSet, </a:t>
            </a:r>
            <a:r>
              <a:rPr kumimoji="1" lang="en-US" altLang="ko-KR" dirty="0" err="1"/>
              <a:t>TreeSet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이런 것들이 있습니다</a:t>
            </a:r>
          </a:p>
          <a:p>
            <a:r>
              <a:rPr kumimoji="1" lang="en-US" altLang="ko-KR" dirty="0"/>
              <a:t>map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tuple</a:t>
            </a:r>
            <a:r>
              <a:rPr kumimoji="1" lang="ko-KR" altLang="en-US" dirty="0"/>
              <a:t>로 이루어진 그런 데이터다 라는 거죠</a:t>
            </a:r>
          </a:p>
          <a:p>
            <a:r>
              <a:rPr kumimoji="1" lang="ko-KR" altLang="en-US" dirty="0"/>
              <a:t>그래서 하나의 </a:t>
            </a:r>
            <a:r>
              <a:rPr kumimoji="1" lang="en-US" altLang="ko-KR" dirty="0"/>
              <a:t>data item</a:t>
            </a:r>
            <a:r>
              <a:rPr kumimoji="1" lang="ko-KR" altLang="en-US" dirty="0"/>
              <a:t>이 이렇게 쌍으로 되어 있어요</a:t>
            </a:r>
          </a:p>
          <a:p>
            <a:r>
              <a:rPr kumimoji="1" lang="en-US" altLang="ko-KR" dirty="0"/>
              <a:t>key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value. </a:t>
            </a:r>
            <a:r>
              <a:rPr kumimoji="1" lang="ko-KR" altLang="en-US" dirty="0"/>
              <a:t>그래서 순서는 유지되지 않고요 역시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duplicate </a:t>
            </a:r>
            <a:r>
              <a:rPr kumimoji="1" lang="ko-KR" altLang="en-US" dirty="0"/>
              <a:t>되지 않고요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value</a:t>
            </a:r>
            <a:r>
              <a:rPr kumimoji="1" lang="ko-KR" altLang="en-US" dirty="0"/>
              <a:t>는 중복을 허용한다 라는 뜻이 되겠습니다</a:t>
            </a:r>
          </a:p>
          <a:p>
            <a:r>
              <a:rPr kumimoji="1" lang="ko-KR" altLang="en-US" dirty="0"/>
              <a:t>예를 들면 </a:t>
            </a:r>
            <a:r>
              <a:rPr kumimoji="1" lang="en-US" altLang="ko-KR" dirty="0"/>
              <a:t>postal code (</a:t>
            </a:r>
            <a:r>
              <a:rPr kumimoji="1" lang="ko-KR" altLang="en-US" dirty="0"/>
              <a:t>우편번호</a:t>
            </a:r>
            <a:r>
              <a:rPr kumimoji="1" lang="en-US" altLang="ko-KR" dirty="0"/>
              <a:t>) </a:t>
            </a:r>
            <a:r>
              <a:rPr kumimoji="1" lang="ko-KR" altLang="en-US" dirty="0"/>
              <a:t>같은 거는 </a:t>
            </a:r>
            <a:r>
              <a:rPr kumimoji="1" lang="en-US" altLang="ko-KR" dirty="0"/>
              <a:t>area number </a:t>
            </a:r>
            <a:r>
              <a:rPr kumimoji="1" lang="ko-KR" altLang="en-US" dirty="0"/>
              <a:t>이렇게 돼 있는데</a:t>
            </a:r>
          </a:p>
          <a:p>
            <a:r>
              <a:rPr kumimoji="1" lang="en-US" altLang="ko-KR" dirty="0"/>
              <a:t>area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key</a:t>
            </a:r>
            <a:r>
              <a:rPr kumimoji="1" lang="ko-KR" altLang="en-US" dirty="0"/>
              <a:t>가 되겠고 </a:t>
            </a:r>
            <a:r>
              <a:rPr kumimoji="1" lang="en-US" altLang="ko-KR" dirty="0"/>
              <a:t>number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value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그래서 서울은 우편번호가 얼마다 이런 거고요</a:t>
            </a:r>
          </a:p>
          <a:p>
            <a:r>
              <a:rPr kumimoji="1" lang="en-US" altLang="ko-KR" dirty="0"/>
              <a:t>local phone number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area number </a:t>
            </a:r>
            <a:r>
              <a:rPr kumimoji="1" lang="ko-KR" altLang="en-US" dirty="0"/>
              <a:t>이런 식으로</a:t>
            </a:r>
          </a:p>
          <a:p>
            <a:r>
              <a:rPr kumimoji="1" lang="ko-KR" altLang="en-US" dirty="0"/>
              <a:t>서울 </a:t>
            </a:r>
            <a:r>
              <a:rPr kumimoji="1" lang="en-US" altLang="ko-KR" dirty="0"/>
              <a:t>02 </a:t>
            </a:r>
            <a:r>
              <a:rPr kumimoji="1" lang="ko-KR" altLang="en-US" dirty="0"/>
              <a:t>부산 </a:t>
            </a:r>
            <a:r>
              <a:rPr kumimoji="1" lang="en-US" altLang="ko-KR" dirty="0"/>
              <a:t>051 </a:t>
            </a:r>
            <a:r>
              <a:rPr kumimoji="1" lang="ko-KR" altLang="en-US" dirty="0"/>
              <a:t>뭐 이런 식으로 되는 거죠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예는 </a:t>
            </a:r>
            <a:r>
              <a:rPr kumimoji="1" lang="en-US" altLang="ko-KR" dirty="0"/>
              <a:t>HashMap, </a:t>
            </a:r>
            <a:r>
              <a:rPr kumimoji="1" lang="en-US" altLang="ko-KR" dirty="0" err="1"/>
              <a:t>TreeMap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HashTable</a:t>
            </a:r>
            <a:r>
              <a:rPr kumimoji="1" lang="en-US" altLang="ko-KR" dirty="0"/>
              <a:t>,</a:t>
            </a:r>
          </a:p>
          <a:p>
            <a:r>
              <a:rPr kumimoji="1" lang="en-US" altLang="ko-KR" dirty="0"/>
              <a:t>Properties </a:t>
            </a:r>
            <a:r>
              <a:rPr kumimoji="1" lang="ko-KR" altLang="en-US" dirty="0"/>
              <a:t>이런 것들이 있어요</a:t>
            </a:r>
          </a:p>
          <a:p>
            <a:r>
              <a:rPr kumimoji="1" lang="ko-KR" altLang="en-US" dirty="0"/>
              <a:t>그 중에 우리는 </a:t>
            </a:r>
            <a:r>
              <a:rPr kumimoji="1" lang="en-US" altLang="ko-KR" dirty="0"/>
              <a:t>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중점으로 다룰 거고</a:t>
            </a:r>
          </a:p>
          <a:p>
            <a:r>
              <a:rPr kumimoji="1" lang="ko-KR" altLang="en-US" dirty="0"/>
              <a:t>그것과 유사한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 좀 알아볼 거고요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5368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30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을 좀 보도록 하겠습니다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을 지금 </a:t>
            </a:r>
            <a:r>
              <a:rPr kumimoji="1" lang="en-US" altLang="ko-KR" dirty="0"/>
              <a:t>Integer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 parameter</a:t>
            </a:r>
            <a:r>
              <a:rPr kumimoji="1" lang="ko-KR" altLang="en-US" dirty="0"/>
              <a:t>로 해서 만들었죠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Is the Stack empty? </a:t>
            </a:r>
            <a:r>
              <a:rPr kumimoji="1" lang="ko-KR" altLang="en-US" dirty="0"/>
              <a:t>하고 물어보면</a:t>
            </a:r>
          </a:p>
          <a:p>
            <a:r>
              <a:rPr kumimoji="1" lang="ko-KR" altLang="en-US" dirty="0"/>
              <a:t>처음에는 아무것도 </a:t>
            </a:r>
            <a:r>
              <a:rPr kumimoji="1" lang="en-US" altLang="ko-KR" dirty="0"/>
              <a:t>push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안 했으니까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가 나오겠죠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에다가 </a:t>
            </a:r>
            <a:r>
              <a:rPr kumimoji="1" lang="en-US" altLang="ko-KR" dirty="0"/>
              <a:t>push 78, 113 </a:t>
            </a:r>
            <a:r>
              <a:rPr kumimoji="1" lang="ko-KR" altLang="en-US" dirty="0"/>
              <a:t>해서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println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Elements in Stack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78, 113</a:t>
            </a:r>
            <a:r>
              <a:rPr kumimoji="1" lang="ko-KR" altLang="en-US" dirty="0"/>
              <a:t>이 되겠고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empty</a:t>
            </a:r>
            <a:r>
              <a:rPr kumimoji="1" lang="ko-KR" altLang="en-US" dirty="0" err="1"/>
              <a:t>냐고</a:t>
            </a:r>
            <a:r>
              <a:rPr kumimoji="1" lang="ko-KR" altLang="en-US" dirty="0"/>
              <a:t> 물어보고</a:t>
            </a:r>
          </a:p>
          <a:p>
            <a:r>
              <a:rPr kumimoji="1" lang="en-US" altLang="ko-KR" dirty="0"/>
              <a:t>Stack empty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또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가 되겠죠 이번에는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35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31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 다음에 두 번째 </a:t>
            </a:r>
            <a:r>
              <a:rPr kumimoji="1" lang="en-US" altLang="ko-KR" dirty="0"/>
              <a:t>example</a:t>
            </a:r>
            <a:r>
              <a:rPr kumimoji="1" lang="ko-KR" altLang="en-US" dirty="0"/>
              <a:t>에서는</a:t>
            </a:r>
          </a:p>
          <a:p>
            <a:r>
              <a:rPr kumimoji="1" lang="en-US" altLang="ko-KR" dirty="0"/>
              <a:t>Integer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 parameter</a:t>
            </a:r>
            <a:r>
              <a:rPr kumimoji="1" lang="ko-KR" altLang="en-US" dirty="0"/>
              <a:t>로 해서 만들었죠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20, 13, 89, 90 </a:t>
            </a:r>
            <a:r>
              <a:rPr kumimoji="1" lang="ko-KR" altLang="en-US" dirty="0"/>
              <a:t>처음엔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이 비어 있었고 </a:t>
            </a:r>
            <a:r>
              <a:rPr kumimoji="1" lang="en-US" altLang="ko-KR" dirty="0"/>
              <a:t>[ ]</a:t>
            </a:r>
          </a:p>
          <a:p>
            <a:r>
              <a:rPr kumimoji="1" lang="ko-KR" altLang="en-US" dirty="0"/>
              <a:t>그 다음에 두 번째 </a:t>
            </a:r>
            <a:r>
              <a:rPr kumimoji="1" lang="en-US" altLang="ko-KR" dirty="0"/>
              <a:t>print </a:t>
            </a:r>
            <a:r>
              <a:rPr kumimoji="1" lang="ko-KR" altLang="en-US" dirty="0"/>
              <a:t>할 때는</a:t>
            </a:r>
          </a:p>
          <a:p>
            <a:r>
              <a:rPr kumimoji="1" lang="en-US" altLang="ko-KR" dirty="0"/>
              <a:t>[20, 13, 89, 90] </a:t>
            </a:r>
            <a:r>
              <a:rPr kumimoji="1" lang="ko-KR" altLang="en-US" dirty="0"/>
              <a:t>이렇게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되구요</a:t>
            </a:r>
            <a:endParaRPr kumimoji="1" lang="ko-KR" altLang="en-US" dirty="0"/>
          </a:p>
          <a:p>
            <a:r>
              <a:rPr kumimoji="1" lang="ko-KR" altLang="en-US" dirty="0"/>
              <a:t>딱 보니까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기본으로 해서 </a:t>
            </a:r>
            <a:r>
              <a:rPr kumimoji="1" lang="en-US" altLang="ko-KR" dirty="0"/>
              <a:t>implement </a:t>
            </a:r>
            <a:r>
              <a:rPr kumimoji="1" lang="ko-KR" altLang="en-US" dirty="0"/>
              <a:t>된다고 했는데</a:t>
            </a:r>
          </a:p>
          <a:p>
            <a:r>
              <a:rPr kumimoji="1" lang="en-US" altLang="ko-KR" dirty="0"/>
              <a:t>20</a:t>
            </a:r>
            <a:r>
              <a:rPr kumimoji="1" lang="ko-KR" altLang="en-US" dirty="0"/>
              <a:t>이 지금 제일 첫 번째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로 들어가 있죠</a:t>
            </a:r>
          </a:p>
          <a:p>
            <a:r>
              <a:rPr kumimoji="1" lang="ko-KR" altLang="en-US" dirty="0"/>
              <a:t>그래서 항상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에는 </a:t>
            </a:r>
            <a:r>
              <a:rPr kumimoji="1" lang="en-US" altLang="ko-KR" dirty="0"/>
              <a:t>push </a:t>
            </a:r>
            <a:r>
              <a:rPr kumimoji="1" lang="ko-KR" altLang="en-US" dirty="0"/>
              <a:t>할 때는 이런 식으로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가 되게 된다 라는 거죠</a:t>
            </a:r>
          </a:p>
          <a:p>
            <a:r>
              <a:rPr kumimoji="1" lang="en-US" altLang="ko-KR" dirty="0"/>
              <a:t>top</a:t>
            </a:r>
            <a:r>
              <a:rPr kumimoji="1" lang="ko-KR" altLang="en-US" dirty="0"/>
              <a:t>이 제일 먼저 앞에 나와 있고</a:t>
            </a:r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을 하게 되면 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하는 것이</a:t>
            </a:r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top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것을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90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되고요</a:t>
            </a:r>
          </a:p>
          <a:p>
            <a:r>
              <a:rPr kumimoji="1" lang="ko-KR" altLang="en-US" dirty="0"/>
              <a:t>여기서는 </a:t>
            </a:r>
            <a:r>
              <a:rPr kumimoji="1" lang="en-US" altLang="ko-KR" dirty="0"/>
              <a:t>20, 13, 89, 90 </a:t>
            </a:r>
            <a:r>
              <a:rPr kumimoji="1" lang="ko-KR" altLang="en-US" dirty="0"/>
              <a:t>이니까 </a:t>
            </a:r>
            <a:r>
              <a:rPr kumimoji="1" lang="en-US" altLang="ko-KR" dirty="0"/>
              <a:t>top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지금 </a:t>
            </a:r>
            <a:r>
              <a:rPr kumimoji="1" lang="en-US" altLang="ko-KR" dirty="0"/>
              <a:t>90</a:t>
            </a:r>
            <a:r>
              <a:rPr kumimoji="1" lang="ko-KR" altLang="en-US" dirty="0"/>
              <a:t>이 올라가 있죠</a:t>
            </a:r>
          </a:p>
          <a:p>
            <a:r>
              <a:rPr kumimoji="1" lang="en-US" altLang="ko-KR" dirty="0"/>
              <a:t>90</a:t>
            </a:r>
            <a:r>
              <a:rPr kumimoji="1" lang="ko-KR" altLang="en-US" dirty="0"/>
              <a:t>은 맨 끝에 있는 게 맞겠죠</a:t>
            </a:r>
          </a:p>
          <a:p>
            <a:r>
              <a:rPr kumimoji="1" lang="ko-KR" altLang="en-US" dirty="0"/>
              <a:t>여러분들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에서 어느 쪽에 </a:t>
            </a:r>
            <a:r>
              <a:rPr kumimoji="1" lang="en-US" altLang="ko-KR" dirty="0"/>
              <a:t>add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하고</a:t>
            </a:r>
          </a:p>
          <a:p>
            <a:r>
              <a:rPr kumimoji="1" lang="ko-KR" altLang="en-US" dirty="0"/>
              <a:t>어느 쪽에서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하는 게 더 편했습니까</a:t>
            </a:r>
          </a:p>
          <a:p>
            <a:r>
              <a:rPr kumimoji="1" lang="en-US" altLang="ko-KR" dirty="0"/>
              <a:t>array</a:t>
            </a:r>
            <a:r>
              <a:rPr kumimoji="1" lang="ko-KR" altLang="en-US" dirty="0" err="1"/>
              <a:t>에선</a:t>
            </a:r>
            <a:r>
              <a:rPr kumimoji="1" lang="ko-KR" altLang="en-US" dirty="0"/>
              <a:t> 항상 맨 끝에다가 추가를 하고 삭제를 하는 것이 훨씬 효율적이죠</a:t>
            </a:r>
          </a:p>
          <a:p>
            <a:r>
              <a:rPr kumimoji="1" lang="ko-KR" altLang="en-US" dirty="0"/>
              <a:t>그렇기 때문에 </a:t>
            </a:r>
            <a:r>
              <a:rPr kumimoji="1" lang="en-US" altLang="ko-KR" dirty="0"/>
              <a:t>Stack top</a:t>
            </a:r>
            <a:r>
              <a:rPr kumimoji="1" lang="ko-KR" altLang="en-US" dirty="0"/>
              <a:t>은 항상 맨 끝이 돼야 되겠죠 당연히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90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pop </a:t>
            </a:r>
            <a:r>
              <a:rPr kumimoji="1" lang="ko-KR" altLang="en-US" dirty="0"/>
              <a:t>되고 나면 </a:t>
            </a:r>
            <a:r>
              <a:rPr kumimoji="1" lang="en-US" altLang="ko-KR" dirty="0"/>
              <a:t>0, 20, 13, 89</a:t>
            </a:r>
            <a:r>
              <a:rPr kumimoji="1" lang="ko-KR" altLang="en-US" dirty="0"/>
              <a:t>만 남았을 거고 여기서는</a:t>
            </a:r>
          </a:p>
          <a:p>
            <a:r>
              <a:rPr kumimoji="1" lang="ko-KR" altLang="en-US" dirty="0"/>
              <a:t>그 다음에 두 번째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을 하면 또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89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삭제하면서 개를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89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되니까 맨 나중에 </a:t>
            </a:r>
            <a:r>
              <a:rPr kumimoji="1" lang="en-US" altLang="ko-KR" dirty="0"/>
              <a:t>Stack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20, 14</a:t>
            </a:r>
            <a:r>
              <a:rPr kumimoji="1" lang="ko-KR" altLang="en-US" dirty="0"/>
              <a:t>만 남게 됩니다</a:t>
            </a:r>
          </a:p>
          <a:p>
            <a:r>
              <a:rPr kumimoji="1" lang="ko-KR" altLang="en-US" dirty="0"/>
              <a:t>이런 식으로 안에서 어떤 일이 벌어지고 있는지를 좀 생각해 가면서</a:t>
            </a:r>
          </a:p>
          <a:p>
            <a:r>
              <a:rPr kumimoji="1" lang="ko-KR" altLang="en-US" dirty="0"/>
              <a:t>그렇게 </a:t>
            </a:r>
            <a:r>
              <a:rPr kumimoji="1" lang="en-US" altLang="ko-KR" dirty="0"/>
              <a:t>coding</a:t>
            </a:r>
            <a:r>
              <a:rPr kumimoji="1" lang="ko-KR" altLang="en-US" dirty="0"/>
              <a:t>을 하면 좋겠습니다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61149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32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/>
              <a:t>Queue interface </a:t>
            </a:r>
            <a:r>
              <a:rPr kumimoji="1" lang="ko-KR" altLang="en-US" dirty="0" err="1"/>
              <a:t>인데요</a:t>
            </a:r>
            <a:endParaRPr kumimoji="1" lang="ko-KR" altLang="en-US" dirty="0"/>
          </a:p>
          <a:p>
            <a:r>
              <a:rPr kumimoji="1" lang="en-US" altLang="ko-KR" dirty="0"/>
              <a:t>Queue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아래에 있기도 한데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는 또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의 또 </a:t>
            </a:r>
            <a:r>
              <a:rPr kumimoji="1" lang="en-US" altLang="ko-KR" dirty="0"/>
              <a:t>parent</a:t>
            </a:r>
            <a:r>
              <a:rPr kumimoji="1" lang="ko-KR" altLang="en-US" dirty="0"/>
              <a:t>이기도 해요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Queue interface</a:t>
            </a:r>
            <a:r>
              <a:rPr kumimoji="1" lang="ko-KR" altLang="en-US" dirty="0"/>
              <a:t>가 그 다음에 뒤에 나올</a:t>
            </a:r>
          </a:p>
          <a:p>
            <a:r>
              <a:rPr kumimoji="1" lang="en-US" altLang="ko-KR" dirty="0" err="1"/>
              <a:t>PriorityQueue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또 </a:t>
            </a:r>
            <a:r>
              <a:rPr kumimoji="1" lang="en-US" altLang="ko-KR" dirty="0"/>
              <a:t>child</a:t>
            </a:r>
            <a:r>
              <a:rPr kumimoji="1" lang="ko-KR" altLang="en-US" dirty="0"/>
              <a:t>로 가지고 있고요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45482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33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그래서 </a:t>
            </a:r>
            <a:r>
              <a:rPr kumimoji="1" lang="en-US" altLang="ko-KR" dirty="0"/>
              <a:t>interface Queue</a:t>
            </a:r>
            <a:r>
              <a:rPr kumimoji="1" lang="ko-KR" altLang="en-US" dirty="0"/>
              <a:t>는</a:t>
            </a:r>
          </a:p>
          <a:p>
            <a:r>
              <a:rPr kumimoji="1" lang="en-US" altLang="ko-KR" dirty="0"/>
              <a:t>Stack</a:t>
            </a:r>
            <a:r>
              <a:rPr kumimoji="1" lang="ko-KR" altLang="en-US" dirty="0"/>
              <a:t>이랑은 다르게 </a:t>
            </a:r>
            <a:r>
              <a:rPr kumimoji="1" lang="en-US" altLang="ko-KR" dirty="0"/>
              <a:t>First In First Out</a:t>
            </a:r>
            <a:r>
              <a:rPr kumimoji="1" lang="ko-KR" altLang="en-US" dirty="0"/>
              <a:t>을 제공합니다</a:t>
            </a:r>
          </a:p>
          <a:p>
            <a:r>
              <a:rPr kumimoji="1" lang="ko-KR" altLang="en-US" dirty="0"/>
              <a:t>즉 제일 먼저 들어온 것이 제일 먼저 빠져나간다</a:t>
            </a:r>
          </a:p>
          <a:p>
            <a:r>
              <a:rPr kumimoji="1" lang="ko-KR" altLang="en-US" dirty="0"/>
              <a:t>그러니까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될 때는 이 처음에 들어온 거 뒤에</a:t>
            </a:r>
          </a:p>
          <a:p>
            <a:r>
              <a:rPr kumimoji="1" lang="en-US" altLang="ko-KR" dirty="0"/>
              <a:t>add</a:t>
            </a:r>
            <a:r>
              <a:rPr kumimoji="1" lang="ko-KR" altLang="en-US" dirty="0"/>
              <a:t>가 이렇게 되는데 얘가 빠져나갈 때는</a:t>
            </a:r>
          </a:p>
          <a:p>
            <a:r>
              <a:rPr kumimoji="1" lang="ko-KR" altLang="en-US" dirty="0"/>
              <a:t>제일 처음부터 순서대로 나가게 되는 거죠</a:t>
            </a:r>
          </a:p>
          <a:p>
            <a:r>
              <a:rPr kumimoji="1" lang="en-US" altLang="ko-KR" dirty="0"/>
              <a:t>fair </a:t>
            </a:r>
            <a:r>
              <a:rPr kumimoji="1" lang="ko-KR" altLang="en-US" dirty="0"/>
              <a:t>하죠 그 다음에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끝 쪽에</a:t>
            </a:r>
          </a:p>
          <a:p>
            <a:r>
              <a:rPr kumimoji="1" lang="ko-KR" altLang="en-US" dirty="0"/>
              <a:t>항상 그 뒤쪽으로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하게 되고요 줄을 서 있기 때문에</a:t>
            </a:r>
          </a:p>
          <a:p>
            <a:r>
              <a:rPr kumimoji="1" lang="ko-KR" altLang="en-US" dirty="0"/>
              <a:t>그래서 그걸 </a:t>
            </a:r>
            <a:r>
              <a:rPr kumimoji="1" lang="en-US" altLang="ko-KR" dirty="0"/>
              <a:t>offer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하고요 </a:t>
            </a:r>
            <a:r>
              <a:rPr kumimoji="1" lang="en-US" altLang="ko-KR" dirty="0"/>
              <a:t>offer(data)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remove data  </a:t>
            </a:r>
            <a:r>
              <a:rPr kumimoji="1" lang="ko-KR" altLang="en-US" dirty="0"/>
              <a:t>할 때는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이라고 합니다</a:t>
            </a:r>
          </a:p>
          <a:p>
            <a:r>
              <a:rPr kumimoji="1" lang="ko-KR" altLang="en-US" dirty="0"/>
              <a:t>얘를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하면서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observe</a:t>
            </a:r>
            <a:r>
              <a:rPr kumimoji="1" lang="ko-KR" altLang="en-US" dirty="0"/>
              <a:t>만 하는 거</a:t>
            </a:r>
          </a:p>
          <a:p>
            <a:r>
              <a:rPr kumimoji="1" lang="ko-KR" altLang="en-US" dirty="0"/>
              <a:t>즉 뭐가 들어있는지 보고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하지 않는 건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이죠</a:t>
            </a:r>
          </a:p>
          <a:p>
            <a:r>
              <a:rPr kumimoji="1" lang="ko-KR" altLang="en-US" dirty="0"/>
              <a:t>그래서 이 </a:t>
            </a:r>
            <a:r>
              <a:rPr kumimoji="1" lang="en-US" altLang="ko-KR" dirty="0"/>
              <a:t>poll, peek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offer</a:t>
            </a:r>
          </a:p>
          <a:p>
            <a:r>
              <a:rPr kumimoji="1" lang="ko-KR" altLang="en-US" dirty="0"/>
              <a:t>이 세 개가 중요한 그런 </a:t>
            </a:r>
            <a:r>
              <a:rPr kumimoji="1" lang="en-US" altLang="ko-KR" dirty="0"/>
              <a:t>operation</a:t>
            </a:r>
            <a:r>
              <a:rPr kumimoji="1" lang="ko-KR" altLang="en-US" dirty="0"/>
              <a:t>이 되겠습니다</a:t>
            </a:r>
          </a:p>
          <a:p>
            <a:r>
              <a:rPr kumimoji="1" lang="en-US" altLang="ko-KR" dirty="0"/>
              <a:t>LinkedList </a:t>
            </a:r>
            <a:r>
              <a:rPr kumimoji="1" lang="ko-KR" altLang="en-US" dirty="0"/>
              <a:t>가 많은 경우에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하는 데</a:t>
            </a:r>
          </a:p>
          <a:p>
            <a:r>
              <a:rPr kumimoji="1" lang="ko-KR" altLang="en-US" dirty="0"/>
              <a:t>사용된다는 얘기가 되겠습니다</a:t>
            </a:r>
          </a:p>
          <a:p>
            <a:r>
              <a:rPr kumimoji="1" lang="ko-KR" altLang="en-US" dirty="0"/>
              <a:t>그래서 사실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쓸지 </a:t>
            </a:r>
            <a:r>
              <a:rPr kumimoji="1" lang="en-US" altLang="ko-KR" dirty="0"/>
              <a:t>LinkedList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쓸지</a:t>
            </a:r>
          </a:p>
          <a:p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하는 데 있어서 좀 고민이 있을 수 있어요</a:t>
            </a:r>
          </a:p>
          <a:p>
            <a:r>
              <a:rPr kumimoji="1" lang="ko-KR" altLang="en-US" dirty="0"/>
              <a:t>왜냐하면 이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는 들어오는 건 한쪽 끝에서 들어오고</a:t>
            </a:r>
          </a:p>
          <a:p>
            <a:r>
              <a:rPr kumimoji="1" lang="ko-KR" altLang="en-US" dirty="0"/>
              <a:t>나가는 건 다 반대쪽 끝에서 나가기 때문에</a:t>
            </a:r>
          </a:p>
          <a:p>
            <a:r>
              <a:rPr kumimoji="1" lang="en-US" altLang="ko-KR" dirty="0" err="1"/>
              <a:t>ArrayList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가 둘 다 장단점을 상반되게 가지고 있어요</a:t>
            </a:r>
          </a:p>
          <a:p>
            <a:r>
              <a:rPr kumimoji="1" lang="ko-KR" altLang="en-US" dirty="0"/>
              <a:t>예를 들면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에다가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할 때 </a:t>
            </a:r>
            <a:r>
              <a:rPr kumimoji="1" lang="en-US" altLang="ko-KR" dirty="0" err="1"/>
              <a:t>ArrayList</a:t>
            </a:r>
            <a:r>
              <a:rPr kumimoji="1" lang="ko-KR" altLang="en-US" dirty="0"/>
              <a:t>는 금방 할 수 있죠</a:t>
            </a:r>
          </a:p>
          <a:p>
            <a:r>
              <a:rPr kumimoji="1" lang="ko-KR" altLang="en-US" dirty="0"/>
              <a:t>근데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는 일단 </a:t>
            </a:r>
            <a:r>
              <a:rPr kumimoji="1" lang="en-US" altLang="ko-KR" dirty="0"/>
              <a:t>tail</a:t>
            </a:r>
            <a:r>
              <a:rPr kumimoji="1" lang="ko-KR" altLang="en-US" dirty="0"/>
              <a:t>로 따라가야 되니까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번을 봐야 되고</a:t>
            </a:r>
          </a:p>
          <a:p>
            <a:r>
              <a:rPr kumimoji="1" lang="ko-KR" altLang="en-US" dirty="0"/>
              <a:t>근데 이거는 이제 사실 </a:t>
            </a:r>
            <a:r>
              <a:rPr kumimoji="1" lang="en-US" altLang="ko-KR" dirty="0"/>
              <a:t>tail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그 포인터를 하나 가지고 있으면 해결되는 거라서</a:t>
            </a:r>
          </a:p>
          <a:p>
            <a:r>
              <a:rPr kumimoji="1" lang="en-US" altLang="ko-KR" dirty="0"/>
              <a:t>LinkedList</a:t>
            </a:r>
            <a:r>
              <a:rPr kumimoji="1" lang="ko-KR" altLang="en-US" dirty="0"/>
              <a:t>는 이제 그런 식으로 해결을 하고 있다 이렇게 보면 될 거고요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에서 삭제할 때 </a:t>
            </a:r>
            <a:r>
              <a:rPr kumimoji="1" lang="en-US" altLang="ko-KR" dirty="0"/>
              <a:t>poll </a:t>
            </a:r>
            <a:r>
              <a:rPr kumimoji="1" lang="ko-KR" altLang="en-US" dirty="0"/>
              <a:t>할 경우에는</a:t>
            </a:r>
          </a:p>
          <a:p>
            <a:r>
              <a:rPr kumimoji="1" lang="en-US" altLang="ko-KR" dirty="0" err="1"/>
              <a:t>ArrayList</a:t>
            </a:r>
            <a:r>
              <a:rPr kumimoji="1" lang="ko-KR" altLang="en-US" dirty="0"/>
              <a:t>는 필연적으로 </a:t>
            </a:r>
            <a:r>
              <a:rPr kumimoji="1" lang="en-US" altLang="ko-KR" dirty="0"/>
              <a:t>n-1</a:t>
            </a:r>
            <a:r>
              <a:rPr kumimoji="1" lang="ko-KR" altLang="en-US" dirty="0"/>
              <a:t>번 즉 이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다 옮겨야 되죠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이기 때문에</a:t>
            </a:r>
          </a:p>
          <a:p>
            <a:r>
              <a:rPr kumimoji="1" lang="ko-KR" altLang="en-US" dirty="0"/>
              <a:t>그런데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는 금방 해결을 할 수 있습니다</a:t>
            </a:r>
          </a:p>
          <a:p>
            <a:r>
              <a:rPr kumimoji="1" lang="ko-KR" altLang="en-US" dirty="0"/>
              <a:t>그리고 아까 </a:t>
            </a:r>
            <a:r>
              <a:rPr kumimoji="1" lang="en-US" altLang="ko-KR" dirty="0"/>
              <a:t>tail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그 포인터 하나를 가지고 있으면</a:t>
            </a:r>
          </a:p>
          <a:p>
            <a:r>
              <a:rPr kumimoji="1" lang="ko-KR" altLang="en-US" dirty="0"/>
              <a:t>그거 가지고 쉽게 해결된다는 얘기를 했는데</a:t>
            </a:r>
          </a:p>
          <a:p>
            <a:r>
              <a:rPr kumimoji="1" lang="ko-KR" altLang="en-US" dirty="0"/>
              <a:t>그렇기 때문에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가 쓰이는 경우가 많습니다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0602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34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Queue interface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로 중요한 것은 아까 세 개를 말했죠</a:t>
            </a:r>
          </a:p>
          <a:p>
            <a:r>
              <a:rPr kumimoji="1" lang="en-US" altLang="ko-KR" dirty="0"/>
              <a:t>offer </a:t>
            </a:r>
            <a:r>
              <a:rPr kumimoji="1" lang="ko-KR" altLang="en-US" dirty="0"/>
              <a:t>요거는 그 뒤쪽에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에다가 하나씩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하는 거다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했고</a:t>
            </a:r>
          </a:p>
          <a:p>
            <a:r>
              <a:rPr kumimoji="1" lang="ko-KR" altLang="en-US" dirty="0"/>
              <a:t>그 다음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은 제일 앞에 거를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하지만</a:t>
            </a:r>
          </a:p>
          <a:p>
            <a:r>
              <a:rPr kumimoji="1" lang="en-US" altLang="ko-KR" dirty="0"/>
              <a:t>remove</a:t>
            </a:r>
            <a:r>
              <a:rPr kumimoji="1" lang="ko-KR" altLang="en-US" dirty="0"/>
              <a:t>하지는 않는다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했고</a:t>
            </a:r>
          </a:p>
          <a:p>
            <a:r>
              <a:rPr kumimoji="1" lang="en-US" altLang="ko-KR" dirty="0"/>
              <a:t>poll</a:t>
            </a:r>
            <a:r>
              <a:rPr kumimoji="1" lang="ko-KR" altLang="en-US" dirty="0"/>
              <a:t>은 어때요 제일 앞에 거를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하면서 걔를</a:t>
            </a:r>
          </a:p>
          <a:p>
            <a:r>
              <a:rPr kumimoji="1" lang="en-US" altLang="ko-KR" dirty="0"/>
              <a:t>Queue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해 버리죠</a:t>
            </a:r>
          </a:p>
          <a:p>
            <a:r>
              <a:rPr kumimoji="1" lang="ko-KR" altLang="en-US" dirty="0"/>
              <a:t>그 중요한 것들을 좀 알고 있어야 </a:t>
            </a:r>
            <a:r>
              <a:rPr kumimoji="1" lang="ko-KR" altLang="en-US" dirty="0" err="1"/>
              <a:t>되구요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7549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35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로 구현된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대한 예제인데요</a:t>
            </a:r>
          </a:p>
          <a:p>
            <a:r>
              <a:rPr kumimoji="1" lang="ko-KR" altLang="en-US" dirty="0"/>
              <a:t>여기서 </a:t>
            </a:r>
            <a:r>
              <a:rPr kumimoji="1" lang="ko-KR" altLang="en-US" dirty="0" err="1"/>
              <a:t>보면은</a:t>
            </a:r>
            <a:r>
              <a:rPr kumimoji="1" lang="ko-KR" altLang="en-US" dirty="0"/>
              <a:t> </a:t>
            </a:r>
            <a:r>
              <a:rPr kumimoji="1" lang="en-US" altLang="ko-KR" dirty="0"/>
              <a:t>Queue&lt;Integer&gt;, LinkedList&lt;Integer&gt; </a:t>
            </a:r>
            <a:r>
              <a:rPr kumimoji="1" lang="ko-KR" altLang="en-US" dirty="0"/>
              <a:t>이렇게 돼 있죠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신기한 게 여기 </a:t>
            </a:r>
            <a:r>
              <a:rPr kumimoji="1" lang="en-US" altLang="ko-KR" dirty="0"/>
              <a:t>Queue </a:t>
            </a:r>
            <a:r>
              <a:rPr kumimoji="1" lang="ko-KR" altLang="en-US" dirty="0"/>
              <a:t>이쪽은 앞에는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인데</a:t>
            </a:r>
          </a:p>
          <a:p>
            <a:r>
              <a:rPr kumimoji="1" lang="ko-KR" altLang="en-US" dirty="0"/>
              <a:t>뒤에는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로 돼 있어요</a:t>
            </a:r>
          </a:p>
          <a:p>
            <a:r>
              <a:rPr kumimoji="1" lang="ko-KR" altLang="en-US" dirty="0"/>
              <a:t>그건 왜 </a:t>
            </a:r>
            <a:r>
              <a:rPr kumimoji="1" lang="ko-KR" altLang="en-US" dirty="0" err="1"/>
              <a:t>그러냐면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이기 때문에 그래요</a:t>
            </a:r>
          </a:p>
          <a:p>
            <a:r>
              <a:rPr kumimoji="1" lang="en-US" altLang="ko-KR" dirty="0"/>
              <a:t>Queue</a:t>
            </a:r>
            <a:r>
              <a:rPr kumimoji="1" lang="ko-KR" altLang="en-US" dirty="0"/>
              <a:t>는 자기가 이렇게 실제로 </a:t>
            </a:r>
            <a:r>
              <a:rPr kumimoji="1" lang="en-US" altLang="ko-KR" dirty="0"/>
              <a:t>instancing</a:t>
            </a:r>
            <a:r>
              <a:rPr kumimoji="1" lang="ko-KR" altLang="en-US" dirty="0"/>
              <a:t>을 하지 못하죠</a:t>
            </a:r>
          </a:p>
          <a:p>
            <a:r>
              <a:rPr kumimoji="1" lang="en-US" altLang="ko-KR" dirty="0"/>
              <a:t>interface</a:t>
            </a:r>
            <a:r>
              <a:rPr kumimoji="1" lang="ko-KR" altLang="en-US" dirty="0"/>
              <a:t>이기 때문에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그래서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instancing </a:t>
            </a:r>
            <a:r>
              <a:rPr kumimoji="1" lang="ko-KR" altLang="en-US" dirty="0"/>
              <a:t>할 때는</a:t>
            </a:r>
          </a:p>
          <a:p>
            <a:r>
              <a:rPr kumimoji="1" lang="ko-KR" altLang="en-US" dirty="0"/>
              <a:t>이렇게 실제 자기를 </a:t>
            </a:r>
            <a:r>
              <a:rPr kumimoji="1" lang="en-US" altLang="ko-KR" dirty="0"/>
              <a:t>implement</a:t>
            </a:r>
            <a:r>
              <a:rPr kumimoji="1" lang="ko-KR" altLang="en-US" dirty="0"/>
              <a:t>하고 있는 하나의 </a:t>
            </a:r>
            <a:r>
              <a:rPr kumimoji="1" lang="en-US" altLang="ko-KR" dirty="0"/>
              <a:t>concrete class</a:t>
            </a:r>
            <a:r>
              <a:rPr kumimoji="1" lang="ko-KR" altLang="en-US" dirty="0"/>
              <a:t>로</a:t>
            </a:r>
          </a:p>
          <a:p>
            <a:r>
              <a:rPr kumimoji="1" lang="en-US" altLang="ko-KR" dirty="0"/>
              <a:t>instancing</a:t>
            </a:r>
            <a:r>
              <a:rPr kumimoji="1" lang="ko-KR" altLang="en-US" dirty="0"/>
              <a:t>을 해야 됩니다</a:t>
            </a:r>
          </a:p>
          <a:p>
            <a:r>
              <a:rPr kumimoji="1" lang="ko-KR" altLang="en-US" dirty="0"/>
              <a:t>이 경우에는 </a:t>
            </a:r>
            <a:r>
              <a:rPr kumimoji="1" lang="en-US" altLang="ko-KR" dirty="0"/>
              <a:t>LinkedList, </a:t>
            </a:r>
            <a:r>
              <a:rPr kumimoji="1" lang="ko-KR" altLang="en-US" dirty="0"/>
              <a:t>아까 얘기한 대로 </a:t>
            </a:r>
            <a:r>
              <a:rPr kumimoji="1" lang="en-US" altLang="ko-KR" dirty="0"/>
              <a:t>LinkedList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사용해서</a:t>
            </a:r>
          </a:p>
          <a:p>
            <a:r>
              <a:rPr kumimoji="1" lang="en-US" altLang="ko-KR" dirty="0"/>
              <a:t>Integer type 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사용해서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instancing</a:t>
            </a:r>
            <a:r>
              <a:rPr kumimoji="1" lang="ko-KR" altLang="en-US" dirty="0"/>
              <a:t>을 한 거고요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queue.offer</a:t>
            </a:r>
            <a:r>
              <a:rPr kumimoji="1" lang="en-US" altLang="ko-KR" dirty="0"/>
              <a:t>(5),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1,  2, 3, 4,</a:t>
            </a:r>
          </a:p>
          <a:p>
            <a:r>
              <a:rPr kumimoji="1" lang="en-US" altLang="ko-KR" dirty="0"/>
              <a:t>offer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이건 </a:t>
            </a:r>
            <a:r>
              <a:rPr kumimoji="1" lang="en-US" altLang="ko-KR" dirty="0"/>
              <a:t>push </a:t>
            </a:r>
            <a:r>
              <a:rPr kumimoji="1" lang="ko-KR" altLang="en-US" dirty="0"/>
              <a:t>하는 거죠</a:t>
            </a:r>
          </a:p>
          <a:p>
            <a:r>
              <a:rPr kumimoji="1" lang="en-US" altLang="ko-KR" dirty="0"/>
              <a:t>push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하지는 않죠</a:t>
            </a:r>
            <a:r>
              <a:rPr kumimoji="1" lang="en-US" altLang="ko-KR" dirty="0"/>
              <a:t>, Queue</a:t>
            </a:r>
            <a:r>
              <a:rPr kumimoji="1" lang="ko-KR" altLang="en-US" dirty="0"/>
              <a:t>에서는</a:t>
            </a:r>
          </a:p>
          <a:p>
            <a:r>
              <a:rPr kumimoji="1" lang="en-US" altLang="ko-KR" dirty="0"/>
              <a:t>Queue</a:t>
            </a:r>
            <a:r>
              <a:rPr kumimoji="1" lang="ko-KR" altLang="en-US" dirty="0"/>
              <a:t>가 있을 때 처음부터 이렇게 하나 뒤쪽으로</a:t>
            </a:r>
          </a:p>
          <a:p>
            <a:r>
              <a:rPr kumimoji="1" lang="ko-KR" altLang="en-US" dirty="0"/>
              <a:t>계속 매달려서 </a:t>
            </a:r>
            <a:r>
              <a:rPr kumimoji="1" lang="en-US" altLang="ko-KR" dirty="0"/>
              <a:t>5, 1, 2, 3, 4</a:t>
            </a:r>
            <a:r>
              <a:rPr kumimoji="1" lang="ko-KR" altLang="en-US" dirty="0"/>
              <a:t>가 되니까</a:t>
            </a:r>
          </a:p>
          <a:p>
            <a:r>
              <a:rPr kumimoji="1" lang="en-US" altLang="ko-KR" dirty="0"/>
              <a:t>print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하게 되면 </a:t>
            </a:r>
            <a:r>
              <a:rPr kumimoji="1" lang="en-US" altLang="ko-KR" dirty="0"/>
              <a:t>[5, 1, 2, 3, 4] </a:t>
            </a:r>
            <a:r>
              <a:rPr kumimoji="1" lang="ko-KR" altLang="en-US" dirty="0"/>
              <a:t>이렇게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가 되죠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Queue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을 세번 했어요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을 세번 하면서</a:t>
            </a:r>
          </a:p>
          <a:p>
            <a:r>
              <a:rPr kumimoji="1" lang="ko-KR" altLang="en-US" dirty="0"/>
              <a:t>여기에서 </a:t>
            </a:r>
            <a:r>
              <a:rPr kumimoji="1" lang="en-US" altLang="ko-KR" dirty="0"/>
              <a:t>poll() </a:t>
            </a:r>
            <a:r>
              <a:rPr kumimoji="1" lang="ko-KR" altLang="en-US" dirty="0"/>
              <a:t>된 거를 </a:t>
            </a:r>
            <a:r>
              <a:rPr kumimoji="1" lang="en-US" altLang="ko-KR" dirty="0" err="1"/>
              <a:t>Queue.poll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된 거를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return 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계속 여기서 </a:t>
            </a:r>
            <a:r>
              <a:rPr kumimoji="1" lang="en-US" altLang="ko-KR" dirty="0"/>
              <a:t>print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했거든요</a:t>
            </a:r>
          </a:p>
          <a:p>
            <a:r>
              <a:rPr kumimoji="1" lang="ko-KR" altLang="en-US" dirty="0"/>
              <a:t>그리고 전체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하고 뒤쪽에 그렇게 </a:t>
            </a:r>
            <a:r>
              <a:rPr kumimoji="1" lang="ko-KR" altLang="en-US" dirty="0" err="1"/>
              <a:t>되면은</a:t>
            </a:r>
            <a:endParaRPr kumimoji="1" lang="ko-KR" altLang="en-US" dirty="0"/>
          </a:p>
          <a:p>
            <a:r>
              <a:rPr kumimoji="1" lang="en-US" altLang="ko-KR" dirty="0"/>
              <a:t>poll </a:t>
            </a:r>
            <a:r>
              <a:rPr kumimoji="1" lang="ko-KR" altLang="en-US" dirty="0"/>
              <a:t>한 개 처음에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이 되죠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빠져나가고 그 다음에 나머지 큐는 </a:t>
            </a:r>
            <a:r>
              <a:rPr kumimoji="1" lang="en-US" altLang="ko-KR" dirty="0"/>
              <a:t>[1, 2, 3, 4] </a:t>
            </a:r>
            <a:r>
              <a:rPr kumimoji="1" lang="ko-KR" altLang="en-US" dirty="0"/>
              <a:t>남게 되고요</a:t>
            </a:r>
          </a:p>
          <a:p>
            <a:r>
              <a:rPr kumimoji="1" lang="ko-KR" altLang="en-US" dirty="0"/>
              <a:t>두 번째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을 하면 그 다음 제일 앞에 있는 거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이 빠져나가고 </a:t>
            </a:r>
            <a:r>
              <a:rPr kumimoji="1" lang="en-US" altLang="ko-KR" dirty="0"/>
              <a:t>[2, 3, 4]</a:t>
            </a:r>
          </a:p>
          <a:p>
            <a:r>
              <a:rPr kumimoji="1" lang="ko-KR" altLang="en-US" dirty="0"/>
              <a:t>그 다음에는 맨 앞에 있는 건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빠져나가고 그 다음에 </a:t>
            </a:r>
            <a:r>
              <a:rPr kumimoji="1" lang="en-US" altLang="ko-KR" dirty="0"/>
              <a:t>[3, 4] </a:t>
            </a:r>
            <a:r>
              <a:rPr kumimoji="1" lang="ko-KR" altLang="en-US" dirty="0"/>
              <a:t>이런 식으로 </a:t>
            </a:r>
            <a:r>
              <a:rPr kumimoji="1" lang="ko-KR" altLang="en-US" dirty="0" err="1"/>
              <a:t>그쵸</a:t>
            </a:r>
            <a:r>
              <a:rPr kumimoji="1" lang="en-US" altLang="ko-KR" dirty="0"/>
              <a:t>?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을 할 때는 어때요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/>
              <a:t>peek</a:t>
            </a:r>
            <a:r>
              <a:rPr kumimoji="1" lang="ko-KR" altLang="en-US" dirty="0"/>
              <a:t>을 할 때는 제일 앞에 있는 게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이 되긴 하지만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되진 않죠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[3, 4] </a:t>
            </a:r>
            <a:r>
              <a:rPr kumimoji="1" lang="ko-KR" altLang="en-US" dirty="0"/>
              <a:t>이런 식으로 되게 됩니다</a:t>
            </a:r>
          </a:p>
          <a:p>
            <a:r>
              <a:rPr kumimoji="1" lang="ko-KR" altLang="en-US" dirty="0"/>
              <a:t>이제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의 차이를 아시겠죠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52124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36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인데요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priorityQueue</a:t>
            </a:r>
            <a:r>
              <a:rPr kumimoji="1" lang="ko-KR" altLang="en-US" dirty="0"/>
              <a:t>는</a:t>
            </a:r>
          </a:p>
          <a:p>
            <a:r>
              <a:rPr kumimoji="1" lang="en-US" altLang="ko-KR" dirty="0"/>
              <a:t>Queue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implement </a:t>
            </a:r>
            <a:r>
              <a:rPr kumimoji="1" lang="ko-KR" altLang="en-US" dirty="0"/>
              <a:t>하는 그런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입니다</a:t>
            </a:r>
          </a:p>
          <a:p>
            <a:r>
              <a:rPr kumimoji="1" lang="en-US" altLang="ko-KR" dirty="0"/>
              <a:t>Concrete class</a:t>
            </a:r>
            <a:r>
              <a:rPr kumimoji="1" lang="ko-KR" altLang="en-US" dirty="0"/>
              <a:t>이고 굉장히 특이한 특징을 가지고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6686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37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 </a:t>
            </a:r>
            <a:r>
              <a:rPr kumimoji="1" lang="ko-KR" altLang="en-US" dirty="0"/>
              <a:t>중에 기본은 </a:t>
            </a:r>
            <a:r>
              <a:rPr kumimoji="1" lang="ko-KR" altLang="en-US" dirty="0" err="1"/>
              <a:t>뭐냐면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minimum </a:t>
            </a:r>
            <a:r>
              <a:rPr kumimoji="1" lang="en-US" altLang="ko-KR" dirty="0" err="1"/>
              <a:t>PriorityQueue</a:t>
            </a:r>
            <a:r>
              <a:rPr kumimoji="1" lang="ko-KR" altLang="en-US" dirty="0"/>
              <a:t>입니다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minimum priority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default</a:t>
            </a:r>
            <a:r>
              <a:rPr kumimoji="1" lang="ko-KR" altLang="en-US" dirty="0" err="1"/>
              <a:t>인데요</a:t>
            </a:r>
            <a:endParaRPr kumimoji="1" lang="ko-KR" altLang="en-US" dirty="0"/>
          </a:p>
          <a:p>
            <a:r>
              <a:rPr kumimoji="1" lang="ko-KR" altLang="en-US" dirty="0"/>
              <a:t>이거는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막 계속 넣을 때 얘가 무슨 짓을 </a:t>
            </a:r>
            <a:r>
              <a:rPr kumimoji="1" lang="ko-KR" altLang="en-US" dirty="0" err="1"/>
              <a:t>하냐면</a:t>
            </a:r>
            <a:endParaRPr kumimoji="1" lang="ko-KR" altLang="en-US" dirty="0"/>
          </a:p>
          <a:p>
            <a:r>
              <a:rPr kumimoji="1" lang="ko-KR" altLang="en-US" dirty="0"/>
              <a:t>지금까지 들어온 것 중에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이 항상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있도록 합니다</a:t>
            </a:r>
          </a:p>
          <a:p>
            <a:r>
              <a:rPr kumimoji="1" lang="ko-KR" altLang="en-US" dirty="0"/>
              <a:t>제일 앞에 있도록</a:t>
            </a:r>
          </a:p>
          <a:p>
            <a:r>
              <a:rPr kumimoji="1" lang="ko-KR" altLang="en-US" dirty="0"/>
              <a:t>그런데 그 특이한 것은 완전히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들이 다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되어 있는 건 </a:t>
            </a:r>
            <a:r>
              <a:rPr kumimoji="1" lang="ko-KR" altLang="en-US" dirty="0" err="1"/>
              <a:t>아니에요</a:t>
            </a:r>
            <a:endParaRPr kumimoji="1" lang="ko-KR" altLang="en-US" dirty="0"/>
          </a:p>
          <a:p>
            <a:r>
              <a:rPr kumimoji="1" lang="en-US" altLang="ko-KR" dirty="0"/>
              <a:t>sorting</a:t>
            </a:r>
            <a:r>
              <a:rPr kumimoji="1" lang="ko-KR" altLang="en-US" dirty="0"/>
              <a:t>되어 있는 건 아닌데 제일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만 제일 앞에 나와 있습니다</a:t>
            </a:r>
          </a:p>
          <a:p>
            <a:r>
              <a:rPr kumimoji="1" lang="ko-KR" altLang="en-US" dirty="0"/>
              <a:t>그래서 어떤 식으로 그렇게 하는 건지는 우리가 </a:t>
            </a:r>
            <a:r>
              <a:rPr kumimoji="1" lang="en-US" altLang="ko-KR" dirty="0" err="1"/>
              <a:t>heep</a:t>
            </a:r>
            <a:r>
              <a:rPr kumimoji="1" lang="ko-KR" altLang="en-US" dirty="0"/>
              <a:t>이라는</a:t>
            </a:r>
          </a:p>
          <a:p>
            <a:r>
              <a:rPr kumimoji="1" lang="ko-KR" altLang="en-US" dirty="0"/>
              <a:t>그런 트리 </a:t>
            </a:r>
            <a:r>
              <a:rPr kumimoji="1" lang="en-US" altLang="ko-KR" dirty="0"/>
              <a:t>structure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사용하게 되는데 그것에 대해서는 여러분들</a:t>
            </a:r>
          </a:p>
          <a:p>
            <a:r>
              <a:rPr kumimoji="1" lang="en-US" altLang="ko-KR" dirty="0"/>
              <a:t>data structure </a:t>
            </a:r>
            <a:r>
              <a:rPr kumimoji="1" lang="ko-KR" altLang="en-US" dirty="0"/>
              <a:t>시간에 배우실 거고 그래서 여기서는 일단</a:t>
            </a:r>
          </a:p>
          <a:p>
            <a:r>
              <a:rPr kumimoji="1" lang="ko-KR" altLang="en-US" dirty="0"/>
              <a:t>내부에서 어떤 일이 일어나게 되지만 어떤 성질을 갖게 </a:t>
            </a:r>
            <a:r>
              <a:rPr kumimoji="1" lang="ko-KR" altLang="en-US" dirty="0" err="1"/>
              <a:t>되냐면</a:t>
            </a:r>
            <a:endParaRPr kumimoji="1" lang="ko-KR" altLang="en-US" dirty="0"/>
          </a:p>
          <a:p>
            <a:r>
              <a:rPr kumimoji="1" lang="en-US" altLang="ko-KR" dirty="0" err="1"/>
              <a:t>PriorityQueue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항상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을 가지게 </a:t>
            </a:r>
            <a:r>
              <a:rPr kumimoji="1" lang="ko-KR" altLang="en-US" dirty="0" err="1"/>
              <a:t>된다라고</a:t>
            </a:r>
            <a:r>
              <a:rPr kumimoji="1" lang="ko-KR" altLang="en-US" dirty="0"/>
              <a:t> 보시면 되겠습니다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하고 나면 역시 하나가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이 빠져나가잖아요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을</a:t>
            </a:r>
          </a:p>
          <a:p>
            <a:r>
              <a:rPr kumimoji="1" lang="ko-KR" altLang="en-US" dirty="0"/>
              <a:t>그런데 그 다음에는 그 나머지 중에서 또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이</a:t>
            </a:r>
          </a:p>
          <a:p>
            <a:r>
              <a:rPr kumimoji="1" lang="ko-KR" altLang="en-US" dirty="0"/>
              <a:t>가장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와 있게 됩니다</a:t>
            </a:r>
          </a:p>
          <a:p>
            <a:r>
              <a:rPr kumimoji="1" lang="ko-KR" altLang="en-US" dirty="0"/>
              <a:t>항상 그렇게 돼 있어요</a:t>
            </a:r>
          </a:p>
          <a:p>
            <a:r>
              <a:rPr kumimoji="1" lang="ko-KR" altLang="en-US" dirty="0"/>
              <a:t>그래서 처음에 </a:t>
            </a:r>
            <a:r>
              <a:rPr kumimoji="1" lang="en-US" altLang="ko-KR" dirty="0"/>
              <a:t>instancing </a:t>
            </a:r>
            <a:r>
              <a:rPr kumimoji="1" lang="ko-KR" altLang="en-US" dirty="0"/>
              <a:t>할 때는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 Integer</a:t>
            </a:r>
          </a:p>
          <a:p>
            <a:r>
              <a:rPr kumimoji="1" lang="ko-KR" altLang="en-US" dirty="0"/>
              <a:t>이런 식으로 주게 되고요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pq</a:t>
            </a:r>
            <a:r>
              <a:rPr kumimoji="1" lang="en-US" altLang="ko-KR" dirty="0"/>
              <a:t> =  new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&lt;Integer&gt; </a:t>
            </a:r>
            <a:r>
              <a:rPr kumimoji="1" lang="ko-KR" altLang="en-US" dirty="0" err="1"/>
              <a:t>이런식으로</a:t>
            </a:r>
            <a:endParaRPr kumimoji="1" lang="ko-KR" altLang="en-US" dirty="0"/>
          </a:p>
          <a:p>
            <a:r>
              <a:rPr kumimoji="1" lang="ko-KR" altLang="en-US" dirty="0"/>
              <a:t>일반적으로 그냥 </a:t>
            </a:r>
            <a:r>
              <a:rPr kumimoji="1" lang="en-US" altLang="ko-KR" dirty="0"/>
              <a:t>instancing </a:t>
            </a:r>
            <a:r>
              <a:rPr kumimoji="1" lang="ko-KR" altLang="en-US" dirty="0"/>
              <a:t>하는 식으로</a:t>
            </a:r>
          </a:p>
          <a:p>
            <a:r>
              <a:rPr kumimoji="1" lang="en-US" altLang="ko-KR" dirty="0"/>
              <a:t>type parameter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줘서 </a:t>
            </a:r>
            <a:r>
              <a:rPr kumimoji="1" lang="en-US" altLang="ko-KR" dirty="0"/>
              <a:t>instancing</a:t>
            </a:r>
            <a:r>
              <a:rPr kumimoji="1" lang="ko-KR" altLang="en-US" dirty="0"/>
              <a:t>을 하면 되겠습니다</a:t>
            </a:r>
          </a:p>
          <a:p>
            <a:r>
              <a:rPr kumimoji="1" lang="ko-KR" altLang="en-US" dirty="0"/>
              <a:t>그런데 이 </a:t>
            </a:r>
            <a:r>
              <a:rPr kumimoji="1" lang="en-US" altLang="ko-KR" dirty="0" err="1"/>
              <a:t>PriorityQueue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maxumum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바꿀 수도 있어요</a:t>
            </a:r>
          </a:p>
          <a:p>
            <a:r>
              <a:rPr kumimoji="1" lang="en-US" altLang="ko-KR" dirty="0" err="1"/>
              <a:t>maxumum</a:t>
            </a:r>
            <a:r>
              <a:rPr kumimoji="1" lang="ko-KR" altLang="en-US" dirty="0"/>
              <a:t>은 </a:t>
            </a:r>
            <a:r>
              <a:rPr kumimoji="1" lang="ko-KR" altLang="en-US" dirty="0" err="1"/>
              <a:t>뭐냐면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Min</a:t>
            </a:r>
            <a:r>
              <a:rPr kumimoji="1" lang="ko-KR" altLang="en-US" dirty="0"/>
              <a:t>이 아니라 </a:t>
            </a:r>
            <a:r>
              <a:rPr kumimoji="1" lang="en-US" altLang="ko-KR" dirty="0"/>
              <a:t>Maximum data</a:t>
            </a:r>
            <a:r>
              <a:rPr kumimoji="1" lang="ko-KR" altLang="en-US" dirty="0"/>
              <a:t>가</a:t>
            </a:r>
          </a:p>
          <a:p>
            <a:r>
              <a:rPr kumimoji="1" lang="ko-KR" altLang="en-US" dirty="0"/>
              <a:t>항상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있도록 하는 거죠</a:t>
            </a:r>
          </a:p>
          <a:p>
            <a:r>
              <a:rPr kumimoji="1" lang="ko-KR" altLang="en-US" dirty="0"/>
              <a:t>그렇지만 역시 그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되어 있지는 않습니다</a:t>
            </a:r>
          </a:p>
          <a:p>
            <a:r>
              <a:rPr kumimoji="1" lang="ko-KR" altLang="en-US" dirty="0"/>
              <a:t>그래서 얘는 예를 들면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&lt;Integer&gt; </a:t>
            </a:r>
            <a:r>
              <a:rPr kumimoji="1" lang="ko-KR" altLang="en-US" dirty="0"/>
              <a:t>하고</a:t>
            </a:r>
          </a:p>
          <a:p>
            <a:r>
              <a:rPr kumimoji="1" lang="en-US" altLang="ko-KR" dirty="0"/>
              <a:t>new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&lt;Integer&gt; </a:t>
            </a:r>
            <a:r>
              <a:rPr kumimoji="1" lang="ko-KR" altLang="en-US" dirty="0"/>
              <a:t>하고 여기</a:t>
            </a:r>
          </a:p>
          <a:p>
            <a:r>
              <a:rPr kumimoji="1" lang="en-US" altLang="ko-KR" dirty="0" err="1"/>
              <a:t>Collections.reverseOrder</a:t>
            </a:r>
            <a:r>
              <a:rPr kumimoji="1" lang="en-US" altLang="ko-KR" dirty="0"/>
              <a:t>()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Collections</a:t>
            </a:r>
          </a:p>
          <a:p>
            <a:r>
              <a:rPr kumimoji="1" lang="ko-KR" altLang="en-US" dirty="0"/>
              <a:t>아까 나왔었죠 </a:t>
            </a:r>
            <a:r>
              <a:rPr kumimoji="1" lang="en-US" altLang="ko-KR" dirty="0"/>
              <a:t>Utility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있는 그런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했죠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 err="1"/>
              <a:t>java.util</a:t>
            </a:r>
            <a:r>
              <a:rPr kumimoji="1" lang="en-US" altLang="ko-KR" dirty="0"/>
              <a:t> </a:t>
            </a:r>
            <a:r>
              <a:rPr kumimoji="1" lang="ko-KR" altLang="en-US" dirty="0"/>
              <a:t>밑에 있고요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Collections </a:t>
            </a:r>
            <a:r>
              <a:rPr kumimoji="1" lang="ko-KR" altLang="en-US" dirty="0"/>
              <a:t>밑에 있는 그 </a:t>
            </a:r>
            <a:r>
              <a:rPr kumimoji="1" lang="en-US" altLang="ko-KR" dirty="0" err="1"/>
              <a:t>reverseOrder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라는 것이</a:t>
            </a:r>
          </a:p>
          <a:p>
            <a:r>
              <a:rPr kumimoji="1" lang="ko-KR" altLang="en-US" dirty="0"/>
              <a:t>이제 이게 </a:t>
            </a:r>
            <a:r>
              <a:rPr kumimoji="1" lang="en-US" altLang="ko-KR" dirty="0"/>
              <a:t>Comparator</a:t>
            </a:r>
            <a:r>
              <a:rPr kumimoji="1" lang="ko-KR" altLang="en-US" dirty="0"/>
              <a:t>라는 건데 이거를 주게 </a:t>
            </a:r>
            <a:r>
              <a:rPr kumimoji="1" lang="ko-KR" altLang="en-US" dirty="0" err="1"/>
              <a:t>되면은</a:t>
            </a:r>
            <a:endParaRPr kumimoji="1" lang="ko-KR" altLang="en-US" dirty="0"/>
          </a:p>
          <a:p>
            <a:r>
              <a:rPr kumimoji="1" lang="ko-KR" altLang="en-US" dirty="0"/>
              <a:t>이 </a:t>
            </a:r>
            <a:r>
              <a:rPr kumimoji="1" lang="en-US" altLang="ko-KR" dirty="0" err="1"/>
              <a:t>PriorityQueue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Mean Queue</a:t>
            </a:r>
            <a:r>
              <a:rPr kumimoji="1" lang="ko-KR" altLang="en-US" dirty="0"/>
              <a:t>가 아니라 </a:t>
            </a:r>
            <a:r>
              <a:rPr kumimoji="1" lang="en-US" altLang="ko-KR" dirty="0"/>
              <a:t>Max Queue</a:t>
            </a:r>
            <a:r>
              <a:rPr kumimoji="1" lang="ko-KR" altLang="en-US" dirty="0"/>
              <a:t>로 바뀌어 버립니다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maxumum</a:t>
            </a:r>
            <a:r>
              <a:rPr kumimoji="1" lang="ko-KR" altLang="en-US" dirty="0"/>
              <a:t>이 항상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와 있도록 돼 있어요</a:t>
            </a:r>
          </a:p>
          <a:p>
            <a:r>
              <a:rPr kumimoji="1" lang="ko-KR" altLang="en-US" dirty="0"/>
              <a:t>자 그래서 이런 걸로 굉장히 그 유용한 일들을 많이 할 수 있는데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17684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38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여기서 그 </a:t>
            </a:r>
            <a:r>
              <a:rPr kumimoji="1" lang="en-US" altLang="ko-KR" dirty="0" err="1"/>
              <a:t>PriorityQueue</a:t>
            </a:r>
            <a:r>
              <a:rPr kumimoji="1" lang="ko-KR" altLang="en-US" dirty="0"/>
              <a:t>의 역시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보면</a:t>
            </a:r>
          </a:p>
          <a:p>
            <a:r>
              <a:rPr kumimoji="1" lang="en-US" altLang="ko-KR" dirty="0"/>
              <a:t>add, clear, contains, iterator, offer</a:t>
            </a:r>
          </a:p>
          <a:p>
            <a:r>
              <a:rPr kumimoji="1" lang="en-US" altLang="ko-KR" dirty="0"/>
              <a:t>offer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PriorityQueue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data </a:t>
            </a:r>
            <a:r>
              <a:rPr kumimoji="1" lang="ko-KR" altLang="en-US" dirty="0"/>
              <a:t>하나를 추가하는 것이 </a:t>
            </a:r>
            <a:r>
              <a:rPr kumimoji="1" lang="ko-KR" altLang="en-US" dirty="0" err="1"/>
              <a:t>되겠고요</a:t>
            </a:r>
            <a:endParaRPr kumimoji="1" lang="ko-KR" altLang="en-US" dirty="0"/>
          </a:p>
          <a:p>
            <a:r>
              <a:rPr kumimoji="1" lang="en-US" altLang="ko-KR" dirty="0"/>
              <a:t>remove</a:t>
            </a:r>
            <a:r>
              <a:rPr kumimoji="1" lang="ko-KR" altLang="en-US" dirty="0"/>
              <a:t>는 오브젝트를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에서 하나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하면서</a:t>
            </a:r>
          </a:p>
          <a:p>
            <a:r>
              <a:rPr kumimoji="1" lang="ko-KR" altLang="en-US" dirty="0"/>
              <a:t>걔를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하며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하는 거고요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기본적으로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poll </a:t>
            </a:r>
            <a:r>
              <a:rPr kumimoji="1" lang="ko-KR" altLang="en-US" dirty="0"/>
              <a:t>이런 걸 다 가지고 있죠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poll </a:t>
            </a:r>
            <a:r>
              <a:rPr kumimoji="1" lang="ko-KR" altLang="en-US" dirty="0"/>
              <a:t>같은 거를 다 사용할 수 있습니다</a:t>
            </a:r>
          </a:p>
          <a:p>
            <a:r>
              <a:rPr kumimoji="1" lang="ko-KR" altLang="en-US" dirty="0"/>
              <a:t>왜냐하면 </a:t>
            </a:r>
            <a:r>
              <a:rPr kumimoji="1" lang="en-US" altLang="ko-KR" dirty="0" err="1"/>
              <a:t>PriorityQueue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interface Queue</a:t>
            </a:r>
            <a:r>
              <a:rPr kumimoji="1" lang="ko-KR" altLang="en-US" dirty="0" err="1"/>
              <a:t>를</a:t>
            </a:r>
            <a:endParaRPr kumimoji="1" lang="ko-KR" altLang="en-US" dirty="0"/>
          </a:p>
          <a:p>
            <a:r>
              <a:rPr kumimoji="1" lang="en-US" altLang="ko-KR" dirty="0"/>
              <a:t>implement</a:t>
            </a:r>
            <a:r>
              <a:rPr kumimoji="1" lang="ko-KR" altLang="en-US" dirty="0"/>
              <a:t>하고 있기 때문에 그렇죠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2417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39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이런 </a:t>
            </a:r>
            <a:r>
              <a:rPr kumimoji="1" lang="en-US" altLang="ko-KR" dirty="0" err="1"/>
              <a:t>PriorityQueue</a:t>
            </a:r>
            <a:r>
              <a:rPr kumimoji="1" lang="ko-KR" altLang="en-US" dirty="0"/>
              <a:t>가 있을 때 또 얘를 한번 볼까요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 err="1"/>
              <a:t>PriorityQueue</a:t>
            </a:r>
            <a:r>
              <a:rPr kumimoji="1" lang="en-US" altLang="ko-KR" dirty="0"/>
              <a:t> </a:t>
            </a:r>
            <a:r>
              <a:rPr kumimoji="1" lang="ko-KR" altLang="en-US" dirty="0"/>
              <a:t>여기도 지금 </a:t>
            </a:r>
            <a:r>
              <a:rPr kumimoji="1" lang="en-US" altLang="ko-KR" dirty="0"/>
              <a:t>priority 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만들었는데</a:t>
            </a:r>
          </a:p>
          <a:p>
            <a:r>
              <a:rPr kumimoji="1" lang="en-US" altLang="ko-KR" dirty="0"/>
              <a:t>mean Queue</a:t>
            </a:r>
            <a:r>
              <a:rPr kumimoji="1" lang="ko-KR" altLang="en-US" dirty="0"/>
              <a:t>죠 여기 </a:t>
            </a:r>
            <a:r>
              <a:rPr kumimoji="1" lang="en-US" altLang="ko-KR" dirty="0"/>
              <a:t>default</a:t>
            </a:r>
            <a:r>
              <a:rPr kumimoji="1" lang="ko-KR" altLang="en-US" dirty="0"/>
              <a:t>로 아무것도 안 줬기 때문에 </a:t>
            </a:r>
            <a:r>
              <a:rPr kumimoji="1" lang="en-US" altLang="ko-KR" dirty="0"/>
              <a:t>4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하고</a:t>
            </a:r>
          </a:p>
          <a:p>
            <a:r>
              <a:rPr kumimoji="1" lang="en-US" altLang="ko-KR" dirty="0"/>
              <a:t>print 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[4] </a:t>
            </a:r>
            <a:r>
              <a:rPr kumimoji="1" lang="ko-KR" altLang="en-US" dirty="0"/>
              <a:t>이렇게 되고요 그 다음에 </a:t>
            </a:r>
            <a:r>
              <a:rPr kumimoji="1" lang="en-US" altLang="ko-KR" dirty="0"/>
              <a:t>7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하고</a:t>
            </a:r>
          </a:p>
          <a:p>
            <a:r>
              <a:rPr kumimoji="1" lang="en-US" altLang="ko-KR" dirty="0"/>
              <a:t>print </a:t>
            </a:r>
            <a:r>
              <a:rPr kumimoji="1" lang="ko-KR" altLang="en-US" dirty="0"/>
              <a:t>하면 </a:t>
            </a:r>
            <a:r>
              <a:rPr kumimoji="1" lang="en-US" altLang="ko-KR" dirty="0"/>
              <a:t>[4, 7] </a:t>
            </a:r>
            <a:r>
              <a:rPr kumimoji="1" lang="ko-KR" altLang="en-US" dirty="0"/>
              <a:t>이 됩니다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더 지금 더 작기 때문에</a:t>
            </a:r>
          </a:p>
          <a:p>
            <a:r>
              <a:rPr kumimoji="1" lang="ko-KR" altLang="en-US" dirty="0"/>
              <a:t>이 경우에 앞에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항상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있어요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add </a:t>
            </a:r>
            <a:r>
              <a:rPr kumimoji="1" lang="ko-KR" altLang="en-US" dirty="0"/>
              <a:t>하면 이번에는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이 </a:t>
            </a:r>
            <a:r>
              <a:rPr kumimoji="1" lang="en-US" altLang="ko-KR" dirty="0"/>
              <a:t>head</a:t>
            </a:r>
            <a:r>
              <a:rPr kumimoji="1" lang="ko-KR" altLang="en-US" dirty="0"/>
              <a:t>가 되죠</a:t>
            </a:r>
          </a:p>
          <a:p>
            <a:r>
              <a:rPr kumimoji="1" lang="ko-KR" altLang="en-US" dirty="0"/>
              <a:t>왜냐하면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4</a:t>
            </a:r>
            <a:r>
              <a:rPr kumimoji="1" lang="ko-KR" altLang="en-US" dirty="0"/>
              <a:t>보다 더 작거든요</a:t>
            </a:r>
          </a:p>
          <a:p>
            <a:r>
              <a:rPr kumimoji="1" lang="ko-KR" altLang="en-US" dirty="0"/>
              <a:t>그런데 희한한 것은 얘가 들어갈 때</a:t>
            </a:r>
          </a:p>
          <a:p>
            <a:r>
              <a:rPr kumimoji="1" lang="en-US" altLang="ko-KR" dirty="0"/>
              <a:t>[2, 4, 7] </a:t>
            </a:r>
            <a:r>
              <a:rPr kumimoji="1" lang="ko-KR" altLang="en-US" dirty="0"/>
              <a:t>이 되느냐 그건 </a:t>
            </a:r>
            <a:r>
              <a:rPr kumimoji="1" lang="ko-KR" altLang="en-US" dirty="0" err="1"/>
              <a:t>아니에요</a:t>
            </a:r>
            <a:endParaRPr kumimoji="1" lang="ko-KR" altLang="en-US" dirty="0"/>
          </a:p>
          <a:p>
            <a:r>
              <a:rPr kumimoji="1" lang="ko-KR" altLang="en-US" dirty="0"/>
              <a:t>그렇게 되면 이 </a:t>
            </a:r>
            <a:r>
              <a:rPr kumimoji="1" lang="en-US" altLang="ko-KR" dirty="0" err="1"/>
              <a:t>heep</a:t>
            </a:r>
            <a:r>
              <a:rPr kumimoji="1" lang="ko-KR" altLang="en-US" dirty="0"/>
              <a:t>을 유지하기가 힘들어집니다</a:t>
            </a:r>
          </a:p>
          <a:p>
            <a:r>
              <a:rPr kumimoji="1" lang="ko-KR" altLang="en-US" dirty="0"/>
              <a:t>그 정도로만 그 얘기를 </a:t>
            </a:r>
            <a:r>
              <a:rPr kumimoji="1" lang="ko-KR" altLang="en-US" dirty="0" err="1"/>
              <a:t>할게요</a:t>
            </a:r>
            <a:endParaRPr kumimoji="1" lang="ko-KR" altLang="en-US" dirty="0"/>
          </a:p>
          <a:p>
            <a:r>
              <a:rPr kumimoji="1" lang="ko-KR" altLang="en-US" dirty="0"/>
              <a:t>그래서 이 전체가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되어 있는 건 아니다</a:t>
            </a:r>
          </a:p>
          <a:p>
            <a:r>
              <a:rPr kumimoji="1" lang="ko-KR" altLang="en-US" dirty="0"/>
              <a:t>하지만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이 제일 앞으로 나온다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5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집어 넣으면 </a:t>
            </a:r>
            <a:r>
              <a:rPr kumimoji="1" lang="en-US" altLang="ko-KR" dirty="0"/>
              <a:t>[2, 5, 4, 7]</a:t>
            </a:r>
          </a:p>
          <a:p>
            <a:r>
              <a:rPr kumimoji="1" lang="ko-KR" altLang="en-US" dirty="0"/>
              <a:t>왜냐하면 </a:t>
            </a:r>
            <a:r>
              <a:rPr kumimoji="1" lang="en-US" altLang="ko-KR" dirty="0"/>
              <a:t>5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보다 작지 않기 때문에 뒤쪽으로 가게 되죠</a:t>
            </a:r>
          </a:p>
          <a:p>
            <a:r>
              <a:rPr kumimoji="1" lang="ko-KR" altLang="en-US" dirty="0"/>
              <a:t>그렇다고 </a:t>
            </a:r>
            <a:r>
              <a:rPr kumimoji="1" lang="en-US" altLang="ko-KR" dirty="0"/>
              <a:t>4</a:t>
            </a:r>
            <a:r>
              <a:rPr kumimoji="1" lang="ko-KR" altLang="en-US" dirty="0"/>
              <a:t>보다 작기 때문에 얘가 뒤로 가느냐 그것도 아니라는 </a:t>
            </a:r>
            <a:r>
              <a:rPr kumimoji="1" lang="ko-KR" altLang="en-US" dirty="0" err="1"/>
              <a:t>얘기죠</a:t>
            </a:r>
            <a:endParaRPr kumimoji="1" lang="ko-KR" altLang="en-US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9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집어 넣게 되면 </a:t>
            </a:r>
            <a:r>
              <a:rPr kumimoji="1" lang="en-US" altLang="ko-KR" dirty="0"/>
              <a:t>[2 5 4 7 9] 9</a:t>
            </a:r>
            <a:r>
              <a:rPr kumimoji="1" lang="ko-KR" altLang="en-US" dirty="0"/>
              <a:t>는 또 맨 끝으로 가게 되는데</a:t>
            </a:r>
          </a:p>
          <a:p>
            <a:r>
              <a:rPr kumimoji="1" lang="ko-KR" altLang="en-US" dirty="0"/>
              <a:t>그렇다고 해서 뭐 이게 지금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이 돼 있느냐</a:t>
            </a:r>
          </a:p>
          <a:p>
            <a:r>
              <a:rPr kumimoji="1" lang="ko-KR" altLang="en-US" dirty="0"/>
              <a:t>그것도 </a:t>
            </a:r>
            <a:r>
              <a:rPr kumimoji="1" lang="ko-KR" altLang="en-US" dirty="0" err="1"/>
              <a:t>아니에요</a:t>
            </a:r>
            <a:r>
              <a:rPr kumimoji="1" lang="ko-KR" altLang="en-US" dirty="0"/>
              <a:t> 자 그 다음에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peek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 </a:t>
            </a:r>
            <a:r>
              <a:rPr kumimoji="1" lang="en-US" altLang="ko-KR" dirty="0"/>
              <a:t>peek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하면</a:t>
            </a:r>
          </a:p>
          <a:p>
            <a:r>
              <a:rPr kumimoji="1" lang="en-US" altLang="ko-KR" dirty="0"/>
              <a:t>peek</a:t>
            </a:r>
            <a:r>
              <a:rPr kumimoji="1" lang="ko-KR" altLang="en-US" dirty="0"/>
              <a:t>는 지금 제일 </a:t>
            </a:r>
            <a:r>
              <a:rPr kumimoji="1" lang="en-US" altLang="ko-KR" dirty="0"/>
              <a:t>head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걸 하나 가져와서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하게 되고</a:t>
            </a:r>
          </a:p>
          <a:p>
            <a:r>
              <a:rPr kumimoji="1" lang="ko-KR" altLang="en-US" dirty="0"/>
              <a:t>여기까지는 아직 </a:t>
            </a:r>
            <a:r>
              <a:rPr kumimoji="1" lang="en-US" altLang="ko-KR" dirty="0"/>
              <a:t>pop</a:t>
            </a:r>
            <a:r>
              <a:rPr kumimoji="1" lang="ko-KR" altLang="en-US" dirty="0"/>
              <a:t>을 안 한 거죠 </a:t>
            </a:r>
            <a:r>
              <a:rPr kumimoji="1" lang="en-US" altLang="ko-KR" dirty="0"/>
              <a:t>poll</a:t>
            </a:r>
            <a:r>
              <a:rPr kumimoji="1" lang="ko-KR" altLang="en-US" dirty="0"/>
              <a:t>을 안 한 건데</a:t>
            </a:r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해버렸어요 그러니까 </a:t>
            </a:r>
            <a:r>
              <a:rPr kumimoji="1" lang="en-US" altLang="ko-KR" dirty="0"/>
              <a:t>removing 2 </a:t>
            </a:r>
            <a:r>
              <a:rPr kumimoji="1" lang="ko-KR" altLang="en-US" dirty="0"/>
              <a:t>하고</a:t>
            </a:r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peek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하는데 정작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</a:t>
            </a:r>
          </a:p>
          <a:p>
            <a:r>
              <a:rPr kumimoji="1" lang="en-US" altLang="ko-KR" dirty="0"/>
              <a:t>remove</a:t>
            </a:r>
            <a:r>
              <a:rPr kumimoji="1" lang="ko-KR" altLang="en-US" dirty="0"/>
              <a:t>되는 건 뭐 때문이냐</a:t>
            </a:r>
            <a:r>
              <a:rPr kumimoji="1" lang="en-US" altLang="ko-KR" dirty="0"/>
              <a:t>? </a:t>
            </a:r>
            <a:r>
              <a:rPr kumimoji="1" lang="ko-KR" altLang="en-US" dirty="0"/>
              <a:t>여기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때문에</a:t>
            </a:r>
          </a:p>
          <a:p>
            <a:r>
              <a:rPr kumimoji="1" lang="en-US" altLang="ko-KR" dirty="0"/>
              <a:t>remove </a:t>
            </a:r>
            <a:r>
              <a:rPr kumimoji="1" lang="ko-KR" altLang="en-US" dirty="0"/>
              <a:t>때문에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되고 그 다음에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여기서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했더니</a:t>
            </a:r>
          </a:p>
          <a:p>
            <a:r>
              <a:rPr kumimoji="1" lang="en-US" altLang="ko-KR" dirty="0"/>
              <a:t>[4, 5, 9, 7] </a:t>
            </a:r>
            <a:r>
              <a:rPr kumimoji="1" lang="ko-KR" altLang="en-US" dirty="0"/>
              <a:t>이 된 거죠 그 다음에 여기서는 그냥 간단히 </a:t>
            </a:r>
            <a:r>
              <a:rPr kumimoji="1" lang="en-US" altLang="ko-KR" dirty="0"/>
              <a:t>for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써서</a:t>
            </a:r>
          </a:p>
          <a:p>
            <a:r>
              <a:rPr kumimoji="1" lang="en-US" altLang="ko-KR" dirty="0"/>
              <a:t>Queue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for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해버리고 </a:t>
            </a:r>
            <a:r>
              <a:rPr kumimoji="1" lang="en-US" altLang="ko-KR" dirty="0"/>
              <a:t>Queue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붙여서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하면</a:t>
            </a:r>
          </a:p>
          <a:p>
            <a:r>
              <a:rPr kumimoji="1" lang="ko-KR" altLang="en-US" dirty="0"/>
              <a:t>이런 식으로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return </a:t>
            </a:r>
            <a:r>
              <a:rPr kumimoji="1" lang="ko-KR" altLang="en-US" dirty="0"/>
              <a:t>되면서도 얘가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가 동시에 되죠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[5, 7, 9] </a:t>
            </a:r>
            <a:r>
              <a:rPr kumimoji="1" lang="ko-KR" altLang="en-US" dirty="0"/>
              <a:t>만 남게 됩니다</a:t>
            </a:r>
          </a:p>
          <a:p>
            <a:r>
              <a:rPr kumimoji="1" lang="ko-KR" altLang="en-US" dirty="0"/>
              <a:t>근데 보니까 뭐 </a:t>
            </a:r>
            <a:r>
              <a:rPr kumimoji="1" lang="en-US" altLang="ko-KR" dirty="0"/>
              <a:t>597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579</a:t>
            </a:r>
            <a:r>
              <a:rPr kumimoji="1" lang="ko-KR" altLang="en-US" dirty="0"/>
              <a:t>가 되고 그래서 제일 앞으로 나오는 게</a:t>
            </a:r>
          </a:p>
          <a:p>
            <a:r>
              <a:rPr kumimoji="1" lang="en-US" altLang="ko-KR" dirty="0"/>
              <a:t>4</a:t>
            </a:r>
            <a:r>
              <a:rPr kumimoji="1" lang="ko-KR" altLang="en-US" dirty="0"/>
              <a:t>가 앞으로 나오고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가 앞으로 나오고 해서 </a:t>
            </a:r>
            <a:r>
              <a:rPr kumimoji="1" lang="en-US" altLang="ko-KR" dirty="0"/>
              <a:t>minimum</a:t>
            </a:r>
            <a:r>
              <a:rPr kumimoji="1" lang="ko-KR" altLang="en-US" dirty="0"/>
              <a:t>을 유지하는 건</a:t>
            </a:r>
          </a:p>
          <a:p>
            <a:r>
              <a:rPr kumimoji="1" lang="ko-KR" altLang="en-US" dirty="0"/>
              <a:t>맞는데 이 뒤에 순서는 꼭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되어 있는 건 아니다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5876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interface Collection</a:t>
            </a:r>
            <a:r>
              <a:rPr kumimoji="1" lang="ko-KR" altLang="en-US" dirty="0"/>
              <a:t>에는 공통적으로 가지게 되는</a:t>
            </a:r>
          </a:p>
          <a:p>
            <a:r>
              <a:rPr kumimoji="1" lang="ko-KR" altLang="en-US" dirty="0"/>
              <a:t>여러 개의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들이 있습니다</a:t>
            </a:r>
          </a:p>
          <a:p>
            <a:r>
              <a:rPr kumimoji="1" lang="ko-KR" altLang="en-US" dirty="0"/>
              <a:t>그것들이 이제 </a:t>
            </a:r>
            <a:r>
              <a:rPr kumimoji="1" lang="en-US" altLang="ko-KR" dirty="0"/>
              <a:t>child interface</a:t>
            </a:r>
            <a:r>
              <a:rPr kumimoji="1" lang="ko-KR" altLang="en-US" dirty="0"/>
              <a:t>나 </a:t>
            </a:r>
            <a:r>
              <a:rPr kumimoji="1" lang="en-US" altLang="ko-KR" dirty="0"/>
              <a:t>child class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따라서</a:t>
            </a:r>
          </a:p>
          <a:p>
            <a:r>
              <a:rPr kumimoji="1" lang="ko-KR" altLang="en-US" dirty="0"/>
              <a:t>조금 바뀔 수도 있기 때문에</a:t>
            </a:r>
          </a:p>
          <a:p>
            <a:r>
              <a:rPr kumimoji="1" lang="ko-KR" altLang="en-US" dirty="0"/>
              <a:t>그렇지만 공통적으로 가지고 있는 것들은 이런 것들이 있다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들은 전부 </a:t>
            </a:r>
            <a:r>
              <a:rPr kumimoji="1" lang="en-US" altLang="ko-KR" dirty="0"/>
              <a:t>generic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되어 있거든요</a:t>
            </a:r>
          </a:p>
          <a:p>
            <a:r>
              <a:rPr kumimoji="1" lang="en-US" altLang="ko-KR" dirty="0"/>
              <a:t>generic interface</a:t>
            </a:r>
            <a:r>
              <a:rPr kumimoji="1" lang="ko-KR" altLang="en-US" dirty="0"/>
              <a:t>로 되어 있기 때문에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하고 다음에 </a:t>
            </a:r>
            <a:r>
              <a:rPr kumimoji="1" lang="en-US" altLang="ko-KR" dirty="0"/>
              <a:t>&lt;type&gt;</a:t>
            </a:r>
            <a:r>
              <a:rPr kumimoji="1" lang="ko-KR" altLang="en-US" dirty="0"/>
              <a:t>이 들어가도록 돼 있죠</a:t>
            </a:r>
          </a:p>
          <a:p>
            <a:r>
              <a:rPr kumimoji="1" lang="ko-KR" altLang="en-US" dirty="0"/>
              <a:t>그래서 이 </a:t>
            </a:r>
            <a:r>
              <a:rPr kumimoji="1" lang="en-US" altLang="ko-KR" dirty="0"/>
              <a:t>generic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집어넣는 그게 이제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가 되겠습니다</a:t>
            </a:r>
          </a:p>
          <a:p>
            <a:r>
              <a:rPr kumimoji="1" lang="en-US" altLang="ko-KR" dirty="0" err="1"/>
              <a:t>addAll</a:t>
            </a:r>
            <a:r>
              <a:rPr kumimoji="1" lang="ko-KR" altLang="en-US" dirty="0"/>
              <a:t>은 여기에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줘요</a:t>
            </a:r>
            <a:endParaRPr kumimoji="1" lang="ko-KR" altLang="en-US" dirty="0"/>
          </a:p>
          <a:p>
            <a:r>
              <a:rPr kumimoji="1" lang="ko-KR" altLang="en-US" dirty="0"/>
              <a:t>그래서 다른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모든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endParaRPr kumimoji="1" lang="ko-KR" altLang="en-US" dirty="0"/>
          </a:p>
          <a:p>
            <a:r>
              <a:rPr kumimoji="1" lang="ko-KR" altLang="en-US" dirty="0"/>
              <a:t>다 한꺼번에 집어넣는 것이 되겠습니다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clear</a:t>
            </a:r>
            <a:r>
              <a:rPr kumimoji="1" lang="ko-KR" altLang="en-US" dirty="0"/>
              <a:t>는 완전히 데이터를 다 삭제하는 거고요</a:t>
            </a:r>
          </a:p>
          <a:p>
            <a:r>
              <a:rPr kumimoji="1" lang="en-US" altLang="ko-KR" dirty="0"/>
              <a:t>contains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Object o</a:t>
            </a:r>
            <a:r>
              <a:rPr kumimoji="1" lang="ko-KR" altLang="en-US" dirty="0"/>
              <a:t>가 있으면 </a:t>
            </a:r>
            <a:r>
              <a:rPr kumimoji="1" lang="en-US" altLang="ko-KR" dirty="0"/>
              <a:t>boolean true</a:t>
            </a:r>
          </a:p>
          <a:p>
            <a:r>
              <a:rPr kumimoji="1" lang="ko-KR" altLang="en-US" dirty="0"/>
              <a:t>아니면 </a:t>
            </a:r>
            <a:r>
              <a:rPr kumimoji="1" lang="en-US" altLang="ko-KR" dirty="0"/>
              <a:t>false</a:t>
            </a:r>
          </a:p>
          <a:p>
            <a:r>
              <a:rPr kumimoji="1" lang="en-US" altLang="ko-KR" dirty="0"/>
              <a:t>contains all</a:t>
            </a:r>
            <a:r>
              <a:rPr kumimoji="1" lang="ko-KR" altLang="en-US" dirty="0"/>
              <a:t>은 주어진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이 다 그 안에 들어가 있으면 </a:t>
            </a:r>
            <a:r>
              <a:rPr kumimoji="1" lang="en-US" altLang="ko-KR" dirty="0"/>
              <a:t>true</a:t>
            </a:r>
          </a:p>
          <a:p>
            <a:r>
              <a:rPr kumimoji="1" lang="ko-KR" altLang="en-US" dirty="0"/>
              <a:t>아니면 </a:t>
            </a:r>
            <a:r>
              <a:rPr kumimoji="1" lang="en-US" altLang="ko-KR" dirty="0"/>
              <a:t>false</a:t>
            </a:r>
          </a:p>
          <a:p>
            <a:r>
              <a:rPr kumimoji="1" lang="ko-KR" altLang="en-US" dirty="0"/>
              <a:t>자 </a:t>
            </a:r>
            <a:r>
              <a:rPr kumimoji="1" lang="en-US" altLang="ko-KR" dirty="0"/>
              <a:t>equals</a:t>
            </a:r>
            <a:r>
              <a:rPr kumimoji="1" lang="ko-KR" altLang="en-US" dirty="0"/>
              <a:t>는 뭐 아시겠죠 </a:t>
            </a:r>
            <a:r>
              <a:rPr kumimoji="1" lang="en-US" altLang="ko-KR" dirty="0"/>
              <a:t>Object o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안에 속해 있으면 </a:t>
            </a:r>
            <a:r>
              <a:rPr kumimoji="1" lang="en-US" altLang="ko-KR" dirty="0"/>
              <a:t>true</a:t>
            </a:r>
          </a:p>
          <a:p>
            <a:r>
              <a:rPr kumimoji="1" lang="ko-KR" altLang="en-US" dirty="0"/>
              <a:t>네</a:t>
            </a:r>
            <a:r>
              <a:rPr kumimoji="1" lang="en-US" altLang="ko-KR" dirty="0"/>
              <a:t>, hashCode</a:t>
            </a:r>
            <a:r>
              <a:rPr kumimoji="1" lang="ko-KR" altLang="en-US" dirty="0"/>
              <a:t>라는 이것도 이제 </a:t>
            </a:r>
            <a:r>
              <a:rPr kumimoji="1" lang="en-US" altLang="ko-KR" dirty="0"/>
              <a:t>Object class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정의가 되어 있기 때문에</a:t>
            </a:r>
          </a:p>
          <a:p>
            <a:r>
              <a:rPr kumimoji="1" lang="ko-KR" altLang="en-US" dirty="0"/>
              <a:t>사실은 모든 </a:t>
            </a:r>
            <a:r>
              <a:rPr kumimoji="1" lang="en-US" altLang="ko-KR" dirty="0"/>
              <a:t>class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전부 </a:t>
            </a:r>
            <a:r>
              <a:rPr kumimoji="1" lang="en-US" altLang="ko-KR" dirty="0"/>
              <a:t>inherit</a:t>
            </a:r>
            <a:r>
              <a:rPr kumimoji="1" lang="ko-KR" altLang="en-US" dirty="0"/>
              <a:t>가 되는</a:t>
            </a:r>
          </a:p>
          <a:p>
            <a:r>
              <a:rPr kumimoji="1" lang="ko-KR" altLang="en-US" dirty="0"/>
              <a:t>그런 일반적인 </a:t>
            </a:r>
            <a:r>
              <a:rPr kumimoji="1" lang="en-US" altLang="ko-KR" dirty="0"/>
              <a:t>class </a:t>
            </a:r>
            <a:r>
              <a:rPr kumimoji="1" lang="ko-KR" altLang="en-US" dirty="0"/>
              <a:t>중에 하나입니다 </a:t>
            </a:r>
            <a:r>
              <a:rPr kumimoji="1" lang="en-US" altLang="ko-KR" dirty="0"/>
              <a:t>toString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equals</a:t>
            </a:r>
            <a:r>
              <a:rPr kumimoji="1" lang="ko-KR" altLang="en-US" dirty="0"/>
              <a:t>같이</a:t>
            </a:r>
          </a:p>
          <a:p>
            <a:r>
              <a:rPr kumimoji="1" lang="ko-KR" altLang="en-US" dirty="0"/>
              <a:t>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다음에 </a:t>
            </a:r>
            <a:r>
              <a:rPr kumimoji="1" lang="en-US" altLang="ko-KR" dirty="0" err="1"/>
              <a:t>isEmpty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empty</a:t>
            </a:r>
            <a:r>
              <a:rPr kumimoji="1" lang="ko-KR" altLang="en-US" dirty="0"/>
              <a:t>면 </a:t>
            </a:r>
            <a:r>
              <a:rPr kumimoji="1" lang="en-US" altLang="ko-KR" dirty="0"/>
              <a:t>true</a:t>
            </a:r>
          </a:p>
          <a:p>
            <a:r>
              <a:rPr kumimoji="1" lang="ko-KR" altLang="en-US" dirty="0"/>
              <a:t>아니면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하고요</a:t>
            </a:r>
          </a:p>
          <a:p>
            <a:r>
              <a:rPr kumimoji="1" lang="en-US" altLang="ko-KR" dirty="0"/>
              <a:t>iterator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속해있는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들을 한바퀴 쭉</a:t>
            </a:r>
          </a:p>
          <a:p>
            <a:r>
              <a:rPr kumimoji="1" lang="ko-KR" altLang="en-US" dirty="0" err="1"/>
              <a:t>트래블스</a:t>
            </a:r>
            <a:r>
              <a:rPr kumimoji="1" lang="ko-KR" altLang="en-US" dirty="0"/>
              <a:t> 하는데 사용될 수 있는 그런 것이고요</a:t>
            </a:r>
          </a:p>
          <a:p>
            <a:r>
              <a:rPr kumimoji="1" lang="en-US" altLang="ko-KR" dirty="0"/>
              <a:t>iterator</a:t>
            </a:r>
            <a:r>
              <a:rPr kumimoji="1" lang="ko-KR" altLang="en-US" dirty="0"/>
              <a:t>라는 타입으로 되어 있습니다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iterator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대해서는 뒷부분에서 좀 다를 것이고요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는 주어진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하는 거고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removeAll</a:t>
            </a:r>
            <a:r>
              <a:rPr kumimoji="1" lang="ko-KR" altLang="en-US" dirty="0"/>
              <a:t>은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들어있는 모든 것들을</a:t>
            </a:r>
          </a:p>
          <a:p>
            <a:r>
              <a:rPr kumimoji="1" lang="ko-KR" altLang="en-US" dirty="0"/>
              <a:t>다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하는 것이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9648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40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/>
              <a:t>iterator 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interface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대해서 얘기를 하려고 합니다</a:t>
            </a:r>
          </a:p>
          <a:p>
            <a:r>
              <a:rPr kumimoji="1" lang="ko-KR" altLang="en-US" dirty="0" err="1"/>
              <a:t>뭐냐면</a:t>
            </a:r>
            <a:r>
              <a:rPr kumimoji="1" lang="en-US" altLang="ko-KR" dirty="0"/>
              <a:t>, order</a:t>
            </a:r>
            <a:r>
              <a:rPr kumimoji="1" lang="ko-KR" altLang="en-US" dirty="0"/>
              <a:t>가 있는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그러니까 오더가 있을 때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들에 </a:t>
            </a:r>
            <a:r>
              <a:rPr kumimoji="1" lang="en-US" altLang="ko-KR" dirty="0"/>
              <a:t>access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순서대로 가능하도록 하는 것입니다</a:t>
            </a:r>
            <a:r>
              <a:rPr kumimoji="1" lang="en-US" altLang="ko-KR" dirty="0"/>
              <a:t>. 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generate </a:t>
            </a:r>
            <a:r>
              <a:rPr kumimoji="1" lang="ko-KR" altLang="en-US" dirty="0"/>
              <a:t>할 때는 이런 식으로 하는 거죠</a:t>
            </a:r>
          </a:p>
          <a:p>
            <a:r>
              <a:rPr kumimoji="1" lang="en-US" altLang="ko-KR" dirty="0"/>
              <a:t>al </a:t>
            </a:r>
            <a:r>
              <a:rPr kumimoji="1" lang="ko-KR" altLang="en-US" dirty="0"/>
              <a:t>이  어떤 컬렉션이라고 하면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al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iterator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</a:t>
            </a:r>
            <a:r>
              <a:rPr kumimoji="1" lang="ko-KR" altLang="en-US" dirty="0"/>
              <a:t>하면</a:t>
            </a:r>
          </a:p>
          <a:p>
            <a:r>
              <a:rPr kumimoji="1" lang="ko-KR" altLang="en-US" dirty="0"/>
              <a:t>바로 </a:t>
            </a:r>
            <a:r>
              <a:rPr kumimoji="1" lang="en-US" altLang="ko-KR" dirty="0"/>
              <a:t>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새로 하나 만들어 줍니다</a:t>
            </a:r>
          </a:p>
          <a:p>
            <a:r>
              <a:rPr kumimoji="1" lang="ko-KR" altLang="en-US" dirty="0"/>
              <a:t>그러고 나선 이 </a:t>
            </a:r>
            <a:r>
              <a:rPr kumimoji="1" lang="en-US" altLang="ko-KR" dirty="0"/>
              <a:t>iterator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call </a:t>
            </a:r>
            <a:r>
              <a:rPr kumimoji="1" lang="ko-KR" altLang="en-US" dirty="0"/>
              <a:t>할 수 있는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는</a:t>
            </a:r>
          </a:p>
          <a:p>
            <a:r>
              <a:rPr kumimoji="1" lang="en-US" altLang="ko-KR" dirty="0" err="1"/>
              <a:t>hasNext</a:t>
            </a:r>
            <a:r>
              <a:rPr kumimoji="1" lang="en-US" altLang="ko-KR" dirty="0"/>
              <a:t>, next, remove </a:t>
            </a:r>
            <a:r>
              <a:rPr kumimoji="1" lang="ko-KR" altLang="en-US" dirty="0"/>
              <a:t>이런 것들이 있습니다</a:t>
            </a:r>
          </a:p>
          <a:p>
            <a:r>
              <a:rPr kumimoji="1" lang="en-US" altLang="ko-KR" dirty="0" err="1"/>
              <a:t>hasNext</a:t>
            </a:r>
            <a:r>
              <a:rPr kumimoji="1" lang="ko-KR" altLang="en-US" dirty="0"/>
              <a:t>는 읽어올 요소가 남았는지 확인하고</a:t>
            </a:r>
          </a:p>
          <a:p>
            <a:r>
              <a:rPr kumimoji="1" lang="ko-KR" altLang="en-US" dirty="0"/>
              <a:t>있으면 </a:t>
            </a:r>
            <a:r>
              <a:rPr kumimoji="1" lang="en-US" altLang="ko-KR" dirty="0"/>
              <a:t>true, </a:t>
            </a:r>
            <a:r>
              <a:rPr kumimoji="1" lang="ko-KR" altLang="en-US" dirty="0"/>
              <a:t>없으면 </a:t>
            </a:r>
            <a:r>
              <a:rPr kumimoji="1" lang="en-US" altLang="ko-KR" dirty="0"/>
              <a:t>false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합니다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는 다음 요소를 읽어오고요</a:t>
            </a:r>
          </a:p>
          <a:p>
            <a:r>
              <a:rPr kumimoji="1" lang="en-US" altLang="ko-KR" dirty="0"/>
              <a:t>next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호출하기 전에 </a:t>
            </a:r>
            <a:r>
              <a:rPr kumimoji="1" lang="en-US" altLang="ko-KR" dirty="0" err="1"/>
              <a:t>hasNext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호출해서</a:t>
            </a:r>
          </a:p>
          <a:p>
            <a:r>
              <a:rPr kumimoji="1" lang="ko-KR" altLang="en-US" dirty="0"/>
              <a:t>읽어올 요소가 있는지 확인하는 것이 안전하다 그랬습니다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remove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로 읽어온 요소를 삭제하는데</a:t>
            </a:r>
          </a:p>
          <a:p>
            <a:r>
              <a:rPr kumimoji="1" lang="en-US" altLang="ko-KR" dirty="0"/>
              <a:t>next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호출한 다음에 </a:t>
            </a:r>
            <a:r>
              <a:rPr kumimoji="1" lang="en-US" altLang="ko-KR" dirty="0"/>
              <a:t>remove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호출해야 됩니다</a:t>
            </a:r>
          </a:p>
          <a:p>
            <a:r>
              <a:rPr kumimoji="1" lang="ko-KR" altLang="en-US" dirty="0"/>
              <a:t>반드시 앞에 </a:t>
            </a:r>
            <a:r>
              <a:rPr kumimoji="1" lang="en-US" altLang="ko-KR" dirty="0"/>
              <a:t>next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call </a:t>
            </a:r>
            <a:r>
              <a:rPr kumimoji="1" lang="ko-KR" altLang="en-US" dirty="0"/>
              <a:t>해야 된다 라는 얘기가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9513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41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example</a:t>
            </a:r>
            <a:r>
              <a:rPr kumimoji="1" lang="ko-KR" altLang="en-US" dirty="0"/>
              <a:t>을 하나 </a:t>
            </a:r>
            <a:r>
              <a:rPr kumimoji="1" lang="ko-KR" altLang="en-US" dirty="0" err="1"/>
              <a:t>보면요</a:t>
            </a:r>
            <a:endParaRPr kumimoji="1" lang="ko-KR" altLang="en-US" dirty="0"/>
          </a:p>
          <a:p>
            <a:r>
              <a:rPr kumimoji="1" lang="en-US" altLang="ko-KR" dirty="0"/>
              <a:t>iterator</a:t>
            </a:r>
            <a:r>
              <a:rPr kumimoji="1" lang="ko-KR" altLang="en-US" dirty="0"/>
              <a:t>도 역시 </a:t>
            </a:r>
            <a:r>
              <a:rPr kumimoji="1" lang="en-US" altLang="ko-KR" dirty="0" err="1"/>
              <a:t>java.util</a:t>
            </a:r>
            <a:r>
              <a:rPr kumimoji="1" lang="en-US" altLang="ko-KR" dirty="0"/>
              <a:t> </a:t>
            </a:r>
            <a:r>
              <a:rPr kumimoji="1" lang="ko-KR" altLang="en-US" dirty="0"/>
              <a:t>밑에 있고</a:t>
            </a:r>
          </a:p>
          <a:p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쓰기 위해서 </a:t>
            </a:r>
            <a:r>
              <a:rPr kumimoji="1" lang="en-US" altLang="ko-KR" dirty="0" err="1"/>
              <a:t>java.util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import</a:t>
            </a:r>
            <a:r>
              <a:rPr kumimoji="1" lang="ko-KR" altLang="en-US" dirty="0"/>
              <a:t>했습니다</a:t>
            </a:r>
          </a:p>
          <a:p>
            <a:r>
              <a:rPr kumimoji="1" lang="ko-KR" altLang="en-US" dirty="0"/>
              <a:t>그리고 나서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만들었죠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만들어서 </a:t>
            </a:r>
            <a:r>
              <a:rPr kumimoji="1" lang="en-US" altLang="ko-KR" dirty="0"/>
              <a:t>new </a:t>
            </a:r>
            <a:r>
              <a:rPr kumimoji="1" lang="ko-KR" altLang="en-US" dirty="0"/>
              <a:t>해가지고 </a:t>
            </a:r>
          </a:p>
          <a:p>
            <a:r>
              <a:rPr kumimoji="1" lang="en-US" altLang="ko-KR" dirty="0"/>
              <a:t>add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C, A, E, B, D, F </a:t>
            </a:r>
            <a:r>
              <a:rPr kumimoji="1" lang="ko-KR" altLang="en-US" dirty="0"/>
              <a:t>이렇게 넣었습니다</a:t>
            </a:r>
          </a:p>
          <a:p>
            <a:r>
              <a:rPr kumimoji="1" lang="en-US" altLang="ko-KR" dirty="0"/>
              <a:t>Original Content of al </a:t>
            </a:r>
            <a:r>
              <a:rPr kumimoji="1" lang="ko-KR" altLang="en-US" dirty="0"/>
              <a:t>은 지금  </a:t>
            </a:r>
            <a:r>
              <a:rPr kumimoji="1" lang="en-US" altLang="ko-KR" dirty="0"/>
              <a:t>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사용해서</a:t>
            </a:r>
          </a:p>
          <a:p>
            <a:r>
              <a:rPr kumimoji="1" lang="ko-KR" altLang="en-US" dirty="0"/>
              <a:t>한 바퀴 돌면서 </a:t>
            </a:r>
            <a:r>
              <a:rPr kumimoji="1" lang="en-US" altLang="ko-KR" dirty="0"/>
              <a:t>print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하려고 그래요</a:t>
            </a:r>
          </a:p>
          <a:p>
            <a:r>
              <a:rPr kumimoji="1" lang="en-US" altLang="ko-KR" dirty="0"/>
              <a:t>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새로 만들었는데 </a:t>
            </a:r>
            <a:r>
              <a:rPr kumimoji="1" lang="en-US" altLang="ko-KR" dirty="0"/>
              <a:t>al 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call </a:t>
            </a:r>
            <a:r>
              <a:rPr kumimoji="1" lang="ko-KR" altLang="en-US" dirty="0"/>
              <a:t>해서</a:t>
            </a:r>
          </a:p>
          <a:p>
            <a:r>
              <a:rPr kumimoji="1" lang="en-US" altLang="ko-KR" dirty="0" err="1"/>
              <a:t>itr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만들었고요</a:t>
            </a:r>
          </a:p>
          <a:p>
            <a:r>
              <a:rPr kumimoji="1" lang="en-US" altLang="ko-KR" dirty="0" err="1"/>
              <a:t>itr</a:t>
            </a:r>
            <a:r>
              <a:rPr kumimoji="1" lang="ko-KR" altLang="en-US" dirty="0"/>
              <a:t>의 </a:t>
            </a:r>
            <a:r>
              <a:rPr kumimoji="1" lang="en-US" altLang="ko-KR" dirty="0" err="1"/>
              <a:t>hasNext</a:t>
            </a:r>
            <a:r>
              <a:rPr kumimoji="1" lang="ko-KR" altLang="en-US" dirty="0"/>
              <a:t>는 불리한을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하는데</a:t>
            </a:r>
          </a:p>
          <a:p>
            <a:r>
              <a:rPr kumimoji="1" lang="ko-KR" altLang="en-US" dirty="0"/>
              <a:t>뒤에 것이 있는지 없는지를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한다 그랬죠</a:t>
            </a:r>
            <a:r>
              <a:rPr kumimoji="1" lang="en-US" altLang="ko-KR" dirty="0"/>
              <a:t>.</a:t>
            </a:r>
          </a:p>
          <a:p>
            <a:r>
              <a:rPr kumimoji="1" lang="en-US" altLang="ko-KR" dirty="0" err="1"/>
              <a:t>hasNext</a:t>
            </a:r>
            <a:r>
              <a:rPr kumimoji="1" lang="ko-KR" altLang="en-US" dirty="0"/>
              <a:t>가</a:t>
            </a:r>
            <a:r>
              <a:rPr kumimoji="1" lang="en-US" altLang="ko-KR" dirty="0"/>
              <a:t>,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가 있을 경우에 </a:t>
            </a:r>
            <a:r>
              <a:rPr kumimoji="1" lang="en-US" altLang="ko-KR" dirty="0"/>
              <a:t>while </a:t>
            </a:r>
            <a:r>
              <a:rPr kumimoji="1" lang="ko-KR" altLang="en-US" dirty="0"/>
              <a:t>문으로 진입해서</a:t>
            </a:r>
          </a:p>
          <a:p>
            <a:r>
              <a:rPr kumimoji="1" lang="en-US" altLang="ko-KR" dirty="0"/>
              <a:t>element</a:t>
            </a:r>
            <a:r>
              <a:rPr kumimoji="1" lang="ko-KR" altLang="en-US" dirty="0"/>
              <a:t>는 </a:t>
            </a:r>
            <a:r>
              <a:rPr kumimoji="1" lang="en-US" altLang="ko-KR" dirty="0" err="1"/>
              <a:t>itr.next</a:t>
            </a:r>
            <a:r>
              <a:rPr kumimoji="1" lang="en-US" altLang="ko-KR" dirty="0"/>
              <a:t>()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읽어오는 거죠</a:t>
            </a:r>
          </a:p>
          <a:p>
            <a:r>
              <a:rPr kumimoji="1" lang="en-US" altLang="ko-KR" dirty="0" err="1"/>
              <a:t>hasNext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먼저 테스트해보고 그 다음에 </a:t>
            </a:r>
            <a:r>
              <a:rPr kumimoji="1" lang="en-US" altLang="ko-KR" dirty="0"/>
              <a:t>next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사용해라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System.out.println</a:t>
            </a:r>
          </a:p>
          <a:p>
            <a:r>
              <a:rPr kumimoji="1" lang="en-US" altLang="ko-KR" dirty="0"/>
              <a:t>print </a:t>
            </a:r>
            <a:r>
              <a:rPr kumimoji="1" lang="ko-KR" altLang="en-US" dirty="0"/>
              <a:t>해가지고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하게 이렇게 했습니다</a:t>
            </a:r>
          </a:p>
          <a:p>
            <a:r>
              <a:rPr kumimoji="1" lang="ko-KR" altLang="en-US" dirty="0"/>
              <a:t>이렇게 하면은 오리지널 콘텐츠 오브 </a:t>
            </a:r>
            <a:r>
              <a:rPr kumimoji="1" lang="en-US" altLang="ko-KR" dirty="0"/>
              <a:t>al </a:t>
            </a:r>
            <a:r>
              <a:rPr kumimoji="1" lang="ko-KR" altLang="en-US" dirty="0"/>
              <a:t>은 들어간 순서대로</a:t>
            </a:r>
          </a:p>
          <a:p>
            <a:r>
              <a:rPr kumimoji="1" lang="en-US" altLang="ko-KR" dirty="0"/>
              <a:t>C A E B D F </a:t>
            </a:r>
            <a:r>
              <a:rPr kumimoji="1" lang="ko-KR" altLang="en-US" dirty="0"/>
              <a:t>이렇게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가 되게 됩니다</a:t>
            </a:r>
          </a:p>
          <a:p>
            <a:r>
              <a:rPr kumimoji="1" lang="ko-KR" altLang="en-US" dirty="0"/>
              <a:t>사실은 </a:t>
            </a:r>
            <a:r>
              <a:rPr kumimoji="1" lang="en-US" altLang="ko-KR" dirty="0"/>
              <a:t>for</a:t>
            </a:r>
            <a:r>
              <a:rPr kumimoji="1" lang="ko-KR" altLang="en-US" dirty="0"/>
              <a:t>문을 쓰고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을 쓰는 거나 별 차이는 없습니다 </a:t>
            </a:r>
          </a:p>
          <a:p>
            <a:r>
              <a:rPr kumimoji="1" lang="ko-KR" altLang="en-US" dirty="0"/>
              <a:t>그런데 이제 이 </a:t>
            </a:r>
            <a:r>
              <a:rPr kumimoji="1" lang="en-US" altLang="ko-KR" dirty="0"/>
              <a:t>iterator</a:t>
            </a:r>
            <a:r>
              <a:rPr kumimoji="1" lang="ko-KR" altLang="en-US" dirty="0"/>
              <a:t>가 유용한 것은 특히 그 뒤쪽에 오더가 없는</a:t>
            </a:r>
          </a:p>
          <a:p>
            <a:r>
              <a:rPr kumimoji="1" lang="ko-KR" altLang="en-US" dirty="0"/>
              <a:t>그런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가면 어떻게 읽어야 되는지</a:t>
            </a:r>
          </a:p>
          <a:p>
            <a:r>
              <a:rPr kumimoji="1" lang="ko-KR" altLang="en-US" dirty="0"/>
              <a:t>전부 다 한 번씩 </a:t>
            </a:r>
            <a:r>
              <a:rPr kumimoji="1" lang="en-US" altLang="ko-KR" dirty="0"/>
              <a:t>traverse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 되는데 오더가 없기 때문에 좀 힘들어지거든요</a:t>
            </a:r>
          </a:p>
          <a:p>
            <a:r>
              <a:rPr kumimoji="1" lang="ko-KR" altLang="en-US" dirty="0"/>
              <a:t>그럴 때 이제 </a:t>
            </a:r>
            <a:r>
              <a:rPr kumimoji="1" lang="ko-KR" altLang="en-US" dirty="0" err="1"/>
              <a:t>아이터레이터를</a:t>
            </a:r>
            <a:r>
              <a:rPr kumimoji="1" lang="ko-KR" altLang="en-US" dirty="0"/>
              <a:t> 유용하게 사용할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0474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42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그리고 </a:t>
            </a:r>
            <a:r>
              <a:rPr kumimoji="1" lang="en-US" altLang="ko-KR" dirty="0" err="1"/>
              <a:t>ListIterator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bidirectional </a:t>
            </a:r>
            <a:r>
              <a:rPr kumimoji="1" lang="ko-KR" altLang="en-US" dirty="0"/>
              <a:t>로 바꿀 수가 있어요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next, previous </a:t>
            </a:r>
            <a:r>
              <a:rPr kumimoji="1" lang="ko-KR" altLang="en-US" dirty="0"/>
              <a:t>그러니까 뒤쪽으로 가는 거</a:t>
            </a:r>
          </a:p>
          <a:p>
            <a:r>
              <a:rPr kumimoji="1" lang="ko-KR" altLang="en-US" dirty="0"/>
              <a:t>앞쪽으로 가는 거 이거 다 가능해지고요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next index, previous index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add, remove, set</a:t>
            </a:r>
          </a:p>
          <a:p>
            <a:r>
              <a:rPr kumimoji="1" lang="ko-KR" altLang="en-US" dirty="0"/>
              <a:t>새로운 걸 </a:t>
            </a:r>
            <a:r>
              <a:rPr kumimoji="1" lang="ko-KR" altLang="en-US" dirty="0" err="1"/>
              <a:t>추가한다거나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</a:t>
            </a:r>
            <a:r>
              <a:rPr kumimoji="1" lang="ko-KR" altLang="en-US" dirty="0" err="1"/>
              <a:t>한다거나</a:t>
            </a:r>
            <a:r>
              <a:rPr kumimoji="1" lang="ko-KR" altLang="en-US" dirty="0"/>
              <a:t> 아니면 </a:t>
            </a:r>
            <a:r>
              <a:rPr kumimoji="1" lang="ko-KR" altLang="en-US" dirty="0" err="1"/>
              <a:t>변경한다거나</a:t>
            </a:r>
            <a:endParaRPr kumimoji="1" lang="ko-KR" altLang="en-US" dirty="0"/>
          </a:p>
          <a:p>
            <a:r>
              <a:rPr kumimoji="1" lang="ko-KR" altLang="en-US" dirty="0"/>
              <a:t>그럴 때 사용할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48000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43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ListIterator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쓰는 것을 한번 </a:t>
            </a:r>
            <a:r>
              <a:rPr kumimoji="1" lang="ko-KR" altLang="en-US" dirty="0" err="1"/>
              <a:t>볼게요</a:t>
            </a:r>
            <a:r>
              <a:rPr kumimoji="1" lang="ko-KR" altLang="en-US" dirty="0"/>
              <a:t> 자</a:t>
            </a:r>
          </a:p>
          <a:p>
            <a:r>
              <a:rPr kumimoji="1" lang="en-US" altLang="ko-KR" dirty="0" err="1"/>
              <a:t>ArrayList</a:t>
            </a:r>
            <a:r>
              <a:rPr kumimoji="1" lang="en-US" altLang="ko-KR" dirty="0"/>
              <a:t> al </a:t>
            </a:r>
            <a:r>
              <a:rPr kumimoji="1" lang="ko-KR" altLang="en-US" dirty="0"/>
              <a:t>역시 그 </a:t>
            </a:r>
            <a:r>
              <a:rPr kumimoji="1" lang="en-US" altLang="ko-KR" dirty="0" err="1"/>
              <a:t>ArrayList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만들었습니다 </a:t>
            </a:r>
            <a:r>
              <a:rPr kumimoji="1" lang="en-US" altLang="ko-KR" dirty="0"/>
              <a:t>C, A, E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집어 넣었죠</a:t>
            </a:r>
          </a:p>
          <a:p>
            <a:r>
              <a:rPr kumimoji="1" lang="ko-KR" altLang="en-US" dirty="0"/>
              <a:t>처음에 </a:t>
            </a:r>
            <a:r>
              <a:rPr kumimoji="1" lang="en-US" altLang="ko-KR" dirty="0" err="1"/>
              <a:t>ListIterator</a:t>
            </a:r>
            <a:r>
              <a:rPr kumimoji="1" lang="en-US" altLang="ko-KR" dirty="0"/>
              <a:t>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하나 </a:t>
            </a:r>
            <a:r>
              <a:rPr kumimoji="1" lang="ko-KR" altLang="en-US" dirty="0" err="1"/>
              <a:t>만들어서요</a:t>
            </a:r>
            <a:r>
              <a:rPr kumimoji="1" lang="ko-KR" altLang="en-US" dirty="0"/>
              <a:t> </a:t>
            </a:r>
            <a:r>
              <a:rPr kumimoji="1" lang="en-US" altLang="ko-KR" dirty="0"/>
              <a:t>next </a:t>
            </a:r>
            <a:r>
              <a:rPr kumimoji="1" lang="ko-KR" altLang="en-US" dirty="0"/>
              <a:t>방향으로 진행하면서</a:t>
            </a:r>
          </a:p>
          <a:p>
            <a:r>
              <a:rPr kumimoji="1" lang="ko-KR" altLang="en-US" dirty="0"/>
              <a:t>그 앞에서 뒤로 진행하는 거죠 </a:t>
            </a:r>
            <a:r>
              <a:rPr kumimoji="1" lang="en-US" altLang="ko-KR" dirty="0"/>
              <a:t>C, A, E </a:t>
            </a:r>
            <a:r>
              <a:rPr kumimoji="1" lang="ko-KR" altLang="en-US" dirty="0"/>
              <a:t>순서대로 하나씩 진행하면서</a:t>
            </a:r>
          </a:p>
          <a:p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next</a:t>
            </a:r>
            <a:r>
              <a:rPr kumimoji="1" lang="ko-KR" altLang="en-US" dirty="0"/>
              <a:t>로 읽어 오게 되고요 그럼 얘를 현재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에다가</a:t>
            </a:r>
          </a:p>
          <a:p>
            <a:r>
              <a:rPr kumimoji="1" lang="ko-KR" altLang="en-US" dirty="0"/>
              <a:t>플러스를 더 추가한 스트링으로 세팅을 하는 거죠</a:t>
            </a:r>
          </a:p>
          <a:p>
            <a:r>
              <a:rPr kumimoji="1" lang="ko-KR" altLang="en-US" dirty="0"/>
              <a:t>현재 </a:t>
            </a:r>
            <a:r>
              <a:rPr kumimoji="1" lang="en-US" altLang="ko-KR" dirty="0"/>
              <a:t>C, A, E </a:t>
            </a:r>
            <a:r>
              <a:rPr kumimoji="1" lang="ko-KR" altLang="en-US" dirty="0"/>
              <a:t>가 있으니까 얘를 </a:t>
            </a:r>
            <a:r>
              <a:rPr kumimoji="1" lang="en-US" altLang="ko-KR" dirty="0"/>
              <a:t>E+, A+, C+ </a:t>
            </a:r>
            <a:r>
              <a:rPr kumimoji="1" lang="ko-KR" altLang="en-US" dirty="0"/>
              <a:t>로 변경하게 됩니다</a:t>
            </a:r>
          </a:p>
          <a:p>
            <a:r>
              <a:rPr kumimoji="1" lang="ko-KR" altLang="en-US" dirty="0"/>
              <a:t>지금 순서가 반대로 나오고 있죠</a:t>
            </a:r>
          </a:p>
          <a:p>
            <a:r>
              <a:rPr kumimoji="1" lang="ko-KR" altLang="en-US" dirty="0"/>
              <a:t>그건 왜 그러냐 지금 </a:t>
            </a:r>
            <a:r>
              <a:rPr kumimoji="1" lang="en-US" altLang="ko-KR" dirty="0" err="1"/>
              <a:t>litr</a:t>
            </a:r>
            <a:r>
              <a:rPr kumimoji="1" lang="ko-KR" altLang="en-US" dirty="0"/>
              <a:t>이라는 </a:t>
            </a:r>
            <a:r>
              <a:rPr kumimoji="1" lang="en-US" altLang="ko-KR" dirty="0"/>
              <a:t>List iterator</a:t>
            </a:r>
            <a:r>
              <a:rPr kumimoji="1" lang="ko-KR" altLang="en-US" dirty="0"/>
              <a:t>가 지금 끝까지 다 갔어요</a:t>
            </a:r>
          </a:p>
          <a:p>
            <a:r>
              <a:rPr kumimoji="1" lang="en-US" altLang="ko-KR" dirty="0" err="1"/>
              <a:t>hasNext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null </a:t>
            </a:r>
            <a:r>
              <a:rPr kumimoji="1" lang="ko-KR" altLang="en-US" dirty="0"/>
              <a:t>일 때까지 </a:t>
            </a:r>
            <a:r>
              <a:rPr kumimoji="1" lang="en-US" altLang="ko-KR" dirty="0"/>
              <a:t>false</a:t>
            </a:r>
            <a:r>
              <a:rPr kumimoji="1" lang="ko-KR" altLang="en-US" dirty="0"/>
              <a:t>일 때까지 끝까지 다 가고 나서</a:t>
            </a:r>
          </a:p>
          <a:p>
            <a:r>
              <a:rPr kumimoji="1" lang="ko-KR" altLang="en-US" dirty="0"/>
              <a:t>그 다음에 반대 방향으로 돌아오려고 하는 겁니다</a:t>
            </a:r>
          </a:p>
          <a:p>
            <a:r>
              <a:rPr kumimoji="1" lang="en-US" altLang="ko-KR" dirty="0" err="1"/>
              <a:t>litr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has previous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불러가지고 </a:t>
            </a:r>
            <a:r>
              <a:rPr kumimoji="1" lang="en-US" altLang="ko-KR" dirty="0"/>
              <a:t>previous </a:t>
            </a:r>
            <a:r>
              <a:rPr kumimoji="1" lang="ko-KR" altLang="en-US" dirty="0"/>
              <a:t>쪽으로 계속 돌아와서</a:t>
            </a:r>
          </a:p>
          <a:p>
            <a:r>
              <a:rPr kumimoji="1" lang="ko-KR" altLang="en-US" dirty="0" err="1"/>
              <a:t>첫번</a:t>
            </a:r>
            <a:r>
              <a:rPr kumimoji="1" lang="ko-KR" altLang="en-US" dirty="0"/>
              <a:t>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까지 </a:t>
            </a:r>
            <a:r>
              <a:rPr kumimoji="1" lang="en-US" altLang="ko-KR" dirty="0" err="1"/>
              <a:t>litr</a:t>
            </a:r>
            <a:r>
              <a:rPr kumimoji="1" lang="en-US" altLang="ko-KR" dirty="0"/>
              <a:t> previous</a:t>
            </a:r>
            <a:r>
              <a:rPr kumimoji="1" lang="ko-KR" altLang="en-US" dirty="0"/>
              <a:t>로 계속 읽어오고</a:t>
            </a:r>
          </a:p>
          <a:p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하게 하는 거죠</a:t>
            </a:r>
          </a:p>
          <a:p>
            <a:r>
              <a:rPr kumimoji="1" lang="ko-KR" altLang="en-US" dirty="0"/>
              <a:t>이렇게 하면 여기서 순서는 </a:t>
            </a:r>
            <a:r>
              <a:rPr kumimoji="1" lang="en-US" altLang="ko-KR" dirty="0"/>
              <a:t>C, A, E </a:t>
            </a:r>
            <a:r>
              <a:rPr kumimoji="1" lang="ko-KR" altLang="en-US" dirty="0"/>
              <a:t>가 </a:t>
            </a:r>
            <a:r>
              <a:rPr kumimoji="1" lang="ko-KR" altLang="en-US" dirty="0" err="1"/>
              <a:t>될텐데</a:t>
            </a:r>
            <a:endParaRPr kumimoji="1" lang="ko-KR" altLang="en-US" dirty="0"/>
          </a:p>
          <a:p>
            <a:r>
              <a:rPr kumimoji="1" lang="ko-KR" altLang="en-US" dirty="0"/>
              <a:t>거꾸로 돌아오기 때문에 </a:t>
            </a:r>
            <a:r>
              <a:rPr kumimoji="1" lang="en-US" altLang="ko-KR" dirty="0"/>
              <a:t>E, A, C </a:t>
            </a:r>
            <a:r>
              <a:rPr kumimoji="1" lang="ko-KR" altLang="en-US" dirty="0"/>
              <a:t>가 되고</a:t>
            </a:r>
          </a:p>
          <a:p>
            <a:r>
              <a:rPr kumimoji="1" lang="ko-KR" altLang="en-US" dirty="0"/>
              <a:t>거기에 아까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을 했기 때문에</a:t>
            </a:r>
          </a:p>
          <a:p>
            <a:r>
              <a:rPr kumimoji="1" lang="en-US" altLang="ko-KR" dirty="0"/>
              <a:t>+ </a:t>
            </a:r>
            <a:r>
              <a:rPr kumimoji="1" lang="ko-KR" altLang="en-US" dirty="0"/>
              <a:t>가 더해져서 </a:t>
            </a:r>
            <a:r>
              <a:rPr kumimoji="1" lang="en-US" altLang="ko-KR" dirty="0"/>
              <a:t>E+, A+, C+ 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print </a:t>
            </a:r>
            <a:r>
              <a:rPr kumimoji="1" lang="ko-KR" altLang="en-US" dirty="0"/>
              <a:t>되게 되겠죠</a:t>
            </a:r>
          </a:p>
          <a:p>
            <a:r>
              <a:rPr kumimoji="1" lang="en-US" altLang="ko-KR" dirty="0" err="1"/>
              <a:t>ListIterator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정방향</a:t>
            </a:r>
            <a:r>
              <a:rPr kumimoji="1" lang="en-US" altLang="ko-KR" dirty="0"/>
              <a:t>, </a:t>
            </a:r>
            <a:r>
              <a:rPr kumimoji="1" lang="ko-KR" altLang="en-US" dirty="0"/>
              <a:t>역방향으로 왔다 갔다 하는데</a:t>
            </a:r>
          </a:p>
          <a:p>
            <a:r>
              <a:rPr kumimoji="1" lang="ko-KR" altLang="en-US" dirty="0"/>
              <a:t>사용할 수 </a:t>
            </a:r>
            <a:r>
              <a:rPr kumimoji="1" lang="ko-KR" altLang="en-US" dirty="0" err="1"/>
              <a:t>있다라는</a:t>
            </a:r>
            <a:r>
              <a:rPr kumimoji="1" lang="ko-KR" altLang="en-US" dirty="0"/>
              <a:t> 얘기가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10514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44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마지막으로 우리가 </a:t>
            </a:r>
            <a:r>
              <a:rPr kumimoji="1" lang="en-US" altLang="ko-KR" dirty="0"/>
              <a:t>Arrays</a:t>
            </a:r>
            <a:r>
              <a:rPr kumimoji="1" lang="ko-KR" altLang="en-US" dirty="0"/>
              <a:t>라는 유틸리티가 있어요 유틸리티 </a:t>
            </a:r>
            <a:r>
              <a:rPr kumimoji="1" lang="en-US" altLang="ko-KR" dirty="0"/>
              <a:t>class</a:t>
            </a:r>
            <a:r>
              <a:rPr kumimoji="1" lang="ko-KR" altLang="en-US" dirty="0"/>
              <a:t>가 있는데</a:t>
            </a:r>
          </a:p>
          <a:p>
            <a:r>
              <a:rPr kumimoji="1" lang="ko-KR" altLang="en-US" dirty="0"/>
              <a:t>이게 이제 </a:t>
            </a:r>
            <a:r>
              <a:rPr kumimoji="1" lang="en-US" altLang="ko-KR" dirty="0"/>
              <a:t>Arrays </a:t>
            </a:r>
            <a:r>
              <a:rPr kumimoji="1" lang="ko-KR" altLang="en-US" dirty="0"/>
              <a:t>뒤에 </a:t>
            </a:r>
            <a:r>
              <a:rPr kumimoji="1" lang="en-US" altLang="ko-KR" dirty="0"/>
              <a:t>s</a:t>
            </a:r>
            <a:r>
              <a:rPr kumimoji="1" lang="ko-KR" altLang="en-US" dirty="0"/>
              <a:t>가 붙어 있죠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Arrays</a:t>
            </a:r>
            <a:r>
              <a:rPr kumimoji="1" lang="ko-KR" altLang="en-US" dirty="0"/>
              <a:t>가 굉장히 유용한 유틸리티입니다</a:t>
            </a:r>
          </a:p>
          <a:p>
            <a:r>
              <a:rPr kumimoji="1" lang="ko-KR" altLang="en-US" dirty="0"/>
              <a:t>그래서 여러분들이 아마 진작 알았으면 이 </a:t>
            </a:r>
            <a:r>
              <a:rPr kumimoji="1" lang="en-US" altLang="ko-KR" dirty="0"/>
              <a:t>Arrays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사용하려고 했을 텐데</a:t>
            </a:r>
          </a:p>
          <a:p>
            <a:r>
              <a:rPr kumimoji="1" lang="ko-KR" altLang="en-US" dirty="0"/>
              <a:t>그래서 보면 </a:t>
            </a:r>
            <a:r>
              <a:rPr kumimoji="1" lang="en-US" altLang="ko-KR" dirty="0"/>
              <a:t>double type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어레인데</a:t>
            </a:r>
            <a:r>
              <a:rPr kumimoji="1" lang="ko-KR" altLang="en-US" dirty="0"/>
              <a:t> </a:t>
            </a:r>
            <a:r>
              <a:rPr kumimoji="1" lang="en-US" altLang="ko-KR" dirty="0"/>
              <a:t>{ 1.0, 1.1,  1.2} </a:t>
            </a:r>
            <a:r>
              <a:rPr kumimoji="1" lang="ko-KR" altLang="en-US" dirty="0"/>
              <a:t>이렇게 들어가 있고</a:t>
            </a:r>
          </a:p>
          <a:p>
            <a:r>
              <a:rPr kumimoji="1" lang="ko-KR" altLang="en-US" dirty="0"/>
              <a:t>이거는 </a:t>
            </a:r>
            <a:r>
              <a:rPr kumimoji="1" lang="en-US" altLang="ko-KR" dirty="0"/>
              <a:t>2D array </a:t>
            </a:r>
            <a:r>
              <a:rPr kumimoji="1" lang="en-US" altLang="ko-KR" dirty="0" err="1"/>
              <a:t>arr</a:t>
            </a:r>
            <a:r>
              <a:rPr kumimoji="1" lang="ko-KR" altLang="en-US" dirty="0"/>
              <a:t>이네요 그래서 이런 식으로 들어가 있습니다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values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toString</a:t>
            </a:r>
            <a:r>
              <a:rPr kumimoji="1" lang="ko-KR" altLang="en-US" dirty="0"/>
              <a:t>을 직접 하게 되면 이런 식으로 나오게 돼요</a:t>
            </a:r>
          </a:p>
          <a:p>
            <a:r>
              <a:rPr kumimoji="1" lang="en-US" altLang="ko-KR" dirty="0"/>
              <a:t>toString</a:t>
            </a:r>
            <a:r>
              <a:rPr kumimoji="1" lang="ko-KR" altLang="en-US" dirty="0"/>
              <a:t>을 가지고는 있는데</a:t>
            </a:r>
            <a:r>
              <a:rPr kumimoji="1" lang="en-US" altLang="ko-KR" dirty="0"/>
              <a:t>, </a:t>
            </a:r>
            <a:r>
              <a:rPr kumimoji="1" lang="ko-KR" altLang="en-US" dirty="0"/>
              <a:t>왜 가지고 </a:t>
            </a:r>
            <a:r>
              <a:rPr kumimoji="1" lang="ko-KR" altLang="en-US" dirty="0" err="1"/>
              <a:t>있냐면</a:t>
            </a:r>
            <a:endParaRPr kumimoji="1" lang="ko-KR" altLang="en-US" dirty="0"/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values</a:t>
            </a:r>
            <a:r>
              <a:rPr kumimoji="1" lang="ko-KR" altLang="en-US" dirty="0"/>
              <a:t>가 </a:t>
            </a:r>
            <a:r>
              <a:rPr kumimoji="1" lang="en-US" altLang="ko-KR" dirty="0" err="1"/>
              <a:t>arra</a:t>
            </a:r>
            <a:r>
              <a:rPr kumimoji="1" lang="ko-KR" altLang="en-US" dirty="0"/>
              <a:t>가 되면 그 순간 오브젝트가 되거든요</a:t>
            </a:r>
          </a:p>
          <a:p>
            <a:r>
              <a:rPr kumimoji="1" lang="ko-KR" altLang="en-US" dirty="0"/>
              <a:t>그러니까 </a:t>
            </a:r>
            <a:r>
              <a:rPr kumimoji="1" lang="en-US" altLang="ko-KR" dirty="0"/>
              <a:t>Object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toString</a:t>
            </a:r>
            <a:r>
              <a:rPr kumimoji="1" lang="ko-KR" altLang="en-US" dirty="0"/>
              <a:t>을 이용하게 되는 거죠</a:t>
            </a:r>
          </a:p>
          <a:p>
            <a:r>
              <a:rPr kumimoji="1" lang="ko-KR" altLang="en-US" dirty="0"/>
              <a:t>그런데 우리가 이런 </a:t>
            </a:r>
            <a:r>
              <a:rPr kumimoji="1" lang="ko-KR" altLang="en-US" dirty="0" err="1"/>
              <a:t>프리미티브</a:t>
            </a:r>
            <a:r>
              <a:rPr kumimoji="1" lang="ko-KR" altLang="en-US" dirty="0"/>
              <a:t>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이나 어떤 </a:t>
            </a:r>
            <a:r>
              <a:rPr kumimoji="1" lang="en-US" altLang="ko-KR" dirty="0"/>
              <a:t>array </a:t>
            </a:r>
            <a:r>
              <a:rPr kumimoji="1" lang="ko-KR" altLang="en-US" dirty="0"/>
              <a:t>이든 간에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array type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로 사용할 수는 있지만</a:t>
            </a:r>
          </a:p>
          <a:p>
            <a:r>
              <a:rPr kumimoji="1" lang="ko-KR" altLang="en-US" dirty="0"/>
              <a:t>그 </a:t>
            </a:r>
            <a:r>
              <a:rPr kumimoji="1" lang="en-US" altLang="ko-KR" dirty="0"/>
              <a:t>Object class </a:t>
            </a:r>
            <a:r>
              <a:rPr kumimoji="1" lang="ko-KR" altLang="en-US" dirty="0"/>
              <a:t>자체의 </a:t>
            </a:r>
            <a:r>
              <a:rPr kumimoji="1" lang="en-US" altLang="ko-KR" dirty="0"/>
              <a:t>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오버라이딩</a:t>
            </a:r>
            <a:r>
              <a:rPr kumimoji="1" lang="ko-KR" altLang="en-US" dirty="0"/>
              <a:t> 할 수는 없잖아요</a:t>
            </a:r>
          </a:p>
          <a:p>
            <a:r>
              <a:rPr kumimoji="1" lang="ko-KR" altLang="en-US" dirty="0"/>
              <a:t>그래서 이 </a:t>
            </a:r>
            <a:r>
              <a:rPr kumimoji="1" lang="en-US" altLang="ko-KR" dirty="0"/>
              <a:t>toString</a:t>
            </a:r>
            <a:r>
              <a:rPr kumimoji="1" lang="ko-KR" altLang="en-US" dirty="0"/>
              <a:t>이 이상한 거 이렇게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가 되게 되는데</a:t>
            </a:r>
          </a:p>
          <a:p>
            <a:r>
              <a:rPr kumimoji="1" lang="ko-KR" altLang="en-US" dirty="0"/>
              <a:t>이걸 바꿀 수가 없습니다</a:t>
            </a:r>
          </a:p>
          <a:p>
            <a:r>
              <a:rPr kumimoji="1" lang="ko-KR" altLang="en-US" dirty="0"/>
              <a:t>이럴 때는 </a:t>
            </a:r>
            <a:r>
              <a:rPr kumimoji="1" lang="en-US" altLang="ko-KR" dirty="0"/>
              <a:t>Arrays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사용하면요</a:t>
            </a:r>
            <a:endParaRPr kumimoji="1" lang="ko-KR" altLang="en-US" dirty="0"/>
          </a:p>
          <a:p>
            <a:r>
              <a:rPr kumimoji="1" lang="en-US" altLang="ko-KR" dirty="0"/>
              <a:t>Arrays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toString</a:t>
            </a:r>
            <a:r>
              <a:rPr kumimoji="1" lang="ko-KR" altLang="en-US" dirty="0"/>
              <a:t>이라는 이런 </a:t>
            </a:r>
            <a:r>
              <a:rPr kumimoji="1" lang="ko-KR" altLang="en-US" dirty="0" err="1"/>
              <a:t>스태틱</a:t>
            </a:r>
            <a:r>
              <a:rPr kumimoji="1" lang="ko-KR" altLang="en-US" dirty="0"/>
              <a:t> 유틸리티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가 있습니다</a:t>
            </a:r>
          </a:p>
          <a:p>
            <a:r>
              <a:rPr kumimoji="1" lang="ko-KR" altLang="en-US" dirty="0"/>
              <a:t>그래서 여기에다가 </a:t>
            </a:r>
            <a:r>
              <a:rPr kumimoji="1" lang="en-US" altLang="ko-KR" dirty="0"/>
              <a:t>values</a:t>
            </a:r>
            <a:r>
              <a:rPr kumimoji="1" lang="ko-KR" altLang="en-US" dirty="0"/>
              <a:t>라는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넣어주게 되면</a:t>
            </a:r>
          </a:p>
          <a:p>
            <a:r>
              <a:rPr kumimoji="1" lang="ko-KR" altLang="en-US" dirty="0"/>
              <a:t>이렇게 아까 우리가 </a:t>
            </a:r>
            <a:r>
              <a:rPr kumimoji="1" lang="en-US" altLang="ko-KR" dirty="0"/>
              <a:t>Collections </a:t>
            </a:r>
            <a:r>
              <a:rPr kumimoji="1" lang="ko-KR" altLang="en-US" dirty="0"/>
              <a:t>에서 사용하던 그 </a:t>
            </a:r>
            <a:r>
              <a:rPr kumimoji="1" lang="en-US" altLang="ko-KR" dirty="0"/>
              <a:t>print, </a:t>
            </a:r>
            <a:r>
              <a:rPr kumimoji="1" lang="en-US" altLang="ko-KR" dirty="0" err="1"/>
              <a:t>println</a:t>
            </a:r>
            <a:r>
              <a:rPr kumimoji="1" lang="ko-KR" altLang="en-US" dirty="0" err="1"/>
              <a:t>처럼</a:t>
            </a:r>
            <a:endParaRPr kumimoji="1" lang="ko-KR" altLang="en-US" dirty="0"/>
          </a:p>
          <a:p>
            <a:r>
              <a:rPr kumimoji="1" lang="ko-KR" altLang="en-US" dirty="0"/>
              <a:t>똑같이 이렇게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가 되게 됩니다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Arrays.deepTostring</a:t>
            </a:r>
            <a:r>
              <a:rPr kumimoji="1" lang="en-US" altLang="ko-KR" dirty="0"/>
              <a:t> </a:t>
            </a:r>
            <a:r>
              <a:rPr kumimoji="1" lang="ko-KR" altLang="en-US" dirty="0"/>
              <a:t>은</a:t>
            </a:r>
          </a:p>
          <a:p>
            <a:r>
              <a:rPr kumimoji="1" lang="en-US" altLang="ko-KR" dirty="0"/>
              <a:t>2 dimension </a:t>
            </a:r>
            <a:r>
              <a:rPr kumimoji="1" lang="ko-KR" altLang="en-US" dirty="0"/>
              <a:t>이상의 </a:t>
            </a:r>
            <a:r>
              <a:rPr kumimoji="1" lang="en-US" altLang="ko-KR" dirty="0"/>
              <a:t>multi-dimensional array</a:t>
            </a:r>
            <a:r>
              <a:rPr kumimoji="1" lang="ko-KR" altLang="en-US" dirty="0" err="1"/>
              <a:t>를</a:t>
            </a:r>
            <a:endParaRPr kumimoji="1" lang="ko-KR" altLang="en-US" dirty="0"/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print</a:t>
            </a:r>
            <a:r>
              <a:rPr kumimoji="1" lang="ko-KR" altLang="en-US" dirty="0"/>
              <a:t>해주는데 사용합니다</a:t>
            </a:r>
          </a:p>
          <a:p>
            <a:r>
              <a:rPr kumimoji="1" lang="en-US" altLang="ko-KR" dirty="0"/>
              <a:t>equals</a:t>
            </a:r>
            <a:r>
              <a:rPr kumimoji="1" lang="ko-KR" altLang="en-US" dirty="0" err="1"/>
              <a:t>인데요</a:t>
            </a:r>
            <a:r>
              <a:rPr kumimoji="1" lang="ko-KR" altLang="en-US" dirty="0"/>
              <a:t> 이거는 역시 두 개의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비교할 때</a:t>
            </a:r>
          </a:p>
          <a:p>
            <a:r>
              <a:rPr kumimoji="1" lang="ko-KR" altLang="en-US" dirty="0"/>
              <a:t>우리가 두 개의 </a:t>
            </a:r>
            <a:r>
              <a:rPr kumimoji="1" lang="en-US" altLang="ko-KR" dirty="0"/>
              <a:t>array </a:t>
            </a:r>
            <a:r>
              <a:rPr kumimoji="1" lang="ko-KR" altLang="en-US" dirty="0"/>
              <a:t>비교할 때 이걸 </a:t>
            </a:r>
            <a:r>
              <a:rPr kumimoji="1" lang="en-US" altLang="ko-KR" dirty="0"/>
              <a:t>equals </a:t>
            </a:r>
            <a:r>
              <a:rPr kumimoji="1" lang="ko-KR" altLang="en-US" dirty="0"/>
              <a:t>같은 것을 그냥</a:t>
            </a:r>
          </a:p>
          <a:p>
            <a:r>
              <a:rPr kumimoji="1" lang="ko-KR" altLang="en-US" dirty="0"/>
              <a:t>우리가 직접 짠다고 하면은 </a:t>
            </a:r>
            <a:r>
              <a:rPr kumimoji="1" lang="en-US" altLang="ko-KR" dirty="0"/>
              <a:t>for </a:t>
            </a:r>
            <a:r>
              <a:rPr kumimoji="1" lang="ko-KR" altLang="en-US" dirty="0"/>
              <a:t>문 두 번 돌려서 이렇게 하는</a:t>
            </a:r>
          </a:p>
          <a:p>
            <a:r>
              <a:rPr kumimoji="1" lang="ko-KR" altLang="en-US" dirty="0"/>
              <a:t>그런 </a:t>
            </a:r>
            <a:r>
              <a:rPr kumimoji="1" lang="en-US" altLang="ko-KR" dirty="0"/>
              <a:t>boolean method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짜야 되겠죠</a:t>
            </a:r>
            <a:r>
              <a:rPr kumimoji="1" lang="en-US" altLang="ko-KR" dirty="0"/>
              <a:t>? </a:t>
            </a:r>
            <a:r>
              <a:rPr kumimoji="1" lang="ko-KR" altLang="en-US" dirty="0"/>
              <a:t>근데</a:t>
            </a:r>
          </a:p>
          <a:p>
            <a:r>
              <a:rPr kumimoji="1" lang="ko-KR" altLang="en-US" dirty="0"/>
              <a:t>그것도 다 제공이 되고 있습니다 그래서 두 개의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가 같을 때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arr1, arr2 </a:t>
            </a:r>
            <a:r>
              <a:rPr kumimoji="1" lang="ko-KR" altLang="en-US" dirty="0"/>
              <a:t>가 내용이 같다는 거죠</a:t>
            </a:r>
          </a:p>
          <a:p>
            <a:r>
              <a:rPr kumimoji="1" lang="ko-KR" altLang="en-US" dirty="0"/>
              <a:t>내용이 같으면 이제 </a:t>
            </a:r>
            <a:r>
              <a:rPr kumimoji="1" lang="en-US" altLang="ko-KR" dirty="0"/>
              <a:t>true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되는 거고요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deepEquals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여기 앞에 있는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 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arr3 </a:t>
            </a:r>
            <a:r>
              <a:rPr kumimoji="1" lang="ko-KR" altLang="en-US" dirty="0"/>
              <a:t>가 </a:t>
            </a:r>
          </a:p>
          <a:p>
            <a:r>
              <a:rPr kumimoji="1" lang="ko-KR" altLang="en-US" dirty="0"/>
              <a:t>두 개가 내용이 똑같기 때문에 이것도 </a:t>
            </a:r>
            <a:r>
              <a:rPr kumimoji="1" lang="en-US" altLang="ko-KR" dirty="0"/>
              <a:t>true</a:t>
            </a:r>
            <a:r>
              <a:rPr kumimoji="1" lang="ko-KR" altLang="en-US" dirty="0"/>
              <a:t>로 하게 됩니다</a:t>
            </a:r>
          </a:p>
          <a:p>
            <a:r>
              <a:rPr kumimoji="1" lang="ko-KR" altLang="en-US" dirty="0"/>
              <a:t>즉 </a:t>
            </a:r>
            <a:r>
              <a:rPr kumimoji="1" lang="en-US" altLang="ko-KR" dirty="0" err="1"/>
              <a:t>deepEquals</a:t>
            </a:r>
            <a:r>
              <a:rPr kumimoji="1" lang="en-US" altLang="ko-KR" dirty="0"/>
              <a:t>()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multi-dimensional  array</a:t>
            </a:r>
            <a:r>
              <a:rPr kumimoji="1" lang="ko-KR" altLang="en-US" dirty="0"/>
              <a:t>의</a:t>
            </a:r>
          </a:p>
          <a:p>
            <a:r>
              <a:rPr kumimoji="1" lang="en-US" altLang="ko-KR" dirty="0"/>
              <a:t>equality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테스트하는데 사용하게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8288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45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 err="1"/>
              <a:t>copyOf</a:t>
            </a:r>
            <a:r>
              <a:rPr kumimoji="1" lang="en-US" altLang="ko-KR" dirty="0"/>
              <a:t> </a:t>
            </a:r>
            <a:r>
              <a:rPr kumimoji="1" lang="ko-KR" altLang="en-US" dirty="0"/>
              <a:t>하고 </a:t>
            </a:r>
            <a:r>
              <a:rPr kumimoji="1" lang="en-US" altLang="ko-KR" dirty="0" err="1"/>
              <a:t>copyOfRange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 있는데</a:t>
            </a:r>
          </a:p>
          <a:p>
            <a:r>
              <a:rPr kumimoji="1" lang="en-US" altLang="ko-KR" dirty="0" err="1"/>
              <a:t>copyOf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original array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어느 영역에 들어가는 거를 만들어 주는 거죠</a:t>
            </a:r>
          </a:p>
          <a:p>
            <a:r>
              <a:rPr kumimoji="1" lang="ko-KR" altLang="en-US" dirty="0"/>
              <a:t>그래서 기본적으로 </a:t>
            </a:r>
            <a:r>
              <a:rPr kumimoji="1" lang="en-US" altLang="ko-KR" dirty="0" err="1"/>
              <a:t>arr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0, 1, 2, 3, 4</a:t>
            </a:r>
            <a:r>
              <a:rPr kumimoji="1" lang="ko-KR" altLang="en-US" dirty="0"/>
              <a:t>일 때 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 length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length</a:t>
            </a:r>
            <a:r>
              <a:rPr kumimoji="1" lang="ko-KR" altLang="en-US" dirty="0"/>
              <a:t>만큼의 크기를</a:t>
            </a:r>
          </a:p>
          <a:p>
            <a:r>
              <a:rPr kumimoji="1" lang="ko-KR" altLang="en-US" dirty="0"/>
              <a:t>그러니까 이걸 전부 다 들어가게 되겠죠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arr2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0, 1, 2, 3, 4</a:t>
            </a:r>
            <a:r>
              <a:rPr kumimoji="1" lang="ko-KR" altLang="en-US" dirty="0"/>
              <a:t>가 그대로 </a:t>
            </a:r>
            <a:r>
              <a:rPr kumimoji="1" lang="en-US" altLang="ko-KR" dirty="0"/>
              <a:t>copy </a:t>
            </a:r>
            <a:r>
              <a:rPr kumimoji="1" lang="ko-KR" altLang="en-US" dirty="0"/>
              <a:t>가 되게 되고요</a:t>
            </a:r>
          </a:p>
          <a:p>
            <a:r>
              <a:rPr kumimoji="1" lang="en-US" altLang="ko-KR" dirty="0" err="1"/>
              <a:t>copyOf</a:t>
            </a:r>
            <a:r>
              <a:rPr kumimoji="1" lang="en-US" altLang="ko-KR" dirty="0"/>
              <a:t>(</a:t>
            </a:r>
            <a:r>
              <a:rPr kumimoji="1" lang="en-US" altLang="ko-KR" dirty="0" err="1"/>
              <a:t>arr</a:t>
            </a:r>
            <a:r>
              <a:rPr kumimoji="1" lang="en-US" altLang="ko-KR" dirty="0"/>
              <a:t>, 3) </a:t>
            </a:r>
            <a:r>
              <a:rPr kumimoji="1" lang="ko-KR" altLang="en-US" dirty="0"/>
              <a:t>하면은 </a:t>
            </a:r>
            <a:r>
              <a:rPr kumimoji="1" lang="en-US" altLang="ko-KR" dirty="0"/>
              <a:t>element 3</a:t>
            </a:r>
            <a:r>
              <a:rPr kumimoji="1" lang="ko-KR" altLang="en-US" dirty="0"/>
              <a:t>개만 앞에서부터 </a:t>
            </a:r>
            <a:r>
              <a:rPr kumimoji="1" lang="en-US" altLang="ko-KR" dirty="0"/>
              <a:t>0, 1, 2</a:t>
            </a:r>
            <a:r>
              <a:rPr kumimoji="1" lang="ko-KR" altLang="en-US" dirty="0"/>
              <a:t>만 </a:t>
            </a:r>
            <a:r>
              <a:rPr kumimoji="1" lang="en-US" altLang="ko-KR" dirty="0"/>
              <a:t>copy</a:t>
            </a:r>
            <a:r>
              <a:rPr kumimoji="1" lang="ko-KR" altLang="en-US" dirty="0"/>
              <a:t>되고요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7</a:t>
            </a:r>
            <a:r>
              <a:rPr kumimoji="1" lang="ko-KR" altLang="en-US" dirty="0"/>
              <a:t>은 이게 지금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개밖에 없으니까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개가 모자라잖아요</a:t>
            </a:r>
          </a:p>
          <a:p>
            <a:r>
              <a:rPr kumimoji="1" lang="ko-KR" altLang="en-US" dirty="0"/>
              <a:t>모자라는 것은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채워서 카피가 돼서 </a:t>
            </a:r>
            <a:r>
              <a:rPr kumimoji="1" lang="en-US" altLang="ko-KR" dirty="0"/>
              <a:t>arr4</a:t>
            </a:r>
            <a:r>
              <a:rPr kumimoji="1" lang="ko-KR" altLang="en-US" dirty="0"/>
              <a:t>로 만들어주게 됩니다</a:t>
            </a:r>
          </a:p>
          <a:p>
            <a:r>
              <a:rPr kumimoji="1" lang="en-US" altLang="ko-KR" dirty="0" err="1"/>
              <a:t>copyOfRange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2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시작을 해서 </a:t>
            </a:r>
            <a:r>
              <a:rPr kumimoji="1" lang="en-US" altLang="ko-KR" dirty="0"/>
              <a:t>4</a:t>
            </a:r>
            <a:r>
              <a:rPr kumimoji="1" lang="ko-KR" altLang="en-US" dirty="0"/>
              <a:t>까지</a:t>
            </a:r>
          </a:p>
          <a:p>
            <a:r>
              <a:rPr kumimoji="1" lang="en-US" altLang="ko-KR" dirty="0"/>
              <a:t>0, 1, 2, 3, 4</a:t>
            </a:r>
            <a:r>
              <a:rPr kumimoji="1" lang="ko-KR" altLang="en-US" dirty="0" err="1"/>
              <a:t>니까</a:t>
            </a:r>
            <a:r>
              <a:rPr kumimoji="1" lang="ko-KR" altLang="en-US" dirty="0"/>
              <a:t> 시작 </a:t>
            </a:r>
            <a:r>
              <a:rPr kumimoji="1" lang="en-US" altLang="ko-KR" dirty="0"/>
              <a:t>index </a:t>
            </a:r>
            <a:r>
              <a:rPr kumimoji="1" lang="en-US" altLang="ko-KR" dirty="0" err="1"/>
              <a:t>endindex</a:t>
            </a:r>
            <a:r>
              <a:rPr kumimoji="1" lang="en-US" altLang="ko-KR" dirty="0"/>
              <a:t>,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endindex-1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copy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하게 되는 거죠</a:t>
            </a:r>
          </a:p>
          <a:p>
            <a:r>
              <a:rPr kumimoji="1" lang="ko-KR" altLang="en-US" dirty="0"/>
              <a:t>이것도 역시 이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초과를 할 경우에</a:t>
            </a:r>
          </a:p>
          <a:p>
            <a:r>
              <a:rPr kumimoji="1" lang="ko-KR" altLang="en-US" dirty="0"/>
              <a:t>그럴 경우엔 </a:t>
            </a:r>
            <a:r>
              <a:rPr kumimoji="1" lang="en-US" altLang="ko-KR" dirty="0"/>
              <a:t>0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채워서 이렇게 만들어 주게 됩니다</a:t>
            </a:r>
          </a:p>
          <a:p>
            <a:r>
              <a:rPr kumimoji="1" lang="en-US" altLang="ko-KR" dirty="0"/>
              <a:t>fill</a:t>
            </a:r>
            <a:r>
              <a:rPr kumimoji="1" lang="ko-KR" altLang="en-US" dirty="0"/>
              <a:t>하고 </a:t>
            </a:r>
            <a:r>
              <a:rPr kumimoji="1" lang="en-US" altLang="ko-KR" dirty="0" err="1"/>
              <a:t>setAll</a:t>
            </a:r>
            <a:r>
              <a:rPr kumimoji="1" lang="ko-KR" altLang="en-US" dirty="0"/>
              <a:t>인데</a:t>
            </a:r>
            <a:r>
              <a:rPr kumimoji="1" lang="en-US" altLang="ko-KR" dirty="0"/>
              <a:t>, fill</a:t>
            </a:r>
            <a:r>
              <a:rPr kumimoji="1" lang="ko-KR" altLang="en-US" dirty="0"/>
              <a:t>은 어떤 같은 </a:t>
            </a:r>
            <a:r>
              <a:rPr kumimoji="1" lang="en-US" altLang="ko-KR" dirty="0"/>
              <a:t>element</a:t>
            </a:r>
            <a:r>
              <a:rPr kumimoji="1" lang="ko-KR" altLang="en-US" dirty="0"/>
              <a:t>로</a:t>
            </a:r>
          </a:p>
          <a:p>
            <a:r>
              <a:rPr kumimoji="1" lang="ko-KR" altLang="en-US" dirty="0"/>
              <a:t>다 </a:t>
            </a:r>
            <a:r>
              <a:rPr kumimoji="1" lang="en-US" altLang="ko-KR" dirty="0" err="1"/>
              <a:t>arr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fill</a:t>
            </a:r>
            <a:r>
              <a:rPr kumimoji="1" lang="ko-KR" altLang="en-US" dirty="0"/>
              <a:t>하고 싶을 때는 이렇게 </a:t>
            </a:r>
            <a:r>
              <a:rPr kumimoji="1" lang="en-US" altLang="ko-KR" dirty="0"/>
              <a:t>99999 </a:t>
            </a:r>
            <a:r>
              <a:rPr kumimoji="1" lang="ko-KR" altLang="en-US" dirty="0"/>
              <a:t>이렇게 </a:t>
            </a:r>
            <a:r>
              <a:rPr kumimoji="1" lang="en-US" altLang="ko-KR" dirty="0"/>
              <a:t>fill </a:t>
            </a:r>
            <a:r>
              <a:rPr kumimoji="1" lang="ko-KR" altLang="en-US" dirty="0"/>
              <a:t>되는 거고요</a:t>
            </a:r>
          </a:p>
          <a:p>
            <a:r>
              <a:rPr kumimoji="1" lang="en-US" altLang="ko-KR" dirty="0" err="1"/>
              <a:t>setAll</a:t>
            </a:r>
            <a:r>
              <a:rPr kumimoji="1" lang="ko-KR" altLang="en-US" dirty="0"/>
              <a:t>은 이 뒤에 들어갈 </a:t>
            </a:r>
            <a:r>
              <a:rPr kumimoji="1" lang="en-US" altLang="ko-KR" dirty="0"/>
              <a:t>value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이런 식으로 지정을 할 수가 있어요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 err="1"/>
              <a:t>Math.random</a:t>
            </a:r>
            <a:r>
              <a:rPr kumimoji="1" lang="en-US" altLang="ko-KR" dirty="0"/>
              <a:t>() * 5 + 1 </a:t>
            </a:r>
            <a:r>
              <a:rPr kumimoji="1" lang="ko-KR" altLang="en-US" dirty="0"/>
              <a:t>이런 식으로</a:t>
            </a:r>
          </a:p>
          <a:p>
            <a:r>
              <a:rPr kumimoji="1" lang="ko-KR" altLang="en-US" dirty="0"/>
              <a:t>이렇게 하면 이게 </a:t>
            </a:r>
            <a:r>
              <a:rPr kumimoji="1" lang="en-US" altLang="ko-KR" dirty="0"/>
              <a:t>1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6 </a:t>
            </a:r>
            <a:r>
              <a:rPr kumimoji="1" lang="ko-KR" altLang="en-US" dirty="0"/>
              <a:t>사이에 랜덤 넘버가 채워지게 되겠죠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85725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46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다음에 </a:t>
            </a:r>
            <a:r>
              <a:rPr kumimoji="1" lang="en-US" altLang="ko-KR" dirty="0" err="1"/>
              <a:t>asList</a:t>
            </a:r>
            <a:r>
              <a:rPr kumimoji="1" lang="ko-KR" altLang="en-US" dirty="0"/>
              <a:t>라는 게 있는데 이거는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로 만들어주는 것이 되겠습니다</a:t>
            </a:r>
          </a:p>
          <a:p>
            <a:r>
              <a:rPr kumimoji="1" lang="ko-KR" altLang="en-US" dirty="0"/>
              <a:t>그래서 여기에 </a:t>
            </a:r>
            <a:r>
              <a:rPr kumimoji="1" lang="en-US" altLang="ko-KR" dirty="0"/>
              <a:t>array element</a:t>
            </a:r>
            <a:r>
              <a:rPr kumimoji="1" lang="ko-KR" altLang="en-US" dirty="0"/>
              <a:t>들을 쭉 넣어요 이런 식으로</a:t>
            </a:r>
          </a:p>
          <a:p>
            <a:r>
              <a:rPr kumimoji="1" lang="ko-KR" altLang="en-US" dirty="0"/>
              <a:t>그래서 쭉 넣어주고 이렇게 되면 이걸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로 변환해서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을 해 주는 거죠</a:t>
            </a:r>
          </a:p>
          <a:p>
            <a:r>
              <a:rPr kumimoji="1" lang="ko-KR" altLang="en-US" dirty="0"/>
              <a:t>그래서 이게 </a:t>
            </a:r>
            <a:r>
              <a:rPr kumimoji="1" lang="ko-KR" altLang="en-US" dirty="0" err="1"/>
              <a:t>뭐에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편리하냐면</a:t>
            </a:r>
            <a:r>
              <a:rPr kumimoji="1" lang="ko-KR" altLang="en-US" dirty="0"/>
              <a:t> 이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들의 그 </a:t>
            </a:r>
            <a:r>
              <a:rPr kumimoji="1" lang="en-US" altLang="ko-KR" dirty="0"/>
              <a:t>constructor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보면</a:t>
            </a:r>
          </a:p>
          <a:p>
            <a:r>
              <a:rPr kumimoji="1" lang="en-US" altLang="ko-KR" dirty="0"/>
              <a:t>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뭉테기로</a:t>
            </a:r>
            <a:r>
              <a:rPr kumimoji="1" lang="ko-KR" altLang="en-US" dirty="0"/>
              <a:t> 받아서 걔를 </a:t>
            </a:r>
            <a:r>
              <a:rPr kumimoji="1" lang="en-US" altLang="ko-KR" dirty="0"/>
              <a:t>data</a:t>
            </a:r>
            <a:r>
              <a:rPr kumimoji="1" lang="ko-KR" altLang="en-US" dirty="0"/>
              <a:t>로 한 </a:t>
            </a:r>
            <a:r>
              <a:rPr kumimoji="1" lang="en-US" altLang="ko-KR" dirty="0"/>
              <a:t>List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만드는</a:t>
            </a:r>
          </a:p>
          <a:p>
            <a:r>
              <a:rPr kumimoji="1" lang="en-US" altLang="ko-KR" dirty="0" err="1"/>
              <a:t>ArrayList</a:t>
            </a:r>
            <a:r>
              <a:rPr kumimoji="1" lang="ko-KR" altLang="en-US" dirty="0"/>
              <a:t>나 아니면 뭐 </a:t>
            </a:r>
            <a:r>
              <a:rPr kumimoji="1" lang="en-US" altLang="ko-KR" dirty="0"/>
              <a:t>LinkedList</a:t>
            </a:r>
            <a:r>
              <a:rPr kumimoji="1" lang="ko-KR" altLang="en-US" dirty="0"/>
              <a:t>나 이런 걸 다 가지고 있습니다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실제로 이렇게 주어서 만드는 방법이 없나요 하고</a:t>
            </a:r>
          </a:p>
          <a:p>
            <a:r>
              <a:rPr kumimoji="1" lang="ko-KR" altLang="en-US" dirty="0"/>
              <a:t>전부 </a:t>
            </a:r>
            <a:r>
              <a:rPr kumimoji="1" lang="en-US" altLang="ko-KR" dirty="0"/>
              <a:t>add add add </a:t>
            </a:r>
            <a:r>
              <a:rPr kumimoji="1" lang="ko-KR" altLang="en-US" dirty="0"/>
              <a:t>하나씩 </a:t>
            </a:r>
            <a:r>
              <a:rPr kumimoji="1" lang="en-US" altLang="ko-KR" dirty="0"/>
              <a:t>add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해야 되나요</a:t>
            </a:r>
          </a:p>
          <a:p>
            <a:r>
              <a:rPr kumimoji="1" lang="ko-KR" altLang="en-US" dirty="0"/>
              <a:t>이렇게 고민을 하고 있을 수 있습니다</a:t>
            </a:r>
          </a:p>
          <a:p>
            <a:r>
              <a:rPr kumimoji="1" lang="ko-KR" altLang="en-US" dirty="0"/>
              <a:t>여기서 보면 이제 이런 이런 식으로 그 </a:t>
            </a:r>
            <a:r>
              <a:rPr kumimoji="1" lang="en-US" altLang="ko-KR" dirty="0"/>
              <a:t>data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쉽게 주어서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List </a:t>
            </a:r>
            <a:r>
              <a:rPr kumimoji="1" lang="ko-KR" altLang="en-US" dirty="0"/>
              <a:t>로 만들어서 넘겨주게</a:t>
            </a:r>
          </a:p>
          <a:p>
            <a:r>
              <a:rPr kumimoji="1" lang="en-US" altLang="ko-KR" dirty="0"/>
              <a:t>Collection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만들어서 넘겨 주게 되기 때문에</a:t>
            </a:r>
          </a:p>
          <a:p>
            <a:r>
              <a:rPr kumimoji="1" lang="ko-KR" altLang="en-US" dirty="0"/>
              <a:t>이렇게 </a:t>
            </a:r>
            <a:r>
              <a:rPr kumimoji="1" lang="en-US" altLang="ko-KR" dirty="0"/>
              <a:t>Initialize </a:t>
            </a:r>
            <a:r>
              <a:rPr kumimoji="1" lang="ko-KR" altLang="en-US" dirty="0"/>
              <a:t>할 때 쉽게 사용할 수 있습니다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Sort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Binary Search</a:t>
            </a:r>
            <a:r>
              <a:rPr kumimoji="1" lang="ko-KR" altLang="en-US" dirty="0"/>
              <a:t>도 다 구현이 돼 있어요</a:t>
            </a:r>
          </a:p>
          <a:p>
            <a:r>
              <a:rPr kumimoji="1" lang="en-US" altLang="ko-KR" dirty="0"/>
              <a:t>Arrays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Sort</a:t>
            </a:r>
            <a:r>
              <a:rPr kumimoji="1" lang="ko-KR" altLang="en-US" dirty="0"/>
              <a:t>하면 기본적으로 </a:t>
            </a:r>
            <a:r>
              <a:rPr kumimoji="1" lang="en-US" altLang="ko-KR" dirty="0"/>
              <a:t>Array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Sorting </a:t>
            </a:r>
            <a:r>
              <a:rPr kumimoji="1" lang="ko-KR" altLang="en-US" dirty="0"/>
              <a:t>하는 거고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[3 2 0 1 4] 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[0 1 2 3 4] </a:t>
            </a:r>
            <a:r>
              <a:rPr kumimoji="1" lang="ko-KR" altLang="en-US" dirty="0"/>
              <a:t>로 이렇게 </a:t>
            </a:r>
            <a:r>
              <a:rPr kumimoji="1" lang="en-US" altLang="ko-KR" dirty="0"/>
              <a:t>print </a:t>
            </a:r>
            <a:r>
              <a:rPr kumimoji="1" lang="ko-KR" altLang="en-US" dirty="0"/>
              <a:t>되는 거고</a:t>
            </a:r>
          </a:p>
          <a:p>
            <a:r>
              <a:rPr kumimoji="1" lang="en-US" altLang="ko-KR" dirty="0"/>
              <a:t>Binary Search</a:t>
            </a:r>
            <a:r>
              <a:rPr kumimoji="1" lang="ko-KR" altLang="en-US" dirty="0"/>
              <a:t>는 </a:t>
            </a:r>
            <a:r>
              <a:rPr kumimoji="1" lang="ko-KR" altLang="en-US" dirty="0" err="1"/>
              <a:t>뭐예요</a:t>
            </a:r>
            <a:r>
              <a:rPr kumimoji="1" lang="en-US" altLang="ko-KR" dirty="0"/>
              <a:t>?</a:t>
            </a:r>
          </a:p>
          <a:p>
            <a:r>
              <a:rPr kumimoji="1" lang="en-US" altLang="ko-KR" dirty="0" err="1"/>
              <a:t>arr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가 있으면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하고 아니면 </a:t>
            </a:r>
            <a:r>
              <a:rPr kumimoji="1" lang="en-US" altLang="ko-KR" dirty="0"/>
              <a:t>-1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돼 있습니다</a:t>
            </a:r>
          </a:p>
          <a:p>
            <a:r>
              <a:rPr kumimoji="1" lang="ko-KR" altLang="en-US" dirty="0"/>
              <a:t>여기까지 하도록 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973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5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retainAll</a:t>
            </a:r>
            <a:r>
              <a:rPr kumimoji="1" lang="ko-KR" altLang="en-US" dirty="0"/>
              <a:t>은 주어진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에도 들어있는 것들만 남기고</a:t>
            </a:r>
          </a:p>
          <a:p>
            <a:r>
              <a:rPr kumimoji="1" lang="ko-KR" altLang="en-US" dirty="0"/>
              <a:t>다른 건 다 삭제하는 </a:t>
            </a:r>
            <a:r>
              <a:rPr kumimoji="1" lang="ko-KR" altLang="en-US" dirty="0" err="1"/>
              <a:t>거에요</a:t>
            </a:r>
            <a:endParaRPr kumimoji="1" lang="ko-KR" altLang="en-US" dirty="0"/>
          </a:p>
          <a:p>
            <a:r>
              <a:rPr kumimoji="1" lang="ko-KR" altLang="en-US" dirty="0"/>
              <a:t>말하자면 </a:t>
            </a:r>
            <a:r>
              <a:rPr kumimoji="1" lang="en-US" altLang="ko-KR" dirty="0"/>
              <a:t>retain all </a:t>
            </a:r>
            <a:r>
              <a:rPr kumimoji="1" lang="ko-KR" altLang="en-US" dirty="0"/>
              <a:t>을 </a:t>
            </a:r>
            <a:r>
              <a:rPr kumimoji="1" lang="en-US" altLang="ko-KR" dirty="0"/>
              <a:t>call 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과 주어진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간에</a:t>
            </a:r>
          </a:p>
          <a:p>
            <a:r>
              <a:rPr kumimoji="1" lang="en-US" altLang="ko-KR" dirty="0"/>
              <a:t>intersection</a:t>
            </a:r>
            <a:r>
              <a:rPr kumimoji="1" lang="ko-KR" altLang="en-US" dirty="0"/>
              <a:t>을 구한다 이렇게 보면 되겠죠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size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의 데이터 개수를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하고요</a:t>
            </a:r>
          </a:p>
          <a:p>
            <a:r>
              <a:rPr kumimoji="1" lang="en-US" altLang="ko-KR" dirty="0" err="1"/>
              <a:t>toArray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들어있는 모든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endParaRPr kumimoji="1" lang="ko-KR" altLang="en-US" dirty="0"/>
          </a:p>
          <a:p>
            <a:r>
              <a:rPr kumimoji="1" lang="ko-KR" altLang="en-US" dirty="0"/>
              <a:t>일반적인 </a:t>
            </a:r>
            <a:r>
              <a:rPr kumimoji="1" lang="en-US" altLang="ko-KR" dirty="0"/>
              <a:t>object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array </a:t>
            </a:r>
            <a:r>
              <a:rPr kumimoji="1" lang="ko-KR" altLang="en-US" dirty="0"/>
              <a:t>즉 </a:t>
            </a:r>
            <a:r>
              <a:rPr kumimoji="1" lang="en-US" altLang="ko-KR" dirty="0"/>
              <a:t>collection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속해 있는 </a:t>
            </a:r>
            <a:r>
              <a:rPr kumimoji="1" lang="en-US" altLang="ko-KR" dirty="0"/>
              <a:t>type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로</a:t>
            </a:r>
          </a:p>
          <a:p>
            <a:r>
              <a:rPr kumimoji="1" lang="ko-KR" altLang="en-US" dirty="0"/>
              <a:t>만들어주는 그런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8836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6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자 그 다음에 </a:t>
            </a:r>
            <a:r>
              <a:rPr kumimoji="1" lang="en-US" altLang="ko-KR" dirty="0"/>
              <a:t>List interface</a:t>
            </a:r>
            <a:r>
              <a:rPr kumimoji="1" lang="ko-KR" altLang="en-US" dirty="0" err="1"/>
              <a:t>인데요</a:t>
            </a:r>
            <a:endParaRPr kumimoji="1" lang="ko-KR" altLang="en-US" dirty="0"/>
          </a:p>
          <a:p>
            <a:r>
              <a:rPr kumimoji="1" lang="en-US" altLang="ko-KR" dirty="0"/>
              <a:t>List interface</a:t>
            </a:r>
            <a:r>
              <a:rPr kumimoji="1" lang="ko-KR" altLang="en-US" dirty="0"/>
              <a:t>는 아까 얘기했듯이 </a:t>
            </a:r>
            <a:r>
              <a:rPr kumimoji="1" lang="en-US" altLang="ko-KR" dirty="0"/>
              <a:t>order</a:t>
            </a:r>
            <a:r>
              <a:rPr kumimoji="1" lang="ko-KR" altLang="en-US" dirty="0"/>
              <a:t>하고 </a:t>
            </a:r>
            <a:r>
              <a:rPr kumimoji="1" lang="en-US" altLang="ko-KR" dirty="0"/>
              <a:t>duplication</a:t>
            </a:r>
            <a:r>
              <a:rPr kumimoji="1" lang="ko-KR" altLang="en-US" dirty="0"/>
              <a:t>을 둘 다</a:t>
            </a:r>
          </a:p>
          <a:p>
            <a:r>
              <a:rPr kumimoji="1" lang="ko-KR" altLang="en-US" dirty="0"/>
              <a:t>허용한다 </a:t>
            </a:r>
            <a:r>
              <a:rPr kumimoji="1" lang="ko-KR" altLang="en-US" dirty="0" err="1"/>
              <a:t>그랬어요</a:t>
            </a:r>
            <a:r>
              <a:rPr kumimoji="1" lang="ko-KR" altLang="en-US" dirty="0"/>
              <a:t> 그래서 데이터가 </a:t>
            </a:r>
            <a:r>
              <a:rPr kumimoji="1" lang="en-US" altLang="ko-KR" dirty="0"/>
              <a:t>List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도착한 순서대로</a:t>
            </a:r>
          </a:p>
          <a:p>
            <a:r>
              <a:rPr kumimoji="1" lang="ko-KR" altLang="en-US" dirty="0"/>
              <a:t>즉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된 순서를 그대로 유지하고요 그 다음에 중복을 허용한다는 게 되겠죠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는 여기 있습니다</a:t>
            </a:r>
          </a:p>
          <a:p>
            <a:r>
              <a:rPr kumimoji="1" lang="en-US" altLang="ko-KR" dirty="0"/>
              <a:t>Collection</a:t>
            </a:r>
            <a:r>
              <a:rPr kumimoji="1" lang="ko-KR" altLang="en-US" dirty="0"/>
              <a:t>의 아래 있는 하나의 </a:t>
            </a:r>
            <a:r>
              <a:rPr kumimoji="1" lang="en-US" altLang="ko-KR" dirty="0"/>
              <a:t>interface</a:t>
            </a:r>
            <a:r>
              <a:rPr kumimoji="1" lang="ko-KR" altLang="en-US" dirty="0"/>
              <a:t>가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4523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7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List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들도 </a:t>
            </a:r>
            <a:r>
              <a:rPr kumimoji="1" lang="en-US" altLang="ko-KR" dirty="0"/>
              <a:t>parent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Collection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method</a:t>
            </a:r>
            <a:r>
              <a:rPr kumimoji="1" lang="ko-KR" altLang="en-US" dirty="0"/>
              <a:t>들과 거의 같습니다</a:t>
            </a:r>
          </a:p>
          <a:p>
            <a:r>
              <a:rPr kumimoji="1" lang="ko-KR" altLang="en-US" dirty="0"/>
              <a:t>그래서 </a:t>
            </a:r>
            <a:r>
              <a:rPr kumimoji="1" lang="en-US" altLang="ko-KR" dirty="0"/>
              <a:t>add</a:t>
            </a:r>
            <a:r>
              <a:rPr kumimoji="1" lang="ko-KR" altLang="en-US" dirty="0"/>
              <a:t>들이 있고 </a:t>
            </a:r>
            <a:r>
              <a:rPr kumimoji="1" lang="en-US" altLang="ko-KR" dirty="0" err="1"/>
              <a:t>addAll</a:t>
            </a:r>
            <a:r>
              <a:rPr kumimoji="1" lang="en-US" altLang="ko-KR" dirty="0"/>
              <a:t>, clear, contains,</a:t>
            </a:r>
          </a:p>
          <a:p>
            <a:r>
              <a:rPr kumimoji="1" lang="en-US" altLang="ko-KR" dirty="0" err="1"/>
              <a:t>containsAll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copyOf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다음에 </a:t>
            </a:r>
            <a:r>
              <a:rPr kumimoji="1" lang="en-US" altLang="ko-KR" dirty="0"/>
              <a:t>equals,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9824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8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이 있죠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은 이제 어떤 특정한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들어가 있는</a:t>
            </a:r>
          </a:p>
          <a:p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되겠습니다</a:t>
            </a:r>
          </a:p>
          <a:p>
            <a:r>
              <a:rPr kumimoji="1" lang="ko-KR" altLang="en-US" dirty="0"/>
              <a:t>여기서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가 가능한 것은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이기 때문에 그렇죠</a:t>
            </a:r>
          </a:p>
          <a:p>
            <a:r>
              <a:rPr kumimoji="1" lang="en-US" altLang="ko-KR" dirty="0"/>
              <a:t>List</a:t>
            </a:r>
            <a:r>
              <a:rPr kumimoji="1" lang="ko-KR" altLang="en-US" dirty="0"/>
              <a:t>는 순서가 유지되기 때문에</a:t>
            </a:r>
          </a:p>
          <a:p>
            <a:r>
              <a:rPr kumimoji="1" lang="ko-KR" altLang="en-US" dirty="0"/>
              <a:t>자기가 몇 번째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가지고 있는지를 아는 거죠</a:t>
            </a:r>
            <a:r>
              <a:rPr kumimoji="1" lang="en-US" altLang="ko-KR" dirty="0"/>
              <a:t>, order</a:t>
            </a:r>
            <a:r>
              <a:rPr kumimoji="1" lang="ko-KR" altLang="en-US" dirty="0"/>
              <a:t>가 있기 때문에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근데 뒤에 뭐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이나 </a:t>
            </a:r>
            <a:r>
              <a:rPr kumimoji="1" lang="en-US" altLang="ko-KR" dirty="0"/>
              <a:t>map </a:t>
            </a:r>
            <a:r>
              <a:rPr kumimoji="1" lang="ko-KR" altLang="en-US" dirty="0"/>
              <a:t>같은 거는 사실</a:t>
            </a:r>
          </a:p>
          <a:p>
            <a:r>
              <a:rPr kumimoji="1" lang="ko-KR" altLang="en-US" dirty="0"/>
              <a:t>순서가 유지되지 않기 때문에</a:t>
            </a:r>
          </a:p>
          <a:p>
            <a:r>
              <a:rPr kumimoji="1" lang="ko-KR" altLang="en-US" dirty="0"/>
              <a:t>이 </a:t>
            </a:r>
            <a:r>
              <a:rPr kumimoji="1" lang="en-US" altLang="ko-KR" dirty="0"/>
              <a:t>get </a:t>
            </a:r>
            <a:r>
              <a:rPr kumimoji="1" lang="ko-KR" altLang="en-US" dirty="0"/>
              <a:t>메소드를 가질 수가 없겠죠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hashcode. </a:t>
            </a:r>
            <a:r>
              <a:rPr kumimoji="1" lang="ko-KR" altLang="en-US" dirty="0"/>
              <a:t>그 다음에 </a:t>
            </a:r>
            <a:r>
              <a:rPr kumimoji="1" lang="en-US" altLang="ko-KR" dirty="0" err="1"/>
              <a:t>indexof</a:t>
            </a:r>
            <a:r>
              <a:rPr kumimoji="1" lang="en-US" altLang="ko-KR" dirty="0"/>
              <a:t> </a:t>
            </a:r>
            <a:r>
              <a:rPr kumimoji="1" lang="ko-KR" altLang="en-US" dirty="0"/>
              <a:t>이거는 </a:t>
            </a:r>
            <a:r>
              <a:rPr kumimoji="1" lang="en-US" altLang="ko-KR" dirty="0"/>
              <a:t>object</a:t>
            </a:r>
          </a:p>
          <a:p>
            <a:r>
              <a:rPr kumimoji="1" lang="ko-KR" altLang="en-US" dirty="0"/>
              <a:t>이것도 역시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order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유지하기 때문에 가능한 거고요</a:t>
            </a:r>
          </a:p>
          <a:p>
            <a:r>
              <a:rPr kumimoji="1" lang="en-US" altLang="ko-KR" dirty="0" err="1"/>
              <a:t>isEmpty</a:t>
            </a:r>
            <a:r>
              <a:rPr kumimoji="1" lang="en-US" altLang="ko-KR" dirty="0"/>
              <a:t>(), iterator(). </a:t>
            </a:r>
          </a:p>
          <a:p>
            <a:r>
              <a:rPr kumimoji="1" lang="en-US" altLang="ko-KR" dirty="0" err="1"/>
              <a:t>lastIndexOf</a:t>
            </a:r>
            <a:r>
              <a:rPr kumimoji="1" lang="en-US" altLang="ko-KR" dirty="0"/>
              <a:t>(Object o) </a:t>
            </a:r>
            <a:r>
              <a:rPr kumimoji="1" lang="ko-KR" altLang="en-US" dirty="0"/>
              <a:t>는 오가 여러 개가 들어가 있을 수 있잖아요</a:t>
            </a:r>
          </a:p>
          <a:p>
            <a:r>
              <a:rPr kumimoji="1" lang="ko-KR" altLang="en-US" dirty="0"/>
              <a:t>중복이 여러 개 될 수 있는데 그 중에 가장 마지막 </a:t>
            </a:r>
            <a:r>
              <a:rPr kumimoji="1" lang="en-US" altLang="ko-KR" dirty="0"/>
              <a:t>index,</a:t>
            </a:r>
          </a:p>
          <a:p>
            <a:r>
              <a:rPr kumimoji="1" lang="ko-KR" altLang="en-US" dirty="0"/>
              <a:t>가장 끝 쪽에 들어있는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5488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Page 9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뭐 이거는 </a:t>
            </a:r>
            <a:r>
              <a:rPr kumimoji="1" lang="en-US" altLang="ko-KR" dirty="0"/>
              <a:t>index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있는 </a:t>
            </a:r>
            <a:r>
              <a:rPr kumimoji="1" lang="en-US" altLang="ko-KR" dirty="0"/>
              <a:t>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하는 거고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remove object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직접 줘서 그것을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하는 거고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removeAllCollection</a:t>
            </a:r>
            <a:r>
              <a:rPr kumimoji="1" lang="ko-KR" altLang="en-US" dirty="0"/>
              <a:t>은</a:t>
            </a:r>
          </a:p>
          <a:p>
            <a:r>
              <a:rPr kumimoji="1" lang="en-US" altLang="ko-KR" dirty="0"/>
              <a:t>collection </a:t>
            </a:r>
            <a:r>
              <a:rPr kumimoji="1" lang="ko-KR" altLang="en-US" dirty="0"/>
              <a:t>안에 들어있는 걸 전부 </a:t>
            </a:r>
            <a:r>
              <a:rPr kumimoji="1" lang="en-US" altLang="ko-KR" dirty="0"/>
              <a:t>remove </a:t>
            </a:r>
            <a:r>
              <a:rPr kumimoji="1" lang="ko-KR" altLang="en-US" dirty="0"/>
              <a:t>하는 거고</a:t>
            </a:r>
          </a:p>
          <a:p>
            <a:r>
              <a:rPr kumimoji="1" lang="en-US" altLang="ko-KR" dirty="0" err="1"/>
              <a:t>retainAll</a:t>
            </a:r>
            <a:r>
              <a:rPr kumimoji="1" lang="ko-KR" altLang="en-US" dirty="0"/>
              <a:t>은 마찬가지로 </a:t>
            </a:r>
            <a:r>
              <a:rPr kumimoji="1" lang="en-US" altLang="ko-KR" dirty="0"/>
              <a:t>collection </a:t>
            </a:r>
            <a:r>
              <a:rPr kumimoji="1" lang="ko-KR" altLang="en-US" dirty="0"/>
              <a:t>안에 들어있는 것만 남기고</a:t>
            </a:r>
          </a:p>
          <a:p>
            <a:r>
              <a:rPr kumimoji="1" lang="ko-KR" altLang="en-US" dirty="0"/>
              <a:t>다 삭제하는 거고요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/>
              <a:t>set</a:t>
            </a:r>
            <a:r>
              <a:rPr kumimoji="1" lang="ko-KR" altLang="en-US" dirty="0"/>
              <a:t>은 어떤 특정한 </a:t>
            </a:r>
            <a:r>
              <a:rPr kumimoji="1" lang="en-US" altLang="ko-KR" dirty="0"/>
              <a:t>index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element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set </a:t>
            </a:r>
            <a:r>
              <a:rPr kumimoji="1" lang="ko-KR" altLang="en-US" dirty="0"/>
              <a:t>하는 거고요</a:t>
            </a:r>
          </a:p>
          <a:p>
            <a:r>
              <a:rPr kumimoji="1" lang="en-US" altLang="ko-KR" dirty="0"/>
              <a:t>size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size, sort.</a:t>
            </a:r>
          </a:p>
          <a:p>
            <a:r>
              <a:rPr kumimoji="1" lang="en-US" altLang="ko-KR" dirty="0"/>
              <a:t>sort</a:t>
            </a:r>
            <a:r>
              <a:rPr kumimoji="1" lang="ko-KR" altLang="en-US" dirty="0"/>
              <a:t>도 직접 가지고 있기 때문에 어떤 주어진 </a:t>
            </a:r>
            <a:r>
              <a:rPr kumimoji="1" lang="en-US" altLang="ko-KR" dirty="0"/>
              <a:t>Comparator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의해서</a:t>
            </a:r>
          </a:p>
          <a:p>
            <a:r>
              <a:rPr kumimoji="1" lang="ko-KR" altLang="en-US" dirty="0"/>
              <a:t>그 관계에 의해서 </a:t>
            </a:r>
            <a:r>
              <a:rPr kumimoji="1" lang="en-US" altLang="ko-KR" dirty="0"/>
              <a:t>sorting</a:t>
            </a:r>
            <a:r>
              <a:rPr kumimoji="1" lang="ko-KR" altLang="en-US" dirty="0"/>
              <a:t>이 가능하게 되겠습니다</a:t>
            </a:r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sublist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index </a:t>
            </a:r>
            <a:r>
              <a:rPr kumimoji="1" lang="ko-KR" altLang="en-US" dirty="0"/>
              <a:t>두 개가 주어져서</a:t>
            </a:r>
          </a:p>
          <a:p>
            <a:r>
              <a:rPr kumimoji="1" lang="ko-KR" altLang="en-US" dirty="0"/>
              <a:t>그 안에 있는 것들을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로 만들어서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하게 </a:t>
            </a:r>
            <a:r>
              <a:rPr kumimoji="1" lang="ko-KR" altLang="en-US" dirty="0" err="1"/>
              <a:t>되겠고요</a:t>
            </a:r>
            <a:endParaRPr kumimoji="1" lang="ko-KR" altLang="en-US" dirty="0"/>
          </a:p>
          <a:p>
            <a:r>
              <a:rPr kumimoji="1" lang="ko-KR" altLang="en-US" dirty="0"/>
              <a:t>그 다음에 </a:t>
            </a:r>
            <a:r>
              <a:rPr kumimoji="1" lang="en-US" altLang="ko-KR" dirty="0" err="1"/>
              <a:t>toArray</a:t>
            </a:r>
            <a:r>
              <a:rPr kumimoji="1" lang="ko-KR" altLang="en-US" dirty="0"/>
              <a:t>는 역시 일반적인 </a:t>
            </a:r>
            <a:r>
              <a:rPr kumimoji="1" lang="en-US" altLang="ko-KR" dirty="0"/>
              <a:t>array</a:t>
            </a:r>
            <a:r>
              <a:rPr kumimoji="1" lang="ko-KR" altLang="en-US" dirty="0"/>
              <a:t>로 만들어서 </a:t>
            </a:r>
            <a:r>
              <a:rPr kumimoji="1" lang="en-US" altLang="ko-KR" dirty="0"/>
              <a:t>return</a:t>
            </a:r>
            <a:r>
              <a:rPr kumimoji="1" lang="ko-KR" altLang="en-US" dirty="0"/>
              <a:t>하는 것이 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CD10E-49FF-8C40-B7F3-CA6239B459A9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68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ctr">
              <a:defRPr sz="4400" b="1"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91344" y="1124745"/>
            <a:ext cx="580305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803056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65000"/>
              <a:lumOff val="35000"/>
            </a:schemeClr>
          </a:solidFill>
          <a:latin typeface="Tahoma" panose="020B0604030504040204" pitchFamily="34" charset="0"/>
          <a:ea typeface="+mn-ea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10/docs/api/java/util/LinkedList.html#clone()" TargetMode="External"/><Relationship Id="rId13" Type="http://schemas.openxmlformats.org/officeDocument/2006/relationships/hyperlink" Target="https://docs.oracle.com/javase/10/docs/api/java/util/LinkedList.html#offer(E)" TargetMode="External"/><Relationship Id="rId18" Type="http://schemas.openxmlformats.org/officeDocument/2006/relationships/hyperlink" Target="https://docs.oracle.com/javase/10/docs/api/java/util/LinkedList.html#peekLast()" TargetMode="External"/><Relationship Id="rId3" Type="http://schemas.openxmlformats.org/officeDocument/2006/relationships/hyperlink" Target="https://docs.oracle.com/javase/10/docs/api/java/util/LinkedList.html#addFirst(E)" TargetMode="External"/><Relationship Id="rId7" Type="http://schemas.openxmlformats.org/officeDocument/2006/relationships/hyperlink" Target="https://docs.oracle.com/javase/10/docs/api/java/lang/Object.html" TargetMode="External"/><Relationship Id="rId12" Type="http://schemas.openxmlformats.org/officeDocument/2006/relationships/hyperlink" Target="https://docs.oracle.com/javase/10/docs/api/java/util/LinkedList.html#lastIndexOf(java.lang.Object)" TargetMode="External"/><Relationship Id="rId17" Type="http://schemas.openxmlformats.org/officeDocument/2006/relationships/hyperlink" Target="https://docs.oracle.com/javase/10/docs/api/java/util/LinkedList.html#peekFirst()" TargetMode="External"/><Relationship Id="rId2" Type="http://schemas.openxmlformats.org/officeDocument/2006/relationships/notesSlide" Target="../notesSlides/notesSlide23.xml"/><Relationship Id="rId16" Type="http://schemas.openxmlformats.org/officeDocument/2006/relationships/hyperlink" Target="https://docs.oracle.com/javase/10/docs/api/java/util/LinkedList.html#peek(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10/docs/api/java/util/LinkedList.html#clear()" TargetMode="External"/><Relationship Id="rId11" Type="http://schemas.openxmlformats.org/officeDocument/2006/relationships/hyperlink" Target="https://docs.oracle.com/javase/10/docs/api/java/util/LinkedList.html#getLast()" TargetMode="External"/><Relationship Id="rId5" Type="http://schemas.openxmlformats.org/officeDocument/2006/relationships/hyperlink" Target="https://docs.oracle.com/javase/10/docs/api/java/util/LinkedList.html#addLast(E)" TargetMode="External"/><Relationship Id="rId15" Type="http://schemas.openxmlformats.org/officeDocument/2006/relationships/hyperlink" Target="https://docs.oracle.com/javase/10/docs/api/java/util/LinkedList.html#offerLast(E)" TargetMode="External"/><Relationship Id="rId10" Type="http://schemas.openxmlformats.org/officeDocument/2006/relationships/hyperlink" Target="https://docs.oracle.com/javase/10/docs/api/java/util/LinkedList.html#getFirst()" TargetMode="External"/><Relationship Id="rId19" Type="http://schemas.openxmlformats.org/officeDocument/2006/relationships/hyperlink" Target="https://docs.oracle.com/javase/10/docs/api/java/util/LinkedList.html#poll()" TargetMode="External"/><Relationship Id="rId4" Type="http://schemas.openxmlformats.org/officeDocument/2006/relationships/hyperlink" Target="https://docs.oracle.com/javase/10/docs/api/java/util/LinkedList.html" TargetMode="External"/><Relationship Id="rId9" Type="http://schemas.openxmlformats.org/officeDocument/2006/relationships/hyperlink" Target="https://docs.oracle.com/javase/10/docs/api/java/util/LinkedList.html#element()" TargetMode="External"/><Relationship Id="rId14" Type="http://schemas.openxmlformats.org/officeDocument/2006/relationships/hyperlink" Target="https://docs.oracle.com/javase/10/docs/api/java/util/LinkedList.html#offerFirst(E)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10/docs/api/java/util/Queue.html#poll()" TargetMode="External"/><Relationship Id="rId3" Type="http://schemas.openxmlformats.org/officeDocument/2006/relationships/hyperlink" Target="https://docs.oracle.com/javase/10/docs/api/java/util/Queue.html#add(E)" TargetMode="External"/><Relationship Id="rId7" Type="http://schemas.openxmlformats.org/officeDocument/2006/relationships/hyperlink" Target="https://docs.oracle.com/javase/10/docs/api/java/util/Queue.html#peek(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10/docs/api/java/util/Queue.html#offer(E)" TargetMode="External"/><Relationship Id="rId5" Type="http://schemas.openxmlformats.org/officeDocument/2006/relationships/hyperlink" Target="https://docs.oracle.com/javase/10/docs/api/java/util/Queue.html#element()" TargetMode="External"/><Relationship Id="rId4" Type="http://schemas.openxmlformats.org/officeDocument/2006/relationships/hyperlink" Target="https://docs.oracle.com/javase/10/docs/api/java/util/Queue.html" TargetMode="External"/><Relationship Id="rId9" Type="http://schemas.openxmlformats.org/officeDocument/2006/relationships/hyperlink" Target="https://docs.oracle.com/javase/10/docs/api/java/util/Queue.html#remove()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10/docs/api/java/util/Iterator.html" TargetMode="External"/><Relationship Id="rId3" Type="http://schemas.openxmlformats.org/officeDocument/2006/relationships/hyperlink" Target="https://docs.oracle.com/javase/10/docs/api/java/util/PriorityQueue.html#add(E)" TargetMode="External"/><Relationship Id="rId7" Type="http://schemas.openxmlformats.org/officeDocument/2006/relationships/hyperlink" Target="https://docs.oracle.com/javase/10/docs/api/java/lang/Object.html" TargetMode="External"/><Relationship Id="rId12" Type="http://schemas.openxmlformats.org/officeDocument/2006/relationships/hyperlink" Target="https://docs.oracle.com/javase/10/docs/api/java/util/PriorityQueue.html#toArray()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racle.com/javase/10/docs/api/java/util/PriorityQueue.html#contains(java.lang.Object)" TargetMode="External"/><Relationship Id="rId11" Type="http://schemas.openxmlformats.org/officeDocument/2006/relationships/hyperlink" Target="https://docs.oracle.com/javase/10/docs/api/java/util/PriorityQueue.html#remove(java.lang.Object)" TargetMode="External"/><Relationship Id="rId5" Type="http://schemas.openxmlformats.org/officeDocument/2006/relationships/hyperlink" Target="https://docs.oracle.com/javase/10/docs/api/java/util/PriorityQueue.html#clear()" TargetMode="External"/><Relationship Id="rId10" Type="http://schemas.openxmlformats.org/officeDocument/2006/relationships/hyperlink" Target="https://docs.oracle.com/javase/10/docs/api/java/util/PriorityQueue.html#offer(E)" TargetMode="External"/><Relationship Id="rId4" Type="http://schemas.openxmlformats.org/officeDocument/2006/relationships/hyperlink" Target="https://docs.oracle.com/javase/10/docs/api/java/util/PriorityQueue.html" TargetMode="External"/><Relationship Id="rId9" Type="http://schemas.openxmlformats.org/officeDocument/2006/relationships/hyperlink" Target="https://docs.oracle.com/javase/10/docs/api/java/util/PriorityQueue.html#iterator()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BAA068-C16F-8948-9D3E-B69EB51FD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10 Collection Framework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51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C05A0-7015-4546-A458-E96BAA20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ArrayList and Vector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DA9DB-B1F4-874D-B67A-FFDB7B2E4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1440161"/>
          </a:xfrm>
        </p:spPr>
        <p:txBody>
          <a:bodyPr>
            <a:normAutofit/>
          </a:bodyPr>
          <a:lstStyle/>
          <a:p>
            <a:r>
              <a:rPr kumimoji="1" lang="en" altLang="ko-Kore-KR" sz="2400" dirty="0"/>
              <a:t>Order (0), Duplication (0)</a:t>
            </a:r>
          </a:p>
          <a:p>
            <a:r>
              <a:rPr kumimoji="1" lang="en" altLang="ko-Kore-KR" sz="2400" dirty="0"/>
              <a:t>Use array as storage space</a:t>
            </a:r>
          </a:p>
          <a:p>
            <a:r>
              <a:rPr kumimoji="1" lang="en" altLang="ko-Kore-KR" sz="2400" dirty="0"/>
              <a:t>Details of ArrayList in Lecture Note 14-1, too</a:t>
            </a:r>
            <a:endParaRPr kumimoji="1" lang="ko-Kore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BD65E4-9AE4-E646-A1E7-D2EE21ED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B613AE-75F9-DE4B-A9C3-7C87EF31DB60}"/>
              </a:ext>
            </a:extLst>
          </p:cNvPr>
          <p:cNvSpPr txBox="1"/>
          <p:nvPr/>
        </p:nvSpPr>
        <p:spPr>
          <a:xfrm>
            <a:off x="4511824" y="2680466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dirty="0"/>
              <a:t>Iteratable</a:t>
            </a:r>
            <a:endParaRPr kumimoji="1" lang="ko-Kore-US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49621-46E6-A64F-9E54-DD53496B0C25}"/>
              </a:ext>
            </a:extLst>
          </p:cNvPr>
          <p:cNvSpPr txBox="1"/>
          <p:nvPr/>
        </p:nvSpPr>
        <p:spPr>
          <a:xfrm>
            <a:off x="4511824" y="3394212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Collection</a:t>
            </a:r>
            <a:endParaRPr kumimoji="1" lang="ko-Kore-US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26DC80-AB1D-2141-AB2F-F70032D28714}"/>
              </a:ext>
            </a:extLst>
          </p:cNvPr>
          <p:cNvSpPr txBox="1"/>
          <p:nvPr/>
        </p:nvSpPr>
        <p:spPr>
          <a:xfrm>
            <a:off x="3027577" y="4350995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List</a:t>
            </a:r>
            <a:endParaRPr kumimoji="1" lang="ko-Kore-US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49327DE-A687-EB41-B231-576AD171A339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534792" y="3743747"/>
            <a:ext cx="1513621" cy="60724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2BC9B022-DBAA-9047-9903-ECB6F1061FF0}"/>
              </a:ext>
            </a:extLst>
          </p:cNvPr>
          <p:cNvSpPr/>
          <p:nvPr/>
        </p:nvSpPr>
        <p:spPr>
          <a:xfrm>
            <a:off x="1518855" y="5538169"/>
            <a:ext cx="1282362" cy="335062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bg1"/>
                </a:solidFill>
              </a:rPr>
              <a:t>Vector</a:t>
            </a:r>
            <a:endParaRPr kumimoji="1" lang="ko-Kore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126EDD4-E592-4E45-BA8D-E4173B8BB95E}"/>
              </a:ext>
            </a:extLst>
          </p:cNvPr>
          <p:cNvSpPr/>
          <p:nvPr/>
        </p:nvSpPr>
        <p:spPr>
          <a:xfrm>
            <a:off x="2893611" y="5538072"/>
            <a:ext cx="1282362" cy="335062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bg1"/>
                </a:solidFill>
              </a:rPr>
              <a:t>ArrayList</a:t>
            </a:r>
            <a:endParaRPr kumimoji="1" lang="ko-Kore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293DD87-D450-3F45-9033-038C96E92D8B}"/>
              </a:ext>
            </a:extLst>
          </p:cNvPr>
          <p:cNvSpPr/>
          <p:nvPr/>
        </p:nvSpPr>
        <p:spPr>
          <a:xfrm>
            <a:off x="4268367" y="5538073"/>
            <a:ext cx="1282362" cy="33506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LinkedList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4D771EA-9AC2-8847-A410-EA3F63D04E2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160036" y="4683007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F350F7-BD4F-3646-9739-05D6F0D3963E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3534792" y="4686057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58CE1C6-D81E-6648-8439-D8E8781A0C1A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3747830" y="4683007"/>
            <a:ext cx="116171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D85AD3A1-69DA-0D48-BF9B-31F14539BF31}"/>
              </a:ext>
            </a:extLst>
          </p:cNvPr>
          <p:cNvSpPr/>
          <p:nvPr/>
        </p:nvSpPr>
        <p:spPr>
          <a:xfrm>
            <a:off x="1518855" y="6216621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Stack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742B60F-76D9-AE42-BDE5-A6574BF765F8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2160036" y="5873231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47BD9F-9555-614A-8341-BAF248840FCA}"/>
              </a:ext>
            </a:extLst>
          </p:cNvPr>
          <p:cNvSpPr txBox="1"/>
          <p:nvPr/>
        </p:nvSpPr>
        <p:spPr>
          <a:xfrm>
            <a:off x="6198682" y="4351065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Queue</a:t>
            </a:r>
            <a:endParaRPr kumimoji="1" lang="ko-Kore-US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EC2C69-C051-E247-B49C-0E6642D9F753}"/>
              </a:ext>
            </a:extLst>
          </p:cNvPr>
          <p:cNvSpPr txBox="1"/>
          <p:nvPr/>
        </p:nvSpPr>
        <p:spPr>
          <a:xfrm>
            <a:off x="6179172" y="5184932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4C2BF41F-3082-8144-8FB7-2348AD41465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4909548" y="4683007"/>
            <a:ext cx="148060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C236D1-1DD0-2346-9309-6D04F7EF3BD5}"/>
              </a:ext>
            </a:extLst>
          </p:cNvPr>
          <p:cNvCxnSpPr>
            <a:cxnSpLocks/>
            <a:stCxn id="27" idx="0"/>
            <a:endCxn id="34" idx="1"/>
          </p:cNvCxnSpPr>
          <p:nvPr/>
        </p:nvCxnSpPr>
        <p:spPr>
          <a:xfrm flipV="1">
            <a:off x="4909548" y="5352463"/>
            <a:ext cx="1269624" cy="18561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7E45579-C891-9B45-8057-434FAD4C19E4}"/>
              </a:ext>
            </a:extLst>
          </p:cNvPr>
          <p:cNvSpPr/>
          <p:nvPr/>
        </p:nvSpPr>
        <p:spPr>
          <a:xfrm>
            <a:off x="7398267" y="5527548"/>
            <a:ext cx="1512168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PriorityQueue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DE0E4BD-D1AC-044E-8180-2383CBB2C95A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331140" y="3743747"/>
            <a:ext cx="1374757" cy="60731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87C5F09-2F24-D944-B33F-EDF07926B979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966219" y="4683007"/>
            <a:ext cx="1188132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713AFD3-5180-F14E-BE70-E1F0A10F7A7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6686387" y="4686127"/>
            <a:ext cx="19510" cy="49880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A7CEA54-4E45-CA41-A420-3BE9B8E066C2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5192275" y="3015528"/>
            <a:ext cx="0" cy="37868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79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D0C1-3669-C548-AA12-D1DA24B9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Using ArrayList (1/2)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AD255-9353-6641-827B-99A9F945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304CBD1-12A8-0F43-B136-DCBD9B738275}"/>
              </a:ext>
            </a:extLst>
          </p:cNvPr>
          <p:cNvSpPr/>
          <p:nvPr/>
        </p:nvSpPr>
        <p:spPr>
          <a:xfrm>
            <a:off x="623391" y="1340768"/>
            <a:ext cx="10971239" cy="50167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java.util.ArrayList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java.util.Collections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    </a:t>
            </a:r>
            <a:r>
              <a:rPr lang="en" altLang="ko-Kore-KR" sz="1600" dirty="0">
                <a:solidFill>
                  <a:srgbClr val="FF0000"/>
                </a:solidFill>
                <a:latin typeface="Menlo" panose="020B0609030804020204" pitchFamily="49" charset="0"/>
              </a:rPr>
              <a:t>// utility class for Collection (ex. sort())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ArrayListEx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main(String[]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ArrayList&lt;Integer&gt; list1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ArrayList&lt;Integer&gt;(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endParaRPr lang="en" altLang="ko-Kore-KR" sz="16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endParaRPr lang="en" altLang="ko-Kore-KR" sz="16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list1.add(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list1.add(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list1.add(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list1.add(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list1.add(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list1.add(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ArrayList&lt;Integer&gt; list2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ArrayList&lt;Integer&gt;(list1.subList(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"list1:"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list1);  </a:t>
            </a:r>
            <a:r>
              <a:rPr lang="en" altLang="ko-Kore-KR" sz="16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// list1:[5, 4, 2, 0, 1, 3]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"list2:"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list2);  </a:t>
            </a:r>
            <a:r>
              <a:rPr lang="en" altLang="ko-Kore-KR" sz="16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// list2:[4, 2, 0] </a:t>
            </a:r>
          </a:p>
        </p:txBody>
      </p:sp>
    </p:spTree>
    <p:extLst>
      <p:ext uri="{BB962C8B-B14F-4D97-AF65-F5344CB8AC3E}">
        <p14:creationId xmlns:p14="http://schemas.microsoft.com/office/powerpoint/2010/main" val="233155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D0C1-3669-C548-AA12-D1DA24B9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Using ArrayList (2/2)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AD255-9353-6641-827B-99A9F945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849843-7309-FA4E-818A-A00064A63795}"/>
              </a:ext>
            </a:extLst>
          </p:cNvPr>
          <p:cNvSpPr/>
          <p:nvPr/>
        </p:nvSpPr>
        <p:spPr>
          <a:xfrm>
            <a:off x="695399" y="1268758"/>
            <a:ext cx="10899231" cy="28007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Collections.sort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(list1);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Collections.sort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(list2);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"list1:"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list1);  </a:t>
            </a:r>
            <a:r>
              <a:rPr lang="en" altLang="ko-Kore-KR" sz="16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// list1:[0,1,2,3,4,5]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"list2:"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list2);  </a:t>
            </a:r>
            <a:r>
              <a:rPr lang="en" altLang="ko-Kore-KR" sz="16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// list2:[0,2,4]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"list1.containsall(list2):"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            list1.containsAll(list2)); </a:t>
            </a:r>
            <a:r>
              <a:rPr lang="en" altLang="ko-Kore-KR" sz="1600" dirty="0">
                <a:solidFill>
                  <a:schemeClr val="bg1">
                    <a:lumMod val="50000"/>
                  </a:schemeClr>
                </a:solidFill>
                <a:latin typeface="Menlo" panose="020B0609030804020204" pitchFamily="49" charset="0"/>
              </a:rPr>
              <a:t>// list1.containsall(list2):tru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e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" altLang="ko-Kore-KR" sz="1600" dirty="0">
              <a:solidFill>
                <a:schemeClr val="bg1">
                  <a:lumMod val="50000"/>
                </a:schemeClr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904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F1950-5180-E243-A3E9-C2567046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Removing Sequence in ArrayList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62CE00-73C7-8744-AAFC-9EA12EE14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Sequence of processing: </a:t>
            </a:r>
            <a:r>
              <a:rPr kumimoji="1" lang="en-US" altLang="ko-Kore-KR" dirty="0" err="1"/>
              <a:t>v.remove</a:t>
            </a:r>
            <a:r>
              <a:rPr kumimoji="1" lang="en-US" altLang="ko-Kore-KR" dirty="0"/>
              <a:t>(2);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ore-KR" dirty="0"/>
              <a:t>The data under the element to be deleted are copied one space upward one by one, overwriting    the element to be deleted</a:t>
            </a:r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ore-KR" dirty="0"/>
              <a:t>The last data moved is changed to be null</a:t>
            </a:r>
          </a:p>
          <a:p>
            <a:pPr marL="800100" lvl="1" indent="-342900">
              <a:buFont typeface="+mj-lt"/>
              <a:buAutoNum type="arabicParenR"/>
            </a:pPr>
            <a:r>
              <a:rPr kumimoji="1" lang="en-US" altLang="ko-Kore-KR" dirty="0"/>
              <a:t>Decrease the size by one</a:t>
            </a:r>
          </a:p>
          <a:p>
            <a:pPr marL="800100" lvl="1" indent="-342900">
              <a:buFont typeface="+mj-lt"/>
              <a:buAutoNum type="arabicParenR"/>
            </a:pPr>
            <a:endParaRPr kumimoji="1" lang="en-US" altLang="ko-Kore-KR" dirty="0"/>
          </a:p>
          <a:p>
            <a:r>
              <a:rPr kumimoji="1" lang="en-US" altLang="ko-Kore-KR" dirty="0"/>
              <a:t>Note that in the worst case (the case when the first element is removed)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kumimoji="1" lang="en-US" altLang="ko-Kore-KR" dirty="0"/>
              <a:t>(size – 1) data should be moved ... O(n) time for n data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B68C10-B9B3-8F4B-80E6-12784081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11CF9C77-1E33-EE43-9AB6-0C0EC4755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772816"/>
            <a:ext cx="7417547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FEBA2FD-CDBD-0843-ABD9-74FCF5858D1A}"/>
              </a:ext>
            </a:extLst>
          </p:cNvPr>
          <p:cNvSpPr/>
          <p:nvPr/>
        </p:nvSpPr>
        <p:spPr>
          <a:xfrm>
            <a:off x="3359696" y="1628800"/>
            <a:ext cx="172819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5613B2-65A9-8947-8BC7-31140F1E46C6}"/>
              </a:ext>
            </a:extLst>
          </p:cNvPr>
          <p:cNvSpPr/>
          <p:nvPr/>
        </p:nvSpPr>
        <p:spPr>
          <a:xfrm>
            <a:off x="5208911" y="1628800"/>
            <a:ext cx="172819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BD5F22-1376-D940-A5AA-78E9D57747C5}"/>
              </a:ext>
            </a:extLst>
          </p:cNvPr>
          <p:cNvSpPr/>
          <p:nvPr/>
        </p:nvSpPr>
        <p:spPr>
          <a:xfrm>
            <a:off x="7032104" y="1628800"/>
            <a:ext cx="1728192" cy="2160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56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67DA2-ADCF-EC40-9348-D85CA0EF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Forward or Backward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CF4128-585F-EB41-8F43-74E9D644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Removing from the first object to the last (array copy occurs)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Removing from the last object to the first (no array copy)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BCC1A-4E5E-244A-90FC-477A718F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4B9DEBA-53EB-5D40-B9D4-58D7811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36" y="2183855"/>
            <a:ext cx="580548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DE165A39-5D7B-7D41-BEE9-384DEF87B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556792"/>
            <a:ext cx="36099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3C4948D-9607-6146-8F91-154C94FAE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4221088"/>
            <a:ext cx="39338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59DA9147-B9A5-674D-BF7E-85A04A4C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007" y="4868788"/>
            <a:ext cx="63531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48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5D223-F143-C443-B9A4-748CE32B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Pros and Cons of ArrayList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2FFE26-30B6-6E48-A9E4-41EDB615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Advantages</a:t>
            </a:r>
          </a:p>
          <a:p>
            <a:pPr lvl="1"/>
            <a:r>
              <a:rPr kumimoji="1" lang="en-US" altLang="ko-Kore-KR" dirty="0"/>
              <a:t>Simple structure</a:t>
            </a:r>
          </a:p>
          <a:p>
            <a:pPr lvl="1"/>
            <a:r>
              <a:rPr kumimoji="1" lang="en-US" altLang="ko-Kore-KR" dirty="0"/>
              <a:t>Fast (direct) access time</a:t>
            </a:r>
          </a:p>
          <a:p>
            <a:pPr lvl="2"/>
            <a:r>
              <a:rPr kumimoji="1" lang="en-US" altLang="ko-Kore-KR" dirty="0"/>
              <a:t>The memory address can be calculated simply from the index</a:t>
            </a:r>
          </a:p>
          <a:p>
            <a:pPr lvl="2"/>
            <a:r>
              <a:rPr kumimoji="1" lang="en-US" altLang="ko-Kore-KR" dirty="0"/>
              <a:t>ex) </a:t>
            </a:r>
            <a:r>
              <a:rPr kumimoji="1" lang="en-US" altLang="ko-Kore-KR" dirty="0" err="1"/>
              <a:t>list.get</a:t>
            </a:r>
            <a:r>
              <a:rPr kumimoji="1" lang="en-US" altLang="ko-Kore-KR" dirty="0"/>
              <a:t>(index)  ... address of list[index] = address of list[0] + </a:t>
            </a:r>
            <a:r>
              <a:rPr kumimoji="1" lang="en-US" altLang="ko-Kore-KR" dirty="0" err="1"/>
              <a:t>sizeof</a:t>
            </a:r>
            <a:r>
              <a:rPr kumimoji="1" lang="en-US" altLang="ko-Kore-KR" dirty="0"/>
              <a:t>(data) * index; </a:t>
            </a:r>
          </a:p>
          <a:p>
            <a:r>
              <a:rPr kumimoji="1" lang="en-US" altLang="ko-Kore-KR" dirty="0"/>
              <a:t>Disadvantages</a:t>
            </a:r>
          </a:p>
          <a:p>
            <a:pPr lvl="1"/>
            <a:r>
              <a:rPr kumimoji="1" lang="en-US" altLang="ko-Kore-KR" dirty="0"/>
              <a:t>To change the capacity, we should create a new memory space and copy the data from old space to the new one. </a:t>
            </a:r>
          </a:p>
          <a:p>
            <a:pPr lvl="2"/>
            <a:r>
              <a:rPr kumimoji="1" lang="en-US" altLang="ko-Kore-KR" dirty="0"/>
              <a:t>If we create an array large enough to avoid resizing, the memory is wasted.</a:t>
            </a:r>
          </a:p>
          <a:p>
            <a:pPr lvl="1"/>
            <a:r>
              <a:rPr kumimoji="1" lang="en" altLang="ko-Kore-KR" dirty="0"/>
              <a:t>It takes a lot of time to add and delete out of sequence data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" altLang="ko-Kore-KR" dirty="0"/>
              <a:t>To add or delete data, a lot of data must be moved.</a:t>
            </a:r>
          </a:p>
          <a:p>
            <a:pPr lvl="2"/>
            <a:r>
              <a:rPr kumimoji="1" lang="en" altLang="ko-Kore-KR" dirty="0"/>
              <a:t>However, sequential data addition (adding to the last) and data deletion sequentially (deleting from the last) are fast.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A2B6BD-513E-FC47-9DC7-4946F285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94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2143C-F62B-BF4B-AD3C-A3F53CA8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LinkedList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D91828-595A-A240-AE8D-4C996597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495437"/>
          </a:xfrm>
        </p:spPr>
        <p:txBody>
          <a:bodyPr>
            <a:normAutofit/>
          </a:bodyPr>
          <a:lstStyle/>
          <a:p>
            <a:r>
              <a:rPr kumimoji="1" lang="en" altLang="ko-Kore-KR" dirty="0"/>
              <a:t>Order (0), Duplication (0)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9B86E-7B66-9242-B556-04EF569F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E4EF62-011C-DA4F-8562-936E3AAAAE75}"/>
              </a:ext>
            </a:extLst>
          </p:cNvPr>
          <p:cNvSpPr txBox="1"/>
          <p:nvPr/>
        </p:nvSpPr>
        <p:spPr>
          <a:xfrm>
            <a:off x="4735098" y="2298632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dirty="0"/>
              <a:t>Iteratable</a:t>
            </a:r>
            <a:endParaRPr kumimoji="1" lang="ko-Kore-US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2F70EF-40D5-7548-8C90-057CD423BE95}"/>
              </a:ext>
            </a:extLst>
          </p:cNvPr>
          <p:cNvSpPr txBox="1"/>
          <p:nvPr/>
        </p:nvSpPr>
        <p:spPr>
          <a:xfrm>
            <a:off x="4735098" y="3012378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Collection</a:t>
            </a:r>
            <a:endParaRPr kumimoji="1" lang="ko-Kore-US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E14465-AA16-084A-A4C4-00F5891C7FB9}"/>
              </a:ext>
            </a:extLst>
          </p:cNvPr>
          <p:cNvSpPr txBox="1"/>
          <p:nvPr/>
        </p:nvSpPr>
        <p:spPr>
          <a:xfrm>
            <a:off x="3250851" y="3969161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List</a:t>
            </a:r>
            <a:endParaRPr kumimoji="1" lang="ko-Kore-US" altLang="en-US" sz="1600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AC83ABE-839C-804A-B92B-D150035F82A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758066" y="3361913"/>
            <a:ext cx="1513621" cy="60724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E2B3C08-26B2-EA41-8E9D-E2F6E347FFB3}"/>
              </a:ext>
            </a:extLst>
          </p:cNvPr>
          <p:cNvSpPr/>
          <p:nvPr/>
        </p:nvSpPr>
        <p:spPr>
          <a:xfrm>
            <a:off x="1742129" y="5156335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Vector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55DC78C5-19BF-8F4C-BF5E-9CF1A82B1C58}"/>
              </a:ext>
            </a:extLst>
          </p:cNvPr>
          <p:cNvSpPr/>
          <p:nvPr/>
        </p:nvSpPr>
        <p:spPr>
          <a:xfrm>
            <a:off x="3116885" y="5156238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ArrayList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08A5A43-8063-1B45-B4EA-D3787A7BFBD5}"/>
              </a:ext>
            </a:extLst>
          </p:cNvPr>
          <p:cNvSpPr/>
          <p:nvPr/>
        </p:nvSpPr>
        <p:spPr>
          <a:xfrm>
            <a:off x="4491641" y="5156239"/>
            <a:ext cx="1282362" cy="335061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bg1"/>
                </a:solidFill>
              </a:rPr>
              <a:t>LinkedList</a:t>
            </a:r>
            <a:endParaRPr kumimoji="1" lang="ko-Kore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3652F8-3964-1343-8BCB-59202A689F71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2383310" y="4301173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E083D5A-C01E-A442-8456-1E1C0F0E8510}"/>
              </a:ext>
            </a:extLst>
          </p:cNvPr>
          <p:cNvCxnSpPr>
            <a:cxnSpLocks/>
            <a:stCxn id="28" idx="0"/>
            <a:endCxn id="25" idx="2"/>
          </p:cNvCxnSpPr>
          <p:nvPr/>
        </p:nvCxnSpPr>
        <p:spPr>
          <a:xfrm flipV="1">
            <a:off x="3758066" y="4304223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8EA854E-6A71-E04F-A9D6-26C44291400B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3971104" y="4301173"/>
            <a:ext cx="116171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EFF941F2-02AF-D643-9026-7D962ACD41A5}"/>
              </a:ext>
            </a:extLst>
          </p:cNvPr>
          <p:cNvSpPr/>
          <p:nvPr/>
        </p:nvSpPr>
        <p:spPr>
          <a:xfrm>
            <a:off x="1742129" y="5834787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Stack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9155E5F-D8F3-A841-8D62-E05EA22B7F83}"/>
              </a:ext>
            </a:extLst>
          </p:cNvPr>
          <p:cNvCxnSpPr>
            <a:cxnSpLocks/>
            <a:stCxn id="33" idx="0"/>
            <a:endCxn id="27" idx="2"/>
          </p:cNvCxnSpPr>
          <p:nvPr/>
        </p:nvCxnSpPr>
        <p:spPr>
          <a:xfrm flipV="1">
            <a:off x="2383310" y="5491397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81BEBF-03F0-C149-9D30-4A2CF7922667}"/>
              </a:ext>
            </a:extLst>
          </p:cNvPr>
          <p:cNvSpPr txBox="1"/>
          <p:nvPr/>
        </p:nvSpPr>
        <p:spPr>
          <a:xfrm>
            <a:off x="6421956" y="3969231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Queue</a:t>
            </a:r>
            <a:endParaRPr kumimoji="1" lang="ko-Kore-US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55F409-1A4B-9D4E-8D65-CB64C06C4890}"/>
              </a:ext>
            </a:extLst>
          </p:cNvPr>
          <p:cNvSpPr txBox="1"/>
          <p:nvPr/>
        </p:nvSpPr>
        <p:spPr>
          <a:xfrm>
            <a:off x="6402446" y="4803098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9DB2B6E-025D-5F49-A30A-12E08F1B301C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132822" y="4301173"/>
            <a:ext cx="148060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6E72B43-5F48-9D40-A3C3-2CF8C8CF0ABD}"/>
              </a:ext>
            </a:extLst>
          </p:cNvPr>
          <p:cNvCxnSpPr>
            <a:cxnSpLocks/>
            <a:stCxn id="29" idx="0"/>
            <a:endCxn id="36" idx="1"/>
          </p:cNvCxnSpPr>
          <p:nvPr/>
        </p:nvCxnSpPr>
        <p:spPr>
          <a:xfrm flipV="1">
            <a:off x="5132822" y="4970629"/>
            <a:ext cx="1269624" cy="18561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75F20548-95E8-4846-8891-8CD20576580A}"/>
              </a:ext>
            </a:extLst>
          </p:cNvPr>
          <p:cNvSpPr/>
          <p:nvPr/>
        </p:nvSpPr>
        <p:spPr>
          <a:xfrm>
            <a:off x="7621541" y="5145714"/>
            <a:ext cx="1512168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PriorityQueue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C6FDB82-8E7F-E74A-ABE8-CB4698506E7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554414" y="3361913"/>
            <a:ext cx="1374757" cy="60731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1BCA8D-0052-C24B-9A8A-C34C6933F652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7189493" y="4301173"/>
            <a:ext cx="1188132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447A4A8-6126-BD4B-9AEB-F77FD6F81EE3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6909661" y="4304293"/>
            <a:ext cx="19510" cy="49880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C23E81F-5E44-4E46-805F-4BA69BEE3444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5415549" y="2633694"/>
            <a:ext cx="0" cy="37868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36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2143C-F62B-BF4B-AD3C-A3F53CA8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Linked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List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89B86E-7B66-9242-B556-04EF569F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A885000-5537-9747-8268-5941AEBD2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2204864"/>
            <a:ext cx="8402537" cy="28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0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47907-5114-834C-A727-B8EF22C53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Features of Linked List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E8DED1-5D64-0D40-B423-6AE6DCBEF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Unlike arrays, linked lists link data that exists discontinuously.</a:t>
            </a:r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endParaRPr kumimoji="1" lang="en" altLang="ko-Kore-KR" dirty="0"/>
          </a:p>
          <a:p>
            <a:pPr marL="0" indent="0">
              <a:buNone/>
            </a:pPr>
            <a:endParaRPr kumimoji="1" lang="en" altLang="ko-Kore-KR" dirty="0"/>
          </a:p>
          <a:p>
            <a:r>
              <a:rPr kumimoji="1" lang="en" altLang="ko-Kore-KR" dirty="0"/>
              <a:t>Delete Data: by Single change of reference</a:t>
            </a:r>
          </a:p>
          <a:p>
            <a:endParaRPr kumimoji="1" lang="en" altLang="ko-Kore-KR" dirty="0"/>
          </a:p>
          <a:p>
            <a:pPr marL="0" indent="0">
              <a:buNone/>
            </a:pPr>
            <a:endParaRPr kumimoji="1" lang="en" altLang="ko-Kore-KR" dirty="0"/>
          </a:p>
          <a:p>
            <a:r>
              <a:rPr kumimoji="1" lang="en" altLang="ko-Kore-KR" dirty="0"/>
              <a:t>Insert Data: One node creation + Several changes of references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F822C-AFE6-A34D-904F-D291730F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32033431-4F38-474E-A905-EE20F0624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52" y="1492187"/>
            <a:ext cx="6192837" cy="54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6" name="Picture 13">
            <a:extLst>
              <a:ext uri="{FF2B5EF4-FFF2-40B4-BE49-F238E27FC236}">
                <a16:creationId xmlns:a16="http://schemas.microsoft.com/office/drawing/2014/main" id="{C48EAC12-6BCE-D24B-BA6A-2F70AB3F6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78"/>
          <a:stretch/>
        </p:blipFill>
        <p:spPr bwMode="auto">
          <a:xfrm>
            <a:off x="1423552" y="2195808"/>
            <a:ext cx="5076825" cy="7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D3C27F13-7D74-9F43-A4CD-5B099E2F4E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29" b="549"/>
          <a:stretch/>
        </p:blipFill>
        <p:spPr bwMode="auto">
          <a:xfrm>
            <a:off x="1415576" y="3303334"/>
            <a:ext cx="5076825" cy="73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34DC9ADE-624F-4C4C-B16B-6E9A40CF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502" y="4478039"/>
            <a:ext cx="4968875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6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90DE0-1AE2-294A-A194-31D00280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Various LinkedList Types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534B73-6A2A-A146-8C21-D1F8A740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5" name="Group 35">
            <a:extLst>
              <a:ext uri="{FF2B5EF4-FFF2-40B4-BE49-F238E27FC236}">
                <a16:creationId xmlns:a16="http://schemas.microsoft.com/office/drawing/2014/main" id="{2830F9CE-70E1-CA46-BD92-059784C0F7A9}"/>
              </a:ext>
            </a:extLst>
          </p:cNvPr>
          <p:cNvGrpSpPr>
            <a:grpSpLocks/>
          </p:cNvGrpSpPr>
          <p:nvPr/>
        </p:nvGrpSpPr>
        <p:grpSpPr bwMode="auto">
          <a:xfrm>
            <a:off x="817191" y="1127810"/>
            <a:ext cx="7956550" cy="1406524"/>
            <a:chOff x="394" y="974"/>
            <a:chExt cx="5012" cy="886"/>
          </a:xfrm>
        </p:grpSpPr>
        <p:pic>
          <p:nvPicPr>
            <p:cNvPr id="6" name="Picture 24">
              <a:extLst>
                <a:ext uri="{FF2B5EF4-FFF2-40B4-BE49-F238E27FC236}">
                  <a16:creationId xmlns:a16="http://schemas.microsoft.com/office/drawing/2014/main" id="{223BE62E-775D-CE43-A7E5-4B0FFE1E56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" y="1320"/>
              <a:ext cx="3878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sp>
          <p:nvSpPr>
            <p:cNvPr id="7" name="Text Box 20">
              <a:extLst>
                <a:ext uri="{FF2B5EF4-FFF2-40B4-BE49-F238E27FC236}">
                  <a16:creationId xmlns:a16="http://schemas.microsoft.com/office/drawing/2014/main" id="{BCE45BB9-AC2D-C548-BA0F-B656E62EF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974"/>
              <a:ext cx="50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000" dirty="0">
                  <a:latin typeface="견명조" pitchFamily="18" charset="-127"/>
                  <a:ea typeface="견명조" pitchFamily="18" charset="-127"/>
                </a:rPr>
                <a:t>▶ Linked List </a:t>
              </a:r>
              <a:r>
                <a:rPr lang="en-US" altLang="ko-KR" sz="2000" dirty="0">
                  <a:latin typeface="Arial" panose="020B0604020202020204" pitchFamily="34" charset="0"/>
                  <a:ea typeface="견명조" pitchFamily="18" charset="-127"/>
                </a:rPr>
                <a:t>– Hard to access</a:t>
              </a:r>
              <a:endParaRPr lang="ko-KR" altLang="en-US" sz="2000" dirty="0">
                <a:latin typeface="견명조" pitchFamily="18" charset="-127"/>
                <a:ea typeface="견명조" pitchFamily="18" charset="-127"/>
              </a:endParaRP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E5FFA0A7-4F90-E948-A074-75EF92FD45DC}"/>
              </a:ext>
            </a:extLst>
          </p:cNvPr>
          <p:cNvGrpSpPr>
            <a:grpSpLocks/>
          </p:cNvGrpSpPr>
          <p:nvPr/>
        </p:nvGrpSpPr>
        <p:grpSpPr bwMode="auto">
          <a:xfrm>
            <a:off x="782267" y="2712136"/>
            <a:ext cx="7956550" cy="1620838"/>
            <a:chOff x="372" y="1972"/>
            <a:chExt cx="5012" cy="1021"/>
          </a:xfrm>
        </p:grpSpPr>
        <p:pic>
          <p:nvPicPr>
            <p:cNvPr id="9" name="Picture 25">
              <a:extLst>
                <a:ext uri="{FF2B5EF4-FFF2-40B4-BE49-F238E27FC236}">
                  <a16:creationId xmlns:a16="http://schemas.microsoft.com/office/drawing/2014/main" id="{8B7FEB99-0A8B-EA4B-9B87-3D4D1A643C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2308"/>
              <a:ext cx="3992" cy="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sp>
          <p:nvSpPr>
            <p:cNvPr id="10" name="Text Box 20">
              <a:extLst>
                <a:ext uri="{FF2B5EF4-FFF2-40B4-BE49-F238E27FC236}">
                  <a16:creationId xmlns:a16="http://schemas.microsoft.com/office/drawing/2014/main" id="{9D5BEAA5-088D-C940-B5D6-BF8630564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" y="1972"/>
              <a:ext cx="501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000" dirty="0">
                  <a:latin typeface="견명조" pitchFamily="18" charset="-127"/>
                  <a:ea typeface="견명조" pitchFamily="18" charset="-127"/>
                </a:rPr>
                <a:t>▶ Doubly linked list </a:t>
              </a:r>
              <a:r>
                <a:rPr lang="en-US" altLang="ko-KR" sz="2000" dirty="0">
                  <a:latin typeface="Arial" panose="020B0604020202020204" pitchFamily="34" charset="0"/>
                  <a:ea typeface="견명조" pitchFamily="18" charset="-127"/>
                </a:rPr>
                <a:t>– Better accessibility </a:t>
              </a:r>
              <a:endParaRPr lang="ko-KR" altLang="en-US" sz="2000" dirty="0">
                <a:latin typeface="견명조" pitchFamily="18" charset="-127"/>
                <a:ea typeface="견명조" pitchFamily="18" charset="-127"/>
              </a:endParaRPr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id="{0C1446E3-DC3C-A04B-9585-26FEB277F55B}"/>
              </a:ext>
            </a:extLst>
          </p:cNvPr>
          <p:cNvGrpSpPr>
            <a:grpSpLocks/>
          </p:cNvGrpSpPr>
          <p:nvPr/>
        </p:nvGrpSpPr>
        <p:grpSpPr bwMode="auto">
          <a:xfrm>
            <a:off x="802904" y="4477435"/>
            <a:ext cx="8510587" cy="1878013"/>
            <a:chOff x="385" y="3084"/>
            <a:chExt cx="5361" cy="1183"/>
          </a:xfrm>
        </p:grpSpPr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973AFBD6-E743-414F-95BC-481518191F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" y="3084"/>
              <a:ext cx="535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66700" indent="-266700"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5pPr>
              <a:lvl6pPr marL="25146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6pPr>
              <a:lvl7pPr marL="29718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7pPr>
              <a:lvl8pPr marL="34290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8pPr>
              <a:lvl9pPr marL="3886200" indent="-228600" eaLnBrk="0" fontAlgn="base" latinLnBrk="1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34" charset="-127"/>
                  <a:ea typeface="굴림" panose="020B0600000101010101" pitchFamily="34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ko-KR" sz="2000" dirty="0">
                  <a:latin typeface="견명조" pitchFamily="18" charset="-127"/>
                  <a:ea typeface="견명조" pitchFamily="18" charset="-127"/>
                </a:rPr>
                <a:t>▶ Doubly circular linked list</a:t>
              </a:r>
            </a:p>
          </p:txBody>
        </p:sp>
        <p:pic>
          <p:nvPicPr>
            <p:cNvPr id="13" name="Picture 32">
              <a:extLst>
                <a:ext uri="{FF2B5EF4-FFF2-40B4-BE49-F238E27FC236}">
                  <a16:creationId xmlns:a16="http://schemas.microsoft.com/office/drawing/2014/main" id="{91ADB133-5D39-3947-B6FB-2F81563204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339"/>
              <a:ext cx="4559" cy="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Group 17">
            <a:extLst>
              <a:ext uri="{FF2B5EF4-FFF2-40B4-BE49-F238E27FC236}">
                <a16:creationId xmlns:a16="http://schemas.microsoft.com/office/drawing/2014/main" id="{4343AC4B-9D75-3F4C-9970-4830C09F34EA}"/>
              </a:ext>
            </a:extLst>
          </p:cNvPr>
          <p:cNvGrpSpPr>
            <a:grpSpLocks/>
          </p:cNvGrpSpPr>
          <p:nvPr/>
        </p:nvGrpSpPr>
        <p:grpSpPr bwMode="auto">
          <a:xfrm>
            <a:off x="8054256" y="1415702"/>
            <a:ext cx="2290216" cy="1291671"/>
            <a:chOff x="4263" y="1842"/>
            <a:chExt cx="1112" cy="567"/>
          </a:xfrm>
        </p:grpSpPr>
        <p:pic>
          <p:nvPicPr>
            <p:cNvPr id="15" name="Picture 18">
              <a:extLst>
                <a:ext uri="{FF2B5EF4-FFF2-40B4-BE49-F238E27FC236}">
                  <a16:creationId xmlns:a16="http://schemas.microsoft.com/office/drawing/2014/main" id="{679FF0C1-44AF-9A44-B701-D3A87302FD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3" y="1842"/>
              <a:ext cx="1089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56A59B98-EB0C-6C4A-9766-8BEB95812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1842"/>
              <a:ext cx="1112" cy="567"/>
            </a:xfrm>
            <a:prstGeom prst="rect">
              <a:avLst/>
            </a:prstGeom>
            <a:noFill/>
            <a:ln w="12700" algn="ctr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1F0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5pPr>
              <a:lvl6pPr marL="25146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6pPr>
              <a:lvl7pPr marL="29718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7pPr>
              <a:lvl8pPr marL="34290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8pPr>
              <a:lvl9pPr marL="38862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  <p:grpSp>
        <p:nvGrpSpPr>
          <p:cNvPr id="17" name="Group 23">
            <a:extLst>
              <a:ext uri="{FF2B5EF4-FFF2-40B4-BE49-F238E27FC236}">
                <a16:creationId xmlns:a16="http://schemas.microsoft.com/office/drawing/2014/main" id="{449E27AD-BF95-6245-8DBE-205C57A27631}"/>
              </a:ext>
            </a:extLst>
          </p:cNvPr>
          <p:cNvGrpSpPr>
            <a:grpSpLocks/>
          </p:cNvGrpSpPr>
          <p:nvPr/>
        </p:nvGrpSpPr>
        <p:grpSpPr bwMode="auto">
          <a:xfrm>
            <a:off x="8040316" y="3160519"/>
            <a:ext cx="2473722" cy="1291671"/>
            <a:chOff x="4377" y="2296"/>
            <a:chExt cx="1225" cy="612"/>
          </a:xfrm>
        </p:grpSpPr>
        <p:pic>
          <p:nvPicPr>
            <p:cNvPr id="18" name="Picture 21">
              <a:extLst>
                <a:ext uri="{FF2B5EF4-FFF2-40B4-BE49-F238E27FC236}">
                  <a16:creationId xmlns:a16="http://schemas.microsoft.com/office/drawing/2014/main" id="{E92A792E-B476-EC48-A43B-1F28227D8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7" y="2296"/>
              <a:ext cx="120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708688"/>
                    </a:outerShdw>
                  </a:effectLst>
                </a14:hiddenEffects>
              </a:ext>
            </a:extLst>
          </p:spPr>
        </p:pic>
        <p:sp>
          <p:nvSpPr>
            <p:cNvPr id="19" name="Rectangle 22">
              <a:extLst>
                <a:ext uri="{FF2B5EF4-FFF2-40B4-BE49-F238E27FC236}">
                  <a16:creationId xmlns:a16="http://schemas.microsoft.com/office/drawing/2014/main" id="{FDF4288E-4EA4-CC4C-BD88-844AC984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2296"/>
              <a:ext cx="1202" cy="612"/>
            </a:xfrm>
            <a:prstGeom prst="rect">
              <a:avLst/>
            </a:prstGeom>
            <a:noFill/>
            <a:ln w="12700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1pPr>
              <a:lvl2pPr marL="742950" indent="-28575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2pPr>
              <a:lvl3pPr marL="1143000" indent="-22860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3pPr>
              <a:lvl4pPr marL="1600200" indent="-22860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4pPr>
              <a:lvl5pPr marL="2057400" indent="-228600" latinLnBrk="1">
                <a:spcBef>
                  <a:spcPct val="50000"/>
                </a:spcBef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5pPr>
              <a:lvl6pPr marL="25146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6pPr>
              <a:lvl7pPr marL="29718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7pPr>
              <a:lvl8pPr marL="34290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8pPr>
              <a:lvl9pPr marL="3886200" indent="-228600" eaLnBrk="0" fontAlgn="base" latinLnBrk="1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견명조" pitchFamily="18" charset="-127"/>
                  <a:ea typeface="견명조" pitchFamily="18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80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8E8C8-DC17-3148-BBFB-339B123D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Collection Framework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1386E6-07AF-9D4F-821C-06B6643B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400" dirty="0"/>
              <a:t>Standardized design of classes that store data groups</a:t>
            </a:r>
          </a:p>
          <a:p>
            <a:r>
              <a:rPr kumimoji="1" lang="en" altLang="ko-Kore-KR" sz="2400" dirty="0"/>
              <a:t>Consists of classes that provide an easy way to process multiple data</a:t>
            </a:r>
            <a:endParaRPr kumimoji="1" lang="ko-Kore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13F6DF-F134-9948-AA21-388A1C1B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701F54-6280-5248-BDBF-08B0F51EA56E}"/>
              </a:ext>
            </a:extLst>
          </p:cNvPr>
          <p:cNvSpPr txBox="1"/>
          <p:nvPr/>
        </p:nvSpPr>
        <p:spPr>
          <a:xfrm>
            <a:off x="5141839" y="2265555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dirty="0"/>
              <a:t>Iteratable</a:t>
            </a:r>
            <a:endParaRPr kumimoji="1" lang="ko-Kore-US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89FFCB-BD64-2F4F-B23F-D0A51B9E133F}"/>
              </a:ext>
            </a:extLst>
          </p:cNvPr>
          <p:cNvSpPr txBox="1"/>
          <p:nvPr/>
        </p:nvSpPr>
        <p:spPr>
          <a:xfrm>
            <a:off x="5141839" y="2979301"/>
            <a:ext cx="1360902" cy="3350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b="1" dirty="0">
                <a:solidFill>
                  <a:schemeClr val="bg1"/>
                </a:solidFill>
              </a:rPr>
              <a:t>Collection</a:t>
            </a:r>
            <a:endParaRPr kumimoji="1" lang="ko-Kore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0444EF-01C7-064A-9E05-36653289BD4A}"/>
              </a:ext>
            </a:extLst>
          </p:cNvPr>
          <p:cNvSpPr txBox="1"/>
          <p:nvPr/>
        </p:nvSpPr>
        <p:spPr>
          <a:xfrm>
            <a:off x="2163481" y="3873127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List</a:t>
            </a:r>
            <a:endParaRPr kumimoji="1" lang="ko-Kore-US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88537B-361F-B248-BE23-AEB819FEF7F5}"/>
              </a:ext>
            </a:extLst>
          </p:cNvPr>
          <p:cNvSpPr txBox="1"/>
          <p:nvPr/>
        </p:nvSpPr>
        <p:spPr>
          <a:xfrm>
            <a:off x="8974056" y="3875486"/>
            <a:ext cx="1014428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Set</a:t>
            </a:r>
            <a:endParaRPr kumimoji="1" lang="ko-Kore-US" alt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CA33C3-51DB-704B-AF8E-53AFA00ABD71}"/>
              </a:ext>
            </a:extLst>
          </p:cNvPr>
          <p:cNvSpPr txBox="1"/>
          <p:nvPr/>
        </p:nvSpPr>
        <p:spPr>
          <a:xfrm>
            <a:off x="10231160" y="2265555"/>
            <a:ext cx="1014428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Map</a:t>
            </a:r>
            <a:endParaRPr kumimoji="1" lang="ko-Kore-US" altLang="en-US" sz="16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7F2EE73-F0C3-D541-857B-F22C1D7DD042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670696" y="3372237"/>
            <a:ext cx="2763463" cy="5008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67D4885-B141-1848-9F52-8DB567E6CAAD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6210422" y="3372237"/>
            <a:ext cx="3270848" cy="503249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C7177A20-3B91-8946-AF47-7B4E2E429FCD}"/>
              </a:ext>
            </a:extLst>
          </p:cNvPr>
          <p:cNvSpPr/>
          <p:nvPr/>
        </p:nvSpPr>
        <p:spPr>
          <a:xfrm>
            <a:off x="654759" y="5060301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Vector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A2E2B321-9524-C546-B0B8-B4FFAE737F5A}"/>
              </a:ext>
            </a:extLst>
          </p:cNvPr>
          <p:cNvSpPr/>
          <p:nvPr/>
        </p:nvSpPr>
        <p:spPr>
          <a:xfrm>
            <a:off x="2029515" y="5060204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ArrayList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694DA3C-EF0C-E847-B1B1-0D5A39FC4D5C}"/>
              </a:ext>
            </a:extLst>
          </p:cNvPr>
          <p:cNvSpPr/>
          <p:nvPr/>
        </p:nvSpPr>
        <p:spPr>
          <a:xfrm>
            <a:off x="3419872" y="5057155"/>
            <a:ext cx="1282362" cy="33506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LinkedList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7D9343E-A285-6A49-848A-3E35B2E9CA32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295940" y="4205139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0E0427C-C35F-2A45-95FC-D1586BCB4422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>
          <a:xfrm flipV="1">
            <a:off x="2670696" y="4208189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25A54BB-4335-AE4D-A946-C749A57DAEEA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2899335" y="4202089"/>
            <a:ext cx="116171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78D64BA4-EBF9-6942-B964-7B996B887081}"/>
              </a:ext>
            </a:extLst>
          </p:cNvPr>
          <p:cNvSpPr/>
          <p:nvPr/>
        </p:nvSpPr>
        <p:spPr>
          <a:xfrm>
            <a:off x="654759" y="5738753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Stack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DD27BF0-37A8-1043-953F-07F3F01A1B09}"/>
              </a:ext>
            </a:extLst>
          </p:cNvPr>
          <p:cNvCxnSpPr>
            <a:cxnSpLocks/>
            <a:stCxn id="47" idx="0"/>
            <a:endCxn id="41" idx="2"/>
          </p:cNvCxnSpPr>
          <p:nvPr/>
        </p:nvCxnSpPr>
        <p:spPr>
          <a:xfrm flipV="1">
            <a:off x="1295940" y="5395363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8513E39-AA95-7F44-80F9-B64946100AB8}"/>
              </a:ext>
            </a:extLst>
          </p:cNvPr>
          <p:cNvSpPr txBox="1"/>
          <p:nvPr/>
        </p:nvSpPr>
        <p:spPr>
          <a:xfrm>
            <a:off x="5315076" y="3870077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Queue</a:t>
            </a:r>
            <a:endParaRPr kumimoji="1" lang="ko-Kore-US" altLang="en-US" sz="16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6F213C8-377F-D349-8AB1-4D0B63BC754D}"/>
              </a:ext>
            </a:extLst>
          </p:cNvPr>
          <p:cNvSpPr txBox="1"/>
          <p:nvPr/>
        </p:nvSpPr>
        <p:spPr>
          <a:xfrm>
            <a:off x="5315076" y="4707064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1FD61AF-B6BD-6845-82CB-B406D950E5EA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4061053" y="4202089"/>
            <a:ext cx="148060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B812881-AECC-F44D-923B-08FBFD798B82}"/>
              </a:ext>
            </a:extLst>
          </p:cNvPr>
          <p:cNvCxnSpPr>
            <a:cxnSpLocks/>
            <a:stCxn id="43" idx="0"/>
            <a:endCxn id="50" idx="1"/>
          </p:cNvCxnSpPr>
          <p:nvPr/>
        </p:nvCxnSpPr>
        <p:spPr>
          <a:xfrm flipV="1">
            <a:off x="4061053" y="4874595"/>
            <a:ext cx="1254023" cy="18256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8890F74B-3111-6F4F-94F5-8B8E51102453}"/>
              </a:ext>
            </a:extLst>
          </p:cNvPr>
          <p:cNvSpPr/>
          <p:nvPr/>
        </p:nvSpPr>
        <p:spPr>
          <a:xfrm>
            <a:off x="6534171" y="5049680"/>
            <a:ext cx="1512168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PriorityQueue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42539D3-F8B8-7C4C-8F84-21F4CFBA1FE0}"/>
              </a:ext>
            </a:extLst>
          </p:cNvPr>
          <p:cNvCxnSpPr>
            <a:cxnSpLocks/>
            <a:stCxn id="49" idx="0"/>
            <a:endCxn id="35" idx="2"/>
          </p:cNvCxnSpPr>
          <p:nvPr/>
        </p:nvCxnSpPr>
        <p:spPr>
          <a:xfrm flipH="1" flipV="1">
            <a:off x="5822290" y="3314363"/>
            <a:ext cx="1" cy="55571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4E628E6-5204-A940-9918-F38D343DFD19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6102123" y="4205139"/>
            <a:ext cx="1188132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0B77B8D-E39D-564A-BA1B-132E53A27E68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flipV="1">
            <a:off x="5822291" y="4205139"/>
            <a:ext cx="0" cy="50192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34D9071-70DC-8744-A069-F3124A191850}"/>
              </a:ext>
            </a:extLst>
          </p:cNvPr>
          <p:cNvCxnSpPr>
            <a:cxnSpLocks/>
            <a:stCxn id="35" idx="0"/>
            <a:endCxn id="11" idx="2"/>
          </p:cNvCxnSpPr>
          <p:nvPr/>
        </p:nvCxnSpPr>
        <p:spPr>
          <a:xfrm flipV="1">
            <a:off x="5822290" y="2600617"/>
            <a:ext cx="0" cy="37868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2EE8D5-D9BC-1045-9F13-D86BE9F8E9F2}"/>
              </a:ext>
            </a:extLst>
          </p:cNvPr>
          <p:cNvSpPr/>
          <p:nvPr/>
        </p:nvSpPr>
        <p:spPr>
          <a:xfrm>
            <a:off x="551384" y="2132856"/>
            <a:ext cx="7920880" cy="4104456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A64A09-5476-AE46-A953-A771C5187F35}"/>
              </a:ext>
            </a:extLst>
          </p:cNvPr>
          <p:cNvSpPr txBox="1"/>
          <p:nvPr/>
        </p:nvSpPr>
        <p:spPr>
          <a:xfrm>
            <a:off x="5939070" y="6194558"/>
            <a:ext cx="2533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Covered in this course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2895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1DFF4-996A-2049-AD66-26B7B23C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LinkedList - 1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75BE3-592C-1344-9DCB-7188F62A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56FF60-3E3C-254A-8A23-28038F335B94}"/>
              </a:ext>
            </a:extLst>
          </p:cNvPr>
          <p:cNvSpPr/>
          <p:nvPr/>
        </p:nvSpPr>
        <p:spPr>
          <a:xfrm>
            <a:off x="767408" y="1052736"/>
            <a:ext cx="8496944" cy="52629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java.util.LinkedList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CollectionLinkedList1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LinkedList&lt;String&gt;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LinkedList&lt;String&gt;();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"A"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   // [A]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"B"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   // [A, B]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ll.addLast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"C"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// [A, B, C]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ll.addFirst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"D"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// [D, A, B, C]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"E"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// [D, A, E, B, C] 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ll.remove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"B"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// [D, A, E, C]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ll.remove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  // [D, A, E]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ll.removeFirst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   // [A, E]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ll.removeLast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    // [A]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 </a:t>
            </a:r>
          </a:p>
        </p:txBody>
      </p:sp>
    </p:spTree>
    <p:extLst>
      <p:ext uri="{BB962C8B-B14F-4D97-AF65-F5344CB8AC3E}">
        <p14:creationId xmlns:p14="http://schemas.microsoft.com/office/powerpoint/2010/main" val="1377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6BF1-5C5B-C447-AA81-881FFF79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LinkedList - 2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8ED729-B0F2-244B-B2CC-84595164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05AC57-6009-B344-BD4A-AEC947FCB678}"/>
              </a:ext>
            </a:extLst>
          </p:cNvPr>
          <p:cNvSpPr/>
          <p:nvPr/>
        </p:nvSpPr>
        <p:spPr>
          <a:xfrm>
            <a:off x="839416" y="1196752"/>
            <a:ext cx="7824192" cy="47705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.*;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9B2393"/>
                </a:solidFill>
                <a:latin typeface="Menlo" panose="020B0609030804020204" pitchFamily="49" charset="0"/>
              </a:rPr>
              <a:t> GFG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LinkedList&lt;String&gt;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LinkedList&lt;&gt;();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"Geeks"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    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// [Geeks]</a:t>
            </a:r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 err="1">
                <a:solidFill>
                  <a:srgbClr val="7A2E18"/>
                </a:solidFill>
                <a:latin typeface="Menlo" panose="020B0609030804020204" pitchFamily="49" charset="0"/>
              </a:rPr>
              <a:t>Heeks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    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// [Geeks, </a:t>
            </a:r>
            <a:r>
              <a:rPr lang="en" altLang="ko-Kore-KR" sz="1600" dirty="0" err="1">
                <a:solidFill>
                  <a:srgbClr val="5D6C79"/>
                </a:solidFill>
                <a:latin typeface="Menlo" panose="020B0609030804020204" pitchFamily="49" charset="0"/>
              </a:rPr>
              <a:t>Heeks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]</a:t>
            </a:r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5D6C79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 err="1">
                <a:solidFill>
                  <a:srgbClr val="7A2E18"/>
                </a:solidFill>
                <a:latin typeface="Menlo" panose="020B0609030804020204" pitchFamily="49" charset="0"/>
              </a:rPr>
              <a:t>Jeeks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);  // [Geeks, </a:t>
            </a:r>
            <a:r>
              <a:rPr lang="en" altLang="ko-Kore-KR" sz="1600" dirty="0" err="1">
                <a:solidFill>
                  <a:srgbClr val="5D6C79"/>
                </a:solidFill>
                <a:latin typeface="Menlo" panose="020B0609030804020204" pitchFamily="49" charset="0"/>
              </a:rPr>
              <a:t>Jeeks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 err="1">
                <a:solidFill>
                  <a:srgbClr val="5D6C79"/>
                </a:solidFill>
                <a:latin typeface="Menlo" panose="020B0609030804020204" pitchFamily="49" charset="0"/>
              </a:rPr>
              <a:t>Heeks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"Initial LinkedList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ll.set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"For"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    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// [Geeks, For, </a:t>
            </a:r>
            <a:r>
              <a:rPr lang="en" altLang="ko-Kore-KR" sz="1600" dirty="0" err="1">
                <a:solidFill>
                  <a:srgbClr val="5D6C79"/>
                </a:solidFill>
                <a:latin typeface="Menlo" panose="020B0609030804020204" pitchFamily="49" charset="0"/>
              </a:rPr>
              <a:t>Heeks</a:t>
            </a:r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]</a:t>
            </a:r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"Updated LinkedList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92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1E3BB-0BEE-054A-9F61-5435C5FA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LinkedList - 3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2384CB-2779-224F-8BC9-3FF985A8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B4879DE-173D-A84D-A496-C8C370EBEE55}"/>
              </a:ext>
            </a:extLst>
          </p:cNvPr>
          <p:cNvSpPr/>
          <p:nvPr/>
        </p:nvSpPr>
        <p:spPr>
          <a:xfrm>
            <a:off x="695400" y="1088152"/>
            <a:ext cx="10081120" cy="550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.*;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9B2393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9B2393"/>
                </a:solidFill>
                <a:latin typeface="Menlo" panose="020B0609030804020204" pitchFamily="49" charset="0"/>
              </a:rPr>
              <a:t> GFG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LinkedList&lt;String&gt;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LinkedList&lt;&gt;();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"Geeks"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"Geeks"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"For"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int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ll.size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++) {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ll.get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//Geeks For Geeks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for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(String str :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(str +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      // Geeks For Geeks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273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6A031-BD4C-B84E-A266-886886D2C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(More) Methods in class LinkedList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B7C681-9D0E-9347-AC11-0582BFAEE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1071FE-429F-1345-91E5-709624893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5344"/>
              </p:ext>
            </p:extLst>
          </p:nvPr>
        </p:nvGraphicFramePr>
        <p:xfrm>
          <a:off x="560185" y="1077825"/>
          <a:ext cx="11224447" cy="5370270"/>
        </p:xfrm>
        <a:graphic>
          <a:graphicData uri="http://schemas.openxmlformats.org/drawingml/2006/table">
            <a:tbl>
              <a:tblPr/>
              <a:tblGrid>
                <a:gridCol w="896353">
                  <a:extLst>
                    <a:ext uri="{9D8B030D-6E8A-4147-A177-3AD203B41FA5}">
                      <a16:colId xmlns:a16="http://schemas.microsoft.com/office/drawing/2014/main" val="1991529461"/>
                    </a:ext>
                  </a:extLst>
                </a:gridCol>
                <a:gridCol w="2231753">
                  <a:extLst>
                    <a:ext uri="{9D8B030D-6E8A-4147-A177-3AD203B41FA5}">
                      <a16:colId xmlns:a16="http://schemas.microsoft.com/office/drawing/2014/main" val="3100171877"/>
                    </a:ext>
                  </a:extLst>
                </a:gridCol>
                <a:gridCol w="8096341">
                  <a:extLst>
                    <a:ext uri="{9D8B030D-6E8A-4147-A177-3AD203B41FA5}">
                      <a16:colId xmlns:a16="http://schemas.microsoft.com/office/drawing/2014/main" val="2215372180"/>
                    </a:ext>
                  </a:extLst>
                </a:gridCol>
              </a:tblGrid>
              <a:tr h="431348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32083" marR="13750" marT="36666" marB="1375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2083" marR="13750" marT="36666" marB="1375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2083" marR="13750" marT="36666" marB="1375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72341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effectLst/>
                        </a:rPr>
                        <a:t>void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addFirst</a:t>
                      </a:r>
                      <a:r>
                        <a:rPr lang="en" sz="1600" b="0">
                          <a:effectLst/>
                        </a:rPr>
                        <a:t>​(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r>
                        <a:rPr lang="en" sz="1600" b="0">
                          <a:effectLst/>
                        </a:rPr>
                        <a:t> e)</a:t>
                      </a:r>
                    </a:p>
                  </a:txBody>
                  <a:tcPr marL="32083" marR="13750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at the beginning of this list.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667241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void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addLast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32083" marR="13750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Appends the specified element to the end of this list.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577704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void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clear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2083" marR="13750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all of the elements from this list.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36722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lang"/>
                        </a:rPr>
                        <a:t>Object</a:t>
                      </a:r>
                      <a:endParaRPr lang="en" sz="1600" dirty="0">
                        <a:effectLst/>
                      </a:endParaRP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8"/>
                        </a:rPr>
                        <a:t>clone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32083" marR="13750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 shallow copy of this LinkedList.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12056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element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32083" marR="13750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Retrieves, but does not remove, the head (first element) of this list.</a:t>
                      </a:r>
                    </a:p>
                  </a:txBody>
                  <a:tcPr marL="45832" marR="43999" marT="36666" marB="1375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377727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 dirty="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0"/>
                        </a:rPr>
                        <a:t>getFirst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first element in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117462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1"/>
                        </a:rPr>
                        <a:t>getLast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last element in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75694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effectLst/>
                        </a:rPr>
                        <a:t>int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2"/>
                        </a:rPr>
                        <a:t>lastIndexOf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7" tooltip="class in java.lang"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index of the last occurrence of the specified element in this list, or -1 if this list does not contain the element.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175926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3"/>
                        </a:rPr>
                        <a:t>offer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Adds the specified element as the tail (last element) of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37364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4"/>
                        </a:rPr>
                        <a:t>offerFirst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at the front of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9305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5"/>
                        </a:rPr>
                        <a:t>offerLast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at the end of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033094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 dirty="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6"/>
                        </a:rPr>
                        <a:t>peek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Retrieves, but does not remove, the head (first element) of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057293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7"/>
                        </a:rPr>
                        <a:t>peekFirst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Retrieves, but does not remove, the first element of this list, or returns null if this list is empty.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49937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 dirty="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18"/>
                        </a:rPr>
                        <a:t>peekLast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Retrieves, but does not remove, the last element of this list, or returns null if this list is empty.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194714"/>
                  </a:ext>
                </a:extLst>
              </a:tr>
              <a:tr h="31441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LinkedList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19"/>
                        </a:rPr>
                        <a:t>poll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31492" marR="13497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 and removes the head (first element) of this list.</a:t>
                      </a:r>
                    </a:p>
                  </a:txBody>
                  <a:tcPr marL="44989" marR="43189" marT="35991" marB="1349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1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583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A3CF7-C139-A44F-9365-D1093E98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ArrayList vs. LinkedList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A52D15-A157-5B44-8254-2A479D70B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5" name="Picture 27">
            <a:extLst>
              <a:ext uri="{FF2B5EF4-FFF2-40B4-BE49-F238E27FC236}">
                <a16:creationId xmlns:a16="http://schemas.microsoft.com/office/drawing/2014/main" id="{A4314368-C964-A142-AB00-D77DA1E50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124743"/>
            <a:ext cx="4968875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pic>
        <p:nvPicPr>
          <p:cNvPr id="6" name="Picture 29">
            <a:extLst>
              <a:ext uri="{FF2B5EF4-FFF2-40B4-BE49-F238E27FC236}">
                <a16:creationId xmlns:a16="http://schemas.microsoft.com/office/drawing/2014/main" id="{6D6DF146-0C54-F948-9811-00987961F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856581"/>
            <a:ext cx="4860925" cy="68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708688"/>
                  </a:outerShdw>
                </a:effectLst>
              </a14:hiddenEffects>
            </a:ext>
          </a:extLst>
        </p:spPr>
      </p:pic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5CA50EC-6C1F-3045-8383-9C28605FC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536861"/>
              </p:ext>
            </p:extLst>
          </p:nvPr>
        </p:nvGraphicFramePr>
        <p:xfrm>
          <a:off x="754719" y="2924944"/>
          <a:ext cx="10839912" cy="3171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3304">
                  <a:extLst>
                    <a:ext uri="{9D8B030D-6E8A-4147-A177-3AD203B41FA5}">
                      <a16:colId xmlns:a16="http://schemas.microsoft.com/office/drawing/2014/main" val="2334179202"/>
                    </a:ext>
                  </a:extLst>
                </a:gridCol>
                <a:gridCol w="3613304">
                  <a:extLst>
                    <a:ext uri="{9D8B030D-6E8A-4147-A177-3AD203B41FA5}">
                      <a16:colId xmlns:a16="http://schemas.microsoft.com/office/drawing/2014/main" val="639776872"/>
                    </a:ext>
                  </a:extLst>
                </a:gridCol>
                <a:gridCol w="3613304">
                  <a:extLst>
                    <a:ext uri="{9D8B030D-6E8A-4147-A177-3AD203B41FA5}">
                      <a16:colId xmlns:a16="http://schemas.microsoft.com/office/drawing/2014/main" val="3026550727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Operation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Worst case time (ArrayList)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Worst case time (LinkedList)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30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Finding an element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65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Add an element at tail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428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Add an element at head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278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Find and Remove an element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(n – 1) + C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73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Remove an element at tail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(n – 1) + C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Remove an element at head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1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Access </a:t>
                      </a:r>
                      <a:r>
                        <a:rPr lang="en-US" altLang="ko-Kore-KR" dirty="0" err="1"/>
                        <a:t>i’th</a:t>
                      </a:r>
                      <a:r>
                        <a:rPr lang="en-US" altLang="ko-Kore-KR" dirty="0"/>
                        <a:t> element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01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282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DAD79-4B16-4542-B36C-FFEB5F88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Stack (Class)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62513-2537-AE43-B335-1BBD0EB7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DA4745-73EC-2542-8CFE-D3AC46F483AE}"/>
              </a:ext>
            </a:extLst>
          </p:cNvPr>
          <p:cNvSpPr txBox="1"/>
          <p:nvPr/>
        </p:nvSpPr>
        <p:spPr>
          <a:xfrm>
            <a:off x="4871864" y="1591963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dirty="0"/>
              <a:t>Iteratable</a:t>
            </a:r>
            <a:endParaRPr kumimoji="1" lang="ko-Kore-US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BF10E0-95EA-6B4C-BD48-1892B2F3B94C}"/>
              </a:ext>
            </a:extLst>
          </p:cNvPr>
          <p:cNvSpPr txBox="1"/>
          <p:nvPr/>
        </p:nvSpPr>
        <p:spPr>
          <a:xfrm>
            <a:off x="4871864" y="2305709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Collection</a:t>
            </a:r>
            <a:endParaRPr kumimoji="1" lang="ko-Kore-US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2DBD4B-BD4B-6147-AF8F-D4B88B9C7B05}"/>
              </a:ext>
            </a:extLst>
          </p:cNvPr>
          <p:cNvSpPr txBox="1"/>
          <p:nvPr/>
        </p:nvSpPr>
        <p:spPr>
          <a:xfrm>
            <a:off x="3387617" y="3262492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List</a:t>
            </a:r>
            <a:endParaRPr kumimoji="1" lang="ko-Kore-US" altLang="en-US" sz="16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5F17449-C5F4-994E-854F-F7F6A874D07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3894832" y="2655244"/>
            <a:ext cx="1513621" cy="60724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AB7489D-8EA5-384D-A20D-BDD7B91CB411}"/>
              </a:ext>
            </a:extLst>
          </p:cNvPr>
          <p:cNvSpPr/>
          <p:nvPr/>
        </p:nvSpPr>
        <p:spPr>
          <a:xfrm>
            <a:off x="1878895" y="4449666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Vector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F3A03B3-A769-8942-A4A8-3A347F6249CD}"/>
              </a:ext>
            </a:extLst>
          </p:cNvPr>
          <p:cNvSpPr/>
          <p:nvPr/>
        </p:nvSpPr>
        <p:spPr>
          <a:xfrm>
            <a:off x="3253651" y="4449569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ArrayList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384ECA2-8439-6B4E-80A4-0034698A3BA0}"/>
              </a:ext>
            </a:extLst>
          </p:cNvPr>
          <p:cNvSpPr/>
          <p:nvPr/>
        </p:nvSpPr>
        <p:spPr>
          <a:xfrm>
            <a:off x="4628407" y="4449570"/>
            <a:ext cx="1282362" cy="33506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LinkedList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C23AE11-33D6-5C47-8BB5-3F006BF7DAB8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2520076" y="3594504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924825F-07EC-DB42-BDDC-D81A23C6924A}"/>
              </a:ext>
            </a:extLst>
          </p:cNvPr>
          <p:cNvCxnSpPr>
            <a:cxnSpLocks/>
            <a:stCxn id="26" idx="0"/>
            <a:endCxn id="23" idx="2"/>
          </p:cNvCxnSpPr>
          <p:nvPr/>
        </p:nvCxnSpPr>
        <p:spPr>
          <a:xfrm flipV="1">
            <a:off x="3894832" y="3597554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7E69BF-442B-D845-BA22-D2C000F1178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4107870" y="3594504"/>
            <a:ext cx="116171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A19DF13-7D0E-3044-914E-1A62B1BA90FA}"/>
              </a:ext>
            </a:extLst>
          </p:cNvPr>
          <p:cNvSpPr/>
          <p:nvPr/>
        </p:nvSpPr>
        <p:spPr>
          <a:xfrm>
            <a:off x="1878895" y="5128118"/>
            <a:ext cx="1282362" cy="306913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bg1"/>
                </a:solidFill>
              </a:rPr>
              <a:t>Stack</a:t>
            </a:r>
            <a:endParaRPr kumimoji="1" lang="ko-Kore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89E9C9-0EA2-624B-9F37-96E06CC5A8D4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2520076" y="4784728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1C5FB6-DEBD-EF4C-A848-9EDD192EBCDB}"/>
              </a:ext>
            </a:extLst>
          </p:cNvPr>
          <p:cNvSpPr txBox="1"/>
          <p:nvPr/>
        </p:nvSpPr>
        <p:spPr>
          <a:xfrm>
            <a:off x="6558722" y="3262562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Queue</a:t>
            </a:r>
            <a:endParaRPr kumimoji="1" lang="ko-Kore-US" altLang="en-US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C2712B-015D-9842-B5A3-B784EFA7E23D}"/>
              </a:ext>
            </a:extLst>
          </p:cNvPr>
          <p:cNvSpPr txBox="1"/>
          <p:nvPr/>
        </p:nvSpPr>
        <p:spPr>
          <a:xfrm>
            <a:off x="6539212" y="4096429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9EB0F9F-379E-0443-8D10-1F362D505805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5269588" y="3594504"/>
            <a:ext cx="148060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9C9768-6557-134C-BCF2-8366F92A9D76}"/>
              </a:ext>
            </a:extLst>
          </p:cNvPr>
          <p:cNvCxnSpPr>
            <a:cxnSpLocks/>
            <a:stCxn id="27" idx="0"/>
            <a:endCxn id="34" idx="1"/>
          </p:cNvCxnSpPr>
          <p:nvPr/>
        </p:nvCxnSpPr>
        <p:spPr>
          <a:xfrm flipV="1">
            <a:off x="5269588" y="4263960"/>
            <a:ext cx="1269624" cy="18561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997FAA0-5948-A74C-8176-FBC0C15D0EF0}"/>
              </a:ext>
            </a:extLst>
          </p:cNvPr>
          <p:cNvSpPr/>
          <p:nvPr/>
        </p:nvSpPr>
        <p:spPr>
          <a:xfrm>
            <a:off x="7758307" y="4439045"/>
            <a:ext cx="1512168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PriorityQueue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D11A6D2-060B-0F47-A8C2-A59F143313CF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5691180" y="2655244"/>
            <a:ext cx="1374757" cy="60731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3C44347-5B18-E44F-9F7F-FA67837E9EE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326259" y="3594504"/>
            <a:ext cx="1188132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0864A9E-292A-AE49-83AC-DBD1FF8F2BEA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7046427" y="3597624"/>
            <a:ext cx="19510" cy="49880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C2EB746-13C8-C04A-AD9F-A5976CE65304}"/>
              </a:ext>
            </a:extLst>
          </p:cNvPr>
          <p:cNvCxnSpPr>
            <a:cxnSpLocks/>
            <a:stCxn id="22" idx="0"/>
            <a:endCxn id="21" idx="2"/>
          </p:cNvCxnSpPr>
          <p:nvPr/>
        </p:nvCxnSpPr>
        <p:spPr>
          <a:xfrm flipV="1">
            <a:off x="5552315" y="1927025"/>
            <a:ext cx="0" cy="37868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77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DAD79-4B16-4542-B36C-FFEB5F88F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Stack (Class)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362513-2537-AE43-B335-1BBD0EB7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898A76-716F-3C44-85ED-25EDF873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268760"/>
            <a:ext cx="6048672" cy="483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84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DB83-BAAC-CE43-9529-A8AEE0B4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Stack (Class): Push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FBD8E-273E-4645-B7C3-01D6A2EC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Push 20, 13, 89, 90, 11, 45, 18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39531-D342-4C45-A8D6-25924A5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6A96C6-CA8C-1043-AEC1-F4FD2879D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448" y="1844824"/>
            <a:ext cx="9614483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3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0DB83-BAAC-CE43-9529-A8AEE0B4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Stack (Class): Pop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5FBD8E-273E-4645-B7C3-01D6A2EC9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Pop 18, 45, 11 from the stack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39531-D342-4C45-A8D6-25924A5A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007380-6B7A-9240-8A61-33289BB5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745828"/>
            <a:ext cx="82550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45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92E8A-5B6B-6A4D-8A9F-43559547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(More) Methods in class Stack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273B9-9AA5-804C-A27A-1B558565C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1043247" cy="864096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Stack is implemented on Vector class, so it has all the methods of Vector class</a:t>
            </a:r>
          </a:p>
          <a:p>
            <a:r>
              <a:rPr kumimoji="1" lang="en-US" altLang="ko-Kore-KR" dirty="0"/>
              <a:t>More methods in Stack: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B2AF4-1C01-5845-9859-D44EC7EB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5B4B95-2F38-AF4D-99EF-0252DDF0D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172870"/>
              </p:ext>
            </p:extLst>
          </p:nvPr>
        </p:nvGraphicFramePr>
        <p:xfrm>
          <a:off x="983432" y="2276873"/>
          <a:ext cx="10297143" cy="3871027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3270804064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933666796"/>
                    </a:ext>
                  </a:extLst>
                </a:gridCol>
                <a:gridCol w="6408711">
                  <a:extLst>
                    <a:ext uri="{9D8B030D-6E8A-4147-A177-3AD203B41FA5}">
                      <a16:colId xmlns:a16="http://schemas.microsoft.com/office/drawing/2014/main" val="3698185412"/>
                    </a:ext>
                  </a:extLst>
                </a:gridCol>
              </a:tblGrid>
              <a:tr h="366516"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Method</a:t>
                      </a:r>
                    </a:p>
                  </a:txBody>
                  <a:tcPr marL="91434" marR="91434" marT="91434" marB="91434">
                    <a:lnL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Type</a:t>
                      </a:r>
                    </a:p>
                  </a:txBody>
                  <a:tcPr marL="91434" marR="91434" marT="91434" marB="91434">
                    <a:lnL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91434" marR="91434" marT="91434" marB="91434">
                    <a:lnL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A96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781698"/>
                  </a:ext>
                </a:extLst>
              </a:tr>
              <a:tr h="420704">
                <a:tc>
                  <a:txBody>
                    <a:bodyPr/>
                    <a:lstStyle/>
                    <a:p>
                      <a:pPr algn="l" fontAlgn="t"/>
                      <a:r>
                        <a:rPr lang="en" sz="1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empty()</a:t>
                      </a:r>
                      <a:endParaRPr lang="en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method checks the stack is empty or not.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92648"/>
                  </a:ext>
                </a:extLst>
              </a:tr>
              <a:tr h="710817">
                <a:tc>
                  <a:txBody>
                    <a:bodyPr/>
                    <a:lstStyle/>
                    <a:p>
                      <a:pPr algn="l" fontAlgn="t"/>
                      <a:r>
                        <a:rPr lang="en" sz="1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push(E item)</a:t>
                      </a:r>
                      <a:endParaRPr lang="en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method pushes (insert) an element onto the top of the stack.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6648426"/>
                  </a:ext>
                </a:extLst>
              </a:tr>
              <a:tr h="666816">
                <a:tc>
                  <a:txBody>
                    <a:bodyPr/>
                    <a:lstStyle/>
                    <a:p>
                      <a:pPr algn="l" fontAlgn="t"/>
                      <a:r>
                        <a:rPr lang="en" sz="1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pop()</a:t>
                      </a:r>
                      <a:endParaRPr lang="en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method removes an element from the top of the stack and returns the removed element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87214"/>
                  </a:ext>
                </a:extLst>
              </a:tr>
              <a:tr h="524813">
                <a:tc>
                  <a:txBody>
                    <a:bodyPr/>
                    <a:lstStyle/>
                    <a:p>
                      <a:pPr algn="l" fontAlgn="t"/>
                      <a:r>
                        <a:rPr lang="en" sz="1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peek()</a:t>
                      </a:r>
                      <a:endParaRPr lang="en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method looks at the top element of the stack without removing it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902228"/>
                  </a:ext>
                </a:extLst>
              </a:tr>
              <a:tr h="910734">
                <a:tc>
                  <a:txBody>
                    <a:bodyPr/>
                    <a:lstStyle/>
                    <a:p>
                      <a:pPr algn="l" fontAlgn="t"/>
                      <a:r>
                        <a:rPr lang="en" sz="1800" u="none" strike="noStrike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search(Object o)</a:t>
                      </a:r>
                      <a:endParaRPr lang="en" sz="1800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800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The method searches the specified object and     returns the position of the object.</a:t>
                      </a:r>
                    </a:p>
                  </a:txBody>
                  <a:tcPr marL="60956" marR="60956" marT="60956" marB="60956" anchor="ctr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1694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29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BE311-2943-D340-A0BD-607B2C7F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Core Interfaces of Collection Framework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ED1FC-5611-9E46-949B-8C888FB2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D0349D-DB34-0D44-AE9B-0E61D10A4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45865"/>
              </p:ext>
            </p:extLst>
          </p:nvPr>
        </p:nvGraphicFramePr>
        <p:xfrm>
          <a:off x="574376" y="1665588"/>
          <a:ext cx="11043247" cy="151123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58863">
                  <a:extLst>
                    <a:ext uri="{9D8B030D-6E8A-4147-A177-3AD203B41FA5}">
                      <a16:colId xmlns:a16="http://schemas.microsoft.com/office/drawing/2014/main" val="2888737037"/>
                    </a:ext>
                  </a:extLst>
                </a:gridCol>
                <a:gridCol w="9184384">
                  <a:extLst>
                    <a:ext uri="{9D8B030D-6E8A-4147-A177-3AD203B41FA5}">
                      <a16:colId xmlns:a16="http://schemas.microsoft.com/office/drawing/2014/main" val="132992137"/>
                    </a:ext>
                  </a:extLst>
                </a:gridCol>
              </a:tblGrid>
              <a:tr h="4055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Interface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Features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468586"/>
                  </a:ext>
                </a:extLst>
              </a:tr>
              <a:tr h="7000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List</a:t>
                      </a:r>
                      <a:endParaRPr lang="ko-Kore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Ordered set of data. Allow duplicate data.</a:t>
                      </a:r>
                    </a:p>
                    <a:p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</a:t>
                      </a:r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x) Waiting List (Data with the same name can be duplicated)</a:t>
                      </a:r>
                      <a:endParaRPr lang="ko-Kore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633271"/>
                  </a:ext>
                </a:extLst>
              </a:tr>
              <a:tr h="40558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Class: ArrayList, LinkedList, Stack, Vector, ...</a:t>
                      </a:r>
                      <a:endParaRPr lang="ko-Kore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2789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AEF8F5C-7140-674A-A251-822A6B00E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52075"/>
              </p:ext>
            </p:extLst>
          </p:nvPr>
        </p:nvGraphicFramePr>
        <p:xfrm>
          <a:off x="574376" y="3193478"/>
          <a:ext cx="11043247" cy="11056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8863">
                  <a:extLst>
                    <a:ext uri="{9D8B030D-6E8A-4147-A177-3AD203B41FA5}">
                      <a16:colId xmlns:a16="http://schemas.microsoft.com/office/drawing/2014/main" val="2888737037"/>
                    </a:ext>
                  </a:extLst>
                </a:gridCol>
                <a:gridCol w="9184384">
                  <a:extLst>
                    <a:ext uri="{9D8B030D-6E8A-4147-A177-3AD203B41FA5}">
                      <a16:colId xmlns:a16="http://schemas.microsoft.com/office/drawing/2014/main" val="132992137"/>
                    </a:ext>
                  </a:extLst>
                </a:gridCol>
              </a:tblGrid>
              <a:tr h="70005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</a:t>
                      </a:r>
                      <a:endParaRPr lang="ko-Kore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set of data that is out of order. Do not allow duplicate data</a:t>
                      </a:r>
                    </a:p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ex) </a:t>
                      </a:r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</a:t>
                      </a:r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 of four-legged animals = {dog, cat, bear, lion, ...}</a:t>
                      </a:r>
                      <a:endParaRPr lang="ko-Kore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719706"/>
                  </a:ext>
                </a:extLst>
              </a:tr>
              <a:tr h="40558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Class: HashSet, </a:t>
                      </a:r>
                      <a:r>
                        <a:rPr lang="en" altLang="ko-Kore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TreeSet</a:t>
                      </a:r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...</a:t>
                      </a:r>
                      <a:endParaRPr lang="ko-Kore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42612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76BC7E5-5F07-FF44-93CF-0D8BB8648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382525"/>
              </p:ext>
            </p:extLst>
          </p:nvPr>
        </p:nvGraphicFramePr>
        <p:xfrm>
          <a:off x="574375" y="4290797"/>
          <a:ext cx="11043247" cy="1405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8863">
                  <a:extLst>
                    <a:ext uri="{9D8B030D-6E8A-4147-A177-3AD203B41FA5}">
                      <a16:colId xmlns:a16="http://schemas.microsoft.com/office/drawing/2014/main" val="1597468040"/>
                    </a:ext>
                  </a:extLst>
                </a:gridCol>
                <a:gridCol w="9184384">
                  <a:extLst>
                    <a:ext uri="{9D8B030D-6E8A-4147-A177-3AD203B41FA5}">
                      <a16:colId xmlns:a16="http://schemas.microsoft.com/office/drawing/2014/main" val="460858833"/>
                    </a:ext>
                  </a:extLst>
                </a:gridCol>
              </a:tblGrid>
              <a:tr h="100008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Map</a:t>
                      </a:r>
                      <a:endParaRPr lang="ko-Kore-KR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Set of data consisting of the tuple (key, value)</a:t>
                      </a:r>
                    </a:p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Order not maintained, no duplicated key, value allows duplicates</a:t>
                      </a:r>
                    </a:p>
                    <a:p>
                      <a:r>
                        <a:rPr lang="en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ex) </a:t>
                      </a:r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Postal code (area, number),  Local phone number (area, number)</a:t>
                      </a: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...</a:t>
                      </a:r>
                      <a:r>
                        <a:rPr lang="ko-KR" alt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seoul</a:t>
                      </a:r>
                      <a:r>
                        <a:rPr lang="en-US" altLang="ko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02)</a:t>
                      </a:r>
                      <a:endParaRPr lang="ko-Kore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811930"/>
                  </a:ext>
                </a:extLst>
              </a:tr>
              <a:tr h="405589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Class: HashMap, </a:t>
                      </a:r>
                      <a:r>
                        <a:rPr lang="en-US" altLang="ko-Kore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TreeMap</a:t>
                      </a:r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</a:t>
                      </a:r>
                      <a:r>
                        <a:rPr lang="en-US" altLang="ko-Kore-KR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HashTable</a:t>
                      </a:r>
                      <a:r>
                        <a:rPr lang="en-US" altLang="ko-Kore-K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 Properties, ... </a:t>
                      </a:r>
                      <a:endParaRPr lang="ko-Kore-KR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491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AA58A-47D1-AE4A-8402-8734BCE0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Stack - 1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E6C9A-7E47-9E46-B24F-8DF01C0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DBF69F1-F238-004D-8993-FB0C4D017B93}"/>
              </a:ext>
            </a:extLst>
          </p:cNvPr>
          <p:cNvSpPr/>
          <p:nvPr/>
        </p:nvSpPr>
        <p:spPr>
          <a:xfrm>
            <a:off x="695400" y="1039259"/>
            <a:ext cx="8568952" cy="47705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java.util.Stack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StackEmptyMethodExample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main(String[]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        //creating an instance of Stack class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Stack&lt;Integer&gt;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stk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Stack&lt;Integer&gt;();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checking stack is empty or not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"Is the stack empty?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stk.empty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        // pushing elements into stack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stk.push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stk.push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113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5D6C79"/>
                </a:solidFill>
                <a:latin typeface="Menlo" panose="020B0609030804020204" pitchFamily="49" charset="0"/>
              </a:rPr>
              <a:t>        //prints elements of the stack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"Elements in Stack: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stk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"Is the stack empty?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stk.empty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6F5F86-C792-1B41-BAF9-1E4D29B8F6C8}"/>
              </a:ext>
            </a:extLst>
          </p:cNvPr>
          <p:cNvSpPr/>
          <p:nvPr/>
        </p:nvSpPr>
        <p:spPr>
          <a:xfrm>
            <a:off x="7667730" y="3717032"/>
            <a:ext cx="41484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Is the stack empty?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true</a:t>
            </a:r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Elements in Stack: [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sz="1600" dirty="0">
                <a:solidFill>
                  <a:srgbClr val="1C00CF"/>
                </a:solidFill>
                <a:latin typeface="Menlo" panose="020B0609030804020204" pitchFamily="49" charset="0"/>
              </a:rPr>
              <a:t>113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Is the stack empty?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false</a:t>
            </a:r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482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AA58A-47D1-AE4A-8402-8734BCE0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Stack - 2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8E6C9A-7E47-9E46-B24F-8DF01C04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56A46BF-C03B-E74B-A0A3-4F2D12325450}"/>
              </a:ext>
            </a:extLst>
          </p:cNvPr>
          <p:cNvSpPr/>
          <p:nvPr/>
        </p:nvSpPr>
        <p:spPr>
          <a:xfrm>
            <a:off x="623392" y="986096"/>
            <a:ext cx="7969895" cy="5632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.*;</a:t>
            </a:r>
          </a:p>
          <a:p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StackPushPopExample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main(String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Stack &lt;Integer&gt;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Stack&lt;Integer&gt;();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7A2E18"/>
                </a:solidFill>
                <a:latin typeface="Menlo" panose="020B0609030804020204" pitchFamily="49" charset="0"/>
              </a:rPr>
              <a:t>"stack: "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stk.push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stk.push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stk.push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89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stk.push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7A2E18"/>
                </a:solidFill>
                <a:latin typeface="Menlo" panose="020B0609030804020204" pitchFamily="49" charset="0"/>
              </a:rPr>
              <a:t>"stack: "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ko-Kore-KR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stk.pop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() + </a:t>
            </a:r>
            <a:r>
              <a:rPr lang="en" altLang="ko-Kore-KR" dirty="0">
                <a:solidFill>
                  <a:srgbClr val="7A2E18"/>
                </a:solidFill>
                <a:latin typeface="Menlo" panose="020B0609030804020204" pitchFamily="49" charset="0"/>
              </a:rPr>
              <a:t>" popped"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stk.pop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() + </a:t>
            </a:r>
            <a:r>
              <a:rPr lang="en" altLang="ko-Kore-KR" dirty="0">
                <a:solidFill>
                  <a:srgbClr val="7A2E18"/>
                </a:solidFill>
                <a:latin typeface="Menlo" panose="020B0609030804020204" pitchFamily="49" charset="0"/>
              </a:rPr>
              <a:t>" popped"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dirty="0">
                <a:solidFill>
                  <a:srgbClr val="7A2E18"/>
                </a:solidFill>
                <a:latin typeface="Menlo" panose="020B0609030804020204" pitchFamily="49" charset="0"/>
              </a:rPr>
              <a:t>"stack: "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stk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EB3256-2E31-4945-AFC4-9F1C5B8B702F}"/>
              </a:ext>
            </a:extLst>
          </p:cNvPr>
          <p:cNvSpPr/>
          <p:nvPr/>
        </p:nvSpPr>
        <p:spPr>
          <a:xfrm>
            <a:off x="8108659" y="4509120"/>
            <a:ext cx="3696072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stack: []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stack: [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89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popped</a:t>
            </a:r>
          </a:p>
          <a:p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89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popped</a:t>
            </a:r>
          </a:p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stack: [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ko-Kore-KR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ko-Kore-US" altLang="en-US" dirty="0"/>
          </a:p>
        </p:txBody>
      </p:sp>
    </p:spTree>
    <p:extLst>
      <p:ext uri="{BB962C8B-B14F-4D97-AF65-F5344CB8AC3E}">
        <p14:creationId xmlns:p14="http://schemas.microsoft.com/office/powerpoint/2010/main" val="4177325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0355F-252E-2E4C-A00B-42261BB0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Interface Queue&lt;E&gt;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6F662B-B743-F44C-9E4E-4148B2CD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BC8CF-A081-0040-9FC1-2D793504D0A0}"/>
              </a:ext>
            </a:extLst>
          </p:cNvPr>
          <p:cNvSpPr txBox="1"/>
          <p:nvPr/>
        </p:nvSpPr>
        <p:spPr>
          <a:xfrm>
            <a:off x="5207724" y="1779367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Collection</a:t>
            </a:r>
            <a:endParaRPr kumimoji="1" lang="ko-Kore-US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F4668-65FE-DE41-B301-DA561CDC4233}"/>
              </a:ext>
            </a:extLst>
          </p:cNvPr>
          <p:cNvSpPr txBox="1"/>
          <p:nvPr/>
        </p:nvSpPr>
        <p:spPr>
          <a:xfrm>
            <a:off x="2229366" y="2673193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List</a:t>
            </a:r>
            <a:endParaRPr kumimoji="1" lang="ko-Kore-US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D7CCEC-EDE4-474A-9AED-CC76CA6E855B}"/>
              </a:ext>
            </a:extLst>
          </p:cNvPr>
          <p:cNvSpPr txBox="1"/>
          <p:nvPr/>
        </p:nvSpPr>
        <p:spPr>
          <a:xfrm>
            <a:off x="9039941" y="2675552"/>
            <a:ext cx="1014428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Set</a:t>
            </a:r>
            <a:endParaRPr kumimoji="1" lang="ko-Kore-US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F84B6-5634-364F-9233-2A427BB22172}"/>
              </a:ext>
            </a:extLst>
          </p:cNvPr>
          <p:cNvSpPr txBox="1"/>
          <p:nvPr/>
        </p:nvSpPr>
        <p:spPr>
          <a:xfrm>
            <a:off x="10663916" y="2675552"/>
            <a:ext cx="1014428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Map</a:t>
            </a:r>
            <a:endParaRPr kumimoji="1" lang="ko-Kore-US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B16F17A-22C1-2543-8B3D-223D6FCA4A7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36581" y="2172303"/>
            <a:ext cx="2763463" cy="5008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E9FC2D1-BA8C-C440-B537-DA344B35DCB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276307" y="2172303"/>
            <a:ext cx="3270848" cy="503249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8E414D4-5B0D-4749-B6B8-FE5457CA9156}"/>
              </a:ext>
            </a:extLst>
          </p:cNvPr>
          <p:cNvSpPr/>
          <p:nvPr/>
        </p:nvSpPr>
        <p:spPr>
          <a:xfrm>
            <a:off x="720644" y="3860367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Vector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EE420C6-8477-9640-8493-63356601EBE3}"/>
              </a:ext>
            </a:extLst>
          </p:cNvPr>
          <p:cNvSpPr/>
          <p:nvPr/>
        </p:nvSpPr>
        <p:spPr>
          <a:xfrm>
            <a:off x="2095400" y="3860270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ArrayList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F96CD37-B318-014B-9CF8-926E2E4714D2}"/>
              </a:ext>
            </a:extLst>
          </p:cNvPr>
          <p:cNvSpPr/>
          <p:nvPr/>
        </p:nvSpPr>
        <p:spPr>
          <a:xfrm>
            <a:off x="3470156" y="3888419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LinkedList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1BC4B55-113F-0844-9F48-95EC669F539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61825" y="3005205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01EA8B-371B-8844-8680-26195E4B93FD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36581" y="3008255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020DC44-EF9F-1F48-B9EF-2BF04636B52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949619" y="3005205"/>
            <a:ext cx="1161718" cy="88321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CA6349A7-D574-3940-BEF6-46B071288593}"/>
              </a:ext>
            </a:extLst>
          </p:cNvPr>
          <p:cNvSpPr/>
          <p:nvPr/>
        </p:nvSpPr>
        <p:spPr>
          <a:xfrm>
            <a:off x="720644" y="4538819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Stack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0CEF105-DC08-2F45-AD61-CB2ED34F1F7D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1361825" y="4195429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7F27404-F57C-8947-A38F-6A643B5BE935}"/>
              </a:ext>
            </a:extLst>
          </p:cNvPr>
          <p:cNvSpPr txBox="1"/>
          <p:nvPr/>
        </p:nvSpPr>
        <p:spPr>
          <a:xfrm>
            <a:off x="5380961" y="2670143"/>
            <a:ext cx="1014429" cy="3350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b="1" dirty="0">
                <a:solidFill>
                  <a:schemeClr val="bg1"/>
                </a:solidFill>
              </a:rPr>
              <a:t>Queue</a:t>
            </a:r>
            <a:endParaRPr kumimoji="1" lang="ko-Kore-US" alt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1E782B-1295-D54A-9CE1-4CD6A090AEF6}"/>
              </a:ext>
            </a:extLst>
          </p:cNvPr>
          <p:cNvSpPr txBox="1"/>
          <p:nvPr/>
        </p:nvSpPr>
        <p:spPr>
          <a:xfrm>
            <a:off x="5380960" y="3393388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773F7D4-1C02-534F-9EFC-688C179FD13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11337" y="3005205"/>
            <a:ext cx="1480608" cy="88321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EC14CA0-95AE-B547-AD74-90ADD95B9A9F}"/>
              </a:ext>
            </a:extLst>
          </p:cNvPr>
          <p:cNvCxnSpPr>
            <a:cxnSpLocks/>
            <a:stCxn id="13" idx="0"/>
            <a:endCxn id="20" idx="1"/>
          </p:cNvCxnSpPr>
          <p:nvPr/>
        </p:nvCxnSpPr>
        <p:spPr>
          <a:xfrm flipV="1">
            <a:off x="4111337" y="3560919"/>
            <a:ext cx="1269623" cy="3275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242B220-10A1-2542-85D3-A15B8EC46DE8}"/>
              </a:ext>
            </a:extLst>
          </p:cNvPr>
          <p:cNvSpPr/>
          <p:nvPr/>
        </p:nvSpPr>
        <p:spPr>
          <a:xfrm>
            <a:off x="6600056" y="3849746"/>
            <a:ext cx="1512168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PriorityQueue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C475824-7F5B-5B43-9933-260B98BF6448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H="1" flipV="1">
            <a:off x="5888175" y="2114429"/>
            <a:ext cx="1" cy="55571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243DCC6-622B-814D-A2C8-BB82594F909B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168008" y="3005205"/>
            <a:ext cx="1188132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646FB1A-64ED-B246-BC31-CDE4DFA6941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5888175" y="3005205"/>
            <a:ext cx="1" cy="38818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760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BA155-6F80-674A-BF3E-D52595330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Interface Queue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94377-34AD-3449-91F5-A471D3A9D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First In First Out (FIFO)</a:t>
            </a:r>
          </a:p>
          <a:p>
            <a:r>
              <a:rPr kumimoji="1" lang="en-US" altLang="ko-Kore-KR" dirty="0"/>
              <a:t>Add data at one end (offer)</a:t>
            </a:r>
          </a:p>
          <a:p>
            <a:r>
              <a:rPr kumimoji="1" lang="en-US" altLang="ko-Kore-KR" dirty="0"/>
              <a:t>Remove data at the other end (poll)</a:t>
            </a:r>
          </a:p>
          <a:p>
            <a:r>
              <a:rPr kumimoji="1" lang="en-US" altLang="ko-Kore-KR" dirty="0"/>
              <a:t>Observe data without removal (peek)</a:t>
            </a:r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LinkedList is used in many cases for implementing Queue</a:t>
            </a:r>
          </a:p>
          <a:p>
            <a:pPr lvl="1"/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F4E51-8415-F246-8286-7C9A1FA1E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682423-B276-9645-B258-C2228641B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60" y="1064089"/>
            <a:ext cx="6589503" cy="1730363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F44D0B8-C177-9A40-805C-BB917828B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649853"/>
              </p:ext>
            </p:extLst>
          </p:nvPr>
        </p:nvGraphicFramePr>
        <p:xfrm>
          <a:off x="940115" y="3578387"/>
          <a:ext cx="10839912" cy="111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733">
                  <a:extLst>
                    <a:ext uri="{9D8B030D-6E8A-4147-A177-3AD203B41FA5}">
                      <a16:colId xmlns:a16="http://schemas.microsoft.com/office/drawing/2014/main" val="2334179202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639776872"/>
                    </a:ext>
                  </a:extLst>
                </a:gridCol>
                <a:gridCol w="3451779">
                  <a:extLst>
                    <a:ext uri="{9D8B030D-6E8A-4147-A177-3AD203B41FA5}">
                      <a16:colId xmlns:a16="http://schemas.microsoft.com/office/drawing/2014/main" val="3026550727"/>
                    </a:ext>
                  </a:extLst>
                </a:gridCol>
              </a:tblGrid>
              <a:tr h="371038">
                <a:tc>
                  <a:txBody>
                    <a:bodyPr/>
                    <a:lstStyle/>
                    <a:p>
                      <a:pPr algn="l"/>
                      <a:r>
                        <a:rPr lang="en-US" altLang="ko-Kore-KR" dirty="0"/>
                        <a:t>Operation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Worst case time (ArrayList)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Worst case time (LinkedList)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0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Add an element at tail (offer)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287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Remove an element at head (poll)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 – 1 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ore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510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735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86BE1-2EDA-BC4A-9DEA-37A36FD5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Interface Queue&lt;E&gt;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E43F0B-6693-0046-940B-5C7054C5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3BB51AF-C399-1E43-93A2-E1F67F2E4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21562"/>
              </p:ext>
            </p:extLst>
          </p:nvPr>
        </p:nvGraphicFramePr>
        <p:xfrm>
          <a:off x="695400" y="1268760"/>
          <a:ext cx="10494039" cy="3914904"/>
        </p:xfrm>
        <a:graphic>
          <a:graphicData uri="http://schemas.openxmlformats.org/drawingml/2006/table">
            <a:tbl>
              <a:tblPr/>
              <a:tblGrid>
                <a:gridCol w="1008111">
                  <a:extLst>
                    <a:ext uri="{9D8B030D-6E8A-4147-A177-3AD203B41FA5}">
                      <a16:colId xmlns:a16="http://schemas.microsoft.com/office/drawing/2014/main" val="122387122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765628031"/>
                    </a:ext>
                  </a:extLst>
                </a:gridCol>
                <a:gridCol w="8189784">
                  <a:extLst>
                    <a:ext uri="{9D8B030D-6E8A-4147-A177-3AD203B41FA5}">
                      <a16:colId xmlns:a16="http://schemas.microsoft.com/office/drawing/2014/main" val="3371698453"/>
                    </a:ext>
                  </a:extLst>
                </a:gridCol>
              </a:tblGrid>
              <a:tr h="461576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173100"/>
                  </a:ext>
                </a:extLst>
              </a:tr>
              <a:tr h="869744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add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  <a:hlinkClick r:id="rId4" tooltip="type parameter in Queue"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into this queue if it is possible to do so immediately without violating capacity restrictions, returning true upon success and throwing an </a:t>
                      </a:r>
                      <a:r>
                        <a:rPr lang="en" sz="16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IllegalStateException</a:t>
                      </a:r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if no space is currently available.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58087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Queue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element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Retrieves, but does not remove, the head of this queue.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84578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offer</a:t>
                      </a:r>
                      <a:r>
                        <a:rPr lang="en" sz="1600" b="0">
                          <a:effectLst/>
                        </a:rPr>
                        <a:t>​(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Queue"/>
                        </a:rPr>
                        <a:t>E</a:t>
                      </a:r>
                      <a:r>
                        <a:rPr lang="en" sz="1600" b="0">
                          <a:effectLst/>
                        </a:rPr>
                        <a:t> e)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into this queue if it is possible to do so immediately without violating capacity restrictions.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46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Queue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7"/>
                        </a:rPr>
                        <a:t>peek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Retrieves, but does not remove, the head of this queue, or returns null if this queue is empty.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73095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Queue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8"/>
                        </a:rPr>
                        <a:t>poll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 and removes the head of this queue, or returns null if this queue is empty.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62387"/>
                  </a:ext>
                </a:extLst>
              </a:tr>
              <a:tr h="567360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Queue"/>
                        </a:rPr>
                        <a:t>E</a:t>
                      </a:r>
                      <a:endParaRPr lang="en" sz="1600">
                        <a:effectLst/>
                      </a:endParaRP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remove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57894" marR="24812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Retrieves and removes the head of this queue.</a:t>
                      </a:r>
                    </a:p>
                  </a:txBody>
                  <a:tcPr marL="82706" marR="79397" marT="66164" marB="2481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7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315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CB7EC-818E-4149-B286-7669F12D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Queue by LinkedList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6984DB-DB5A-4245-B39A-4C83930C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232481-B918-DB4A-94E1-DFD0652D4A7F}"/>
              </a:ext>
            </a:extLst>
          </p:cNvPr>
          <p:cNvSpPr/>
          <p:nvPr/>
        </p:nvSpPr>
        <p:spPr>
          <a:xfrm>
            <a:off x="551384" y="1142084"/>
            <a:ext cx="11305256" cy="42473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import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java.util.LinkedList</a:t>
            </a:r>
            <a:r>
              <a:rPr lang="en" altLang="ko-Kore-KR" dirty="0">
                <a:latin typeface="Helvetica" pitchFamily="2" charset="0"/>
              </a:rPr>
              <a:t>;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import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java.util.Queue</a:t>
            </a:r>
            <a:r>
              <a:rPr lang="en" altLang="ko-Kore-KR" dirty="0">
                <a:latin typeface="Helvetica" pitchFamily="2" charset="0"/>
              </a:rPr>
              <a:t>;</a:t>
            </a:r>
          </a:p>
          <a:p>
            <a:r>
              <a:rPr lang="en" altLang="ko-Kore-KR" dirty="0">
                <a:latin typeface="Helvetica" pitchFamily="2" charset="0"/>
              </a:rPr>
              <a:t> 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QueueLinkedList</a:t>
            </a:r>
            <a:r>
              <a:rPr lang="en" altLang="ko-Kore-KR" dirty="0">
                <a:latin typeface="Helvetica" pitchFamily="2" charset="0"/>
              </a:rPr>
              <a:t> {</a:t>
            </a:r>
          </a:p>
          <a:p>
            <a:r>
              <a:rPr lang="en" altLang="ko-Kore-KR" dirty="0">
                <a:latin typeface="Helvetica" pitchFamily="2" charset="0"/>
              </a:rPr>
              <a:t>   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static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void</a:t>
            </a:r>
            <a:r>
              <a:rPr lang="en" altLang="ko-Kore-KR" dirty="0">
                <a:latin typeface="Helvetica" pitchFamily="2" charset="0"/>
              </a:rPr>
              <a:t> main(String[]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args</a:t>
            </a:r>
            <a:r>
              <a:rPr lang="en" altLang="ko-Kore-KR" dirty="0">
                <a:latin typeface="Helvetica" pitchFamily="2" charset="0"/>
              </a:rPr>
              <a:t>) {</a:t>
            </a:r>
          </a:p>
          <a:p>
            <a:r>
              <a:rPr lang="en" altLang="ko-Kore-KR" dirty="0">
                <a:latin typeface="Helvetica" pitchFamily="2" charset="0"/>
              </a:rPr>
              <a:t>        Queue&lt;Integer&gt;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ko-Kore-KR" dirty="0">
                <a:latin typeface="Helvetica" pitchFamily="2" charset="0"/>
              </a:rPr>
              <a:t> LinkedList&lt;Integer&gt;(); 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creating queue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.offer</a:t>
            </a:r>
            <a:r>
              <a:rPr lang="en" altLang="ko-Kore-KR" dirty="0">
                <a:latin typeface="Helvetica" pitchFamily="2" charset="0"/>
              </a:rPr>
              <a:t>(5); 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.offer</a:t>
            </a:r>
            <a:r>
              <a:rPr lang="en" altLang="ko-Kore-KR" dirty="0">
                <a:latin typeface="Helvetica" pitchFamily="2" charset="0"/>
              </a:rPr>
              <a:t>(1); 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.offer</a:t>
            </a:r>
            <a:r>
              <a:rPr lang="en" altLang="ko-Kore-KR" dirty="0">
                <a:latin typeface="Helvetica" pitchFamily="2" charset="0"/>
              </a:rPr>
              <a:t>(2); 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.offer</a:t>
            </a:r>
            <a:r>
              <a:rPr lang="en" altLang="ko-Kore-KR" dirty="0">
                <a:latin typeface="Helvetica" pitchFamily="2" charset="0"/>
              </a:rPr>
              <a:t>(3); 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.offer</a:t>
            </a:r>
            <a:r>
              <a:rPr lang="en" altLang="ko-Kore-KR" dirty="0">
                <a:latin typeface="Helvetica" pitchFamily="2" charset="0"/>
              </a:rPr>
              <a:t>(4);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pushing 5 data 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);</a:t>
            </a: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"poll: ” </a:t>
            </a:r>
            <a:r>
              <a:rPr lang="en" altLang="ko-Kore-KR" dirty="0">
                <a:latin typeface="Helvetica" pitchFamily="2" charset="0"/>
              </a:rPr>
              <a:t>+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.poll</a:t>
            </a:r>
            <a:r>
              <a:rPr lang="en" altLang="ko-Kore-KR" dirty="0">
                <a:latin typeface="Helvetica" pitchFamily="2" charset="0"/>
              </a:rPr>
              <a:t>() + 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 "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//poll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"poll: ” </a:t>
            </a:r>
            <a:r>
              <a:rPr lang="en" altLang="ko-Kore-KR" dirty="0">
                <a:latin typeface="Helvetica" pitchFamily="2" charset="0"/>
              </a:rPr>
              <a:t>+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.poll</a:t>
            </a:r>
            <a:r>
              <a:rPr lang="en" altLang="ko-Kore-KR" dirty="0">
                <a:latin typeface="Helvetica" pitchFamily="2" charset="0"/>
              </a:rPr>
              <a:t>() + 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 "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//poll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"poll: ” </a:t>
            </a:r>
            <a:r>
              <a:rPr lang="en" altLang="ko-Kore-KR" dirty="0">
                <a:latin typeface="Helvetica" pitchFamily="2" charset="0"/>
              </a:rPr>
              <a:t>+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.poll</a:t>
            </a:r>
            <a:r>
              <a:rPr lang="en" altLang="ko-Kore-KR" dirty="0">
                <a:latin typeface="Helvetica" pitchFamily="2" charset="0"/>
              </a:rPr>
              <a:t>() + 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 "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//poll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"peek: ” </a:t>
            </a:r>
            <a:r>
              <a:rPr lang="en" altLang="ko-Kore-KR" dirty="0">
                <a:latin typeface="Helvetica" pitchFamily="2" charset="0"/>
              </a:rPr>
              <a:t>+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.peek</a:t>
            </a:r>
            <a:r>
              <a:rPr lang="en" altLang="ko-Kore-KR" dirty="0">
                <a:latin typeface="Helvetica" pitchFamily="2" charset="0"/>
              </a:rPr>
              <a:t>() + 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 "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//peek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   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"peek: ” </a:t>
            </a:r>
            <a:r>
              <a:rPr lang="en" altLang="ko-Kore-KR" dirty="0">
                <a:latin typeface="Helvetica" pitchFamily="2" charset="0"/>
              </a:rPr>
              <a:t>+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 err="1">
                <a:latin typeface="Helvetica" pitchFamily="2" charset="0"/>
              </a:rPr>
              <a:t>.peek</a:t>
            </a:r>
            <a:r>
              <a:rPr lang="en" altLang="ko-Kore-KR" dirty="0">
                <a:latin typeface="Helvetica" pitchFamily="2" charset="0"/>
              </a:rPr>
              <a:t>() + </a:t>
            </a:r>
            <a:r>
              <a:rPr lang="en" altLang="ko-Kore-KR" dirty="0">
                <a:solidFill>
                  <a:srgbClr val="2A00FF"/>
                </a:solidFill>
                <a:latin typeface="Helvetica" pitchFamily="2" charset="0"/>
              </a:rPr>
              <a:t>" "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dirty="0">
                <a:latin typeface="Helvetica" pitchFamily="2" charset="0"/>
              </a:rPr>
              <a:t>);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//peek 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latin typeface="Helvetica" pitchFamily="2" charset="0"/>
              </a:rPr>
              <a:t>    }</a:t>
            </a:r>
          </a:p>
          <a:p>
            <a:r>
              <a:rPr lang="en" altLang="ko-Kore-KR" dirty="0">
                <a:latin typeface="Helvetica" pitchFamily="2" charset="0"/>
              </a:rPr>
              <a:t>}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BFD004-465C-BD4E-ADC9-3AA8FAE1D996}"/>
              </a:ext>
            </a:extLst>
          </p:cNvPr>
          <p:cNvSpPr/>
          <p:nvPr/>
        </p:nvSpPr>
        <p:spPr>
          <a:xfrm>
            <a:off x="9880231" y="3140968"/>
            <a:ext cx="208823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>
                <a:latin typeface="Helvetica" pitchFamily="2" charset="0"/>
              </a:rPr>
              <a:t>[5, 1, 2, 3, 4]</a:t>
            </a:r>
          </a:p>
          <a:p>
            <a:r>
              <a:rPr lang="en" altLang="ko-Kore-KR" dirty="0">
                <a:latin typeface="Helvetica" pitchFamily="2" charset="0"/>
              </a:rPr>
              <a:t>poll: 5 [1, 2, 3, 4]</a:t>
            </a:r>
          </a:p>
          <a:p>
            <a:r>
              <a:rPr lang="en" altLang="ko-Kore-KR" dirty="0">
                <a:latin typeface="Helvetica" pitchFamily="2" charset="0"/>
              </a:rPr>
              <a:t>poll: 1 [2, 3, 4]</a:t>
            </a:r>
          </a:p>
          <a:p>
            <a:r>
              <a:rPr lang="en" altLang="ko-Kore-KR" dirty="0">
                <a:latin typeface="Helvetica" pitchFamily="2" charset="0"/>
              </a:rPr>
              <a:t>poll: 2 [3, 4]</a:t>
            </a:r>
          </a:p>
          <a:p>
            <a:r>
              <a:rPr lang="en" altLang="ko-Kore-KR" dirty="0">
                <a:latin typeface="Helvetica" pitchFamily="2" charset="0"/>
              </a:rPr>
              <a:t>peek: 3 [3, 4]</a:t>
            </a:r>
          </a:p>
          <a:p>
            <a:r>
              <a:rPr lang="en" altLang="ko-Kore-KR" dirty="0">
                <a:latin typeface="Helvetica" pitchFamily="2" charset="0"/>
              </a:rPr>
              <a:t>peek: 3 [3, 4]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581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A24B5-D812-364C-A874-1F3FF971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 PriorityQueue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D6BB3-CB56-BE47-852C-C0997423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6A5E5-8A5E-9F48-914E-65FD5900DBE8}"/>
              </a:ext>
            </a:extLst>
          </p:cNvPr>
          <p:cNvSpPr txBox="1"/>
          <p:nvPr/>
        </p:nvSpPr>
        <p:spPr>
          <a:xfrm>
            <a:off x="5207724" y="1779367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Collection</a:t>
            </a:r>
            <a:endParaRPr kumimoji="1" lang="ko-Kore-US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6EF4B-A92C-D145-BE5A-51F0C74C2DED}"/>
              </a:ext>
            </a:extLst>
          </p:cNvPr>
          <p:cNvSpPr txBox="1"/>
          <p:nvPr/>
        </p:nvSpPr>
        <p:spPr>
          <a:xfrm>
            <a:off x="2229366" y="2673193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List</a:t>
            </a:r>
            <a:endParaRPr kumimoji="1" lang="ko-Kore-US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01C16-76F5-4F42-916C-F4BA25BCD7FB}"/>
              </a:ext>
            </a:extLst>
          </p:cNvPr>
          <p:cNvSpPr txBox="1"/>
          <p:nvPr/>
        </p:nvSpPr>
        <p:spPr>
          <a:xfrm>
            <a:off x="9039941" y="2675552"/>
            <a:ext cx="1014428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Set</a:t>
            </a:r>
            <a:endParaRPr kumimoji="1" lang="ko-Kore-US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41282-FA44-1142-B0C4-D2C7FF7847E9}"/>
              </a:ext>
            </a:extLst>
          </p:cNvPr>
          <p:cNvSpPr txBox="1"/>
          <p:nvPr/>
        </p:nvSpPr>
        <p:spPr>
          <a:xfrm>
            <a:off x="10663916" y="2675552"/>
            <a:ext cx="1014428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Map</a:t>
            </a:r>
            <a:endParaRPr kumimoji="1" lang="ko-Kore-US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27A7C20-13B2-6B49-84BF-13122807B8F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36581" y="2172303"/>
            <a:ext cx="2763463" cy="5008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68E86AF-1540-B947-92AF-FF5149776BF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276307" y="2172303"/>
            <a:ext cx="3270848" cy="503249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C95FA3D-C128-B14C-A54E-E5AD9C07794E}"/>
              </a:ext>
            </a:extLst>
          </p:cNvPr>
          <p:cNvSpPr/>
          <p:nvPr/>
        </p:nvSpPr>
        <p:spPr>
          <a:xfrm>
            <a:off x="720644" y="3860367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Vector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D0D8715-A8FB-3942-915A-05B61CAC1417}"/>
              </a:ext>
            </a:extLst>
          </p:cNvPr>
          <p:cNvSpPr/>
          <p:nvPr/>
        </p:nvSpPr>
        <p:spPr>
          <a:xfrm>
            <a:off x="2095400" y="3860270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ArrayList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3943104-0DFE-6D43-8AD7-67FD4FCA3828}"/>
              </a:ext>
            </a:extLst>
          </p:cNvPr>
          <p:cNvSpPr/>
          <p:nvPr/>
        </p:nvSpPr>
        <p:spPr>
          <a:xfrm>
            <a:off x="3470156" y="3888419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LinkedList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BC65FCD-1BE3-2948-A3D0-3247FA1B938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361825" y="3005205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1858F42-BD6C-C94B-89A9-39C6CD6F0C9B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2736581" y="3008255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3C5815C-FB75-194C-9908-68BC196E3C3F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949619" y="3005205"/>
            <a:ext cx="1161718" cy="88321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6BCF5D-A740-6946-B776-9471022866D5}"/>
              </a:ext>
            </a:extLst>
          </p:cNvPr>
          <p:cNvSpPr/>
          <p:nvPr/>
        </p:nvSpPr>
        <p:spPr>
          <a:xfrm>
            <a:off x="720644" y="4538819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Stack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3B6B1D1-A123-C94E-AE20-C78DE8E87C73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V="1">
            <a:off x="1361825" y="4195429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6C1AB8-6245-D948-BE87-236E256427B7}"/>
              </a:ext>
            </a:extLst>
          </p:cNvPr>
          <p:cNvSpPr txBox="1"/>
          <p:nvPr/>
        </p:nvSpPr>
        <p:spPr>
          <a:xfrm>
            <a:off x="5380961" y="2670143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Queue</a:t>
            </a:r>
            <a:endParaRPr kumimoji="1" lang="ko-Kore-US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CA72D-C4A8-024F-9DCE-AD5591F70B56}"/>
              </a:ext>
            </a:extLst>
          </p:cNvPr>
          <p:cNvSpPr txBox="1"/>
          <p:nvPr/>
        </p:nvSpPr>
        <p:spPr>
          <a:xfrm>
            <a:off x="5380960" y="3393388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AFE594-AC15-3F44-BE61-1B5A157C66A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111337" y="3043878"/>
            <a:ext cx="1416511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62AD6C5-B5A5-1340-9A34-873CDA396C8B}"/>
              </a:ext>
            </a:extLst>
          </p:cNvPr>
          <p:cNvCxnSpPr>
            <a:cxnSpLocks/>
            <a:stCxn id="13" idx="0"/>
            <a:endCxn id="20" idx="1"/>
          </p:cNvCxnSpPr>
          <p:nvPr/>
        </p:nvCxnSpPr>
        <p:spPr>
          <a:xfrm flipV="1">
            <a:off x="4111337" y="3560919"/>
            <a:ext cx="1269623" cy="32750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6EB228D-6A35-174D-BF23-5B682048ABED}"/>
              </a:ext>
            </a:extLst>
          </p:cNvPr>
          <p:cNvSpPr/>
          <p:nvPr/>
        </p:nvSpPr>
        <p:spPr>
          <a:xfrm>
            <a:off x="6600056" y="3849746"/>
            <a:ext cx="1584176" cy="306913"/>
          </a:xfrm>
          <a:prstGeom prst="roundRect">
            <a:avLst/>
          </a:prstGeom>
          <a:solidFill>
            <a:srgbClr val="C0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>
                <a:solidFill>
                  <a:schemeClr val="bg1"/>
                </a:solidFill>
              </a:rPr>
              <a:t>PriorityQueue</a:t>
            </a:r>
            <a:endParaRPr kumimoji="1" lang="ko-Kore-KR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8CAD347-34E1-FD48-B101-46A8D3A493D9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H="1" flipV="1">
            <a:off x="5888175" y="2114429"/>
            <a:ext cx="1" cy="55571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07A89C7-1287-6C49-8772-D948DB2E40DB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248503" y="3005205"/>
            <a:ext cx="1143641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3DB61C6-5037-CA47-8CF3-68847D26EE3E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5888175" y="3005205"/>
            <a:ext cx="1" cy="388183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835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129B1-A0E6-594D-BB5D-24076758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PriorityQueue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5F307-64FA-3F45-BCB6-9B4FDB38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(Minimum) Priority Queue: default</a:t>
            </a:r>
          </a:p>
          <a:p>
            <a:pPr lvl="1"/>
            <a:r>
              <a:rPr kumimoji="1" lang="en-US" altLang="ko-Kore-KR" dirty="0"/>
              <a:t>Minimum data always at the head (NOTE: not completely sorted)</a:t>
            </a:r>
          </a:p>
          <a:p>
            <a:pPr lvl="1"/>
            <a:r>
              <a:rPr kumimoji="1" lang="en-US" altLang="ko-Kore-KR" dirty="0"/>
              <a:t>After removing head (remove(), poll()), minimum of remaining data at the head</a:t>
            </a:r>
          </a:p>
          <a:p>
            <a:pPr lvl="1"/>
            <a:r>
              <a:rPr kumimoji="1" lang="en-US" altLang="ko-Kore-KR" dirty="0"/>
              <a:t>ex) </a:t>
            </a:r>
            <a:r>
              <a:rPr lang="en" altLang="ko-Kore-KR" dirty="0" err="1">
                <a:latin typeface="Helvetica" pitchFamily="2" charset="0"/>
              </a:rPr>
              <a:t>PriorityQueue</a:t>
            </a:r>
            <a:r>
              <a:rPr lang="en" altLang="ko-Kore-KR" dirty="0">
                <a:latin typeface="Helvetica" pitchFamily="2" charset="0"/>
              </a:rPr>
              <a:t>&lt;Integer&gt;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pq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PriorityQueue</a:t>
            </a:r>
            <a:r>
              <a:rPr lang="en" altLang="ko-Kore-KR" dirty="0">
                <a:latin typeface="Helvetica" pitchFamily="2" charset="0"/>
              </a:rPr>
              <a:t>&lt;Integer&gt;();</a:t>
            </a:r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kumimoji="1" lang="en-US" altLang="ko-Kore-KR" dirty="0"/>
              <a:t>(Maximum) Priority Queue</a:t>
            </a:r>
          </a:p>
          <a:p>
            <a:pPr lvl="1"/>
            <a:r>
              <a:rPr kumimoji="1" lang="en-US" altLang="ko-Kore-KR" dirty="0"/>
              <a:t>Maximum data always at the head (NOTE: not completely sorted)</a:t>
            </a:r>
          </a:p>
          <a:p>
            <a:pPr lvl="1"/>
            <a:r>
              <a:rPr kumimoji="1" lang="en-US" altLang="ko-Kore-KR" dirty="0"/>
              <a:t>ex) </a:t>
            </a:r>
            <a:r>
              <a:rPr lang="en" altLang="ko-Kore-KR" dirty="0" err="1">
                <a:latin typeface="Helvetica" pitchFamily="2" charset="0"/>
              </a:rPr>
              <a:t>PriorityQueue</a:t>
            </a:r>
            <a:r>
              <a:rPr lang="en" altLang="ko-Kore-KR" dirty="0">
                <a:latin typeface="Helvetica" pitchFamily="2" charset="0"/>
              </a:rPr>
              <a:t>&lt;Integer&gt;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pqr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PriorityQueue</a:t>
            </a:r>
            <a:r>
              <a:rPr lang="en" altLang="ko-Kore-KR" dirty="0">
                <a:latin typeface="Helvetica" pitchFamily="2" charset="0"/>
              </a:rPr>
              <a:t>&lt;Integer&gt;(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Collections.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reverseOrder</a:t>
            </a:r>
            <a:r>
              <a:rPr lang="en" altLang="ko-Kore-KR" dirty="0">
                <a:solidFill>
                  <a:srgbClr val="FF0000"/>
                </a:solidFill>
                <a:latin typeface="Helvetica" pitchFamily="2" charset="0"/>
              </a:rPr>
              <a:t>()</a:t>
            </a:r>
            <a:r>
              <a:rPr lang="en" altLang="ko-Kore-KR" dirty="0">
                <a:latin typeface="Helvetica" pitchFamily="2" charset="0"/>
              </a:rPr>
              <a:t>);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ADA5E-B054-FE4A-906F-ED444C67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95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1F0CB-4047-5145-9D95-068531EC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class PriorityQueue&lt;E&gt;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24F1D4-6EE0-7340-939D-9D8764CD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38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756B5B-EEA8-DC41-BB24-8DCCBFB9E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8849"/>
              </p:ext>
            </p:extLst>
          </p:nvPr>
        </p:nvGraphicFramePr>
        <p:xfrm>
          <a:off x="623391" y="1071198"/>
          <a:ext cx="10971240" cy="3414811"/>
        </p:xfrm>
        <a:graphic>
          <a:graphicData uri="http://schemas.openxmlformats.org/drawingml/2006/table">
            <a:tbl>
              <a:tblPr/>
              <a:tblGrid>
                <a:gridCol w="2520281">
                  <a:extLst>
                    <a:ext uri="{9D8B030D-6E8A-4147-A177-3AD203B41FA5}">
                      <a16:colId xmlns:a16="http://schemas.microsoft.com/office/drawing/2014/main" val="3632919105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483782172"/>
                    </a:ext>
                  </a:extLst>
                </a:gridCol>
                <a:gridCol w="6434735">
                  <a:extLst>
                    <a:ext uri="{9D8B030D-6E8A-4147-A177-3AD203B41FA5}">
                      <a16:colId xmlns:a16="http://schemas.microsoft.com/office/drawing/2014/main" val="3103858540"/>
                    </a:ext>
                  </a:extLst>
                </a:gridCol>
              </a:tblGrid>
              <a:tr h="517570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effectLst/>
                        </a:rPr>
                        <a:t>Modifier and Type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>
                          <a:effectLst/>
                        </a:rPr>
                        <a:t>Method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effectLst/>
                        </a:rPr>
                        <a:t>Description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78979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3"/>
                        </a:rPr>
                        <a:t>add</a:t>
                      </a:r>
                      <a:r>
                        <a:rPr lang="en" sz="1600" b="0">
                          <a:effectLst/>
                        </a:rPr>
                        <a:t>​(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PriorityQueue"/>
                        </a:rPr>
                        <a:t>E</a:t>
                      </a:r>
                      <a:r>
                        <a:rPr lang="en" sz="1600" b="0">
                          <a:effectLst/>
                        </a:rPr>
                        <a:t> e)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into this priority queue.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320665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void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5"/>
                        </a:rPr>
                        <a:t>clear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all of the elements from this priority queue.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069171"/>
                  </a:ext>
                </a:extLst>
              </a:tr>
              <a:tr h="484676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6"/>
                        </a:rPr>
                        <a:t>contains</a:t>
                      </a:r>
                      <a:r>
                        <a:rPr lang="en" sz="1600" b="0">
                          <a:effectLst/>
                        </a:rPr>
                        <a:t>​(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7" tooltip="class in java.lang"/>
                        </a:rPr>
                        <a:t>Object</a:t>
                      </a:r>
                      <a:r>
                        <a:rPr lang="en" sz="1600" b="0">
                          <a:effectLst/>
                        </a:rPr>
                        <a:t> o)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queue contains the specified element.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25304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8" tooltip="interface in java.util"/>
                        </a:rPr>
                        <a:t>Iterator</a:t>
                      </a:r>
                      <a:r>
                        <a:rPr lang="en" sz="1600">
                          <a:effectLst/>
                        </a:rPr>
                        <a:t>&lt;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PriorityQueue"/>
                        </a:rPr>
                        <a:t>E</a:t>
                      </a:r>
                      <a:r>
                        <a:rPr lang="en" sz="1600">
                          <a:effectLst/>
                        </a:rPr>
                        <a:t>&gt;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9"/>
                        </a:rPr>
                        <a:t>iterator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 iterator over the elements in this queue.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183826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10"/>
                        </a:rPr>
                        <a:t>offer</a:t>
                      </a:r>
                      <a:r>
                        <a:rPr lang="en" sz="1600" b="0">
                          <a:effectLst/>
                        </a:rPr>
                        <a:t>​(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4" tooltip="type parameter in PriorityQueue"/>
                        </a:rPr>
                        <a:t>E</a:t>
                      </a:r>
                      <a:r>
                        <a:rPr lang="en" sz="1600" b="0">
                          <a:effectLst/>
                        </a:rPr>
                        <a:t> e)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into this priority queue.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476972"/>
                  </a:ext>
                </a:extLst>
              </a:tr>
              <a:tr h="527206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11"/>
                        </a:rPr>
                        <a:t>remove</a:t>
                      </a:r>
                      <a:r>
                        <a:rPr lang="en" sz="1600" b="0">
                          <a:effectLst/>
                        </a:rPr>
                        <a:t>​(</a:t>
                      </a:r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7" tooltip="class in java.lang"/>
                        </a:rPr>
                        <a:t>Object</a:t>
                      </a:r>
                      <a:r>
                        <a:rPr lang="en" sz="1600" b="0">
                          <a:effectLst/>
                        </a:rPr>
                        <a:t> o)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 single instance of the specified element from this queue, if it is present.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863829"/>
                  </a:ext>
                </a:extLst>
              </a:tr>
              <a:tr h="3713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7" tooltip="class in java.lang"/>
                        </a:rPr>
                        <a:t>Object</a:t>
                      </a:r>
                      <a:r>
                        <a:rPr lang="en" sz="1600">
                          <a:effectLst/>
                        </a:rPr>
                        <a:t>[]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>
                          <a:solidFill>
                            <a:srgbClr val="4A6782"/>
                          </a:solidFill>
                          <a:effectLst/>
                          <a:hlinkClick r:id="rId12"/>
                        </a:rPr>
                        <a:t>toArray</a:t>
                      </a:r>
                      <a:r>
                        <a:rPr lang="en" sz="1600" b="0">
                          <a:effectLst/>
                        </a:rPr>
                        <a:t>()</a:t>
                      </a:r>
                    </a:p>
                  </a:txBody>
                  <a:tcPr marL="43464" marR="1862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 array containing all of the elements in this queue.</a:t>
                      </a:r>
                    </a:p>
                  </a:txBody>
                  <a:tcPr marL="62091" marR="59607" marT="49673" marB="186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84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314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A6CB-D9E6-7B47-BAFA-C6BA7E98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PriorityQueue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B3550-611F-744D-B445-CF0A3FC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B2BE75C-0E1D-4A4D-99FB-81A7F1C2BE98}"/>
              </a:ext>
            </a:extLst>
          </p:cNvPr>
          <p:cNvSpPr/>
          <p:nvPr/>
        </p:nvSpPr>
        <p:spPr>
          <a:xfrm>
            <a:off x="623392" y="1011430"/>
            <a:ext cx="7802887" cy="54168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import</a:t>
            </a:r>
            <a:r>
              <a:rPr lang="en" altLang="ko-Kore-KR" sz="1600" dirty="0">
                <a:latin typeface="Helvetica" pitchFamily="2" charset="0"/>
              </a:rPr>
              <a:t> </a:t>
            </a:r>
            <a:r>
              <a:rPr lang="en" altLang="ko-Kore-KR" sz="1600" dirty="0" err="1">
                <a:latin typeface="Helvetica" pitchFamily="2" charset="0"/>
              </a:rPr>
              <a:t>java.util</a:t>
            </a:r>
            <a:r>
              <a:rPr lang="en" altLang="ko-Kore-KR" sz="1600" dirty="0">
                <a:latin typeface="Helvetica" pitchFamily="2" charset="0"/>
              </a:rPr>
              <a:t>.*;  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ore-KR" sz="1600" dirty="0">
                <a:latin typeface="Helvetica" pitchFamily="2" charset="0"/>
              </a:rPr>
              <a:t> </a:t>
            </a:r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class</a:t>
            </a:r>
            <a:r>
              <a:rPr lang="en" altLang="ko-Kore-KR" sz="1600" dirty="0">
                <a:latin typeface="Helvetica" pitchFamily="2" charset="0"/>
              </a:rPr>
              <a:t> </a:t>
            </a:r>
            <a:r>
              <a:rPr lang="en" altLang="ko-Kore-KR" sz="1600" dirty="0" err="1">
                <a:latin typeface="Helvetica" pitchFamily="2" charset="0"/>
              </a:rPr>
              <a:t>PriorityQueueTest</a:t>
            </a:r>
            <a:r>
              <a:rPr lang="en" altLang="ko-Kore-KR" sz="1600" dirty="0">
                <a:latin typeface="Helvetica" pitchFamily="2" charset="0"/>
              </a:rPr>
              <a:t> {  </a:t>
            </a:r>
          </a:p>
          <a:p>
            <a:pPr lvl="1"/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public</a:t>
            </a:r>
            <a:r>
              <a:rPr lang="en" altLang="ko-Kore-KR" sz="1600" dirty="0">
                <a:latin typeface="Helvetica" pitchFamily="2" charset="0"/>
              </a:rPr>
              <a:t> </a:t>
            </a:r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static</a:t>
            </a:r>
            <a:r>
              <a:rPr lang="en" altLang="ko-Kore-KR" sz="1600" dirty="0">
                <a:latin typeface="Helvetica" pitchFamily="2" charset="0"/>
              </a:rPr>
              <a:t> </a:t>
            </a:r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void</a:t>
            </a:r>
            <a:r>
              <a:rPr lang="en" altLang="ko-Kore-KR" sz="1600" dirty="0">
                <a:latin typeface="Helvetica" pitchFamily="2" charset="0"/>
              </a:rPr>
              <a:t> main(String </a:t>
            </a:r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args</a:t>
            </a:r>
            <a:r>
              <a:rPr lang="en" altLang="ko-Kore-KR" sz="1600" dirty="0">
                <a:latin typeface="Helvetica" pitchFamily="2" charset="0"/>
              </a:rPr>
              <a:t>[]){ 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PriorityQueue</a:t>
            </a:r>
            <a:r>
              <a:rPr lang="en" altLang="ko-Kore-KR" sz="1600" dirty="0">
                <a:latin typeface="Helvetica" pitchFamily="2" charset="0"/>
              </a:rPr>
              <a:t>&lt;Integer&gt;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=</a:t>
            </a:r>
            <a:r>
              <a:rPr lang="en" altLang="ko-Kore-KR" sz="1600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ko-Kore-KR" sz="1600" dirty="0">
                <a:latin typeface="Helvetica" pitchFamily="2" charset="0"/>
              </a:rPr>
              <a:t> </a:t>
            </a:r>
            <a:r>
              <a:rPr lang="en" altLang="ko-Kore-KR" sz="1600" dirty="0" err="1">
                <a:latin typeface="Helvetica" pitchFamily="2" charset="0"/>
              </a:rPr>
              <a:t>PriorityQueue</a:t>
            </a:r>
            <a:r>
              <a:rPr lang="en" altLang="ko-Kore-KR" sz="1600" dirty="0">
                <a:latin typeface="Helvetica" pitchFamily="2" charset="0"/>
              </a:rPr>
              <a:t>&lt;Integer&gt;();  </a:t>
            </a:r>
          </a:p>
          <a:p>
            <a:pPr lvl="2"/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.add</a:t>
            </a:r>
            <a:r>
              <a:rPr lang="en" altLang="ko-Kore-KR" sz="1600" dirty="0">
                <a:latin typeface="Helvetica" pitchFamily="2" charset="0"/>
              </a:rPr>
              <a:t>(4); 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"Adding 4: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</a:t>
            </a:r>
          </a:p>
          <a:p>
            <a:pPr lvl="2"/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.add</a:t>
            </a:r>
            <a:r>
              <a:rPr lang="en" altLang="ko-Kore-KR" sz="1600" dirty="0">
                <a:latin typeface="Helvetica" pitchFamily="2" charset="0"/>
              </a:rPr>
              <a:t>(7); 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"Adding 7: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</a:t>
            </a:r>
          </a:p>
          <a:p>
            <a:pPr lvl="2"/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.add</a:t>
            </a:r>
            <a:r>
              <a:rPr lang="en" altLang="ko-Kore-KR" sz="1600" dirty="0">
                <a:latin typeface="Helvetica" pitchFamily="2" charset="0"/>
              </a:rPr>
              <a:t>(2); 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"Adding 2: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</a:t>
            </a:r>
          </a:p>
          <a:p>
            <a:pPr lvl="2"/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.add</a:t>
            </a:r>
            <a:r>
              <a:rPr lang="en" altLang="ko-Kore-KR" sz="1600" dirty="0">
                <a:latin typeface="Helvetica" pitchFamily="2" charset="0"/>
              </a:rPr>
              <a:t>(5); 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"Adding 5: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</a:t>
            </a:r>
          </a:p>
          <a:p>
            <a:pPr lvl="2"/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.add</a:t>
            </a:r>
            <a:r>
              <a:rPr lang="en" altLang="ko-Kore-KR" sz="1600" dirty="0">
                <a:latin typeface="Helvetica" pitchFamily="2" charset="0"/>
              </a:rPr>
              <a:t>(9);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"Adding 9: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"Removing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.peek</a:t>
            </a:r>
            <a:r>
              <a:rPr lang="en" altLang="ko-Kore-KR" sz="1600" dirty="0">
                <a:latin typeface="Helvetica" pitchFamily="2" charset="0"/>
              </a:rPr>
              <a:t>() + 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": "</a:t>
            </a:r>
            <a:r>
              <a:rPr lang="en" altLang="ko-Kore-KR" sz="1600" dirty="0">
                <a:latin typeface="Helvetica" pitchFamily="2" charset="0"/>
              </a:rPr>
              <a:t>);</a:t>
            </a:r>
          </a:p>
          <a:p>
            <a:pPr lvl="2"/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.remove</a:t>
            </a:r>
            <a:r>
              <a:rPr lang="en" altLang="ko-Kore-KR" sz="1600" dirty="0">
                <a:latin typeface="Helvetica" pitchFamily="2" charset="0"/>
              </a:rPr>
              <a:t>();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 </a:t>
            </a:r>
          </a:p>
          <a:p>
            <a:pPr lvl="2"/>
            <a:r>
              <a:rPr lang="en" altLang="ko-Kore-KR" sz="1600" dirty="0" err="1">
                <a:latin typeface="Helvetica" pitchFamily="2" charset="0"/>
              </a:rPr>
              <a:t>System.</a:t>
            </a:r>
            <a:r>
              <a:rPr lang="en" altLang="ko-Kore-KR" sz="1600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sz="1600" dirty="0" err="1">
                <a:latin typeface="Helvetica" pitchFamily="2" charset="0"/>
              </a:rPr>
              <a:t>.println</a:t>
            </a:r>
            <a:r>
              <a:rPr lang="en" altLang="ko-Kore-KR" sz="1600" dirty="0">
                <a:latin typeface="Helvetica" pitchFamily="2" charset="0"/>
              </a:rPr>
              <a:t>(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"Removing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 err="1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 err="1">
                <a:latin typeface="Helvetica" pitchFamily="2" charset="0"/>
              </a:rPr>
              <a:t>.poll</a:t>
            </a:r>
            <a:r>
              <a:rPr lang="en" altLang="ko-Kore-KR" sz="1600" dirty="0">
                <a:latin typeface="Helvetica" pitchFamily="2" charset="0"/>
              </a:rPr>
              <a:t>() + </a:t>
            </a:r>
            <a:r>
              <a:rPr lang="en" altLang="ko-Kore-KR" sz="1600" dirty="0">
                <a:solidFill>
                  <a:srgbClr val="2A00FF"/>
                </a:solidFill>
                <a:latin typeface="Helvetica" pitchFamily="2" charset="0"/>
              </a:rPr>
              <a:t>": "</a:t>
            </a:r>
            <a:r>
              <a:rPr lang="en" altLang="ko-Kore-KR" sz="1600" dirty="0">
                <a:latin typeface="Helvetica" pitchFamily="2" charset="0"/>
              </a:rPr>
              <a:t> + </a:t>
            </a:r>
            <a:r>
              <a:rPr lang="en" altLang="ko-Kore-KR" sz="1600" dirty="0">
                <a:solidFill>
                  <a:srgbClr val="6A3E3E"/>
                </a:solidFill>
                <a:latin typeface="Helvetica" pitchFamily="2" charset="0"/>
              </a:rPr>
              <a:t>queue</a:t>
            </a:r>
            <a:r>
              <a:rPr lang="en" altLang="ko-Kore-KR" sz="1600" dirty="0">
                <a:latin typeface="Helvetica" pitchFamily="2" charset="0"/>
              </a:rPr>
              <a:t>); </a:t>
            </a:r>
          </a:p>
          <a:p>
            <a:pPr lvl="1"/>
            <a:r>
              <a:rPr lang="en" altLang="ko-Kore-KR" sz="1600" dirty="0">
                <a:latin typeface="Helvetica" pitchFamily="2" charset="0"/>
              </a:rPr>
              <a:t>}   </a:t>
            </a:r>
          </a:p>
          <a:p>
            <a:r>
              <a:rPr lang="en" altLang="ko-Kore-KR" sz="1600" dirty="0">
                <a:latin typeface="Helvetica" pitchFamily="2" charset="0"/>
              </a:rPr>
              <a:t>} </a:t>
            </a:r>
            <a:endParaRPr lang="en" altLang="ko-Kore-KR" sz="1600" dirty="0">
              <a:effectLst/>
              <a:latin typeface="Helvetica" pitchFamily="2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C2A85F-D93A-5344-A77C-DB8D14DF775C}"/>
              </a:ext>
            </a:extLst>
          </p:cNvPr>
          <p:cNvSpPr/>
          <p:nvPr/>
        </p:nvSpPr>
        <p:spPr>
          <a:xfrm>
            <a:off x="7608168" y="2420888"/>
            <a:ext cx="3011325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dirty="0">
                <a:latin typeface="Helvetica" pitchFamily="2" charset="0"/>
              </a:rPr>
              <a:t>Adding 4: [4]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dirty="0">
                <a:latin typeface="Helvetica" pitchFamily="2" charset="0"/>
              </a:rPr>
              <a:t>Adding 7: [4, 7]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dirty="0">
                <a:latin typeface="Helvetica" pitchFamily="2" charset="0"/>
              </a:rPr>
              <a:t>Adding 2: [2, 7, 4]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dirty="0">
                <a:latin typeface="Helvetica" pitchFamily="2" charset="0"/>
              </a:rPr>
              <a:t>Adding 5: [2, 5, 4, 7]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dirty="0">
                <a:latin typeface="Helvetica" pitchFamily="2" charset="0"/>
              </a:rPr>
              <a:t>Adding 9: [2, 5, 4, 7, 9]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dirty="0">
                <a:latin typeface="Helvetica" pitchFamily="2" charset="0"/>
              </a:rPr>
              <a:t>Removing 2: [4, 5, 9, 7]</a:t>
            </a:r>
          </a:p>
          <a:p>
            <a:endParaRPr lang="en" altLang="ko-Kore-KR" sz="1600" dirty="0">
              <a:latin typeface="Helvetica" pitchFamily="2" charset="0"/>
            </a:endParaRPr>
          </a:p>
          <a:p>
            <a:r>
              <a:rPr lang="en" altLang="ko-Kore-KR" sz="1600" dirty="0">
                <a:latin typeface="Helvetica" pitchFamily="2" charset="0"/>
              </a:rPr>
              <a:t>Removing 4: [5, 7, 9]</a:t>
            </a:r>
            <a:endParaRPr lang="en" altLang="ko-Kore-KR" sz="16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1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827-56EA-224A-B5F5-E4CDF68A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Interface Collection&lt;E&gt; (1/2)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20576-B3C2-1043-AF83-B1F0B51A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DA1D523-C78A-2642-AAA9-B470FD078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071543"/>
              </p:ext>
            </p:extLst>
          </p:nvPr>
        </p:nvGraphicFramePr>
        <p:xfrm>
          <a:off x="549215" y="1196752"/>
          <a:ext cx="11043246" cy="5117321"/>
        </p:xfrm>
        <a:graphic>
          <a:graphicData uri="http://schemas.openxmlformats.org/drawingml/2006/table">
            <a:tbl>
              <a:tblPr/>
              <a:tblGrid>
                <a:gridCol w="1442329">
                  <a:extLst>
                    <a:ext uri="{9D8B030D-6E8A-4147-A177-3AD203B41FA5}">
                      <a16:colId xmlns:a16="http://schemas.microsoft.com/office/drawing/2014/main" val="357230740"/>
                    </a:ext>
                  </a:extLst>
                </a:gridCol>
                <a:gridCol w="3310199">
                  <a:extLst>
                    <a:ext uri="{9D8B030D-6E8A-4147-A177-3AD203B41FA5}">
                      <a16:colId xmlns:a16="http://schemas.microsoft.com/office/drawing/2014/main" val="1844776406"/>
                    </a:ext>
                  </a:extLst>
                </a:gridCol>
                <a:gridCol w="6290718">
                  <a:extLst>
                    <a:ext uri="{9D8B030D-6E8A-4147-A177-3AD203B41FA5}">
                      <a16:colId xmlns:a16="http://schemas.microsoft.com/office/drawing/2014/main" val="1324962694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36115" marR="15478" marT="41274" marB="1547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6115" marR="15478" marT="41274" marB="1547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6115" marR="15478" marT="41274" marB="15478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644228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add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Ensures that this collection contains the specified element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167497"/>
                  </a:ext>
                </a:extLst>
              </a:tr>
              <a:tr h="502508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addAll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altLang="ko-Kore-KR" sz="1600" b="0" dirty="0">
                          <a:effectLst/>
                        </a:rPr>
                        <a:t>&lt;? extends </a:t>
                      </a:r>
                      <a:r>
                        <a:rPr lang="en" altLang="ko-Kore-KR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altLang="ko-Kore-KR" sz="1600" b="0" dirty="0">
                          <a:effectLst/>
                        </a:rPr>
                        <a:t>&gt; </a:t>
                      </a:r>
                      <a:r>
                        <a:rPr lang="en" sz="1600" b="0" dirty="0">
                          <a:effectLst/>
                        </a:rPr>
                        <a:t>c)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Adds all of the elements in the specified collection to this collection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49288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void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clear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all of the elements from this collection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855001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contains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collection contains the specified element.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037908"/>
                  </a:ext>
                </a:extLst>
              </a:tr>
              <a:tr h="502508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containsAll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&lt;?&gt; c)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collection contains all of the elements in the specified collection.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109710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equals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Compares the specified object with this collection for equality.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634584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int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hashCode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hash code value for this collection.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06213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isEmpty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collection contains no elements.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95023"/>
                  </a:ext>
                </a:extLst>
              </a:tr>
              <a:tr h="353923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Iterator</a:t>
                      </a:r>
                      <a:r>
                        <a:rPr lang="en" sz="1600" dirty="0">
                          <a:effectLst/>
                        </a:rPr>
                        <a:t>&lt;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dirty="0">
                          <a:effectLst/>
                        </a:rPr>
                        <a:t>&gt;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iterator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 iterator over the elements in this collection.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021914"/>
                  </a:ext>
                </a:extLst>
              </a:tr>
              <a:tr h="502508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remove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 single instance of the specified element from this collection, if it is present (optional operation), return true when changed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629582"/>
                  </a:ext>
                </a:extLst>
              </a:tr>
              <a:tr h="502508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removeAll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&lt;&gt; c)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all of this collection's elements that are also contained in the specified collection (optional operation), return true when changed</a:t>
                      </a:r>
                    </a:p>
                  </a:txBody>
                  <a:tcPr marL="51592" marR="49529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946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009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AB8D6-C5F9-7E41-AC3F-FD6E0B2BE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Interface Iterator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C4F14-9001-094C-BF08-B90D5414D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2491154"/>
          </a:xfrm>
        </p:spPr>
        <p:txBody>
          <a:bodyPr>
            <a:normAutofit/>
          </a:bodyPr>
          <a:lstStyle/>
          <a:p>
            <a:r>
              <a:rPr kumimoji="1" lang="en" altLang="ko-Kore-KR" dirty="0"/>
              <a:t>Interface used to access </a:t>
            </a:r>
            <a:r>
              <a:rPr kumimoji="1" lang="en-US" altLang="ko-KR" dirty="0"/>
              <a:t>(in order if exists) </a:t>
            </a:r>
            <a:r>
              <a:rPr kumimoji="1" lang="en" altLang="ko-Kore-KR" dirty="0"/>
              <a:t>the data stored in the collection</a:t>
            </a:r>
          </a:p>
          <a:p>
            <a:r>
              <a:rPr kumimoji="1" lang="en" altLang="ko-Kore-KR" dirty="0"/>
              <a:t>Generating an iterator: </a:t>
            </a:r>
          </a:p>
          <a:p>
            <a:pPr lvl="1"/>
            <a:r>
              <a:rPr kumimoji="1" lang="en" altLang="ko-Kore-KR" dirty="0"/>
              <a:t>ex) // let al be any collection (list, queue, ...)</a:t>
            </a:r>
          </a:p>
          <a:p>
            <a:pPr marL="457200" lvl="1" indent="0">
              <a:buNone/>
            </a:pP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    Iterator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itr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dirty="0" err="1">
                <a:solidFill>
                  <a:srgbClr val="000000"/>
                </a:solidFill>
                <a:latin typeface="Menlo" panose="020B0609030804020204" pitchFamily="49" charset="0"/>
              </a:rPr>
              <a:t>al.iterator</a:t>
            </a:r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pPr marL="457200" lvl="1" indent="0">
              <a:buNone/>
            </a:pPr>
            <a:endParaRPr kumimoji="1" lang="en" altLang="ko-Kore-KR" dirty="0"/>
          </a:p>
          <a:p>
            <a:r>
              <a:rPr kumimoji="1" lang="en" altLang="ko-Kore-KR" dirty="0"/>
              <a:t>Methods in Iterator: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7AC2C-84FE-7548-B9E2-BB33A4A5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5" name="Picture 20">
            <a:extLst>
              <a:ext uri="{FF2B5EF4-FFF2-40B4-BE49-F238E27FC236}">
                <a16:creationId xmlns:a16="http://schemas.microsoft.com/office/drawing/2014/main" id="{77CCB502-51CE-594F-9471-7C6F29B86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49"/>
          <a:stretch/>
        </p:blipFill>
        <p:spPr bwMode="auto">
          <a:xfrm>
            <a:off x="864445" y="3437906"/>
            <a:ext cx="10463109" cy="249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2518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8C2E7-44CF-584B-A1D9-C66C2892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Using Iterator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1EA8D2-3EF6-C444-BDD2-36BB51FF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9915AA-53B0-E54D-8867-5D8344D890F5}"/>
              </a:ext>
            </a:extLst>
          </p:cNvPr>
          <p:cNvSpPr/>
          <p:nvPr/>
        </p:nvSpPr>
        <p:spPr>
          <a:xfrm>
            <a:off x="623392" y="998288"/>
            <a:ext cx="8920463" cy="575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java.util.ArrayList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java.util.Iterator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IteratorTest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ArrayList al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ArrayList();  </a:t>
            </a:r>
            <a:endParaRPr lang="en" altLang="ko-Kore-KR" sz="1600" dirty="0">
              <a:solidFill>
                <a:srgbClr val="5D6C79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"C"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"A"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"E"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"B"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"D"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"F"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7A2E18"/>
                </a:solidFill>
                <a:latin typeface="Menlo" panose="020B0609030804020204" pitchFamily="49" charset="0"/>
              </a:rPr>
              <a:t>System.out.print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("Original contents of al: ");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Iterator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al.iterator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while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itr.hasNext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Object element =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itr.next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(element +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8EC00-C1DE-D346-8211-ED4569D8B013}"/>
              </a:ext>
            </a:extLst>
          </p:cNvPr>
          <p:cNvSpPr/>
          <p:nvPr/>
        </p:nvSpPr>
        <p:spPr>
          <a:xfrm>
            <a:off x="6223875" y="5589240"/>
            <a:ext cx="53447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Original contents of al: C A E B D F </a:t>
            </a:r>
          </a:p>
        </p:txBody>
      </p:sp>
    </p:spTree>
    <p:extLst>
      <p:ext uri="{BB962C8B-B14F-4D97-AF65-F5344CB8AC3E}">
        <p14:creationId xmlns:p14="http://schemas.microsoft.com/office/powerpoint/2010/main" val="1225039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BBDBF-9B8F-AC43-9D4C-3B7EC45D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ListIterator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D0C88-52E3-5842-A7A9-36EE39CED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ore-KR" dirty="0"/>
              <a:t>Improves the accessibility of Iterator (unidirectional → bidirectional)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03BB3-F45E-0F46-9A45-7BAB57E5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5" name="Picture 17">
            <a:extLst>
              <a:ext uri="{FF2B5EF4-FFF2-40B4-BE49-F238E27FC236}">
                <a16:creationId xmlns:a16="http://schemas.microsoft.com/office/drawing/2014/main" id="{C9A49390-5AEA-5A4A-8E56-E49B0E74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742228"/>
            <a:ext cx="8518116" cy="4630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294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B28A1-2A93-0440-8550-D82A790E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Example: Using </a:t>
            </a:r>
            <a:r>
              <a:rPr kumimoji="1" lang="en-US" altLang="ko-Kore-KR" dirty="0" err="1"/>
              <a:t>ListIterator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5D14A-FBE5-0A49-8A4E-4838F1D57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49AD42-1105-6B4F-BFE2-E2A3690D2391}"/>
              </a:ext>
            </a:extLst>
          </p:cNvPr>
          <p:cNvSpPr/>
          <p:nvPr/>
        </p:nvSpPr>
        <p:spPr>
          <a:xfrm>
            <a:off x="695400" y="998288"/>
            <a:ext cx="8928992" cy="575542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import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java.util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.*;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class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ListIteratorTest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public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static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void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main(String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args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ArrayList al =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new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ArrayList();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"C"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"A"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al.add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"E"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ListIterator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litr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al.listIterator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while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litr.hasNext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Object element =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litr.next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litr.set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(element +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"+"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endParaRPr lang="en" altLang="ko-Kore-KR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7A2E18"/>
                </a:solidFill>
                <a:latin typeface="Menlo" panose="020B0609030804020204" pitchFamily="49" charset="0"/>
              </a:rPr>
              <a:t>System.out.print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("Modified List backwards: ");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b="1" dirty="0">
                <a:solidFill>
                  <a:srgbClr val="9B2393"/>
                </a:solidFill>
                <a:latin typeface="Menlo" panose="020B0609030804020204" pitchFamily="49" charset="0"/>
              </a:rPr>
              <a:t>while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litr.hasPrevious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()) {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Object element =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litr.previous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(element + </a:t>
            </a:r>
            <a:r>
              <a:rPr lang="en" altLang="ko-Kore-KR" sz="1600" dirty="0">
                <a:solidFill>
                  <a:srgbClr val="7A2E18"/>
                </a:solidFill>
                <a:latin typeface="Menlo" panose="020B0609030804020204" pitchFamily="49" charset="0"/>
              </a:rPr>
              <a:t>" "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</a:t>
            </a:r>
            <a:r>
              <a:rPr lang="en" altLang="ko-Kore-KR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System.out.println</a:t>
            </a:r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   }</a:t>
            </a:r>
          </a:p>
          <a:p>
            <a:r>
              <a:rPr lang="en" altLang="ko-Kore-KR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04F04D-9002-8A4A-B200-7DADD3DB8529}"/>
              </a:ext>
            </a:extLst>
          </p:cNvPr>
          <p:cNvSpPr/>
          <p:nvPr/>
        </p:nvSpPr>
        <p:spPr>
          <a:xfrm>
            <a:off x="6994659" y="5373216"/>
            <a:ext cx="47868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" altLang="ko-Kore-KR" dirty="0">
                <a:solidFill>
                  <a:srgbClr val="000000"/>
                </a:solidFill>
                <a:latin typeface="Menlo" panose="020B0609030804020204" pitchFamily="49" charset="0"/>
              </a:rPr>
              <a:t>Modified List backwards: E+ A+ C+</a:t>
            </a:r>
          </a:p>
        </p:txBody>
      </p:sp>
    </p:spTree>
    <p:extLst>
      <p:ext uri="{BB962C8B-B14F-4D97-AF65-F5344CB8AC3E}">
        <p14:creationId xmlns:p14="http://schemas.microsoft.com/office/powerpoint/2010/main" val="305015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CF4DE-A2DE-7F4B-AF47-A8E940EE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java.util.Arrays</a:t>
            </a:r>
            <a:r>
              <a:rPr kumimoji="1" lang="en-US" altLang="ko-Kore-KR" dirty="0"/>
              <a:t> Class (1/3)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26EEB-30DF-FF43-9123-5C5E53467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432049"/>
          </a:xfrm>
        </p:spPr>
        <p:txBody>
          <a:bodyPr/>
          <a:lstStyle/>
          <a:p>
            <a:r>
              <a:rPr kumimoji="1" lang="en-US" altLang="ko-Kore-KR" dirty="0"/>
              <a:t>Offer the static methods to manipulate arrays easily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E4488-63E2-C246-8098-40CE5AED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100B6-0BDB-3648-84C3-E08AD8FD5E9F}"/>
              </a:ext>
            </a:extLst>
          </p:cNvPr>
          <p:cNvSpPr/>
          <p:nvPr/>
        </p:nvSpPr>
        <p:spPr>
          <a:xfrm>
            <a:off x="911424" y="1700807"/>
            <a:ext cx="9505056" cy="45243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import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java.util.Arrays</a:t>
            </a:r>
            <a:r>
              <a:rPr lang="en" altLang="ko-Kore-KR" dirty="0">
                <a:latin typeface="Helvetica" pitchFamily="2" charset="0"/>
              </a:rPr>
              <a:t>; 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...</a:t>
            </a:r>
          </a:p>
          <a:p>
            <a:endParaRPr lang="en" altLang="ko-Kore-KR" b="1" dirty="0">
              <a:solidFill>
                <a:srgbClr val="7F0055"/>
              </a:solidFill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double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values</a:t>
            </a:r>
            <a:r>
              <a:rPr lang="en" altLang="ko-Kore-KR" dirty="0">
                <a:latin typeface="Helvetica" pitchFamily="2" charset="0"/>
              </a:rPr>
              <a:t> = {1.0, 1.1, 1.2};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 = {{1,2,3,4,5},{5,4,3,2,1}};</a:t>
            </a:r>
          </a:p>
          <a:p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values</a:t>
            </a:r>
            <a:r>
              <a:rPr lang="en" altLang="ko-Kore-KR" dirty="0" err="1">
                <a:latin typeface="Helvetica" pitchFamily="2" charset="0"/>
              </a:rPr>
              <a:t>.toString</a:t>
            </a:r>
            <a:r>
              <a:rPr lang="en" altLang="ko-Kore-KR" dirty="0">
                <a:latin typeface="Helvetica" pitchFamily="2" charset="0"/>
              </a:rPr>
              <a:t>());              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[D@46a49e6...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toString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values</a:t>
            </a:r>
            <a:r>
              <a:rPr lang="en" altLang="ko-Kore-KR" dirty="0">
                <a:latin typeface="Helvetica" pitchFamily="2" charset="0"/>
              </a:rPr>
              <a:t>));    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[1.0, 1.1, 1.2]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deepToString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)); 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[[1,2,3,4,5],[5,4,3,2,1]]</a:t>
            </a:r>
          </a:p>
          <a:p>
            <a:endParaRPr lang="en" altLang="ko-Kore-KR" dirty="0"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arr1</a:t>
            </a:r>
            <a:r>
              <a:rPr lang="en" altLang="ko-Kore-KR" dirty="0">
                <a:latin typeface="Helvetica" pitchFamily="2" charset="0"/>
              </a:rPr>
              <a:t> = { 1, 2 };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arr2</a:t>
            </a:r>
            <a:r>
              <a:rPr lang="en" altLang="ko-Kore-KR" dirty="0">
                <a:latin typeface="Helvetica" pitchFamily="2" charset="0"/>
              </a:rPr>
              <a:t> = { 1, 2 };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arr3</a:t>
            </a:r>
            <a:r>
              <a:rPr lang="en" altLang="ko-Kore-KR" dirty="0">
                <a:latin typeface="Helvetica" pitchFamily="2" charset="0"/>
              </a:rPr>
              <a:t> = {{1,2,3,4,5},{5,4,3,2,1}};</a:t>
            </a:r>
          </a:p>
          <a:p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equals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arr1</a:t>
            </a:r>
            <a:r>
              <a:rPr lang="en" altLang="ko-Kore-KR" dirty="0">
                <a:latin typeface="Helvetica" pitchFamily="2" charset="0"/>
              </a:rPr>
              <a:t>,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arr2</a:t>
            </a:r>
            <a:r>
              <a:rPr lang="en" altLang="ko-Kore-KR" dirty="0">
                <a:latin typeface="Helvetica" pitchFamily="2" charset="0"/>
              </a:rPr>
              <a:t>));        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 true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deepEquals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arr3</a:t>
            </a:r>
            <a:r>
              <a:rPr lang="en" altLang="ko-Kore-KR" dirty="0">
                <a:latin typeface="Helvetica" pitchFamily="2" charset="0"/>
              </a:rPr>
              <a:t>));   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 true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087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CF4DE-A2DE-7F4B-AF47-A8E940EE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java.util.Arrays</a:t>
            </a:r>
            <a:r>
              <a:rPr kumimoji="1" lang="en-US" altLang="ko-Kore-KR" dirty="0"/>
              <a:t> Class (2/3)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26EEB-30DF-FF43-9123-5C5E5346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Copy: </a:t>
            </a:r>
            <a:r>
              <a:rPr kumimoji="1" lang="en-US" altLang="ko-Kore-KR" dirty="0" err="1"/>
              <a:t>copyOf</a:t>
            </a:r>
            <a:r>
              <a:rPr kumimoji="1" lang="en-US" altLang="ko-Kore-KR" dirty="0"/>
              <a:t>(), </a:t>
            </a:r>
            <a:r>
              <a:rPr kumimoji="1" lang="en-US" altLang="ko-Kore-KR" dirty="0" err="1"/>
              <a:t>copyOfRange</a:t>
            </a:r>
            <a:r>
              <a:rPr kumimoji="1" lang="en-US" altLang="ko-Kore-KR" dirty="0"/>
              <a:t>()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Fill: fill(), setAll()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E4488-63E2-C246-8098-40CE5AED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A9EC48-E644-A344-82DB-3E2C10C828CF}"/>
              </a:ext>
            </a:extLst>
          </p:cNvPr>
          <p:cNvSpPr/>
          <p:nvPr/>
        </p:nvSpPr>
        <p:spPr>
          <a:xfrm>
            <a:off x="839416" y="1793718"/>
            <a:ext cx="6984776" cy="1754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 = {0,1,2,3,4};</a:t>
            </a: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arr2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dirty="0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>
                <a:solidFill>
                  <a:srgbClr val="FF0000"/>
                </a:solidFill>
                <a:latin typeface="Helvetica" pitchFamily="2" charset="0"/>
              </a:rPr>
              <a:t>copyOf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</a:t>
            </a:r>
            <a:r>
              <a:rPr lang="en" altLang="ko-Kore-KR" dirty="0" err="1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 err="1">
                <a:latin typeface="Helvetica" pitchFamily="2" charset="0"/>
              </a:rPr>
              <a:t>.</a:t>
            </a:r>
            <a:r>
              <a:rPr lang="en" altLang="ko-Kore-KR" dirty="0" err="1">
                <a:solidFill>
                  <a:srgbClr val="0000C0"/>
                </a:solidFill>
                <a:latin typeface="Helvetica" pitchFamily="2" charset="0"/>
              </a:rPr>
              <a:t>length</a:t>
            </a:r>
            <a:r>
              <a:rPr lang="en" altLang="ko-Kore-KR" dirty="0">
                <a:latin typeface="Helvetica" pitchFamily="2" charset="0"/>
              </a:rPr>
              <a:t>);  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[0,1,2,3,4]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arr3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copyOf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3);          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[0,1,2]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arr4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copyOf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7);          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[0,1,2,3,4,0,0]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arr5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copyOfRange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2, 4);  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[2,3]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arr6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copyOfRange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0, 7);  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[0,1,2,3,4,0,0]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4B525C-0AC5-1745-934A-3E7F887384C4}"/>
              </a:ext>
            </a:extLst>
          </p:cNvPr>
          <p:cNvSpPr/>
          <p:nvPr/>
        </p:nvSpPr>
        <p:spPr>
          <a:xfrm>
            <a:off x="839416" y="4532928"/>
            <a:ext cx="6984776" cy="9233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[5];</a:t>
            </a:r>
          </a:p>
          <a:p>
            <a:r>
              <a:rPr lang="en" altLang="ko-Kore-KR" dirty="0" err="1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 err="1">
                <a:solidFill>
                  <a:srgbClr val="FF0000"/>
                </a:solidFill>
                <a:latin typeface="Helvetica" pitchFamily="2" charset="0"/>
              </a:rPr>
              <a:t>fill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9);      			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[9,9,9,9,9]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>
                <a:solidFill>
                  <a:srgbClr val="FF0000"/>
                </a:solidFill>
                <a:latin typeface="Helvetica" pitchFamily="2" charset="0"/>
              </a:rPr>
              <a:t>Arrays.</a:t>
            </a:r>
            <a:r>
              <a:rPr lang="en" altLang="ko-Kore-KR" i="1" dirty="0">
                <a:solidFill>
                  <a:srgbClr val="FF0000"/>
                </a:solidFill>
                <a:latin typeface="Helvetica" pitchFamily="2" charset="0"/>
              </a:rPr>
              <a:t>setAll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() -&gt; (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) (Math.</a:t>
            </a:r>
            <a:r>
              <a:rPr lang="en" altLang="ko-Kore-KR" i="1" dirty="0">
                <a:latin typeface="Helvetica" pitchFamily="2" charset="0"/>
              </a:rPr>
              <a:t>random</a:t>
            </a:r>
            <a:r>
              <a:rPr lang="en" altLang="ko-Kore-KR" dirty="0">
                <a:latin typeface="Helvetica" pitchFamily="2" charset="0"/>
              </a:rPr>
              <a:t>() * 5) + 1);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[1,5,2,1,1]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837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CF4DE-A2DE-7F4B-AF47-A8E940EE8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java.util.Arrays</a:t>
            </a:r>
            <a:r>
              <a:rPr kumimoji="1" lang="en-US" altLang="ko-Kore-KR" dirty="0"/>
              <a:t> Class (3/3)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26EEB-30DF-FF43-9123-5C5E53467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Convert to List: </a:t>
            </a:r>
            <a:r>
              <a:rPr kumimoji="1" lang="en-US" altLang="ko-Kore-KR" dirty="0" err="1"/>
              <a:t>asList</a:t>
            </a:r>
            <a:r>
              <a:rPr kumimoji="1" lang="en-US" altLang="ko-Kore-KR" dirty="0"/>
              <a:t>(Object... a)</a:t>
            </a:r>
          </a:p>
          <a:p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pPr marL="0" indent="0">
              <a:buNone/>
            </a:pPr>
            <a:endParaRPr kumimoji="1" lang="en-US" altLang="ko-Kore-KR" dirty="0"/>
          </a:p>
          <a:p>
            <a:r>
              <a:rPr kumimoji="1" lang="en-US" altLang="ko-Kore-KR" dirty="0"/>
              <a:t>Sort and Search: sort(), </a:t>
            </a:r>
            <a:r>
              <a:rPr kumimoji="1" lang="en-US" altLang="ko-Kore-KR" dirty="0" err="1"/>
              <a:t>binarySearch</a:t>
            </a:r>
            <a:r>
              <a:rPr kumimoji="1" lang="en-US" altLang="ko-Kore-KR" dirty="0"/>
              <a:t>()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FE4488-63E2-C246-8098-40CE5AEDC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841E1B-8A55-334C-BE3B-6C46CC9A1D20}"/>
              </a:ext>
            </a:extLst>
          </p:cNvPr>
          <p:cNvSpPr/>
          <p:nvPr/>
        </p:nvSpPr>
        <p:spPr>
          <a:xfrm>
            <a:off x="911424" y="1755720"/>
            <a:ext cx="10513168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dirty="0" err="1">
                <a:latin typeface="Helvetica" pitchFamily="2" charset="0"/>
              </a:rPr>
              <a:t>ArrayList</a:t>
            </a:r>
            <a:r>
              <a:rPr lang="en" altLang="ko-Kore-KR" dirty="0">
                <a:latin typeface="Helvetica" pitchFamily="2" charset="0"/>
              </a:rPr>
              <a:t>&lt;Integer&gt;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list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new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 err="1">
                <a:latin typeface="Helvetica" pitchFamily="2" charset="0"/>
              </a:rPr>
              <a:t>ArrayList</a:t>
            </a:r>
            <a:r>
              <a:rPr lang="en" altLang="ko-Kore-KR" dirty="0">
                <a:latin typeface="Helvetica" pitchFamily="2" charset="0"/>
              </a:rPr>
              <a:t>&lt;Integer&gt;(</a:t>
            </a:r>
            <a:r>
              <a:rPr lang="en" altLang="ko-Kore-KR" dirty="0" err="1">
                <a:latin typeface="Helvetica" pitchFamily="2" charset="0"/>
              </a:rPr>
              <a:t>Arrays.</a:t>
            </a:r>
            <a:r>
              <a:rPr lang="en" altLang="ko-Kore-KR" i="1" dirty="0" err="1">
                <a:latin typeface="Helvetica" pitchFamily="2" charset="0"/>
              </a:rPr>
              <a:t>asList</a:t>
            </a:r>
            <a:r>
              <a:rPr lang="en" altLang="ko-Kore-KR" dirty="0">
                <a:latin typeface="Helvetica" pitchFamily="2" charset="0"/>
              </a:rPr>
              <a:t>(1, 2, 3, 4, 5));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E97485-41FE-9543-ABA9-0FBBFD12DDF1}"/>
              </a:ext>
            </a:extLst>
          </p:cNvPr>
          <p:cNvSpPr/>
          <p:nvPr/>
        </p:nvSpPr>
        <p:spPr>
          <a:xfrm>
            <a:off x="911424" y="3224878"/>
            <a:ext cx="10513168" cy="1477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[]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 = {3, 2, 0, 1, 4}; </a:t>
            </a:r>
          </a:p>
          <a:p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Arrays.</a:t>
            </a:r>
            <a:r>
              <a:rPr lang="en" altLang="ko-Kore-KR" i="1" dirty="0" err="1">
                <a:latin typeface="Helvetica" pitchFamily="2" charset="0"/>
              </a:rPr>
              <a:t>sort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);                            	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sorting the array arr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dirty="0" err="1">
                <a:latin typeface="Helvetica" pitchFamily="2" charset="0"/>
              </a:rPr>
              <a:t>System.</a:t>
            </a:r>
            <a:r>
              <a:rPr lang="en" altLang="ko-Kore-KR" b="1" i="1" dirty="0" err="1">
                <a:solidFill>
                  <a:srgbClr val="0000C0"/>
                </a:solidFill>
                <a:latin typeface="Helvetica" pitchFamily="2" charset="0"/>
              </a:rPr>
              <a:t>out</a:t>
            </a:r>
            <a:r>
              <a:rPr lang="en" altLang="ko-Kore-KR" dirty="0" err="1">
                <a:latin typeface="Helvetica" pitchFamily="2" charset="0"/>
              </a:rPr>
              <a:t>.println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 err="1">
                <a:latin typeface="Helvetica" pitchFamily="2" charset="0"/>
              </a:rPr>
              <a:t>Arrays.</a:t>
            </a:r>
            <a:r>
              <a:rPr lang="en" altLang="ko-Kore-KR" i="1" dirty="0" err="1">
                <a:latin typeface="Helvetica" pitchFamily="2" charset="0"/>
              </a:rPr>
              <a:t>toString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));   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[0, 1, 2, 3, 4]</a:t>
            </a:r>
            <a:endParaRPr lang="en" altLang="ko-Kore-KR" dirty="0">
              <a:latin typeface="Helvetica" pitchFamily="2" charset="0"/>
            </a:endParaRPr>
          </a:p>
          <a:p>
            <a:r>
              <a:rPr lang="en" altLang="ko-Kore-KR" b="1" dirty="0">
                <a:solidFill>
                  <a:srgbClr val="7F0055"/>
                </a:solidFill>
                <a:latin typeface="Helvetica" pitchFamily="2" charset="0"/>
              </a:rPr>
              <a:t>int</a:t>
            </a:r>
            <a:r>
              <a:rPr lang="en" altLang="ko-Kore-KR" dirty="0">
                <a:latin typeface="Helvetica" pitchFamily="2" charset="0"/>
              </a:rPr>
              <a:t> 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index</a:t>
            </a:r>
            <a:r>
              <a:rPr lang="en" altLang="ko-Kore-KR" dirty="0">
                <a:latin typeface="Helvetica" pitchFamily="2" charset="0"/>
              </a:rPr>
              <a:t> = </a:t>
            </a:r>
            <a:r>
              <a:rPr lang="en" altLang="ko-Kore-KR" dirty="0" err="1">
                <a:latin typeface="Helvetica" pitchFamily="2" charset="0"/>
              </a:rPr>
              <a:t>Arrays.</a:t>
            </a:r>
            <a:r>
              <a:rPr lang="en" altLang="ko-Kore-KR" i="1" dirty="0" err="1">
                <a:latin typeface="Helvetica" pitchFamily="2" charset="0"/>
              </a:rPr>
              <a:t>binarySearch</a:t>
            </a:r>
            <a:r>
              <a:rPr lang="en" altLang="ko-Kore-KR" dirty="0">
                <a:latin typeface="Helvetica" pitchFamily="2" charset="0"/>
              </a:rPr>
              <a:t>(</a:t>
            </a:r>
            <a:r>
              <a:rPr lang="en" altLang="ko-Kore-KR" dirty="0">
                <a:solidFill>
                  <a:srgbClr val="6A3E3E"/>
                </a:solidFill>
                <a:latin typeface="Helvetica" pitchFamily="2" charset="0"/>
              </a:rPr>
              <a:t>arr</a:t>
            </a:r>
            <a:r>
              <a:rPr lang="en" altLang="ko-Kore-KR" dirty="0">
                <a:latin typeface="Helvetica" pitchFamily="2" charset="0"/>
              </a:rPr>
              <a:t>, 2);     	</a:t>
            </a:r>
            <a:r>
              <a:rPr lang="en" altLang="ko-Kore-KR" dirty="0">
                <a:solidFill>
                  <a:srgbClr val="3F7F5F"/>
                </a:solidFill>
                <a:latin typeface="Helvetica" pitchFamily="2" charset="0"/>
              </a:rPr>
              <a:t>// index = 2</a:t>
            </a:r>
            <a:endParaRPr lang="en" altLang="ko-Kore-KR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345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CA827-56EA-224A-B5F5-E4CDF68A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Interface Collection&lt;E&gt; (2/2)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20576-B3C2-1043-AF83-B1F0B51A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563746-BFD8-FF44-A4B3-9F78BB46C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03118"/>
              </p:ext>
            </p:extLst>
          </p:nvPr>
        </p:nvGraphicFramePr>
        <p:xfrm>
          <a:off x="573882" y="1438982"/>
          <a:ext cx="11044236" cy="2643967"/>
        </p:xfrm>
        <a:graphic>
          <a:graphicData uri="http://schemas.openxmlformats.org/drawingml/2006/table">
            <a:tbl>
              <a:tblPr/>
              <a:tblGrid>
                <a:gridCol w="2425774">
                  <a:extLst>
                    <a:ext uri="{9D8B030D-6E8A-4147-A177-3AD203B41FA5}">
                      <a16:colId xmlns:a16="http://schemas.microsoft.com/office/drawing/2014/main" val="2476113455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602760010"/>
                    </a:ext>
                  </a:extLst>
                </a:gridCol>
                <a:gridCol w="5882158">
                  <a:extLst>
                    <a:ext uri="{9D8B030D-6E8A-4147-A177-3AD203B41FA5}">
                      <a16:colId xmlns:a16="http://schemas.microsoft.com/office/drawing/2014/main" val="1229518843"/>
                    </a:ext>
                  </a:extLst>
                </a:gridCol>
              </a:tblGrid>
              <a:tr h="549858"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6115" marR="15478" marT="41274" marB="1547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076430"/>
                  </a:ext>
                </a:extLst>
              </a:tr>
              <a:tr h="869421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89263" marR="85692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retainAll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&lt;?&gt; c)</a:t>
                      </a:r>
                    </a:p>
                  </a:txBody>
                  <a:tcPr marL="62484" marR="26779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Retains only the elements in this collection that are contained in the specified collection. Return true if any change by this call</a:t>
                      </a:r>
                    </a:p>
                  </a:txBody>
                  <a:tcPr marL="89263" marR="85692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382383"/>
                  </a:ext>
                </a:extLst>
              </a:tr>
              <a:tr h="612344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int</a:t>
                      </a:r>
                    </a:p>
                  </a:txBody>
                  <a:tcPr marL="89263" marR="85692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size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62484" marR="26779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number of elements in this collection.</a:t>
                      </a:r>
                    </a:p>
                  </a:txBody>
                  <a:tcPr marL="89263" marR="85692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202918"/>
                  </a:ext>
                </a:extLst>
              </a:tr>
              <a:tr h="612344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dirty="0">
                          <a:effectLst/>
                        </a:rPr>
                        <a:t>[]</a:t>
                      </a:r>
                    </a:p>
                  </a:txBody>
                  <a:tcPr marL="89263" marR="85692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toArray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62484" marR="26779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 array containing all of the elements in this collection.</a:t>
                      </a:r>
                    </a:p>
                  </a:txBody>
                  <a:tcPr marL="89263" marR="85692" marT="71410" marB="2677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30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864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FABAB-536D-1645-BF55-1C4CDF78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Interface List&lt;E&gt;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66197-BD2D-A84C-88D3-24BCFAE9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id="{A712C163-271D-9040-8874-4F65EE62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3"/>
            <a:ext cx="11043247" cy="864097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Order (O): preserving order</a:t>
            </a:r>
            <a:r>
              <a:rPr kumimoji="1" lang="ko-KR" altLang="en-US" dirty="0"/>
              <a:t> </a:t>
            </a:r>
            <a:r>
              <a:rPr kumimoji="1" lang="en-US" altLang="ko-KR" dirty="0"/>
              <a:t>in which data came into the list</a:t>
            </a:r>
            <a:endParaRPr kumimoji="1" lang="en-US" altLang="ko-Kore-KR" dirty="0"/>
          </a:p>
          <a:p>
            <a:r>
              <a:rPr kumimoji="1" lang="en-US" altLang="ko-Kore-KR" dirty="0"/>
              <a:t>Duplication (O): allow duplication of the same data in the list 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7DD2A-250A-D54F-8AD4-7F8B4989C607}"/>
              </a:ext>
            </a:extLst>
          </p:cNvPr>
          <p:cNvSpPr txBox="1"/>
          <p:nvPr/>
        </p:nvSpPr>
        <p:spPr>
          <a:xfrm>
            <a:off x="4583832" y="2175719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dirty="0"/>
              <a:t>Iteratable</a:t>
            </a:r>
            <a:endParaRPr kumimoji="1" lang="ko-Kore-US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30E6B8-D10C-B54A-A75D-6460700DEE2E}"/>
              </a:ext>
            </a:extLst>
          </p:cNvPr>
          <p:cNvSpPr txBox="1"/>
          <p:nvPr/>
        </p:nvSpPr>
        <p:spPr>
          <a:xfrm>
            <a:off x="4583832" y="2889465"/>
            <a:ext cx="1360902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Collection</a:t>
            </a:r>
            <a:endParaRPr kumimoji="1" lang="ko-Kore-US" altLang="en-US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45EA1-FB64-FA41-AA51-BAE42B7B4622}"/>
              </a:ext>
            </a:extLst>
          </p:cNvPr>
          <p:cNvSpPr txBox="1"/>
          <p:nvPr/>
        </p:nvSpPr>
        <p:spPr>
          <a:xfrm>
            <a:off x="3099585" y="3846248"/>
            <a:ext cx="1014429" cy="335062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b="1" dirty="0">
                <a:solidFill>
                  <a:schemeClr val="bg1"/>
                </a:solidFill>
              </a:rPr>
              <a:t>List</a:t>
            </a:r>
            <a:endParaRPr kumimoji="1" lang="ko-Kore-US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E164B79-830D-0F48-A1FA-F08844411E66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3606800" y="3239000"/>
            <a:ext cx="1513621" cy="60724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F058872-B9CE-2D4D-ACE7-098BF3FF2069}"/>
              </a:ext>
            </a:extLst>
          </p:cNvPr>
          <p:cNvSpPr/>
          <p:nvPr/>
        </p:nvSpPr>
        <p:spPr>
          <a:xfrm>
            <a:off x="1590863" y="5033422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Vector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F9C1BAE-3D91-DD44-A7F6-A0F0562872D4}"/>
              </a:ext>
            </a:extLst>
          </p:cNvPr>
          <p:cNvSpPr/>
          <p:nvPr/>
        </p:nvSpPr>
        <p:spPr>
          <a:xfrm>
            <a:off x="2965619" y="5033325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ArrayList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130AD35C-6CDF-264C-892E-F018EB4E9160}"/>
              </a:ext>
            </a:extLst>
          </p:cNvPr>
          <p:cNvSpPr/>
          <p:nvPr/>
        </p:nvSpPr>
        <p:spPr>
          <a:xfrm>
            <a:off x="4365877" y="5033326"/>
            <a:ext cx="1282362" cy="3350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LinkedList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1C258EC-605B-0C4D-9B77-428A4E398A8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232044" y="4178260"/>
            <a:ext cx="1128460" cy="855162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2E306D-0A6B-8C48-BBFC-4ABE7D7C8F5C}"/>
              </a:ext>
            </a:extLst>
          </p:cNvPr>
          <p:cNvCxnSpPr>
            <a:cxnSpLocks/>
            <a:stCxn id="25" idx="0"/>
            <a:endCxn id="22" idx="2"/>
          </p:cNvCxnSpPr>
          <p:nvPr/>
        </p:nvCxnSpPr>
        <p:spPr>
          <a:xfrm flipV="1">
            <a:off x="3606800" y="4181310"/>
            <a:ext cx="0" cy="85201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4E12674-45C4-274B-BCD8-9EF22C113660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3845340" y="4178260"/>
            <a:ext cx="116171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FE68F507-AA6B-0B41-AC3F-0670F8144203}"/>
              </a:ext>
            </a:extLst>
          </p:cNvPr>
          <p:cNvSpPr/>
          <p:nvPr/>
        </p:nvSpPr>
        <p:spPr>
          <a:xfrm>
            <a:off x="1590863" y="5711874"/>
            <a:ext cx="1282362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Stack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CA6A681-69C5-4B4A-B845-BE5726B16805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flipV="1">
            <a:off x="2232044" y="5368484"/>
            <a:ext cx="0" cy="34339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03D11D-E1B4-784D-BD57-6FDE2E060C8A}"/>
              </a:ext>
            </a:extLst>
          </p:cNvPr>
          <p:cNvSpPr txBox="1"/>
          <p:nvPr/>
        </p:nvSpPr>
        <p:spPr>
          <a:xfrm>
            <a:off x="6270690" y="3846318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Queue</a:t>
            </a:r>
            <a:endParaRPr kumimoji="1" lang="ko-Kore-US" alt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CD2B0E-F214-8940-882E-011BB5AB24D1}"/>
              </a:ext>
            </a:extLst>
          </p:cNvPr>
          <p:cNvSpPr txBox="1"/>
          <p:nvPr/>
        </p:nvSpPr>
        <p:spPr>
          <a:xfrm>
            <a:off x="6251180" y="4680185"/>
            <a:ext cx="1014429" cy="3350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kumimoji="1" lang="en-US" altLang="ko-Kore-US" sz="1600" dirty="0"/>
              <a:t>Deque</a:t>
            </a:r>
            <a:endParaRPr kumimoji="1" lang="ko-Kore-US" altLang="en-US" sz="1600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310B4D-BA63-9249-B6ED-11625652AE33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007058" y="4178260"/>
            <a:ext cx="1480608" cy="855066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9442E3C-9509-0641-BB1B-6E172EFCEB1A}"/>
              </a:ext>
            </a:extLst>
          </p:cNvPr>
          <p:cNvCxnSpPr>
            <a:cxnSpLocks/>
            <a:stCxn id="26" idx="0"/>
            <a:endCxn id="36" idx="1"/>
          </p:cNvCxnSpPr>
          <p:nvPr/>
        </p:nvCxnSpPr>
        <p:spPr>
          <a:xfrm flipV="1">
            <a:off x="5007058" y="4847716"/>
            <a:ext cx="1244122" cy="185610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1DBD4FE-3329-A247-8310-E32E0A6354C3}"/>
              </a:ext>
            </a:extLst>
          </p:cNvPr>
          <p:cNvSpPr/>
          <p:nvPr/>
        </p:nvSpPr>
        <p:spPr>
          <a:xfrm>
            <a:off x="7470275" y="5022801"/>
            <a:ext cx="1512168" cy="306913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PriorityQueue</a:t>
            </a:r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2DF1B51-1493-1840-94B4-9D10224ABC0E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5403148" y="3239000"/>
            <a:ext cx="1374757" cy="607318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6BF9C70-07C2-0445-B6AC-0C7479BF701B}"/>
              </a:ext>
            </a:extLst>
          </p:cNvPr>
          <p:cNvCxnSpPr>
            <a:cxnSpLocks/>
            <a:stCxn id="39" idx="0"/>
          </p:cNvCxnSpPr>
          <p:nvPr/>
        </p:nvCxnSpPr>
        <p:spPr>
          <a:xfrm flipH="1" flipV="1">
            <a:off x="7038227" y="4178260"/>
            <a:ext cx="1188132" cy="844541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FF05005-DF01-AA42-9C0E-3FE4E697E640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6758395" y="4181380"/>
            <a:ext cx="19510" cy="498805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62F08E8-4AA6-394A-BDA6-C0DD6407290D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5264283" y="2510781"/>
            <a:ext cx="0" cy="378684"/>
          </a:xfrm>
          <a:prstGeom prst="straightConnector1">
            <a:avLst/>
          </a:prstGeom>
          <a:ln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73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DF26-3C86-5B4A-8967-4EDB43EB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Interface List&lt;E&gt; (1/3)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79BAD-E1E6-964B-97B5-15B8501D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0C4CEE-3173-2946-8E62-174CD824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28172"/>
              </p:ext>
            </p:extLst>
          </p:nvPr>
        </p:nvGraphicFramePr>
        <p:xfrm>
          <a:off x="551385" y="954555"/>
          <a:ext cx="11043246" cy="4521547"/>
        </p:xfrm>
        <a:graphic>
          <a:graphicData uri="http://schemas.openxmlformats.org/drawingml/2006/table">
            <a:tbl>
              <a:tblPr/>
              <a:tblGrid>
                <a:gridCol w="1970239">
                  <a:extLst>
                    <a:ext uri="{9D8B030D-6E8A-4147-A177-3AD203B41FA5}">
                      <a16:colId xmlns:a16="http://schemas.microsoft.com/office/drawing/2014/main" val="9768379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107637271"/>
                    </a:ext>
                  </a:extLst>
                </a:gridCol>
                <a:gridCol w="4680519">
                  <a:extLst>
                    <a:ext uri="{9D8B030D-6E8A-4147-A177-3AD203B41FA5}">
                      <a16:colId xmlns:a16="http://schemas.microsoft.com/office/drawing/2014/main" val="677063329"/>
                    </a:ext>
                  </a:extLst>
                </a:gridCol>
              </a:tblGrid>
              <a:tr h="516277"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454486"/>
                  </a:ext>
                </a:extLst>
              </a:tr>
              <a:tr h="494106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effectLst/>
                        </a:rPr>
                        <a:t>void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add</a:t>
                      </a:r>
                      <a:r>
                        <a:rPr lang="en" sz="1600" b="0" dirty="0">
                          <a:effectLst/>
                        </a:rPr>
                        <a:t>​(int index,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element)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the specified element at the specified position in this list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37788"/>
                  </a:ext>
                </a:extLst>
              </a:tr>
              <a:tr h="348005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add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Appends the specified element to the end of this list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249166"/>
                  </a:ext>
                </a:extLst>
              </a:tr>
              <a:tr h="494106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addAll</a:t>
                      </a:r>
                      <a:r>
                        <a:rPr lang="en" sz="1600" b="0" dirty="0">
                          <a:effectLst/>
                        </a:rPr>
                        <a:t>​(int index,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 extends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&gt; c)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Inserts all of the elements in the specified collection into this list at the specified position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25422"/>
                  </a:ext>
                </a:extLst>
              </a:tr>
              <a:tr h="786309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addAll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 extends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&gt; c)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Appends all of the elements in the specified collection to the end of this list, in the order that they are returned by the specified collection's iterator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101146"/>
                  </a:ext>
                </a:extLst>
              </a:tr>
              <a:tr h="348005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void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clear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all of the elements from this list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134083"/>
                  </a:ext>
                </a:extLst>
              </a:tr>
              <a:tr h="348005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contains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list contains the specified element.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703571"/>
                  </a:ext>
                </a:extLst>
              </a:tr>
              <a:tr h="348005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containsAll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&lt;?&gt; c)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list contains all of the elements of the specified collection.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7123460"/>
                  </a:ext>
                </a:extLst>
              </a:tr>
              <a:tr h="494106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effectLst/>
                        </a:rPr>
                        <a:t>static &lt;E&gt;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List</a:t>
                      </a:r>
                      <a:r>
                        <a:rPr lang="en" sz="1600" dirty="0">
                          <a:effectLst/>
                        </a:rPr>
                        <a:t>&lt;E&gt;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copyOf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 extends E&gt; </a:t>
                      </a:r>
                      <a:r>
                        <a:rPr lang="en" sz="1600" b="0" dirty="0" err="1">
                          <a:effectLst/>
                        </a:rPr>
                        <a:t>coll</a:t>
                      </a:r>
                      <a:r>
                        <a:rPr lang="en" sz="1600" b="0" dirty="0">
                          <a:effectLst/>
                        </a:rPr>
                        <a:t>)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 </a:t>
                      </a:r>
                      <a:r>
                        <a:rPr lang="en" sz="1600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</a:rPr>
                        <a:t>unmodifiable List</a:t>
                      </a:r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 containing the elements of the given Collection, in its iteration order.</a:t>
                      </a:r>
                    </a:p>
                  </a:txBody>
                  <a:tcPr marL="50730" marR="48700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355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923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DF26-3C86-5B4A-8967-4EDB43EB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Interface List&lt;E&gt; (2/3)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79BAD-E1E6-964B-97B5-15B8501D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DE030E-D3D3-D44E-8F1E-800E14688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694599"/>
              </p:ext>
            </p:extLst>
          </p:nvPr>
        </p:nvGraphicFramePr>
        <p:xfrm>
          <a:off x="551384" y="1140151"/>
          <a:ext cx="11043246" cy="4714175"/>
        </p:xfrm>
        <a:graphic>
          <a:graphicData uri="http://schemas.openxmlformats.org/drawingml/2006/table">
            <a:tbl>
              <a:tblPr/>
              <a:tblGrid>
                <a:gridCol w="1800200">
                  <a:extLst>
                    <a:ext uri="{9D8B030D-6E8A-4147-A177-3AD203B41FA5}">
                      <a16:colId xmlns:a16="http://schemas.microsoft.com/office/drawing/2014/main" val="222575343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660181082"/>
                    </a:ext>
                  </a:extLst>
                </a:gridCol>
                <a:gridCol w="7010798">
                  <a:extLst>
                    <a:ext uri="{9D8B030D-6E8A-4147-A177-3AD203B41FA5}">
                      <a16:colId xmlns:a16="http://schemas.microsoft.com/office/drawing/2014/main" val="2566793509"/>
                    </a:ext>
                  </a:extLst>
                </a:gridCol>
              </a:tblGrid>
              <a:tr h="505714"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511" marR="15219" marT="40584" marB="15219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1447"/>
                  </a:ext>
                </a:extLst>
              </a:tr>
              <a:tr h="505714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equals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Compares the specified object with this list for equality.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64346"/>
                  </a:ext>
                </a:extLst>
              </a:tr>
              <a:tr h="505714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endParaRPr lang="en" sz="1600" dirty="0">
                        <a:effectLst/>
                      </a:endParaRP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get</a:t>
                      </a:r>
                      <a:r>
                        <a:rPr lang="en" sz="1600" b="0" dirty="0">
                          <a:effectLst/>
                        </a:rPr>
                        <a:t>​(int index)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element at the specified position in this list.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26784"/>
                  </a:ext>
                </a:extLst>
              </a:tr>
              <a:tr h="293403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int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hashCode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hash code value for this list.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3134"/>
                  </a:ext>
                </a:extLst>
              </a:tr>
              <a:tr h="930337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int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indexOf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index of the first occurrence of the specified element in this list, or -1 if this list does not contain the element.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354309"/>
                  </a:ext>
                </a:extLst>
              </a:tr>
              <a:tr h="505714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isEmpty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 true if this list contains no elements.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750424"/>
                  </a:ext>
                </a:extLst>
              </a:tr>
              <a:tr h="505714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Iterator</a:t>
                      </a:r>
                      <a:r>
                        <a:rPr lang="en" sz="1600" dirty="0">
                          <a:effectLst/>
                        </a:rPr>
                        <a:t>&lt;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dirty="0">
                          <a:effectLst/>
                        </a:rPr>
                        <a:t>&gt;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iterator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 iterator over the elements in this list in proper sequence.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529543"/>
                  </a:ext>
                </a:extLst>
              </a:tr>
              <a:tr h="930337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int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lastIndexOf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51603" marR="22116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index of the last occurrence of the specified element in this list, or -1 if this list does not contain the element.</a:t>
                      </a:r>
                    </a:p>
                  </a:txBody>
                  <a:tcPr marL="73719" marR="70771" marT="58975" marB="2211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018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63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8DF26-3C86-5B4A-8967-4EDB43EB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in Interface List&lt;E&gt; (3/3)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E79BAD-E1E6-964B-97B5-15B8501D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3EEFB55-2946-A644-875A-675924EEA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36972"/>
              </p:ext>
            </p:extLst>
          </p:nvPr>
        </p:nvGraphicFramePr>
        <p:xfrm>
          <a:off x="738301" y="1252408"/>
          <a:ext cx="11043246" cy="5128917"/>
        </p:xfrm>
        <a:graphic>
          <a:graphicData uri="http://schemas.openxmlformats.org/drawingml/2006/table">
            <a:tbl>
              <a:tblPr/>
              <a:tblGrid>
                <a:gridCol w="2304255">
                  <a:extLst>
                    <a:ext uri="{9D8B030D-6E8A-4147-A177-3AD203B41FA5}">
                      <a16:colId xmlns:a16="http://schemas.microsoft.com/office/drawing/2014/main" val="551388244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48457684"/>
                    </a:ext>
                  </a:extLst>
                </a:gridCol>
                <a:gridCol w="4778551">
                  <a:extLst>
                    <a:ext uri="{9D8B030D-6E8A-4147-A177-3AD203B41FA5}">
                      <a16:colId xmlns:a16="http://schemas.microsoft.com/office/drawing/2014/main" val="4150616855"/>
                    </a:ext>
                  </a:extLst>
                </a:gridCol>
              </a:tblGrid>
              <a:tr h="384079"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35511" marR="15219" marT="40584" marB="152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35511" marR="15219" marT="40584" marB="152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" sz="2000" b="1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5511" marR="15219" marT="40584" marB="1521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715825"/>
                  </a:ext>
                </a:extLst>
              </a:tr>
              <a:tr h="3551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endParaRPr lang="en" sz="1600" dirty="0">
                        <a:effectLst/>
                      </a:endParaRP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remove</a:t>
                      </a:r>
                      <a:r>
                        <a:rPr lang="en" sz="1600" b="0" dirty="0">
                          <a:effectLst/>
                        </a:rPr>
                        <a:t>​(int index)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the element at the specified position in this list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800798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remove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b="0" dirty="0">
                          <a:effectLst/>
                        </a:rPr>
                        <a:t> o)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the first occurrence of the specified element from this list, if it is present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83974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>
                          <a:effectLst/>
                        </a:rPr>
                        <a:t>boolean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removeAll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&lt;?&gt; c)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Removes from this list all of its elements that are contained in the specified collection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820543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 err="1">
                          <a:effectLst/>
                        </a:rPr>
                        <a:t>boolean</a:t>
                      </a:r>
                      <a:endParaRPr lang="en" sz="1600" dirty="0">
                        <a:effectLst/>
                      </a:endParaRP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retainAll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Collection</a:t>
                      </a:r>
                      <a:r>
                        <a:rPr lang="en" sz="1600" b="0" dirty="0">
                          <a:effectLst/>
                        </a:rPr>
                        <a:t>&lt;?&gt; c)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Retains only the elements in this list that are contained in the specified collection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51472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endParaRPr lang="en" sz="1600" dirty="0">
                        <a:effectLst/>
                      </a:endParaRP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set</a:t>
                      </a:r>
                      <a:r>
                        <a:rPr lang="en" sz="1600" b="0" dirty="0">
                          <a:effectLst/>
                        </a:rPr>
                        <a:t>​(int index,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 element)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Replaces the element at the specified position in this list with the specified element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627457"/>
                  </a:ext>
                </a:extLst>
              </a:tr>
              <a:tr h="355117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effectLst/>
                        </a:rPr>
                        <a:t>int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size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the number of elements in this list.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509933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 dirty="0">
                          <a:effectLst/>
                        </a:rPr>
                        <a:t>default void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sort</a:t>
                      </a:r>
                      <a:r>
                        <a:rPr lang="en" sz="1600" b="0" dirty="0">
                          <a:effectLst/>
                        </a:rPr>
                        <a:t>​(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Comparator</a:t>
                      </a:r>
                      <a:r>
                        <a:rPr lang="en" sz="1600" b="0" dirty="0">
                          <a:effectLst/>
                        </a:rPr>
                        <a:t>&lt;? super 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b="0" dirty="0">
                          <a:effectLst/>
                        </a:rPr>
                        <a:t>&gt; c)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Sorts this list according to the order induced by the specified </a:t>
                      </a:r>
                      <a:r>
                        <a:rPr lang="en" sz="1600" u="none" strike="noStrike" dirty="0">
                          <a:solidFill>
                            <a:srgbClr val="4A6782"/>
                          </a:solidFill>
                          <a:effectLst/>
                          <a:latin typeface="DejaVu Serif"/>
                        </a:rPr>
                        <a:t>Comparator</a:t>
                      </a:r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.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70034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List</a:t>
                      </a:r>
                      <a:r>
                        <a:rPr lang="en" sz="1600" dirty="0">
                          <a:effectLst/>
                        </a:rPr>
                        <a:t>&lt;</a:t>
                      </a:r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E</a:t>
                      </a:r>
                      <a:r>
                        <a:rPr lang="en" sz="1600" dirty="0">
                          <a:effectLst/>
                        </a:rPr>
                        <a:t>&gt;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subList</a:t>
                      </a:r>
                      <a:r>
                        <a:rPr lang="en" sz="1600" b="0" dirty="0">
                          <a:effectLst/>
                        </a:rPr>
                        <a:t>​(int </a:t>
                      </a:r>
                      <a:r>
                        <a:rPr lang="en" sz="1600" b="0" dirty="0" err="1">
                          <a:effectLst/>
                        </a:rPr>
                        <a:t>fromIndex</a:t>
                      </a:r>
                      <a:r>
                        <a:rPr lang="en" sz="1600" b="0" dirty="0">
                          <a:effectLst/>
                        </a:rPr>
                        <a:t>, int </a:t>
                      </a:r>
                      <a:r>
                        <a:rPr lang="en" sz="1600" b="0" dirty="0" err="1">
                          <a:effectLst/>
                        </a:rPr>
                        <a:t>toIndex</a:t>
                      </a:r>
                      <a:r>
                        <a:rPr lang="en" sz="1600" b="0" dirty="0">
                          <a:effectLst/>
                        </a:rPr>
                        <a:t>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 view of the portion of this list between the specified </a:t>
                      </a:r>
                      <a:r>
                        <a:rPr lang="en" sz="16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fromIndex</a:t>
                      </a:r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, inclusive, and </a:t>
                      </a:r>
                      <a:r>
                        <a:rPr lang="en" sz="1600" dirty="0" err="1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toIndex</a:t>
                      </a:r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, exclusive.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90722"/>
                  </a:ext>
                </a:extLst>
              </a:tr>
              <a:tr h="576372"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Object</a:t>
                      </a:r>
                      <a:r>
                        <a:rPr lang="en" sz="1600" dirty="0">
                          <a:effectLst/>
                        </a:rPr>
                        <a:t>[]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600" b="1" u="none" strike="noStrike" dirty="0">
                          <a:solidFill>
                            <a:srgbClr val="4A6782"/>
                          </a:solidFill>
                          <a:effectLst/>
                        </a:rPr>
                        <a:t>toArray</a:t>
                      </a:r>
                      <a:r>
                        <a:rPr lang="en" sz="1600" b="0" dirty="0">
                          <a:effectLst/>
                        </a:rPr>
                        <a:t>()</a:t>
                      </a:r>
                    </a:p>
                  </a:txBody>
                  <a:tcPr marL="34022" marR="14581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" sz="1600" dirty="0">
                          <a:solidFill>
                            <a:srgbClr val="474747"/>
                          </a:solidFill>
                          <a:effectLst/>
                          <a:latin typeface="DejaVu Serif"/>
                        </a:rPr>
                        <a:t>Returns an array containing all of the elements in this list in proper sequence (from first to last element).</a:t>
                      </a:r>
                    </a:p>
                  </a:txBody>
                  <a:tcPr marL="48602" marR="46658" marT="38882" marB="14581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379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739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9025</TotalTime>
  <Words>12842</Words>
  <Application>Microsoft Macintosh PowerPoint</Application>
  <PresentationFormat>와이드스크린</PresentationFormat>
  <Paragraphs>1808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견명조</vt:lpstr>
      <vt:lpstr>맑은 고딕</vt:lpstr>
      <vt:lpstr>DejaVu Serif</vt:lpstr>
      <vt:lpstr>Arial</vt:lpstr>
      <vt:lpstr>Courier New</vt:lpstr>
      <vt:lpstr>Helvetica</vt:lpstr>
      <vt:lpstr>Menlo</vt:lpstr>
      <vt:lpstr>Tahoma</vt:lpstr>
      <vt:lpstr>verdana</vt:lpstr>
      <vt:lpstr>Office 테마</vt:lpstr>
      <vt:lpstr>10 Collection Framework</vt:lpstr>
      <vt:lpstr>Collection Framework</vt:lpstr>
      <vt:lpstr>Core Interfaces of Collection Framework</vt:lpstr>
      <vt:lpstr>Methods in Interface Collection&lt;E&gt; (1/2)</vt:lpstr>
      <vt:lpstr>Methods in Interface Collection&lt;E&gt; (2/2)</vt:lpstr>
      <vt:lpstr>Interface List&lt;E&gt;</vt:lpstr>
      <vt:lpstr>Methods in Interface List&lt;E&gt; (1/3)</vt:lpstr>
      <vt:lpstr>Methods in Interface List&lt;E&gt; (2/3)</vt:lpstr>
      <vt:lpstr>Methods in Interface List&lt;E&gt; (3/3)</vt:lpstr>
      <vt:lpstr>ArrayList and Vector</vt:lpstr>
      <vt:lpstr>Using ArrayList (1/2) </vt:lpstr>
      <vt:lpstr>Using ArrayList (2/2) </vt:lpstr>
      <vt:lpstr>Removing Sequence in ArrayList</vt:lpstr>
      <vt:lpstr>Forward or Backward</vt:lpstr>
      <vt:lpstr>Pros and Cons of ArrayList</vt:lpstr>
      <vt:lpstr>LinkedList</vt:lpstr>
      <vt:lpstr>Linked List</vt:lpstr>
      <vt:lpstr>Features of Linked List</vt:lpstr>
      <vt:lpstr>Various LinkedList Types</vt:lpstr>
      <vt:lpstr>Example: LinkedList - 1</vt:lpstr>
      <vt:lpstr>Example: LinkedList - 2</vt:lpstr>
      <vt:lpstr>Example: LinkedList - 3</vt:lpstr>
      <vt:lpstr>(More) Methods in class LinkedList</vt:lpstr>
      <vt:lpstr>ArrayList vs. LinkedList</vt:lpstr>
      <vt:lpstr>Stack (Class)</vt:lpstr>
      <vt:lpstr>Stack (Class)</vt:lpstr>
      <vt:lpstr>Stack (Class): Push</vt:lpstr>
      <vt:lpstr>Stack (Class): Pop</vt:lpstr>
      <vt:lpstr>(More) Methods in class Stack</vt:lpstr>
      <vt:lpstr>Example: Stack - 1</vt:lpstr>
      <vt:lpstr>Example: Stack - 2</vt:lpstr>
      <vt:lpstr>Interface Queue&lt;E&gt;</vt:lpstr>
      <vt:lpstr>Interface Queue</vt:lpstr>
      <vt:lpstr>Methods in Interface Queue&lt;E&gt;</vt:lpstr>
      <vt:lpstr>Queue by LinkedList </vt:lpstr>
      <vt:lpstr>class PriorityQueue</vt:lpstr>
      <vt:lpstr>PriorityQueue</vt:lpstr>
      <vt:lpstr>Methods in class PriorityQueue&lt;E&gt;</vt:lpstr>
      <vt:lpstr>PriorityQueue</vt:lpstr>
      <vt:lpstr>Interface Iterator</vt:lpstr>
      <vt:lpstr>Example: Using Iterator</vt:lpstr>
      <vt:lpstr>ListIterator</vt:lpstr>
      <vt:lpstr>Example: Using ListIterator</vt:lpstr>
      <vt:lpstr>java.util.Arrays Class (1/3)</vt:lpstr>
      <vt:lpstr>java.util.Arrays Class (2/3)</vt:lpstr>
      <vt:lpstr>java.util.Arrays Class (3/3)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500</cp:revision>
  <dcterms:created xsi:type="dcterms:W3CDTF">2006-10-05T04:04:58Z</dcterms:created>
  <dcterms:modified xsi:type="dcterms:W3CDTF">2024-12-06T22:39:23Z</dcterms:modified>
</cp:coreProperties>
</file>