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3" r:id="rId2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7B16"/>
    <a:srgbClr val="00627A"/>
    <a:srgbClr val="9B2293"/>
    <a:srgbClr val="FFE699"/>
    <a:srgbClr val="DAD2EA"/>
    <a:srgbClr val="B7D8A8"/>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나눔스퀘어OTF Regular"/>
          <a:ea typeface="나눔스퀘어OTF Regular"/>
          <a:cs typeface="나눔스퀘어OTF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나눔스퀘어OTF Regular"/>
          <a:ea typeface="나눔스퀘어OTF Regular"/>
          <a:cs typeface="나눔스퀘어OTF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a:tcStyle>
        <a:tcBdr/>
        <a:fill>
          <a:solidFill>
            <a:srgbClr val="FFFFFF"/>
          </a:solidFill>
        </a:fill>
      </a:tcStyle>
    </a:band2H>
    <a:firstCol>
      <a:tcTxStyle b="off" i="off">
        <a:font>
          <a:latin typeface="나눔스퀘어OTF Regular"/>
          <a:ea typeface="나눔스퀘어OTF Regular"/>
          <a:cs typeface="나눔스퀘어OTF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
          <a:latin typeface="나눔스퀘어OTF Regular"/>
          <a:ea typeface="나눔스퀘어OTF Regular"/>
          <a:cs typeface="나눔스퀘어OTF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
          <a:latin typeface="나눔스퀘어OTF Regular"/>
          <a:ea typeface="나눔스퀘어OTF Regular"/>
          <a:cs typeface="나눔스퀘어OTF Regular"/>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
          <a:latin typeface="나눔스퀘어OTF Regular"/>
          <a:ea typeface="나눔스퀘어OTF Regular"/>
          <a:cs typeface="나눔스퀘어OTF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나눔스퀘어OTF Regular"/>
          <a:ea typeface="나눔스퀘어OTF Regular"/>
          <a:cs typeface="나눔스퀘어OTF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나눔스퀘어OTF Regular"/>
          <a:ea typeface="나눔스퀘어OTF Regular"/>
          <a:cs typeface="나눔스퀘어OTF Regular"/>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나눔스퀘어OTF Bold"/>
          <a:ea typeface="나눔스퀘어OTF Bold"/>
          <a:cs typeface="나눔스퀘어OTF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나눔스퀘어OTF Bold"/>
          <a:ea typeface="나눔스퀘어OTF Bold"/>
          <a:cs typeface="나눔스퀘어OTF Bol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나눔스퀘어OTF Bold"/>
          <a:ea typeface="나눔스퀘어OTF Bold"/>
          <a:cs typeface="나눔스퀘어OTF Bol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나눔스퀘어OTF Regular"/>
          <a:ea typeface="나눔스퀘어OTF Regular"/>
          <a:cs typeface="나눔스퀘어OTF Regular"/>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나눔스퀘어OTF Bold"/>
          <a:ea typeface="나눔스퀘어OTF Bold"/>
          <a:cs typeface="나눔스퀘어OTF Bol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테마 스타일 1 - 강조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9"/>
    <p:restoredTop sz="71059"/>
  </p:normalViewPr>
  <p:slideViewPr>
    <p:cSldViewPr snapToGrid="0">
      <p:cViewPr varScale="1">
        <p:scale>
          <a:sx n="100" d="100"/>
          <a:sy n="100" d="100"/>
        </p:scale>
        <p:origin x="184" y="264"/>
      </p:cViewPr>
      <p:guideLst/>
    </p:cSldViewPr>
  </p:slideViewPr>
  <p:notesTextViewPr>
    <p:cViewPr>
      <p:scale>
        <a:sx n="1" d="1"/>
        <a:sy n="1" d="1"/>
      </p:scale>
      <p:origin x="0" y="0"/>
    </p:cViewPr>
  </p:notesTextViewPr>
  <p:notesViewPr>
    <p:cSldViewPr snapToGrid="0">
      <p:cViewPr varScale="1">
        <p:scale>
          <a:sx n="121" d="100"/>
          <a:sy n="121" d="100"/>
        </p:scale>
        <p:origin x="6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xfrm>
            <a:off x="1143000" y="685800"/>
            <a:ext cx="4572000" cy="3429000"/>
          </a:xfrm>
          <a:prstGeom prst="rect">
            <a:avLst/>
          </a:prstGeom>
        </p:spPr>
        <p:txBody>
          <a:bodyPr/>
          <a:lstStyle/>
          <a:p>
            <a:endParaRPr/>
          </a:p>
        </p:txBody>
      </p:sp>
      <p:sp>
        <p:nvSpPr>
          <p:cNvPr id="36" name="Shape 36"/>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latinLnBrk="0">
      <a:defRPr sz="1500">
        <a:latin typeface="+mn-lt"/>
        <a:ea typeface="+mn-ea"/>
        <a:cs typeface="+mn-cs"/>
        <a:sym typeface="나눔스퀘어 네오 OTF Regular"/>
      </a:defRPr>
    </a:lvl1pPr>
    <a:lvl2pPr indent="228600" latinLnBrk="0">
      <a:defRPr sz="1500">
        <a:latin typeface="+mn-lt"/>
        <a:ea typeface="+mn-ea"/>
        <a:cs typeface="+mn-cs"/>
        <a:sym typeface="나눔스퀘어 네오 OTF Regular"/>
      </a:defRPr>
    </a:lvl2pPr>
    <a:lvl3pPr indent="457200" latinLnBrk="0">
      <a:defRPr sz="1500">
        <a:latin typeface="+mn-lt"/>
        <a:ea typeface="+mn-ea"/>
        <a:cs typeface="+mn-cs"/>
        <a:sym typeface="나눔스퀘어 네오 OTF Regular"/>
      </a:defRPr>
    </a:lvl3pPr>
    <a:lvl4pPr indent="685800" latinLnBrk="0">
      <a:defRPr sz="1500">
        <a:latin typeface="+mn-lt"/>
        <a:ea typeface="+mn-ea"/>
        <a:cs typeface="+mn-cs"/>
        <a:sym typeface="나눔스퀘어 네오 OTF Regular"/>
      </a:defRPr>
    </a:lvl4pPr>
    <a:lvl5pPr indent="914400" latinLnBrk="0">
      <a:defRPr sz="1500">
        <a:latin typeface="+mn-lt"/>
        <a:ea typeface="+mn-ea"/>
        <a:cs typeface="+mn-cs"/>
        <a:sym typeface="나눔스퀘어 네오 OTF Regular"/>
      </a:defRPr>
    </a:lvl5pPr>
    <a:lvl6pPr indent="1143000" latinLnBrk="0">
      <a:defRPr sz="1500">
        <a:latin typeface="+mn-lt"/>
        <a:ea typeface="+mn-ea"/>
        <a:cs typeface="+mn-cs"/>
        <a:sym typeface="나눔스퀘어 네오 OTF Regular"/>
      </a:defRPr>
    </a:lvl6pPr>
    <a:lvl7pPr indent="1371600" latinLnBrk="0">
      <a:defRPr sz="1500">
        <a:latin typeface="+mn-lt"/>
        <a:ea typeface="+mn-ea"/>
        <a:cs typeface="+mn-cs"/>
        <a:sym typeface="나눔스퀘어 네오 OTF Regular"/>
      </a:defRPr>
    </a:lvl7pPr>
    <a:lvl8pPr indent="1600200" latinLnBrk="0">
      <a:defRPr sz="1500">
        <a:latin typeface="+mn-lt"/>
        <a:ea typeface="+mn-ea"/>
        <a:cs typeface="+mn-cs"/>
        <a:sym typeface="나눔스퀘어 네오 OTF Regular"/>
      </a:defRPr>
    </a:lvl8pPr>
    <a:lvl9pPr indent="1828800" latinLnBrk="0">
      <a:defRPr sz="1500">
        <a:latin typeface="+mn-lt"/>
        <a:ea typeface="+mn-ea"/>
        <a:cs typeface="+mn-cs"/>
        <a:sym typeface="나눔스퀘어 네오 OTF Regular"/>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a:spLocks noGrp="1" noRot="1" noChangeAspect="1"/>
          </p:cNvSpPr>
          <p:nvPr>
            <p:ph type="sldImg"/>
          </p:nvPr>
        </p:nvSpPr>
        <p:spPr>
          <a:xfrm>
            <a:off x="381000" y="685800"/>
            <a:ext cx="6096000" cy="3429000"/>
          </a:xfrm>
          <a:prstGeom prst="rect">
            <a:avLst/>
          </a:prstGeom>
        </p:spPr>
        <p:txBody>
          <a:bodyPr/>
          <a:lstStyle/>
          <a:p>
            <a:endParaRPr/>
          </a:p>
        </p:txBody>
      </p:sp>
      <p:sp>
        <p:nvSpPr>
          <p:cNvPr id="41" name="Shape 41"/>
          <p:cNvSpPr>
            <a:spLocks noGrp="1"/>
          </p:cNvSpPr>
          <p:nvPr>
            <p:ph type="body" sz="quarter" idx="1"/>
          </p:nvPr>
        </p:nvSpPr>
        <p:spPr>
          <a:prstGeom prst="rect">
            <a:avLst/>
          </a:prstGeom>
        </p:spPr>
        <p:txBody>
          <a:bodyPr/>
          <a:lstStyle/>
          <a:p>
            <a:r>
              <a:rPr lang="en-US" altLang="ko-KR" b="0" i="0" dirty="0">
                <a:effectLst/>
                <a:latin typeface="__fkGroteskNeue_598ab8"/>
              </a:rPr>
              <a:t>UML</a:t>
            </a:r>
            <a:r>
              <a:rPr lang="ko-KR" altLang="en-US" b="0" i="0" dirty="0">
                <a:effectLst/>
                <a:latin typeface="__fkGroteskNeue_598ab8"/>
              </a:rPr>
              <a:t>과 디자인 패턴에 대해 알아보겠습니다</a:t>
            </a:r>
            <a:r>
              <a:rPr lang="en-US" altLang="ko-KR" b="0" i="0" dirty="0">
                <a:effectLst/>
                <a:latin typeface="__fkGroteskNeue_598ab8"/>
              </a:rPr>
              <a:t>. </a:t>
            </a:r>
          </a:p>
          <a:p>
            <a:r>
              <a:rPr lang="ko-KR" altLang="en-US" b="0" i="0" dirty="0">
                <a:effectLst/>
                <a:latin typeface="__fkGroteskNeue_598ab8"/>
              </a:rPr>
              <a:t>이 두 가지는 객체지향 소프트웨어 설계에 있어 매우 중요한 도구입니다</a:t>
            </a:r>
            <a:r>
              <a:rPr lang="en-US" altLang="ko-KR" b="0" i="0" dirty="0">
                <a:effectLst/>
                <a:latin typeface="__fkGroteskNeue_598ab8"/>
              </a:rPr>
              <a:t>.</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10</a:t>
            </a:r>
          </a:p>
          <a:p>
            <a:endParaRPr lang="en-US" altLang="ko-KR" b="0" i="0" dirty="0">
              <a:effectLst/>
              <a:latin typeface="__fkGroteskNeue_598ab8"/>
            </a:endParaRPr>
          </a:p>
          <a:p>
            <a:r>
              <a:rPr lang="en-US" altLang="ko-KR" b="0" i="0" dirty="0">
                <a:effectLst/>
                <a:latin typeface="__fkGroteskNeue_598ab8"/>
              </a:rPr>
              <a:t>UML</a:t>
            </a:r>
            <a:r>
              <a:rPr lang="ko-KR" altLang="en-US" b="0" i="0" dirty="0">
                <a:effectLst/>
                <a:latin typeface="__fkGroteskNeue_598ab8"/>
              </a:rPr>
              <a:t>의 상속 다이어그램에 대해 알아보겠습니다</a:t>
            </a:r>
            <a:r>
              <a:rPr lang="en-US" altLang="ko-KR" b="0" i="0" dirty="0">
                <a:effectLst/>
                <a:latin typeface="__fkGroteskNeue_598ab8"/>
              </a:rPr>
              <a:t>. </a:t>
            </a:r>
          </a:p>
          <a:p>
            <a:r>
              <a:rPr lang="ko-KR" altLang="en-US" b="0" i="0" dirty="0">
                <a:effectLst/>
                <a:latin typeface="__fkGroteskNeue_598ab8"/>
              </a:rPr>
              <a:t>이는 클래스 계층 구조를 표현하는 데 사용됩니다</a:t>
            </a:r>
            <a:r>
              <a:rPr lang="en-US" altLang="ko-KR" b="0" i="0" dirty="0">
                <a:effectLst/>
                <a:latin typeface="__fkGroteskNeue_598ab8"/>
              </a:rPr>
              <a:t>.</a:t>
            </a:r>
            <a:r>
              <a:rPr lang="ko-KR" altLang="en-US" b="0" i="0" dirty="0">
                <a:effectLst/>
                <a:latin typeface="__fkGroteskNeue_598ab8"/>
              </a:rPr>
              <a:t> </a:t>
            </a:r>
            <a:endParaRPr lang="en-US" altLang="ko-KR" b="0" i="0" dirty="0">
              <a:effectLst/>
              <a:latin typeface="__fkGroteskNeue_598ab8"/>
            </a:endParaRPr>
          </a:p>
          <a:p>
            <a:r>
              <a:rPr lang="ko-KR" altLang="en-US" b="0" i="0" dirty="0">
                <a:effectLst/>
                <a:latin typeface="__fkGroteskNeue_598ab8"/>
              </a:rPr>
              <a:t>대학의 기록 관리 소프트웨어를 예로 들어 설명하겠습니다</a:t>
            </a:r>
            <a:r>
              <a:rPr lang="en-US" altLang="ko-KR" b="0" i="0" dirty="0">
                <a:effectLst/>
                <a:latin typeface="__fkGroteskNeue_598ab8"/>
              </a:rPr>
              <a:t>.</a:t>
            </a:r>
          </a:p>
          <a:p>
            <a:r>
              <a:rPr lang="ko-KR" altLang="en-US" b="0" i="0" dirty="0">
                <a:effectLst/>
                <a:latin typeface="__fkGroteskNeue_598ab8"/>
              </a:rPr>
              <a:t>상속 다이어그램의 주요 특징은 다음과 같습니다</a:t>
            </a:r>
            <a:r>
              <a:rPr lang="en-US" altLang="ko-KR" b="0" i="0" dirty="0">
                <a:effectLst/>
                <a:latin typeface="__fkGroteskNeue_598ab8"/>
              </a:rPr>
              <a:t>. </a:t>
            </a:r>
          </a:p>
          <a:p>
            <a:r>
              <a:rPr lang="ko-KR" altLang="en-US" b="0" i="0" dirty="0">
                <a:effectLst/>
                <a:latin typeface="__fkGroteskNeue_598ab8"/>
              </a:rPr>
              <a:t>화살표는 자식 클래스에서 부모 클래스로 향하며</a:t>
            </a:r>
            <a:r>
              <a:rPr lang="en-US" altLang="ko-KR" b="0" i="0" dirty="0">
                <a:effectLst/>
                <a:latin typeface="__fkGroteskNeue_598ab8"/>
              </a:rPr>
              <a:t>, </a:t>
            </a:r>
          </a:p>
          <a:p>
            <a:r>
              <a:rPr lang="ko-KR" altLang="en-US" b="0" i="0" dirty="0">
                <a:effectLst/>
                <a:latin typeface="__fkGroteskNeue_598ab8"/>
              </a:rPr>
              <a:t>비어 있는 화살표 머리는 상속 관계를 나타냅니다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3579597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11</a:t>
            </a:r>
          </a:p>
          <a:p>
            <a:endParaRPr lang="en-US" altLang="ko-KR" b="0" i="0" dirty="0">
              <a:effectLst/>
              <a:latin typeface="__fkGroteskNeue_598ab8"/>
            </a:endParaRPr>
          </a:p>
          <a:p>
            <a:r>
              <a:rPr lang="ko-KR" altLang="en-US" b="0" i="0" dirty="0">
                <a:effectLst/>
                <a:latin typeface="__fkGroteskNeue_598ab8"/>
              </a:rPr>
              <a:t>화살표는 메서드 정의를 찾는 데 도움을 줍니다</a:t>
            </a:r>
            <a:r>
              <a:rPr lang="en-US" altLang="ko-KR" b="0" i="0" dirty="0">
                <a:effectLst/>
                <a:latin typeface="__fkGroteskNeue_598ab8"/>
              </a:rPr>
              <a:t>. </a:t>
            </a:r>
          </a:p>
          <a:p>
            <a:r>
              <a:rPr lang="ko-KR" altLang="en-US" b="0" i="0" dirty="0">
                <a:effectLst/>
                <a:latin typeface="__fkGroteskNeue_598ab8"/>
              </a:rPr>
              <a:t>예를 들어</a:t>
            </a:r>
            <a:r>
              <a:rPr lang="en-US" altLang="ko-KR" b="0" i="0" dirty="0">
                <a:effectLst/>
                <a:latin typeface="__fkGroteskNeue_598ab8"/>
              </a:rPr>
              <a:t>, Undergraduate </a:t>
            </a:r>
            <a:r>
              <a:rPr lang="ko-KR" altLang="en-US" b="0" i="0" dirty="0">
                <a:effectLst/>
                <a:latin typeface="__fkGroteskNeue_598ab8"/>
              </a:rPr>
              <a:t>클래스의 메서드를 찾을 때는 </a:t>
            </a:r>
            <a:endParaRPr lang="en-US" altLang="ko-KR" b="0" i="0" dirty="0">
              <a:effectLst/>
              <a:latin typeface="__fkGroteskNeue_598ab8"/>
            </a:endParaRPr>
          </a:p>
          <a:p>
            <a:r>
              <a:rPr lang="ko-KR" altLang="en-US" b="0" i="0" dirty="0">
                <a:effectLst/>
                <a:latin typeface="__fkGroteskNeue_598ab8"/>
              </a:rPr>
              <a:t>먼저 </a:t>
            </a:r>
            <a:r>
              <a:rPr lang="en-US" altLang="ko-KR" b="0" i="0" dirty="0">
                <a:effectLst/>
                <a:latin typeface="__fkGroteskNeue_598ab8"/>
              </a:rPr>
              <a:t>Undergraduate </a:t>
            </a:r>
            <a:r>
              <a:rPr lang="ko-KR" altLang="en-US" b="0" i="0" dirty="0">
                <a:effectLst/>
                <a:latin typeface="__fkGroteskNeue_598ab8"/>
              </a:rPr>
              <a:t>클래스에서 찾고</a:t>
            </a:r>
            <a:r>
              <a:rPr lang="en-US" altLang="ko-KR" b="0" i="0" dirty="0">
                <a:effectLst/>
                <a:latin typeface="__fkGroteskNeue_598ab8"/>
              </a:rPr>
              <a:t>, </a:t>
            </a:r>
          </a:p>
          <a:p>
            <a:r>
              <a:rPr lang="ko-KR" altLang="en-US" b="0" i="0" dirty="0">
                <a:effectLst/>
                <a:latin typeface="__fkGroteskNeue_598ab8"/>
              </a:rPr>
              <a:t>없으면 </a:t>
            </a:r>
            <a:r>
              <a:rPr lang="en-US" altLang="ko-KR" b="0" i="0" dirty="0">
                <a:effectLst/>
                <a:latin typeface="__fkGroteskNeue_598ab8"/>
              </a:rPr>
              <a:t>Student </a:t>
            </a:r>
            <a:r>
              <a:rPr lang="ko-KR" altLang="en-US" b="0" i="0" dirty="0">
                <a:effectLst/>
                <a:latin typeface="__fkGroteskNeue_598ab8"/>
              </a:rPr>
              <a:t>클래스</a:t>
            </a:r>
            <a:r>
              <a:rPr lang="en-US" altLang="ko-KR" b="0" i="0" dirty="0">
                <a:effectLst/>
                <a:latin typeface="__fkGroteskNeue_598ab8"/>
              </a:rPr>
              <a:t>, </a:t>
            </a:r>
            <a:r>
              <a:rPr lang="ko-KR" altLang="en-US" b="0" i="0" dirty="0">
                <a:effectLst/>
                <a:latin typeface="__fkGroteskNeue_598ab8"/>
              </a:rPr>
              <a:t>그래도 없으면 </a:t>
            </a:r>
            <a:r>
              <a:rPr lang="en-US" altLang="ko-KR" b="0" i="0" dirty="0">
                <a:effectLst/>
                <a:latin typeface="__fkGroteskNeue_598ab8"/>
              </a:rPr>
              <a:t>Person </a:t>
            </a:r>
            <a:r>
              <a:rPr lang="ko-KR" altLang="en-US" b="0" i="0" dirty="0">
                <a:effectLst/>
                <a:latin typeface="__fkGroteskNeue_598ab8"/>
              </a:rPr>
              <a:t>클래스에서 찾습니다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732543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kumimoji="1" lang="ko-KR" altLang="en-US" dirty="0"/>
              <a:t>페이지 </a:t>
            </a:r>
            <a:r>
              <a:rPr kumimoji="1" lang="en-US" altLang="ko-KR" dirty="0"/>
              <a:t>12</a:t>
            </a:r>
          </a:p>
          <a:p>
            <a:endParaRPr kumimoji="1" lang="en-US" altLang="ko-KR" dirty="0"/>
          </a:p>
          <a:p>
            <a:r>
              <a:rPr kumimoji="1" lang="en-US" altLang="ko-KR" dirty="0"/>
              <a:t>Example</a:t>
            </a:r>
            <a:r>
              <a:rPr kumimoji="1" lang="ko-KR" altLang="en-US" dirty="0"/>
              <a:t>을 한번 보겠습니다</a:t>
            </a:r>
            <a:endParaRPr kumimoji="1" lang="en-US" altLang="ko-KR" dirty="0"/>
          </a:p>
          <a:p>
            <a:r>
              <a:rPr kumimoji="1" lang="en-US" altLang="ko-KR" dirty="0"/>
              <a:t>Student s = new Student(); </a:t>
            </a:r>
            <a:r>
              <a:rPr kumimoji="1" lang="ko-KR" altLang="en-US" dirty="0"/>
              <a:t>로 </a:t>
            </a:r>
            <a:r>
              <a:rPr kumimoji="1" lang="en-US" altLang="ko-KR" dirty="0"/>
              <a:t>Student object</a:t>
            </a:r>
            <a:r>
              <a:rPr kumimoji="1" lang="ko-KR" altLang="en-US" dirty="0" err="1"/>
              <a:t>를</a:t>
            </a:r>
            <a:r>
              <a:rPr kumimoji="1" lang="ko-KR" altLang="en-US" dirty="0"/>
              <a:t> 생성합니다</a:t>
            </a:r>
            <a:endParaRPr kumimoji="1" lang="en-US" altLang="ko-KR" dirty="0"/>
          </a:p>
          <a:p>
            <a:r>
              <a:rPr kumimoji="1" lang="en-US" altLang="ko-KR" dirty="0" err="1"/>
              <a:t>s.toString</a:t>
            </a:r>
            <a:r>
              <a:rPr kumimoji="1" lang="en-US" altLang="ko-KR" dirty="0"/>
              <a:t>()</a:t>
            </a:r>
            <a:r>
              <a:rPr kumimoji="1" lang="ko-KR" altLang="en-US" dirty="0"/>
              <a:t>과 </a:t>
            </a:r>
            <a:r>
              <a:rPr kumimoji="1" lang="en-US" altLang="ko-KR" dirty="0" err="1"/>
              <a:t>s.set</a:t>
            </a:r>
            <a:r>
              <a:rPr kumimoji="1" lang="en-US" altLang="ko-KR" dirty="0"/>
              <a:t>(“Joe”, 4242)</a:t>
            </a:r>
            <a:r>
              <a:rPr kumimoji="1" lang="ko-KR" altLang="en-US" dirty="0"/>
              <a:t> 는 </a:t>
            </a:r>
            <a:endParaRPr kumimoji="1" lang="en-US" altLang="ko-KR" dirty="0"/>
          </a:p>
          <a:p>
            <a:r>
              <a:rPr kumimoji="1" lang="en-US" altLang="ko-KR" dirty="0"/>
              <a:t>class Student</a:t>
            </a:r>
            <a:r>
              <a:rPr kumimoji="1" lang="ko-KR" altLang="en-US" dirty="0"/>
              <a:t>에서 찾을 수 있습니다</a:t>
            </a:r>
            <a:endParaRPr kumimoji="1" lang="en-US" altLang="ko-KR" dirty="0"/>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ko-KR" dirty="0" err="1"/>
              <a:t>s.setName</a:t>
            </a:r>
            <a:r>
              <a:rPr kumimoji="1" lang="en-US" altLang="ko-KR" dirty="0"/>
              <a:t>(“Josephine”) </a:t>
            </a:r>
            <a:r>
              <a:rPr kumimoji="1" lang="ko-KR" altLang="en-US" dirty="0"/>
              <a:t>은 </a:t>
            </a:r>
            <a:r>
              <a:rPr kumimoji="1" lang="en-US" altLang="ko-KR" dirty="0"/>
              <a:t>Student</a:t>
            </a:r>
            <a:r>
              <a:rPr kumimoji="1" lang="ko-KR" altLang="en-US" dirty="0" err="1"/>
              <a:t>에</a:t>
            </a:r>
            <a:r>
              <a:rPr kumimoji="1" lang="ko-KR" altLang="en-US" dirty="0"/>
              <a:t> 없기 때문에 </a:t>
            </a:r>
            <a:endParaRPr kumimoji="1" lang="en-US" altLang="ko-KR" dirty="0"/>
          </a:p>
          <a:p>
            <a:pPr marL="0" marR="0" lvl="0" indent="0" defTabSz="914400" eaLnBrk="1" fontAlgn="auto" latinLnBrk="0" hangingPunct="1">
              <a:lnSpc>
                <a:spcPct val="100000"/>
              </a:lnSpc>
              <a:spcBef>
                <a:spcPts val="0"/>
              </a:spcBef>
              <a:spcAft>
                <a:spcPts val="0"/>
              </a:spcAft>
              <a:buClrTx/>
              <a:buSzTx/>
              <a:buFontTx/>
              <a:buNone/>
              <a:tabLst/>
              <a:defRPr/>
            </a:pPr>
            <a:r>
              <a:rPr kumimoji="1" lang="ko-KR" altLang="en-US" dirty="0"/>
              <a:t>자신의 </a:t>
            </a:r>
            <a:r>
              <a:rPr kumimoji="1" lang="en-US" altLang="ko-KR" dirty="0"/>
              <a:t>parent</a:t>
            </a:r>
            <a:r>
              <a:rPr kumimoji="1" lang="ko-KR" altLang="en-US" dirty="0"/>
              <a:t>로 올라가서 </a:t>
            </a:r>
            <a:r>
              <a:rPr kumimoji="1" lang="en-US" altLang="ko-KR" dirty="0"/>
              <a:t>Person class</a:t>
            </a:r>
            <a:r>
              <a:rPr kumimoji="1" lang="ko-KR" altLang="en-US" dirty="0"/>
              <a:t>에서 찾을 수 있습니다</a:t>
            </a:r>
            <a:r>
              <a:rPr kumimoji="1" lang="en-US" altLang="ko-KR" dirty="0"/>
              <a:t>.</a:t>
            </a:r>
            <a:r>
              <a:rPr kumimoji="1" lang="ko-KR" altLang="en-US" dirty="0"/>
              <a:t> </a:t>
            </a:r>
            <a:endParaRPr kumimoji="1" lang="en-US" altLang="ko-KR" dirty="0"/>
          </a:p>
          <a:p>
            <a:endParaRPr kumimoji="1" lang="en-US" altLang="ko-KR" dirty="0"/>
          </a:p>
          <a:p>
            <a:endParaRPr kumimoji="1" lang="ko-KR" altLang="en-US" dirty="0"/>
          </a:p>
        </p:txBody>
      </p:sp>
    </p:spTree>
    <p:extLst>
      <p:ext uri="{BB962C8B-B14F-4D97-AF65-F5344CB8AC3E}">
        <p14:creationId xmlns:p14="http://schemas.microsoft.com/office/powerpoint/2010/main" val="37450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13</a:t>
            </a:r>
          </a:p>
          <a:p>
            <a:endParaRPr lang="en-US" altLang="ko-KR" b="0" i="0" dirty="0">
              <a:effectLst/>
              <a:latin typeface="__fkGroteskNeue_598ab8"/>
            </a:endParaRPr>
          </a:p>
          <a:p>
            <a:r>
              <a:rPr lang="ko-KR" altLang="en-US" b="0" i="0" dirty="0">
                <a:effectLst/>
                <a:latin typeface="__fkGroteskNeue_598ab8"/>
              </a:rPr>
              <a:t>디자인 패턴은 다양한 소프트웨어 애플리케이션에 적용할 수 있는 </a:t>
            </a:r>
            <a:endParaRPr lang="en-US" altLang="ko-KR" b="0" i="0" dirty="0">
              <a:effectLst/>
              <a:latin typeface="__fkGroteskNeue_598ab8"/>
            </a:endParaRPr>
          </a:p>
          <a:p>
            <a:r>
              <a:rPr lang="ko-KR" altLang="en-US" b="0" i="0" dirty="0">
                <a:effectLst/>
                <a:latin typeface="__fkGroteskNeue_598ab8"/>
              </a:rPr>
              <a:t>설계 개요입니다</a:t>
            </a:r>
            <a:r>
              <a:rPr lang="en-US" altLang="ko-KR" b="0" i="0" dirty="0">
                <a:effectLst/>
                <a:latin typeface="__fkGroteskNeue_598ab8"/>
              </a:rPr>
              <a:t>. </a:t>
            </a:r>
          </a:p>
          <a:p>
            <a:r>
              <a:rPr lang="ko-KR" altLang="en-US" b="0" i="0" dirty="0">
                <a:effectLst/>
                <a:latin typeface="__fkGroteskNeue_598ab8"/>
              </a:rPr>
              <a:t>패턴은 여러 상황에서 유용해야 하며</a:t>
            </a:r>
            <a:r>
              <a:rPr lang="en-US" altLang="ko-KR" b="0" i="0" dirty="0">
                <a:effectLst/>
                <a:latin typeface="__fkGroteskNeue_598ab8"/>
              </a:rPr>
              <a:t>, </a:t>
            </a:r>
          </a:p>
          <a:p>
            <a:r>
              <a:rPr lang="ko-KR" altLang="en-US" b="0" i="0" dirty="0">
                <a:effectLst/>
                <a:latin typeface="__fkGroteskNeue_598ab8"/>
              </a:rPr>
              <a:t>적용 대상 애플리케이션 도메인에 대한 가정을 포함합니다</a:t>
            </a:r>
            <a:r>
              <a:rPr lang="en-US" altLang="ko-KR" b="0" i="0" dirty="0">
                <a:effectLst/>
                <a:latin typeface="__fkGroteskNeue_598ab8"/>
              </a:rPr>
              <a:t>.</a:t>
            </a:r>
          </a:p>
          <a:p>
            <a:r>
              <a:rPr lang="ko-KR" altLang="en-US" b="0" i="0" dirty="0">
                <a:effectLst/>
                <a:latin typeface="__fkGroteskNeue_598ab8"/>
              </a:rPr>
              <a:t>컨테이너</a:t>
            </a:r>
            <a:r>
              <a:rPr lang="en-US" altLang="ko-KR" b="0" i="0" dirty="0">
                <a:effectLst/>
                <a:latin typeface="__fkGroteskNeue_598ab8"/>
              </a:rPr>
              <a:t>-</a:t>
            </a:r>
            <a:r>
              <a:rPr lang="ko-KR" altLang="en-US" b="0" i="0" dirty="0" err="1">
                <a:effectLst/>
                <a:latin typeface="__fkGroteskNeue_598ab8"/>
              </a:rPr>
              <a:t>이터레이터</a:t>
            </a:r>
            <a:r>
              <a:rPr lang="ko-KR" altLang="en-US" b="0" i="0" dirty="0">
                <a:effectLst/>
                <a:latin typeface="__fkGroteskNeue_598ab8"/>
              </a:rPr>
              <a:t> 패턴은 잘 알려진 패턴 중 하나입니다</a:t>
            </a:r>
            <a:r>
              <a:rPr lang="en-US" altLang="ko-KR" b="0" i="0" dirty="0">
                <a:effectLst/>
                <a:latin typeface="__fkGroteskNeue_598ab8"/>
              </a:rPr>
              <a:t>. </a:t>
            </a:r>
          </a:p>
          <a:p>
            <a:r>
              <a:rPr lang="ko-KR" altLang="en-US" b="0" i="0" dirty="0">
                <a:effectLst/>
                <a:latin typeface="__fkGroteskNeue_598ab8"/>
              </a:rPr>
              <a:t>컨테이너는 여러 데이터를 보유하는 클래스이고</a:t>
            </a:r>
            <a:r>
              <a:rPr lang="en-US" altLang="ko-KR" b="0" i="0" dirty="0">
                <a:effectLst/>
                <a:latin typeface="__fkGroteskNeue_598ab8"/>
              </a:rPr>
              <a:t>, </a:t>
            </a:r>
          </a:p>
          <a:p>
            <a:r>
              <a:rPr lang="ko-KR" altLang="en-US" b="0" i="0" dirty="0" err="1">
                <a:effectLst/>
                <a:latin typeface="__fkGroteskNeue_598ab8"/>
              </a:rPr>
              <a:t>이터레이터는</a:t>
            </a:r>
            <a:r>
              <a:rPr lang="ko-KR" altLang="en-US" b="0" i="0" dirty="0">
                <a:effectLst/>
                <a:latin typeface="__fkGroteskNeue_598ab8"/>
              </a:rPr>
              <a:t> 컨테이너 항목을 순회하는 구조입니다</a:t>
            </a:r>
            <a:r>
              <a:rPr lang="en-US" altLang="ko-KR" b="0" i="0" dirty="0">
                <a:effectLst/>
                <a:latin typeface="__fkGroteskNeue_598ab8"/>
              </a:rPr>
              <a:t>. </a:t>
            </a:r>
          </a:p>
          <a:p>
            <a:r>
              <a:rPr lang="ko-KR" altLang="en-US" b="0" i="0" dirty="0">
                <a:effectLst/>
                <a:latin typeface="__fkGroteskNeue_598ab8"/>
              </a:rPr>
              <a:t>예를 들어</a:t>
            </a:r>
            <a:r>
              <a:rPr lang="en-US" altLang="ko-KR" b="0" i="0" dirty="0">
                <a:effectLst/>
                <a:latin typeface="__fkGroteskNeue_598ab8"/>
              </a:rPr>
              <a:t>, </a:t>
            </a:r>
            <a:r>
              <a:rPr lang="ko-KR" altLang="en-US" b="0" i="0" dirty="0">
                <a:effectLst/>
                <a:latin typeface="__fkGroteskNeue_598ab8"/>
              </a:rPr>
              <a:t>배열 인덱스는 배열의 </a:t>
            </a:r>
            <a:r>
              <a:rPr lang="ko-KR" altLang="en-US" b="0" i="0" dirty="0" err="1">
                <a:effectLst/>
                <a:latin typeface="__fkGroteskNeue_598ab8"/>
              </a:rPr>
              <a:t>이터레이터</a:t>
            </a:r>
            <a:r>
              <a:rPr lang="ko-KR" altLang="en-US" b="0" i="0" dirty="0">
                <a:effectLst/>
                <a:latin typeface="__fkGroteskNeue_598ab8"/>
              </a:rPr>
              <a:t> 역할을 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3843843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14</a:t>
            </a:r>
          </a:p>
          <a:p>
            <a:endParaRPr lang="en-US" altLang="ko-KR" b="0" i="0" dirty="0">
              <a:effectLst/>
              <a:latin typeface="__fkGroteskNeue_598ab8"/>
            </a:endParaRPr>
          </a:p>
          <a:p>
            <a:r>
              <a:rPr lang="ko-KR" altLang="en-US" b="0" i="0" dirty="0">
                <a:effectLst/>
                <a:latin typeface="__fkGroteskNeue_598ab8"/>
              </a:rPr>
              <a:t>어댑터 패턴은 기존 클래스를 변경하지 않고 </a:t>
            </a:r>
            <a:endParaRPr lang="en-US" altLang="ko-KR" b="0" i="0" dirty="0">
              <a:effectLst/>
              <a:latin typeface="__fkGroteskNeue_598ab8"/>
            </a:endParaRPr>
          </a:p>
          <a:p>
            <a:r>
              <a:rPr lang="ko-KR" altLang="en-US" b="0" i="0" dirty="0">
                <a:effectLst/>
                <a:latin typeface="__fkGroteskNeue_598ab8"/>
              </a:rPr>
              <a:t>새로운 인터페이스를 추가하여 다른 클래스로 변환합니다</a:t>
            </a:r>
            <a:r>
              <a:rPr lang="en-US" altLang="ko-KR" b="0" i="0" dirty="0">
                <a:effectLst/>
                <a:latin typeface="__fkGroteskNeue_598ab8"/>
              </a:rPr>
              <a:t>. </a:t>
            </a:r>
          </a:p>
          <a:p>
            <a:r>
              <a:rPr lang="ko-KR" altLang="en-US" b="0" i="0" dirty="0">
                <a:effectLst/>
                <a:latin typeface="__fkGroteskNeue_598ab8"/>
              </a:rPr>
              <a:t>예를 들어</a:t>
            </a:r>
            <a:r>
              <a:rPr lang="en-US" altLang="ko-KR" b="0" i="0" dirty="0">
                <a:effectLst/>
                <a:latin typeface="__fkGroteskNeue_598ab8"/>
              </a:rPr>
              <a:t>, </a:t>
            </a:r>
            <a:r>
              <a:rPr lang="ko-KR" altLang="en-US" b="0" i="0" dirty="0">
                <a:effectLst/>
                <a:latin typeface="__fkGroteskNeue_598ab8"/>
              </a:rPr>
              <a:t>배열에 스택 인터페이스를 추가하여 </a:t>
            </a:r>
            <a:endParaRPr lang="en-US" altLang="ko-KR" b="0" i="0" dirty="0">
              <a:effectLst/>
              <a:latin typeface="__fkGroteskNeue_598ab8"/>
            </a:endParaRPr>
          </a:p>
          <a:p>
            <a:r>
              <a:rPr lang="ko-KR" altLang="en-US" b="0" i="0" dirty="0">
                <a:effectLst/>
                <a:latin typeface="__fkGroteskNeue_598ab8"/>
              </a:rPr>
              <a:t>스택 데이터 구조를 만들 수 있습니다</a:t>
            </a:r>
            <a:r>
              <a:rPr lang="en-US" altLang="ko-KR" b="0" i="0" dirty="0">
                <a:effectLst/>
                <a:latin typeface="__fkGroteskNeue_598ab8"/>
              </a:rPr>
              <a:t>.</a:t>
            </a:r>
          </a:p>
          <a:p>
            <a:r>
              <a:rPr kumimoji="1" lang="ko-KR" altLang="en-US" b="0" i="0" dirty="0">
                <a:effectLst/>
                <a:latin typeface="__fkGroteskNeue_598ab8"/>
              </a:rPr>
              <a:t>또 </a:t>
            </a:r>
            <a:r>
              <a:rPr kumimoji="1" lang="en-US" altLang="ko-KR" b="0" i="0" dirty="0">
                <a:effectLst/>
                <a:latin typeface="__fkGroteskNeue_598ab8"/>
              </a:rPr>
              <a:t>linked list</a:t>
            </a:r>
            <a:r>
              <a:rPr kumimoji="1" lang="ko-KR" altLang="en-US" b="0" i="0" dirty="0" err="1">
                <a:effectLst/>
                <a:latin typeface="__fkGroteskNeue_598ab8"/>
              </a:rPr>
              <a:t>에</a:t>
            </a:r>
            <a:r>
              <a:rPr kumimoji="1" lang="ko-KR" altLang="en-US" b="0" i="0" dirty="0">
                <a:effectLst/>
                <a:latin typeface="__fkGroteskNeue_598ab8"/>
              </a:rPr>
              <a:t> </a:t>
            </a:r>
            <a:r>
              <a:rPr kumimoji="1" lang="en-US" altLang="ko-KR" b="0" i="0" dirty="0">
                <a:effectLst/>
                <a:latin typeface="__fkGroteskNeue_598ab8"/>
              </a:rPr>
              <a:t>queue operation</a:t>
            </a:r>
            <a:r>
              <a:rPr kumimoji="1" lang="ko-KR" altLang="en-US" b="0" i="0" dirty="0">
                <a:effectLst/>
                <a:latin typeface="__fkGroteskNeue_598ab8"/>
              </a:rPr>
              <a:t>을 추가하여 </a:t>
            </a:r>
            <a:endParaRPr kumimoji="1" lang="en-US" altLang="ko-KR" b="0" i="0" dirty="0">
              <a:effectLst/>
              <a:latin typeface="__fkGroteskNeue_598ab8"/>
            </a:endParaRPr>
          </a:p>
          <a:p>
            <a:r>
              <a:rPr kumimoji="1" lang="en-US" altLang="ko-KR" b="0" i="0" dirty="0">
                <a:effectLst/>
                <a:latin typeface="__fkGroteskNeue_598ab8"/>
              </a:rPr>
              <a:t>queue </a:t>
            </a:r>
            <a:r>
              <a:rPr kumimoji="1" lang="ko-KR" altLang="en-US" b="0" i="0" dirty="0">
                <a:effectLst/>
                <a:latin typeface="__fkGroteskNeue_598ab8"/>
              </a:rPr>
              <a:t>데이터 구조를 만들 수 있습니다</a:t>
            </a:r>
            <a:r>
              <a:rPr kumimoji="1" lang="en-US" altLang="ko-KR" b="0" i="0" dirty="0">
                <a:effectLst/>
                <a:latin typeface="__fkGroteskNeue_598ab8"/>
              </a:rPr>
              <a:t>.</a:t>
            </a:r>
            <a:r>
              <a:rPr kumimoji="1" lang="ko-KR" altLang="en-US" b="0" i="0" dirty="0">
                <a:effectLst/>
                <a:latin typeface="__fkGroteskNeue_598ab8"/>
              </a:rPr>
              <a:t> </a:t>
            </a:r>
            <a:endParaRPr kumimoji="1" lang="ko-KR" altLang="en-US" dirty="0"/>
          </a:p>
        </p:txBody>
      </p:sp>
    </p:spTree>
    <p:extLst>
      <p:ext uri="{BB962C8B-B14F-4D97-AF65-F5344CB8AC3E}">
        <p14:creationId xmlns:p14="http://schemas.microsoft.com/office/powerpoint/2010/main" val="609645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15</a:t>
            </a:r>
          </a:p>
          <a:p>
            <a:endParaRPr lang="en-US" altLang="ko-KR" b="0" i="0" dirty="0">
              <a:effectLst/>
              <a:latin typeface="__fkGroteskNeue_598ab8"/>
            </a:endParaRPr>
          </a:p>
          <a:p>
            <a:r>
              <a:rPr lang="en-US" altLang="ko-KR" b="0" i="0" dirty="0">
                <a:effectLst/>
                <a:latin typeface="__fkGroteskNeue_598ab8"/>
              </a:rPr>
              <a:t>MVC </a:t>
            </a:r>
            <a:r>
              <a:rPr lang="ko-KR" altLang="en-US" b="0" i="0" dirty="0">
                <a:effectLst/>
                <a:latin typeface="__fkGroteskNeue_598ab8"/>
              </a:rPr>
              <a:t>패턴은 </a:t>
            </a:r>
            <a:r>
              <a:rPr lang="en-US" altLang="ko-KR" b="0" i="0" dirty="0">
                <a:effectLst/>
                <a:latin typeface="__fkGroteskNeue_598ab8"/>
              </a:rPr>
              <a:t>Model View Controller Pattern</a:t>
            </a:r>
            <a:r>
              <a:rPr lang="ko-KR" altLang="en-US" b="0" i="0" dirty="0">
                <a:effectLst/>
                <a:latin typeface="__fkGroteskNeue_598ab8"/>
              </a:rPr>
              <a:t>의 약어 입니다</a:t>
            </a:r>
            <a:endParaRPr lang="en-US" altLang="ko-KR" b="0" i="0" dirty="0">
              <a:effectLst/>
              <a:latin typeface="__fkGroteskNeue_598ab8"/>
            </a:endParaRPr>
          </a:p>
          <a:p>
            <a:r>
              <a:rPr lang="ko-KR" altLang="en-US" b="0" i="0" dirty="0">
                <a:effectLst/>
                <a:latin typeface="__fkGroteskNeue_598ab8"/>
              </a:rPr>
              <a:t>이 패턴은 애플리케이션의 입출력 작업을 나머지 부분과 분리합니다</a:t>
            </a:r>
            <a:endParaRPr lang="en-US" altLang="ko-KR" b="0" i="0" dirty="0">
              <a:effectLst/>
              <a:latin typeface="__fkGroteskNeue_598ab8"/>
            </a:endParaRPr>
          </a:p>
          <a:p>
            <a:r>
              <a:rPr lang="ko-KR" altLang="en-US" b="0" i="0" dirty="0">
                <a:effectLst/>
                <a:latin typeface="__fkGroteskNeue_598ab8"/>
              </a:rPr>
              <a:t>모델은 핵심 기능을</a:t>
            </a:r>
            <a:r>
              <a:rPr lang="en-US" altLang="ko-KR" b="0" i="0" dirty="0">
                <a:effectLst/>
                <a:latin typeface="__fkGroteskNeue_598ab8"/>
              </a:rPr>
              <a:t>, </a:t>
            </a:r>
            <a:r>
              <a:rPr lang="ko-KR" altLang="en-US" b="0" i="0" dirty="0">
                <a:effectLst/>
                <a:latin typeface="__fkGroteskNeue_598ab8"/>
              </a:rPr>
              <a:t>뷰는 출력 표시를</a:t>
            </a:r>
            <a:r>
              <a:rPr lang="en-US" altLang="ko-KR" b="0" i="0" dirty="0">
                <a:effectLst/>
                <a:latin typeface="__fkGroteskNeue_598ab8"/>
              </a:rPr>
              <a:t>, </a:t>
            </a:r>
          </a:p>
          <a:p>
            <a:r>
              <a:rPr lang="ko-KR" altLang="en-US" b="0" i="0" dirty="0">
                <a:effectLst/>
                <a:latin typeface="__fkGroteskNeue_598ab8"/>
              </a:rPr>
              <a:t>컨트롤러는 입력 처리를 담당합니다</a:t>
            </a:r>
            <a:endParaRPr kumimoji="1" lang="ko-KR" altLang="en-US" dirty="0"/>
          </a:p>
        </p:txBody>
      </p:sp>
    </p:spTree>
    <p:extLst>
      <p:ext uri="{BB962C8B-B14F-4D97-AF65-F5344CB8AC3E}">
        <p14:creationId xmlns:p14="http://schemas.microsoft.com/office/powerpoint/2010/main" val="1203989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16</a:t>
            </a:r>
          </a:p>
          <a:p>
            <a:endParaRPr lang="en-US" altLang="ko-KR" b="0" i="0" dirty="0">
              <a:effectLst/>
              <a:latin typeface="__fkGroteskNeue_598ab8"/>
            </a:endParaRPr>
          </a:p>
          <a:p>
            <a:r>
              <a:rPr lang="en-US" altLang="ko-KR" b="0" i="0" dirty="0">
                <a:effectLst/>
                <a:latin typeface="__fkGroteskNeue_598ab8"/>
              </a:rPr>
              <a:t>MVC </a:t>
            </a:r>
            <a:r>
              <a:rPr lang="ko-KR" altLang="en-US" b="0" i="0" dirty="0">
                <a:effectLst/>
                <a:latin typeface="__fkGroteskNeue_598ab8"/>
              </a:rPr>
              <a:t>패턴의 간단한 예로</a:t>
            </a:r>
            <a:r>
              <a:rPr lang="en-US" altLang="ko-KR" b="0" i="0" dirty="0">
                <a:effectLst/>
                <a:latin typeface="__fkGroteskNeue_598ab8"/>
              </a:rPr>
              <a:t>, </a:t>
            </a:r>
          </a:p>
          <a:p>
            <a:r>
              <a:rPr lang="ko-KR" altLang="en-US" b="0" i="0" dirty="0">
                <a:effectLst/>
                <a:latin typeface="__fkGroteskNeue_598ab8"/>
              </a:rPr>
              <a:t>모델은 </a:t>
            </a:r>
            <a:r>
              <a:rPr lang="en-US" altLang="ko-KR" b="0" i="0" dirty="0">
                <a:effectLst/>
                <a:latin typeface="__fkGroteskNeue_598ab8"/>
              </a:rPr>
              <a:t>array</a:t>
            </a:r>
            <a:r>
              <a:rPr lang="ko-KR" altLang="en-US" b="0" i="0" dirty="0">
                <a:effectLst/>
                <a:latin typeface="__fkGroteskNeue_598ab8"/>
              </a:rPr>
              <a:t>와 같은 컨테이너 클래스</a:t>
            </a:r>
            <a:r>
              <a:rPr lang="en-US" altLang="ko-KR" b="0" i="0" dirty="0">
                <a:effectLst/>
                <a:latin typeface="__fkGroteskNeue_598ab8"/>
              </a:rPr>
              <a:t>, </a:t>
            </a:r>
          </a:p>
          <a:p>
            <a:r>
              <a:rPr lang="ko-KR" altLang="en-US" b="0" i="0" dirty="0">
                <a:effectLst/>
                <a:latin typeface="__fkGroteskNeue_598ab8"/>
              </a:rPr>
              <a:t>뷰는 배열 요소 표시</a:t>
            </a:r>
            <a:r>
              <a:rPr lang="en-US" altLang="ko-KR" b="0" i="0" dirty="0">
                <a:effectLst/>
                <a:latin typeface="__fkGroteskNeue_598ab8"/>
              </a:rPr>
              <a:t>, </a:t>
            </a:r>
          </a:p>
          <a:p>
            <a:r>
              <a:rPr lang="ko-KR" altLang="en-US" b="0" i="0" dirty="0">
                <a:effectLst/>
                <a:latin typeface="__fkGroteskNeue_598ab8"/>
              </a:rPr>
              <a:t>컨트롤러는 특정 인덱스 표시 명령을 담당할 수 있습니다</a:t>
            </a:r>
            <a:r>
              <a:rPr lang="en-US" altLang="ko-KR" b="0" i="0" dirty="0">
                <a:effectLst/>
                <a:latin typeface="__fkGroteskNeue_598ab8"/>
              </a:rPr>
              <a:t>. </a:t>
            </a:r>
          </a:p>
          <a:p>
            <a:r>
              <a:rPr lang="ko-KR" altLang="en-US" b="0" i="0" dirty="0">
                <a:effectLst/>
                <a:latin typeface="__fkGroteskNeue_598ab8"/>
              </a:rPr>
              <a:t>이 패턴은 특히 </a:t>
            </a:r>
            <a:r>
              <a:rPr lang="en-US" altLang="ko-KR" b="0" i="0" dirty="0">
                <a:effectLst/>
                <a:latin typeface="__fkGroteskNeue_598ab8"/>
              </a:rPr>
              <a:t>GUI </a:t>
            </a:r>
            <a:r>
              <a:rPr lang="ko-KR" altLang="en-US" b="0" i="0" dirty="0">
                <a:effectLst/>
                <a:latin typeface="__fkGroteskNeue_598ab8"/>
              </a:rPr>
              <a:t>설계 프로젝트에 적합합니다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248475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17</a:t>
            </a:r>
          </a:p>
          <a:p>
            <a:endParaRPr lang="en-US" altLang="ko-KR" b="0" i="0" dirty="0">
              <a:effectLst/>
              <a:latin typeface="__fkGroteskNeue_598ab8"/>
            </a:endParaRPr>
          </a:p>
          <a:p>
            <a:r>
              <a:rPr lang="ko-KR" altLang="en-US" b="0" i="0" dirty="0">
                <a:effectLst/>
                <a:latin typeface="__fkGroteskNeue_598ab8"/>
              </a:rPr>
              <a:t>효율적인 </a:t>
            </a:r>
            <a:r>
              <a:rPr lang="en-US" altLang="ko-KR" b="0" i="0" dirty="0">
                <a:effectLst/>
                <a:latin typeface="__fkGroteskNeue_598ab8"/>
              </a:rPr>
              <a:t>sorting </a:t>
            </a:r>
            <a:r>
              <a:rPr lang="ko-KR" altLang="en-US" b="0" i="0" dirty="0">
                <a:effectLst/>
                <a:latin typeface="__fkGroteskNeue_598ab8"/>
              </a:rPr>
              <a:t>알고리즘들은 대부분 유사한 패턴을 따릅니다</a:t>
            </a:r>
            <a:r>
              <a:rPr lang="en-US" altLang="ko-KR" b="0" i="0" dirty="0">
                <a:effectLst/>
                <a:latin typeface="__fkGroteskNeue_598ab8"/>
              </a:rPr>
              <a:t>. </a:t>
            </a:r>
          </a:p>
          <a:p>
            <a:r>
              <a:rPr lang="ko-KR" altLang="en-US" b="0" i="0" dirty="0">
                <a:effectLst/>
                <a:latin typeface="__fkGroteskNeue_598ab8"/>
              </a:rPr>
              <a:t>이 패턴은 재귀적 접근법을 사용하여 리스트를 나누고</a:t>
            </a:r>
            <a:r>
              <a:rPr lang="en-US" altLang="ko-KR" b="0" i="0" dirty="0">
                <a:effectLst/>
                <a:latin typeface="__fkGroteskNeue_598ab8"/>
              </a:rPr>
              <a:t>, sorting</a:t>
            </a:r>
            <a:r>
              <a:rPr lang="ko-KR" altLang="en-US" b="0" i="0" dirty="0">
                <a:effectLst/>
                <a:latin typeface="__fkGroteskNeue_598ab8"/>
              </a:rPr>
              <a:t>한 후</a:t>
            </a:r>
            <a:r>
              <a:rPr lang="en-US" altLang="ko-KR" b="0" i="0" dirty="0">
                <a:effectLst/>
                <a:latin typeface="__fkGroteskNeue_598ab8"/>
              </a:rPr>
              <a:t>, </a:t>
            </a:r>
          </a:p>
          <a:p>
            <a:r>
              <a:rPr lang="ko-KR" altLang="en-US" b="0" i="0" dirty="0">
                <a:effectLst/>
                <a:latin typeface="__fkGroteskNeue_598ab8"/>
              </a:rPr>
              <a:t>다시 합치는 전략을 사용합니다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50099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18</a:t>
            </a:r>
          </a:p>
          <a:p>
            <a:endParaRPr lang="en-US" altLang="ko-KR" b="0" i="0" dirty="0">
              <a:effectLst/>
              <a:latin typeface="__fkGroteskNeue_598ab8"/>
            </a:endParaRPr>
          </a:p>
          <a:p>
            <a:r>
              <a:rPr lang="ko-KR" altLang="en-US" b="0" i="0" dirty="0">
                <a:effectLst/>
                <a:latin typeface="__fkGroteskNeue_598ab8"/>
              </a:rPr>
              <a:t>이 슬라이드는 </a:t>
            </a:r>
            <a:r>
              <a:rPr lang="en-US" altLang="ko-KR" b="0" i="0" dirty="0">
                <a:effectLst/>
                <a:latin typeface="__fkGroteskNeue_598ab8"/>
              </a:rPr>
              <a:t>divide-and-conquer sorting pattern</a:t>
            </a:r>
            <a:r>
              <a:rPr lang="ko-KR" altLang="en-US" b="0" i="0" dirty="0">
                <a:effectLst/>
                <a:latin typeface="__fkGroteskNeue_598ab8"/>
              </a:rPr>
              <a:t>의 슈도 코드를 보여줍니다</a:t>
            </a:r>
            <a:r>
              <a:rPr lang="en-US" altLang="ko-KR" b="0" i="0" dirty="0">
                <a:effectLst/>
                <a:latin typeface="__fkGroteskNeue_598ab8"/>
              </a:rPr>
              <a:t>. </a:t>
            </a:r>
          </a:p>
          <a:p>
            <a:r>
              <a:rPr lang="ko-KR" altLang="en-US" b="0" i="0" dirty="0">
                <a:effectLst/>
                <a:latin typeface="__fkGroteskNeue_598ab8"/>
              </a:rPr>
              <a:t>이 코드는 배열을 오름차순으로 정렬하는 메서드를 나타냅니다</a:t>
            </a:r>
            <a:r>
              <a:rPr lang="en-US" altLang="ko-KR" b="0" i="0" dirty="0">
                <a:effectLst/>
                <a:latin typeface="__fkGroteskNeue_598ab8"/>
              </a:rPr>
              <a:t>.</a:t>
            </a:r>
          </a:p>
          <a:p>
            <a:r>
              <a:rPr lang="en-US" altLang="ko-KR" b="0" i="0" dirty="0">
                <a:effectLst/>
                <a:latin typeface="__fkGroteskNeue_598ab8"/>
              </a:rPr>
              <a:t>sorting </a:t>
            </a:r>
            <a:r>
              <a:rPr lang="ko-KR" altLang="en-US" b="0" i="0" dirty="0">
                <a:effectLst/>
                <a:latin typeface="__fkGroteskNeue_598ab8"/>
              </a:rPr>
              <a:t>패턴의 핵심은 이 네 줄의 코드입니다</a:t>
            </a:r>
            <a:r>
              <a:rPr lang="en-US" altLang="ko-KR" b="0" i="0" dirty="0">
                <a:effectLst/>
                <a:latin typeface="__fkGroteskNeue_598ab8"/>
              </a:rPr>
              <a:t>. </a:t>
            </a:r>
          </a:p>
          <a:p>
            <a:r>
              <a:rPr lang="en-US" altLang="ko-KR" b="0" i="0" dirty="0">
                <a:effectLst/>
                <a:latin typeface="__fkGroteskNeue_598ab8"/>
              </a:rPr>
              <a:t>split </a:t>
            </a:r>
            <a:r>
              <a:rPr lang="ko-KR" altLang="en-US" b="0" i="0" dirty="0">
                <a:effectLst/>
                <a:latin typeface="__fkGroteskNeue_598ab8"/>
              </a:rPr>
              <a:t>메서드로 배열을 나누고</a:t>
            </a:r>
            <a:r>
              <a:rPr lang="en-US" altLang="ko-KR" b="0" i="0" dirty="0">
                <a:effectLst/>
                <a:latin typeface="__fkGroteskNeue_598ab8"/>
              </a:rPr>
              <a:t>, </a:t>
            </a:r>
          </a:p>
          <a:p>
            <a:r>
              <a:rPr lang="ko-KR" altLang="en-US" b="0" i="0" dirty="0">
                <a:effectLst/>
                <a:latin typeface="__fkGroteskNeue_598ab8"/>
              </a:rPr>
              <a:t>재귀적으로 정렬한 후</a:t>
            </a:r>
            <a:r>
              <a:rPr lang="en-US" altLang="ko-KR" b="0" i="0" dirty="0">
                <a:effectLst/>
                <a:latin typeface="__fkGroteskNeue_598ab8"/>
              </a:rPr>
              <a:t>, </a:t>
            </a:r>
          </a:p>
          <a:p>
            <a:r>
              <a:rPr lang="en-US" altLang="ko-KR" b="0" i="0" dirty="0">
                <a:effectLst/>
                <a:latin typeface="__fkGroteskNeue_598ab8"/>
              </a:rPr>
              <a:t>join </a:t>
            </a:r>
            <a:r>
              <a:rPr lang="ko-KR" altLang="en-US" b="0" i="0" dirty="0">
                <a:effectLst/>
                <a:latin typeface="__fkGroteskNeue_598ab8"/>
              </a:rPr>
              <a:t>메서드로 다시 합칩니다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3214902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19</a:t>
            </a:r>
          </a:p>
          <a:p>
            <a:endParaRPr lang="en-US" altLang="ko-KR" b="0" i="0" dirty="0">
              <a:effectLst/>
              <a:latin typeface="__fkGroteskNeue_598ab8"/>
            </a:endParaRPr>
          </a:p>
          <a:p>
            <a:r>
              <a:rPr lang="en-US" altLang="ko-KR" b="0" i="0" dirty="0">
                <a:effectLst/>
                <a:latin typeface="__fkGroteskNeue_598ab8"/>
              </a:rPr>
              <a:t>split </a:t>
            </a:r>
            <a:r>
              <a:rPr lang="ko-KR" altLang="en-US" b="0" i="0" dirty="0">
                <a:effectLst/>
                <a:latin typeface="__fkGroteskNeue_598ab8"/>
              </a:rPr>
              <a:t>메서드는 배열 구간을 재배열하고 나누는 역할을 합니다</a:t>
            </a:r>
            <a:r>
              <a:rPr lang="en-US" altLang="ko-KR" b="0" i="0" dirty="0">
                <a:effectLst/>
                <a:latin typeface="__fkGroteskNeue_598ab8"/>
              </a:rPr>
              <a:t>. </a:t>
            </a:r>
          </a:p>
          <a:p>
            <a:r>
              <a:rPr lang="en-US" altLang="ko-KR" b="0" i="0" dirty="0">
                <a:effectLst/>
                <a:latin typeface="__fkGroteskNeue_598ab8"/>
              </a:rPr>
              <a:t>join </a:t>
            </a:r>
            <a:r>
              <a:rPr lang="ko-KR" altLang="en-US" b="0" i="0" dirty="0">
                <a:effectLst/>
                <a:latin typeface="__fkGroteskNeue_598ab8"/>
              </a:rPr>
              <a:t>메서드는 정렬된 두 구간을 합칩니다</a:t>
            </a:r>
            <a:r>
              <a:rPr lang="en-US" altLang="ko-KR" b="0" i="0" dirty="0">
                <a:effectLst/>
                <a:latin typeface="__fkGroteskNeue_598ab8"/>
              </a:rPr>
              <a:t>.</a:t>
            </a:r>
          </a:p>
          <a:p>
            <a:r>
              <a:rPr lang="ko-KR" altLang="en-US" b="0" i="0" dirty="0">
                <a:effectLst/>
                <a:latin typeface="__fkGroteskNeue_598ab8"/>
              </a:rPr>
              <a:t>이 두 메서드의 구현 방식에 따라 다양한 정렬 알고리즘이 만들어집니다</a:t>
            </a:r>
            <a:r>
              <a:rPr lang="en-US" altLang="ko-KR" b="0" i="0" dirty="0">
                <a:effectLst/>
                <a:latin typeface="__fkGroteskNeue_598ab8"/>
              </a:rPr>
              <a:t>.</a:t>
            </a:r>
          </a:p>
          <a:p>
            <a:r>
              <a:rPr lang="ko-KR" altLang="en-US" b="0" i="0" dirty="0">
                <a:effectLst/>
                <a:latin typeface="__fkGroteskNeue_598ab8"/>
              </a:rPr>
              <a:t>이 패턴의 유연성은 </a:t>
            </a:r>
            <a:r>
              <a:rPr lang="en-US" altLang="ko-KR" b="0" i="0" dirty="0">
                <a:effectLst/>
                <a:latin typeface="__fkGroteskNeue_598ab8"/>
              </a:rPr>
              <a:t>split </a:t>
            </a:r>
            <a:r>
              <a:rPr lang="ko-KR" altLang="en-US" b="0" i="0" dirty="0">
                <a:effectLst/>
                <a:latin typeface="__fkGroteskNeue_598ab8"/>
              </a:rPr>
              <a:t>메서드의 다양한 구현 방식에 있습니다</a:t>
            </a:r>
            <a:r>
              <a:rPr lang="en-US" altLang="ko-KR" b="0" i="0" dirty="0">
                <a:effectLst/>
                <a:latin typeface="__fkGroteskNeue_598ab8"/>
              </a:rPr>
              <a:t>. </a:t>
            </a:r>
          </a:p>
          <a:p>
            <a:r>
              <a:rPr lang="ko-KR" altLang="en-US" b="0" i="0" dirty="0">
                <a:effectLst/>
                <a:latin typeface="__fkGroteskNeue_598ab8"/>
              </a:rPr>
              <a:t>단순히 구간을 나누거나</a:t>
            </a:r>
            <a:r>
              <a:rPr lang="en-US" altLang="ko-KR" b="0" i="0" dirty="0">
                <a:effectLst/>
                <a:latin typeface="__fkGroteskNeue_598ab8"/>
              </a:rPr>
              <a:t>, </a:t>
            </a:r>
            <a:r>
              <a:rPr lang="ko-KR" altLang="en-US" b="0" i="0" dirty="0">
                <a:effectLst/>
                <a:latin typeface="__fkGroteskNeue_598ab8"/>
              </a:rPr>
              <a:t>더 복잡한 재배열을 수행할 수 있어 </a:t>
            </a:r>
            <a:endParaRPr lang="en-US" altLang="ko-KR" b="0" i="0" dirty="0">
              <a:effectLst/>
              <a:latin typeface="__fkGroteskNeue_598ab8"/>
            </a:endParaRPr>
          </a:p>
          <a:p>
            <a:r>
              <a:rPr lang="ko-KR" altLang="en-US" b="0" i="0" dirty="0">
                <a:effectLst/>
                <a:latin typeface="__fkGroteskNeue_598ab8"/>
              </a:rPr>
              <a:t>다양한 정렬 전략에 적용할 수 있습니다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328878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b="0" i="0" dirty="0">
                <a:effectLst/>
                <a:latin typeface="__fkGroteskNeue_598ab8"/>
              </a:rPr>
              <a:t>UML</a:t>
            </a:r>
            <a:r>
              <a:rPr lang="ko-KR" altLang="en-US" b="0" i="0" dirty="0">
                <a:effectLst/>
                <a:latin typeface="__fkGroteskNeue_598ab8"/>
              </a:rPr>
              <a:t>과 패턴은 프로그래밍 언어에 관계없이 적용할 수 있는 소프트웨어 설계 도구입니다</a:t>
            </a:r>
            <a:r>
              <a:rPr lang="en-US" altLang="ko-KR" b="0" i="0" dirty="0">
                <a:effectLst/>
                <a:latin typeface="__fkGroteskNeue_598ab8"/>
              </a:rPr>
              <a:t>. </a:t>
            </a:r>
          </a:p>
          <a:p>
            <a:r>
              <a:rPr lang="ko-KR" altLang="en-US" b="0" i="0" dirty="0">
                <a:effectLst/>
                <a:latin typeface="__fkGroteskNeue_598ab8"/>
              </a:rPr>
              <a:t>단</a:t>
            </a:r>
            <a:r>
              <a:rPr lang="en-US" altLang="ko-KR" b="0" i="0" dirty="0">
                <a:effectLst/>
                <a:latin typeface="__fkGroteskNeue_598ab8"/>
              </a:rPr>
              <a:t>, </a:t>
            </a:r>
            <a:r>
              <a:rPr lang="ko-KR" altLang="en-US" b="0" i="0" dirty="0">
                <a:effectLst/>
                <a:latin typeface="__fkGroteskNeue_598ab8"/>
              </a:rPr>
              <a:t>해당 언어가 객체지향 프로그래밍 기능을 제공해야 합니다</a:t>
            </a:r>
            <a:r>
              <a:rPr lang="en-US" altLang="ko-KR" b="0" i="0" dirty="0">
                <a:effectLst/>
                <a:latin typeface="__fkGroteskNeue_598ab8"/>
              </a:rPr>
              <a:t>. </a:t>
            </a:r>
          </a:p>
          <a:p>
            <a:r>
              <a:rPr lang="ko-KR" altLang="en-US" b="0" i="0" dirty="0">
                <a:effectLst/>
                <a:latin typeface="__fkGroteskNeue_598ab8"/>
              </a:rPr>
              <a:t>먼저 이 두 주제에 대해 간단히 소개하겠습니다</a:t>
            </a:r>
            <a:r>
              <a:rPr lang="en-US" altLang="ko-KR" b="0" i="0" dirty="0">
                <a:effectLst/>
                <a:latin typeface="__fkGroteskNeue_598ab8"/>
              </a:rPr>
              <a:t>.</a:t>
            </a:r>
          </a:p>
          <a:p>
            <a:r>
              <a:rPr lang="en-US" altLang="ko-KR" b="0" i="0" dirty="0">
                <a:effectLst/>
                <a:latin typeface="__fkGroteskNeue_598ab8"/>
              </a:rPr>
              <a:t>UML</a:t>
            </a:r>
            <a:r>
              <a:rPr lang="ko-KR" altLang="en-US" b="0" i="0" dirty="0">
                <a:effectLst/>
                <a:latin typeface="__fkGroteskNeue_598ab8"/>
              </a:rPr>
              <a:t>은 </a:t>
            </a:r>
            <a:r>
              <a:rPr lang="en-US" altLang="ko-KR" b="0" i="0" dirty="0">
                <a:effectLst/>
                <a:latin typeface="__fkGroteskNeue_598ab8"/>
              </a:rPr>
              <a:t>Unified Modeling language</a:t>
            </a:r>
            <a:r>
              <a:rPr lang="ko-KR" altLang="en-US" b="0" i="0" dirty="0">
                <a:effectLst/>
                <a:latin typeface="__fkGroteskNeue_598ab8"/>
              </a:rPr>
              <a:t>의 약자로</a:t>
            </a:r>
            <a:r>
              <a:rPr lang="en-US" altLang="ko-KR" b="0" i="0" dirty="0">
                <a:effectLst/>
                <a:latin typeface="__fkGroteskNeue_598ab8"/>
              </a:rPr>
              <a:t>, </a:t>
            </a:r>
          </a:p>
          <a:p>
            <a:r>
              <a:rPr lang="ko-KR" altLang="en-US" b="0" i="0" dirty="0">
                <a:effectLst/>
                <a:latin typeface="__fkGroteskNeue_598ab8"/>
              </a:rPr>
              <a:t>객체지향 프로그래밍 프레임워크 내에서 </a:t>
            </a:r>
            <a:endParaRPr lang="en-US" altLang="ko-KR" b="0" i="0" dirty="0">
              <a:effectLst/>
              <a:latin typeface="__fkGroteskNeue_598ab8"/>
            </a:endParaRPr>
          </a:p>
          <a:p>
            <a:r>
              <a:rPr lang="ko-KR" altLang="en-US" b="0" i="0" dirty="0">
                <a:effectLst/>
                <a:latin typeface="__fkGroteskNeue_598ab8"/>
              </a:rPr>
              <a:t>소프트웨어를 설계하고 문서화하는 데 사용되는 그래픽 언어입니다</a:t>
            </a:r>
            <a:r>
              <a:rPr lang="en-US" altLang="ko-KR" b="0" i="0" dirty="0">
                <a:effectLst/>
                <a:latin typeface="__fkGroteskNeue_598ab8"/>
              </a:rPr>
              <a:t>.</a:t>
            </a:r>
          </a:p>
          <a:p>
            <a:r>
              <a:rPr lang="ko-KR" altLang="en-US" b="0" i="0" dirty="0">
                <a:effectLst/>
                <a:latin typeface="__fkGroteskNeue_598ab8"/>
              </a:rPr>
              <a:t>디자인 패턴은 소프트웨어 작업의 템플릿 또는 개요 역할을 하며</a:t>
            </a:r>
            <a:r>
              <a:rPr lang="en-US" altLang="ko-KR" b="0" i="0" dirty="0">
                <a:effectLst/>
                <a:latin typeface="__fkGroteskNeue_598ab8"/>
              </a:rPr>
              <a:t>, </a:t>
            </a:r>
          </a:p>
          <a:p>
            <a:r>
              <a:rPr lang="ko-KR" altLang="en-US" b="0" i="0" dirty="0">
                <a:effectLst/>
                <a:latin typeface="__fkGroteskNeue_598ab8"/>
              </a:rPr>
              <a:t>유사한 여러 애플리케이션에서 서로 다른 코드로 구현될 수 있습니다</a:t>
            </a:r>
            <a:r>
              <a:rPr lang="en-US" altLang="ko-KR" b="0" i="0" dirty="0">
                <a:effectLst/>
                <a:latin typeface="__fkGroteskNeue_598ab8"/>
              </a:rPr>
              <a:t>.</a:t>
            </a:r>
          </a:p>
          <a:p>
            <a:r>
              <a:rPr lang="en-US" altLang="ko-KR" b="0" i="0" dirty="0">
                <a:effectLst/>
                <a:latin typeface="__fkGroteskNeue_598ab8"/>
              </a:rPr>
              <a:t>UML</a:t>
            </a:r>
            <a:r>
              <a:rPr lang="ko-KR" altLang="en-US" b="0" i="0" dirty="0">
                <a:effectLst/>
                <a:latin typeface="__fkGroteskNeue_598ab8"/>
              </a:rPr>
              <a:t>과 디자인 패턴은 소프트웨어 설계 과정을 개선하고</a:t>
            </a:r>
            <a:r>
              <a:rPr lang="en-US" altLang="ko-KR" b="0" i="0" dirty="0">
                <a:effectLst/>
                <a:latin typeface="__fkGroteskNeue_598ab8"/>
              </a:rPr>
              <a:t>, </a:t>
            </a:r>
          </a:p>
          <a:p>
            <a:r>
              <a:rPr lang="ko-KR" altLang="en-US" b="0" i="0" dirty="0">
                <a:effectLst/>
                <a:latin typeface="__fkGroteskNeue_598ab8"/>
              </a:rPr>
              <a:t>코드 재사용성을 높이며</a:t>
            </a:r>
            <a:r>
              <a:rPr lang="en-US" altLang="ko-KR" b="0" i="0" dirty="0">
                <a:effectLst/>
                <a:latin typeface="__fkGroteskNeue_598ab8"/>
              </a:rPr>
              <a:t>, </a:t>
            </a:r>
          </a:p>
          <a:p>
            <a:r>
              <a:rPr lang="ko-KR" altLang="en-US" b="0" i="0" dirty="0">
                <a:effectLst/>
                <a:latin typeface="__fkGroteskNeue_598ab8"/>
              </a:rPr>
              <a:t>개발자 간의 의사소통을 촉진합니다</a:t>
            </a:r>
            <a:r>
              <a:rPr lang="en-US" altLang="ko-KR" b="0" i="0" dirty="0">
                <a:effectLst/>
                <a:latin typeface="__fkGroteskNeue_598ab8"/>
              </a:rPr>
              <a:t>. </a:t>
            </a:r>
          </a:p>
          <a:p>
            <a:r>
              <a:rPr lang="ko-KR" altLang="en-US" b="0" i="0" dirty="0">
                <a:effectLst/>
                <a:latin typeface="__fkGroteskNeue_598ab8"/>
              </a:rPr>
              <a:t>또한 객체지향 프로그래밍의 모범 사례를 보여주기도 합니다</a:t>
            </a:r>
            <a:r>
              <a:rPr lang="en-US" altLang="ko-KR" b="0" i="0" dirty="0">
                <a:effectLst/>
                <a:latin typeface="__fkGroteskNeue_598ab8"/>
              </a:rPr>
              <a:t>.</a:t>
            </a:r>
            <a:r>
              <a:rPr lang="ko-KR" altLang="en-US" b="0" i="0" dirty="0">
                <a:effectLst/>
                <a:latin typeface="__fkGroteskNeue_598ab8"/>
              </a:rPr>
              <a:t> </a:t>
            </a:r>
            <a:endParaRPr kumimoji="1" lang="ko-KR" altLang="en-US" dirty="0"/>
          </a:p>
        </p:txBody>
      </p:sp>
    </p:spTree>
    <p:extLst>
      <p:ext uri="{BB962C8B-B14F-4D97-AF65-F5344CB8AC3E}">
        <p14:creationId xmlns:p14="http://schemas.microsoft.com/office/powerpoint/2010/main" val="415950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20</a:t>
            </a:r>
          </a:p>
          <a:p>
            <a:endParaRPr lang="en-US" altLang="ko-KR" b="0" i="0" dirty="0">
              <a:effectLst/>
              <a:latin typeface="__fkGroteskNeue_598ab8"/>
            </a:endParaRPr>
          </a:p>
          <a:p>
            <a:r>
              <a:rPr lang="ko-KR" altLang="en-US" b="0" i="0" dirty="0">
                <a:effectLst/>
                <a:latin typeface="__fkGroteskNeue_598ab8"/>
              </a:rPr>
              <a:t>디자인 패턴은 소프트웨어 공학의 발전하는 분야입니다</a:t>
            </a:r>
            <a:r>
              <a:rPr lang="en-US" altLang="ko-KR" b="0" i="0" dirty="0">
                <a:effectLst/>
                <a:latin typeface="__fkGroteskNeue_598ab8"/>
              </a:rPr>
              <a:t>. </a:t>
            </a:r>
          </a:p>
          <a:p>
            <a:r>
              <a:rPr lang="ko-KR" altLang="en-US" b="0" i="0" dirty="0">
                <a:effectLst/>
                <a:latin typeface="__fkGroteskNeue_598ab8"/>
              </a:rPr>
              <a:t>현재 많은 패턴이 알려져 있지만</a:t>
            </a:r>
            <a:r>
              <a:rPr lang="en-US" altLang="ko-KR" b="0" i="0" dirty="0">
                <a:effectLst/>
                <a:latin typeface="__fkGroteskNeue_598ab8"/>
              </a:rPr>
              <a:t>, </a:t>
            </a:r>
          </a:p>
          <a:p>
            <a:r>
              <a:rPr lang="ko-KR" altLang="en-US" b="0" i="0" dirty="0">
                <a:effectLst/>
                <a:latin typeface="__fkGroteskNeue_598ab8"/>
              </a:rPr>
              <a:t>앞으로 더 많은 패턴이 발견되고 정제될 것입니다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28288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3</a:t>
            </a:r>
          </a:p>
          <a:p>
            <a:endParaRPr lang="en-US" altLang="ko-KR" b="0" i="0" dirty="0">
              <a:effectLst/>
              <a:latin typeface="__fkGroteskNeue_598ab8"/>
            </a:endParaRPr>
          </a:p>
          <a:p>
            <a:r>
              <a:rPr lang="ko-KR" altLang="en-US" b="0" i="0" dirty="0">
                <a:effectLst/>
                <a:latin typeface="__fkGroteskNeue_598ab8"/>
              </a:rPr>
              <a:t>대부분의 사람들은 문제의 </a:t>
            </a:r>
            <a:r>
              <a:rPr lang="en-US" altLang="ko-KR" b="0" i="0" dirty="0">
                <a:effectLst/>
                <a:latin typeface="__fkGroteskNeue_598ab8"/>
              </a:rPr>
              <a:t>solution</a:t>
            </a:r>
            <a:r>
              <a:rPr lang="ko-KR" altLang="en-US" b="0" i="0" dirty="0">
                <a:effectLst/>
                <a:latin typeface="__fkGroteskNeue_598ab8"/>
              </a:rPr>
              <a:t>을 프로그래밍 언어로 생각하지 않습니다</a:t>
            </a:r>
            <a:r>
              <a:rPr lang="en-US" altLang="ko-KR" b="0" i="0" dirty="0">
                <a:effectLst/>
                <a:latin typeface="__fkGroteskNeue_598ab8"/>
              </a:rPr>
              <a:t>. </a:t>
            </a:r>
          </a:p>
          <a:p>
            <a:r>
              <a:rPr lang="ko-KR" altLang="en-US" b="0" i="0" dirty="0">
                <a:effectLst/>
                <a:latin typeface="__fkGroteskNeue_598ab8"/>
              </a:rPr>
              <a:t>그래서 컴퓨터 과학자들은 프로그램을 더 직관적으로 표현할 방법을 찾아왔습니다</a:t>
            </a:r>
            <a:r>
              <a:rPr lang="en-US" altLang="ko-KR" b="0" i="0" dirty="0">
                <a:effectLst/>
                <a:latin typeface="__fkGroteskNeue_598ab8"/>
              </a:rPr>
              <a:t>. </a:t>
            </a:r>
          </a:p>
          <a:p>
            <a:r>
              <a:rPr lang="ko-KR" altLang="en-US" b="0" i="0" dirty="0">
                <a:effectLst/>
                <a:latin typeface="__fkGroteskNeue_598ab8"/>
              </a:rPr>
              <a:t>그 중 하나가 프로그래밍 언어와 자연어를 혼합한 </a:t>
            </a:r>
            <a:r>
              <a:rPr lang="en-US" altLang="ko-KR" b="0" i="0" dirty="0">
                <a:effectLst/>
                <a:latin typeface="__fkGroteskNeue_598ab8"/>
              </a:rPr>
              <a:t>pseudocode (</a:t>
            </a:r>
            <a:r>
              <a:rPr lang="ko-KR" altLang="en-US" b="0" i="0" dirty="0" err="1">
                <a:effectLst/>
                <a:latin typeface="__fkGroteskNeue_598ab8"/>
              </a:rPr>
              <a:t>슈도코드</a:t>
            </a:r>
            <a:r>
              <a:rPr lang="en-US" altLang="ko-KR" b="0" i="0" dirty="0">
                <a:effectLst/>
                <a:latin typeface="__fkGroteskNeue_598ab8"/>
              </a:rPr>
              <a:t>)</a:t>
            </a:r>
            <a:r>
              <a:rPr lang="ko-KR" altLang="en-US" b="0" i="0" dirty="0">
                <a:effectLst/>
                <a:latin typeface="__fkGroteskNeue_598ab8"/>
              </a:rPr>
              <a:t> 입니다</a:t>
            </a:r>
            <a:r>
              <a:rPr lang="en-US" altLang="ko-KR" b="0" i="0" dirty="0">
                <a:effectLst/>
                <a:latin typeface="__fkGroteskNeue_598ab8"/>
              </a:rPr>
              <a:t>.</a:t>
            </a:r>
          </a:p>
          <a:p>
            <a:r>
              <a:rPr lang="ko-KR" altLang="en-US" b="0" i="0" dirty="0" err="1">
                <a:effectLst/>
                <a:latin typeface="__fkGroteskNeue_598ab8"/>
              </a:rPr>
              <a:t>슈도코드는</a:t>
            </a:r>
            <a:r>
              <a:rPr lang="ko-KR" altLang="en-US" b="0" i="0" dirty="0">
                <a:effectLst/>
                <a:latin typeface="__fkGroteskNeue_598ab8"/>
              </a:rPr>
              <a:t> 프로그래머들의 표준 도구가 되었지만</a:t>
            </a:r>
            <a:r>
              <a:rPr lang="en-US" altLang="ko-KR" b="0" i="0" dirty="0">
                <a:effectLst/>
                <a:latin typeface="__fkGroteskNeue_598ab8"/>
              </a:rPr>
              <a:t>, </a:t>
            </a:r>
          </a:p>
          <a:p>
            <a:r>
              <a:rPr lang="ko-KR" altLang="en-US" b="0" i="0" dirty="0">
                <a:effectLst/>
                <a:latin typeface="__fkGroteskNeue_598ab8"/>
              </a:rPr>
              <a:t>선형적이고 대수적인 표현에 그칩니다</a:t>
            </a:r>
            <a:r>
              <a:rPr lang="en-US" altLang="ko-KR" b="0" i="0" dirty="0">
                <a:effectLst/>
                <a:latin typeface="__fkGroteskNeue_598ab8"/>
              </a:rPr>
              <a:t>. </a:t>
            </a:r>
          </a:p>
          <a:p>
            <a:r>
              <a:rPr lang="ko-KR" altLang="en-US" b="0" i="0" dirty="0">
                <a:effectLst/>
                <a:latin typeface="__fkGroteskNeue_598ab8"/>
              </a:rPr>
              <a:t>그래픽 요소가 부족하다는 한계가 있습니다</a:t>
            </a:r>
            <a:r>
              <a:rPr lang="en-US" altLang="ko-KR" b="0" i="0" dirty="0">
                <a:effectLst/>
                <a:latin typeface="__fkGroteskNeue_598ab8"/>
              </a:rPr>
              <a:t>.</a:t>
            </a:r>
            <a:endParaRPr kumimoji="1" lang="ko-KR" altLang="en-US" dirty="0"/>
          </a:p>
          <a:p>
            <a:endParaRPr kumimoji="1" lang="ko-KR" altLang="en-US" dirty="0"/>
          </a:p>
        </p:txBody>
      </p:sp>
    </p:spTree>
    <p:extLst>
      <p:ext uri="{BB962C8B-B14F-4D97-AF65-F5344CB8AC3E}">
        <p14:creationId xmlns:p14="http://schemas.microsoft.com/office/powerpoint/2010/main" val="371597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4</a:t>
            </a:r>
          </a:p>
          <a:p>
            <a:endParaRPr lang="en-US" altLang="ko-KR" b="0" i="0" dirty="0">
              <a:effectLst/>
              <a:latin typeface="__fkGroteskNeue_598ab8"/>
            </a:endParaRPr>
          </a:p>
          <a:p>
            <a:r>
              <a:rPr lang="ko-KR" altLang="en-US" b="0" i="0" dirty="0">
                <a:effectLst/>
                <a:latin typeface="__fkGroteskNeue_598ab8"/>
              </a:rPr>
              <a:t>과거에는 순서도</a:t>
            </a:r>
            <a:r>
              <a:rPr lang="en-US" altLang="ko-KR" b="0" i="0" dirty="0">
                <a:effectLst/>
                <a:latin typeface="__fkGroteskNeue_598ab8"/>
              </a:rPr>
              <a:t>, </a:t>
            </a:r>
            <a:r>
              <a:rPr lang="ko-KR" altLang="en-US" b="0" i="0" dirty="0">
                <a:effectLst/>
                <a:latin typeface="__fkGroteskNeue_598ab8"/>
              </a:rPr>
              <a:t>구조도 등 다양한 그래픽 표현 방식이 있었지만</a:t>
            </a:r>
            <a:r>
              <a:rPr lang="en-US" altLang="ko-KR" b="0" i="0" dirty="0">
                <a:effectLst/>
                <a:latin typeface="__fkGroteskNeue_598ab8"/>
              </a:rPr>
              <a:t>, </a:t>
            </a:r>
          </a:p>
          <a:p>
            <a:r>
              <a:rPr lang="ko-KR" altLang="en-US" b="0" i="0" dirty="0">
                <a:effectLst/>
                <a:latin typeface="__fkGroteskNeue_598ab8"/>
              </a:rPr>
              <a:t>대부분 지금은 구식이 되었습니다</a:t>
            </a:r>
            <a:r>
              <a:rPr lang="en-US" altLang="ko-KR" b="0" i="0" dirty="0">
                <a:effectLst/>
                <a:latin typeface="__fkGroteskNeue_598ab8"/>
              </a:rPr>
              <a:t>. </a:t>
            </a:r>
          </a:p>
          <a:p>
            <a:r>
              <a:rPr lang="ko-KR" altLang="en-US" b="0" i="0" dirty="0">
                <a:effectLst/>
                <a:latin typeface="__fkGroteskNeue_598ab8"/>
              </a:rPr>
              <a:t>현재 그래픽 표현의 유력한 후보가 바로 </a:t>
            </a:r>
            <a:r>
              <a:rPr lang="en-US" altLang="ko-KR" b="0" i="0" dirty="0">
                <a:effectLst/>
                <a:latin typeface="__fkGroteskNeue_598ab8"/>
              </a:rPr>
              <a:t>UML</a:t>
            </a:r>
            <a:r>
              <a:rPr lang="ko-KR" altLang="en-US" b="0" i="0" dirty="0">
                <a:effectLst/>
                <a:latin typeface="__fkGroteskNeue_598ab8"/>
              </a:rPr>
              <a:t>입니다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9136922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5</a:t>
            </a:r>
          </a:p>
          <a:p>
            <a:endParaRPr lang="en-US" altLang="ko-KR" b="0" i="0" dirty="0">
              <a:effectLst/>
              <a:latin typeface="__fkGroteskNeue_598ab8"/>
            </a:endParaRPr>
          </a:p>
          <a:p>
            <a:r>
              <a:rPr lang="en-US" altLang="ko-KR" b="0" i="0" dirty="0">
                <a:effectLst/>
                <a:latin typeface="__fkGroteskNeue_598ab8"/>
              </a:rPr>
              <a:t>UML</a:t>
            </a:r>
            <a:r>
              <a:rPr lang="ko-KR" altLang="en-US" b="0" i="0" dirty="0">
                <a:effectLst/>
                <a:latin typeface="__fkGroteskNeue_598ab8"/>
              </a:rPr>
              <a:t>은 객체지향 프로그래밍 철학을 반영하도록 설계되었습니다</a:t>
            </a:r>
            <a:r>
              <a:rPr lang="en-US" altLang="ko-KR" b="0" i="0" dirty="0">
                <a:effectLst/>
                <a:latin typeface="__fkGroteskNeue_598ab8"/>
              </a:rPr>
              <a:t>. </a:t>
            </a:r>
          </a:p>
          <a:p>
            <a:r>
              <a:rPr lang="ko-KR" altLang="en-US" b="0" i="0" dirty="0">
                <a:effectLst/>
                <a:latin typeface="__fkGroteskNeue_598ab8"/>
              </a:rPr>
              <a:t>많은 기업들이 소프트웨어 설계 프로젝트에 </a:t>
            </a:r>
            <a:r>
              <a:rPr lang="en-US" altLang="ko-KR" b="0" i="0" dirty="0">
                <a:effectLst/>
                <a:latin typeface="__fkGroteskNeue_598ab8"/>
              </a:rPr>
              <a:t>UML</a:t>
            </a:r>
            <a:r>
              <a:rPr lang="ko-KR" altLang="en-US" b="0" i="0" dirty="0">
                <a:effectLst/>
                <a:latin typeface="__fkGroteskNeue_598ab8"/>
              </a:rPr>
              <a:t>을 도입하고 있지만</a:t>
            </a:r>
            <a:r>
              <a:rPr lang="en-US" altLang="ko-KR" b="0" i="0" dirty="0">
                <a:effectLst/>
                <a:latin typeface="__fkGroteskNeue_598ab8"/>
              </a:rPr>
              <a:t>, </a:t>
            </a:r>
          </a:p>
          <a:p>
            <a:r>
              <a:rPr lang="ko-KR" altLang="en-US" b="0" i="0" dirty="0">
                <a:effectLst/>
                <a:latin typeface="__fkGroteskNeue_598ab8"/>
              </a:rPr>
              <a:t>아직 발전 중이며 검증을 받고 있는 단계입니다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357901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6</a:t>
            </a:r>
          </a:p>
          <a:p>
            <a:endParaRPr lang="en-US" altLang="ko-KR" b="0" i="0" dirty="0">
              <a:effectLst/>
              <a:latin typeface="__fkGroteskNeue_598ab8"/>
            </a:endParaRPr>
          </a:p>
          <a:p>
            <a:r>
              <a:rPr lang="en-US" altLang="ko-KR" b="0" i="0" dirty="0">
                <a:effectLst/>
                <a:latin typeface="__fkGroteskNeue_598ab8"/>
              </a:rPr>
              <a:t>UML</a:t>
            </a:r>
            <a:r>
              <a:rPr lang="ko-KR" altLang="en-US" b="0" i="0" dirty="0">
                <a:effectLst/>
                <a:latin typeface="__fkGroteskNeue_598ab8"/>
              </a:rPr>
              <a:t>은 객체지향 프로그래밍</a:t>
            </a:r>
            <a:r>
              <a:rPr lang="en-US" altLang="ko-KR" b="0" i="0" dirty="0">
                <a:effectLst/>
                <a:latin typeface="__fkGroteskNeue_598ab8"/>
              </a:rPr>
              <a:t>(OOP)</a:t>
            </a:r>
            <a:r>
              <a:rPr lang="ko-KR" altLang="en-US" b="0" i="0" dirty="0">
                <a:effectLst/>
                <a:latin typeface="__fkGroteskNeue_598ab8"/>
              </a:rPr>
              <a:t>과 함께 발전했습니다</a:t>
            </a:r>
            <a:r>
              <a:rPr lang="en-US" altLang="ko-KR" b="0" i="0" dirty="0">
                <a:effectLst/>
                <a:latin typeface="__fkGroteskNeue_598ab8"/>
              </a:rPr>
              <a:t>. </a:t>
            </a:r>
          </a:p>
          <a:p>
            <a:r>
              <a:rPr lang="en-US" altLang="ko-KR" b="0" i="0" dirty="0">
                <a:effectLst/>
                <a:latin typeface="__fkGroteskNeue_598ab8"/>
              </a:rPr>
              <a:t>OOP</a:t>
            </a:r>
            <a:r>
              <a:rPr lang="ko-KR" altLang="en-US" b="0" i="0" dirty="0">
                <a:effectLst/>
                <a:latin typeface="__fkGroteskNeue_598ab8"/>
              </a:rPr>
              <a:t>가 널리 사용되면서 여러 그룹들이 각자의 </a:t>
            </a:r>
            <a:r>
              <a:rPr lang="en-US" altLang="ko-KR" b="0" i="0" dirty="0">
                <a:effectLst/>
                <a:latin typeface="__fkGroteskNeue_598ab8"/>
              </a:rPr>
              <a:t>OOP </a:t>
            </a:r>
            <a:r>
              <a:rPr lang="ko-KR" altLang="en-US" b="0" i="0" dirty="0">
                <a:effectLst/>
                <a:latin typeface="__fkGroteskNeue_598ab8"/>
              </a:rPr>
              <a:t>설계 표현 방식을 만들어냈습니다</a:t>
            </a:r>
            <a:r>
              <a:rPr lang="en-US" altLang="ko-KR" b="0" i="0" dirty="0">
                <a:effectLst/>
                <a:latin typeface="__fkGroteskNeue_598ab8"/>
              </a:rPr>
              <a:t>.</a:t>
            </a:r>
          </a:p>
          <a:p>
            <a:r>
              <a:rPr lang="en-US" altLang="ko-KR" b="0" i="0" dirty="0">
                <a:effectLst/>
                <a:latin typeface="__fkGroteskNeue_598ab8"/>
              </a:rPr>
              <a:t>1996</a:t>
            </a:r>
            <a:r>
              <a:rPr lang="ko-KR" altLang="en-US" b="0" i="0" dirty="0">
                <a:effectLst/>
                <a:latin typeface="__fkGroteskNeue_598ab8"/>
              </a:rPr>
              <a:t>년</a:t>
            </a:r>
            <a:r>
              <a:rPr lang="en-US" altLang="ko-KR" b="0" i="0" dirty="0">
                <a:effectLst/>
                <a:latin typeface="__fkGroteskNeue_598ab8"/>
              </a:rPr>
              <a:t>, Grady Booch, Ivar Jacobson, James Rumbaugh</a:t>
            </a:r>
            <a:r>
              <a:rPr lang="ko-KR" altLang="en-US" b="0" i="0" dirty="0">
                <a:effectLst/>
                <a:latin typeface="__fkGroteskNeue_598ab8"/>
              </a:rPr>
              <a:t>가 </a:t>
            </a:r>
            <a:endParaRPr lang="en-US" altLang="ko-KR" b="0" i="0" dirty="0">
              <a:effectLst/>
              <a:latin typeface="__fkGroteskNeue_598ab8"/>
            </a:endParaRPr>
          </a:p>
          <a:p>
            <a:r>
              <a:rPr lang="en-US" altLang="ko-KR" b="0" i="0" dirty="0">
                <a:effectLst/>
                <a:latin typeface="__fkGroteskNeue_598ab8"/>
              </a:rPr>
              <a:t>UML</a:t>
            </a:r>
            <a:r>
              <a:rPr lang="ko-KR" altLang="en-US" b="0" i="0" dirty="0">
                <a:effectLst/>
                <a:latin typeface="__fkGroteskNeue_598ab8"/>
              </a:rPr>
              <a:t>의 초기 버전을 발표했습니다</a:t>
            </a:r>
            <a:r>
              <a:rPr lang="en-US" altLang="ko-KR" b="0" i="0" dirty="0">
                <a:effectLst/>
                <a:latin typeface="__fkGroteskNeue_598ab8"/>
              </a:rPr>
              <a:t>. </a:t>
            </a:r>
          </a:p>
          <a:p>
            <a:r>
              <a:rPr lang="en-US" altLang="ko-KR" b="0" i="0" dirty="0">
                <a:effectLst/>
                <a:latin typeface="__fkGroteskNeue_598ab8"/>
              </a:rPr>
              <a:t>UML</a:t>
            </a:r>
            <a:r>
              <a:rPr lang="ko-KR" altLang="en-US" b="0" i="0" dirty="0">
                <a:effectLst/>
                <a:latin typeface="__fkGroteskNeue_598ab8"/>
              </a:rPr>
              <a:t>의 목표는 객체지향 설계와 문서화를 위한 </a:t>
            </a:r>
            <a:endParaRPr lang="en-US" altLang="ko-KR" b="0" i="0" dirty="0">
              <a:effectLst/>
              <a:latin typeface="__fkGroteskNeue_598ab8"/>
            </a:endParaRPr>
          </a:p>
          <a:p>
            <a:r>
              <a:rPr lang="ko-KR" altLang="en-US" b="0" i="0" dirty="0">
                <a:effectLst/>
                <a:latin typeface="__fkGroteskNeue_598ab8"/>
              </a:rPr>
              <a:t>그래픽 표현 방식을 </a:t>
            </a:r>
            <a:r>
              <a:rPr lang="ko-KR" altLang="en-US" b="0" i="0" dirty="0" err="1">
                <a:effectLst/>
                <a:latin typeface="__fkGroteskNeue_598ab8"/>
              </a:rPr>
              <a:t>표준화하는</a:t>
            </a:r>
            <a:r>
              <a:rPr lang="ko-KR" altLang="en-US" b="0" i="0" dirty="0">
                <a:effectLst/>
                <a:latin typeface="__fkGroteskNeue_598ab8"/>
              </a:rPr>
              <a:t> 것이었습니다</a:t>
            </a:r>
            <a:r>
              <a:rPr lang="en-US" altLang="ko-KR" b="0" i="0" dirty="0">
                <a:effectLst/>
                <a:latin typeface="__fkGroteskNeue_598ab8"/>
              </a:rPr>
              <a:t>.</a:t>
            </a:r>
          </a:p>
          <a:p>
            <a:r>
              <a:rPr lang="ko-KR" altLang="en-US" b="0" i="0" dirty="0">
                <a:effectLst/>
                <a:latin typeface="__fkGroteskNeue_598ab8"/>
              </a:rPr>
              <a:t>현재 </a:t>
            </a:r>
            <a:r>
              <a:rPr lang="en-US" altLang="ko-KR" b="0" i="0" dirty="0">
                <a:effectLst/>
                <a:latin typeface="__fkGroteskNeue_598ab8"/>
              </a:rPr>
              <a:t>UML </a:t>
            </a:r>
            <a:r>
              <a:rPr lang="ko-KR" altLang="en-US" b="0" i="0" dirty="0">
                <a:effectLst/>
                <a:latin typeface="__fkGroteskNeue_598ab8"/>
              </a:rPr>
              <a:t>표준은 </a:t>
            </a:r>
            <a:r>
              <a:rPr lang="en-US" altLang="ko-KR" b="0" i="0" dirty="0">
                <a:effectLst/>
                <a:latin typeface="__fkGroteskNeue_598ab8"/>
              </a:rPr>
              <a:t>Object Management Group(OMG)</a:t>
            </a:r>
            <a:r>
              <a:rPr lang="ko-KR" altLang="en-US" b="0" i="0" dirty="0" err="1">
                <a:effectLst/>
                <a:latin typeface="__fkGroteskNeue_598ab8"/>
              </a:rPr>
              <a:t>에</a:t>
            </a:r>
            <a:r>
              <a:rPr lang="ko-KR" altLang="en-US" b="0" i="0" dirty="0">
                <a:effectLst/>
                <a:latin typeface="__fkGroteskNeue_598ab8"/>
              </a:rPr>
              <a:t> 의해 관리되고 인증됩니다</a:t>
            </a:r>
            <a:r>
              <a:rPr lang="en-US" altLang="ko-KR" b="0" i="0" dirty="0">
                <a:effectLst/>
                <a:latin typeface="__fkGroteskNeue_598ab8"/>
              </a:rPr>
              <a:t>. </a:t>
            </a:r>
          </a:p>
          <a:p>
            <a:r>
              <a:rPr lang="en-US" altLang="ko-KR" b="0" i="0" dirty="0">
                <a:effectLst/>
                <a:latin typeface="__fkGroteskNeue_598ab8"/>
              </a:rPr>
              <a:t>OMG</a:t>
            </a:r>
            <a:r>
              <a:rPr lang="ko-KR" altLang="en-US" b="0" i="0" dirty="0">
                <a:effectLst/>
                <a:latin typeface="__fkGroteskNeue_598ab8"/>
              </a:rPr>
              <a:t>는 객체지향 기술의 사용을 촉진하는 비영리 조직입니다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14357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7</a:t>
            </a:r>
          </a:p>
          <a:p>
            <a:endParaRPr lang="en-US" altLang="ko-KR" b="0" i="0" dirty="0">
              <a:effectLst/>
              <a:latin typeface="__fkGroteskNeue_598ab8"/>
            </a:endParaRPr>
          </a:p>
          <a:p>
            <a:r>
              <a:rPr lang="en-US" altLang="ko-KR" b="0" i="0" dirty="0">
                <a:effectLst/>
                <a:latin typeface="__fkGroteskNeue_598ab8"/>
              </a:rPr>
              <a:t>UML </a:t>
            </a:r>
            <a:r>
              <a:rPr lang="ko-KR" altLang="en-US" b="0" i="0" dirty="0">
                <a:effectLst/>
                <a:latin typeface="__fkGroteskNeue_598ab8"/>
              </a:rPr>
              <a:t>클래스 다이어그램은 객체지향 프로그래밍의 핵심입니다</a:t>
            </a:r>
            <a:r>
              <a:rPr lang="en-US" altLang="ko-KR" b="0" i="0" dirty="0">
                <a:effectLst/>
                <a:latin typeface="__fkGroteskNeue_598ab8"/>
              </a:rPr>
              <a:t>. </a:t>
            </a:r>
          </a:p>
          <a:p>
            <a:r>
              <a:rPr lang="ko-KR" altLang="en-US" b="0" i="0" dirty="0">
                <a:effectLst/>
                <a:latin typeface="__fkGroteskNeue_598ab8"/>
              </a:rPr>
              <a:t>이는 클래스 구조를 그래픽으로 표현하여 이해하고 사용하기 쉽게 만듭니다</a:t>
            </a:r>
            <a:r>
              <a:rPr lang="en-US" altLang="ko-KR" b="0" i="0" dirty="0">
                <a:effectLst/>
                <a:latin typeface="__fkGroteskNeue_598ab8"/>
              </a:rPr>
              <a:t>.</a:t>
            </a:r>
          </a:p>
          <a:p>
            <a:r>
              <a:rPr lang="ko-KR" altLang="en-US" b="0" i="0" dirty="0">
                <a:effectLst/>
                <a:latin typeface="__fkGroteskNeue_598ab8"/>
              </a:rPr>
              <a:t>클래스 다이어그램은 세 부분으로 나뉜 상자로 구성됩니다</a:t>
            </a:r>
            <a:r>
              <a:rPr lang="en-US" altLang="ko-KR" b="0" i="0" dirty="0">
                <a:effectLst/>
                <a:latin typeface="__fkGroteskNeue_598ab8"/>
              </a:rPr>
              <a:t>. </a:t>
            </a:r>
          </a:p>
          <a:p>
            <a:r>
              <a:rPr lang="ko-KR" altLang="en-US" b="0" i="0" dirty="0">
                <a:effectLst/>
                <a:latin typeface="__fkGroteskNeue_598ab8"/>
              </a:rPr>
              <a:t>상단에는 클래스 이름</a:t>
            </a:r>
            <a:r>
              <a:rPr lang="en-US" altLang="ko-KR" b="0" i="0" dirty="0">
                <a:effectLst/>
                <a:latin typeface="__fkGroteskNeue_598ab8"/>
              </a:rPr>
              <a:t>, </a:t>
            </a:r>
            <a:r>
              <a:rPr lang="ko-KR" altLang="en-US" b="0" i="0" dirty="0">
                <a:effectLst/>
                <a:latin typeface="__fkGroteskNeue_598ab8"/>
              </a:rPr>
              <a:t>중간에는 데이터 스펙 </a:t>
            </a:r>
            <a:r>
              <a:rPr lang="en-US" altLang="ko-KR" b="0" i="0" dirty="0">
                <a:effectLst/>
                <a:latin typeface="__fkGroteskNeue_598ab8"/>
              </a:rPr>
              <a:t>(</a:t>
            </a:r>
            <a:r>
              <a:rPr lang="ko-KR" altLang="en-US" b="0" i="0" dirty="0">
                <a:effectLst/>
                <a:latin typeface="__fkGroteskNeue_598ab8"/>
              </a:rPr>
              <a:t>인스턴스 변수</a:t>
            </a:r>
            <a:r>
              <a:rPr lang="en-US" altLang="ko-KR" b="0" i="0" dirty="0">
                <a:effectLst/>
                <a:latin typeface="__fkGroteskNeue_598ab8"/>
              </a:rPr>
              <a:t>), </a:t>
            </a:r>
          </a:p>
          <a:p>
            <a:r>
              <a:rPr lang="ko-KR" altLang="en-US" b="0" i="0" dirty="0">
                <a:effectLst/>
                <a:latin typeface="__fkGroteskNeue_598ab8"/>
              </a:rPr>
              <a:t>하단에는 액션</a:t>
            </a:r>
            <a:r>
              <a:rPr lang="en-US" altLang="ko-KR" b="0" i="0" dirty="0">
                <a:effectLst/>
                <a:latin typeface="__fkGroteskNeue_598ab8"/>
              </a:rPr>
              <a:t>(</a:t>
            </a:r>
            <a:r>
              <a:rPr lang="ko-KR" altLang="en-US" b="0" i="0" dirty="0">
                <a:effectLst/>
                <a:latin typeface="__fkGroteskNeue_598ab8"/>
              </a:rPr>
              <a:t>클래스 메서드</a:t>
            </a:r>
            <a:r>
              <a:rPr lang="en-US" altLang="ko-KR" b="0" i="0" dirty="0">
                <a:effectLst/>
                <a:latin typeface="__fkGroteskNeue_598ab8"/>
              </a:rPr>
              <a:t>)</a:t>
            </a:r>
            <a:r>
              <a:rPr lang="ko-KR" altLang="en-US" b="0" i="0" dirty="0">
                <a:effectLst/>
                <a:latin typeface="__fkGroteskNeue_598ab8"/>
              </a:rPr>
              <a:t>이 위치합니다</a:t>
            </a:r>
            <a:r>
              <a:rPr lang="en-US" altLang="ko-KR" b="0" i="0" dirty="0">
                <a:effectLst/>
                <a:latin typeface="__fkGroteskNeue_598ab8"/>
              </a:rPr>
              <a:t>. </a:t>
            </a:r>
          </a:p>
          <a:p>
            <a:r>
              <a:rPr lang="ko-KR" altLang="en-US" b="0" i="0" dirty="0">
                <a:effectLst/>
                <a:latin typeface="__fkGroteskNeue_598ab8"/>
              </a:rPr>
              <a:t>색상 코딩은 </a:t>
            </a:r>
            <a:r>
              <a:rPr lang="ko-KR" altLang="en-US" b="0" i="0" dirty="0" err="1">
                <a:effectLst/>
                <a:latin typeface="__fkGroteskNeue_598ab8"/>
              </a:rPr>
              <a:t>선택사항이며</a:t>
            </a:r>
            <a:r>
              <a:rPr lang="ko-KR" altLang="en-US" b="0" i="0" dirty="0">
                <a:effectLst/>
                <a:latin typeface="__fkGroteskNeue_598ab8"/>
              </a:rPr>
              <a:t> 표준화되어 있지 않습니다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1704604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483DC-43FB-062E-CB8B-5B405BFDBDB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9189110-73BE-7672-3B01-BEFC26C94819}"/>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3CEA3C0C-9617-6F8E-E92B-3B4C5A5CB5F7}"/>
              </a:ext>
            </a:extLst>
          </p:cNvPr>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8</a:t>
            </a:r>
          </a:p>
          <a:p>
            <a:endParaRPr lang="en-US" altLang="ko-KR" b="0" i="0" dirty="0">
              <a:effectLst/>
              <a:latin typeface="__fkGroteskNeue_598ab8"/>
            </a:endParaRPr>
          </a:p>
          <a:p>
            <a:r>
              <a:rPr lang="ko-KR" altLang="en-US" b="0" i="0" dirty="0">
                <a:effectLst/>
                <a:latin typeface="__fkGroteskNeue_598ab8"/>
              </a:rPr>
              <a:t>클래스 다이어그램에서는 접근 제어자를 기호로 표시합니다</a:t>
            </a:r>
            <a:r>
              <a:rPr lang="en-US" altLang="ko-KR" b="0" i="0" dirty="0">
                <a:effectLst/>
                <a:latin typeface="__fkGroteskNeue_598ab8"/>
              </a:rPr>
              <a:t>. </a:t>
            </a:r>
          </a:p>
          <a:p>
            <a:r>
              <a:rPr lang="ko-KR" altLang="en-US" b="0" i="0" dirty="0">
                <a:effectLst/>
                <a:latin typeface="__fkGroteskNeue_598ab8"/>
              </a:rPr>
              <a:t>마이너스는 </a:t>
            </a:r>
            <a:r>
              <a:rPr lang="en-US" altLang="ko-KR" b="0" i="0" dirty="0">
                <a:effectLst/>
                <a:latin typeface="__fkGroteskNeue_598ab8"/>
              </a:rPr>
              <a:t>private, </a:t>
            </a:r>
            <a:r>
              <a:rPr lang="ko-KR" altLang="en-US" b="0" i="0" dirty="0">
                <a:effectLst/>
                <a:latin typeface="__fkGroteskNeue_598ab8"/>
              </a:rPr>
              <a:t>플러스는 </a:t>
            </a:r>
            <a:r>
              <a:rPr lang="en-US" altLang="ko-KR" b="0" i="0" dirty="0">
                <a:effectLst/>
                <a:latin typeface="__fkGroteskNeue_598ab8"/>
              </a:rPr>
              <a:t>public, </a:t>
            </a:r>
          </a:p>
          <a:p>
            <a:r>
              <a:rPr lang="ko-KR" altLang="en-US" b="0" i="0" dirty="0" err="1">
                <a:effectLst/>
                <a:latin typeface="__fkGroteskNeue_598ab8"/>
              </a:rPr>
              <a:t>샵은</a:t>
            </a:r>
            <a:r>
              <a:rPr lang="ko-KR" altLang="en-US" b="0" i="0" dirty="0">
                <a:effectLst/>
                <a:latin typeface="__fkGroteskNeue_598ab8"/>
              </a:rPr>
              <a:t> </a:t>
            </a:r>
            <a:r>
              <a:rPr lang="en-US" altLang="ko-KR" b="0" i="0" dirty="0">
                <a:effectLst/>
                <a:latin typeface="__fkGroteskNeue_598ab8"/>
              </a:rPr>
              <a:t>protected, </a:t>
            </a:r>
            <a:r>
              <a:rPr lang="ko-KR" altLang="en-US" b="0" i="0" dirty="0">
                <a:effectLst/>
                <a:latin typeface="__fkGroteskNeue_598ab8"/>
              </a:rPr>
              <a:t>물결표는 </a:t>
            </a:r>
            <a:r>
              <a:rPr lang="en-US" altLang="ko-KR" b="0" i="0" dirty="0">
                <a:effectLst/>
                <a:latin typeface="__fkGroteskNeue_598ab8"/>
              </a:rPr>
              <a:t>package </a:t>
            </a:r>
            <a:r>
              <a:rPr lang="ko-KR" altLang="en-US" b="0" i="0" dirty="0">
                <a:effectLst/>
                <a:latin typeface="__fkGroteskNeue_598ab8"/>
              </a:rPr>
              <a:t>접근을 나타냅니다</a:t>
            </a:r>
            <a:r>
              <a:rPr lang="en-US" altLang="ko-KR" b="0" i="0" dirty="0">
                <a:effectLst/>
                <a:latin typeface="__fkGroteskNeue_598ab8"/>
              </a:rPr>
              <a:t>.</a:t>
            </a:r>
          </a:p>
          <a:p>
            <a:r>
              <a:rPr lang="ko-KR" altLang="en-US" b="0" i="0" dirty="0">
                <a:effectLst/>
                <a:latin typeface="__fkGroteskNeue_598ab8"/>
              </a:rPr>
              <a:t>클래스 다이어그램은 모든 멤버를 나열할 필요가 없습니다</a:t>
            </a:r>
            <a:r>
              <a:rPr lang="en-US" altLang="ko-KR" b="0" i="0" dirty="0">
                <a:effectLst/>
                <a:latin typeface="__fkGroteskNeue_598ab8"/>
              </a:rPr>
              <a:t>. </a:t>
            </a:r>
          </a:p>
          <a:p>
            <a:r>
              <a:rPr lang="ko-KR" altLang="en-US" b="0" i="0" dirty="0">
                <a:effectLst/>
                <a:latin typeface="__fkGroteskNeue_598ab8"/>
              </a:rPr>
              <a:t>생략된 멤버는 줄임표</a:t>
            </a:r>
            <a:r>
              <a:rPr lang="en-US" altLang="ko-KR" b="0" i="0" dirty="0">
                <a:effectLst/>
                <a:latin typeface="__fkGroteskNeue_598ab8"/>
              </a:rPr>
              <a:t>(...)</a:t>
            </a:r>
            <a:r>
              <a:rPr lang="ko-KR" altLang="en-US" b="0" i="0" dirty="0">
                <a:effectLst/>
                <a:latin typeface="__fkGroteskNeue_598ab8"/>
              </a:rPr>
              <a:t>로 표시합니다</a:t>
            </a:r>
            <a:r>
              <a:rPr lang="en-US" altLang="ko-KR" b="0" i="0" dirty="0">
                <a:effectLst/>
                <a:latin typeface="__fkGroteskNeue_598ab8"/>
              </a:rPr>
              <a:t>. </a:t>
            </a:r>
          </a:p>
          <a:p>
            <a:r>
              <a:rPr lang="ko-KR" altLang="en-US" b="0" i="0" dirty="0">
                <a:effectLst/>
                <a:latin typeface="__fkGroteskNeue_598ab8"/>
              </a:rPr>
              <a:t>이는 특정 분석에 집중할 때 유용합니다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88148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ko-KR" altLang="en-US" b="0" i="0" dirty="0">
                <a:effectLst/>
                <a:latin typeface="__fkGroteskNeue_598ab8"/>
              </a:rPr>
              <a:t>페이지 </a:t>
            </a:r>
            <a:r>
              <a:rPr lang="en-US" altLang="ko-KR" b="0" i="0" dirty="0">
                <a:effectLst/>
                <a:latin typeface="__fkGroteskNeue_598ab8"/>
              </a:rPr>
              <a:t>9</a:t>
            </a:r>
          </a:p>
          <a:p>
            <a:endParaRPr lang="en-US" altLang="ko-KR" b="0" i="0" dirty="0">
              <a:effectLst/>
              <a:latin typeface="__fkGroteskNeue_598ab8"/>
            </a:endParaRPr>
          </a:p>
          <a:p>
            <a:r>
              <a:rPr lang="ko-KR" altLang="en-US" b="0" i="0" dirty="0">
                <a:effectLst/>
                <a:latin typeface="__fkGroteskNeue_598ab8"/>
              </a:rPr>
              <a:t>클래스 다이어그램만으로는 가치가 제한적입니다</a:t>
            </a:r>
            <a:r>
              <a:rPr lang="en-US" altLang="ko-KR" b="0" i="0" dirty="0">
                <a:effectLst/>
                <a:latin typeface="__fkGroteskNeue_598ab8"/>
              </a:rPr>
              <a:t>. </a:t>
            </a:r>
          </a:p>
          <a:p>
            <a:r>
              <a:rPr lang="en-US" altLang="ko-KR" b="0" i="0" dirty="0">
                <a:effectLst/>
                <a:latin typeface="__fkGroteskNeue_598ab8"/>
              </a:rPr>
              <a:t>UML</a:t>
            </a:r>
            <a:r>
              <a:rPr lang="ko-KR" altLang="en-US" b="0" i="0" dirty="0">
                <a:effectLst/>
                <a:latin typeface="__fkGroteskNeue_598ab8"/>
              </a:rPr>
              <a:t>은 클래스 간 상호작용을 보여주는 다양한 방법을 제공합니다</a:t>
            </a:r>
            <a:r>
              <a:rPr lang="en-US" altLang="ko-KR" b="0" i="0" dirty="0">
                <a:effectLst/>
                <a:latin typeface="__fkGroteskNeue_598ab8"/>
              </a:rPr>
              <a:t>. </a:t>
            </a:r>
          </a:p>
          <a:p>
            <a:r>
              <a:rPr lang="ko-KR" altLang="en-US" b="0" i="0" dirty="0">
                <a:effectLst/>
                <a:latin typeface="__fkGroteskNeue_598ab8"/>
              </a:rPr>
              <a:t>예를 들어</a:t>
            </a:r>
            <a:r>
              <a:rPr lang="en-US" altLang="ko-KR" b="0" i="0" dirty="0">
                <a:effectLst/>
                <a:latin typeface="__fkGroteskNeue_598ab8"/>
              </a:rPr>
              <a:t>, </a:t>
            </a:r>
            <a:r>
              <a:rPr lang="ko-KR" altLang="en-US" b="0" i="0" dirty="0">
                <a:effectLst/>
                <a:latin typeface="__fkGroteskNeue_598ab8"/>
              </a:rPr>
              <a:t>정보 흐름을 나타내는 주석이 달린 화살표</a:t>
            </a:r>
            <a:r>
              <a:rPr lang="en-US" altLang="ko-KR" b="0" i="0" dirty="0">
                <a:effectLst/>
                <a:latin typeface="__fkGroteskNeue_598ab8"/>
              </a:rPr>
              <a:t>, </a:t>
            </a:r>
          </a:p>
          <a:p>
            <a:r>
              <a:rPr lang="ko-KR" altLang="en-US" b="0" i="0" dirty="0">
                <a:effectLst/>
                <a:latin typeface="__fkGroteskNeue_598ab8"/>
              </a:rPr>
              <a:t>패키지 그룹화</a:t>
            </a:r>
            <a:r>
              <a:rPr lang="en-US" altLang="ko-KR" b="0" i="0" dirty="0">
                <a:effectLst/>
                <a:latin typeface="__fkGroteskNeue_598ab8"/>
              </a:rPr>
              <a:t>, </a:t>
            </a:r>
            <a:r>
              <a:rPr lang="ko-KR" altLang="en-US" b="0" i="0" dirty="0">
                <a:effectLst/>
                <a:latin typeface="__fkGroteskNeue_598ab8"/>
              </a:rPr>
              <a:t>상속 표기 등이 있습니다</a:t>
            </a:r>
            <a:r>
              <a:rPr lang="en-US" altLang="ko-KR" b="0" i="0" dirty="0">
                <a:effectLst/>
                <a:latin typeface="__fkGroteskNeue_598ab8"/>
              </a:rPr>
              <a:t>.</a:t>
            </a:r>
          </a:p>
          <a:p>
            <a:r>
              <a:rPr lang="en-US" altLang="ko-KR" b="0" i="0" dirty="0">
                <a:effectLst/>
                <a:latin typeface="__fkGroteskNeue_598ab8"/>
              </a:rPr>
              <a:t>UML</a:t>
            </a:r>
            <a:r>
              <a:rPr lang="ko-KR" altLang="en-US" b="0" i="0" dirty="0">
                <a:effectLst/>
                <a:latin typeface="__fkGroteskNeue_598ab8"/>
              </a:rPr>
              <a:t>은 특정 요구사항에 맞게 확장할 수 있습니다</a:t>
            </a:r>
            <a:r>
              <a:rPr lang="en-US" altLang="ko-KR" b="0" i="0" dirty="0">
                <a:effectLst/>
                <a:latin typeface="__fkGroteskNeue_598ab8"/>
              </a:rPr>
              <a:t>. </a:t>
            </a:r>
          </a:p>
          <a:p>
            <a:r>
              <a:rPr lang="ko-KR" altLang="en-US" b="0" i="0" dirty="0">
                <a:effectLst/>
                <a:latin typeface="__fkGroteskNeue_598ab8"/>
              </a:rPr>
              <a:t>이러한 확장은 정해진 프레임워크 내에서 이루어져</a:t>
            </a:r>
            <a:r>
              <a:rPr lang="en-US" altLang="ko-KR" b="0" i="0" dirty="0">
                <a:effectLst/>
                <a:latin typeface="__fkGroteskNeue_598ab8"/>
              </a:rPr>
              <a:t>, </a:t>
            </a:r>
          </a:p>
          <a:p>
            <a:r>
              <a:rPr lang="ko-KR" altLang="en-US" b="0" i="0" dirty="0">
                <a:effectLst/>
                <a:latin typeface="__fkGroteskNeue_598ab8"/>
              </a:rPr>
              <a:t>서로 다른 개발자들이 서로의 </a:t>
            </a:r>
            <a:r>
              <a:rPr lang="en-US" altLang="ko-KR" b="0" i="0" dirty="0">
                <a:effectLst/>
                <a:latin typeface="__fkGroteskNeue_598ab8"/>
              </a:rPr>
              <a:t>UML</a:t>
            </a:r>
            <a:r>
              <a:rPr lang="ko-KR" altLang="en-US" b="0" i="0" dirty="0">
                <a:effectLst/>
                <a:latin typeface="__fkGroteskNeue_598ab8"/>
              </a:rPr>
              <a:t>을 이해할 수 있도록 합니다</a:t>
            </a:r>
            <a:r>
              <a:rPr lang="en-US" altLang="ko-KR" b="0" i="0" dirty="0">
                <a:effectLst/>
                <a:latin typeface="__fkGroteskNeue_598ab8"/>
              </a:rPr>
              <a:t>.</a:t>
            </a:r>
            <a:endParaRPr kumimoji="1" lang="ko-KR" altLang="en-US" dirty="0"/>
          </a:p>
        </p:txBody>
      </p:sp>
    </p:spTree>
    <p:extLst>
      <p:ext uri="{BB962C8B-B14F-4D97-AF65-F5344CB8AC3E}">
        <p14:creationId xmlns:p14="http://schemas.microsoft.com/office/powerpoint/2010/main" val="63541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1" name="제목 텍스트"/>
          <p:cNvSpPr txBox="1">
            <a:spLocks noGrp="1"/>
          </p:cNvSpPr>
          <p:nvPr>
            <p:ph type="title"/>
          </p:nvPr>
        </p:nvSpPr>
        <p:spPr>
          <a:xfrm>
            <a:off x="914400" y="2130425"/>
            <a:ext cx="10363200" cy="1470026"/>
          </a:xfrm>
          <a:prstGeom prst="rect">
            <a:avLst/>
          </a:prstGeom>
        </p:spPr>
        <p:txBody>
          <a:bodyPr/>
          <a:lstStyle>
            <a:lvl1pPr algn="ctr">
              <a:defRPr sz="4500">
                <a:solidFill>
                  <a:srgbClr val="000000"/>
                </a:solidFill>
              </a:defRPr>
            </a:lvl1pPr>
          </a:lstStyle>
          <a:p>
            <a:r>
              <a:t>제목 텍스트</a:t>
            </a:r>
          </a:p>
        </p:txBody>
      </p:sp>
      <p:sp>
        <p:nvSpPr>
          <p:cNvPr id="12" name="본문 첫 번째 줄…"/>
          <p:cNvSpPr txBox="1">
            <a:spLocks noGrp="1"/>
          </p:cNvSpPr>
          <p:nvPr>
            <p:ph type="body" sz="quarter" idx="1"/>
          </p:nvPr>
        </p:nvSpPr>
        <p:spPr>
          <a:xfrm>
            <a:off x="1828800" y="3886200"/>
            <a:ext cx="8534400" cy="1752600"/>
          </a:xfrm>
          <a:prstGeom prst="rect">
            <a:avLst/>
          </a:prstGeom>
        </p:spPr>
        <p:txBody>
          <a:bodyPr/>
          <a:lstStyle>
            <a:lvl1pPr marL="0" indent="0" algn="ctr">
              <a:spcBef>
                <a:spcPts val="600"/>
              </a:spcBef>
              <a:buSzTx/>
              <a:buFontTx/>
              <a:buNone/>
              <a:defRPr sz="2800">
                <a:solidFill>
                  <a:srgbClr val="888888"/>
                </a:solidFill>
              </a:defRPr>
            </a:lvl1pPr>
            <a:lvl2pPr marL="0" indent="457200" algn="ctr">
              <a:spcBef>
                <a:spcPts val="600"/>
              </a:spcBef>
              <a:buSzTx/>
              <a:buFontTx/>
              <a:buNone/>
              <a:defRPr sz="2800">
                <a:solidFill>
                  <a:srgbClr val="888888"/>
                </a:solidFill>
              </a:defRPr>
            </a:lvl2pPr>
            <a:lvl3pPr marL="0" indent="914400" algn="ctr">
              <a:spcBef>
                <a:spcPts val="600"/>
              </a:spcBef>
              <a:buSzTx/>
              <a:buFontTx/>
              <a:buNone/>
              <a:defRPr sz="2800">
                <a:solidFill>
                  <a:srgbClr val="888888"/>
                </a:solidFill>
              </a:defRPr>
            </a:lvl3pPr>
            <a:lvl4pPr marL="0" indent="1371600" algn="ctr">
              <a:spcBef>
                <a:spcPts val="600"/>
              </a:spcBef>
              <a:buSzTx/>
              <a:buFontTx/>
              <a:buNone/>
              <a:defRPr sz="2800">
                <a:solidFill>
                  <a:srgbClr val="888888"/>
                </a:solidFill>
              </a:defRPr>
            </a:lvl4pPr>
            <a:lvl5pPr marL="0" indent="1828800" algn="ctr">
              <a:spcBef>
                <a:spcPts val="600"/>
              </a:spcBef>
              <a:buSzTx/>
              <a:buFontTx/>
              <a:buNone/>
              <a:defRPr sz="2800">
                <a:solidFill>
                  <a:srgbClr val="888888"/>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제목 및 내용">
    <p:spTree>
      <p:nvGrpSpPr>
        <p:cNvPr id="1" name=""/>
        <p:cNvGrpSpPr/>
        <p:nvPr/>
      </p:nvGrpSpPr>
      <p:grpSpPr>
        <a:xfrm>
          <a:off x="0" y="0"/>
          <a:ext cx="0" cy="0"/>
          <a:chOff x="0" y="0"/>
          <a:chExt cx="0" cy="0"/>
        </a:xfrm>
      </p:grpSpPr>
      <p:sp>
        <p:nvSpPr>
          <p:cNvPr id="20" name="제목 텍스트"/>
          <p:cNvSpPr txBox="1">
            <a:spLocks noGrp="1"/>
          </p:cNvSpPr>
          <p:nvPr>
            <p:ph type="title"/>
          </p:nvPr>
        </p:nvSpPr>
        <p:spPr>
          <a:prstGeom prst="rect">
            <a:avLst/>
          </a:prstGeom>
        </p:spPr>
        <p:txBody>
          <a:bodyPr/>
          <a:lstStyle/>
          <a:p>
            <a:r>
              <a:t>제목 텍스트</a:t>
            </a:r>
          </a:p>
        </p:txBody>
      </p:sp>
      <p:sp>
        <p:nvSpPr>
          <p:cNvPr id="21" name="본문 첫 번째 줄…"/>
          <p:cNvSpPr txBox="1">
            <a:spLocks noGrp="1"/>
          </p:cNvSpPr>
          <p:nvPr>
            <p:ph type="body" idx="1"/>
          </p:nvPr>
        </p:nvSpPr>
        <p:spPr>
          <a:prstGeom prst="rect">
            <a:avLst/>
          </a:prstGeom>
        </p:spPr>
        <p:txBody>
          <a:bodyPr/>
          <a:lstStyle/>
          <a:p>
            <a:r>
              <a:rPr dirty="0" err="1"/>
              <a:t>본문</a:t>
            </a:r>
            <a:r>
              <a:rPr dirty="0"/>
              <a:t> </a:t>
            </a:r>
            <a:r>
              <a:rPr dirty="0" err="1"/>
              <a:t>첫</a:t>
            </a:r>
            <a:r>
              <a:rPr dirty="0"/>
              <a:t> </a:t>
            </a:r>
            <a:r>
              <a:rPr dirty="0" err="1"/>
              <a:t>번째</a:t>
            </a:r>
            <a:r>
              <a:rPr dirty="0"/>
              <a:t> </a:t>
            </a:r>
            <a:r>
              <a:rPr dirty="0" err="1"/>
              <a:t>줄</a:t>
            </a:r>
            <a:endParaRPr dirty="0"/>
          </a:p>
          <a:p>
            <a:pPr lvl="1"/>
            <a:r>
              <a:rPr dirty="0" err="1"/>
              <a:t>본문</a:t>
            </a:r>
            <a:r>
              <a:rPr dirty="0"/>
              <a:t> </a:t>
            </a:r>
            <a:r>
              <a:rPr dirty="0" err="1"/>
              <a:t>두</a:t>
            </a:r>
            <a:r>
              <a:rPr dirty="0"/>
              <a:t> </a:t>
            </a:r>
            <a:r>
              <a:rPr dirty="0" err="1"/>
              <a:t>번째</a:t>
            </a:r>
            <a:r>
              <a:rPr dirty="0"/>
              <a:t> </a:t>
            </a:r>
            <a:r>
              <a:rPr dirty="0" err="1"/>
              <a:t>줄</a:t>
            </a:r>
            <a:endParaRPr dirty="0"/>
          </a:p>
          <a:p>
            <a:pPr lvl="2"/>
            <a:r>
              <a:rPr dirty="0" err="1"/>
              <a:t>본문</a:t>
            </a:r>
            <a:r>
              <a:rPr dirty="0"/>
              <a:t> </a:t>
            </a:r>
            <a:r>
              <a:rPr dirty="0" err="1"/>
              <a:t>세</a:t>
            </a:r>
            <a:r>
              <a:rPr dirty="0"/>
              <a:t> </a:t>
            </a:r>
            <a:r>
              <a:rPr dirty="0" err="1"/>
              <a:t>번째</a:t>
            </a:r>
            <a:r>
              <a:rPr dirty="0"/>
              <a:t> </a:t>
            </a:r>
            <a:r>
              <a:rPr dirty="0" err="1"/>
              <a:t>줄</a:t>
            </a:r>
            <a:endParaRPr dirty="0"/>
          </a:p>
          <a:p>
            <a:pPr lvl="3"/>
            <a:r>
              <a:rPr dirty="0" err="1"/>
              <a:t>본문</a:t>
            </a:r>
            <a:r>
              <a:rPr dirty="0"/>
              <a:t> </a:t>
            </a:r>
            <a:r>
              <a:rPr dirty="0" err="1"/>
              <a:t>네</a:t>
            </a:r>
            <a:r>
              <a:rPr dirty="0"/>
              <a:t> </a:t>
            </a:r>
            <a:r>
              <a:rPr dirty="0" err="1"/>
              <a:t>번째</a:t>
            </a:r>
            <a:r>
              <a:rPr dirty="0"/>
              <a:t> </a:t>
            </a:r>
            <a:r>
              <a:rPr dirty="0" err="1"/>
              <a:t>줄</a:t>
            </a:r>
            <a:endParaRPr dirty="0"/>
          </a:p>
          <a:p>
            <a:pPr lvl="4"/>
            <a:r>
              <a:rPr dirty="0" err="1"/>
              <a:t>본문</a:t>
            </a:r>
            <a:r>
              <a:rPr dirty="0"/>
              <a:t> </a:t>
            </a:r>
            <a:r>
              <a:rPr dirty="0" err="1"/>
              <a:t>다섯</a:t>
            </a:r>
            <a:r>
              <a:rPr dirty="0"/>
              <a:t> </a:t>
            </a:r>
            <a:r>
              <a:rPr dirty="0" err="1"/>
              <a:t>번째</a:t>
            </a:r>
            <a:r>
              <a:rPr dirty="0"/>
              <a:t> </a:t>
            </a:r>
            <a:r>
              <a:rPr dirty="0" err="1"/>
              <a:t>줄</a:t>
            </a:r>
            <a:endParaRPr dirty="0"/>
          </a:p>
        </p:txBody>
      </p:sp>
      <p:sp>
        <p:nvSpPr>
          <p:cNvPr id="2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61805701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제목 텍스트"/>
          <p:cNvSpPr txBox="1">
            <a:spLocks noGrp="1"/>
          </p:cNvSpPr>
          <p:nvPr>
            <p:ph type="title"/>
          </p:nvPr>
        </p:nvSpPr>
        <p:spPr>
          <a:xfrm>
            <a:off x="551383" y="260647"/>
            <a:ext cx="11043248" cy="7200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제목 텍스트</a:t>
            </a:r>
          </a:p>
        </p:txBody>
      </p:sp>
      <p:sp>
        <p:nvSpPr>
          <p:cNvPr id="3" name="본문 첫 번째 줄…"/>
          <p:cNvSpPr txBox="1">
            <a:spLocks noGrp="1"/>
          </p:cNvSpPr>
          <p:nvPr>
            <p:ph type="body" idx="1"/>
          </p:nvPr>
        </p:nvSpPr>
        <p:spPr>
          <a:xfrm>
            <a:off x="551383" y="1124742"/>
            <a:ext cx="11043248" cy="5400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2pPr>
              <a:defRPr sz="2300"/>
            </a:lvl2pPr>
            <a:lvl3pPr>
              <a:defRPr sz="2200"/>
            </a:lvl3pPr>
            <a:lvl4pPr>
              <a:defRPr sz="2000"/>
            </a:lvl4pPr>
            <a:lvl5pPr>
              <a:defRPr sz="2000"/>
            </a:lvl5pPr>
          </a:lstStyle>
          <a:p>
            <a:r>
              <a:rPr dirty="0" err="1"/>
              <a:t>본문</a:t>
            </a:r>
            <a:r>
              <a:rPr dirty="0"/>
              <a:t> </a:t>
            </a:r>
            <a:r>
              <a:rPr dirty="0" err="1"/>
              <a:t>첫</a:t>
            </a:r>
            <a:r>
              <a:rPr dirty="0"/>
              <a:t> </a:t>
            </a:r>
            <a:r>
              <a:rPr dirty="0" err="1"/>
              <a:t>번째</a:t>
            </a:r>
            <a:r>
              <a:rPr dirty="0"/>
              <a:t> </a:t>
            </a:r>
            <a:r>
              <a:rPr dirty="0" err="1"/>
              <a:t>줄</a:t>
            </a:r>
            <a:endParaRPr dirty="0"/>
          </a:p>
          <a:p>
            <a:pPr lvl="1"/>
            <a:r>
              <a:rPr dirty="0" err="1"/>
              <a:t>본문</a:t>
            </a:r>
            <a:r>
              <a:rPr dirty="0"/>
              <a:t> </a:t>
            </a:r>
            <a:r>
              <a:rPr dirty="0" err="1"/>
              <a:t>두</a:t>
            </a:r>
            <a:r>
              <a:rPr dirty="0"/>
              <a:t> </a:t>
            </a:r>
            <a:r>
              <a:rPr dirty="0" err="1"/>
              <a:t>번째</a:t>
            </a:r>
            <a:r>
              <a:rPr dirty="0"/>
              <a:t> </a:t>
            </a:r>
            <a:r>
              <a:rPr dirty="0" err="1"/>
              <a:t>줄</a:t>
            </a:r>
            <a:endParaRPr dirty="0"/>
          </a:p>
          <a:p>
            <a:pPr lvl="2"/>
            <a:r>
              <a:rPr dirty="0" err="1"/>
              <a:t>본문</a:t>
            </a:r>
            <a:r>
              <a:rPr dirty="0"/>
              <a:t> </a:t>
            </a:r>
            <a:r>
              <a:rPr dirty="0" err="1"/>
              <a:t>세</a:t>
            </a:r>
            <a:r>
              <a:rPr dirty="0"/>
              <a:t> </a:t>
            </a:r>
            <a:r>
              <a:rPr dirty="0" err="1"/>
              <a:t>번째</a:t>
            </a:r>
            <a:r>
              <a:rPr dirty="0"/>
              <a:t> </a:t>
            </a:r>
            <a:r>
              <a:rPr dirty="0" err="1"/>
              <a:t>줄</a:t>
            </a:r>
            <a:endParaRPr dirty="0"/>
          </a:p>
          <a:p>
            <a:pPr lvl="3"/>
            <a:r>
              <a:rPr dirty="0" err="1"/>
              <a:t>본문</a:t>
            </a:r>
            <a:r>
              <a:rPr dirty="0"/>
              <a:t> </a:t>
            </a:r>
            <a:r>
              <a:rPr dirty="0" err="1"/>
              <a:t>네</a:t>
            </a:r>
            <a:r>
              <a:rPr dirty="0"/>
              <a:t> </a:t>
            </a:r>
            <a:r>
              <a:rPr dirty="0" err="1"/>
              <a:t>번째</a:t>
            </a:r>
            <a:r>
              <a:rPr dirty="0"/>
              <a:t> </a:t>
            </a:r>
            <a:r>
              <a:rPr dirty="0" err="1"/>
              <a:t>줄</a:t>
            </a:r>
            <a:endParaRPr dirty="0"/>
          </a:p>
          <a:p>
            <a:pPr lvl="4"/>
            <a:r>
              <a:rPr dirty="0" err="1"/>
              <a:t>본문</a:t>
            </a:r>
            <a:r>
              <a:rPr dirty="0"/>
              <a:t> </a:t>
            </a:r>
            <a:r>
              <a:rPr dirty="0" err="1"/>
              <a:t>다섯</a:t>
            </a:r>
            <a:r>
              <a:rPr dirty="0"/>
              <a:t> </a:t>
            </a:r>
            <a:r>
              <a:rPr dirty="0" err="1"/>
              <a:t>번째</a:t>
            </a:r>
            <a:r>
              <a:rPr dirty="0"/>
              <a:t> </a:t>
            </a:r>
            <a:r>
              <a:rPr dirty="0" err="1"/>
              <a:t>줄</a:t>
            </a:r>
            <a:endParaRPr dirty="0"/>
          </a:p>
        </p:txBody>
      </p:sp>
      <p:sp>
        <p:nvSpPr>
          <p:cNvPr id="4" name="슬라이드 번호"/>
          <p:cNvSpPr txBox="1">
            <a:spLocks noGrp="1"/>
          </p:cNvSpPr>
          <p:nvPr>
            <p:ph type="sldNum" sz="quarter" idx="2"/>
          </p:nvPr>
        </p:nvSpPr>
        <p:spPr>
          <a:xfrm>
            <a:off x="11594631" y="6440779"/>
            <a:ext cx="528239" cy="246221"/>
          </a:xfrm>
          <a:prstGeom prst="rect">
            <a:avLst/>
          </a:prstGeom>
          <a:ln w="12700">
            <a:miter lim="400000"/>
          </a:ln>
        </p:spPr>
        <p:txBody>
          <a:bodyPr wrap="square" lIns="45719" rIns="45719" anchor="ctr">
            <a:spAutoFit/>
          </a:bodyPr>
          <a:lstStyle>
            <a:lvl1pPr algn="r">
              <a:defRPr sz="1000">
                <a:solidFill>
                  <a:srgbClr val="888888"/>
                </a:solidFill>
              </a:defRPr>
            </a:lvl1pPr>
          </a:lstStyle>
          <a:p>
            <a:fld id="{86CB4B4D-7CA3-9044-876B-883B54F8677D}" type="slidenum">
              <a:rPr lang="en-US" altLang="ko-KR" smtClean="0"/>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Lst>
  <p:transition spd="med"/>
  <p:hf hdr="0" ftr="0" dt="0"/>
  <p:txStyles>
    <p:titleStyle>
      <a:lvl1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1pPr>
      <a:lvl2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2pPr>
      <a:lvl3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3pPr>
      <a:lvl4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4pPr>
      <a:lvl5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5pPr>
      <a:lvl6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6pPr>
      <a:lvl7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7pPr>
      <a:lvl8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8pPr>
      <a:lvl9pPr marL="0" marR="0" indent="0" algn="l" defTabSz="914400" latinLnBrk="0">
        <a:lnSpc>
          <a:spcPct val="100000"/>
        </a:lnSpc>
        <a:spcBef>
          <a:spcPts val="0"/>
        </a:spcBef>
        <a:spcAft>
          <a:spcPts val="0"/>
        </a:spcAft>
        <a:buClrTx/>
        <a:buSzTx/>
        <a:buFontTx/>
        <a:buNone/>
        <a:tabLst/>
        <a:defRPr sz="3600" b="1" i="0" u="none" strike="noStrike" cap="none" spc="0" baseline="0">
          <a:solidFill>
            <a:srgbClr val="484848"/>
          </a:solidFill>
          <a:uFillTx/>
          <a:latin typeface="Tahoma"/>
          <a:ea typeface="Tahoma"/>
          <a:cs typeface="Tahoma"/>
          <a:sym typeface="Tahoma"/>
        </a:defRPr>
      </a:lvl9pPr>
    </p:titleStyle>
    <p:bodyStyle>
      <a:lvl1pPr marL="3429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1pPr>
      <a:lvl2pPr marL="800100" marR="0" indent="-3429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2pPr>
      <a:lvl3pPr marL="1219200" marR="0" indent="-304800" algn="l" defTabSz="914400" rtl="0" latinLnBrk="0">
        <a:lnSpc>
          <a:spcPct val="100000"/>
        </a:lnSpc>
        <a:spcBef>
          <a:spcPts val="500"/>
        </a:spcBef>
        <a:spcAft>
          <a:spcPts val="0"/>
        </a:spcAft>
        <a:buClrTx/>
        <a:buSzPct val="100000"/>
        <a:buFont typeface="Wingdings" pitchFamily="2" charset="2"/>
        <a:buChar char="§"/>
        <a:tabLst/>
        <a:defRPr sz="2400" b="0" i="0" u="none" strike="noStrike" cap="none" spc="0" baseline="0">
          <a:solidFill>
            <a:srgbClr val="464646"/>
          </a:solidFill>
          <a:uFillTx/>
          <a:latin typeface="Tahoma"/>
          <a:ea typeface="Tahoma"/>
          <a:cs typeface="Tahoma"/>
          <a:sym typeface="Tahoma"/>
        </a:defRPr>
      </a:lvl3pPr>
      <a:lvl4pPr marL="1676400" marR="0" indent="-3048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4pPr>
      <a:lvl5pPr marL="2133600" marR="0" indent="-30480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5pPr>
      <a:lvl6pPr marL="25603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6pPr>
      <a:lvl7pPr marL="30175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7pPr>
      <a:lvl8pPr marL="34747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8pPr>
      <a:lvl9pPr marL="3931920" marR="0" indent="-274320" algn="l" defTabSz="914400" rtl="0" latinLnBrk="0">
        <a:lnSpc>
          <a:spcPct val="100000"/>
        </a:lnSpc>
        <a:spcBef>
          <a:spcPts val="500"/>
        </a:spcBef>
        <a:spcAft>
          <a:spcPts val="0"/>
        </a:spcAft>
        <a:buClrTx/>
        <a:buSzPct val="100000"/>
        <a:buFont typeface="Arial"/>
        <a:buChar char="•"/>
        <a:tabLst/>
        <a:defRPr sz="2400" b="0" i="0" u="none" strike="noStrike" cap="none" spc="0" baseline="0">
          <a:solidFill>
            <a:srgbClr val="464646"/>
          </a:solidFill>
          <a:uFillTx/>
          <a:latin typeface="Tahoma"/>
          <a:ea typeface="Tahoma"/>
          <a:cs typeface="Tahoma"/>
          <a:sym typeface="Tahom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나눔스퀘어OTF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6"/>
          <p:cNvSpPr txBox="1">
            <a:spLocks noGrp="1"/>
          </p:cNvSpPr>
          <p:nvPr>
            <p:ph type="title"/>
          </p:nvPr>
        </p:nvSpPr>
        <p:spPr>
          <a:xfrm>
            <a:off x="696888" y="1958975"/>
            <a:ext cx="10798224" cy="1470025"/>
          </a:xfrm>
          <a:prstGeom prst="rect">
            <a:avLst/>
          </a:prstGeom>
        </p:spPr>
        <p:txBody>
          <a:bodyPr>
            <a:normAutofit/>
          </a:bodyPr>
          <a:lstStyle/>
          <a:p>
            <a:r>
              <a:rPr lang="en-US" dirty="0"/>
              <a:t>UML and Design Patterns</a:t>
            </a:r>
            <a:endParaRPr dirty="0"/>
          </a:p>
        </p:txBody>
      </p:sp>
      <p:sp>
        <p:nvSpPr>
          <p:cNvPr id="39" name="Subtitle 3"/>
          <p:cNvSpPr txBox="1">
            <a:spLocks noGrp="1"/>
          </p:cNvSpPr>
          <p:nvPr>
            <p:ph type="body" sz="quarter" idx="1"/>
          </p:nvPr>
        </p:nvSpPr>
        <p:spPr>
          <a:xfrm>
            <a:off x="2895600" y="3573016"/>
            <a:ext cx="6400800" cy="560573"/>
          </a:xfrm>
          <a:prstGeom prst="rect">
            <a:avLst/>
          </a:prstGeom>
        </p:spPr>
        <p:txBody>
          <a:bodyPr/>
          <a:lstStyle/>
          <a:p>
            <a:r>
              <a:rPr dirty="0"/>
              <a:t>Object-Oriented Programming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275E4F-5DA9-9C99-9706-D8D52AC426A8}"/>
              </a:ext>
            </a:extLst>
          </p:cNvPr>
          <p:cNvSpPr>
            <a:spLocks noGrp="1"/>
          </p:cNvSpPr>
          <p:nvPr>
            <p:ph type="title"/>
          </p:nvPr>
        </p:nvSpPr>
        <p:spPr/>
        <p:txBody>
          <a:bodyPr/>
          <a:lstStyle/>
          <a:p>
            <a:r>
              <a:rPr kumimoji="1" lang="en-US" altLang="ko-KR" dirty="0"/>
              <a:t>Inheritance Diagrams in UML</a:t>
            </a:r>
            <a:endParaRPr kumimoji="1" lang="ko-KR" altLang="en-US" dirty="0"/>
          </a:p>
        </p:txBody>
      </p:sp>
      <p:sp>
        <p:nvSpPr>
          <p:cNvPr id="3" name="텍스트 개체 틀 2">
            <a:extLst>
              <a:ext uri="{FF2B5EF4-FFF2-40B4-BE49-F238E27FC236}">
                <a16:creationId xmlns:a16="http://schemas.microsoft.com/office/drawing/2014/main" id="{A5B9CDC1-7552-F9EF-7008-0DE06332389E}"/>
              </a:ext>
            </a:extLst>
          </p:cNvPr>
          <p:cNvSpPr>
            <a:spLocks noGrp="1"/>
          </p:cNvSpPr>
          <p:nvPr>
            <p:ph type="body" idx="1"/>
          </p:nvPr>
        </p:nvSpPr>
        <p:spPr>
          <a:xfrm>
            <a:off x="551383" y="1124742"/>
            <a:ext cx="4935017" cy="5400602"/>
          </a:xfrm>
        </p:spPr>
        <p:txBody>
          <a:bodyPr/>
          <a:lstStyle/>
          <a:p>
            <a:r>
              <a:rPr kumimoji="1" lang="en-US" altLang="ko-KR" dirty="0"/>
              <a:t>Used to represent class hierarchies</a:t>
            </a:r>
          </a:p>
          <a:p>
            <a:r>
              <a:rPr kumimoji="1" lang="en-US" altLang="ko-KR" dirty="0"/>
              <a:t>Example: University record-keeping software</a:t>
            </a:r>
          </a:p>
          <a:p>
            <a:r>
              <a:rPr kumimoji="1" lang="en-US" altLang="ko-KR" dirty="0"/>
              <a:t>Key Features of Inheritance Diagrams</a:t>
            </a:r>
          </a:p>
          <a:p>
            <a:pPr lvl="1"/>
            <a:r>
              <a:rPr kumimoji="1" lang="en-US" altLang="ko-KR" dirty="0"/>
              <a:t>Arrows point from derived (child) class to base (parent) class</a:t>
            </a:r>
          </a:p>
          <a:p>
            <a:pPr lvl="1"/>
            <a:r>
              <a:rPr kumimoji="1" lang="en-US" altLang="ko-KR" dirty="0"/>
              <a:t>Unfilled arrowheads indicate inheritance relationship</a:t>
            </a:r>
          </a:p>
        </p:txBody>
      </p:sp>
      <p:sp>
        <p:nvSpPr>
          <p:cNvPr id="4" name="슬라이드 번호 개체 틀 3">
            <a:extLst>
              <a:ext uri="{FF2B5EF4-FFF2-40B4-BE49-F238E27FC236}">
                <a16:creationId xmlns:a16="http://schemas.microsoft.com/office/drawing/2014/main" id="{1A4A1C39-9453-7146-670A-65486CB76420}"/>
              </a:ext>
            </a:extLst>
          </p:cNvPr>
          <p:cNvSpPr>
            <a:spLocks noGrp="1"/>
          </p:cNvSpPr>
          <p:nvPr>
            <p:ph type="sldNum" sz="quarter" idx="2"/>
          </p:nvPr>
        </p:nvSpPr>
        <p:spPr/>
        <p:txBody>
          <a:bodyPr/>
          <a:lstStyle/>
          <a:p>
            <a:fld id="{86CB4B4D-7CA3-9044-876B-883B54F8677D}" type="slidenum">
              <a:rPr lang="en-US" altLang="ko-KR" smtClean="0"/>
              <a:t>10</a:t>
            </a:fld>
            <a:endParaRPr lang="ko-KR" altLang="en-US"/>
          </a:p>
        </p:txBody>
      </p:sp>
      <p:pic>
        <p:nvPicPr>
          <p:cNvPr id="5" name="그림 4" descr="person class가 tree의 root (top) 에 있고 tree의 second level에는 Student와 Employee class가 Person의 child class들로서 Person으로의 화살표를 가지고 있습니다. tree의 third level에는 Undergraduate와 Graduate가 Student class의 child 들로서 Student class를 가리키는 화살표를 가지고 있고, Faculty와 Staff은 Employee의 child class들로 Employee로의 화살표를 가지고 있습니다. ">
            <a:extLst>
              <a:ext uri="{FF2B5EF4-FFF2-40B4-BE49-F238E27FC236}">
                <a16:creationId xmlns:a16="http://schemas.microsoft.com/office/drawing/2014/main" id="{A27C51EF-51C2-B64E-580B-922909834827}"/>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74926" y="963086"/>
            <a:ext cx="6483824" cy="5233464"/>
          </a:xfrm>
          <a:prstGeom prst="rect">
            <a:avLst/>
          </a:prstGeom>
        </p:spPr>
      </p:pic>
    </p:spTree>
    <p:extLst>
      <p:ext uri="{BB962C8B-B14F-4D97-AF65-F5344CB8AC3E}">
        <p14:creationId xmlns:p14="http://schemas.microsoft.com/office/powerpoint/2010/main" val="32009236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6A4AA3-8720-D205-0D63-7767FFF2B611}"/>
              </a:ext>
            </a:extLst>
          </p:cNvPr>
          <p:cNvSpPr>
            <a:spLocks noGrp="1"/>
          </p:cNvSpPr>
          <p:nvPr>
            <p:ph type="title"/>
          </p:nvPr>
        </p:nvSpPr>
        <p:spPr/>
        <p:txBody>
          <a:bodyPr/>
          <a:lstStyle/>
          <a:p>
            <a:r>
              <a:rPr kumimoji="1" lang="en-US" altLang="ko-KR" dirty="0"/>
              <a:t>Method Definition Location</a:t>
            </a:r>
            <a:endParaRPr kumimoji="1" lang="ko-KR" altLang="en-US" dirty="0"/>
          </a:p>
        </p:txBody>
      </p:sp>
      <p:sp>
        <p:nvSpPr>
          <p:cNvPr id="3" name="텍스트 개체 틀 2">
            <a:extLst>
              <a:ext uri="{FF2B5EF4-FFF2-40B4-BE49-F238E27FC236}">
                <a16:creationId xmlns:a16="http://schemas.microsoft.com/office/drawing/2014/main" id="{A568952B-148C-244E-6ED0-39941239F794}"/>
              </a:ext>
            </a:extLst>
          </p:cNvPr>
          <p:cNvSpPr>
            <a:spLocks noGrp="1"/>
          </p:cNvSpPr>
          <p:nvPr>
            <p:ph type="body" idx="1"/>
          </p:nvPr>
        </p:nvSpPr>
        <p:spPr/>
        <p:txBody>
          <a:bodyPr/>
          <a:lstStyle/>
          <a:p>
            <a:r>
              <a:rPr kumimoji="1" lang="en-US" altLang="ko-KR" dirty="0"/>
              <a:t>Arrows guide method definition search</a:t>
            </a:r>
          </a:p>
          <a:p>
            <a:r>
              <a:rPr kumimoji="1" lang="en-US" altLang="ko-KR" dirty="0"/>
              <a:t>Example: Undergraduate class method</a:t>
            </a:r>
          </a:p>
          <a:p>
            <a:pPr lvl="1"/>
            <a:r>
              <a:rPr kumimoji="1" lang="en-US" altLang="ko-KR" dirty="0"/>
              <a:t>Look in Undergraduate class</a:t>
            </a:r>
          </a:p>
          <a:p>
            <a:pPr lvl="1"/>
            <a:r>
              <a:rPr kumimoji="1" lang="en-US" altLang="ko-KR" dirty="0"/>
              <a:t>If not found, look in Student class</a:t>
            </a:r>
          </a:p>
          <a:p>
            <a:pPr lvl="1"/>
            <a:r>
              <a:rPr kumimoji="1" lang="en-US" altLang="ko-KR" dirty="0"/>
              <a:t>If still not found, look in Person class</a:t>
            </a:r>
          </a:p>
          <a:p>
            <a:endParaRPr kumimoji="1" lang="ko-KR" altLang="en-US" dirty="0"/>
          </a:p>
        </p:txBody>
      </p:sp>
      <p:sp>
        <p:nvSpPr>
          <p:cNvPr id="4" name="슬라이드 번호 개체 틀 3">
            <a:extLst>
              <a:ext uri="{FF2B5EF4-FFF2-40B4-BE49-F238E27FC236}">
                <a16:creationId xmlns:a16="http://schemas.microsoft.com/office/drawing/2014/main" id="{7393933A-87E7-3878-8824-280DC20EC832}"/>
              </a:ext>
            </a:extLst>
          </p:cNvPr>
          <p:cNvSpPr>
            <a:spLocks noGrp="1"/>
          </p:cNvSpPr>
          <p:nvPr>
            <p:ph type="sldNum" sz="quarter" idx="2"/>
          </p:nvPr>
        </p:nvSpPr>
        <p:spPr/>
        <p:txBody>
          <a:bodyPr/>
          <a:lstStyle/>
          <a:p>
            <a:fld id="{86CB4B4D-7CA3-9044-876B-883B54F8677D}" type="slidenum">
              <a:rPr lang="en-US" altLang="ko-KR" smtClean="0"/>
              <a:t>11</a:t>
            </a:fld>
            <a:endParaRPr lang="ko-KR" altLang="en-US"/>
          </a:p>
        </p:txBody>
      </p:sp>
      <p:pic>
        <p:nvPicPr>
          <p:cNvPr id="5" name="그림 4" descr="앞 슬라이드의 UML inheritance diagram과 같은 그림 입니다. ">
            <a:extLst>
              <a:ext uri="{FF2B5EF4-FFF2-40B4-BE49-F238E27FC236}">
                <a16:creationId xmlns:a16="http://schemas.microsoft.com/office/drawing/2014/main" id="{B8FF583E-E672-337A-0372-856D33D72B29}"/>
              </a:ext>
            </a:extLst>
          </p:cNvPr>
          <p:cNvPicPr>
            <a:picLocks noChangeAspect="1"/>
          </p:cNvPicPr>
          <p:nvPr/>
        </p:nvPicPr>
        <p:blipFill>
          <a:blip r:embed="rId3"/>
          <a:srcRect r="36186"/>
          <a:stretch/>
        </p:blipFill>
        <p:spPr>
          <a:xfrm>
            <a:off x="6644167" y="963086"/>
            <a:ext cx="4137564" cy="5233464"/>
          </a:xfrm>
          <a:prstGeom prst="rect">
            <a:avLst/>
          </a:prstGeom>
        </p:spPr>
      </p:pic>
      <p:sp>
        <p:nvSpPr>
          <p:cNvPr id="6" name="모서리가 둥근 직사각형 5">
            <a:extLst>
              <a:ext uri="{FF2B5EF4-FFF2-40B4-BE49-F238E27FC236}">
                <a16:creationId xmlns:a16="http://schemas.microsoft.com/office/drawing/2014/main" id="{25634C38-7DBB-3894-A71D-6013C0A08AE1}"/>
              </a:ext>
            </a:extLst>
          </p:cNvPr>
          <p:cNvSpPr/>
          <p:nvPr/>
        </p:nvSpPr>
        <p:spPr>
          <a:xfrm>
            <a:off x="6644167" y="4817660"/>
            <a:ext cx="1694615" cy="1378890"/>
          </a:xfrm>
          <a:prstGeom prst="round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
        <p:nvSpPr>
          <p:cNvPr id="7" name="모서리가 둥근 직사각형 6">
            <a:extLst>
              <a:ext uri="{FF2B5EF4-FFF2-40B4-BE49-F238E27FC236}">
                <a16:creationId xmlns:a16="http://schemas.microsoft.com/office/drawing/2014/main" id="{FF910D48-82FE-F1CC-F860-95EC1A1B0515}"/>
              </a:ext>
            </a:extLst>
          </p:cNvPr>
          <p:cNvSpPr/>
          <p:nvPr/>
        </p:nvSpPr>
        <p:spPr>
          <a:xfrm>
            <a:off x="7865641" y="2890373"/>
            <a:ext cx="1694615" cy="1378890"/>
          </a:xfrm>
          <a:prstGeom prst="round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
        <p:nvSpPr>
          <p:cNvPr id="8" name="모서리가 둥근 직사각형 7">
            <a:extLst>
              <a:ext uri="{FF2B5EF4-FFF2-40B4-BE49-F238E27FC236}">
                <a16:creationId xmlns:a16="http://schemas.microsoft.com/office/drawing/2014/main" id="{9E7DEDDA-5119-129D-E2C9-60EB55B0B33D}"/>
              </a:ext>
            </a:extLst>
          </p:cNvPr>
          <p:cNvSpPr/>
          <p:nvPr/>
        </p:nvSpPr>
        <p:spPr>
          <a:xfrm>
            <a:off x="9048438" y="980728"/>
            <a:ext cx="1694615" cy="1378890"/>
          </a:xfrm>
          <a:prstGeom prst="round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Tree>
    <p:extLst>
      <p:ext uri="{BB962C8B-B14F-4D97-AF65-F5344CB8AC3E}">
        <p14:creationId xmlns:p14="http://schemas.microsoft.com/office/powerpoint/2010/main" val="22153636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97892E-A975-87B0-D69F-F877E7E3CD34}"/>
              </a:ext>
            </a:extLst>
          </p:cNvPr>
          <p:cNvSpPr>
            <a:spLocks noGrp="1"/>
          </p:cNvSpPr>
          <p:nvPr>
            <p:ph type="title"/>
          </p:nvPr>
        </p:nvSpPr>
        <p:spPr/>
        <p:txBody>
          <a:bodyPr/>
          <a:lstStyle/>
          <a:p>
            <a:r>
              <a:rPr kumimoji="1" lang="en-US" altLang="ko-KR" dirty="0"/>
              <a:t>Detailed Example for UML Class Hierarchy</a:t>
            </a:r>
            <a:endParaRPr kumimoji="1" lang="ko-KR" altLang="en-US" dirty="0"/>
          </a:p>
        </p:txBody>
      </p:sp>
      <p:sp>
        <p:nvSpPr>
          <p:cNvPr id="3" name="텍스트 개체 틀 2">
            <a:extLst>
              <a:ext uri="{FF2B5EF4-FFF2-40B4-BE49-F238E27FC236}">
                <a16:creationId xmlns:a16="http://schemas.microsoft.com/office/drawing/2014/main" id="{DCD510BD-F162-EE32-163F-7155F91B5CC0}"/>
              </a:ext>
            </a:extLst>
          </p:cNvPr>
          <p:cNvSpPr>
            <a:spLocks noGrp="1"/>
          </p:cNvSpPr>
          <p:nvPr>
            <p:ph type="body" idx="1"/>
          </p:nvPr>
        </p:nvSpPr>
        <p:spPr>
          <a:xfrm>
            <a:off x="551382" y="1951630"/>
            <a:ext cx="6736521" cy="4573714"/>
          </a:xfrm>
        </p:spPr>
        <p:txBody>
          <a:bodyPr/>
          <a:lstStyle/>
          <a:p>
            <a:r>
              <a:rPr kumimoji="1" lang="en-US" altLang="ko-KR" dirty="0"/>
              <a:t>Student s = new Student(); </a:t>
            </a:r>
            <a:r>
              <a:rPr kumimoji="1" lang="ko-KR" altLang="en-US" dirty="0"/>
              <a:t>일 때</a:t>
            </a:r>
            <a:endParaRPr kumimoji="1" lang="en-US" altLang="ko-KR" dirty="0"/>
          </a:p>
          <a:p>
            <a:r>
              <a:rPr kumimoji="1" lang="en-US" altLang="ko-KR" dirty="0" err="1"/>
              <a:t>s.toString</a:t>
            </a:r>
            <a:r>
              <a:rPr kumimoji="1" lang="en-US" altLang="ko-KR" dirty="0"/>
              <a:t>()</a:t>
            </a:r>
            <a:r>
              <a:rPr kumimoji="1" lang="ko-KR" altLang="en-US" dirty="0"/>
              <a:t>과 </a:t>
            </a:r>
            <a:r>
              <a:rPr kumimoji="1" lang="en-US" altLang="ko-KR" dirty="0" err="1"/>
              <a:t>s.set</a:t>
            </a:r>
            <a:r>
              <a:rPr kumimoji="1" lang="en-US" altLang="ko-KR" dirty="0"/>
              <a:t>(“Joe”, 4242)</a:t>
            </a:r>
            <a:r>
              <a:rPr kumimoji="1" lang="ko-KR" altLang="en-US" dirty="0"/>
              <a:t> 는 </a:t>
            </a:r>
            <a:r>
              <a:rPr kumimoji="1" lang="en-US" altLang="ko-KR" dirty="0"/>
              <a:t>class Student</a:t>
            </a:r>
            <a:r>
              <a:rPr kumimoji="1" lang="ko-KR" altLang="en-US" dirty="0"/>
              <a:t>에서 찾을 수 있음</a:t>
            </a:r>
            <a:endParaRPr kumimoji="1" lang="en-US" altLang="ko-KR" dirty="0"/>
          </a:p>
          <a:p>
            <a:r>
              <a:rPr kumimoji="1" lang="en-US" altLang="ko-KR" dirty="0" err="1"/>
              <a:t>s.setName</a:t>
            </a:r>
            <a:r>
              <a:rPr kumimoji="1" lang="en-US" altLang="ko-KR" dirty="0"/>
              <a:t>(“Josephine”) </a:t>
            </a:r>
            <a:r>
              <a:rPr kumimoji="1" lang="ko-KR" altLang="en-US" dirty="0"/>
              <a:t>은 </a:t>
            </a:r>
            <a:r>
              <a:rPr kumimoji="1" lang="en-US" altLang="ko-KR" dirty="0"/>
              <a:t>Student</a:t>
            </a:r>
            <a:r>
              <a:rPr kumimoji="1" lang="ko-KR" altLang="en-US" dirty="0" err="1"/>
              <a:t>에</a:t>
            </a:r>
            <a:r>
              <a:rPr kumimoji="1" lang="ko-KR" altLang="en-US" dirty="0"/>
              <a:t> 없기 때문에 자신의 </a:t>
            </a:r>
            <a:r>
              <a:rPr kumimoji="1" lang="en-US" altLang="ko-KR" dirty="0"/>
              <a:t>parent</a:t>
            </a:r>
            <a:r>
              <a:rPr kumimoji="1" lang="ko-KR" altLang="en-US" dirty="0"/>
              <a:t>로 가서 </a:t>
            </a:r>
            <a:r>
              <a:rPr kumimoji="1" lang="en-US" altLang="ko-KR" dirty="0"/>
              <a:t>Person class</a:t>
            </a:r>
            <a:r>
              <a:rPr kumimoji="1" lang="ko-KR" altLang="en-US" dirty="0"/>
              <a:t>에서 찾을 수 있음</a:t>
            </a:r>
            <a:endParaRPr kumimoji="1" lang="en-US" altLang="ko-KR" dirty="0"/>
          </a:p>
          <a:p>
            <a:endParaRPr kumimoji="1" lang="en-US" altLang="ko-KR" dirty="0"/>
          </a:p>
          <a:p>
            <a:endParaRPr kumimoji="1" lang="ko-KR" altLang="en-US" dirty="0"/>
          </a:p>
        </p:txBody>
      </p:sp>
      <p:sp>
        <p:nvSpPr>
          <p:cNvPr id="4" name="슬라이드 번호 개체 틀 3">
            <a:extLst>
              <a:ext uri="{FF2B5EF4-FFF2-40B4-BE49-F238E27FC236}">
                <a16:creationId xmlns:a16="http://schemas.microsoft.com/office/drawing/2014/main" id="{27C71D50-43F1-064C-BFB0-ED1C5139757B}"/>
              </a:ext>
            </a:extLst>
          </p:cNvPr>
          <p:cNvSpPr>
            <a:spLocks noGrp="1"/>
          </p:cNvSpPr>
          <p:nvPr>
            <p:ph type="sldNum" sz="quarter" idx="2"/>
          </p:nvPr>
        </p:nvSpPr>
        <p:spPr/>
        <p:txBody>
          <a:bodyPr/>
          <a:lstStyle/>
          <a:p>
            <a:fld id="{86CB4B4D-7CA3-9044-876B-883B54F8677D}" type="slidenum">
              <a:rPr lang="en-US" altLang="ko-KR" smtClean="0"/>
              <a:t>12</a:t>
            </a:fld>
            <a:endParaRPr lang="ko-KR" altLang="en-US"/>
          </a:p>
        </p:txBody>
      </p:sp>
      <p:pic>
        <p:nvPicPr>
          <p:cNvPr id="5" name="그림 4" descr="두 개의 UML class node box가 상하로 놓여져 있으며, 아래의 Student class로 부터 위의 Person class로 arrow가 그려져 있습니다. &#10;&#10;Person class에는 private (minus) String name 이라는 instance variable이 있고, void setName(String newName), String getName(), String toString(), boolean sameName(Person otherPerson) 이라는 4개의 public method들이 있습니다. &#10;&#10;아래의 Student class에는 private int studentNumber라는 instance variable이 있고, public method들이 5개가 있는데, void set(String newName, int newStudentNumber); int getStudentNumber(); void setStudentNumber(int num); String toString(), boolean equals(Object otherObject) 들이 있습니다. ">
            <a:extLst>
              <a:ext uri="{FF2B5EF4-FFF2-40B4-BE49-F238E27FC236}">
                <a16:creationId xmlns:a16="http://schemas.microsoft.com/office/drawing/2014/main" id="{95BD43D2-3C28-4420-9B08-F00FAAB1FCE3}"/>
              </a:ext>
            </a:extLst>
          </p:cNvPr>
          <p:cNvPicPr>
            <a:picLocks noChangeAspect="1"/>
          </p:cNvPicPr>
          <p:nvPr/>
        </p:nvPicPr>
        <p:blipFill>
          <a:blip r:embed="rId3"/>
          <a:stretch>
            <a:fillRect/>
          </a:stretch>
        </p:blipFill>
        <p:spPr>
          <a:xfrm>
            <a:off x="7390037" y="1312159"/>
            <a:ext cx="4204594" cy="4797188"/>
          </a:xfrm>
          <a:prstGeom prst="rect">
            <a:avLst/>
          </a:prstGeom>
        </p:spPr>
      </p:pic>
      <p:sp>
        <p:nvSpPr>
          <p:cNvPr id="6" name="모서리가 둥근 직사각형 5">
            <a:extLst>
              <a:ext uri="{FF2B5EF4-FFF2-40B4-BE49-F238E27FC236}">
                <a16:creationId xmlns:a16="http://schemas.microsoft.com/office/drawing/2014/main" id="{713FF508-BCB9-55AB-9A56-1DE6D187FB40}"/>
              </a:ext>
            </a:extLst>
          </p:cNvPr>
          <p:cNvSpPr/>
          <p:nvPr/>
        </p:nvSpPr>
        <p:spPr>
          <a:xfrm>
            <a:off x="7505700" y="4419600"/>
            <a:ext cx="3467100" cy="457200"/>
          </a:xfrm>
          <a:prstGeom prst="roundRect">
            <a:avLst/>
          </a:prstGeom>
          <a:noFill/>
          <a:ln w="1905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
        <p:nvSpPr>
          <p:cNvPr id="7" name="모서리가 둥근 직사각형 6">
            <a:extLst>
              <a:ext uri="{FF2B5EF4-FFF2-40B4-BE49-F238E27FC236}">
                <a16:creationId xmlns:a16="http://schemas.microsoft.com/office/drawing/2014/main" id="{D53D2D4C-4D84-0AB7-8785-516D0BCD16B9}"/>
              </a:ext>
            </a:extLst>
          </p:cNvPr>
          <p:cNvSpPr/>
          <p:nvPr/>
        </p:nvSpPr>
        <p:spPr>
          <a:xfrm>
            <a:off x="7505700" y="5486399"/>
            <a:ext cx="3467100" cy="222573"/>
          </a:xfrm>
          <a:prstGeom prst="roundRect">
            <a:avLst/>
          </a:prstGeom>
          <a:noFill/>
          <a:ln w="1905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
        <p:nvSpPr>
          <p:cNvPr id="8" name="모서리가 둥근 직사각형 7">
            <a:extLst>
              <a:ext uri="{FF2B5EF4-FFF2-40B4-BE49-F238E27FC236}">
                <a16:creationId xmlns:a16="http://schemas.microsoft.com/office/drawing/2014/main" id="{B9DFF9AC-0FB0-65FB-DA39-F44754C579FE}"/>
              </a:ext>
            </a:extLst>
          </p:cNvPr>
          <p:cNvSpPr/>
          <p:nvPr/>
        </p:nvSpPr>
        <p:spPr>
          <a:xfrm>
            <a:off x="7505700" y="2082800"/>
            <a:ext cx="3467100" cy="254000"/>
          </a:xfrm>
          <a:prstGeom prst="roundRect">
            <a:avLst/>
          </a:prstGeom>
          <a:noFill/>
          <a:ln w="1905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Tree>
    <p:extLst>
      <p:ext uri="{BB962C8B-B14F-4D97-AF65-F5344CB8AC3E}">
        <p14:creationId xmlns:p14="http://schemas.microsoft.com/office/powerpoint/2010/main" val="29169104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CBCCF2-4308-08C2-14F4-E09AD0AE4CC7}"/>
              </a:ext>
            </a:extLst>
          </p:cNvPr>
          <p:cNvSpPr>
            <a:spLocks noGrp="1"/>
          </p:cNvSpPr>
          <p:nvPr>
            <p:ph type="title"/>
          </p:nvPr>
        </p:nvSpPr>
        <p:spPr/>
        <p:txBody>
          <a:bodyPr/>
          <a:lstStyle/>
          <a:p>
            <a:r>
              <a:rPr kumimoji="1" lang="en-US" altLang="ko-KR" dirty="0"/>
              <a:t>Design Patterns</a:t>
            </a:r>
            <a:endParaRPr kumimoji="1" lang="ko-KR" altLang="en-US" dirty="0"/>
          </a:p>
        </p:txBody>
      </p:sp>
      <p:sp>
        <p:nvSpPr>
          <p:cNvPr id="3" name="텍스트 개체 틀 2">
            <a:extLst>
              <a:ext uri="{FF2B5EF4-FFF2-40B4-BE49-F238E27FC236}">
                <a16:creationId xmlns:a16="http://schemas.microsoft.com/office/drawing/2014/main" id="{8C200155-927A-28EB-2885-090EF3CA0163}"/>
              </a:ext>
            </a:extLst>
          </p:cNvPr>
          <p:cNvSpPr>
            <a:spLocks noGrp="1"/>
          </p:cNvSpPr>
          <p:nvPr>
            <p:ph type="body" idx="1"/>
          </p:nvPr>
        </p:nvSpPr>
        <p:spPr/>
        <p:txBody>
          <a:bodyPr/>
          <a:lstStyle/>
          <a:p>
            <a:r>
              <a:rPr kumimoji="1" lang="en-US" altLang="ko-KR" dirty="0"/>
              <a:t>Design outlines applicable across various software applications</a:t>
            </a:r>
          </a:p>
          <a:p>
            <a:r>
              <a:rPr kumimoji="1" lang="en-US" altLang="ko-KR" dirty="0"/>
              <a:t>Must be useful across different situations</a:t>
            </a:r>
          </a:p>
          <a:p>
            <a:r>
              <a:rPr kumimoji="1" lang="en-US" altLang="ko-KR" dirty="0"/>
              <a:t>Make assumptions about application domains</a:t>
            </a:r>
          </a:p>
          <a:p>
            <a:r>
              <a:rPr kumimoji="1" lang="en-US" altLang="ko-KR" dirty="0"/>
              <a:t>Container-Iterator Pattern</a:t>
            </a:r>
          </a:p>
          <a:p>
            <a:pPr lvl="1"/>
            <a:r>
              <a:rPr kumimoji="1" lang="en-US" altLang="ko-KR" dirty="0"/>
              <a:t>Container: Class holding multiple data pieces (e.g., array, vector, linked list)</a:t>
            </a:r>
          </a:p>
          <a:p>
            <a:pPr lvl="1"/>
            <a:r>
              <a:rPr kumimoji="1" lang="en-US" altLang="ko-KR" dirty="0"/>
              <a:t>Iterator: Construct to cycle through container items</a:t>
            </a:r>
          </a:p>
          <a:p>
            <a:pPr lvl="1"/>
            <a:r>
              <a:rPr kumimoji="1" lang="en-US" altLang="ko-KR" dirty="0"/>
              <a:t>Example: Array index as iterator (iterator ‘</a:t>
            </a:r>
            <a:r>
              <a:rPr kumimoji="1" lang="en-US" altLang="ko-KR" dirty="0" err="1"/>
              <a:t>i</a:t>
            </a:r>
            <a:r>
              <a:rPr kumimoji="1" lang="en-US" altLang="ko-KR" dirty="0"/>
              <a:t>’)</a:t>
            </a:r>
          </a:p>
          <a:p>
            <a:endParaRPr kumimoji="1" lang="en-US" altLang="ko-KR" dirty="0"/>
          </a:p>
          <a:p>
            <a:endParaRPr kumimoji="1" lang="ko-KR" altLang="en-US" dirty="0"/>
          </a:p>
        </p:txBody>
      </p:sp>
      <p:sp>
        <p:nvSpPr>
          <p:cNvPr id="4" name="슬라이드 번호 개체 틀 3">
            <a:extLst>
              <a:ext uri="{FF2B5EF4-FFF2-40B4-BE49-F238E27FC236}">
                <a16:creationId xmlns:a16="http://schemas.microsoft.com/office/drawing/2014/main" id="{672CCC64-4D62-7259-2867-30D20420FC2F}"/>
              </a:ext>
            </a:extLst>
          </p:cNvPr>
          <p:cNvSpPr>
            <a:spLocks noGrp="1"/>
          </p:cNvSpPr>
          <p:nvPr>
            <p:ph type="sldNum" sz="quarter" idx="2"/>
          </p:nvPr>
        </p:nvSpPr>
        <p:spPr/>
        <p:txBody>
          <a:bodyPr/>
          <a:lstStyle/>
          <a:p>
            <a:fld id="{86CB4B4D-7CA3-9044-876B-883B54F8677D}" type="slidenum">
              <a:rPr lang="en-US" altLang="ko-KR" smtClean="0"/>
              <a:t>13</a:t>
            </a:fld>
            <a:endParaRPr lang="ko-KR" altLang="en-US"/>
          </a:p>
        </p:txBody>
      </p:sp>
      <p:sp>
        <p:nvSpPr>
          <p:cNvPr id="6" name="TextBox 5">
            <a:extLst>
              <a:ext uri="{FF2B5EF4-FFF2-40B4-BE49-F238E27FC236}">
                <a16:creationId xmlns:a16="http://schemas.microsoft.com/office/drawing/2014/main" id="{ADA754A3-7D18-4CA1-C100-6905F1FD447B}"/>
              </a:ext>
            </a:extLst>
          </p:cNvPr>
          <p:cNvSpPr txBox="1"/>
          <p:nvPr/>
        </p:nvSpPr>
        <p:spPr>
          <a:xfrm>
            <a:off x="2309884" y="4282954"/>
            <a:ext cx="6093724" cy="646331"/>
          </a:xfrm>
          <a:prstGeom prst="rect">
            <a:avLst/>
          </a:prstGeom>
          <a:noFill/>
          <a:ln>
            <a:solidFill>
              <a:schemeClr val="bg1">
                <a:lumMod val="75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en-US" altLang="ko-KR" b="1" dirty="0">
                <a:solidFill>
                  <a:srgbClr val="9B2393"/>
                </a:solidFill>
                <a:effectLst/>
                <a:latin typeface="Menlo" panose="020B0609030804020204" pitchFamily="49" charset="0"/>
              </a:rPr>
              <a:t>for</a:t>
            </a:r>
            <a:r>
              <a:rPr lang="en-US" altLang="ko-KR" dirty="0">
                <a:solidFill>
                  <a:srgbClr val="000000"/>
                </a:solidFill>
                <a:effectLst/>
                <a:latin typeface="Menlo" panose="020B0609030804020204" pitchFamily="49" charset="0"/>
              </a:rPr>
              <a:t> (</a:t>
            </a:r>
            <a:r>
              <a:rPr lang="en-US" altLang="ko-KR" b="1" dirty="0">
                <a:solidFill>
                  <a:srgbClr val="9B2393"/>
                </a:solidFill>
                <a:effectLst/>
                <a:latin typeface="Menlo" panose="020B0609030804020204" pitchFamily="49" charset="0"/>
              </a:rPr>
              <a:t>int</a:t>
            </a: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i</a:t>
            </a: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i</a:t>
            </a:r>
            <a:r>
              <a:rPr lang="en-US" altLang="ko-KR" dirty="0">
                <a:solidFill>
                  <a:srgbClr val="000000"/>
                </a:solidFill>
                <a:effectLst/>
                <a:latin typeface="Menlo" panose="020B0609030804020204" pitchFamily="49" charset="0"/>
              </a:rPr>
              <a:t> &lt; </a:t>
            </a:r>
            <a:r>
              <a:rPr lang="en-US" altLang="ko-KR" dirty="0" err="1">
                <a:solidFill>
                  <a:srgbClr val="000000"/>
                </a:solidFill>
                <a:effectLst/>
                <a:latin typeface="Menlo" panose="020B0609030804020204" pitchFamily="49" charset="0"/>
              </a:rPr>
              <a:t>a.length</a:t>
            </a:r>
            <a:r>
              <a:rPr lang="en-US" altLang="ko-KR" dirty="0">
                <a:solidFill>
                  <a:srgbClr val="000000"/>
                </a:solidFill>
                <a:effectLst/>
                <a:latin typeface="Menlo" panose="020B0609030804020204" pitchFamily="49" charset="0"/>
              </a:rPr>
              <a:t>; </a:t>
            </a:r>
            <a:r>
              <a:rPr lang="en-US" altLang="ko-KR" dirty="0" err="1">
                <a:solidFill>
                  <a:srgbClr val="000000"/>
                </a:solidFill>
                <a:effectLst/>
                <a:latin typeface="Menlo" panose="020B0609030804020204" pitchFamily="49" charset="0"/>
              </a:rPr>
              <a:t>i</a:t>
            </a:r>
            <a:r>
              <a:rPr lang="en-US" altLang="ko-KR" dirty="0">
                <a:solidFill>
                  <a:srgbClr val="000000"/>
                </a:solidFill>
                <a:effectLst/>
                <a:latin typeface="Menlo" panose="020B0609030804020204" pitchFamily="49" charset="0"/>
              </a:rPr>
              <a:t>++)</a:t>
            </a:r>
          </a:p>
          <a:p>
            <a:r>
              <a:rPr lang="en-US" altLang="ko-KR" dirty="0">
                <a:solidFill>
                  <a:srgbClr val="000000"/>
                </a:solidFill>
                <a:effectLst/>
                <a:latin typeface="Menlo" panose="020B0609030804020204" pitchFamily="49" charset="0"/>
              </a:rPr>
              <a:t>    Do something with a[</a:t>
            </a:r>
            <a:r>
              <a:rPr lang="en-US" altLang="ko-KR" dirty="0" err="1">
                <a:solidFill>
                  <a:srgbClr val="000000"/>
                </a:solidFill>
                <a:effectLst/>
                <a:latin typeface="Menlo" panose="020B0609030804020204" pitchFamily="49" charset="0"/>
              </a:rPr>
              <a:t>i</a:t>
            </a:r>
            <a:r>
              <a:rPr lang="en-US" altLang="ko-KR"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21558801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6519E51-4F33-4F79-1CAD-8D3E6E8FA03C}"/>
              </a:ext>
            </a:extLst>
          </p:cNvPr>
          <p:cNvSpPr>
            <a:spLocks noGrp="1"/>
          </p:cNvSpPr>
          <p:nvPr>
            <p:ph type="title"/>
          </p:nvPr>
        </p:nvSpPr>
        <p:spPr/>
        <p:txBody>
          <a:bodyPr/>
          <a:lstStyle/>
          <a:p>
            <a:r>
              <a:rPr kumimoji="1" lang="en-US" altLang="ko-KR" dirty="0"/>
              <a:t>Adaptor Pattern</a:t>
            </a:r>
            <a:endParaRPr kumimoji="1" lang="ko-KR" altLang="en-US" dirty="0"/>
          </a:p>
        </p:txBody>
      </p:sp>
      <p:sp>
        <p:nvSpPr>
          <p:cNvPr id="3" name="텍스트 개체 틀 2">
            <a:extLst>
              <a:ext uri="{FF2B5EF4-FFF2-40B4-BE49-F238E27FC236}">
                <a16:creationId xmlns:a16="http://schemas.microsoft.com/office/drawing/2014/main" id="{39065962-1994-7D31-930F-6CE95B913098}"/>
              </a:ext>
            </a:extLst>
          </p:cNvPr>
          <p:cNvSpPr>
            <a:spLocks noGrp="1"/>
          </p:cNvSpPr>
          <p:nvPr>
            <p:ph type="body" idx="1"/>
          </p:nvPr>
        </p:nvSpPr>
        <p:spPr/>
        <p:txBody>
          <a:bodyPr/>
          <a:lstStyle/>
          <a:p>
            <a:r>
              <a:rPr kumimoji="1" lang="en-US" altLang="ko-KR" dirty="0"/>
              <a:t>Transforms one class into a different class</a:t>
            </a:r>
          </a:p>
          <a:p>
            <a:r>
              <a:rPr kumimoji="1" lang="en-US" altLang="ko-KR" dirty="0"/>
              <a:t>Adds new interface without changing underlying class</a:t>
            </a:r>
          </a:p>
          <a:p>
            <a:r>
              <a:rPr kumimoji="1" lang="en-US" altLang="ko-KR" dirty="0"/>
              <a:t>Example</a:t>
            </a:r>
          </a:p>
          <a:p>
            <a:pPr lvl="1"/>
            <a:r>
              <a:rPr kumimoji="1" lang="en-US" altLang="ko-KR" dirty="0"/>
              <a:t>Creating a stack from an array</a:t>
            </a:r>
          </a:p>
          <a:p>
            <a:pPr lvl="1"/>
            <a:r>
              <a:rPr kumimoji="1" lang="en-US" altLang="ko-KR" dirty="0"/>
              <a:t>Creating a queue from a linked list</a:t>
            </a:r>
            <a:br>
              <a:rPr kumimoji="1" lang="en-US" altLang="ko-KR" dirty="0"/>
            </a:br>
            <a:endParaRPr kumimoji="1" lang="ko-KR" altLang="en-US" dirty="0"/>
          </a:p>
        </p:txBody>
      </p:sp>
      <p:sp>
        <p:nvSpPr>
          <p:cNvPr id="4" name="슬라이드 번호 개체 틀 3">
            <a:extLst>
              <a:ext uri="{FF2B5EF4-FFF2-40B4-BE49-F238E27FC236}">
                <a16:creationId xmlns:a16="http://schemas.microsoft.com/office/drawing/2014/main" id="{C5DF74CE-0989-171F-BBF3-D0EAC736FDF5}"/>
              </a:ext>
            </a:extLst>
          </p:cNvPr>
          <p:cNvSpPr>
            <a:spLocks noGrp="1"/>
          </p:cNvSpPr>
          <p:nvPr>
            <p:ph type="sldNum" sz="quarter" idx="2"/>
          </p:nvPr>
        </p:nvSpPr>
        <p:spPr/>
        <p:txBody>
          <a:bodyPr/>
          <a:lstStyle/>
          <a:p>
            <a:fld id="{86CB4B4D-7CA3-9044-876B-883B54F8677D}" type="slidenum">
              <a:rPr lang="en-US" altLang="ko-KR" smtClean="0"/>
              <a:t>14</a:t>
            </a:fld>
            <a:endParaRPr lang="ko-KR" altLang="en-US"/>
          </a:p>
        </p:txBody>
      </p:sp>
    </p:spTree>
    <p:extLst>
      <p:ext uri="{BB962C8B-B14F-4D97-AF65-F5344CB8AC3E}">
        <p14:creationId xmlns:p14="http://schemas.microsoft.com/office/powerpoint/2010/main" val="23267701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46B52-C95C-C5F3-5539-C67582FACE4C}"/>
              </a:ext>
            </a:extLst>
          </p:cNvPr>
          <p:cNvSpPr>
            <a:spLocks noGrp="1"/>
          </p:cNvSpPr>
          <p:nvPr>
            <p:ph type="title"/>
          </p:nvPr>
        </p:nvSpPr>
        <p:spPr/>
        <p:txBody>
          <a:bodyPr/>
          <a:lstStyle/>
          <a:p>
            <a:r>
              <a:rPr kumimoji="1" lang="en-US" altLang="ko-KR" dirty="0"/>
              <a:t>Model-View-Controller (MVC) Pattern</a:t>
            </a:r>
            <a:endParaRPr kumimoji="1" lang="ko-KR" altLang="en-US" dirty="0"/>
          </a:p>
        </p:txBody>
      </p:sp>
      <p:sp>
        <p:nvSpPr>
          <p:cNvPr id="3" name="텍스트 개체 틀 2">
            <a:extLst>
              <a:ext uri="{FF2B5EF4-FFF2-40B4-BE49-F238E27FC236}">
                <a16:creationId xmlns:a16="http://schemas.microsoft.com/office/drawing/2014/main" id="{D8247846-7F6E-163B-A2F6-BD79D675231D}"/>
              </a:ext>
            </a:extLst>
          </p:cNvPr>
          <p:cNvSpPr>
            <a:spLocks noGrp="1"/>
          </p:cNvSpPr>
          <p:nvPr>
            <p:ph type="body" idx="1"/>
          </p:nvPr>
        </p:nvSpPr>
        <p:spPr/>
        <p:txBody>
          <a:bodyPr/>
          <a:lstStyle/>
          <a:p>
            <a:r>
              <a:rPr kumimoji="1" lang="en-US" altLang="ko-KR" dirty="0"/>
              <a:t>Separates I/O tasks from the rest of the application</a:t>
            </a:r>
          </a:p>
          <a:p>
            <a:r>
              <a:rPr kumimoji="1" lang="en-US" altLang="ko-KR" dirty="0"/>
              <a:t>Model: Core functionality</a:t>
            </a:r>
          </a:p>
          <a:p>
            <a:r>
              <a:rPr kumimoji="1" lang="en-US" altLang="ko-KR" dirty="0"/>
              <a:t>View: Output display</a:t>
            </a:r>
          </a:p>
          <a:p>
            <a:r>
              <a:rPr kumimoji="1" lang="en-US" altLang="ko-KR" dirty="0"/>
              <a:t>Controller: Input handling</a:t>
            </a:r>
          </a:p>
          <a:p>
            <a:endParaRPr kumimoji="1" lang="ko-KR" altLang="en-US" dirty="0"/>
          </a:p>
        </p:txBody>
      </p:sp>
      <p:sp>
        <p:nvSpPr>
          <p:cNvPr id="4" name="슬라이드 번호 개체 틀 3">
            <a:extLst>
              <a:ext uri="{FF2B5EF4-FFF2-40B4-BE49-F238E27FC236}">
                <a16:creationId xmlns:a16="http://schemas.microsoft.com/office/drawing/2014/main" id="{5C438B8A-5978-ED58-8FC6-8E66671547A8}"/>
              </a:ext>
            </a:extLst>
          </p:cNvPr>
          <p:cNvSpPr>
            <a:spLocks noGrp="1"/>
          </p:cNvSpPr>
          <p:nvPr>
            <p:ph type="sldNum" sz="quarter" idx="2"/>
          </p:nvPr>
        </p:nvSpPr>
        <p:spPr/>
        <p:txBody>
          <a:bodyPr/>
          <a:lstStyle/>
          <a:p>
            <a:fld id="{86CB4B4D-7CA3-9044-876B-883B54F8677D}" type="slidenum">
              <a:rPr lang="en-US" altLang="ko-KR" smtClean="0"/>
              <a:t>15</a:t>
            </a:fld>
            <a:endParaRPr lang="ko-KR" altLang="en-US"/>
          </a:p>
        </p:txBody>
      </p:sp>
      <p:pic>
        <p:nvPicPr>
          <p:cNvPr id="5" name="그림 4">
            <a:extLst>
              <a:ext uri="{FF2B5EF4-FFF2-40B4-BE49-F238E27FC236}">
                <a16:creationId xmlns:a16="http://schemas.microsoft.com/office/drawing/2014/main" id="{389B36D0-0351-C9FB-D484-2B95943F75C4}"/>
              </a:ext>
            </a:extLst>
          </p:cNvPr>
          <p:cNvPicPr>
            <a:picLocks noChangeAspect="1"/>
          </p:cNvPicPr>
          <p:nvPr/>
        </p:nvPicPr>
        <p:blipFill>
          <a:blip r:embed="rId3"/>
          <a:stretch>
            <a:fillRect/>
          </a:stretch>
        </p:blipFill>
        <p:spPr>
          <a:xfrm>
            <a:off x="5130420" y="1870765"/>
            <a:ext cx="5337412" cy="3862493"/>
          </a:xfrm>
          <a:prstGeom prst="rect">
            <a:avLst/>
          </a:prstGeom>
        </p:spPr>
      </p:pic>
    </p:spTree>
    <p:extLst>
      <p:ext uri="{BB962C8B-B14F-4D97-AF65-F5344CB8AC3E}">
        <p14:creationId xmlns:p14="http://schemas.microsoft.com/office/powerpoint/2010/main" val="3963238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BC1CC1-9D3C-A4C6-69BE-8FD160A74BF6}"/>
              </a:ext>
            </a:extLst>
          </p:cNvPr>
          <p:cNvSpPr>
            <a:spLocks noGrp="1"/>
          </p:cNvSpPr>
          <p:nvPr>
            <p:ph type="title"/>
          </p:nvPr>
        </p:nvSpPr>
        <p:spPr/>
        <p:txBody>
          <a:bodyPr/>
          <a:lstStyle/>
          <a:p>
            <a:r>
              <a:rPr kumimoji="1" lang="en-US" altLang="ko-KR" dirty="0"/>
              <a:t>MVC Pattern Example</a:t>
            </a:r>
            <a:endParaRPr kumimoji="1" lang="ko-KR" altLang="en-US" dirty="0"/>
          </a:p>
        </p:txBody>
      </p:sp>
      <p:sp>
        <p:nvSpPr>
          <p:cNvPr id="3" name="텍스트 개체 틀 2">
            <a:extLst>
              <a:ext uri="{FF2B5EF4-FFF2-40B4-BE49-F238E27FC236}">
                <a16:creationId xmlns:a16="http://schemas.microsoft.com/office/drawing/2014/main" id="{3B1F6BA9-71AA-D747-208D-155E45390149}"/>
              </a:ext>
            </a:extLst>
          </p:cNvPr>
          <p:cNvSpPr>
            <a:spLocks noGrp="1"/>
          </p:cNvSpPr>
          <p:nvPr>
            <p:ph type="body" idx="1"/>
          </p:nvPr>
        </p:nvSpPr>
        <p:spPr/>
        <p:txBody>
          <a:bodyPr/>
          <a:lstStyle/>
          <a:p>
            <a:r>
              <a:rPr kumimoji="1" lang="en-US" altLang="ko-KR" dirty="0"/>
              <a:t>Model: Container class (e.g., array)</a:t>
            </a:r>
          </a:p>
          <a:p>
            <a:r>
              <a:rPr kumimoji="1" lang="en-US" altLang="ko-KR" dirty="0"/>
              <a:t>View: Display of array element</a:t>
            </a:r>
          </a:p>
          <a:p>
            <a:r>
              <a:rPr kumimoji="1" lang="en-US" altLang="ko-KR" dirty="0"/>
              <a:t>Controller: Commands to display specific index</a:t>
            </a:r>
          </a:p>
          <a:p>
            <a:r>
              <a:rPr kumimoji="1" lang="en-US" altLang="ko-KR" dirty="0"/>
              <a:t>Suitable for GUI design projects</a:t>
            </a:r>
          </a:p>
          <a:p>
            <a:endParaRPr kumimoji="1" lang="ko-KR" altLang="en-US" dirty="0"/>
          </a:p>
        </p:txBody>
      </p:sp>
      <p:sp>
        <p:nvSpPr>
          <p:cNvPr id="4" name="슬라이드 번호 개체 틀 3">
            <a:extLst>
              <a:ext uri="{FF2B5EF4-FFF2-40B4-BE49-F238E27FC236}">
                <a16:creationId xmlns:a16="http://schemas.microsoft.com/office/drawing/2014/main" id="{86D2240F-2E14-14FC-8D0F-917945FE43E9}"/>
              </a:ext>
            </a:extLst>
          </p:cNvPr>
          <p:cNvSpPr>
            <a:spLocks noGrp="1"/>
          </p:cNvSpPr>
          <p:nvPr>
            <p:ph type="sldNum" sz="quarter" idx="2"/>
          </p:nvPr>
        </p:nvSpPr>
        <p:spPr/>
        <p:txBody>
          <a:bodyPr/>
          <a:lstStyle/>
          <a:p>
            <a:fld id="{86CB4B4D-7CA3-9044-876B-883B54F8677D}" type="slidenum">
              <a:rPr lang="en-US" altLang="ko-KR" smtClean="0"/>
              <a:t>16</a:t>
            </a:fld>
            <a:endParaRPr lang="ko-KR" altLang="en-US"/>
          </a:p>
        </p:txBody>
      </p:sp>
    </p:spTree>
    <p:extLst>
      <p:ext uri="{BB962C8B-B14F-4D97-AF65-F5344CB8AC3E}">
        <p14:creationId xmlns:p14="http://schemas.microsoft.com/office/powerpoint/2010/main" val="14506382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FCA1A9C-B259-B802-09BF-4565A9AB9100}"/>
              </a:ext>
            </a:extLst>
          </p:cNvPr>
          <p:cNvSpPr>
            <a:spLocks noGrp="1"/>
          </p:cNvSpPr>
          <p:nvPr>
            <p:ph type="title"/>
          </p:nvPr>
        </p:nvSpPr>
        <p:spPr/>
        <p:txBody>
          <a:bodyPr/>
          <a:lstStyle/>
          <a:p>
            <a:r>
              <a:rPr kumimoji="1" lang="en-US" altLang="ko-KR" dirty="0"/>
              <a:t>Efficient Sorting Pattern</a:t>
            </a:r>
            <a:endParaRPr kumimoji="1" lang="ko-KR" altLang="en-US" dirty="0"/>
          </a:p>
        </p:txBody>
      </p:sp>
      <p:sp>
        <p:nvSpPr>
          <p:cNvPr id="3" name="텍스트 개체 틀 2">
            <a:extLst>
              <a:ext uri="{FF2B5EF4-FFF2-40B4-BE49-F238E27FC236}">
                <a16:creationId xmlns:a16="http://schemas.microsoft.com/office/drawing/2014/main" id="{B4216C89-9754-35EE-2404-9D10EE5FA5F8}"/>
              </a:ext>
            </a:extLst>
          </p:cNvPr>
          <p:cNvSpPr>
            <a:spLocks noGrp="1"/>
          </p:cNvSpPr>
          <p:nvPr>
            <p:ph type="body" idx="1"/>
          </p:nvPr>
        </p:nvSpPr>
        <p:spPr/>
        <p:txBody>
          <a:bodyPr/>
          <a:lstStyle/>
          <a:p>
            <a:r>
              <a:rPr kumimoji="1" lang="en-US" altLang="ko-KR" dirty="0"/>
              <a:t>Common pattern in efficient sorting algorithms</a:t>
            </a:r>
          </a:p>
          <a:p>
            <a:r>
              <a:rPr kumimoji="1" lang="en-US" altLang="ko-KR" dirty="0"/>
              <a:t>Recursive approach</a:t>
            </a:r>
          </a:p>
          <a:p>
            <a:r>
              <a:rPr kumimoji="1" lang="en-US" altLang="ko-KR" dirty="0"/>
              <a:t>Divide, sort, and recombine strategy</a:t>
            </a:r>
          </a:p>
          <a:p>
            <a:endParaRPr kumimoji="1" lang="ko-KR" altLang="en-US" dirty="0"/>
          </a:p>
        </p:txBody>
      </p:sp>
      <p:sp>
        <p:nvSpPr>
          <p:cNvPr id="4" name="슬라이드 번호 개체 틀 3">
            <a:extLst>
              <a:ext uri="{FF2B5EF4-FFF2-40B4-BE49-F238E27FC236}">
                <a16:creationId xmlns:a16="http://schemas.microsoft.com/office/drawing/2014/main" id="{B371BDEE-1E27-5D1F-D5A1-89834D0FD6F2}"/>
              </a:ext>
            </a:extLst>
          </p:cNvPr>
          <p:cNvSpPr>
            <a:spLocks noGrp="1"/>
          </p:cNvSpPr>
          <p:nvPr>
            <p:ph type="sldNum" sz="quarter" idx="2"/>
          </p:nvPr>
        </p:nvSpPr>
        <p:spPr/>
        <p:txBody>
          <a:bodyPr/>
          <a:lstStyle/>
          <a:p>
            <a:fld id="{86CB4B4D-7CA3-9044-876B-883B54F8677D}" type="slidenum">
              <a:rPr lang="en-US" altLang="ko-KR" smtClean="0"/>
              <a:t>17</a:t>
            </a:fld>
            <a:endParaRPr lang="ko-KR" altLang="en-US"/>
          </a:p>
        </p:txBody>
      </p:sp>
    </p:spTree>
    <p:extLst>
      <p:ext uri="{BB962C8B-B14F-4D97-AF65-F5344CB8AC3E}">
        <p14:creationId xmlns:p14="http://schemas.microsoft.com/office/powerpoint/2010/main" val="2593501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77A111-460F-BF19-9261-C538C798768F}"/>
              </a:ext>
            </a:extLst>
          </p:cNvPr>
          <p:cNvSpPr>
            <a:spLocks noGrp="1"/>
          </p:cNvSpPr>
          <p:nvPr>
            <p:ph type="title"/>
          </p:nvPr>
        </p:nvSpPr>
        <p:spPr/>
        <p:txBody>
          <a:bodyPr/>
          <a:lstStyle/>
          <a:p>
            <a:r>
              <a:rPr kumimoji="1" lang="en-US" altLang="ko-KR" dirty="0"/>
              <a:t>Divide-and-Conquer Sorting Pattern</a:t>
            </a:r>
            <a:endParaRPr kumimoji="1" lang="ko-KR" altLang="en-US" dirty="0"/>
          </a:p>
        </p:txBody>
      </p:sp>
      <p:sp>
        <p:nvSpPr>
          <p:cNvPr id="4" name="슬라이드 번호 개체 틀 3">
            <a:extLst>
              <a:ext uri="{FF2B5EF4-FFF2-40B4-BE49-F238E27FC236}">
                <a16:creationId xmlns:a16="http://schemas.microsoft.com/office/drawing/2014/main" id="{EFC57794-98A7-D022-8BA6-0444F96A1B8D}"/>
              </a:ext>
            </a:extLst>
          </p:cNvPr>
          <p:cNvSpPr>
            <a:spLocks noGrp="1"/>
          </p:cNvSpPr>
          <p:nvPr>
            <p:ph type="sldNum" sz="quarter" idx="2"/>
          </p:nvPr>
        </p:nvSpPr>
        <p:spPr/>
        <p:txBody>
          <a:bodyPr/>
          <a:lstStyle/>
          <a:p>
            <a:fld id="{86CB4B4D-7CA3-9044-876B-883B54F8677D}" type="slidenum">
              <a:rPr lang="en-US" altLang="ko-KR" smtClean="0"/>
              <a:t>18</a:t>
            </a:fld>
            <a:endParaRPr lang="ko-KR" altLang="en-US"/>
          </a:p>
        </p:txBody>
      </p:sp>
      <p:sp>
        <p:nvSpPr>
          <p:cNvPr id="6" name="TextBox 5">
            <a:extLst>
              <a:ext uri="{FF2B5EF4-FFF2-40B4-BE49-F238E27FC236}">
                <a16:creationId xmlns:a16="http://schemas.microsoft.com/office/drawing/2014/main" id="{CE41F33F-DD90-EFBD-EF41-C60B8748C747}"/>
              </a:ext>
            </a:extLst>
          </p:cNvPr>
          <p:cNvSpPr txBox="1"/>
          <p:nvPr/>
        </p:nvSpPr>
        <p:spPr>
          <a:xfrm>
            <a:off x="551383" y="1166842"/>
            <a:ext cx="10361784" cy="4524315"/>
          </a:xfrm>
          <a:prstGeom prst="rect">
            <a:avLst/>
          </a:prstGeom>
          <a:noFill/>
          <a:ln>
            <a:solidFill>
              <a:schemeClr val="bg1">
                <a:lumMod val="75000"/>
              </a:schemeClr>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a:t>
            </a:r>
          </a:p>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Precondition: Interval a[begin] through a[end] of a have elements.</a:t>
            </a:r>
          </a:p>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Postcondition: The values in the interval have</a:t>
            </a:r>
          </a:p>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been rearranged so that a[begin] &lt;= a[begin+1] &lt;= . . . &lt;= a[end].</a:t>
            </a:r>
          </a:p>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a:t>
            </a:r>
          </a:p>
          <a:p>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public</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static</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void</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sort(Type[] a,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int</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begin,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int</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end) {</a:t>
            </a: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if</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((end - begin) &gt;= </a:t>
            </a:r>
            <a:r>
              <a:rPr lang="en-US" altLang="ko-KR" dirty="0">
                <a:solidFill>
                  <a:srgbClr val="1C00CF"/>
                </a:solidFill>
                <a:effectLst/>
                <a:latin typeface="Menlo" panose="020B0609030804020204" pitchFamily="49" charset="0"/>
                <a:ea typeface="Menlo" panose="020B0609030804020204" pitchFamily="49" charset="0"/>
                <a:cs typeface="Menlo" panose="020B0609030804020204" pitchFamily="49" charset="0"/>
              </a:rPr>
              <a:t>1</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a:t>
            </a:r>
            <a:r>
              <a:rPr lang="en-US" altLang="ko-KR" b="1" dirty="0">
                <a:solidFill>
                  <a:srgbClr val="9B2393"/>
                </a:solidFill>
                <a:effectLst/>
                <a:latin typeface="Menlo" panose="020B0609030804020204" pitchFamily="49" charset="0"/>
                <a:ea typeface="Menlo" panose="020B0609030804020204" pitchFamily="49" charset="0"/>
                <a:cs typeface="Menlo" panose="020B0609030804020204" pitchFamily="49" charset="0"/>
              </a:rPr>
              <a:t>int</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splitPoint = split(a, begin, end);</a:t>
            </a: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sort(a, begin, splitPoint);</a:t>
            </a: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sort(a, splitPoint</a:t>
            </a:r>
            <a:r>
              <a:rPr lang="en-US" altLang="ko-KR" dirty="0">
                <a:solidFill>
                  <a:srgbClr val="1C00CF"/>
                </a:solidFill>
                <a:effectLst/>
                <a:latin typeface="Menlo" panose="020B0609030804020204" pitchFamily="49" charset="0"/>
                <a:ea typeface="Menlo" panose="020B0609030804020204" pitchFamily="49" charset="0"/>
                <a:cs typeface="Menlo" panose="020B0609030804020204" pitchFamily="49" charset="0"/>
              </a:rPr>
              <a:t>+1</a:t>
            </a:r>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end);</a:t>
            </a: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        join(a, begin, splitPoint, end);</a:t>
            </a:r>
          </a:p>
          <a:p>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   </a:t>
            </a:r>
            <a:r>
              <a:rPr lang="en-US" altLang="ko-KR" dirty="0">
                <a:solidFill>
                  <a:schemeClr val="tx1"/>
                </a:solidFill>
                <a:effectLst/>
                <a:latin typeface="Menlo" panose="020B0609030804020204" pitchFamily="49" charset="0"/>
                <a:ea typeface="Menlo" panose="020B0609030804020204" pitchFamily="49" charset="0"/>
                <a:cs typeface="Menlo" panose="020B0609030804020204" pitchFamily="49" charset="0"/>
              </a:rPr>
              <a:t> } </a:t>
            </a:r>
          </a:p>
          <a:p>
            <a:r>
              <a:rPr lang="en-US" altLang="ko-KR"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ko-KR" dirty="0">
                <a:solidFill>
                  <a:schemeClr val="tx1"/>
                </a:solidFill>
                <a:effectLst/>
                <a:latin typeface="Menlo" panose="020B0609030804020204" pitchFamily="49" charset="0"/>
                <a:ea typeface="Menlo" panose="020B0609030804020204" pitchFamily="49" charset="0"/>
                <a:cs typeface="Menlo" panose="020B0609030804020204" pitchFamily="49" charset="0"/>
              </a:rPr>
              <a:t>else {</a:t>
            </a:r>
          </a:p>
          <a:p>
            <a:r>
              <a:rPr lang="en-US" altLang="ko-KR"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altLang="ko-KR" dirty="0">
                <a:solidFill>
                  <a:srgbClr val="267507"/>
                </a:solidFill>
                <a:effectLst/>
                <a:latin typeface="Menlo" panose="020B0609030804020204" pitchFamily="49" charset="0"/>
                <a:ea typeface="Menlo" panose="020B0609030804020204" pitchFamily="49" charset="0"/>
                <a:cs typeface="Menlo" panose="020B0609030804020204" pitchFamily="49" charset="0"/>
              </a:rPr>
              <a:t>//else sorting one (or fewer) elements so do nothing.</a:t>
            </a:r>
          </a:p>
          <a:p>
            <a:r>
              <a:rPr lang="en-US" altLang="ko-KR" dirty="0">
                <a:solidFill>
                  <a:schemeClr val="tx1"/>
                </a:solidFill>
                <a:latin typeface="Menlo" panose="020B0609030804020204" pitchFamily="49" charset="0"/>
                <a:ea typeface="Menlo" panose="020B0609030804020204" pitchFamily="49" charset="0"/>
                <a:cs typeface="Menlo" panose="020B0609030804020204" pitchFamily="49" charset="0"/>
              </a:rPr>
              <a:t>    }</a:t>
            </a:r>
            <a:endParaRPr lang="en-US" altLang="ko-KR" dirty="0">
              <a:solidFill>
                <a:schemeClr val="tx1"/>
              </a:solidFill>
              <a:effectLst/>
              <a:latin typeface="Menlo" panose="020B0609030804020204" pitchFamily="49" charset="0"/>
              <a:ea typeface="Menlo" panose="020B0609030804020204" pitchFamily="49" charset="0"/>
              <a:cs typeface="Menlo" panose="020B0609030804020204" pitchFamily="49" charset="0"/>
            </a:endParaRPr>
          </a:p>
          <a:p>
            <a:r>
              <a:rPr lang="en-US" altLang="ko-KR" dirty="0">
                <a:solidFill>
                  <a:srgbClr val="000000"/>
                </a:solidFill>
                <a:effectLst/>
                <a:latin typeface="Menlo" panose="020B0609030804020204" pitchFamily="49" charset="0"/>
                <a:ea typeface="Menlo" panose="020B0609030804020204" pitchFamily="49" charset="0"/>
                <a:cs typeface="Menlo" panose="020B0609030804020204" pitchFamily="49" charset="0"/>
              </a:rPr>
              <a:t>}</a:t>
            </a:r>
          </a:p>
        </p:txBody>
      </p:sp>
      <p:sp>
        <p:nvSpPr>
          <p:cNvPr id="7" name="모서리가 둥근 직사각형 6">
            <a:extLst>
              <a:ext uri="{FF2B5EF4-FFF2-40B4-BE49-F238E27FC236}">
                <a16:creationId xmlns:a16="http://schemas.microsoft.com/office/drawing/2014/main" id="{BAD206AB-C028-C1CB-E254-CFD92F9A7607}"/>
              </a:ext>
            </a:extLst>
          </p:cNvPr>
          <p:cNvSpPr/>
          <p:nvPr/>
        </p:nvSpPr>
        <p:spPr>
          <a:xfrm>
            <a:off x="1553552" y="3125337"/>
            <a:ext cx="5748000" cy="1174174"/>
          </a:xfrm>
          <a:prstGeom prst="roundRect">
            <a:avLst/>
          </a:prstGeom>
          <a:noFill/>
          <a:ln w="254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endParaRPr kumimoji="0" lang="ko-KR" altLang="en-US" sz="1800" b="0" i="0" u="none" strike="noStrike" cap="none" spc="0" normalizeH="0" baseline="0" dirty="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endParaRPr>
          </a:p>
        </p:txBody>
      </p:sp>
      <p:sp>
        <p:nvSpPr>
          <p:cNvPr id="8" name="TextBox 7">
            <a:extLst>
              <a:ext uri="{FF2B5EF4-FFF2-40B4-BE49-F238E27FC236}">
                <a16:creationId xmlns:a16="http://schemas.microsoft.com/office/drawing/2014/main" id="{81FECF75-1417-6B3F-28A1-51406E1BD711}"/>
              </a:ext>
            </a:extLst>
          </p:cNvPr>
          <p:cNvSpPr txBox="1"/>
          <p:nvPr/>
        </p:nvSpPr>
        <p:spPr>
          <a:xfrm>
            <a:off x="7429459" y="3526087"/>
            <a:ext cx="2378214" cy="369332"/>
          </a:xfrm>
          <a:prstGeom prst="rect">
            <a:avLst/>
          </a:prstGeom>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rtlCol="0" anchor="ctr">
            <a:spAutoFit/>
          </a:bodyPr>
          <a:lstStyle/>
          <a:p>
            <a:pPr algn="ctr" defTabSz="457200"/>
            <a:r>
              <a:rPr kumimoji="1" lang="en-US" altLang="ko-KR" dirty="0">
                <a:solidFill>
                  <a:srgbClr val="FF0000"/>
                </a:solidFill>
                <a:latin typeface="Tahoma" panose="020B0604030504040204" pitchFamily="34" charset="0"/>
                <a:ea typeface="Tahoma" panose="020B0604030504040204" pitchFamily="34" charset="0"/>
                <a:cs typeface="Tahoma" panose="020B0604030504040204" pitchFamily="34" charset="0"/>
                <a:sym typeface="Consolas"/>
              </a:rPr>
              <a:t>core of sorting pattern</a:t>
            </a:r>
            <a:endParaRPr kumimoji="1" lang="ko-KR" altLang="en-US" dirty="0">
              <a:solidFill>
                <a:srgbClr val="FF0000"/>
              </a:solidFill>
              <a:latin typeface="Tahoma" panose="020B0604030504040204" pitchFamily="34" charset="0"/>
              <a:ea typeface="Tahoma" panose="020B0604030504040204" pitchFamily="34" charset="0"/>
              <a:cs typeface="Tahoma" panose="020B0604030504040204" pitchFamily="34" charset="0"/>
              <a:sym typeface="Consolas"/>
            </a:endParaRPr>
          </a:p>
        </p:txBody>
      </p:sp>
    </p:spTree>
    <p:extLst>
      <p:ext uri="{BB962C8B-B14F-4D97-AF65-F5344CB8AC3E}">
        <p14:creationId xmlns:p14="http://schemas.microsoft.com/office/powerpoint/2010/main" val="196490894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084E67-E3F3-0D00-5183-2383BE72EA7D}"/>
              </a:ext>
            </a:extLst>
          </p:cNvPr>
          <p:cNvSpPr>
            <a:spLocks noGrp="1"/>
          </p:cNvSpPr>
          <p:nvPr>
            <p:ph type="title"/>
          </p:nvPr>
        </p:nvSpPr>
        <p:spPr/>
        <p:txBody>
          <a:bodyPr/>
          <a:lstStyle/>
          <a:p>
            <a:r>
              <a:rPr kumimoji="1" lang="en-US" altLang="ko-KR" dirty="0"/>
              <a:t>Split and Join Methods</a:t>
            </a:r>
            <a:endParaRPr kumimoji="1" lang="ko-KR" altLang="en-US" dirty="0"/>
          </a:p>
        </p:txBody>
      </p:sp>
      <p:sp>
        <p:nvSpPr>
          <p:cNvPr id="3" name="텍스트 개체 틀 2">
            <a:extLst>
              <a:ext uri="{FF2B5EF4-FFF2-40B4-BE49-F238E27FC236}">
                <a16:creationId xmlns:a16="http://schemas.microsoft.com/office/drawing/2014/main" id="{241ABE2E-0EDF-44D8-5B60-B84E9877E423}"/>
              </a:ext>
            </a:extLst>
          </p:cNvPr>
          <p:cNvSpPr>
            <a:spLocks noGrp="1"/>
          </p:cNvSpPr>
          <p:nvPr>
            <p:ph type="body" idx="1"/>
          </p:nvPr>
        </p:nvSpPr>
        <p:spPr/>
        <p:txBody>
          <a:bodyPr/>
          <a:lstStyle/>
          <a:p>
            <a:r>
              <a:rPr kumimoji="1" lang="en-US" altLang="ko-KR" dirty="0"/>
              <a:t>Split: Rearranges and divides the array interval</a:t>
            </a:r>
          </a:p>
          <a:p>
            <a:r>
              <a:rPr kumimoji="1" lang="en-US" altLang="ko-KR" dirty="0"/>
              <a:t>Join: Combines two sorted intervals</a:t>
            </a:r>
          </a:p>
          <a:p>
            <a:r>
              <a:rPr kumimoji="1" lang="en-US" altLang="ko-KR" dirty="0"/>
              <a:t>Different implementations lead to different sorting algorithms</a:t>
            </a:r>
          </a:p>
          <a:p>
            <a:r>
              <a:rPr kumimoji="1" lang="en-US" altLang="ko-KR" dirty="0"/>
              <a:t>Flexibility of the Pattern</a:t>
            </a:r>
          </a:p>
          <a:p>
            <a:pPr lvl="1"/>
            <a:r>
              <a:rPr kumimoji="1" lang="en-US" altLang="ko-KR" dirty="0"/>
              <a:t>Split method can be implemented in various ways</a:t>
            </a:r>
          </a:p>
          <a:p>
            <a:pPr lvl="1"/>
            <a:r>
              <a:rPr kumimoji="1" lang="en-US" altLang="ko-KR" dirty="0"/>
              <a:t>Simple division or more elaborate rearrangement</a:t>
            </a:r>
          </a:p>
          <a:p>
            <a:pPr lvl="1"/>
            <a:r>
              <a:rPr kumimoji="1" lang="en-US" altLang="ko-KR" dirty="0"/>
              <a:t>Adaptable to different sorting strategies</a:t>
            </a:r>
          </a:p>
          <a:p>
            <a:pPr lvl="1"/>
            <a:endParaRPr kumimoji="1" lang="en-US" altLang="ko-KR" dirty="0"/>
          </a:p>
        </p:txBody>
      </p:sp>
      <p:sp>
        <p:nvSpPr>
          <p:cNvPr id="4" name="슬라이드 번호 개체 틀 3">
            <a:extLst>
              <a:ext uri="{FF2B5EF4-FFF2-40B4-BE49-F238E27FC236}">
                <a16:creationId xmlns:a16="http://schemas.microsoft.com/office/drawing/2014/main" id="{B6CD9237-7072-EAFE-968E-4928637B3C8E}"/>
              </a:ext>
            </a:extLst>
          </p:cNvPr>
          <p:cNvSpPr>
            <a:spLocks noGrp="1"/>
          </p:cNvSpPr>
          <p:nvPr>
            <p:ph type="sldNum" sz="quarter" idx="2"/>
          </p:nvPr>
        </p:nvSpPr>
        <p:spPr/>
        <p:txBody>
          <a:bodyPr/>
          <a:lstStyle/>
          <a:p>
            <a:fld id="{86CB4B4D-7CA3-9044-876B-883B54F8677D}" type="slidenum">
              <a:rPr lang="en-US" altLang="ko-KR" smtClean="0"/>
              <a:t>19</a:t>
            </a:fld>
            <a:endParaRPr lang="ko-KR" altLang="en-US"/>
          </a:p>
        </p:txBody>
      </p:sp>
    </p:spTree>
    <p:extLst>
      <p:ext uri="{BB962C8B-B14F-4D97-AF65-F5344CB8AC3E}">
        <p14:creationId xmlns:p14="http://schemas.microsoft.com/office/powerpoint/2010/main" val="30893844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AE80056-3A85-B3BB-FCF0-B28A34A723AA}"/>
              </a:ext>
            </a:extLst>
          </p:cNvPr>
          <p:cNvSpPr>
            <a:spLocks noGrp="1"/>
          </p:cNvSpPr>
          <p:nvPr>
            <p:ph type="title"/>
          </p:nvPr>
        </p:nvSpPr>
        <p:spPr/>
        <p:txBody>
          <a:bodyPr/>
          <a:lstStyle/>
          <a:p>
            <a:r>
              <a:rPr kumimoji="1" lang="en-US" altLang="ko-KR" dirty="0"/>
              <a:t>Introduction to UML and Patterns</a:t>
            </a:r>
            <a:endParaRPr kumimoji="1" lang="ko-KR" altLang="en-US" dirty="0"/>
          </a:p>
        </p:txBody>
      </p:sp>
      <p:sp>
        <p:nvSpPr>
          <p:cNvPr id="3" name="텍스트 개체 틀 2">
            <a:extLst>
              <a:ext uri="{FF2B5EF4-FFF2-40B4-BE49-F238E27FC236}">
                <a16:creationId xmlns:a16="http://schemas.microsoft.com/office/drawing/2014/main" id="{BB832E1B-6EAD-4D7C-76A8-C401E18A4C48}"/>
              </a:ext>
            </a:extLst>
          </p:cNvPr>
          <p:cNvSpPr>
            <a:spLocks noGrp="1"/>
          </p:cNvSpPr>
          <p:nvPr>
            <p:ph type="body" idx="1"/>
          </p:nvPr>
        </p:nvSpPr>
        <p:spPr/>
        <p:txBody>
          <a:bodyPr>
            <a:normAutofit/>
          </a:bodyPr>
          <a:lstStyle/>
          <a:p>
            <a:r>
              <a:rPr kumimoji="1" lang="en-US" altLang="ko-KR" sz="2000" dirty="0"/>
              <a:t>Software design tools applicable across programming languages</a:t>
            </a:r>
          </a:p>
          <a:p>
            <a:r>
              <a:rPr kumimoji="1" lang="en-US" altLang="ko-KR" sz="2000" dirty="0"/>
              <a:t>Require object-oriented programming (OOP) features</a:t>
            </a:r>
          </a:p>
          <a:p>
            <a:r>
              <a:rPr kumimoji="1" lang="en-US" altLang="ko-KR" sz="2000" dirty="0"/>
              <a:t>UML (Unified Modeling Language)</a:t>
            </a:r>
          </a:p>
          <a:p>
            <a:pPr lvl="1"/>
            <a:r>
              <a:rPr kumimoji="1" lang="en-US" altLang="ko-KR" sz="1800" dirty="0"/>
              <a:t>Graphical language for software design and documentation</a:t>
            </a:r>
          </a:p>
          <a:p>
            <a:pPr lvl="1"/>
            <a:r>
              <a:rPr kumimoji="1" lang="en-US" altLang="ko-KR" sz="1800" dirty="0"/>
              <a:t>Used within the OOP framework</a:t>
            </a:r>
          </a:p>
          <a:p>
            <a:r>
              <a:rPr kumimoji="1" lang="en-US" altLang="ko-KR" sz="2000" dirty="0"/>
              <a:t>What are Design Patterns?</a:t>
            </a:r>
          </a:p>
          <a:p>
            <a:pPr lvl="1"/>
            <a:r>
              <a:rPr kumimoji="1" lang="en-US" altLang="ko-KR" sz="1800" dirty="0"/>
              <a:t>Template or outline for software tasks</a:t>
            </a:r>
          </a:p>
          <a:p>
            <a:pPr lvl="1"/>
            <a:r>
              <a:rPr kumimoji="1" lang="en-US" altLang="ko-KR" sz="1800" dirty="0"/>
              <a:t>Can be implemented as different code in similar applications</a:t>
            </a:r>
          </a:p>
          <a:p>
            <a:r>
              <a:rPr kumimoji="1" lang="en-US" altLang="ko-KR" sz="2000" dirty="0"/>
              <a:t>Benefits of UML and Patterns</a:t>
            </a:r>
          </a:p>
          <a:p>
            <a:pPr lvl="1"/>
            <a:r>
              <a:rPr kumimoji="1" lang="en-US" altLang="ko-KR" sz="1800" dirty="0"/>
              <a:t>Enhance software design process</a:t>
            </a:r>
          </a:p>
          <a:p>
            <a:pPr lvl="1"/>
            <a:r>
              <a:rPr kumimoji="1" lang="en-US" altLang="ko-KR" sz="1800" dirty="0"/>
              <a:t>Improve code reusability</a:t>
            </a:r>
          </a:p>
          <a:p>
            <a:pPr lvl="1"/>
            <a:r>
              <a:rPr kumimoji="1" lang="en-US" altLang="ko-KR" sz="1800" dirty="0"/>
              <a:t>Facilitate communication among developers</a:t>
            </a:r>
          </a:p>
          <a:p>
            <a:pPr lvl="1"/>
            <a:r>
              <a:rPr kumimoji="1" lang="en-US" altLang="ko-KR" sz="1800" dirty="0"/>
              <a:t>Promote best practices in OOP</a:t>
            </a:r>
          </a:p>
          <a:p>
            <a:endParaRPr kumimoji="1" lang="en-US" altLang="ko-KR" sz="2000" dirty="0"/>
          </a:p>
          <a:p>
            <a:endParaRPr kumimoji="1" lang="en-US" altLang="ko-KR" sz="2000" dirty="0"/>
          </a:p>
        </p:txBody>
      </p:sp>
      <p:sp>
        <p:nvSpPr>
          <p:cNvPr id="4" name="슬라이드 번호 개체 틀 3">
            <a:extLst>
              <a:ext uri="{FF2B5EF4-FFF2-40B4-BE49-F238E27FC236}">
                <a16:creationId xmlns:a16="http://schemas.microsoft.com/office/drawing/2014/main" id="{0B826A7A-8685-24C6-A37F-B0FE89060A97}"/>
              </a:ext>
            </a:extLst>
          </p:cNvPr>
          <p:cNvSpPr>
            <a:spLocks noGrp="1"/>
          </p:cNvSpPr>
          <p:nvPr>
            <p:ph type="sldNum" sz="quarter" idx="2"/>
          </p:nvPr>
        </p:nvSpPr>
        <p:spPr/>
        <p:txBody>
          <a:bodyPr/>
          <a:lstStyle/>
          <a:p>
            <a:fld id="{86CB4B4D-7CA3-9044-876B-883B54F8677D}" type="slidenum">
              <a:rPr lang="en-US" altLang="ko-KR" smtClean="0"/>
              <a:t>2</a:t>
            </a:fld>
            <a:endParaRPr lang="ko-KR" altLang="en-US"/>
          </a:p>
        </p:txBody>
      </p:sp>
    </p:spTree>
    <p:extLst>
      <p:ext uri="{BB962C8B-B14F-4D97-AF65-F5344CB8AC3E}">
        <p14:creationId xmlns:p14="http://schemas.microsoft.com/office/powerpoint/2010/main" val="34579018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tx2"/>
                                      </p:to>
                                    </p:animClr>
                                  </p:sub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9" end="9"/>
                                            </p:txEl>
                                          </p:spTgt>
                                        </p:tgtEl>
                                        <p:attrNameLst>
                                          <p:attrName>ppt_c</p:attrName>
                                        </p:attrNameLst>
                                      </p:cBhvr>
                                      <p:to>
                                        <a:schemeClr val="tx2"/>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0" end="10"/>
                                            </p:txEl>
                                          </p:spTgt>
                                        </p:tgtEl>
                                        <p:attrNameLst>
                                          <p:attrName>ppt_c</p:attrName>
                                        </p:attrNameLst>
                                      </p:cBhvr>
                                      <p:to>
                                        <a:schemeClr val="tx2"/>
                                      </p:to>
                                    </p:animClr>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1" end="11"/>
                                            </p:txEl>
                                          </p:spTgt>
                                        </p:tgtEl>
                                        <p:attrNameLst>
                                          <p:attrName>ppt_c</p:attrName>
                                        </p:attrNameLst>
                                      </p:cBhvr>
                                      <p:to>
                                        <a:schemeClr val="tx2"/>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427C09-CC78-D6CB-F2CB-BA65BC4784AB}"/>
              </a:ext>
            </a:extLst>
          </p:cNvPr>
          <p:cNvSpPr>
            <a:spLocks noGrp="1"/>
          </p:cNvSpPr>
          <p:nvPr>
            <p:ph type="title"/>
          </p:nvPr>
        </p:nvSpPr>
        <p:spPr/>
        <p:txBody>
          <a:bodyPr/>
          <a:lstStyle/>
          <a:p>
            <a:r>
              <a:rPr kumimoji="1" lang="en-US" altLang="ko-KR" dirty="0"/>
              <a:t>Future</a:t>
            </a:r>
            <a:r>
              <a:rPr kumimoji="1" lang="ko-KR" altLang="en-US" dirty="0"/>
              <a:t> </a:t>
            </a:r>
            <a:r>
              <a:rPr kumimoji="1" lang="en-US" altLang="ko-KR" dirty="0"/>
              <a:t>of</a:t>
            </a:r>
            <a:r>
              <a:rPr kumimoji="1" lang="ko-KR" altLang="en-US" dirty="0"/>
              <a:t> </a:t>
            </a:r>
            <a:r>
              <a:rPr kumimoji="1" lang="en-US" altLang="ko-KR" dirty="0"/>
              <a:t>Design</a:t>
            </a:r>
            <a:r>
              <a:rPr kumimoji="1" lang="ko-KR" altLang="en-US" dirty="0"/>
              <a:t> </a:t>
            </a:r>
            <a:r>
              <a:rPr kumimoji="1" lang="en-US" altLang="ko-KR" dirty="0"/>
              <a:t>Patterns</a:t>
            </a:r>
            <a:endParaRPr kumimoji="1" lang="ko-KR" altLang="en-US" dirty="0"/>
          </a:p>
        </p:txBody>
      </p:sp>
      <p:sp>
        <p:nvSpPr>
          <p:cNvPr id="3" name="텍스트 개체 틀 2">
            <a:extLst>
              <a:ext uri="{FF2B5EF4-FFF2-40B4-BE49-F238E27FC236}">
                <a16:creationId xmlns:a16="http://schemas.microsoft.com/office/drawing/2014/main" id="{C58B7557-BCD0-69FE-70BB-4DD33BAC1257}"/>
              </a:ext>
            </a:extLst>
          </p:cNvPr>
          <p:cNvSpPr>
            <a:spLocks noGrp="1"/>
          </p:cNvSpPr>
          <p:nvPr>
            <p:ph type="body" idx="1"/>
          </p:nvPr>
        </p:nvSpPr>
        <p:spPr/>
        <p:txBody>
          <a:bodyPr/>
          <a:lstStyle/>
          <a:p>
            <a:r>
              <a:rPr kumimoji="1" lang="en-US" altLang="ko-KR" dirty="0"/>
              <a:t>Evolving field in software engineering</a:t>
            </a:r>
          </a:p>
          <a:p>
            <a:r>
              <a:rPr kumimoji="1" lang="en-US" altLang="ko-KR" dirty="0"/>
              <a:t>Many known patterns, more to be discovered</a:t>
            </a:r>
          </a:p>
          <a:p>
            <a:r>
              <a:rPr kumimoji="1" lang="en-US" altLang="ko-KR" dirty="0"/>
              <a:t>Continuous development and refinement</a:t>
            </a:r>
          </a:p>
        </p:txBody>
      </p:sp>
      <p:sp>
        <p:nvSpPr>
          <p:cNvPr id="4" name="슬라이드 번호 개체 틀 3">
            <a:extLst>
              <a:ext uri="{FF2B5EF4-FFF2-40B4-BE49-F238E27FC236}">
                <a16:creationId xmlns:a16="http://schemas.microsoft.com/office/drawing/2014/main" id="{FC8B1266-C4EC-419B-EF9B-650855B2ABF5}"/>
              </a:ext>
            </a:extLst>
          </p:cNvPr>
          <p:cNvSpPr>
            <a:spLocks noGrp="1"/>
          </p:cNvSpPr>
          <p:nvPr>
            <p:ph type="sldNum" sz="quarter" idx="2"/>
          </p:nvPr>
        </p:nvSpPr>
        <p:spPr/>
        <p:txBody>
          <a:bodyPr/>
          <a:lstStyle/>
          <a:p>
            <a:fld id="{86CB4B4D-7CA3-9044-876B-883B54F8677D}" type="slidenum">
              <a:rPr lang="en-US" altLang="ko-KR" smtClean="0"/>
              <a:t>20</a:t>
            </a:fld>
            <a:endParaRPr lang="ko-KR" altLang="en-US"/>
          </a:p>
        </p:txBody>
      </p:sp>
    </p:spTree>
    <p:extLst>
      <p:ext uri="{BB962C8B-B14F-4D97-AF65-F5344CB8AC3E}">
        <p14:creationId xmlns:p14="http://schemas.microsoft.com/office/powerpoint/2010/main" val="11083953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2E8DE99-7A88-C689-1440-EF776DB9D8EE}"/>
              </a:ext>
            </a:extLst>
          </p:cNvPr>
          <p:cNvSpPr>
            <a:spLocks noGrp="1"/>
          </p:cNvSpPr>
          <p:nvPr>
            <p:ph type="title"/>
          </p:nvPr>
        </p:nvSpPr>
        <p:spPr/>
        <p:txBody>
          <a:bodyPr/>
          <a:lstStyle/>
          <a:p>
            <a:r>
              <a:rPr kumimoji="1" lang="en-US" altLang="ko-KR" dirty="0"/>
              <a:t>Human-Oriented Representations</a:t>
            </a:r>
            <a:endParaRPr kumimoji="1" lang="ko-KR" altLang="en-US" dirty="0"/>
          </a:p>
        </p:txBody>
      </p:sp>
      <p:sp>
        <p:nvSpPr>
          <p:cNvPr id="3" name="텍스트 개체 틀 2">
            <a:extLst>
              <a:ext uri="{FF2B5EF4-FFF2-40B4-BE49-F238E27FC236}">
                <a16:creationId xmlns:a16="http://schemas.microsoft.com/office/drawing/2014/main" id="{5CD94DA5-3CC9-B9E4-F83F-33457EF79A81}"/>
              </a:ext>
            </a:extLst>
          </p:cNvPr>
          <p:cNvSpPr>
            <a:spLocks noGrp="1"/>
          </p:cNvSpPr>
          <p:nvPr>
            <p:ph type="body" idx="1"/>
          </p:nvPr>
        </p:nvSpPr>
        <p:spPr/>
        <p:txBody>
          <a:bodyPr/>
          <a:lstStyle/>
          <a:p>
            <a:r>
              <a:rPr kumimoji="1" lang="en-US" altLang="ko-KR" dirty="0"/>
              <a:t>Needs</a:t>
            </a:r>
          </a:p>
          <a:p>
            <a:pPr lvl="1"/>
            <a:r>
              <a:rPr kumimoji="1" lang="en-US" altLang="ko-KR" dirty="0"/>
              <a:t>Most people don't think in programming languages</a:t>
            </a:r>
          </a:p>
          <a:p>
            <a:pPr lvl="1"/>
            <a:r>
              <a:rPr kumimoji="1" lang="en-US" altLang="ko-KR" dirty="0"/>
              <a:t>Computer scientists seek more intuitive ways to represent programs</a:t>
            </a:r>
          </a:p>
          <a:p>
            <a:pPr lvl="1"/>
            <a:r>
              <a:rPr kumimoji="1" lang="en-US" altLang="ko-KR" dirty="0"/>
              <a:t>Pseudocode: mixture of programming and natural language</a:t>
            </a:r>
          </a:p>
          <a:p>
            <a:r>
              <a:rPr kumimoji="1" lang="en-US" altLang="ko-KR" dirty="0"/>
              <a:t>Limitations of Pseudocode</a:t>
            </a:r>
          </a:p>
          <a:p>
            <a:pPr lvl="1"/>
            <a:r>
              <a:rPr kumimoji="1" lang="en-US" altLang="ko-KR" dirty="0"/>
              <a:t>Standard tool for programmers</a:t>
            </a:r>
          </a:p>
          <a:p>
            <a:pPr lvl="1"/>
            <a:r>
              <a:rPr kumimoji="1" lang="en-US" altLang="ko-KR" dirty="0"/>
              <a:t>Linear and algebraic representation</a:t>
            </a:r>
          </a:p>
          <a:p>
            <a:pPr lvl="1"/>
            <a:r>
              <a:rPr kumimoji="1" lang="en-US" altLang="ko-KR" dirty="0"/>
              <a:t>Lacks graphical elements</a:t>
            </a:r>
          </a:p>
          <a:p>
            <a:pPr lvl="1"/>
            <a:endParaRPr kumimoji="1" lang="ko-KR" altLang="en-US" dirty="0"/>
          </a:p>
        </p:txBody>
      </p:sp>
      <p:sp>
        <p:nvSpPr>
          <p:cNvPr id="4" name="슬라이드 번호 개체 틀 3">
            <a:extLst>
              <a:ext uri="{FF2B5EF4-FFF2-40B4-BE49-F238E27FC236}">
                <a16:creationId xmlns:a16="http://schemas.microsoft.com/office/drawing/2014/main" id="{712611AB-D31D-9B03-7788-489DEBCB8631}"/>
              </a:ext>
            </a:extLst>
          </p:cNvPr>
          <p:cNvSpPr>
            <a:spLocks noGrp="1"/>
          </p:cNvSpPr>
          <p:nvPr>
            <p:ph type="sldNum" sz="quarter" idx="2"/>
          </p:nvPr>
        </p:nvSpPr>
        <p:spPr/>
        <p:txBody>
          <a:bodyPr/>
          <a:lstStyle/>
          <a:p>
            <a:fld id="{86CB4B4D-7CA3-9044-876B-883B54F8677D}" type="slidenum">
              <a:rPr lang="en-US" altLang="ko-KR" smtClean="0"/>
              <a:t>3</a:t>
            </a:fld>
            <a:endParaRPr lang="ko-KR" altLang="en-US"/>
          </a:p>
        </p:txBody>
      </p:sp>
    </p:spTree>
    <p:extLst>
      <p:ext uri="{BB962C8B-B14F-4D97-AF65-F5344CB8AC3E}">
        <p14:creationId xmlns:p14="http://schemas.microsoft.com/office/powerpoint/2010/main" val="4191341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657C5C-BC33-7A61-B3E4-FFEC841ECA61}"/>
              </a:ext>
            </a:extLst>
          </p:cNvPr>
          <p:cNvSpPr>
            <a:spLocks noGrp="1"/>
          </p:cNvSpPr>
          <p:nvPr>
            <p:ph type="title"/>
          </p:nvPr>
        </p:nvSpPr>
        <p:spPr/>
        <p:txBody>
          <a:bodyPr/>
          <a:lstStyle/>
          <a:p>
            <a:r>
              <a:rPr kumimoji="1" lang="en-US" altLang="ko-KR" dirty="0"/>
              <a:t>Evolution of Graphical Representations</a:t>
            </a:r>
            <a:endParaRPr kumimoji="1" lang="ko-KR" altLang="en-US" dirty="0"/>
          </a:p>
        </p:txBody>
      </p:sp>
      <p:sp>
        <p:nvSpPr>
          <p:cNvPr id="3" name="텍스트 개체 틀 2">
            <a:extLst>
              <a:ext uri="{FF2B5EF4-FFF2-40B4-BE49-F238E27FC236}">
                <a16:creationId xmlns:a16="http://schemas.microsoft.com/office/drawing/2014/main" id="{26314241-BB09-F17D-6936-9B0621CBBC69}"/>
              </a:ext>
            </a:extLst>
          </p:cNvPr>
          <p:cNvSpPr>
            <a:spLocks noGrp="1"/>
          </p:cNvSpPr>
          <p:nvPr>
            <p:ph type="body" idx="1"/>
          </p:nvPr>
        </p:nvSpPr>
        <p:spPr/>
        <p:txBody>
          <a:bodyPr/>
          <a:lstStyle/>
          <a:p>
            <a:r>
              <a:rPr kumimoji="1" lang="en-US" altLang="ko-KR" dirty="0"/>
              <a:t>Past attempts: flowcharts, structure diagrams</a:t>
            </a:r>
          </a:p>
          <a:p>
            <a:r>
              <a:rPr kumimoji="1" lang="en-US" altLang="ko-KR" dirty="0"/>
              <a:t>Many graphical representations now outdated</a:t>
            </a:r>
          </a:p>
          <a:p>
            <a:r>
              <a:rPr kumimoji="1" lang="en-US" altLang="ko-KR" dirty="0"/>
              <a:t>UML: Current candidate for graphical representation</a:t>
            </a:r>
          </a:p>
          <a:p>
            <a:endParaRPr kumimoji="1" lang="ko-KR" altLang="en-US" dirty="0"/>
          </a:p>
        </p:txBody>
      </p:sp>
      <p:sp>
        <p:nvSpPr>
          <p:cNvPr id="4" name="슬라이드 번호 개체 틀 3">
            <a:extLst>
              <a:ext uri="{FF2B5EF4-FFF2-40B4-BE49-F238E27FC236}">
                <a16:creationId xmlns:a16="http://schemas.microsoft.com/office/drawing/2014/main" id="{40C96DAB-D73B-4428-FA1C-A77C21543781}"/>
              </a:ext>
            </a:extLst>
          </p:cNvPr>
          <p:cNvSpPr>
            <a:spLocks noGrp="1"/>
          </p:cNvSpPr>
          <p:nvPr>
            <p:ph type="sldNum" sz="quarter" idx="2"/>
          </p:nvPr>
        </p:nvSpPr>
        <p:spPr/>
        <p:txBody>
          <a:bodyPr/>
          <a:lstStyle/>
          <a:p>
            <a:fld id="{86CB4B4D-7CA3-9044-876B-883B54F8677D}" type="slidenum">
              <a:rPr lang="en-US" altLang="ko-KR" smtClean="0"/>
              <a:t>4</a:t>
            </a:fld>
            <a:endParaRPr lang="ko-KR" altLang="en-US"/>
          </a:p>
        </p:txBody>
      </p:sp>
      <p:pic>
        <p:nvPicPr>
          <p:cNvPr id="1028" name="Picture 4" descr="여기서부터 세 개의 그림이 가로로 놓여져 있는데, 좌로부터 우로, flowcharts, structure diagrams, UML의 대략적인 예시를 보여주고 있습니다. ">
            <a:extLst>
              <a:ext uri="{FF2B5EF4-FFF2-40B4-BE49-F238E27FC236}">
                <a16:creationId xmlns:a16="http://schemas.microsoft.com/office/drawing/2014/main" id="{D7E0A205-C142-DE16-EAED-304DE3065B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171" b="63980"/>
          <a:stretch/>
        </p:blipFill>
        <p:spPr bwMode="auto">
          <a:xfrm>
            <a:off x="974324" y="3238202"/>
            <a:ext cx="2847050" cy="21328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avemyexams.com">
            <a:extLst>
              <a:ext uri="{FF2B5EF4-FFF2-40B4-BE49-F238E27FC236}">
                <a16:creationId xmlns:a16="http://schemas.microsoft.com/office/drawing/2014/main" id="{8CEF915C-B6F8-4BBC-39C4-44D4E38537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315" y="2977891"/>
            <a:ext cx="3225562" cy="23931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lickplan.com">
            <a:extLst>
              <a:ext uri="{FF2B5EF4-FFF2-40B4-BE49-F238E27FC236}">
                <a16:creationId xmlns:a16="http://schemas.microsoft.com/office/drawing/2014/main" id="{C8A5CC61-6083-3345-C502-DC27C4FED6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345"/>
          <a:stretch/>
        </p:blipFill>
        <p:spPr bwMode="auto">
          <a:xfrm>
            <a:off x="7698906" y="2589777"/>
            <a:ext cx="3895725" cy="31434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CC5AE8-0C66-9D99-40DE-1A754BB79240}"/>
              </a:ext>
            </a:extLst>
          </p:cNvPr>
          <p:cNvSpPr txBox="1"/>
          <p:nvPr/>
        </p:nvSpPr>
        <p:spPr>
          <a:xfrm>
            <a:off x="9086963" y="5712889"/>
            <a:ext cx="1119610" cy="27699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ko-KR" altLang="en-US" sz="1200" dirty="0" err="1"/>
              <a:t>slickplan.com</a:t>
            </a:r>
            <a:endParaRPr lang="ko-KR" altLang="en-US" sz="1200" dirty="0"/>
          </a:p>
        </p:txBody>
      </p:sp>
      <p:sp>
        <p:nvSpPr>
          <p:cNvPr id="8" name="TextBox 7">
            <a:extLst>
              <a:ext uri="{FF2B5EF4-FFF2-40B4-BE49-F238E27FC236}">
                <a16:creationId xmlns:a16="http://schemas.microsoft.com/office/drawing/2014/main" id="{3A74E0AC-2528-FDA5-D540-3798267F05F1}"/>
              </a:ext>
            </a:extLst>
          </p:cNvPr>
          <p:cNvSpPr txBox="1"/>
          <p:nvPr/>
        </p:nvSpPr>
        <p:spPr>
          <a:xfrm>
            <a:off x="4586363" y="5733258"/>
            <a:ext cx="2541466" cy="27699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ko-KR" altLang="en-US" sz="1200" dirty="0" err="1"/>
              <a:t>https</a:t>
            </a:r>
            <a:r>
              <a:rPr lang="ko-KR" altLang="en-US" sz="1200" dirty="0"/>
              <a:t>://</a:t>
            </a:r>
            <a:r>
              <a:rPr lang="ko-KR" altLang="en-US" sz="1200" dirty="0" err="1"/>
              <a:t>www.savemyexams.com</a:t>
            </a:r>
            <a:r>
              <a:rPr lang="ko-KR" altLang="en-US" sz="1200" dirty="0"/>
              <a:t>/</a:t>
            </a:r>
          </a:p>
        </p:txBody>
      </p:sp>
      <p:sp>
        <p:nvSpPr>
          <p:cNvPr id="10" name="TextBox 9">
            <a:extLst>
              <a:ext uri="{FF2B5EF4-FFF2-40B4-BE49-F238E27FC236}">
                <a16:creationId xmlns:a16="http://schemas.microsoft.com/office/drawing/2014/main" id="{1D5EE1A8-F83D-BF29-2DF4-15A9FF9D2335}"/>
              </a:ext>
            </a:extLst>
          </p:cNvPr>
          <p:cNvSpPr txBox="1"/>
          <p:nvPr/>
        </p:nvSpPr>
        <p:spPr>
          <a:xfrm>
            <a:off x="1331548" y="5712888"/>
            <a:ext cx="2132601" cy="27699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ko-KR" altLang="en-US" sz="1200" dirty="0" err="1"/>
              <a:t>online.visual-paradigm.com</a:t>
            </a:r>
            <a:endParaRPr lang="ko-KR" altLang="en-US" sz="1200" dirty="0"/>
          </a:p>
        </p:txBody>
      </p:sp>
      <p:sp>
        <p:nvSpPr>
          <p:cNvPr id="12" name="TextBox 11">
            <a:extLst>
              <a:ext uri="{FF2B5EF4-FFF2-40B4-BE49-F238E27FC236}">
                <a16:creationId xmlns:a16="http://schemas.microsoft.com/office/drawing/2014/main" id="{525003D3-A98C-BE2F-97D7-F80CA6C6E1EF}"/>
              </a:ext>
            </a:extLst>
          </p:cNvPr>
          <p:cNvSpPr txBox="1"/>
          <p:nvPr/>
        </p:nvSpPr>
        <p:spPr>
          <a:xfrm>
            <a:off x="1730282" y="2721218"/>
            <a:ext cx="1345588" cy="36933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kumimoji="1" lang="en-US" altLang="ko-KR" dirty="0"/>
              <a:t>flowcharts</a:t>
            </a:r>
            <a:endParaRPr lang="ko-KR" altLang="en-US" dirty="0"/>
          </a:p>
        </p:txBody>
      </p:sp>
      <p:sp>
        <p:nvSpPr>
          <p:cNvPr id="14" name="TextBox 13">
            <a:extLst>
              <a:ext uri="{FF2B5EF4-FFF2-40B4-BE49-F238E27FC236}">
                <a16:creationId xmlns:a16="http://schemas.microsoft.com/office/drawing/2014/main" id="{7DE8DA77-79AB-3311-13AC-B82EDC972A5C}"/>
              </a:ext>
            </a:extLst>
          </p:cNvPr>
          <p:cNvSpPr txBox="1"/>
          <p:nvPr/>
        </p:nvSpPr>
        <p:spPr>
          <a:xfrm>
            <a:off x="4674995" y="2721218"/>
            <a:ext cx="2371298" cy="36933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kumimoji="1" lang="en-US" altLang="ko-KR" dirty="0"/>
              <a:t>structure diagrams</a:t>
            </a:r>
          </a:p>
        </p:txBody>
      </p:sp>
      <p:sp>
        <p:nvSpPr>
          <p:cNvPr id="16" name="TextBox 15">
            <a:extLst>
              <a:ext uri="{FF2B5EF4-FFF2-40B4-BE49-F238E27FC236}">
                <a16:creationId xmlns:a16="http://schemas.microsoft.com/office/drawing/2014/main" id="{ABB3888B-B188-97D4-7508-760ED3A4B6E7}"/>
              </a:ext>
            </a:extLst>
          </p:cNvPr>
          <p:cNvSpPr txBox="1"/>
          <p:nvPr/>
        </p:nvSpPr>
        <p:spPr>
          <a:xfrm>
            <a:off x="9312161" y="2721218"/>
            <a:ext cx="669213" cy="36933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kumimoji="1" lang="en-US" altLang="ko-KR" dirty="0"/>
              <a:t>UML</a:t>
            </a:r>
            <a:endParaRPr lang="ko-KR" altLang="en-US" dirty="0"/>
          </a:p>
        </p:txBody>
      </p:sp>
    </p:spTree>
    <p:extLst>
      <p:ext uri="{BB962C8B-B14F-4D97-AF65-F5344CB8AC3E}">
        <p14:creationId xmlns:p14="http://schemas.microsoft.com/office/powerpoint/2010/main" val="2397257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7471C1-B5B5-FA13-4961-94AC1E0233A9}"/>
              </a:ext>
            </a:extLst>
          </p:cNvPr>
          <p:cNvSpPr>
            <a:spLocks noGrp="1"/>
          </p:cNvSpPr>
          <p:nvPr>
            <p:ph type="title"/>
          </p:nvPr>
        </p:nvSpPr>
        <p:spPr/>
        <p:txBody>
          <a:bodyPr/>
          <a:lstStyle/>
          <a:p>
            <a:r>
              <a:rPr kumimoji="1" lang="en-US" altLang="ko-KR" dirty="0"/>
              <a:t>UML and Object-Oriented Programming</a:t>
            </a:r>
            <a:endParaRPr kumimoji="1" lang="ko-KR" altLang="en-US" dirty="0"/>
          </a:p>
        </p:txBody>
      </p:sp>
      <p:sp>
        <p:nvSpPr>
          <p:cNvPr id="3" name="텍스트 개체 틀 2">
            <a:extLst>
              <a:ext uri="{FF2B5EF4-FFF2-40B4-BE49-F238E27FC236}">
                <a16:creationId xmlns:a16="http://schemas.microsoft.com/office/drawing/2014/main" id="{DDF2BEED-0CD6-5946-9F1B-A12840B44CC6}"/>
              </a:ext>
            </a:extLst>
          </p:cNvPr>
          <p:cNvSpPr>
            <a:spLocks noGrp="1"/>
          </p:cNvSpPr>
          <p:nvPr>
            <p:ph type="body" idx="1"/>
          </p:nvPr>
        </p:nvSpPr>
        <p:spPr/>
        <p:txBody>
          <a:bodyPr/>
          <a:lstStyle/>
          <a:p>
            <a:r>
              <a:rPr kumimoji="1" lang="en-US" altLang="ko-KR" dirty="0"/>
              <a:t>UML: Designed to reflect OOP philosophy</a:t>
            </a:r>
          </a:p>
          <a:p>
            <a:r>
              <a:rPr kumimoji="1" lang="en-US" altLang="ko-KR" dirty="0"/>
              <a:t>Gaining adoption in software design projects</a:t>
            </a:r>
          </a:p>
          <a:p>
            <a:r>
              <a:rPr kumimoji="1" lang="en-US" altLang="ko-KR" dirty="0"/>
              <a:t>Still evolving and being tested</a:t>
            </a:r>
          </a:p>
          <a:p>
            <a:endParaRPr kumimoji="1" lang="ko-KR" altLang="en-US" dirty="0"/>
          </a:p>
        </p:txBody>
      </p:sp>
      <p:sp>
        <p:nvSpPr>
          <p:cNvPr id="4" name="슬라이드 번호 개체 틀 3">
            <a:extLst>
              <a:ext uri="{FF2B5EF4-FFF2-40B4-BE49-F238E27FC236}">
                <a16:creationId xmlns:a16="http://schemas.microsoft.com/office/drawing/2014/main" id="{E1747223-BB05-2582-8C34-2336771647D8}"/>
              </a:ext>
            </a:extLst>
          </p:cNvPr>
          <p:cNvSpPr>
            <a:spLocks noGrp="1"/>
          </p:cNvSpPr>
          <p:nvPr>
            <p:ph type="sldNum" sz="quarter" idx="2"/>
          </p:nvPr>
        </p:nvSpPr>
        <p:spPr/>
        <p:txBody>
          <a:bodyPr/>
          <a:lstStyle/>
          <a:p>
            <a:fld id="{86CB4B4D-7CA3-9044-876B-883B54F8677D}" type="slidenum">
              <a:rPr lang="en-US" altLang="ko-KR" smtClean="0"/>
              <a:t>5</a:t>
            </a:fld>
            <a:endParaRPr lang="ko-KR" altLang="en-US"/>
          </a:p>
        </p:txBody>
      </p:sp>
      <p:pic>
        <p:nvPicPr>
          <p:cNvPr id="5" name="그림 4" descr="UML 다이어그램의 예를 보여주고 있는데, class를 나타내는 node들이 directed edge (방향성 에지) 를 나타내는 화살표들로 연결되어 있습니다. 각 node는 하나의 class를 나타내며, instance variable들과 method들의 정보를 가지고 있습니다. ">
            <a:extLst>
              <a:ext uri="{FF2B5EF4-FFF2-40B4-BE49-F238E27FC236}">
                <a16:creationId xmlns:a16="http://schemas.microsoft.com/office/drawing/2014/main" id="{B8901A13-D7CB-7146-F520-E346BD5F5BF7}"/>
              </a:ext>
            </a:extLst>
          </p:cNvPr>
          <p:cNvPicPr>
            <a:picLocks noChangeAspect="1"/>
          </p:cNvPicPr>
          <p:nvPr/>
        </p:nvPicPr>
        <p:blipFill>
          <a:blip r:embed="rId3"/>
          <a:stretch>
            <a:fillRect/>
          </a:stretch>
        </p:blipFill>
        <p:spPr>
          <a:xfrm>
            <a:off x="5638499" y="2181118"/>
            <a:ext cx="3382672" cy="4259661"/>
          </a:xfrm>
          <a:prstGeom prst="rect">
            <a:avLst/>
          </a:prstGeom>
        </p:spPr>
      </p:pic>
      <p:sp>
        <p:nvSpPr>
          <p:cNvPr id="6" name="TextBox 5">
            <a:extLst>
              <a:ext uri="{FF2B5EF4-FFF2-40B4-BE49-F238E27FC236}">
                <a16:creationId xmlns:a16="http://schemas.microsoft.com/office/drawing/2014/main" id="{73136814-EC4C-8F08-FD75-A536B879F3A2}"/>
              </a:ext>
            </a:extLst>
          </p:cNvPr>
          <p:cNvSpPr txBox="1"/>
          <p:nvPr/>
        </p:nvSpPr>
        <p:spPr>
          <a:xfrm>
            <a:off x="7329835" y="2097751"/>
            <a:ext cx="1119610" cy="27699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spAutoFit/>
          </a:bodyPr>
          <a:lstStyle/>
          <a:p>
            <a:r>
              <a:rPr lang="ko-KR" altLang="en-US" sz="1200" dirty="0" err="1"/>
              <a:t>slickplan.com</a:t>
            </a:r>
            <a:endParaRPr lang="ko-KR" altLang="en-US" sz="1200" dirty="0"/>
          </a:p>
        </p:txBody>
      </p:sp>
    </p:spTree>
    <p:extLst>
      <p:ext uri="{BB962C8B-B14F-4D97-AF65-F5344CB8AC3E}">
        <p14:creationId xmlns:p14="http://schemas.microsoft.com/office/powerpoint/2010/main" val="25176627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08957-18EE-7269-FC40-7B15516D5B92}"/>
              </a:ext>
            </a:extLst>
          </p:cNvPr>
          <p:cNvSpPr>
            <a:spLocks noGrp="1"/>
          </p:cNvSpPr>
          <p:nvPr>
            <p:ph type="title"/>
          </p:nvPr>
        </p:nvSpPr>
        <p:spPr/>
        <p:txBody>
          <a:bodyPr/>
          <a:lstStyle/>
          <a:p>
            <a:r>
              <a:rPr kumimoji="1" lang="en-US" altLang="ko-KR" dirty="0"/>
              <a:t>History of UML</a:t>
            </a:r>
            <a:endParaRPr kumimoji="1" lang="ko-KR" altLang="en-US" dirty="0"/>
          </a:p>
        </p:txBody>
      </p:sp>
      <p:sp>
        <p:nvSpPr>
          <p:cNvPr id="3" name="텍스트 개체 틀 2">
            <a:extLst>
              <a:ext uri="{FF2B5EF4-FFF2-40B4-BE49-F238E27FC236}">
                <a16:creationId xmlns:a16="http://schemas.microsoft.com/office/drawing/2014/main" id="{B8FC6F35-F643-AB15-E4FE-AD1D9E57036E}"/>
              </a:ext>
            </a:extLst>
          </p:cNvPr>
          <p:cNvSpPr>
            <a:spLocks noGrp="1"/>
          </p:cNvSpPr>
          <p:nvPr>
            <p:ph type="body" idx="1"/>
          </p:nvPr>
        </p:nvSpPr>
        <p:spPr/>
        <p:txBody>
          <a:bodyPr/>
          <a:lstStyle/>
          <a:p>
            <a:r>
              <a:rPr kumimoji="1" lang="en-US" altLang="ko-KR" dirty="0"/>
              <a:t>UML and OOP</a:t>
            </a:r>
          </a:p>
          <a:p>
            <a:pPr lvl="1"/>
            <a:r>
              <a:rPr kumimoji="1" lang="en-US" altLang="ko-KR" dirty="0"/>
              <a:t>UML developed alongside Object-Oriented Programming (OOP)</a:t>
            </a:r>
          </a:p>
          <a:p>
            <a:pPr lvl="1"/>
            <a:r>
              <a:rPr kumimoji="1" lang="en-US" altLang="ko-KR" dirty="0"/>
              <a:t>Various groups created their own representations for OOP design</a:t>
            </a:r>
          </a:p>
          <a:p>
            <a:r>
              <a:rPr kumimoji="1" lang="en-US" altLang="ko-KR" dirty="0"/>
              <a:t>Birth of UML (1996)</a:t>
            </a:r>
          </a:p>
          <a:p>
            <a:pPr lvl="1"/>
            <a:r>
              <a:rPr kumimoji="1" lang="en-US" altLang="ko-KR" dirty="0"/>
              <a:t>Created by Grady Booch, Ivar Jacobson, and James Rumbaugh</a:t>
            </a:r>
          </a:p>
          <a:p>
            <a:pPr lvl="1"/>
            <a:r>
              <a:rPr kumimoji="1" lang="en-US" altLang="ko-KR" dirty="0"/>
              <a:t>Goal: Standardize graphical representation for OO design and documentation</a:t>
            </a:r>
          </a:p>
          <a:p>
            <a:r>
              <a:rPr kumimoji="1" lang="en-US" altLang="ko-KR" dirty="0"/>
              <a:t>UML Today</a:t>
            </a:r>
          </a:p>
          <a:p>
            <a:pPr lvl="1"/>
            <a:r>
              <a:rPr kumimoji="1" lang="en-US" altLang="ko-KR" dirty="0"/>
              <a:t>Maintained and certified by Object Management Group (OMG)</a:t>
            </a:r>
          </a:p>
          <a:p>
            <a:pPr lvl="1"/>
            <a:r>
              <a:rPr kumimoji="1" lang="en-US" altLang="ko-KR" dirty="0"/>
              <a:t>OMG: Nonprofit organization promoting object-oriented techniques</a:t>
            </a:r>
          </a:p>
        </p:txBody>
      </p:sp>
      <p:sp>
        <p:nvSpPr>
          <p:cNvPr id="4" name="슬라이드 번호 개체 틀 3">
            <a:extLst>
              <a:ext uri="{FF2B5EF4-FFF2-40B4-BE49-F238E27FC236}">
                <a16:creationId xmlns:a16="http://schemas.microsoft.com/office/drawing/2014/main" id="{BE1686CE-C821-63A1-682D-AF0DB3FFB8FC}"/>
              </a:ext>
            </a:extLst>
          </p:cNvPr>
          <p:cNvSpPr>
            <a:spLocks noGrp="1"/>
          </p:cNvSpPr>
          <p:nvPr>
            <p:ph type="sldNum" sz="quarter" idx="2"/>
          </p:nvPr>
        </p:nvSpPr>
        <p:spPr/>
        <p:txBody>
          <a:bodyPr/>
          <a:lstStyle/>
          <a:p>
            <a:fld id="{86CB4B4D-7CA3-9044-876B-883B54F8677D}" type="slidenum">
              <a:rPr lang="en-US" altLang="ko-KR" smtClean="0"/>
              <a:t>6</a:t>
            </a:fld>
            <a:endParaRPr lang="ko-KR" altLang="en-US"/>
          </a:p>
        </p:txBody>
      </p:sp>
    </p:spTree>
    <p:extLst>
      <p:ext uri="{BB962C8B-B14F-4D97-AF65-F5344CB8AC3E}">
        <p14:creationId xmlns:p14="http://schemas.microsoft.com/office/powerpoint/2010/main" val="40501908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2"/>
                                      </p:to>
                                    </p:animClr>
                                  </p:sub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2"/>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D81E12-3C08-EB23-99A4-3896906609C2}"/>
              </a:ext>
            </a:extLst>
          </p:cNvPr>
          <p:cNvSpPr>
            <a:spLocks noGrp="1"/>
          </p:cNvSpPr>
          <p:nvPr>
            <p:ph type="title"/>
          </p:nvPr>
        </p:nvSpPr>
        <p:spPr/>
        <p:txBody>
          <a:bodyPr/>
          <a:lstStyle/>
          <a:p>
            <a:r>
              <a:rPr kumimoji="1" lang="en-US" altLang="ko-KR" dirty="0"/>
              <a:t>UML Class Diagrams</a:t>
            </a:r>
            <a:r>
              <a:rPr kumimoji="1" lang="ko-KR" altLang="en-US" dirty="0"/>
              <a:t> </a:t>
            </a:r>
            <a:r>
              <a:rPr kumimoji="1" lang="en-US" altLang="ko-KR" dirty="0"/>
              <a:t>(1/2)</a:t>
            </a:r>
            <a:endParaRPr kumimoji="1" lang="ko-KR" altLang="en-US" dirty="0"/>
          </a:p>
        </p:txBody>
      </p:sp>
      <p:sp>
        <p:nvSpPr>
          <p:cNvPr id="3" name="텍스트 개체 틀 2">
            <a:extLst>
              <a:ext uri="{FF2B5EF4-FFF2-40B4-BE49-F238E27FC236}">
                <a16:creationId xmlns:a16="http://schemas.microsoft.com/office/drawing/2014/main" id="{9293EC98-0018-3114-5396-0AC1921E82E8}"/>
              </a:ext>
            </a:extLst>
          </p:cNvPr>
          <p:cNvSpPr>
            <a:spLocks noGrp="1"/>
          </p:cNvSpPr>
          <p:nvPr>
            <p:ph type="body" idx="1"/>
          </p:nvPr>
        </p:nvSpPr>
        <p:spPr/>
        <p:txBody>
          <a:bodyPr/>
          <a:lstStyle/>
          <a:p>
            <a:r>
              <a:rPr kumimoji="1" lang="en-US" altLang="ko-KR" dirty="0"/>
              <a:t>UML Class Diagrams</a:t>
            </a:r>
          </a:p>
          <a:p>
            <a:pPr lvl="1"/>
            <a:r>
              <a:rPr kumimoji="1" lang="en-US" altLang="ko-KR" dirty="0"/>
              <a:t>Central to Object-Oriented Programming (OOP)</a:t>
            </a:r>
          </a:p>
          <a:p>
            <a:pPr lvl="1"/>
            <a:r>
              <a:rPr kumimoji="1" lang="en-US" altLang="ko-KR" dirty="0"/>
              <a:t>Easy to understand and use</a:t>
            </a:r>
          </a:p>
          <a:p>
            <a:pPr lvl="1"/>
            <a:r>
              <a:rPr kumimoji="1" lang="en-US" altLang="ko-KR" dirty="0"/>
              <a:t>Represents a class structure graphically</a:t>
            </a:r>
          </a:p>
          <a:p>
            <a:r>
              <a:rPr kumimoji="1" lang="en-US" altLang="ko-KR" dirty="0"/>
              <a:t>Structure of a Class Diagram</a:t>
            </a:r>
          </a:p>
          <a:p>
            <a:pPr lvl="1"/>
            <a:r>
              <a:rPr kumimoji="1" lang="en-US" altLang="ko-KR" dirty="0"/>
              <a:t>Box divided into three sections</a:t>
            </a:r>
          </a:p>
          <a:p>
            <a:pPr lvl="2"/>
            <a:r>
              <a:rPr kumimoji="1" lang="en-US" altLang="ko-KR" dirty="0"/>
              <a:t>Class name</a:t>
            </a:r>
          </a:p>
          <a:p>
            <a:pPr lvl="2"/>
            <a:r>
              <a:rPr kumimoji="1" lang="en-US" altLang="ko-KR" dirty="0"/>
              <a:t>Data specification (instance variables)</a:t>
            </a:r>
          </a:p>
          <a:p>
            <a:pPr lvl="2"/>
            <a:r>
              <a:rPr kumimoji="1" lang="en-US" altLang="ko-KR" dirty="0"/>
              <a:t>Actions (class methods)</a:t>
            </a:r>
          </a:p>
          <a:p>
            <a:pPr lvl="1"/>
            <a:r>
              <a:rPr kumimoji="1" lang="en-US" altLang="ko-KR" dirty="0"/>
              <a:t>Optional color coding (not standardized)</a:t>
            </a:r>
          </a:p>
        </p:txBody>
      </p:sp>
      <p:sp>
        <p:nvSpPr>
          <p:cNvPr id="4" name="슬라이드 번호 개체 틀 3">
            <a:extLst>
              <a:ext uri="{FF2B5EF4-FFF2-40B4-BE49-F238E27FC236}">
                <a16:creationId xmlns:a16="http://schemas.microsoft.com/office/drawing/2014/main" id="{0F0E9F9D-4AA1-F25E-604C-C0D65A06331D}"/>
              </a:ext>
            </a:extLst>
          </p:cNvPr>
          <p:cNvSpPr>
            <a:spLocks noGrp="1"/>
          </p:cNvSpPr>
          <p:nvPr>
            <p:ph type="sldNum" sz="quarter" idx="2"/>
          </p:nvPr>
        </p:nvSpPr>
        <p:spPr/>
        <p:txBody>
          <a:bodyPr/>
          <a:lstStyle/>
          <a:p>
            <a:fld id="{86CB4B4D-7CA3-9044-876B-883B54F8677D}" type="slidenum">
              <a:rPr lang="en-US" altLang="ko-KR" smtClean="0"/>
              <a:t>7</a:t>
            </a:fld>
            <a:endParaRPr lang="ko-KR" altLang="en-US"/>
          </a:p>
        </p:txBody>
      </p:sp>
      <p:pic>
        <p:nvPicPr>
          <p:cNvPr id="6" name="그림 5" descr="UML은 tree 모양으로 되어 있는데, Class Diagram은 UML에서 하나의 노드를 나타냅니다. 노드는 사각형 모양인데 세 개의 section으로 나뉩니다. 맨 위에는 Class의 제목 (여기서는 example로 Square) 이 있습니다. 중간 구역에는 instance variable들의 access modifier, name, type이 나열되어 있습니다. 맨 아래 구역에는 method들의 access modifier, 이름, parameter list, return type이 나열되어 있습니다. ">
            <a:extLst>
              <a:ext uri="{FF2B5EF4-FFF2-40B4-BE49-F238E27FC236}">
                <a16:creationId xmlns:a16="http://schemas.microsoft.com/office/drawing/2014/main" id="{6CB85720-19AD-4AF5-482C-CF8B29B5CD30}"/>
              </a:ext>
            </a:extLst>
          </p:cNvPr>
          <p:cNvPicPr>
            <a:picLocks noChangeAspect="1"/>
          </p:cNvPicPr>
          <p:nvPr/>
        </p:nvPicPr>
        <p:blipFill>
          <a:blip r:embed="rId3"/>
          <a:stretch>
            <a:fillRect/>
          </a:stretch>
        </p:blipFill>
        <p:spPr>
          <a:xfrm>
            <a:off x="7229812" y="2348755"/>
            <a:ext cx="4201046" cy="2668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920823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subTnLst>
                                    <p:animClr clrSpc="rgb" dir="cw">
                                      <p:cBhvr override="childStyle">
                                        <p:cTn dur="1" fill="hold" display="0" masterRel="nextClick" afterEffect="1"/>
                                        <p:tgtEl>
                                          <p:spTgt spid="6"/>
                                        </p:tgtEl>
                                        <p:attrNameLst>
                                          <p:attrName>ppt_c</p:attrName>
                                        </p:attrNameLst>
                                      </p:cBhvr>
                                      <p:to>
                                        <a:schemeClr val="tx2"/>
                                      </p:to>
                                    </p:animClr>
                                  </p:sub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tx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5ABA7-D2B0-D20F-FF05-F4313588260F}"/>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2BCFEEE-FF19-DF31-956C-77D4792C6C9E}"/>
              </a:ext>
            </a:extLst>
          </p:cNvPr>
          <p:cNvSpPr>
            <a:spLocks noGrp="1"/>
          </p:cNvSpPr>
          <p:nvPr>
            <p:ph type="title"/>
          </p:nvPr>
        </p:nvSpPr>
        <p:spPr/>
        <p:txBody>
          <a:bodyPr/>
          <a:lstStyle/>
          <a:p>
            <a:r>
              <a:rPr kumimoji="1" lang="en-US" altLang="ko-KR" dirty="0"/>
              <a:t>UML Class Diagrams</a:t>
            </a:r>
            <a:r>
              <a:rPr kumimoji="1" lang="ko-KR" altLang="en-US" dirty="0"/>
              <a:t> </a:t>
            </a:r>
            <a:r>
              <a:rPr kumimoji="1" lang="en-US" altLang="ko-KR" dirty="0"/>
              <a:t>(2/2)</a:t>
            </a:r>
            <a:endParaRPr kumimoji="1" lang="ko-KR" altLang="en-US" dirty="0"/>
          </a:p>
        </p:txBody>
      </p:sp>
      <p:sp>
        <p:nvSpPr>
          <p:cNvPr id="3" name="텍스트 개체 틀 2">
            <a:extLst>
              <a:ext uri="{FF2B5EF4-FFF2-40B4-BE49-F238E27FC236}">
                <a16:creationId xmlns:a16="http://schemas.microsoft.com/office/drawing/2014/main" id="{48B3F79E-830A-F973-5683-BA550F667FA8}"/>
              </a:ext>
            </a:extLst>
          </p:cNvPr>
          <p:cNvSpPr>
            <a:spLocks noGrp="1"/>
          </p:cNvSpPr>
          <p:nvPr>
            <p:ph type="body" idx="1"/>
          </p:nvPr>
        </p:nvSpPr>
        <p:spPr/>
        <p:txBody>
          <a:bodyPr/>
          <a:lstStyle/>
          <a:p>
            <a:r>
              <a:rPr kumimoji="1" lang="en-US" altLang="ko-KR" dirty="0"/>
              <a:t>Access Modifiers in Class Diagrams</a:t>
            </a:r>
          </a:p>
          <a:p>
            <a:pPr lvl="1"/>
            <a:r>
              <a:rPr kumimoji="1" lang="en-US" altLang="ko-KR" dirty="0"/>
              <a:t>Minus sign (-): private member</a:t>
            </a:r>
          </a:p>
          <a:p>
            <a:pPr lvl="1"/>
            <a:r>
              <a:rPr kumimoji="1" lang="en-US" altLang="ko-KR" dirty="0"/>
              <a:t>Plus sign (+): public member</a:t>
            </a:r>
          </a:p>
          <a:p>
            <a:pPr lvl="1"/>
            <a:r>
              <a:rPr kumimoji="1" lang="en-US" altLang="ko-KR" dirty="0"/>
              <a:t>Sharp (#): protected member</a:t>
            </a:r>
          </a:p>
          <a:p>
            <a:pPr lvl="1"/>
            <a:r>
              <a:rPr kumimoji="1" lang="en-US" altLang="ko-KR" dirty="0"/>
              <a:t>Tilde (~): package access</a:t>
            </a:r>
          </a:p>
          <a:p>
            <a:r>
              <a:rPr kumimoji="1" lang="en-US" altLang="ko-KR" dirty="0"/>
              <a:t>Incomplete Class Diagrams</a:t>
            </a:r>
          </a:p>
          <a:p>
            <a:pPr lvl="1"/>
            <a:r>
              <a:rPr kumimoji="1" lang="en-US" altLang="ko-KR" dirty="0"/>
              <a:t>Not all members need to be listed</a:t>
            </a:r>
          </a:p>
          <a:p>
            <a:pPr lvl="1"/>
            <a:r>
              <a:rPr kumimoji="1" lang="en-US" altLang="ko-KR" dirty="0"/>
              <a:t>Ellipsis (...) indicates missing members</a:t>
            </a:r>
          </a:p>
          <a:p>
            <a:pPr lvl="1"/>
            <a:r>
              <a:rPr kumimoji="1" lang="en-US" altLang="ko-KR" dirty="0"/>
              <a:t>Useful for focused analysis</a:t>
            </a:r>
          </a:p>
          <a:p>
            <a:endParaRPr kumimoji="1" lang="en-US" altLang="ko-KR" dirty="0"/>
          </a:p>
        </p:txBody>
      </p:sp>
      <p:sp>
        <p:nvSpPr>
          <p:cNvPr id="4" name="슬라이드 번호 개체 틀 3">
            <a:extLst>
              <a:ext uri="{FF2B5EF4-FFF2-40B4-BE49-F238E27FC236}">
                <a16:creationId xmlns:a16="http://schemas.microsoft.com/office/drawing/2014/main" id="{9E20F338-79B9-2E4D-58B8-4BB6E23D2732}"/>
              </a:ext>
            </a:extLst>
          </p:cNvPr>
          <p:cNvSpPr>
            <a:spLocks noGrp="1"/>
          </p:cNvSpPr>
          <p:nvPr>
            <p:ph type="sldNum" sz="quarter" idx="2"/>
          </p:nvPr>
        </p:nvSpPr>
        <p:spPr/>
        <p:txBody>
          <a:bodyPr/>
          <a:lstStyle/>
          <a:p>
            <a:fld id="{86CB4B4D-7CA3-9044-876B-883B54F8677D}" type="slidenum">
              <a:rPr lang="en-US" altLang="ko-KR" smtClean="0"/>
              <a:t>8</a:t>
            </a:fld>
            <a:endParaRPr lang="ko-KR" altLang="en-US"/>
          </a:p>
        </p:txBody>
      </p:sp>
      <p:pic>
        <p:nvPicPr>
          <p:cNvPr id="6" name="그림 5" descr="앞 슬라이드의 UML Class Diagram 설명과 같습니다. ">
            <a:extLst>
              <a:ext uri="{FF2B5EF4-FFF2-40B4-BE49-F238E27FC236}">
                <a16:creationId xmlns:a16="http://schemas.microsoft.com/office/drawing/2014/main" id="{697BDEEA-ACB0-7D7D-75C9-9A28B70D966B}"/>
              </a:ext>
            </a:extLst>
          </p:cNvPr>
          <p:cNvPicPr>
            <a:picLocks noChangeAspect="1"/>
          </p:cNvPicPr>
          <p:nvPr/>
        </p:nvPicPr>
        <p:blipFill>
          <a:blip r:embed="rId3"/>
          <a:stretch>
            <a:fillRect/>
          </a:stretch>
        </p:blipFill>
        <p:spPr>
          <a:xfrm>
            <a:off x="7229812" y="2348755"/>
            <a:ext cx="4201046" cy="26686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290710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2"/>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C40775-1356-C254-459B-2767288A270F}"/>
              </a:ext>
            </a:extLst>
          </p:cNvPr>
          <p:cNvSpPr>
            <a:spLocks noGrp="1"/>
          </p:cNvSpPr>
          <p:nvPr>
            <p:ph type="title"/>
          </p:nvPr>
        </p:nvSpPr>
        <p:spPr/>
        <p:txBody>
          <a:bodyPr/>
          <a:lstStyle/>
          <a:p>
            <a:r>
              <a:rPr kumimoji="1" lang="en-US" altLang="ko-KR" dirty="0"/>
              <a:t>Class Interactions in UML</a:t>
            </a:r>
            <a:endParaRPr kumimoji="1" lang="ko-KR" altLang="en-US" dirty="0"/>
          </a:p>
        </p:txBody>
      </p:sp>
      <p:sp>
        <p:nvSpPr>
          <p:cNvPr id="3" name="텍스트 개체 틀 2">
            <a:extLst>
              <a:ext uri="{FF2B5EF4-FFF2-40B4-BE49-F238E27FC236}">
                <a16:creationId xmlns:a16="http://schemas.microsoft.com/office/drawing/2014/main" id="{996FF6A5-688B-F7A6-9FFF-11586EFED548}"/>
              </a:ext>
            </a:extLst>
          </p:cNvPr>
          <p:cNvSpPr>
            <a:spLocks noGrp="1"/>
          </p:cNvSpPr>
          <p:nvPr>
            <p:ph type="body" idx="1"/>
          </p:nvPr>
        </p:nvSpPr>
        <p:spPr/>
        <p:txBody>
          <a:bodyPr/>
          <a:lstStyle/>
          <a:p>
            <a:r>
              <a:rPr kumimoji="1" lang="en-US" altLang="ko-KR" dirty="0"/>
              <a:t>Class diagrams alone have limited value</a:t>
            </a:r>
          </a:p>
          <a:p>
            <a:r>
              <a:rPr kumimoji="1" lang="en-US" altLang="ko-KR" dirty="0"/>
              <a:t>UML provides ways to show class interactions:</a:t>
            </a:r>
          </a:p>
          <a:p>
            <a:pPr lvl="1"/>
            <a:r>
              <a:rPr kumimoji="1" lang="en-US" altLang="ko-KR" dirty="0"/>
              <a:t>Annotated arrows for information flow</a:t>
            </a:r>
          </a:p>
          <a:p>
            <a:pPr lvl="1"/>
            <a:r>
              <a:rPr kumimoji="1" lang="en-US" altLang="ko-KR" dirty="0"/>
              <a:t>Package groupings</a:t>
            </a:r>
          </a:p>
          <a:p>
            <a:pPr lvl="1"/>
            <a:r>
              <a:rPr kumimoji="1" lang="en-US" altLang="ko-KR" dirty="0"/>
              <a:t>Inheritance annotations</a:t>
            </a:r>
          </a:p>
          <a:p>
            <a:pPr lvl="1"/>
            <a:r>
              <a:rPr kumimoji="1" lang="en-US" altLang="ko-KR" dirty="0"/>
              <a:t>Other interaction annotations</a:t>
            </a:r>
          </a:p>
          <a:p>
            <a:r>
              <a:rPr kumimoji="1" lang="en-US" altLang="ko-KR" dirty="0"/>
              <a:t>Extensibility of UML</a:t>
            </a:r>
          </a:p>
          <a:p>
            <a:pPr lvl="1"/>
            <a:r>
              <a:rPr kumimoji="1" lang="en-US" altLang="ko-KR" dirty="0"/>
              <a:t>UML can be extended for specific needs</a:t>
            </a:r>
          </a:p>
          <a:p>
            <a:pPr lvl="1"/>
            <a:r>
              <a:rPr kumimoji="1" lang="en-US" altLang="ko-KR" dirty="0"/>
              <a:t>Extensions follow a prescribed framework</a:t>
            </a:r>
          </a:p>
          <a:p>
            <a:pPr lvl="1"/>
            <a:r>
              <a:rPr kumimoji="1" lang="en-US" altLang="ko-KR" dirty="0"/>
              <a:t>Ensures understanding among different developers</a:t>
            </a:r>
          </a:p>
        </p:txBody>
      </p:sp>
      <p:sp>
        <p:nvSpPr>
          <p:cNvPr id="4" name="슬라이드 번호 개체 틀 3">
            <a:extLst>
              <a:ext uri="{FF2B5EF4-FFF2-40B4-BE49-F238E27FC236}">
                <a16:creationId xmlns:a16="http://schemas.microsoft.com/office/drawing/2014/main" id="{31EFF921-90C2-DED4-D8A6-2DDC36330008}"/>
              </a:ext>
            </a:extLst>
          </p:cNvPr>
          <p:cNvSpPr>
            <a:spLocks noGrp="1"/>
          </p:cNvSpPr>
          <p:nvPr>
            <p:ph type="sldNum" sz="quarter" idx="2"/>
          </p:nvPr>
        </p:nvSpPr>
        <p:spPr/>
        <p:txBody>
          <a:bodyPr/>
          <a:lstStyle/>
          <a:p>
            <a:fld id="{86CB4B4D-7CA3-9044-876B-883B54F8677D}" type="slidenum">
              <a:rPr lang="en-US" altLang="ko-KR" smtClean="0"/>
              <a:t>9</a:t>
            </a:fld>
            <a:endParaRPr lang="ko-KR" altLang="en-US"/>
          </a:p>
        </p:txBody>
      </p:sp>
    </p:spTree>
    <p:extLst>
      <p:ext uri="{BB962C8B-B14F-4D97-AF65-F5344CB8AC3E}">
        <p14:creationId xmlns:p14="http://schemas.microsoft.com/office/powerpoint/2010/main" val="3540258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0" end="0"/>
                                            </p:txEl>
                                          </p:spTgt>
                                        </p:tgtEl>
                                        <p:attrNameLst>
                                          <p:attrName>ppt_c</p:attrName>
                                        </p:attrNameLst>
                                      </p:cBhvr>
                                      <p:to>
                                        <a:schemeClr val="tx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tx2"/>
                                      </p:to>
                                    </p:animClr>
                                  </p:sub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2"/>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2"/>
                                      </p:to>
                                    </p:animClr>
                                  </p:sub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tx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사용자 지정 4">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80878B"/>
      </a:hlink>
      <a:folHlink>
        <a:srgbClr val="886C8B"/>
      </a:folHlink>
    </a:clrScheme>
    <a:fontScheme name="Office 테마">
      <a:majorFont>
        <a:latin typeface="Helvetica"/>
        <a:ea typeface="Helvetica"/>
        <a:cs typeface="Helvetica"/>
      </a:majorFont>
      <a:minorFont>
        <a:latin typeface="나눔스퀘어 네오 OTF Regular"/>
        <a:ea typeface="나눔스퀘어 네오 OTF Regular"/>
        <a:cs typeface="나눔스퀘어 네오 OTF Regular"/>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a:solidFill>
            <a:schemeClr val="tx1"/>
          </a:solid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ctr"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smtClean="0">
            <a:ln>
              <a:noFill/>
            </a:ln>
            <a:solidFill>
              <a:schemeClr val="tx1">
                <a:lumMod val="75000"/>
                <a:lumOff val="25000"/>
              </a:schemeClr>
            </a:solidFill>
            <a:effectLst/>
            <a:uFillTx/>
            <a:latin typeface="Tahoma" panose="020B0604030504040204" pitchFamily="34" charset="0"/>
            <a:ea typeface="Tahoma" panose="020B0604030504040204" pitchFamily="34" charset="0"/>
            <a:cs typeface="Tahoma" panose="020B0604030504040204" pitchFamily="34" charset="0"/>
            <a:sym typeface="나눔스퀘어OTF Regular"/>
          </a:defRPr>
        </a:defPPr>
      </a:lstStyle>
      <a:style>
        <a:lnRef idx="0">
          <a:scrgbClr r="0" g="0" b="0"/>
        </a:lnRef>
        <a:fillRef idx="0">
          <a:scrgbClr r="0" g="0" b="0"/>
        </a:fillRef>
        <a:effectRef idx="0">
          <a:scrgbClr r="0" g="0" b="0"/>
        </a:effectRef>
        <a:fontRef idx="none"/>
      </a:style>
    </a:spDef>
    <a:lnDef>
      <a:spPr>
        <a:noFill/>
        <a:ln w="19050" cap="flat">
          <a:solidFill>
            <a:srgbClr val="FF0000"/>
          </a:solidFill>
          <a:prstDash val="solid"/>
          <a:round/>
          <a:tailEnd type="none" w="med" len="lg"/>
        </a:ln>
        <a:effectLst/>
        <a:sp3d/>
      </a:spPr>
      <a:bodyPr/>
      <a:lstStyle/>
      <a:style>
        <a:lnRef idx="0">
          <a:scrgbClr r="0" g="0" b="0"/>
        </a:lnRef>
        <a:fillRef idx="0">
          <a:scrgbClr r="0" g="0" b="0"/>
        </a:fillRef>
        <a:effectRef idx="0">
          <a:scrgbClr r="0" g="0" b="0"/>
        </a:effectRef>
        <a:fontRef idx="none"/>
      </a:style>
    </a:lnDef>
    <a:txDef>
      <a:spPr>
        <a:ln>
          <a:noFill/>
        </a:ln>
        <a:extLst>
          <a:ext uri="{C572A759-6A51-4108-AA02-DFA0A04FC94B}">
            <ma14:wrappingTextBoxFlag xmlns="" xmlns:m="http://schemas.openxmlformats.org/officeDocument/2006/math" xmlns:a14="http://schemas.microsoft.com/office/drawing/2010/main" xmlns:ma14="http://schemas.microsoft.com/office/mac/drawingml/2011/main" xmlns:p="http://schemas.openxmlformats.org/presentationml/2006/main" xmlns:r="http://schemas.openxmlformats.org/officeDocument/2006/relationships" val="1"/>
          </a:ext>
        </a:extLst>
      </a:spPr>
      <a:bodyPr wrap="none" lIns="45719" rIns="45719" rtlCol="0" anchor="ctr">
        <a:spAutoFit/>
      </a:bodyPr>
      <a:lstStyle>
        <a:defPPr algn="ctr" defTabSz="457200">
          <a:defRPr kumimoji="1" dirty="0" smtClean="0">
            <a:solidFill>
              <a:srgbClr val="FF0000"/>
            </a:solidFill>
            <a:latin typeface="Tahoma" panose="020B0604030504040204" pitchFamily="34" charset="0"/>
            <a:ea typeface="Tahoma" panose="020B0604030504040204" pitchFamily="34" charset="0"/>
            <a:cs typeface="Tahoma" panose="020B0604030504040204" pitchFamily="34" charset="0"/>
            <a:sym typeface="Consolas"/>
          </a:defRPr>
        </a:defPPr>
      </a:lstStyle>
    </a:txDef>
  </a:objectDefaults>
  <a:extraClrSchemeLst/>
</a:theme>
</file>

<file path=ppt/theme/theme2.xml><?xml version="1.0" encoding="utf-8"?>
<a:theme xmlns:a="http://schemas.openxmlformats.org/drawingml/2006/main" name="Office 테마">
  <a:themeElements>
    <a:clrScheme name="Office 테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테마">
      <a:majorFont>
        <a:latin typeface="Helvetica"/>
        <a:ea typeface="Helvetica"/>
        <a:cs typeface="Helvetica"/>
      </a:majorFont>
      <a:minorFont>
        <a:latin typeface="나눔스퀘어 네오 OTF Regular"/>
        <a:ea typeface="나눔스퀘어 네오 OTF Regular"/>
        <a:cs typeface="나눔스퀘어 네오 OTF Regular"/>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나눔스퀘어OTF Regular"/>
            <a:ea typeface="나눔스퀘어OTF Regular"/>
            <a:cs typeface="나눔스퀘어OTF Regular"/>
            <a:sym typeface="나눔스퀘어OTF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13039</TotalTime>
  <Words>1892</Words>
  <Application>Microsoft Macintosh PowerPoint</Application>
  <PresentationFormat>와이드스크린</PresentationFormat>
  <Paragraphs>323</Paragraphs>
  <Slides>20</Slides>
  <Notes>20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20</vt:i4>
      </vt:variant>
    </vt:vector>
  </HeadingPairs>
  <TitlesOfParts>
    <vt:vector size="28" baseType="lpstr">
      <vt:lpstr>__fkGroteskNeue_598ab8</vt:lpstr>
      <vt:lpstr>나눔스퀘어 네오 OTF Regular</vt:lpstr>
      <vt:lpstr>나눔스퀘어OTF Regular</vt:lpstr>
      <vt:lpstr>Arial</vt:lpstr>
      <vt:lpstr>Menlo</vt:lpstr>
      <vt:lpstr>Tahoma</vt:lpstr>
      <vt:lpstr>Wingdings</vt:lpstr>
      <vt:lpstr>Office 테마</vt:lpstr>
      <vt:lpstr>UML and Design Patterns</vt:lpstr>
      <vt:lpstr>Introduction to UML and Patterns</vt:lpstr>
      <vt:lpstr>Human-Oriented Representations</vt:lpstr>
      <vt:lpstr>Evolution of Graphical Representations</vt:lpstr>
      <vt:lpstr>UML and Object-Oriented Programming</vt:lpstr>
      <vt:lpstr>History of UML</vt:lpstr>
      <vt:lpstr>UML Class Diagrams (1/2)</vt:lpstr>
      <vt:lpstr>UML Class Diagrams (2/2)</vt:lpstr>
      <vt:lpstr>Class Interactions in UML</vt:lpstr>
      <vt:lpstr>Inheritance Diagrams in UML</vt:lpstr>
      <vt:lpstr>Method Definition Location</vt:lpstr>
      <vt:lpstr>Detailed Example for UML Class Hierarchy</vt:lpstr>
      <vt:lpstr>Design Patterns</vt:lpstr>
      <vt:lpstr>Adaptor Pattern</vt:lpstr>
      <vt:lpstr>Model-View-Controller (MVC) Pattern</vt:lpstr>
      <vt:lpstr>MVC Pattern Example</vt:lpstr>
      <vt:lpstr>Efficient Sorting Pattern</vt:lpstr>
      <vt:lpstr>Divide-and-Conquer Sorting Pattern</vt:lpstr>
      <vt:lpstr>Split and Join Methods</vt:lpstr>
      <vt:lpstr>Future of Design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인권 이</cp:lastModifiedBy>
  <cp:revision>434</cp:revision>
  <dcterms:modified xsi:type="dcterms:W3CDTF">2024-11-22T16:00:38Z</dcterms:modified>
</cp:coreProperties>
</file>