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7"/>
    <p:restoredTop sz="75744"/>
  </p:normalViewPr>
  <p:slideViewPr>
    <p:cSldViewPr snapToGrid="0">
      <p:cViewPr varScale="1">
        <p:scale>
          <a:sx n="115" d="100"/>
          <a:sy n="115" d="100"/>
        </p:scale>
        <p:origin x="11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500">
        <a:latin typeface="+mj-lt"/>
        <a:ea typeface="+mj-ea"/>
        <a:cs typeface="+mj-cs"/>
        <a:sym typeface="나눔스퀘어 네오 OTF Regular"/>
      </a:defRPr>
    </a:lvl1pPr>
    <a:lvl2pPr indent="228600" latinLnBrk="0">
      <a:defRPr sz="1500">
        <a:latin typeface="+mj-lt"/>
        <a:ea typeface="+mj-ea"/>
        <a:cs typeface="+mj-cs"/>
        <a:sym typeface="나눔스퀘어 네오 OTF Regular"/>
      </a:defRPr>
    </a:lvl2pPr>
    <a:lvl3pPr indent="457200" latinLnBrk="0">
      <a:defRPr sz="1500">
        <a:latin typeface="+mj-lt"/>
        <a:ea typeface="+mj-ea"/>
        <a:cs typeface="+mj-cs"/>
        <a:sym typeface="나눔스퀘어 네오 OTF Regular"/>
      </a:defRPr>
    </a:lvl3pPr>
    <a:lvl4pPr indent="685800" latinLnBrk="0">
      <a:defRPr sz="1500">
        <a:latin typeface="+mj-lt"/>
        <a:ea typeface="+mj-ea"/>
        <a:cs typeface="+mj-cs"/>
        <a:sym typeface="나눔스퀘어 네오 OTF Regular"/>
      </a:defRPr>
    </a:lvl4pPr>
    <a:lvl5pPr indent="914400" latinLnBrk="0">
      <a:defRPr sz="1500">
        <a:latin typeface="+mj-lt"/>
        <a:ea typeface="+mj-ea"/>
        <a:cs typeface="+mj-cs"/>
        <a:sym typeface="나눔스퀘어 네오 OTF Regular"/>
      </a:defRPr>
    </a:lvl5pPr>
    <a:lvl6pPr indent="1143000" latinLnBrk="0">
      <a:defRPr sz="1500">
        <a:latin typeface="+mj-lt"/>
        <a:ea typeface="+mj-ea"/>
        <a:cs typeface="+mj-cs"/>
        <a:sym typeface="나눔스퀘어 네오 OTF Regular"/>
      </a:defRPr>
    </a:lvl6pPr>
    <a:lvl7pPr indent="1371600" latinLnBrk="0">
      <a:defRPr sz="1500">
        <a:latin typeface="+mj-lt"/>
        <a:ea typeface="+mj-ea"/>
        <a:cs typeface="+mj-cs"/>
        <a:sym typeface="나눔스퀘어 네오 OTF Regular"/>
      </a:defRPr>
    </a:lvl7pPr>
    <a:lvl8pPr indent="1600200" latinLnBrk="0">
      <a:defRPr sz="1500">
        <a:latin typeface="+mj-lt"/>
        <a:ea typeface="+mj-ea"/>
        <a:cs typeface="+mj-cs"/>
        <a:sym typeface="나눔스퀘어 네오 OTF Regular"/>
      </a:defRPr>
    </a:lvl8pPr>
    <a:lvl9pPr indent="1828800" latinLnBrk="0">
      <a:defRPr sz="1500">
        <a:latin typeface="+mj-lt"/>
        <a:ea typeface="+mj-ea"/>
        <a:cs typeface="+mj-cs"/>
        <a:sym typeface="나눔스퀘어 네오 OTF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객체지향프로그래밍</a:t>
            </a:r>
            <a:r>
              <a:rPr dirty="0"/>
              <a:t> (CCO1102) </a:t>
            </a:r>
            <a:r>
              <a:rPr dirty="0" err="1"/>
              <a:t>의</a:t>
            </a:r>
            <a:r>
              <a:rPr dirty="0"/>
              <a:t> </a:t>
            </a:r>
            <a:r>
              <a:rPr dirty="0" err="1"/>
              <a:t>수업계획을</a:t>
            </a:r>
            <a:r>
              <a:rPr dirty="0"/>
              <a:t> </a:t>
            </a:r>
            <a:r>
              <a:rPr dirty="0" err="1"/>
              <a:t>소개하겠습니다</a:t>
            </a:r>
            <a:r>
              <a:rPr dirty="0"/>
              <a:t>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수업시간은</a:t>
            </a:r>
            <a:r>
              <a:rPr dirty="0"/>
              <a:t> </a:t>
            </a:r>
            <a:r>
              <a:rPr dirty="0" err="1"/>
              <a:t>주당</a:t>
            </a:r>
            <a:r>
              <a:rPr dirty="0"/>
              <a:t> </a:t>
            </a:r>
            <a:r>
              <a:rPr dirty="0" err="1"/>
              <a:t>세시간</a:t>
            </a:r>
            <a:r>
              <a:rPr dirty="0"/>
              <a:t> </a:t>
            </a:r>
            <a:r>
              <a:rPr dirty="0" err="1"/>
              <a:t>입니다</a:t>
            </a:r>
            <a:r>
              <a:rPr dirty="0"/>
              <a:t>. </a:t>
            </a:r>
          </a:p>
          <a:p>
            <a:r>
              <a:rPr dirty="0"/>
              <a:t>이 </a:t>
            </a:r>
            <a:r>
              <a:rPr dirty="0" err="1"/>
              <a:t>중에</a:t>
            </a:r>
            <a:r>
              <a:rPr dirty="0"/>
              <a:t> </a:t>
            </a:r>
            <a:r>
              <a:rPr lang="ko-KR" altLang="en-US" dirty="0"/>
              <a:t>주간의 </a:t>
            </a:r>
            <a:r>
              <a:rPr dirty="0" err="1"/>
              <a:t>두시간은</a:t>
            </a:r>
            <a:r>
              <a:rPr dirty="0"/>
              <a:t> </a:t>
            </a:r>
            <a:r>
              <a:rPr dirty="0" err="1"/>
              <a:t>오프라인</a:t>
            </a:r>
            <a:r>
              <a:rPr dirty="0"/>
              <a:t> </a:t>
            </a:r>
            <a:r>
              <a:rPr dirty="0" err="1"/>
              <a:t>수업으로</a:t>
            </a:r>
            <a:r>
              <a:rPr dirty="0"/>
              <a:t> </a:t>
            </a:r>
            <a:r>
              <a:rPr dirty="0" err="1"/>
              <a:t>진행하며</a:t>
            </a:r>
            <a:r>
              <a:rPr dirty="0"/>
              <a:t>, </a:t>
            </a:r>
          </a:p>
          <a:p>
            <a:r>
              <a:rPr dirty="0" err="1"/>
              <a:t>늦은</a:t>
            </a:r>
            <a:r>
              <a:rPr dirty="0"/>
              <a:t> </a:t>
            </a:r>
            <a:r>
              <a:rPr dirty="0" err="1"/>
              <a:t>저녁의</a:t>
            </a:r>
            <a:r>
              <a:rPr dirty="0"/>
              <a:t> </a:t>
            </a:r>
            <a:r>
              <a:rPr dirty="0" err="1"/>
              <a:t>한시간은</a:t>
            </a:r>
            <a:r>
              <a:rPr dirty="0"/>
              <a:t> </a:t>
            </a:r>
            <a:r>
              <a:rPr dirty="0" err="1"/>
              <a:t>비디오강의로</a:t>
            </a:r>
            <a:r>
              <a:rPr dirty="0"/>
              <a:t> </a:t>
            </a:r>
            <a:r>
              <a:rPr dirty="0" err="1"/>
              <a:t>대체합니다</a:t>
            </a:r>
            <a:r>
              <a:rPr dirty="0"/>
              <a:t>. </a:t>
            </a:r>
          </a:p>
          <a:p>
            <a:r>
              <a:rPr lang="ko-KR" altLang="en-US" dirty="0"/>
              <a:t>주간 </a:t>
            </a:r>
            <a:r>
              <a:rPr dirty="0" err="1"/>
              <a:t>수업의</a:t>
            </a:r>
            <a:r>
              <a:rPr dirty="0"/>
              <a:t> </a:t>
            </a:r>
            <a:r>
              <a:rPr dirty="0" err="1"/>
              <a:t>강의실은</a:t>
            </a:r>
            <a:r>
              <a:rPr dirty="0"/>
              <a:t> 제4공학관 D504호 </a:t>
            </a:r>
            <a:r>
              <a:rPr dirty="0" err="1"/>
              <a:t>입니다</a:t>
            </a:r>
            <a:r>
              <a:rPr dirty="0"/>
              <a:t>. </a:t>
            </a:r>
          </a:p>
          <a:p>
            <a:r>
              <a:rPr dirty="0" err="1"/>
              <a:t>강의는</a:t>
            </a:r>
            <a:r>
              <a:rPr dirty="0"/>
              <a:t> </a:t>
            </a:r>
            <a:r>
              <a:rPr dirty="0" err="1"/>
              <a:t>컴퓨터과학과</a:t>
            </a:r>
            <a:r>
              <a:rPr dirty="0"/>
              <a:t> </a:t>
            </a:r>
            <a:r>
              <a:rPr dirty="0" err="1"/>
              <a:t>이인권</a:t>
            </a:r>
            <a:r>
              <a:rPr dirty="0"/>
              <a:t> </a:t>
            </a:r>
            <a:r>
              <a:rPr dirty="0" err="1"/>
              <a:t>교수가</a:t>
            </a:r>
            <a:r>
              <a:rPr dirty="0"/>
              <a:t> </a:t>
            </a:r>
            <a:r>
              <a:rPr dirty="0" err="1"/>
              <a:t>담당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dirty="0" err="1"/>
              <a:t>면담시간은</a:t>
            </a:r>
            <a:r>
              <a:rPr dirty="0"/>
              <a:t> </a:t>
            </a:r>
            <a:r>
              <a:rPr dirty="0" err="1"/>
              <a:t>기본적으로</a:t>
            </a:r>
            <a:r>
              <a:rPr dirty="0"/>
              <a:t> </a:t>
            </a:r>
            <a:r>
              <a:rPr dirty="0" err="1"/>
              <a:t>수업</a:t>
            </a:r>
            <a:r>
              <a:rPr dirty="0"/>
              <a:t> </a:t>
            </a:r>
            <a:r>
              <a:rPr dirty="0" err="1"/>
              <a:t>전후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시간씩</a:t>
            </a:r>
            <a:r>
              <a:rPr dirty="0"/>
              <a:t> </a:t>
            </a:r>
            <a:r>
              <a:rPr dirty="0" err="1"/>
              <a:t>가능합니다만</a:t>
            </a:r>
            <a:r>
              <a:rPr dirty="0"/>
              <a:t>, </a:t>
            </a:r>
            <a:r>
              <a:rPr dirty="0" err="1"/>
              <a:t>되도록</a:t>
            </a:r>
            <a:r>
              <a:rPr dirty="0"/>
              <a:t> </a:t>
            </a:r>
            <a:r>
              <a:rPr dirty="0" err="1"/>
              <a:t>이메일로</a:t>
            </a:r>
            <a:r>
              <a:rPr dirty="0"/>
              <a:t> </a:t>
            </a:r>
            <a:r>
              <a:rPr dirty="0" err="1"/>
              <a:t>예약해</a:t>
            </a:r>
            <a:r>
              <a:rPr dirty="0"/>
              <a:t> </a:t>
            </a:r>
            <a:r>
              <a:rPr dirty="0" err="1"/>
              <a:t>주기</a:t>
            </a:r>
            <a:r>
              <a:rPr dirty="0"/>
              <a:t> </a:t>
            </a:r>
            <a:r>
              <a:rPr dirty="0" err="1"/>
              <a:t>바랍니다</a:t>
            </a:r>
            <a:r>
              <a:rPr dirty="0"/>
              <a:t>. </a:t>
            </a:r>
            <a:endParaRPr lang="en-US" dirty="0"/>
          </a:p>
          <a:p>
            <a:r>
              <a:rPr lang="ko-KR" altLang="en-US" dirty="0"/>
              <a:t>주간 수업 중에 있는 실습 시간에 간단한 개인적인 면담을 할 수도 있으니 활용해 주기 바랍니다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  <a:p>
            <a:r>
              <a:rPr dirty="0" err="1"/>
              <a:t>TA는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명입니다</a:t>
            </a:r>
            <a:r>
              <a:rPr dirty="0"/>
              <a:t>. </a:t>
            </a:r>
            <a:r>
              <a:rPr lang="en-US" dirty="0" err="1"/>
              <a:t>LearnUs</a:t>
            </a:r>
            <a:r>
              <a:rPr lang="ko-KR" altLang="en-US" dirty="0"/>
              <a:t>에서 </a:t>
            </a:r>
            <a:r>
              <a:rPr dirty="0" err="1"/>
              <a:t>이메일</a:t>
            </a:r>
            <a:r>
              <a:rPr dirty="0"/>
              <a:t> </a:t>
            </a:r>
            <a:r>
              <a:rPr dirty="0" err="1"/>
              <a:t>주소를</a:t>
            </a:r>
            <a:r>
              <a:rPr dirty="0"/>
              <a:t> </a:t>
            </a:r>
            <a:r>
              <a:rPr dirty="0" err="1"/>
              <a:t>확인하기</a:t>
            </a:r>
            <a:r>
              <a:rPr dirty="0"/>
              <a:t> </a:t>
            </a:r>
            <a:r>
              <a:rPr dirty="0" err="1"/>
              <a:t>바랍니다</a:t>
            </a:r>
            <a:r>
              <a:rPr dirty="0"/>
              <a:t>. </a:t>
            </a:r>
          </a:p>
          <a:p>
            <a:r>
              <a:rPr dirty="0" err="1"/>
              <a:t>TA들은</a:t>
            </a:r>
            <a:r>
              <a:rPr dirty="0"/>
              <a:t> 제4공학관 D712호 </a:t>
            </a:r>
            <a:r>
              <a:rPr dirty="0" err="1"/>
              <a:t>컴퓨터그래픽스연구실에</a:t>
            </a:r>
            <a:r>
              <a:rPr dirty="0"/>
              <a:t> </a:t>
            </a:r>
            <a:r>
              <a:rPr dirty="0" err="1"/>
              <a:t>상주합니다</a:t>
            </a:r>
            <a:r>
              <a:rPr dirty="0"/>
              <a:t>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본</a:t>
            </a:r>
            <a:r>
              <a:rPr dirty="0"/>
              <a:t> </a:t>
            </a:r>
            <a:r>
              <a:rPr dirty="0" err="1"/>
              <a:t>과목에서는</a:t>
            </a:r>
            <a:r>
              <a:rPr dirty="0"/>
              <a:t> Java </a:t>
            </a:r>
            <a:r>
              <a:rPr dirty="0" err="1"/>
              <a:t>프로그래밍</a:t>
            </a:r>
            <a:r>
              <a:rPr dirty="0"/>
              <a:t> </a:t>
            </a:r>
            <a:r>
              <a:rPr dirty="0" err="1"/>
              <a:t>언어를</a:t>
            </a:r>
            <a:r>
              <a:rPr dirty="0"/>
              <a:t> </a:t>
            </a:r>
            <a:r>
              <a:rPr dirty="0" err="1"/>
              <a:t>사용하며</a:t>
            </a:r>
            <a:endParaRPr dirty="0"/>
          </a:p>
          <a:p>
            <a:r>
              <a:rPr dirty="0" err="1"/>
              <a:t>객체지향프로그래밍에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이론과</a:t>
            </a:r>
            <a:r>
              <a:rPr dirty="0"/>
              <a:t> </a:t>
            </a:r>
            <a:r>
              <a:rPr dirty="0" err="1"/>
              <a:t>실습을</a:t>
            </a:r>
            <a:r>
              <a:rPr dirty="0"/>
              <a:t> </a:t>
            </a:r>
            <a:r>
              <a:rPr dirty="0" err="1"/>
              <a:t>제공합니다</a:t>
            </a:r>
            <a:r>
              <a:rPr dirty="0"/>
              <a:t>. </a:t>
            </a:r>
          </a:p>
          <a:p>
            <a:r>
              <a:rPr dirty="0" err="1"/>
              <a:t>본</a:t>
            </a:r>
            <a:r>
              <a:rPr dirty="0"/>
              <a:t> </a:t>
            </a:r>
            <a:r>
              <a:rPr dirty="0" err="1"/>
              <a:t>과목은</a:t>
            </a:r>
            <a:r>
              <a:rPr dirty="0"/>
              <a:t> </a:t>
            </a:r>
            <a:r>
              <a:rPr dirty="0" err="1"/>
              <a:t>초보자가</a:t>
            </a:r>
            <a:r>
              <a:rPr dirty="0"/>
              <a:t> </a:t>
            </a:r>
            <a:r>
              <a:rPr dirty="0" err="1"/>
              <a:t>아닌</a:t>
            </a:r>
            <a:r>
              <a:rPr dirty="0"/>
              <a:t>,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프로그래밍</a:t>
            </a:r>
            <a:r>
              <a:rPr dirty="0"/>
              <a:t> </a:t>
            </a:r>
            <a:r>
              <a:rPr dirty="0" err="1"/>
              <a:t>경험이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수강생들을</a:t>
            </a:r>
            <a:r>
              <a:rPr dirty="0"/>
              <a:t> </a:t>
            </a:r>
            <a:r>
              <a:rPr dirty="0" err="1"/>
              <a:t>대상으로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 </a:t>
            </a:r>
          </a:p>
          <a:p>
            <a:r>
              <a:rPr dirty="0" err="1"/>
              <a:t>객체지향프로그래밍</a:t>
            </a:r>
            <a:r>
              <a:rPr dirty="0"/>
              <a:t>, </a:t>
            </a:r>
            <a:r>
              <a:rPr dirty="0" err="1"/>
              <a:t>영어로는</a:t>
            </a:r>
            <a:r>
              <a:rPr dirty="0"/>
              <a:t> Object-Oriented Programming, </a:t>
            </a:r>
            <a:r>
              <a:rPr dirty="0" err="1"/>
              <a:t>줄여서</a:t>
            </a:r>
            <a:r>
              <a:rPr dirty="0"/>
              <a:t> </a:t>
            </a:r>
            <a:r>
              <a:rPr dirty="0" err="1"/>
              <a:t>OOP라</a:t>
            </a:r>
            <a:r>
              <a:rPr dirty="0"/>
              <a:t> </a:t>
            </a:r>
            <a:r>
              <a:rPr dirty="0" err="1"/>
              <a:t>하는데요</a:t>
            </a:r>
            <a:r>
              <a:rPr dirty="0"/>
              <a:t>. </a:t>
            </a:r>
          </a:p>
          <a:p>
            <a:r>
              <a:rPr dirty="0" err="1"/>
              <a:t>OOP의</a:t>
            </a:r>
            <a:r>
              <a:rPr dirty="0"/>
              <a:t> </a:t>
            </a:r>
            <a:r>
              <a:rPr dirty="0" err="1"/>
              <a:t>기본</a:t>
            </a:r>
            <a:r>
              <a:rPr dirty="0"/>
              <a:t> </a:t>
            </a:r>
            <a:r>
              <a:rPr dirty="0" err="1"/>
              <a:t>개념으로는</a:t>
            </a:r>
            <a:r>
              <a:rPr dirty="0"/>
              <a:t> class, object, inheritance, polymorphism, encapsulation </a:t>
            </a:r>
            <a:r>
              <a:rPr dirty="0" err="1"/>
              <a:t>등이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</a:p>
          <a:p>
            <a:r>
              <a:rPr dirty="0" err="1"/>
              <a:t>이러한</a:t>
            </a:r>
            <a:r>
              <a:rPr dirty="0"/>
              <a:t> </a:t>
            </a:r>
            <a:r>
              <a:rPr dirty="0" err="1"/>
              <a:t>개념들을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강력하고</a:t>
            </a:r>
            <a:r>
              <a:rPr dirty="0"/>
              <a:t>, </a:t>
            </a:r>
            <a:r>
              <a:rPr dirty="0" err="1"/>
              <a:t>재사용</a:t>
            </a:r>
            <a:r>
              <a:rPr dirty="0"/>
              <a:t> </a:t>
            </a:r>
            <a:r>
              <a:rPr dirty="0" err="1"/>
              <a:t>가능하며</a:t>
            </a:r>
            <a:r>
              <a:rPr dirty="0"/>
              <a:t>, </a:t>
            </a:r>
          </a:p>
          <a:p>
            <a:r>
              <a:rPr dirty="0" err="1"/>
              <a:t>유지관리가</a:t>
            </a:r>
            <a:r>
              <a:rPr dirty="0"/>
              <a:t> </a:t>
            </a:r>
            <a:r>
              <a:rPr dirty="0" err="1"/>
              <a:t>가능한</a:t>
            </a:r>
            <a:r>
              <a:rPr dirty="0"/>
              <a:t> </a:t>
            </a:r>
            <a:r>
              <a:rPr dirty="0" err="1"/>
              <a:t>효율적인</a:t>
            </a:r>
            <a:r>
              <a:rPr dirty="0"/>
              <a:t> </a:t>
            </a:r>
            <a:r>
              <a:rPr dirty="0" err="1"/>
              <a:t>소프트웨어</a:t>
            </a:r>
            <a:r>
              <a:rPr dirty="0"/>
              <a:t> </a:t>
            </a:r>
            <a:r>
              <a:rPr dirty="0" err="1"/>
              <a:t>시스템을</a:t>
            </a:r>
            <a:r>
              <a:rPr dirty="0"/>
              <a:t> </a:t>
            </a:r>
            <a:r>
              <a:rPr dirty="0" err="1"/>
              <a:t>설계</a:t>
            </a:r>
            <a:r>
              <a:rPr dirty="0"/>
              <a:t> </a:t>
            </a:r>
            <a:r>
              <a:rPr dirty="0" err="1"/>
              <a:t>구현하는</a:t>
            </a:r>
            <a:r>
              <a:rPr dirty="0"/>
              <a:t> </a:t>
            </a:r>
            <a:r>
              <a:rPr dirty="0" err="1"/>
              <a:t>방법을</a:t>
            </a:r>
            <a:r>
              <a:rPr dirty="0"/>
              <a:t> </a:t>
            </a:r>
            <a:r>
              <a:rPr dirty="0" err="1"/>
              <a:t>학습할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</a:p>
          <a:p>
            <a:r>
              <a:rPr dirty="0" err="1"/>
              <a:t>과목</a:t>
            </a:r>
            <a:r>
              <a:rPr dirty="0"/>
              <a:t> </a:t>
            </a:r>
            <a:r>
              <a:rPr dirty="0" err="1"/>
              <a:t>전반적으로는</a:t>
            </a:r>
            <a:r>
              <a:rPr dirty="0"/>
              <a:t> Java </a:t>
            </a:r>
            <a:r>
              <a:rPr dirty="0" err="1"/>
              <a:t>언어를</a:t>
            </a:r>
            <a:r>
              <a:rPr dirty="0"/>
              <a:t> </a:t>
            </a:r>
            <a:r>
              <a:rPr dirty="0" err="1"/>
              <a:t>사용하여</a:t>
            </a:r>
            <a:r>
              <a:rPr dirty="0"/>
              <a:t> </a:t>
            </a:r>
            <a:r>
              <a:rPr dirty="0" err="1"/>
              <a:t>실제</a:t>
            </a:r>
            <a:r>
              <a:rPr dirty="0"/>
              <a:t> </a:t>
            </a:r>
            <a:r>
              <a:rPr dirty="0" err="1"/>
              <a:t>프로그래밍</a:t>
            </a:r>
            <a:r>
              <a:rPr dirty="0"/>
              <a:t> </a:t>
            </a:r>
            <a:r>
              <a:rPr dirty="0" err="1"/>
              <a:t>문제를</a:t>
            </a:r>
            <a:r>
              <a:rPr dirty="0"/>
              <a:t> </a:t>
            </a:r>
            <a:r>
              <a:rPr dirty="0" err="1"/>
              <a:t>해결하는데</a:t>
            </a:r>
            <a:r>
              <a:rPr dirty="0"/>
              <a:t> </a:t>
            </a:r>
            <a:r>
              <a:rPr dirty="0" err="1"/>
              <a:t>필요한</a:t>
            </a:r>
            <a:r>
              <a:rPr dirty="0"/>
              <a:t> </a:t>
            </a:r>
            <a:r>
              <a:rPr dirty="0" err="1"/>
              <a:t>기술들을</a:t>
            </a:r>
            <a:r>
              <a:rPr dirty="0"/>
              <a:t> </a:t>
            </a:r>
            <a:r>
              <a:rPr dirty="0" err="1"/>
              <a:t>학습합니다</a:t>
            </a:r>
            <a:r>
              <a:rPr dirty="0"/>
              <a:t>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 과목은 적어도 하나 이상의 프로그래밍 언어에 대한 학습 경험이 있는 수강생들을 대상으로 합니다. </a:t>
            </a:r>
          </a:p>
          <a:p>
            <a:r>
              <a:t>연세대학교에서 제공되는 기초 프로그래밍 과목들을 살펴보면, 이 슬라이드에서 나열한 매우 다양한 과목들이 있습니다. </a:t>
            </a:r>
          </a:p>
          <a:p>
            <a:r>
              <a:t>물론, 이 외에도 각 단과대학이나 학과에서 제공되고 있는 기초 프로그래밍 과목들이나 개설 과목이 아니더라도 인터넷 강의 등 다른 경로를 통해 학습한 경우도 가능합니다. </a:t>
            </a:r>
          </a:p>
          <a:p>
            <a:r>
              <a:t>즉, 본 과목은 기초 프로그래밍 부분을 다루기는 하지만, 그 부분이 매우 빠르게 진행되기 때문에, 프로그래밍을 처음 접하는 사람에게는 적합하지 않다는 뜻입니다. </a:t>
            </a:r>
          </a:p>
          <a:p>
            <a:r>
              <a:t>과목 수강 여부를 결정하는데 이러한 사실이 도움이 되기를 바랍니다. 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주교재가 되는 책은 따로 존재하지 않으며, 강의노트와 비디오 강의만으로 수업을 진행합니다. </a:t>
            </a:r>
          </a:p>
          <a:p>
            <a:r>
              <a:t>사실 Java 언어와 객체지향프로그래밍을 다루는 좋은 교재들은 매우 많으며, 특히 인터넷에는 유, 무료의 좋은 강의들이 많이 있습니다. </a:t>
            </a:r>
          </a:p>
          <a:p>
            <a:r>
              <a:t>그 중에서 최근에 평가가 좋은 참고 문헌을 살펴보면, 한글로 된 교재로는 신용권, 임경균 저, “이것이 자바다” 라는 책이 있으며, </a:t>
            </a:r>
          </a:p>
          <a:p>
            <a:r>
              <a:t>영문으로 된 교재 중에는 크리스티안 울렌붐의 “Java: The Comprehensive Guide to Java Programming for Professionals” 등이 있습니다.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수업진행방식에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소개하겠습니다</a:t>
            </a:r>
            <a:r>
              <a:rPr dirty="0"/>
              <a:t>. </a:t>
            </a:r>
            <a:r>
              <a:rPr dirty="0" err="1"/>
              <a:t>학생들은</a:t>
            </a:r>
            <a:r>
              <a:rPr dirty="0"/>
              <a:t> </a:t>
            </a:r>
            <a:r>
              <a:rPr dirty="0" err="1"/>
              <a:t>매주</a:t>
            </a:r>
            <a:r>
              <a:rPr dirty="0"/>
              <a:t> </a:t>
            </a:r>
            <a:r>
              <a:rPr dirty="0" err="1"/>
              <a:t>제공되는</a:t>
            </a:r>
            <a:r>
              <a:rPr dirty="0"/>
              <a:t> </a:t>
            </a:r>
            <a:r>
              <a:rPr dirty="0" err="1"/>
              <a:t>강의노트와</a:t>
            </a:r>
            <a:r>
              <a:rPr dirty="0"/>
              <a:t> </a:t>
            </a:r>
            <a:r>
              <a:rPr dirty="0" err="1"/>
              <a:t>강의를</a:t>
            </a:r>
            <a:r>
              <a:rPr dirty="0"/>
              <a:t> </a:t>
            </a:r>
            <a:r>
              <a:rPr dirty="0" err="1"/>
              <a:t>녹화한</a:t>
            </a:r>
            <a:r>
              <a:rPr dirty="0"/>
              <a:t> </a:t>
            </a:r>
            <a:r>
              <a:rPr dirty="0" err="1"/>
              <a:t>비디오</a:t>
            </a:r>
            <a:r>
              <a:rPr dirty="0"/>
              <a:t> </a:t>
            </a:r>
            <a:r>
              <a:rPr dirty="0" err="1"/>
              <a:t>강의를</a:t>
            </a:r>
            <a:r>
              <a:rPr dirty="0"/>
              <a:t> </a:t>
            </a:r>
            <a:r>
              <a:rPr dirty="0" err="1"/>
              <a:t>시청하고</a:t>
            </a:r>
            <a:r>
              <a:rPr dirty="0"/>
              <a:t> </a:t>
            </a:r>
            <a:r>
              <a:rPr dirty="0" err="1"/>
              <a:t>퀴즈를</a:t>
            </a:r>
            <a:r>
              <a:rPr dirty="0"/>
              <a:t> </a:t>
            </a:r>
            <a:r>
              <a:rPr dirty="0" err="1"/>
              <a:t>풀어</a:t>
            </a:r>
            <a:r>
              <a:rPr dirty="0"/>
              <a:t> </a:t>
            </a:r>
            <a:r>
              <a:rPr dirty="0" err="1"/>
              <a:t>제출합니다</a:t>
            </a:r>
            <a:r>
              <a:rPr dirty="0"/>
              <a:t>. </a:t>
            </a:r>
          </a:p>
          <a:p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학생들에게는</a:t>
            </a:r>
            <a:r>
              <a:rPr dirty="0"/>
              <a:t> </a:t>
            </a:r>
            <a:r>
              <a:rPr dirty="0" err="1"/>
              <a:t>매주</a:t>
            </a:r>
            <a:r>
              <a:rPr dirty="0"/>
              <a:t> </a:t>
            </a:r>
            <a:r>
              <a:rPr dirty="0" err="1"/>
              <a:t>서너</a:t>
            </a:r>
            <a:r>
              <a:rPr dirty="0"/>
              <a:t>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프로그래밍</a:t>
            </a:r>
            <a:r>
              <a:rPr dirty="0"/>
              <a:t> </a:t>
            </a:r>
            <a:r>
              <a:rPr dirty="0" err="1"/>
              <a:t>과제</a:t>
            </a:r>
            <a:r>
              <a:rPr dirty="0"/>
              <a:t> </a:t>
            </a:r>
            <a:r>
              <a:rPr dirty="0" err="1"/>
              <a:t>문제들이</a:t>
            </a:r>
            <a:r>
              <a:rPr dirty="0"/>
              <a:t> </a:t>
            </a:r>
            <a:r>
              <a:rPr dirty="0" err="1"/>
              <a:t>주어집니다</a:t>
            </a:r>
            <a:r>
              <a:rPr dirty="0"/>
              <a:t>. </a:t>
            </a:r>
            <a:r>
              <a:rPr dirty="0" err="1"/>
              <a:t>학생들은</a:t>
            </a:r>
            <a:r>
              <a:rPr dirty="0"/>
              <a:t> </a:t>
            </a:r>
            <a:r>
              <a:rPr dirty="0" err="1"/>
              <a:t>오프라인</a:t>
            </a:r>
            <a:r>
              <a:rPr dirty="0"/>
              <a:t> </a:t>
            </a:r>
            <a:r>
              <a:rPr dirty="0" err="1"/>
              <a:t>강의</a:t>
            </a:r>
            <a:r>
              <a:rPr dirty="0"/>
              <a:t> </a:t>
            </a:r>
            <a:r>
              <a:rPr dirty="0" err="1"/>
              <a:t>시간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진행되는</a:t>
            </a:r>
            <a:r>
              <a:rPr dirty="0"/>
              <a:t> </a:t>
            </a:r>
            <a:r>
              <a:rPr dirty="0" err="1"/>
              <a:t>실습</a:t>
            </a:r>
            <a:r>
              <a:rPr dirty="0"/>
              <a:t> </a:t>
            </a:r>
            <a:r>
              <a:rPr dirty="0" err="1"/>
              <a:t>시간에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문제들을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팀의</a:t>
            </a:r>
            <a:r>
              <a:rPr dirty="0"/>
              <a:t> </a:t>
            </a:r>
            <a:r>
              <a:rPr dirty="0" err="1"/>
              <a:t>학생들과</a:t>
            </a:r>
            <a:r>
              <a:rPr dirty="0"/>
              <a:t> </a:t>
            </a:r>
            <a:r>
              <a:rPr dirty="0" err="1"/>
              <a:t>의논하며</a:t>
            </a:r>
            <a:r>
              <a:rPr dirty="0"/>
              <a:t> </a:t>
            </a:r>
            <a:r>
              <a:rPr dirty="0" err="1"/>
              <a:t>해결할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r>
              <a:rPr dirty="0" err="1"/>
              <a:t>실습시간에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풀지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문제들은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</a:t>
            </a:r>
            <a:r>
              <a:rPr dirty="0"/>
              <a:t> </a:t>
            </a:r>
            <a:r>
              <a:rPr dirty="0" err="1"/>
              <a:t>주</a:t>
            </a:r>
            <a:r>
              <a:rPr lang="ko-KR" altLang="en-US" dirty="0"/>
              <a:t>의 오프라인 수업 전날 </a:t>
            </a:r>
            <a:r>
              <a:rPr dirty="0" err="1"/>
              <a:t>자정까지</a:t>
            </a:r>
            <a:r>
              <a:rPr dirty="0"/>
              <a:t> </a:t>
            </a:r>
            <a:r>
              <a:rPr dirty="0" err="1"/>
              <a:t>제출하면</a:t>
            </a:r>
            <a:r>
              <a:rPr dirty="0"/>
              <a:t> </a:t>
            </a:r>
            <a:r>
              <a:rPr dirty="0" err="1"/>
              <a:t>됩니다</a:t>
            </a:r>
            <a:r>
              <a:rPr dirty="0"/>
              <a:t>. </a:t>
            </a:r>
            <a:r>
              <a:rPr dirty="0" err="1"/>
              <a:t>프로그래밍</a:t>
            </a:r>
            <a:r>
              <a:rPr dirty="0"/>
              <a:t> </a:t>
            </a:r>
            <a:r>
              <a:rPr dirty="0" err="1"/>
              <a:t>실습과</a:t>
            </a:r>
            <a:r>
              <a:rPr dirty="0"/>
              <a:t> </a:t>
            </a:r>
            <a:r>
              <a:rPr dirty="0" err="1"/>
              <a:t>과제</a:t>
            </a:r>
            <a:r>
              <a:rPr dirty="0"/>
              <a:t> </a:t>
            </a:r>
            <a:r>
              <a:rPr dirty="0" err="1"/>
              <a:t>제출은</a:t>
            </a:r>
            <a:r>
              <a:rPr dirty="0"/>
              <a:t> auto-judge </a:t>
            </a:r>
            <a:r>
              <a:rPr dirty="0" err="1"/>
              <a:t>서버를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진행됩니다</a:t>
            </a:r>
            <a:r>
              <a:rPr dirty="0"/>
              <a:t>. auto-judge </a:t>
            </a:r>
            <a:r>
              <a:rPr dirty="0" err="1"/>
              <a:t>서버는</a:t>
            </a:r>
            <a:r>
              <a:rPr dirty="0"/>
              <a:t> </a:t>
            </a:r>
            <a:r>
              <a:rPr dirty="0" err="1"/>
              <a:t>수강생이</a:t>
            </a:r>
            <a:r>
              <a:rPr dirty="0"/>
              <a:t> </a:t>
            </a:r>
            <a:r>
              <a:rPr dirty="0" err="1"/>
              <a:t>제출하는</a:t>
            </a:r>
            <a:r>
              <a:rPr dirty="0"/>
              <a:t> </a:t>
            </a:r>
            <a:r>
              <a:rPr dirty="0" err="1"/>
              <a:t>프로그램을</a:t>
            </a:r>
            <a:r>
              <a:rPr dirty="0"/>
              <a:t> </a:t>
            </a:r>
            <a:r>
              <a:rPr dirty="0" err="1"/>
              <a:t>자동으로</a:t>
            </a:r>
            <a:r>
              <a:rPr dirty="0"/>
              <a:t> </a:t>
            </a:r>
            <a:r>
              <a:rPr dirty="0" err="1"/>
              <a:t>채점하여</a:t>
            </a:r>
            <a:r>
              <a:rPr dirty="0"/>
              <a:t>, </a:t>
            </a:r>
            <a:r>
              <a:rPr dirty="0" err="1"/>
              <a:t>제출한</a:t>
            </a:r>
            <a:r>
              <a:rPr dirty="0"/>
              <a:t> </a:t>
            </a:r>
            <a:r>
              <a:rPr dirty="0" err="1"/>
              <a:t>프로그램이</a:t>
            </a:r>
            <a:r>
              <a:rPr dirty="0"/>
              <a:t> </a:t>
            </a:r>
            <a:r>
              <a:rPr dirty="0" err="1"/>
              <a:t>정상적으로</a:t>
            </a:r>
            <a:r>
              <a:rPr dirty="0"/>
              <a:t> </a:t>
            </a:r>
            <a:r>
              <a:rPr dirty="0" err="1"/>
              <a:t>작동하고</a:t>
            </a:r>
            <a:r>
              <a:rPr dirty="0"/>
              <a:t> </a:t>
            </a:r>
            <a:r>
              <a:rPr dirty="0" err="1"/>
              <a:t>문제의</a:t>
            </a:r>
            <a:r>
              <a:rPr dirty="0"/>
              <a:t> </a:t>
            </a:r>
            <a:r>
              <a:rPr dirty="0" err="1"/>
              <a:t>조건들을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만족하는</a:t>
            </a:r>
            <a:r>
              <a:rPr dirty="0"/>
              <a:t> </a:t>
            </a:r>
            <a:r>
              <a:rPr dirty="0" err="1"/>
              <a:t>경우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과제</a:t>
            </a:r>
            <a:r>
              <a:rPr dirty="0"/>
              <a:t> </a:t>
            </a:r>
            <a:r>
              <a:rPr dirty="0" err="1"/>
              <a:t>제출을</a:t>
            </a:r>
            <a:r>
              <a:rPr dirty="0"/>
              <a:t> </a:t>
            </a:r>
            <a:r>
              <a:rPr dirty="0" err="1"/>
              <a:t>accept합니다</a:t>
            </a:r>
            <a:r>
              <a:rPr dirty="0"/>
              <a:t>. </a:t>
            </a:r>
          </a:p>
          <a:p>
            <a:r>
              <a:rPr dirty="0" err="1"/>
              <a:t>성적</a:t>
            </a:r>
            <a:r>
              <a:rPr dirty="0"/>
              <a:t> </a:t>
            </a:r>
            <a:r>
              <a:rPr dirty="0" err="1"/>
              <a:t>평가에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비중이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중간고사와</a:t>
            </a:r>
            <a:r>
              <a:rPr dirty="0"/>
              <a:t> </a:t>
            </a:r>
            <a:r>
              <a:rPr dirty="0" err="1"/>
              <a:t>기말고사는</a:t>
            </a:r>
            <a:r>
              <a:rPr dirty="0"/>
              <a:t> closed-</a:t>
            </a:r>
            <a:r>
              <a:rPr dirty="0" err="1"/>
              <a:t>book의</a:t>
            </a:r>
            <a:r>
              <a:rPr dirty="0"/>
              <a:t> </a:t>
            </a:r>
            <a:r>
              <a:rPr dirty="0" err="1"/>
              <a:t>필답고사이며</a:t>
            </a:r>
            <a:r>
              <a:rPr dirty="0"/>
              <a:t>, </a:t>
            </a:r>
            <a:r>
              <a:rPr dirty="0" err="1"/>
              <a:t>코딩</a:t>
            </a:r>
            <a:r>
              <a:rPr dirty="0"/>
              <a:t>, </a:t>
            </a:r>
            <a:r>
              <a:rPr dirty="0" err="1"/>
              <a:t>주관식</a:t>
            </a:r>
            <a:r>
              <a:rPr dirty="0"/>
              <a:t>, </a:t>
            </a:r>
            <a:r>
              <a:rPr dirty="0" err="1"/>
              <a:t>단답형</a:t>
            </a:r>
            <a:r>
              <a:rPr dirty="0"/>
              <a:t>, </a:t>
            </a:r>
            <a:r>
              <a:rPr dirty="0" err="1"/>
              <a:t>다지선다형</a:t>
            </a:r>
            <a:r>
              <a:rPr dirty="0"/>
              <a:t> </a:t>
            </a:r>
            <a:r>
              <a:rPr dirty="0" err="1"/>
              <a:t>등</a:t>
            </a:r>
            <a:r>
              <a:rPr dirty="0"/>
              <a:t> </a:t>
            </a:r>
            <a:r>
              <a:rPr dirty="0" err="1"/>
              <a:t>다양한</a:t>
            </a:r>
            <a:r>
              <a:rPr dirty="0"/>
              <a:t> </a:t>
            </a:r>
            <a:r>
              <a:rPr dirty="0" err="1"/>
              <a:t>유형의</a:t>
            </a:r>
            <a:r>
              <a:rPr dirty="0"/>
              <a:t> </a:t>
            </a:r>
            <a:r>
              <a:rPr dirty="0" err="1"/>
              <a:t>문제들을</a:t>
            </a:r>
            <a:r>
              <a:rPr dirty="0"/>
              <a:t> </a:t>
            </a:r>
            <a:r>
              <a:rPr dirty="0" err="1"/>
              <a:t>포함합니다</a:t>
            </a:r>
            <a:r>
              <a:rPr dirty="0"/>
              <a:t>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여러분들이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관심있어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성적</a:t>
            </a:r>
            <a:r>
              <a:rPr dirty="0"/>
              <a:t> </a:t>
            </a:r>
            <a:r>
              <a:rPr dirty="0" err="1"/>
              <a:t>평가</a:t>
            </a:r>
            <a:r>
              <a:rPr dirty="0"/>
              <a:t> </a:t>
            </a:r>
            <a:r>
              <a:rPr dirty="0" err="1"/>
              <a:t>기준에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말씀드리겠습니다</a:t>
            </a:r>
            <a:r>
              <a:rPr dirty="0"/>
              <a:t>. </a:t>
            </a:r>
          </a:p>
          <a:p>
            <a:r>
              <a:rPr dirty="0" err="1"/>
              <a:t>본</a:t>
            </a:r>
            <a:r>
              <a:rPr dirty="0"/>
              <a:t> </a:t>
            </a:r>
            <a:r>
              <a:rPr dirty="0" err="1"/>
              <a:t>과목은</a:t>
            </a:r>
            <a:r>
              <a:rPr dirty="0"/>
              <a:t> </a:t>
            </a:r>
            <a:r>
              <a:rPr dirty="0" err="1"/>
              <a:t>상대평가</a:t>
            </a:r>
            <a:r>
              <a:rPr dirty="0"/>
              <a:t> </a:t>
            </a:r>
            <a:r>
              <a:rPr dirty="0" err="1"/>
              <a:t>과목입니다</a:t>
            </a:r>
            <a:r>
              <a:rPr dirty="0"/>
              <a:t>. </a:t>
            </a:r>
            <a:r>
              <a:rPr dirty="0" err="1"/>
              <a:t>따라서</a:t>
            </a:r>
            <a:r>
              <a:rPr dirty="0"/>
              <a:t> </a:t>
            </a:r>
            <a:r>
              <a:rPr dirty="0" err="1"/>
              <a:t>A와</a:t>
            </a:r>
            <a:r>
              <a:rPr dirty="0"/>
              <a:t> B </a:t>
            </a:r>
            <a:r>
              <a:rPr dirty="0" err="1"/>
              <a:t>학점의</a:t>
            </a:r>
            <a:r>
              <a:rPr dirty="0"/>
              <a:t> </a:t>
            </a:r>
            <a:r>
              <a:rPr dirty="0" err="1"/>
              <a:t>최대</a:t>
            </a:r>
            <a:r>
              <a:rPr dirty="0"/>
              <a:t> </a:t>
            </a:r>
            <a:r>
              <a:rPr dirty="0" err="1"/>
              <a:t>비율이</a:t>
            </a:r>
            <a:r>
              <a:rPr dirty="0"/>
              <a:t> </a:t>
            </a:r>
            <a:r>
              <a:rPr dirty="0" err="1"/>
              <a:t>제한되어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</a:p>
          <a:p>
            <a:r>
              <a:rPr dirty="0" err="1"/>
              <a:t>참고로</a:t>
            </a:r>
            <a:r>
              <a:rPr dirty="0"/>
              <a:t> </a:t>
            </a: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특별한</a:t>
            </a:r>
            <a:r>
              <a:rPr dirty="0"/>
              <a:t> </a:t>
            </a:r>
            <a:r>
              <a:rPr dirty="0" err="1"/>
              <a:t>경우가</a:t>
            </a:r>
            <a:r>
              <a:rPr dirty="0"/>
              <a:t> </a:t>
            </a:r>
            <a:r>
              <a:rPr dirty="0" err="1"/>
              <a:t>아니라면</a:t>
            </a:r>
            <a:r>
              <a:rPr dirty="0"/>
              <a:t>  </a:t>
            </a:r>
            <a:r>
              <a:rPr dirty="0" err="1"/>
              <a:t>A와</a:t>
            </a:r>
            <a:r>
              <a:rPr dirty="0"/>
              <a:t>  B </a:t>
            </a:r>
            <a:r>
              <a:rPr dirty="0" err="1"/>
              <a:t>학점의</a:t>
            </a:r>
            <a:r>
              <a:rPr dirty="0"/>
              <a:t> </a:t>
            </a:r>
            <a:r>
              <a:rPr dirty="0" err="1"/>
              <a:t>비율을</a:t>
            </a:r>
            <a:r>
              <a:rPr dirty="0"/>
              <a:t> </a:t>
            </a:r>
            <a:r>
              <a:rPr dirty="0" err="1"/>
              <a:t>거의</a:t>
            </a:r>
            <a:r>
              <a:rPr dirty="0"/>
              <a:t> </a:t>
            </a:r>
            <a:r>
              <a:rPr dirty="0" err="1"/>
              <a:t>최대로</a:t>
            </a:r>
            <a:r>
              <a:rPr dirty="0"/>
              <a:t> </a:t>
            </a:r>
            <a:r>
              <a:rPr dirty="0" err="1"/>
              <a:t>매겨왔습니다</a:t>
            </a:r>
            <a:r>
              <a:rPr dirty="0"/>
              <a:t>. </a:t>
            </a:r>
          </a:p>
          <a:p>
            <a:endParaRPr dirty="0"/>
          </a:p>
          <a:p>
            <a:r>
              <a:rPr dirty="0" err="1"/>
              <a:t>세부</a:t>
            </a:r>
            <a:r>
              <a:rPr dirty="0"/>
              <a:t> </a:t>
            </a:r>
            <a:r>
              <a:rPr dirty="0" err="1"/>
              <a:t>성적</a:t>
            </a:r>
            <a:r>
              <a:rPr dirty="0"/>
              <a:t> </a:t>
            </a:r>
            <a:r>
              <a:rPr dirty="0" err="1"/>
              <a:t>평가</a:t>
            </a:r>
            <a:r>
              <a:rPr dirty="0"/>
              <a:t> </a:t>
            </a:r>
            <a:r>
              <a:rPr dirty="0" err="1"/>
              <a:t>기준은</a:t>
            </a:r>
            <a:r>
              <a:rPr dirty="0"/>
              <a:t>, </a:t>
            </a:r>
            <a:r>
              <a:rPr dirty="0" err="1"/>
              <a:t>중간과</a:t>
            </a:r>
            <a:r>
              <a:rPr dirty="0"/>
              <a:t> </a:t>
            </a:r>
            <a:r>
              <a:rPr dirty="0" err="1"/>
              <a:t>기말고사가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35%, </a:t>
            </a:r>
          </a:p>
          <a:p>
            <a:r>
              <a:rPr dirty="0" err="1"/>
              <a:t>프로그래밍</a:t>
            </a:r>
            <a:r>
              <a:rPr dirty="0"/>
              <a:t> </a:t>
            </a:r>
            <a:r>
              <a:rPr dirty="0" err="1"/>
              <a:t>과제가</a:t>
            </a:r>
            <a:r>
              <a:rPr dirty="0"/>
              <a:t> 15%, </a:t>
            </a:r>
          </a:p>
          <a:p>
            <a:r>
              <a:rPr dirty="0"/>
              <a:t>Quiz 10%, </a:t>
            </a:r>
          </a:p>
          <a:p>
            <a:r>
              <a:rPr dirty="0" err="1"/>
              <a:t>출석</a:t>
            </a:r>
            <a:r>
              <a:rPr dirty="0"/>
              <a:t> 3%, </a:t>
            </a:r>
          </a:p>
          <a:p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CLASSUM을</a:t>
            </a:r>
            <a:r>
              <a:rPr dirty="0"/>
              <a:t> </a:t>
            </a:r>
            <a:r>
              <a:rPr dirty="0" err="1"/>
              <a:t>통한</a:t>
            </a:r>
            <a:r>
              <a:rPr dirty="0"/>
              <a:t> </a:t>
            </a:r>
            <a:r>
              <a:rPr dirty="0" err="1"/>
              <a:t>참여도를</a:t>
            </a:r>
            <a:r>
              <a:rPr dirty="0"/>
              <a:t> 2%로 </a:t>
            </a:r>
            <a:r>
              <a:rPr dirty="0" err="1"/>
              <a:t>채점합니다</a:t>
            </a:r>
            <a:r>
              <a:rPr dirty="0"/>
              <a:t>. </a:t>
            </a:r>
          </a:p>
          <a:p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질문과</a:t>
            </a:r>
            <a:r>
              <a:rPr dirty="0"/>
              <a:t> </a:t>
            </a:r>
            <a:r>
              <a:rPr dirty="0" err="1"/>
              <a:t>답변은</a:t>
            </a:r>
            <a:r>
              <a:rPr dirty="0"/>
              <a:t> </a:t>
            </a:r>
            <a:r>
              <a:rPr dirty="0" err="1"/>
              <a:t>CLASSUM을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이루어집니다</a:t>
            </a:r>
            <a:r>
              <a:rPr dirty="0"/>
              <a:t>. </a:t>
            </a:r>
          </a:p>
          <a:p>
            <a:r>
              <a:rPr dirty="0" err="1"/>
              <a:t>학생들은</a:t>
            </a:r>
            <a:r>
              <a:rPr dirty="0"/>
              <a:t> </a:t>
            </a:r>
            <a:r>
              <a:rPr dirty="0" err="1"/>
              <a:t>익명으로</a:t>
            </a:r>
            <a:r>
              <a:rPr dirty="0"/>
              <a:t> </a:t>
            </a:r>
            <a:r>
              <a:rPr dirty="0" err="1"/>
              <a:t>질문과</a:t>
            </a:r>
            <a:r>
              <a:rPr dirty="0"/>
              <a:t> </a:t>
            </a:r>
            <a:r>
              <a:rPr dirty="0" err="1"/>
              <a:t>답변</a:t>
            </a:r>
            <a:r>
              <a:rPr dirty="0"/>
              <a:t>, </a:t>
            </a:r>
            <a:r>
              <a:rPr dirty="0" err="1"/>
              <a:t>유용한</a:t>
            </a:r>
            <a:r>
              <a:rPr dirty="0"/>
              <a:t> </a:t>
            </a:r>
            <a:r>
              <a:rPr dirty="0" err="1"/>
              <a:t>정보</a:t>
            </a:r>
            <a:r>
              <a:rPr dirty="0"/>
              <a:t> </a:t>
            </a:r>
            <a:r>
              <a:rPr dirty="0" err="1"/>
              <a:t>등을</a:t>
            </a:r>
            <a:r>
              <a:rPr dirty="0"/>
              <a:t> </a:t>
            </a:r>
            <a:r>
              <a:rPr dirty="0" err="1"/>
              <a:t>공유할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</a:p>
          <a:p>
            <a:r>
              <a:rPr dirty="0" err="1"/>
              <a:t>참여도</a:t>
            </a:r>
            <a:r>
              <a:rPr dirty="0"/>
              <a:t> </a:t>
            </a:r>
            <a:r>
              <a:rPr dirty="0" err="1"/>
              <a:t>점수는</a:t>
            </a:r>
            <a:r>
              <a:rPr dirty="0"/>
              <a:t> </a:t>
            </a:r>
            <a:r>
              <a:rPr dirty="0" err="1"/>
              <a:t>답변과</a:t>
            </a:r>
            <a:r>
              <a:rPr dirty="0"/>
              <a:t> </a:t>
            </a:r>
            <a:r>
              <a:rPr dirty="0" err="1"/>
              <a:t>유용한</a:t>
            </a:r>
            <a:r>
              <a:rPr dirty="0"/>
              <a:t> </a:t>
            </a:r>
            <a:r>
              <a:rPr dirty="0" err="1"/>
              <a:t>정보에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참여도를</a:t>
            </a:r>
            <a:r>
              <a:rPr dirty="0"/>
              <a:t> </a:t>
            </a:r>
            <a:r>
              <a:rPr dirty="0" err="1"/>
              <a:t>기준으로</a:t>
            </a:r>
            <a:r>
              <a:rPr dirty="0"/>
              <a:t> </a:t>
            </a:r>
            <a:r>
              <a:rPr dirty="0" err="1"/>
              <a:t>매겨집니다</a:t>
            </a:r>
            <a:r>
              <a:rPr dirty="0"/>
              <a:t>. </a:t>
            </a:r>
          </a:p>
          <a:p>
            <a:endParaRPr dirty="0"/>
          </a:p>
          <a:p>
            <a:r>
              <a:rPr dirty="0" err="1"/>
              <a:t>출석에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덧붙이면</a:t>
            </a:r>
            <a:r>
              <a:rPr dirty="0"/>
              <a:t>, </a:t>
            </a:r>
            <a:r>
              <a:rPr dirty="0" err="1"/>
              <a:t>본</a:t>
            </a:r>
            <a:r>
              <a:rPr dirty="0"/>
              <a:t> </a:t>
            </a:r>
            <a:r>
              <a:rPr dirty="0" err="1"/>
              <a:t>과목은</a:t>
            </a:r>
            <a:r>
              <a:rPr dirty="0"/>
              <a:t> </a:t>
            </a:r>
            <a:r>
              <a:rPr dirty="0" err="1"/>
              <a:t>지정</a:t>
            </a:r>
            <a:r>
              <a:rPr dirty="0"/>
              <a:t> </a:t>
            </a:r>
            <a:r>
              <a:rPr dirty="0" err="1"/>
              <a:t>좌석제를</a:t>
            </a:r>
            <a:r>
              <a:rPr dirty="0"/>
              <a:t> </a:t>
            </a:r>
            <a:r>
              <a:rPr dirty="0" err="1"/>
              <a:t>사용합니다</a:t>
            </a:r>
            <a:r>
              <a:rPr dirty="0"/>
              <a:t>. </a:t>
            </a:r>
          </a:p>
          <a:p>
            <a:r>
              <a:rPr dirty="0" err="1"/>
              <a:t>두번째</a:t>
            </a:r>
            <a:r>
              <a:rPr dirty="0"/>
              <a:t>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부터는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팀</a:t>
            </a:r>
            <a:r>
              <a:rPr dirty="0"/>
              <a:t> </a:t>
            </a:r>
            <a:r>
              <a:rPr dirty="0" err="1"/>
              <a:t>멤버들</a:t>
            </a:r>
            <a:r>
              <a:rPr dirty="0"/>
              <a:t> </a:t>
            </a:r>
            <a:r>
              <a:rPr dirty="0" err="1"/>
              <a:t>세명이</a:t>
            </a:r>
            <a:r>
              <a:rPr dirty="0"/>
              <a:t> </a:t>
            </a:r>
            <a:r>
              <a:rPr dirty="0" err="1"/>
              <a:t>모여</a:t>
            </a:r>
            <a:r>
              <a:rPr dirty="0"/>
              <a:t> </a:t>
            </a:r>
            <a:r>
              <a:rPr dirty="0" err="1"/>
              <a:t>앉게</a:t>
            </a:r>
            <a:r>
              <a:rPr dirty="0"/>
              <a:t> </a:t>
            </a:r>
            <a:r>
              <a:rPr dirty="0" err="1"/>
              <a:t>됩니다</a:t>
            </a:r>
            <a:r>
              <a:rPr dirty="0"/>
              <a:t>. </a:t>
            </a:r>
          </a:p>
          <a:p>
            <a:r>
              <a:rPr dirty="0" err="1"/>
              <a:t>따라서</a:t>
            </a:r>
            <a:r>
              <a:rPr dirty="0"/>
              <a:t> </a:t>
            </a:r>
            <a:r>
              <a:rPr dirty="0" err="1"/>
              <a:t>출석</a:t>
            </a:r>
            <a:r>
              <a:rPr dirty="0"/>
              <a:t> </a:t>
            </a:r>
            <a:r>
              <a:rPr dirty="0" err="1"/>
              <a:t>체크는</a:t>
            </a:r>
            <a:r>
              <a:rPr dirty="0"/>
              <a:t> </a:t>
            </a:r>
            <a:r>
              <a:rPr dirty="0" err="1"/>
              <a:t>TA가</a:t>
            </a:r>
            <a:r>
              <a:rPr dirty="0"/>
              <a:t> </a:t>
            </a:r>
            <a:r>
              <a:rPr dirty="0" err="1"/>
              <a:t>하게</a:t>
            </a:r>
            <a:r>
              <a:rPr dirty="0"/>
              <a:t> </a:t>
            </a:r>
            <a:r>
              <a:rPr dirty="0" err="1"/>
              <a:t>됩니다</a:t>
            </a:r>
            <a:r>
              <a:rPr dirty="0"/>
              <a:t>. </a:t>
            </a:r>
          </a:p>
          <a:p>
            <a:r>
              <a:rPr dirty="0" err="1"/>
              <a:t>또</a:t>
            </a:r>
            <a:r>
              <a:rPr dirty="0"/>
              <a:t>, </a:t>
            </a:r>
            <a:r>
              <a:rPr dirty="0" err="1"/>
              <a:t>비디오</a:t>
            </a:r>
            <a:r>
              <a:rPr dirty="0"/>
              <a:t> </a:t>
            </a:r>
            <a:r>
              <a:rPr dirty="0" err="1"/>
              <a:t>강의</a:t>
            </a:r>
            <a:r>
              <a:rPr dirty="0"/>
              <a:t> </a:t>
            </a:r>
            <a:r>
              <a:rPr dirty="0" err="1"/>
              <a:t>시청</a:t>
            </a:r>
            <a:r>
              <a:rPr dirty="0"/>
              <a:t> </a:t>
            </a:r>
            <a:r>
              <a:rPr dirty="0" err="1"/>
              <a:t>여부에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금요일</a:t>
            </a:r>
            <a:r>
              <a:rPr dirty="0"/>
              <a:t> </a:t>
            </a:r>
            <a:r>
              <a:rPr dirty="0" err="1"/>
              <a:t>한시간</a:t>
            </a:r>
            <a:r>
              <a:rPr dirty="0"/>
              <a:t> </a:t>
            </a:r>
            <a:r>
              <a:rPr dirty="0" err="1"/>
              <a:t>분량의</a:t>
            </a:r>
            <a:r>
              <a:rPr dirty="0"/>
              <a:t> </a:t>
            </a:r>
            <a:r>
              <a:rPr dirty="0" err="1"/>
              <a:t>출석이</a:t>
            </a:r>
            <a:r>
              <a:rPr dirty="0"/>
              <a:t> </a:t>
            </a:r>
            <a:r>
              <a:rPr dirty="0" err="1"/>
              <a:t>자동</a:t>
            </a:r>
            <a:r>
              <a:rPr dirty="0"/>
              <a:t> </a:t>
            </a:r>
            <a:r>
              <a:rPr dirty="0" err="1"/>
              <a:t>체크되므로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강의</a:t>
            </a:r>
            <a:r>
              <a:rPr dirty="0"/>
              <a:t> </a:t>
            </a:r>
            <a:r>
              <a:rPr dirty="0" err="1"/>
              <a:t>비디오를</a:t>
            </a:r>
            <a:r>
              <a:rPr dirty="0"/>
              <a:t> </a:t>
            </a:r>
            <a:r>
              <a:rPr dirty="0" err="1"/>
              <a:t>시청하기</a:t>
            </a:r>
            <a:r>
              <a:rPr dirty="0"/>
              <a:t> </a:t>
            </a:r>
            <a:r>
              <a:rPr dirty="0" err="1"/>
              <a:t>바랍니다</a:t>
            </a:r>
            <a:r>
              <a:rPr dirty="0"/>
              <a:t>. 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주간별</a:t>
            </a:r>
            <a:r>
              <a:rPr dirty="0"/>
              <a:t> </a:t>
            </a:r>
            <a:r>
              <a:rPr dirty="0" err="1"/>
              <a:t>학습</a:t>
            </a:r>
            <a:r>
              <a:rPr dirty="0"/>
              <a:t> </a:t>
            </a:r>
            <a:r>
              <a:rPr dirty="0" err="1"/>
              <a:t>스케쥴을</a:t>
            </a:r>
            <a:r>
              <a:rPr dirty="0"/>
              <a:t> </a:t>
            </a:r>
            <a:r>
              <a:rPr dirty="0" err="1"/>
              <a:t>대략적으로</a:t>
            </a:r>
            <a:r>
              <a:rPr dirty="0"/>
              <a:t> </a:t>
            </a:r>
            <a:r>
              <a:rPr dirty="0" err="1"/>
              <a:t>살펴보겠습니다</a:t>
            </a:r>
            <a:r>
              <a:rPr dirty="0"/>
              <a:t>. </a:t>
            </a:r>
          </a:p>
          <a:p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주에는</a:t>
            </a:r>
            <a:r>
              <a:rPr dirty="0"/>
              <a:t> </a:t>
            </a:r>
            <a:r>
              <a:rPr dirty="0" err="1"/>
              <a:t>객체지향프로그래밍에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소개</a:t>
            </a:r>
            <a:r>
              <a:rPr dirty="0"/>
              <a:t>, Java </a:t>
            </a:r>
            <a:r>
              <a:rPr dirty="0" err="1"/>
              <a:t>언어에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소개와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, </a:t>
            </a:r>
            <a:r>
              <a:rPr dirty="0" err="1"/>
              <a:t>프로그래밍</a:t>
            </a:r>
            <a:r>
              <a:rPr dirty="0"/>
              <a:t> </a:t>
            </a:r>
            <a:r>
              <a:rPr dirty="0" err="1"/>
              <a:t>환경을</a:t>
            </a:r>
            <a:r>
              <a:rPr dirty="0"/>
              <a:t> </a:t>
            </a:r>
            <a:r>
              <a:rPr dirty="0" err="1"/>
              <a:t>셋업합니다</a:t>
            </a:r>
            <a:r>
              <a:rPr dirty="0"/>
              <a:t>. </a:t>
            </a:r>
          </a:p>
          <a:p>
            <a:r>
              <a:rPr dirty="0" err="1"/>
              <a:t>오프라인</a:t>
            </a:r>
            <a:r>
              <a:rPr dirty="0"/>
              <a:t> </a:t>
            </a:r>
            <a:r>
              <a:rPr dirty="0" err="1"/>
              <a:t>강의시간에</a:t>
            </a:r>
            <a:r>
              <a:rPr dirty="0"/>
              <a:t> </a:t>
            </a:r>
            <a:r>
              <a:rPr dirty="0" err="1"/>
              <a:t>마치지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강의는</a:t>
            </a:r>
            <a:r>
              <a:rPr dirty="0"/>
              <a:t> </a:t>
            </a:r>
            <a:r>
              <a:rPr dirty="0" err="1"/>
              <a:t>비디오</a:t>
            </a:r>
            <a:r>
              <a:rPr dirty="0"/>
              <a:t> </a:t>
            </a:r>
            <a:r>
              <a:rPr dirty="0" err="1"/>
              <a:t>강의로</a:t>
            </a:r>
            <a:r>
              <a:rPr dirty="0"/>
              <a:t> </a:t>
            </a:r>
            <a:r>
              <a:rPr dirty="0" err="1"/>
              <a:t>시청하고</a:t>
            </a:r>
            <a:r>
              <a:rPr dirty="0"/>
              <a:t> </a:t>
            </a:r>
            <a:r>
              <a:rPr dirty="0" err="1"/>
              <a:t>다음</a:t>
            </a:r>
            <a:r>
              <a:rPr dirty="0"/>
              <a:t>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화요일</a:t>
            </a:r>
            <a:r>
              <a:rPr dirty="0"/>
              <a:t> </a:t>
            </a:r>
            <a:r>
              <a:rPr dirty="0" err="1"/>
              <a:t>자정까지</a:t>
            </a:r>
            <a:r>
              <a:rPr dirty="0"/>
              <a:t> </a:t>
            </a:r>
            <a:r>
              <a:rPr dirty="0" err="1"/>
              <a:t>quiz를</a:t>
            </a:r>
            <a:r>
              <a:rPr dirty="0"/>
              <a:t> </a:t>
            </a:r>
            <a:r>
              <a:rPr dirty="0" err="1"/>
              <a:t>풀어</a:t>
            </a:r>
            <a:r>
              <a:rPr dirty="0"/>
              <a:t> </a:t>
            </a:r>
            <a:r>
              <a:rPr dirty="0" err="1"/>
              <a:t>제출해야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 </a:t>
            </a:r>
          </a:p>
          <a:p>
            <a:endParaRPr dirty="0"/>
          </a:p>
          <a:p>
            <a:r>
              <a:rPr dirty="0"/>
              <a:t>2주차 </a:t>
            </a:r>
            <a:r>
              <a:rPr dirty="0" err="1"/>
              <a:t>부터는</a:t>
            </a:r>
            <a:r>
              <a:rPr dirty="0"/>
              <a:t> </a:t>
            </a:r>
            <a:r>
              <a:rPr dirty="0" err="1"/>
              <a:t>비디오강의와</a:t>
            </a:r>
            <a:r>
              <a:rPr dirty="0"/>
              <a:t> </a:t>
            </a:r>
            <a:r>
              <a:rPr dirty="0" err="1"/>
              <a:t>퀴즈가</a:t>
            </a:r>
            <a:r>
              <a:rPr dirty="0"/>
              <a:t> </a:t>
            </a:r>
            <a:r>
              <a:rPr dirty="0" err="1"/>
              <a:t>매주</a:t>
            </a:r>
            <a:r>
              <a:rPr dirty="0"/>
              <a:t> </a:t>
            </a:r>
            <a:r>
              <a:rPr lang="ko-KR" altLang="en-US" dirty="0"/>
              <a:t>오프라인 </a:t>
            </a:r>
            <a:r>
              <a:rPr lang="ko-KR" altLang="en-US" dirty="0" err="1"/>
              <a:t>수업날</a:t>
            </a:r>
            <a:r>
              <a:rPr dirty="0"/>
              <a:t>에 </a:t>
            </a:r>
            <a:r>
              <a:rPr dirty="0" err="1"/>
              <a:t>업로드</a:t>
            </a:r>
            <a:r>
              <a:rPr dirty="0"/>
              <a:t> </a:t>
            </a:r>
            <a:r>
              <a:rPr dirty="0" err="1"/>
              <a:t>됩니다</a:t>
            </a:r>
            <a:r>
              <a:rPr dirty="0"/>
              <a:t>. </a:t>
            </a:r>
            <a:r>
              <a:rPr dirty="0" err="1"/>
              <a:t>학생들은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다음주</a:t>
            </a:r>
            <a:r>
              <a:rPr dirty="0"/>
              <a:t> </a:t>
            </a:r>
            <a:r>
              <a:rPr lang="ko-KR" altLang="en-US" dirty="0"/>
              <a:t>오프라인 수업 전날 </a:t>
            </a:r>
            <a:r>
              <a:rPr dirty="0" err="1"/>
              <a:t>자정까지</a:t>
            </a:r>
            <a:r>
              <a:rPr dirty="0"/>
              <a:t> </a:t>
            </a:r>
            <a:r>
              <a:rPr dirty="0" err="1"/>
              <a:t>비디오강의를</a:t>
            </a:r>
            <a:r>
              <a:rPr dirty="0"/>
              <a:t> </a:t>
            </a:r>
            <a:r>
              <a:rPr dirty="0" err="1"/>
              <a:t>시청하고</a:t>
            </a:r>
            <a:r>
              <a:rPr dirty="0"/>
              <a:t> </a:t>
            </a:r>
            <a:r>
              <a:rPr dirty="0" err="1"/>
              <a:t>quiz를</a:t>
            </a:r>
            <a:r>
              <a:rPr dirty="0"/>
              <a:t> </a:t>
            </a:r>
            <a:r>
              <a:rPr dirty="0" err="1"/>
              <a:t>풀어</a:t>
            </a:r>
            <a:r>
              <a:rPr dirty="0"/>
              <a:t> </a:t>
            </a:r>
            <a:r>
              <a:rPr dirty="0" err="1"/>
              <a:t>제출합니다</a:t>
            </a:r>
            <a:r>
              <a:rPr dirty="0"/>
              <a:t>. </a:t>
            </a:r>
            <a:r>
              <a:rPr lang="ko-KR" altLang="en-US" dirty="0"/>
              <a:t>오</a:t>
            </a:r>
            <a:r>
              <a:rPr dirty="0" err="1"/>
              <a:t>프라인</a:t>
            </a:r>
            <a:r>
              <a:rPr dirty="0"/>
              <a:t> </a:t>
            </a:r>
            <a:r>
              <a:rPr dirty="0" err="1"/>
              <a:t>수업시간에는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전주에</a:t>
            </a:r>
            <a:r>
              <a:rPr dirty="0"/>
              <a:t> </a:t>
            </a:r>
            <a:r>
              <a:rPr dirty="0" err="1"/>
              <a:t>비디오</a:t>
            </a:r>
            <a:r>
              <a:rPr dirty="0"/>
              <a:t> </a:t>
            </a:r>
            <a:r>
              <a:rPr dirty="0" err="1"/>
              <a:t>강의로</a:t>
            </a:r>
            <a:r>
              <a:rPr dirty="0"/>
              <a:t> </a:t>
            </a:r>
            <a:r>
              <a:rPr dirty="0" err="1"/>
              <a:t>학습한</a:t>
            </a:r>
            <a:r>
              <a:rPr dirty="0"/>
              <a:t> </a:t>
            </a:r>
            <a:r>
              <a:rPr dirty="0" err="1"/>
              <a:t>내용을</a:t>
            </a:r>
            <a:r>
              <a:rPr dirty="0"/>
              <a:t> </a:t>
            </a:r>
            <a:r>
              <a:rPr dirty="0" err="1"/>
              <a:t>바탕으로</a:t>
            </a:r>
            <a:r>
              <a:rPr dirty="0"/>
              <a:t> </a:t>
            </a:r>
            <a:r>
              <a:rPr dirty="0" err="1"/>
              <a:t>프로그래밍</a:t>
            </a:r>
            <a:r>
              <a:rPr dirty="0"/>
              <a:t> </a:t>
            </a:r>
            <a:r>
              <a:rPr dirty="0" err="1"/>
              <a:t>실습</a:t>
            </a:r>
            <a:r>
              <a:rPr dirty="0"/>
              <a:t> </a:t>
            </a:r>
            <a:r>
              <a:rPr dirty="0" err="1"/>
              <a:t>과제</a:t>
            </a:r>
            <a:r>
              <a:rPr dirty="0"/>
              <a:t> </a:t>
            </a:r>
            <a:r>
              <a:rPr dirty="0" err="1"/>
              <a:t>문제들이</a:t>
            </a:r>
            <a:r>
              <a:rPr dirty="0"/>
              <a:t> </a:t>
            </a:r>
            <a:r>
              <a:rPr dirty="0" err="1"/>
              <a:t>출제</a:t>
            </a:r>
            <a:r>
              <a:rPr dirty="0"/>
              <a:t> </a:t>
            </a:r>
            <a:r>
              <a:rPr dirty="0" err="1"/>
              <a:t>됩니다</a:t>
            </a:r>
            <a:r>
              <a:rPr dirty="0"/>
              <a:t>. </a:t>
            </a:r>
            <a:r>
              <a:rPr dirty="0" err="1"/>
              <a:t>학생들은</a:t>
            </a:r>
            <a:r>
              <a:rPr dirty="0"/>
              <a:t> </a:t>
            </a:r>
            <a:r>
              <a:rPr dirty="0" err="1"/>
              <a:t>실습</a:t>
            </a:r>
            <a:r>
              <a:rPr dirty="0"/>
              <a:t> </a:t>
            </a:r>
            <a:r>
              <a:rPr dirty="0" err="1"/>
              <a:t>시간에</a:t>
            </a:r>
            <a:r>
              <a:rPr dirty="0"/>
              <a:t> </a:t>
            </a:r>
            <a:r>
              <a:rPr dirty="0" err="1"/>
              <a:t>팀원들과</a:t>
            </a:r>
            <a:r>
              <a:rPr dirty="0"/>
              <a:t> </a:t>
            </a:r>
            <a:r>
              <a:rPr dirty="0" err="1"/>
              <a:t>상의하며</a:t>
            </a:r>
            <a:r>
              <a:rPr dirty="0"/>
              <a:t> </a:t>
            </a:r>
            <a:r>
              <a:rPr dirty="0" err="1"/>
              <a:t>문제를</a:t>
            </a:r>
            <a:r>
              <a:rPr dirty="0"/>
              <a:t> </a:t>
            </a:r>
            <a:r>
              <a:rPr dirty="0" err="1"/>
              <a:t>풀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있으며</a:t>
            </a:r>
            <a:r>
              <a:rPr dirty="0"/>
              <a:t>, </a:t>
            </a:r>
            <a:r>
              <a:rPr dirty="0" err="1"/>
              <a:t>TA와</a:t>
            </a:r>
            <a:r>
              <a:rPr dirty="0"/>
              <a:t> </a:t>
            </a:r>
            <a:r>
              <a:rPr dirty="0" err="1"/>
              <a:t>교수에게</a:t>
            </a:r>
            <a:r>
              <a:rPr dirty="0"/>
              <a:t> </a:t>
            </a:r>
            <a:r>
              <a:rPr dirty="0" err="1"/>
              <a:t>자유롭게</a:t>
            </a:r>
            <a:r>
              <a:rPr dirty="0"/>
              <a:t> </a:t>
            </a:r>
            <a:r>
              <a:rPr dirty="0" err="1"/>
              <a:t>질문할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r>
              <a:rPr dirty="0" err="1"/>
              <a:t>실습</a:t>
            </a:r>
            <a:r>
              <a:rPr dirty="0"/>
              <a:t> </a:t>
            </a:r>
            <a:r>
              <a:rPr dirty="0" err="1"/>
              <a:t>과제</a:t>
            </a:r>
            <a:r>
              <a:rPr lang="ko-KR" altLang="en-US" dirty="0"/>
              <a:t>는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</a:t>
            </a:r>
            <a:r>
              <a:rPr dirty="0"/>
              <a:t> </a:t>
            </a:r>
            <a:r>
              <a:rPr dirty="0" err="1"/>
              <a:t>주</a:t>
            </a:r>
            <a:r>
              <a:rPr lang="ko-KR" altLang="en-US" dirty="0"/>
              <a:t> 오프라인 수업 전날 </a:t>
            </a:r>
            <a:r>
              <a:rPr dirty="0" err="1"/>
              <a:t>자정</a:t>
            </a:r>
            <a:r>
              <a:rPr dirty="0"/>
              <a:t> </a:t>
            </a:r>
            <a:r>
              <a:rPr dirty="0" err="1"/>
              <a:t>이전에</a:t>
            </a:r>
            <a:r>
              <a:rPr dirty="0"/>
              <a:t> auto-judge </a:t>
            </a:r>
            <a:r>
              <a:rPr dirty="0" err="1"/>
              <a:t>서버에</a:t>
            </a:r>
            <a:r>
              <a:rPr dirty="0"/>
              <a:t> </a:t>
            </a:r>
            <a:r>
              <a:rPr dirty="0" err="1"/>
              <a:t>제출</a:t>
            </a:r>
            <a:r>
              <a:rPr dirty="0"/>
              <a:t>, </a:t>
            </a:r>
            <a:r>
              <a:rPr dirty="0" err="1"/>
              <a:t>accept를</a:t>
            </a:r>
            <a:r>
              <a:rPr dirty="0"/>
              <a:t> </a:t>
            </a:r>
            <a:r>
              <a:rPr dirty="0" err="1"/>
              <a:t>받아야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  <a:p>
            <a:r>
              <a:rPr dirty="0"/>
              <a:t>2주차의 </a:t>
            </a:r>
            <a:r>
              <a:rPr dirty="0" err="1"/>
              <a:t>학습</a:t>
            </a:r>
            <a:r>
              <a:rPr dirty="0"/>
              <a:t> </a:t>
            </a:r>
            <a:r>
              <a:rPr dirty="0" err="1"/>
              <a:t>내용은</a:t>
            </a:r>
            <a:r>
              <a:rPr dirty="0"/>
              <a:t> OOP </a:t>
            </a:r>
            <a:r>
              <a:rPr dirty="0" err="1"/>
              <a:t>개념</a:t>
            </a:r>
            <a:r>
              <a:rPr dirty="0"/>
              <a:t> </a:t>
            </a:r>
            <a:r>
              <a:rPr dirty="0" err="1"/>
              <a:t>전의</a:t>
            </a:r>
            <a:r>
              <a:rPr dirty="0"/>
              <a:t> Java </a:t>
            </a:r>
            <a:r>
              <a:rPr dirty="0" err="1"/>
              <a:t>기본</a:t>
            </a:r>
            <a:r>
              <a:rPr dirty="0"/>
              <a:t> </a:t>
            </a:r>
            <a:r>
              <a:rPr dirty="0" err="1"/>
              <a:t>프로그래밍</a:t>
            </a:r>
            <a:r>
              <a:rPr dirty="0"/>
              <a:t>, </a:t>
            </a:r>
            <a:r>
              <a:rPr dirty="0" err="1"/>
              <a:t>즉</a:t>
            </a:r>
            <a:r>
              <a:rPr dirty="0"/>
              <a:t>, Operator, Control Structure, Screen Input/</a:t>
            </a:r>
            <a:r>
              <a:rPr dirty="0" err="1"/>
              <a:t>Output과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String </a:t>
            </a:r>
            <a:r>
              <a:rPr dirty="0" err="1"/>
              <a:t>class를</a:t>
            </a:r>
            <a:r>
              <a:rPr dirty="0"/>
              <a:t> </a:t>
            </a:r>
            <a:r>
              <a:rPr dirty="0" err="1"/>
              <a:t>포함합니다</a:t>
            </a:r>
            <a:r>
              <a:rPr dirty="0"/>
              <a:t>. </a:t>
            </a:r>
          </a:p>
          <a:p>
            <a:endParaRPr dirty="0"/>
          </a:p>
          <a:p>
            <a:r>
              <a:rPr dirty="0"/>
              <a:t>3주차에는 </a:t>
            </a:r>
            <a:r>
              <a:rPr dirty="0" err="1"/>
              <a:t>본격적인</a:t>
            </a:r>
            <a:r>
              <a:rPr dirty="0"/>
              <a:t> OOP </a:t>
            </a:r>
            <a:r>
              <a:rPr dirty="0" err="1"/>
              <a:t>개념에</a:t>
            </a:r>
            <a:r>
              <a:rPr dirty="0"/>
              <a:t> </a:t>
            </a:r>
            <a:r>
              <a:rPr dirty="0" err="1"/>
              <a:t>앞서</a:t>
            </a:r>
            <a:r>
              <a:rPr dirty="0"/>
              <a:t> </a:t>
            </a:r>
            <a:r>
              <a:rPr dirty="0" err="1"/>
              <a:t>알아야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reference type, array, enumeration </a:t>
            </a:r>
            <a:r>
              <a:rPr dirty="0" err="1"/>
              <a:t>type을</a:t>
            </a:r>
            <a:r>
              <a:rPr dirty="0"/>
              <a:t> </a:t>
            </a:r>
            <a:r>
              <a:rPr dirty="0" err="1"/>
              <a:t>학습</a:t>
            </a:r>
            <a:r>
              <a:rPr lang="ko-KR" altLang="en-US" dirty="0"/>
              <a:t>합니다</a:t>
            </a:r>
            <a:r>
              <a:rPr dirty="0"/>
              <a:t>. </a:t>
            </a:r>
          </a:p>
          <a:p>
            <a:endParaRPr dirty="0"/>
          </a:p>
          <a:p>
            <a:r>
              <a:rPr dirty="0"/>
              <a:t>4주차와 5주차에 </a:t>
            </a:r>
            <a:r>
              <a:rPr dirty="0" err="1"/>
              <a:t>걸쳐서</a:t>
            </a:r>
            <a:r>
              <a:rPr dirty="0"/>
              <a:t> OOP </a:t>
            </a:r>
            <a:r>
              <a:rPr dirty="0" err="1"/>
              <a:t>개념에서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기본이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class에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학습하는데</a:t>
            </a:r>
            <a:r>
              <a:rPr dirty="0"/>
              <a:t>, </a:t>
            </a:r>
            <a:r>
              <a:rPr dirty="0" err="1"/>
              <a:t>분량이</a:t>
            </a:r>
            <a:r>
              <a:rPr dirty="0"/>
              <a:t> </a:t>
            </a:r>
            <a:r>
              <a:rPr dirty="0" err="1"/>
              <a:t>많아서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주에</a:t>
            </a:r>
            <a:r>
              <a:rPr dirty="0"/>
              <a:t> </a:t>
            </a:r>
            <a:r>
              <a:rPr dirty="0" err="1"/>
              <a:t>걸쳐</a:t>
            </a:r>
            <a:r>
              <a:rPr dirty="0"/>
              <a:t> </a:t>
            </a:r>
            <a:r>
              <a:rPr dirty="0" err="1"/>
              <a:t>나누었습니다</a:t>
            </a:r>
            <a:r>
              <a:rPr dirty="0"/>
              <a:t>. 이 </a:t>
            </a:r>
            <a:r>
              <a:rPr dirty="0" err="1"/>
              <a:t>중</a:t>
            </a:r>
            <a:r>
              <a:rPr dirty="0"/>
              <a:t> 4주차에는 class, object, </a:t>
            </a:r>
            <a:r>
              <a:rPr dirty="0" err="1"/>
              <a:t>instance의</a:t>
            </a:r>
            <a:r>
              <a:rPr dirty="0"/>
              <a:t> </a:t>
            </a:r>
            <a:r>
              <a:rPr dirty="0" err="1"/>
              <a:t>개념</a:t>
            </a:r>
            <a:r>
              <a:rPr dirty="0"/>
              <a:t>, </a:t>
            </a:r>
            <a:r>
              <a:rPr dirty="0" err="1"/>
              <a:t>variable이나</a:t>
            </a:r>
            <a:r>
              <a:rPr dirty="0"/>
              <a:t> </a:t>
            </a:r>
            <a:r>
              <a:rPr dirty="0" err="1"/>
              <a:t>constant등의</a:t>
            </a:r>
            <a:r>
              <a:rPr dirty="0"/>
              <a:t> </a:t>
            </a:r>
            <a:r>
              <a:rPr dirty="0" err="1"/>
              <a:t>fields와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constructor에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학습합니다</a:t>
            </a:r>
            <a:r>
              <a:rPr dirty="0"/>
              <a:t>. 5주차에는 methods, </a:t>
            </a:r>
            <a:r>
              <a:rPr dirty="0" err="1"/>
              <a:t>instance와</a:t>
            </a:r>
            <a:r>
              <a:rPr dirty="0"/>
              <a:t> static </a:t>
            </a:r>
            <a:r>
              <a:rPr dirty="0" err="1"/>
              <a:t>member의</a:t>
            </a:r>
            <a:r>
              <a:rPr dirty="0"/>
              <a:t> </a:t>
            </a:r>
            <a:r>
              <a:rPr dirty="0" err="1"/>
              <a:t>차이</a:t>
            </a:r>
            <a:r>
              <a:rPr dirty="0"/>
              <a:t>, </a:t>
            </a:r>
            <a:r>
              <a:rPr dirty="0" err="1"/>
              <a:t>package와</a:t>
            </a:r>
            <a:r>
              <a:rPr dirty="0"/>
              <a:t> access </a:t>
            </a:r>
            <a:r>
              <a:rPr dirty="0" err="1"/>
              <a:t>modifer들에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학습합니다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6주차에는 </a:t>
            </a:r>
            <a:r>
              <a:rPr dirty="0" err="1"/>
              <a:t>OOP에서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중요한</a:t>
            </a:r>
            <a:r>
              <a:rPr dirty="0"/>
              <a:t> </a:t>
            </a:r>
            <a:r>
              <a:rPr dirty="0" err="1"/>
              <a:t>개념인</a:t>
            </a:r>
            <a:r>
              <a:rPr dirty="0"/>
              <a:t> inheritance, </a:t>
            </a:r>
            <a:r>
              <a:rPr dirty="0" err="1"/>
              <a:t>즉</a:t>
            </a:r>
            <a:r>
              <a:rPr dirty="0"/>
              <a:t>, </a:t>
            </a:r>
            <a:r>
              <a:rPr dirty="0" err="1"/>
              <a:t>상속에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학습합니다</a:t>
            </a:r>
            <a:r>
              <a:rPr dirty="0"/>
              <a:t>. Type </a:t>
            </a:r>
            <a:r>
              <a:rPr dirty="0" err="1"/>
              <a:t>conversion과</a:t>
            </a:r>
            <a:r>
              <a:rPr dirty="0"/>
              <a:t> </a:t>
            </a:r>
            <a:r>
              <a:rPr dirty="0" err="1"/>
              <a:t>polymorphism의</a:t>
            </a:r>
            <a:r>
              <a:rPr dirty="0"/>
              <a:t> </a:t>
            </a:r>
            <a:r>
              <a:rPr dirty="0" err="1"/>
              <a:t>개념</a:t>
            </a:r>
            <a:r>
              <a:rPr dirty="0"/>
              <a:t>, abstract </a:t>
            </a:r>
            <a:r>
              <a:rPr dirty="0" err="1"/>
              <a:t>class의</a:t>
            </a:r>
            <a:r>
              <a:rPr dirty="0"/>
              <a:t> </a:t>
            </a:r>
            <a:r>
              <a:rPr dirty="0" err="1"/>
              <a:t>의미</a:t>
            </a:r>
            <a:r>
              <a:rPr dirty="0"/>
              <a:t> </a:t>
            </a:r>
            <a:r>
              <a:rPr dirty="0" err="1"/>
              <a:t>등에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학습합니다</a:t>
            </a:r>
            <a:r>
              <a:rPr dirty="0"/>
              <a:t>. </a:t>
            </a:r>
          </a:p>
          <a:p>
            <a:endParaRPr dirty="0"/>
          </a:p>
          <a:p>
            <a:r>
              <a:rPr dirty="0"/>
              <a:t>7주차에는 </a:t>
            </a:r>
            <a:r>
              <a:rPr dirty="0" err="1"/>
              <a:t>class보다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자유도가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interface에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학습하며</a:t>
            </a:r>
            <a:r>
              <a:rPr dirty="0"/>
              <a:t>, nested </a:t>
            </a:r>
            <a:r>
              <a:rPr dirty="0" err="1"/>
              <a:t>class와</a:t>
            </a:r>
            <a:r>
              <a:rPr dirty="0"/>
              <a:t> nested </a:t>
            </a:r>
            <a:r>
              <a:rPr dirty="0" err="1"/>
              <a:t>interface에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학습합니다</a:t>
            </a:r>
            <a:r>
              <a:rPr dirty="0"/>
              <a:t>. </a:t>
            </a:r>
          </a:p>
          <a:p>
            <a:endParaRPr dirty="0"/>
          </a:p>
          <a:p>
            <a:r>
              <a:rPr dirty="0"/>
              <a:t>8주차에는 </a:t>
            </a:r>
            <a:r>
              <a:rPr dirty="0" err="1"/>
              <a:t>중간고사를</a:t>
            </a:r>
            <a:r>
              <a:rPr dirty="0"/>
              <a:t> </a:t>
            </a:r>
            <a:r>
              <a:rPr dirty="0" err="1"/>
              <a:t>치룹니다</a:t>
            </a:r>
            <a:r>
              <a:rPr dirty="0"/>
              <a:t>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9주차에는 </a:t>
            </a:r>
            <a:r>
              <a:rPr dirty="0" err="1"/>
              <a:t>피할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소프트웨어적인</a:t>
            </a:r>
            <a:r>
              <a:rPr dirty="0"/>
              <a:t> </a:t>
            </a:r>
            <a:r>
              <a:rPr dirty="0" err="1"/>
              <a:t>오류를</a:t>
            </a:r>
            <a:r>
              <a:rPr dirty="0"/>
              <a:t> </a:t>
            </a:r>
            <a:r>
              <a:rPr dirty="0" err="1"/>
              <a:t>처리할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Exception Handling </a:t>
            </a:r>
            <a:r>
              <a:rPr dirty="0" err="1"/>
              <a:t>메카니즘에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학습합니다</a:t>
            </a:r>
            <a:r>
              <a:rPr dirty="0"/>
              <a:t>. </a:t>
            </a:r>
          </a:p>
          <a:p>
            <a:endParaRPr dirty="0"/>
          </a:p>
          <a:p>
            <a:r>
              <a:rPr dirty="0"/>
              <a:t>10주차에는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class의</a:t>
            </a:r>
            <a:r>
              <a:rPr dirty="0"/>
              <a:t> </a:t>
            </a:r>
            <a:r>
              <a:rPr dirty="0" err="1"/>
              <a:t>조상이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Object </a:t>
            </a:r>
            <a:r>
              <a:rPr dirty="0" err="1"/>
              <a:t>class와</a:t>
            </a:r>
            <a:r>
              <a:rPr dirty="0"/>
              <a:t> </a:t>
            </a:r>
            <a:r>
              <a:rPr dirty="0" err="1"/>
              <a:t>type을</a:t>
            </a:r>
            <a:r>
              <a:rPr dirty="0"/>
              <a:t> </a:t>
            </a:r>
            <a:r>
              <a:rPr dirty="0" err="1"/>
              <a:t>갈아끼워가며</a:t>
            </a:r>
            <a:r>
              <a:rPr dirty="0"/>
              <a:t> </a:t>
            </a:r>
            <a:r>
              <a:rPr dirty="0" err="1"/>
              <a:t>사용할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generics에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소개합니다</a:t>
            </a:r>
            <a:r>
              <a:rPr dirty="0"/>
              <a:t>. </a:t>
            </a:r>
            <a:endParaRPr lang="en-US" dirty="0"/>
          </a:p>
          <a:p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11</a:t>
            </a:r>
            <a:r>
              <a:rPr lang="ko-KR" altLang="en-US" dirty="0"/>
              <a:t>주차에는 </a:t>
            </a:r>
            <a:r>
              <a:rPr lang="en-US" altLang="ko-KR" dirty="0"/>
              <a:t>Java</a:t>
            </a:r>
            <a:r>
              <a:rPr lang="ko-KR" altLang="en-US" dirty="0"/>
              <a:t>가 제공하는 강력한 기본 데이터 구조인 </a:t>
            </a:r>
            <a:r>
              <a:rPr lang="en-US" altLang="ko-KR" dirty="0"/>
              <a:t>Collection Framework</a:t>
            </a:r>
            <a:r>
              <a:rPr lang="ko-KR" altLang="en-US" dirty="0"/>
              <a:t>에 대해 학습합니다</a:t>
            </a:r>
            <a:r>
              <a:rPr lang="en-US" altLang="ko-KR" dirty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12</a:t>
            </a:r>
            <a:r>
              <a:rPr lang="ko-KR" altLang="en-US" dirty="0"/>
              <a:t>주차에는 </a:t>
            </a:r>
            <a:r>
              <a:rPr lang="en-US" altLang="ko-KR" dirty="0"/>
              <a:t>recursion</a:t>
            </a:r>
            <a:r>
              <a:rPr lang="ko-KR" altLang="en-US" dirty="0"/>
              <a:t>에 대해 학습합니다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  <a:p>
            <a:endParaRPr dirty="0"/>
          </a:p>
          <a:p>
            <a:r>
              <a:rPr dirty="0"/>
              <a:t>1</a:t>
            </a:r>
            <a:r>
              <a:rPr lang="en-US" altLang="ko-KR" dirty="0"/>
              <a:t>3</a:t>
            </a:r>
            <a:r>
              <a:rPr dirty="0"/>
              <a:t>주차에는 </a:t>
            </a:r>
            <a:r>
              <a:rPr dirty="0" err="1"/>
              <a:t>Java가</a:t>
            </a:r>
            <a:r>
              <a:rPr dirty="0"/>
              <a:t> </a:t>
            </a:r>
            <a:r>
              <a:rPr dirty="0" err="1"/>
              <a:t>제공하는</a:t>
            </a:r>
            <a:r>
              <a:rPr dirty="0"/>
              <a:t> multi-</a:t>
            </a:r>
            <a:r>
              <a:rPr dirty="0" err="1"/>
              <a:t>thread기능을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작업을</a:t>
            </a:r>
            <a:r>
              <a:rPr dirty="0"/>
              <a:t> </a:t>
            </a:r>
            <a:r>
              <a:rPr dirty="0" err="1"/>
              <a:t>동시에</a:t>
            </a:r>
            <a:r>
              <a:rPr dirty="0"/>
              <a:t> </a:t>
            </a:r>
            <a:r>
              <a:rPr dirty="0" err="1"/>
              <a:t>수행하면서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순서를</a:t>
            </a:r>
            <a:r>
              <a:rPr dirty="0"/>
              <a:t> </a:t>
            </a:r>
            <a:r>
              <a:rPr dirty="0" err="1"/>
              <a:t>컨트롤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기능을</a:t>
            </a:r>
            <a:r>
              <a:rPr dirty="0"/>
              <a:t> </a:t>
            </a:r>
            <a:r>
              <a:rPr dirty="0" err="1"/>
              <a:t>학습합니다</a:t>
            </a:r>
            <a:r>
              <a:rPr dirty="0"/>
              <a:t>. </a:t>
            </a:r>
          </a:p>
          <a:p>
            <a:endParaRPr dirty="0"/>
          </a:p>
          <a:p>
            <a:r>
              <a:rPr dirty="0"/>
              <a:t>1</a:t>
            </a:r>
            <a:r>
              <a:rPr lang="en-US" altLang="ko-KR" dirty="0"/>
              <a:t>4</a:t>
            </a:r>
            <a:r>
              <a:rPr dirty="0"/>
              <a:t>주차에는 </a:t>
            </a:r>
            <a:r>
              <a:rPr dirty="0" err="1"/>
              <a:t>익명의</a:t>
            </a:r>
            <a:r>
              <a:rPr dirty="0"/>
              <a:t> </a:t>
            </a:r>
            <a:r>
              <a:rPr dirty="0" err="1"/>
              <a:t>함수를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간결하게</a:t>
            </a:r>
            <a:r>
              <a:rPr dirty="0"/>
              <a:t> </a:t>
            </a:r>
            <a:r>
              <a:rPr dirty="0" err="1"/>
              <a:t>처리할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Lambda Expression</a:t>
            </a:r>
            <a:r>
              <a:rPr lang="ko-KR" altLang="en-US" dirty="0"/>
              <a:t>과 </a:t>
            </a:r>
            <a:r>
              <a:rPr lang="en-US" altLang="ko-KR" dirty="0"/>
              <a:t>design pattern</a:t>
            </a:r>
            <a:r>
              <a:rPr lang="ko-KR" altLang="en-US" dirty="0"/>
              <a:t>에 대해 학습합니다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  <a:p>
            <a:endParaRPr dirty="0"/>
          </a:p>
          <a:p>
            <a:r>
              <a:rPr dirty="0" err="1"/>
              <a:t>마지막으로</a:t>
            </a:r>
            <a:r>
              <a:rPr dirty="0"/>
              <a:t> 15주차에 </a:t>
            </a:r>
            <a:r>
              <a:rPr dirty="0" err="1"/>
              <a:t>기말고사를</a:t>
            </a:r>
            <a:r>
              <a:rPr dirty="0"/>
              <a:t> </a:t>
            </a:r>
            <a:r>
              <a:rPr dirty="0" err="1"/>
              <a:t>치룹니다</a:t>
            </a:r>
            <a:r>
              <a:rPr dirty="0"/>
              <a:t>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>
            <a:lvl1pPr algn="ctr">
              <a:defRPr sz="4500">
                <a:solidFill>
                  <a:srgbClr val="000000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3pPr marL="1163781" indent="-249381">
              <a:buFont typeface="Wingdings" pitchFamily="2" charset="2"/>
              <a:buChar char="§"/>
              <a:defRPr/>
            </a:lvl3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51383" y="1124742"/>
            <a:ext cx="11043248" cy="5400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681446" y="6437907"/>
            <a:ext cx="287019" cy="25196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1pPr>
      <a:lvl2pPr marL="755373" marR="0" indent="-298173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◦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2pPr>
      <a:lvl3pPr marL="1163781" marR="0" indent="-249381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▪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3pPr>
      <a:lvl4pPr marL="17373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4pPr>
      <a:lvl5pPr marL="21945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klee@yonsei.ac.k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 txBox="1">
            <a:spLocks noGrp="1"/>
          </p:cNvSpPr>
          <p:nvPr>
            <p:ph type="ctrTitle"/>
          </p:nvPr>
        </p:nvSpPr>
        <p:spPr>
          <a:xfrm>
            <a:off x="696888" y="1958975"/>
            <a:ext cx="10798224" cy="1470025"/>
          </a:xfrm>
          <a:prstGeom prst="rect">
            <a:avLst/>
          </a:prstGeom>
        </p:spPr>
        <p:txBody>
          <a:bodyPr/>
          <a:lstStyle/>
          <a:p>
            <a:r>
              <a:t>OOP Course Plan</a:t>
            </a:r>
          </a:p>
        </p:txBody>
      </p:sp>
      <p:sp>
        <p:nvSpPr>
          <p:cNvPr id="32" name="Subtitle 3"/>
          <p:cNvSpPr txBox="1">
            <a:spLocks noGrp="1"/>
          </p:cNvSpPr>
          <p:nvPr>
            <p:ph type="subTitle" sz="quarter" idx="1"/>
          </p:nvPr>
        </p:nvSpPr>
        <p:spPr>
          <a:xfrm>
            <a:off x="2895600" y="3573016"/>
            <a:ext cx="6400800" cy="1179289"/>
          </a:xfrm>
          <a:prstGeom prst="rect">
            <a:avLst/>
          </a:prstGeom>
        </p:spPr>
        <p:txBody>
          <a:bodyPr/>
          <a:lstStyle/>
          <a:p>
            <a:r>
              <a:rPr dirty="0"/>
              <a:t>Object-Oriented Programming</a:t>
            </a:r>
          </a:p>
          <a:p>
            <a:r>
              <a:rPr dirty="0" err="1"/>
              <a:t>객체지향프로그래밍</a:t>
            </a:r>
            <a:r>
              <a:rPr dirty="0"/>
              <a:t> (CCO1102)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제목 1"/>
          <p:cNvSpPr txBox="1">
            <a:spLocks noGrp="1"/>
          </p:cNvSpPr>
          <p:nvPr>
            <p:ph type="title"/>
          </p:nvPr>
        </p:nvSpPr>
        <p:spPr>
          <a:xfrm>
            <a:off x="551383" y="260646"/>
            <a:ext cx="11043248" cy="1257912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CCO1102-02 객체지향프로그래밍 </a:t>
            </a:r>
            <a:br/>
            <a:r>
              <a:t>(Object-Oriented Programming)</a:t>
            </a:r>
          </a:p>
        </p:txBody>
      </p:sp>
      <p:sp>
        <p:nvSpPr>
          <p:cNvPr id="37" name="내용 개체 틀 2"/>
          <p:cNvSpPr txBox="1">
            <a:spLocks noGrp="1"/>
          </p:cNvSpPr>
          <p:nvPr>
            <p:ph type="body" idx="1"/>
          </p:nvPr>
        </p:nvSpPr>
        <p:spPr>
          <a:xfrm>
            <a:off x="551383" y="1649185"/>
            <a:ext cx="11043248" cy="4876160"/>
          </a:xfrm>
          <a:prstGeom prst="rect">
            <a:avLst/>
          </a:prstGeom>
        </p:spPr>
        <p:txBody>
          <a:bodyPr/>
          <a:lstStyle/>
          <a:p>
            <a:pPr marL="330477" indent="-285750">
              <a:buFont typeface="Helvetica"/>
              <a:defRPr sz="1800"/>
            </a:pPr>
            <a:r>
              <a:rPr lang="ko-KR" altLang="en-US" dirty="0"/>
              <a:t>주당 </a:t>
            </a:r>
            <a:r>
              <a:rPr lang="en-US" altLang="ko-KR" dirty="0"/>
              <a:t>3</a:t>
            </a:r>
            <a:r>
              <a:rPr lang="ko-KR" altLang="en-US" dirty="0"/>
              <a:t>시간</a:t>
            </a:r>
            <a:endParaRPr sz="2300" dirty="0"/>
          </a:p>
          <a:p>
            <a:pPr marL="742950" lvl="1" indent="-285750">
              <a:buFont typeface="Helvetica"/>
              <a:defRPr sz="1800"/>
            </a:pPr>
            <a:r>
              <a:rPr lang="ko-KR" altLang="en-US" dirty="0"/>
              <a:t>오프라인 수업 </a:t>
            </a:r>
            <a:r>
              <a:rPr lang="en-US" altLang="ko-KR" dirty="0"/>
              <a:t>2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742950" lvl="1" indent="-285750">
              <a:buFont typeface="Helvetica"/>
              <a:defRPr sz="1800"/>
            </a:pPr>
            <a:r>
              <a:rPr lang="ko-KR" altLang="en-US" dirty="0"/>
              <a:t>야간 </a:t>
            </a:r>
            <a:r>
              <a:rPr lang="en-US" altLang="ko-KR" dirty="0"/>
              <a:t>1</a:t>
            </a:r>
            <a:r>
              <a:rPr lang="ko-KR" altLang="en-US" dirty="0"/>
              <a:t>시간 </a:t>
            </a:r>
            <a:r>
              <a:rPr lang="en-US" altLang="ko-KR" dirty="0"/>
              <a:t>(Video </a:t>
            </a:r>
            <a:r>
              <a:rPr lang="ko-KR" altLang="en-US" dirty="0"/>
              <a:t>강의로 대체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742950" lvl="1" indent="-285750">
              <a:buFont typeface="Helvetica"/>
              <a:defRPr sz="1800"/>
            </a:pPr>
            <a:endParaRPr lang="en-US" altLang="ko-KR" dirty="0"/>
          </a:p>
          <a:p>
            <a:pPr marL="330477" indent="-285750">
              <a:buFont typeface="Helvetica"/>
              <a:defRPr sz="1800"/>
            </a:pPr>
            <a:r>
              <a:rPr lang="ko-KR" altLang="en-US" dirty="0"/>
              <a:t>강의실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D504</a:t>
            </a:r>
          </a:p>
          <a:p>
            <a:pPr marL="330477" indent="-285750">
              <a:buFont typeface="Helvetica"/>
              <a:defRPr sz="1800"/>
            </a:pPr>
            <a:endParaRPr dirty="0"/>
          </a:p>
          <a:p>
            <a:pPr marL="330477" indent="-285750">
              <a:buFont typeface="Helvetica"/>
              <a:defRPr sz="1800"/>
            </a:pPr>
            <a:r>
              <a:rPr lang="ko-KR" altLang="en-US" dirty="0"/>
              <a:t>이인권 교수 </a:t>
            </a:r>
            <a:r>
              <a:rPr dirty="0"/>
              <a:t>(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iklee@yonsei.ac.kr</a:t>
            </a:r>
            <a:r>
              <a:rPr dirty="0"/>
              <a:t>), </a:t>
            </a:r>
            <a:r>
              <a:rPr lang="ko-KR" altLang="en-US" dirty="0"/>
              <a:t>제</a:t>
            </a:r>
            <a:r>
              <a:rPr lang="en-US" altLang="ko-KR" dirty="0"/>
              <a:t>4</a:t>
            </a:r>
            <a:r>
              <a:rPr lang="ko-KR" altLang="en-US" dirty="0"/>
              <a:t>공학관 </a:t>
            </a:r>
            <a:r>
              <a:rPr dirty="0"/>
              <a:t>D719</a:t>
            </a:r>
            <a:endParaRPr lang="en-US" dirty="0"/>
          </a:p>
          <a:p>
            <a:pPr marL="742950" lvl="1" indent="-285750">
              <a:buFont typeface="Helvetica"/>
              <a:defRPr sz="1800"/>
            </a:pPr>
            <a:r>
              <a:rPr lang="en-US" sz="1800" dirty="0"/>
              <a:t>https://</a:t>
            </a:r>
            <a:r>
              <a:rPr lang="en-US" sz="1800" dirty="0" err="1"/>
              <a:t>cga.yonsei.ac.kr</a:t>
            </a:r>
            <a:endParaRPr sz="1800" dirty="0"/>
          </a:p>
          <a:p>
            <a:pPr marL="734592" lvl="1" indent="-228600">
              <a:buFontTx/>
              <a:defRPr sz="1800"/>
            </a:pPr>
            <a:r>
              <a:rPr lang="ko-KR" altLang="en-US" dirty="0"/>
              <a:t>면담 시간</a:t>
            </a:r>
            <a:endParaRPr sz="2200" dirty="0"/>
          </a:p>
          <a:p>
            <a:pPr marL="1102821" lvl="2" indent="-304800">
              <a:defRPr sz="1800"/>
            </a:pPr>
            <a:r>
              <a:rPr lang="ko-KR" altLang="en-US" dirty="0"/>
              <a:t>수업 시작</a:t>
            </a:r>
            <a:r>
              <a:rPr lang="en-US" altLang="ko-KR" dirty="0"/>
              <a:t>/</a:t>
            </a:r>
            <a:r>
              <a:rPr lang="ko-KR" altLang="en-US" dirty="0"/>
              <a:t>종료 후 </a:t>
            </a:r>
            <a:r>
              <a:rPr lang="en-US" altLang="ko-KR" dirty="0"/>
              <a:t>1</a:t>
            </a:r>
            <a:r>
              <a:rPr lang="ko-KR" altLang="en-US" dirty="0"/>
              <a:t>시간 </a:t>
            </a:r>
            <a:r>
              <a:rPr lang="en-US" altLang="ko-KR" dirty="0"/>
              <a:t>(email</a:t>
            </a:r>
            <a:r>
              <a:rPr lang="ko-KR" altLang="en-US" dirty="0"/>
              <a:t>로 예약 필요</a:t>
            </a:r>
            <a:r>
              <a:rPr lang="en-US" altLang="ko-KR" dirty="0"/>
              <a:t>)</a:t>
            </a:r>
          </a:p>
          <a:p>
            <a:pPr marL="1102821" lvl="2" indent="-304800">
              <a:defRPr sz="1800"/>
            </a:pPr>
            <a:r>
              <a:rPr lang="ko-KR" altLang="en-US" dirty="0"/>
              <a:t>오프라인 수업 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  <a:r>
              <a:rPr lang="ko-KR" altLang="en-US" dirty="0"/>
              <a:t> 중</a:t>
            </a:r>
            <a:endParaRPr lang="en-US" altLang="ko-KR" dirty="0"/>
          </a:p>
          <a:p>
            <a:pPr marL="1102821" lvl="2" indent="-304800">
              <a:defRPr sz="1800"/>
            </a:pPr>
            <a:endParaRPr lang="en-US" altLang="ko-KR" dirty="0"/>
          </a:p>
          <a:p>
            <a:pPr marL="281940" indent="-304800">
              <a:defRPr sz="1800"/>
            </a:pPr>
            <a:r>
              <a:rPr dirty="0"/>
              <a:t>T.A: </a:t>
            </a:r>
            <a:r>
              <a:rPr lang="en-US" altLang="ko-KR" dirty="0"/>
              <a:t>2</a:t>
            </a:r>
            <a:r>
              <a:rPr lang="ko-KR" altLang="en-US" dirty="0"/>
              <a:t>명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LearnUs</a:t>
            </a:r>
            <a:r>
              <a:rPr lang="ko-KR" altLang="en-US" dirty="0"/>
              <a:t>에서 확인 가능</a:t>
            </a:r>
            <a:endParaRPr dirty="0"/>
          </a:p>
          <a:p>
            <a:pPr marL="734592" lvl="1" indent="-228600">
              <a:buFontTx/>
              <a:defRPr sz="1700"/>
            </a:pPr>
            <a:r>
              <a:rPr lang="ko-KR" altLang="en-US" dirty="0"/>
              <a:t>제</a:t>
            </a:r>
            <a:r>
              <a:rPr lang="en-US" altLang="ko-KR" dirty="0"/>
              <a:t>4</a:t>
            </a:r>
            <a:r>
              <a:rPr lang="ko-KR" altLang="en-US" dirty="0"/>
              <a:t>공학관 </a:t>
            </a:r>
            <a:r>
              <a:rPr dirty="0"/>
              <a:t>D712, Computer Graphics Lab.</a:t>
            </a:r>
          </a:p>
        </p:txBody>
      </p:sp>
      <p:sp>
        <p:nvSpPr>
          <p:cNvPr id="3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Introduction to OOP Course</a:t>
            </a:r>
          </a:p>
        </p:txBody>
      </p:sp>
      <p:sp>
        <p:nvSpPr>
          <p:cNvPr id="43" name="내용 개체 틀 2"/>
          <p:cNvSpPr txBox="1">
            <a:spLocks noGrp="1"/>
          </p:cNvSpPr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r>
              <a:rPr dirty="0"/>
              <a:t>Java </a:t>
            </a:r>
            <a:r>
              <a:rPr dirty="0" err="1"/>
              <a:t>프로그래밍</a:t>
            </a:r>
            <a:r>
              <a:rPr dirty="0"/>
              <a:t> </a:t>
            </a:r>
            <a:r>
              <a:rPr dirty="0" err="1"/>
              <a:t>언어</a:t>
            </a:r>
            <a:r>
              <a:rPr dirty="0"/>
              <a:t> </a:t>
            </a:r>
            <a:r>
              <a:rPr dirty="0" err="1"/>
              <a:t>사용</a:t>
            </a:r>
            <a:endParaRPr dirty="0"/>
          </a:p>
          <a:p>
            <a:r>
              <a:rPr dirty="0" err="1"/>
              <a:t>객체지향프로그래밍</a:t>
            </a:r>
            <a:r>
              <a:rPr dirty="0"/>
              <a:t>(Object-Oriented Programming: OOP)</a:t>
            </a:r>
            <a:r>
              <a:rPr dirty="0" err="1"/>
              <a:t>의</a:t>
            </a:r>
            <a:r>
              <a:rPr dirty="0"/>
              <a:t> </a:t>
            </a:r>
            <a:r>
              <a:rPr dirty="0" err="1"/>
              <a:t>이론과</a:t>
            </a:r>
            <a:r>
              <a:rPr dirty="0"/>
              <a:t> </a:t>
            </a:r>
            <a:r>
              <a:rPr dirty="0" err="1"/>
              <a:t>실습</a:t>
            </a:r>
            <a:r>
              <a:rPr dirty="0"/>
              <a:t> </a:t>
            </a:r>
          </a:p>
          <a:p>
            <a:r>
              <a:rPr dirty="0" err="1"/>
              <a:t>프로그래밍</a:t>
            </a:r>
            <a:r>
              <a:rPr dirty="0"/>
              <a:t> </a:t>
            </a:r>
            <a:r>
              <a:rPr dirty="0" err="1"/>
              <a:t>경험이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수강생을</a:t>
            </a:r>
            <a:r>
              <a:rPr dirty="0"/>
              <a:t> </a:t>
            </a:r>
            <a:r>
              <a:rPr dirty="0" err="1"/>
              <a:t>대상으로</a:t>
            </a:r>
            <a:r>
              <a:rPr dirty="0"/>
              <a:t> </a:t>
            </a:r>
            <a:r>
              <a:rPr dirty="0" err="1"/>
              <a:t>함</a:t>
            </a:r>
            <a:endParaRPr lang="en-US" dirty="0"/>
          </a:p>
          <a:p>
            <a:pPr lvl="1"/>
            <a:r>
              <a:rPr lang="ko-KR" altLang="en-US" dirty="0"/>
              <a:t>이미 </a:t>
            </a:r>
            <a:r>
              <a:rPr lang="ko-KR" altLang="en-US" b="1" dirty="0">
                <a:solidFill>
                  <a:srgbClr val="FF0000"/>
                </a:solidFill>
              </a:rPr>
              <a:t>하나 이상의 프로그래밍 언어 과목을 수강한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학생</a:t>
            </a:r>
            <a:r>
              <a:rPr lang="ko-KR" altLang="en-US" dirty="0"/>
              <a:t>들만 대상으로 함</a:t>
            </a:r>
            <a:endParaRPr dirty="0"/>
          </a:p>
          <a:p>
            <a:r>
              <a:rPr dirty="0" err="1"/>
              <a:t>OOP의</a:t>
            </a:r>
            <a:r>
              <a:rPr dirty="0"/>
              <a:t> </a:t>
            </a:r>
            <a:r>
              <a:rPr dirty="0" err="1"/>
              <a:t>기본</a:t>
            </a:r>
            <a:r>
              <a:rPr dirty="0"/>
              <a:t> </a:t>
            </a:r>
            <a:r>
              <a:rPr dirty="0" err="1"/>
              <a:t>개념</a:t>
            </a:r>
            <a:endParaRPr dirty="0"/>
          </a:p>
          <a:p>
            <a:pPr marL="742950" lvl="1" indent="-285750">
              <a:buFont typeface="Helvetica"/>
              <a:defRPr sz="2300"/>
            </a:pPr>
            <a:r>
              <a:rPr dirty="0"/>
              <a:t>class, object, inheritance, polymorphism, encapsulation </a:t>
            </a:r>
            <a:r>
              <a:rPr dirty="0" err="1"/>
              <a:t>등</a:t>
            </a:r>
            <a:endParaRPr dirty="0"/>
          </a:p>
          <a:p>
            <a:r>
              <a:rPr dirty="0" err="1"/>
              <a:t>강력하고</a:t>
            </a:r>
            <a:r>
              <a:rPr dirty="0"/>
              <a:t>, </a:t>
            </a:r>
            <a:r>
              <a:rPr dirty="0" err="1"/>
              <a:t>재사용</a:t>
            </a:r>
            <a:r>
              <a:rPr dirty="0"/>
              <a:t> </a:t>
            </a:r>
            <a:r>
              <a:rPr dirty="0" err="1"/>
              <a:t>가능하며</a:t>
            </a:r>
            <a:r>
              <a:rPr dirty="0"/>
              <a:t>, </a:t>
            </a:r>
            <a:r>
              <a:rPr dirty="0" err="1"/>
              <a:t>유지</a:t>
            </a:r>
            <a:r>
              <a:rPr dirty="0"/>
              <a:t> </a:t>
            </a:r>
            <a:r>
              <a:rPr dirty="0" err="1"/>
              <a:t>관리</a:t>
            </a:r>
            <a:r>
              <a:rPr dirty="0"/>
              <a:t> </a:t>
            </a:r>
            <a:r>
              <a:rPr dirty="0" err="1"/>
              <a:t>가능한</a:t>
            </a:r>
            <a:r>
              <a:rPr dirty="0"/>
              <a:t> </a:t>
            </a:r>
            <a:r>
              <a:rPr dirty="0" err="1"/>
              <a:t>소프트웨어</a:t>
            </a:r>
            <a:r>
              <a:rPr dirty="0"/>
              <a:t> </a:t>
            </a:r>
            <a:r>
              <a:rPr dirty="0" err="1"/>
              <a:t>시스템</a:t>
            </a:r>
            <a:r>
              <a:rPr dirty="0"/>
              <a:t> </a:t>
            </a:r>
            <a:r>
              <a:rPr dirty="0" err="1"/>
              <a:t>설계</a:t>
            </a:r>
            <a:r>
              <a:rPr dirty="0"/>
              <a:t> </a:t>
            </a:r>
            <a:r>
              <a:rPr dirty="0" err="1"/>
              <a:t>구현</a:t>
            </a:r>
            <a:endParaRPr dirty="0"/>
          </a:p>
          <a:p>
            <a:r>
              <a:rPr dirty="0" err="1"/>
              <a:t>Java를</a:t>
            </a:r>
            <a:r>
              <a:rPr dirty="0"/>
              <a:t> </a:t>
            </a:r>
            <a:r>
              <a:rPr dirty="0" err="1"/>
              <a:t>사용한</a:t>
            </a:r>
            <a:r>
              <a:rPr dirty="0"/>
              <a:t> </a:t>
            </a:r>
            <a:r>
              <a:rPr dirty="0" err="1"/>
              <a:t>실제</a:t>
            </a:r>
            <a:r>
              <a:rPr dirty="0"/>
              <a:t> </a:t>
            </a:r>
            <a:r>
              <a:rPr dirty="0" err="1"/>
              <a:t>프로그래밍</a:t>
            </a:r>
            <a:r>
              <a:rPr dirty="0"/>
              <a:t> </a:t>
            </a:r>
            <a:r>
              <a:rPr dirty="0" err="1"/>
              <a:t>문제를</a:t>
            </a:r>
            <a:r>
              <a:rPr dirty="0"/>
              <a:t> </a:t>
            </a:r>
            <a:r>
              <a:rPr dirty="0" err="1"/>
              <a:t>해결하는</a:t>
            </a:r>
            <a:r>
              <a:rPr dirty="0"/>
              <a:t> </a:t>
            </a:r>
            <a:r>
              <a:rPr dirty="0" err="1"/>
              <a:t>데</a:t>
            </a:r>
            <a:r>
              <a:rPr dirty="0"/>
              <a:t> </a:t>
            </a:r>
            <a:r>
              <a:rPr dirty="0" err="1"/>
              <a:t>필요한</a:t>
            </a:r>
            <a:r>
              <a:rPr dirty="0"/>
              <a:t> </a:t>
            </a:r>
            <a:r>
              <a:rPr dirty="0" err="1"/>
              <a:t>기술</a:t>
            </a:r>
            <a:endParaRPr dirty="0"/>
          </a:p>
        </p:txBody>
      </p:sp>
      <p:sp>
        <p:nvSpPr>
          <p:cNvPr id="4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1" uiExpan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선수 추천 과목</a:t>
            </a:r>
          </a:p>
        </p:txBody>
      </p:sp>
      <p:sp>
        <p:nvSpPr>
          <p:cNvPr id="49" name="내용 개체 틀 2"/>
          <p:cNvSpPr txBox="1">
            <a:spLocks noGrp="1"/>
          </p:cNvSpPr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 marL="332613" indent="-332613" defTabSz="886968">
              <a:spcBef>
                <a:spcPts val="400"/>
              </a:spcBef>
              <a:defRPr sz="1940"/>
            </a:pPr>
            <a:r>
              <a:rPr dirty="0" err="1"/>
              <a:t>컴퓨터프로그래밍</a:t>
            </a:r>
            <a:r>
              <a:rPr dirty="0"/>
              <a:t> (CCO1100, YHX1009)</a:t>
            </a:r>
          </a:p>
          <a:p>
            <a:pPr marL="332613" indent="-332613" defTabSz="886968">
              <a:spcBef>
                <a:spcPts val="400"/>
              </a:spcBef>
              <a:defRPr sz="1940"/>
            </a:pPr>
            <a:r>
              <a:rPr dirty="0" err="1"/>
              <a:t>SW프로그래밍</a:t>
            </a:r>
            <a:r>
              <a:rPr dirty="0"/>
              <a:t> (YCS1002)</a:t>
            </a:r>
          </a:p>
          <a:p>
            <a:pPr marL="332613" indent="-332613" defTabSz="886968">
              <a:spcBef>
                <a:spcPts val="400"/>
              </a:spcBef>
              <a:defRPr sz="1940"/>
            </a:pPr>
            <a:r>
              <a:rPr dirty="0" err="1"/>
              <a:t>인공지능프로그래밍</a:t>
            </a:r>
            <a:r>
              <a:rPr dirty="0"/>
              <a:t> (AIC2100)</a:t>
            </a:r>
          </a:p>
          <a:p>
            <a:pPr marL="332613" indent="-332613" defTabSz="886968">
              <a:spcBef>
                <a:spcPts val="400"/>
              </a:spcBef>
              <a:defRPr sz="1940"/>
            </a:pPr>
            <a:r>
              <a:rPr dirty="0" err="1"/>
              <a:t>컴퓨팅적사고와</a:t>
            </a:r>
            <a:r>
              <a:rPr dirty="0"/>
              <a:t> </a:t>
            </a:r>
            <a:r>
              <a:rPr dirty="0" err="1"/>
              <a:t>SW프로그래밍</a:t>
            </a:r>
            <a:r>
              <a:rPr dirty="0"/>
              <a:t> (YCS1001)</a:t>
            </a:r>
          </a:p>
          <a:p>
            <a:pPr marL="332613" indent="-332613" defTabSz="886968">
              <a:spcBef>
                <a:spcPts val="400"/>
              </a:spcBef>
              <a:defRPr sz="1940"/>
            </a:pPr>
            <a:r>
              <a:rPr dirty="0" err="1"/>
              <a:t>세상을변화시키는프로그래밍</a:t>
            </a:r>
            <a:r>
              <a:rPr dirty="0"/>
              <a:t> (YCS1009)</a:t>
            </a:r>
          </a:p>
          <a:p>
            <a:pPr marL="332613" indent="-332613" defTabSz="886968">
              <a:spcBef>
                <a:spcPts val="400"/>
              </a:spcBef>
              <a:defRPr sz="1940"/>
            </a:pPr>
            <a:r>
              <a:rPr dirty="0" err="1"/>
              <a:t>프로그래밍기초</a:t>
            </a:r>
            <a:r>
              <a:rPr dirty="0"/>
              <a:t> (LIS2810) </a:t>
            </a:r>
          </a:p>
          <a:p>
            <a:pPr marL="332613" indent="-332613" defTabSz="886968">
              <a:spcBef>
                <a:spcPts val="400"/>
              </a:spcBef>
              <a:defRPr sz="1940"/>
            </a:pPr>
            <a:r>
              <a:rPr dirty="0" err="1"/>
              <a:t>R과</a:t>
            </a:r>
            <a:r>
              <a:rPr dirty="0"/>
              <a:t> </a:t>
            </a:r>
            <a:r>
              <a:rPr dirty="0" err="1"/>
              <a:t>파이썬프로그래밍</a:t>
            </a:r>
            <a:r>
              <a:rPr dirty="0"/>
              <a:t> (STA2104)</a:t>
            </a:r>
          </a:p>
          <a:p>
            <a:pPr marL="332613" indent="-332613" defTabSz="886968">
              <a:spcBef>
                <a:spcPts val="400"/>
              </a:spcBef>
              <a:defRPr sz="1940"/>
            </a:pPr>
            <a:r>
              <a:rPr dirty="0" err="1"/>
              <a:t>수학과프로그래밍</a:t>
            </a:r>
            <a:r>
              <a:rPr dirty="0"/>
              <a:t> (MAT2014)</a:t>
            </a:r>
          </a:p>
          <a:p>
            <a:pPr marL="332613" indent="-332613" defTabSz="886968">
              <a:spcBef>
                <a:spcPts val="400"/>
              </a:spcBef>
              <a:defRPr sz="1940"/>
            </a:pPr>
            <a:r>
              <a:rPr dirty="0" err="1"/>
              <a:t>비즈니스프로그래밍</a:t>
            </a:r>
            <a:r>
              <a:rPr dirty="0"/>
              <a:t> (BIZ3198)</a:t>
            </a:r>
          </a:p>
          <a:p>
            <a:pPr marL="332613" indent="-332613" defTabSz="886968">
              <a:spcBef>
                <a:spcPts val="400"/>
              </a:spcBef>
              <a:defRPr sz="1940"/>
            </a:pPr>
            <a:r>
              <a:rPr dirty="0" err="1"/>
              <a:t>고급프로그래밍</a:t>
            </a:r>
            <a:r>
              <a:rPr dirty="0"/>
              <a:t> (IIT1001)</a:t>
            </a:r>
          </a:p>
          <a:p>
            <a:pPr marL="332613" indent="-332613" defTabSz="886968">
              <a:spcBef>
                <a:spcPts val="400"/>
              </a:spcBef>
              <a:defRPr sz="1940"/>
            </a:pPr>
            <a:r>
              <a:rPr dirty="0" err="1"/>
              <a:t>프로그래밍을통한논리적사고</a:t>
            </a:r>
            <a:r>
              <a:rPr dirty="0"/>
              <a:t> (GLC1266) </a:t>
            </a:r>
          </a:p>
          <a:p>
            <a:pPr marL="332613" indent="-332613" defTabSz="886968">
              <a:spcBef>
                <a:spcPts val="400"/>
              </a:spcBef>
              <a:defRPr sz="1940"/>
            </a:pPr>
            <a:r>
              <a:rPr dirty="0" err="1"/>
              <a:t>정보프로그래밍기초</a:t>
            </a:r>
            <a:r>
              <a:rPr dirty="0"/>
              <a:t> (GAI1002) </a:t>
            </a:r>
          </a:p>
          <a:p>
            <a:pPr marL="332613" indent="-332613" defTabSz="886968">
              <a:spcBef>
                <a:spcPts val="400"/>
              </a:spcBef>
              <a:defRPr sz="1940"/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외</a:t>
            </a:r>
            <a:r>
              <a:rPr dirty="0"/>
              <a:t> Python, C, C++ </a:t>
            </a:r>
            <a:r>
              <a:rPr dirty="0" err="1"/>
              <a:t>등의</a:t>
            </a:r>
            <a:r>
              <a:rPr dirty="0"/>
              <a:t> </a:t>
            </a:r>
            <a:r>
              <a:rPr dirty="0" err="1"/>
              <a:t>기초</a:t>
            </a:r>
            <a:r>
              <a:rPr dirty="0"/>
              <a:t> </a:t>
            </a:r>
            <a:r>
              <a:rPr dirty="0" err="1"/>
              <a:t>프로그래밍</a:t>
            </a:r>
            <a:r>
              <a:rPr dirty="0"/>
              <a:t> </a:t>
            </a:r>
            <a:r>
              <a:rPr dirty="0" err="1"/>
              <a:t>과목을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과목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수강한</a:t>
            </a:r>
            <a:r>
              <a:rPr dirty="0"/>
              <a:t> </a:t>
            </a:r>
            <a:r>
              <a:rPr dirty="0" err="1"/>
              <a:t>후</a:t>
            </a:r>
            <a:r>
              <a:rPr dirty="0"/>
              <a:t> </a:t>
            </a:r>
            <a:r>
              <a:rPr dirty="0" err="1"/>
              <a:t>본</a:t>
            </a:r>
            <a:r>
              <a:rPr dirty="0"/>
              <a:t> </a:t>
            </a:r>
            <a:r>
              <a:rPr dirty="0" err="1"/>
              <a:t>과목을</a:t>
            </a:r>
            <a:r>
              <a:rPr dirty="0"/>
              <a:t> </a:t>
            </a:r>
            <a:r>
              <a:rPr dirty="0" err="1"/>
              <a:t>수강할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권장</a:t>
            </a:r>
            <a:r>
              <a:rPr dirty="0"/>
              <a:t> ... </a:t>
            </a:r>
            <a:r>
              <a:rPr dirty="0" err="1"/>
              <a:t>기초</a:t>
            </a:r>
            <a:r>
              <a:rPr dirty="0"/>
              <a:t> </a:t>
            </a:r>
            <a:r>
              <a:rPr dirty="0" err="1"/>
              <a:t>프로그래밍</a:t>
            </a:r>
            <a:r>
              <a:rPr dirty="0"/>
              <a:t> </a:t>
            </a:r>
            <a:r>
              <a:rPr dirty="0" err="1"/>
              <a:t>부분</a:t>
            </a:r>
            <a:r>
              <a:rPr dirty="0"/>
              <a:t> </a:t>
            </a:r>
            <a:r>
              <a:rPr dirty="0" err="1"/>
              <a:t>진도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빠름</a:t>
            </a:r>
            <a:endParaRPr dirty="0"/>
          </a:p>
        </p:txBody>
      </p:sp>
      <p:sp>
        <p:nvSpPr>
          <p:cNvPr id="50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Textbook and Reference</a:t>
            </a:r>
          </a:p>
        </p:txBody>
      </p:sp>
      <p:sp>
        <p:nvSpPr>
          <p:cNvPr id="55" name="내용 개체 틀 2"/>
          <p:cNvSpPr txBox="1">
            <a:spLocks noGrp="1"/>
          </p:cNvSpPr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r>
              <a:rPr dirty="0"/>
              <a:t>No textbook for this course, only lecture notes and lecture videos</a:t>
            </a:r>
          </a:p>
          <a:p>
            <a:endParaRPr dirty="0"/>
          </a:p>
          <a:p>
            <a:r>
              <a:rPr dirty="0"/>
              <a:t>References</a:t>
            </a:r>
          </a:p>
          <a:p>
            <a:pPr marL="742950" lvl="1" indent="-285750">
              <a:buFont typeface="Helvetica"/>
              <a:defRPr sz="2300"/>
            </a:pPr>
            <a:r>
              <a:rPr dirty="0" err="1"/>
              <a:t>신용권</a:t>
            </a:r>
            <a:r>
              <a:rPr dirty="0"/>
              <a:t>, </a:t>
            </a:r>
            <a:r>
              <a:rPr dirty="0" err="1"/>
              <a:t>임경균</a:t>
            </a:r>
            <a:r>
              <a:rPr dirty="0"/>
              <a:t>, </a:t>
            </a:r>
            <a:r>
              <a:rPr b="1" dirty="0" err="1"/>
              <a:t>이것이자바다</a:t>
            </a:r>
            <a:r>
              <a:rPr dirty="0"/>
              <a:t>, </a:t>
            </a:r>
            <a:r>
              <a:rPr dirty="0" err="1"/>
              <a:t>개정판</a:t>
            </a:r>
            <a:r>
              <a:rPr dirty="0"/>
              <a:t> (2022) </a:t>
            </a:r>
            <a:r>
              <a:rPr dirty="0" err="1"/>
              <a:t>또는</a:t>
            </a:r>
            <a:r>
              <a:rPr dirty="0"/>
              <a:t> 3판 (2024), </a:t>
            </a:r>
            <a:r>
              <a:rPr dirty="0" err="1"/>
              <a:t>한빛미디어</a:t>
            </a:r>
            <a:endParaRPr dirty="0"/>
          </a:p>
          <a:p>
            <a:pPr marL="742950" lvl="1" indent="-285750">
              <a:buFont typeface="Helvetica"/>
              <a:defRPr sz="2300"/>
            </a:pPr>
            <a:r>
              <a:rPr dirty="0"/>
              <a:t>Christian </a:t>
            </a:r>
            <a:r>
              <a:rPr dirty="0" err="1"/>
              <a:t>Ullenboom</a:t>
            </a:r>
            <a:r>
              <a:rPr dirty="0"/>
              <a:t>, </a:t>
            </a:r>
            <a:r>
              <a:rPr b="1" dirty="0"/>
              <a:t>Java: The Comprehensive Guide to Java Programming for Professionals</a:t>
            </a:r>
            <a:r>
              <a:rPr dirty="0"/>
              <a:t>, First Edition, </a:t>
            </a:r>
            <a:r>
              <a:rPr dirty="0" err="1"/>
              <a:t>Rheinwerk</a:t>
            </a:r>
            <a:r>
              <a:rPr dirty="0"/>
              <a:t> Computing (2022)</a:t>
            </a:r>
          </a:p>
          <a:p>
            <a:pPr marL="742950" lvl="1" indent="-285750">
              <a:buFont typeface="Helvetica"/>
              <a:defRPr sz="2300"/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외</a:t>
            </a:r>
            <a:r>
              <a:rPr dirty="0"/>
              <a:t> </a:t>
            </a:r>
            <a:r>
              <a:rPr dirty="0" err="1"/>
              <a:t>다수</a:t>
            </a:r>
            <a:r>
              <a:rPr dirty="0"/>
              <a:t> </a:t>
            </a:r>
            <a:r>
              <a:rPr dirty="0" err="1"/>
              <a:t>무료</a:t>
            </a:r>
            <a:r>
              <a:rPr dirty="0"/>
              <a:t>/</a:t>
            </a:r>
            <a:r>
              <a:rPr dirty="0" err="1"/>
              <a:t>유료</a:t>
            </a:r>
            <a:r>
              <a:rPr dirty="0"/>
              <a:t> </a:t>
            </a:r>
            <a:r>
              <a:rPr dirty="0" err="1"/>
              <a:t>교재</a:t>
            </a:r>
            <a:r>
              <a:rPr dirty="0"/>
              <a:t>, Video </a:t>
            </a:r>
            <a:r>
              <a:rPr dirty="0" err="1"/>
              <a:t>강의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많음</a:t>
            </a:r>
            <a:endParaRPr dirty="0"/>
          </a:p>
        </p:txBody>
      </p:sp>
      <p:sp>
        <p:nvSpPr>
          <p:cNvPr id="56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1" uiExpan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Class Organization</a:t>
            </a:r>
          </a:p>
        </p:txBody>
      </p:sp>
      <p:sp>
        <p:nvSpPr>
          <p:cNvPr id="61" name="내용 개체 틀 2"/>
          <p:cNvSpPr txBox="1">
            <a:spLocks noGrp="1"/>
          </p:cNvSpPr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수강생들은 매주 </a:t>
            </a:r>
            <a:r>
              <a:rPr lang="en-US" altLang="ko-KR" dirty="0"/>
              <a:t>video </a:t>
            </a:r>
            <a:r>
              <a:rPr lang="ko-KR" altLang="en-US" dirty="0"/>
              <a:t>강의를 보고 </a:t>
            </a:r>
            <a:r>
              <a:rPr lang="en-US" altLang="ko-KR" dirty="0"/>
              <a:t>Quiz</a:t>
            </a:r>
            <a:r>
              <a:rPr lang="ko-KR" altLang="en-US" dirty="0"/>
              <a:t>를 풀어 제출</a:t>
            </a:r>
            <a:endParaRPr lang="en-US" altLang="ko-KR" dirty="0"/>
          </a:p>
          <a:p>
            <a:r>
              <a:rPr lang="ko-KR" altLang="en-US" dirty="0"/>
              <a:t>매주 </a:t>
            </a:r>
            <a:r>
              <a:rPr lang="en-US" altLang="ko-KR" dirty="0"/>
              <a:t>2-3</a:t>
            </a:r>
            <a:r>
              <a:rPr lang="ko-KR" altLang="en-US" dirty="0"/>
              <a:t>개 프로그래밍 </a:t>
            </a:r>
            <a:r>
              <a:rPr lang="en-US" altLang="ko-KR" dirty="0"/>
              <a:t>Homework </a:t>
            </a:r>
            <a:r>
              <a:rPr lang="ko-KR" altLang="en-US" dirty="0"/>
              <a:t>제출</a:t>
            </a:r>
            <a:endParaRPr lang="en-US" altLang="ko-KR" dirty="0"/>
          </a:p>
          <a:p>
            <a:r>
              <a:rPr lang="ko-KR" altLang="en-US" dirty="0"/>
              <a:t>중간</a:t>
            </a:r>
            <a:r>
              <a:rPr lang="en-US" altLang="ko-KR" dirty="0"/>
              <a:t>/</a:t>
            </a:r>
            <a:r>
              <a:rPr lang="ko-KR" altLang="en-US" dirty="0"/>
              <a:t>기말 고사</a:t>
            </a:r>
            <a:endParaRPr lang="en-US" altLang="ko-KR" dirty="0"/>
          </a:p>
          <a:p>
            <a:pPr lvl="1"/>
            <a:r>
              <a:rPr lang="en-US" altLang="ko-KR" sz="2000" dirty="0"/>
              <a:t>closed-book</a:t>
            </a:r>
          </a:p>
          <a:p>
            <a:pPr lvl="1"/>
            <a:r>
              <a:rPr lang="ko-KR" altLang="en-US" sz="2000" dirty="0"/>
              <a:t>코딩</a:t>
            </a:r>
            <a:r>
              <a:rPr lang="en-US" altLang="ko-KR" sz="2000" dirty="0"/>
              <a:t>,</a:t>
            </a:r>
            <a:r>
              <a:rPr lang="ko-KR" altLang="en-US" sz="2000" dirty="0"/>
              <a:t> 서술형</a:t>
            </a:r>
            <a:r>
              <a:rPr lang="en-US" altLang="ko-KR" sz="2000" dirty="0"/>
              <a:t>,</a:t>
            </a:r>
            <a:r>
              <a:rPr lang="ko-KR" altLang="en-US" sz="2000" dirty="0"/>
              <a:t> 단답형</a:t>
            </a:r>
            <a:r>
              <a:rPr lang="en-US" altLang="ko-KR" sz="2000" dirty="0"/>
              <a:t>,</a:t>
            </a:r>
            <a:r>
              <a:rPr lang="ko-KR" altLang="en-US" sz="2000" dirty="0"/>
              <a:t> 객관식 등 다양한 형태 문제</a:t>
            </a:r>
            <a:endParaRPr lang="en-US" altLang="ko-KR" sz="2000" dirty="0"/>
          </a:p>
        </p:txBody>
      </p:sp>
      <p:sp>
        <p:nvSpPr>
          <p:cNvPr id="62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1" build="p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Grading</a:t>
            </a:r>
          </a:p>
        </p:txBody>
      </p:sp>
      <p:sp>
        <p:nvSpPr>
          <p:cNvPr id="67" name="내용 개체 틀 2"/>
          <p:cNvSpPr txBox="1">
            <a:spLocks noGrp="1"/>
          </p:cNvSpPr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상대평가</a:t>
            </a:r>
            <a:endParaRPr dirty="0"/>
          </a:p>
          <a:p>
            <a:pPr marL="742950" lvl="1" indent="-285750">
              <a:buFont typeface="Helvetica"/>
              <a:defRPr sz="2300"/>
            </a:pPr>
            <a:r>
              <a:rPr lang="en-US" sz="2000" dirty="0"/>
              <a:t>A, B </a:t>
            </a:r>
            <a:r>
              <a:rPr lang="ko-KR" altLang="en-US" sz="2000" dirty="0"/>
              <a:t>학점 받는 학생 비율이 제한됨</a:t>
            </a:r>
            <a:endParaRPr lang="en-US" altLang="ko-KR" sz="2000" dirty="0"/>
          </a:p>
          <a:p>
            <a:pPr marL="742950" lvl="1" indent="-285750">
              <a:buFont typeface="Helvetica"/>
              <a:defRPr sz="2300"/>
            </a:pPr>
            <a:endParaRPr lang="en-US" altLang="ko-KR" sz="2000" dirty="0"/>
          </a:p>
          <a:p>
            <a:r>
              <a:rPr dirty="0"/>
              <a:t>Scoring</a:t>
            </a:r>
          </a:p>
          <a:p>
            <a:pPr marL="742950" lvl="1" indent="-285750">
              <a:buFont typeface="Helvetica"/>
              <a:defRPr sz="2300"/>
            </a:pPr>
            <a:r>
              <a:rPr sz="2000" dirty="0"/>
              <a:t>Midterm Exam 35%</a:t>
            </a:r>
          </a:p>
          <a:p>
            <a:pPr marL="742950" lvl="1" indent="-285750">
              <a:buFont typeface="Helvetica"/>
              <a:defRPr sz="2300"/>
            </a:pPr>
            <a:r>
              <a:rPr sz="2000" dirty="0"/>
              <a:t>Final Exam 35%</a:t>
            </a:r>
          </a:p>
          <a:p>
            <a:pPr marL="742950" lvl="1" indent="-285750">
              <a:buFont typeface="Helvetica"/>
              <a:defRPr sz="2300"/>
            </a:pPr>
            <a:r>
              <a:rPr sz="2000" dirty="0"/>
              <a:t>Homework: 15%</a:t>
            </a:r>
          </a:p>
          <a:p>
            <a:pPr marL="742950" lvl="1" indent="-285750">
              <a:buFont typeface="Helvetica"/>
              <a:defRPr sz="2300"/>
            </a:pPr>
            <a:r>
              <a:rPr sz="2000" dirty="0"/>
              <a:t>Quiz: 10%</a:t>
            </a:r>
          </a:p>
          <a:p>
            <a:pPr marL="742950" lvl="1" indent="-285750">
              <a:buFont typeface="Helvetica"/>
              <a:defRPr sz="2300"/>
            </a:pPr>
            <a:r>
              <a:rPr sz="2000" dirty="0"/>
              <a:t>Attendance: 3%</a:t>
            </a:r>
          </a:p>
          <a:p>
            <a:pPr marL="742950" lvl="1" indent="-285750">
              <a:buFont typeface="Helvetica"/>
              <a:defRPr sz="2300"/>
            </a:pPr>
            <a:r>
              <a:rPr lang="en-US" sz="2000" dirty="0"/>
              <a:t>Q/A </a:t>
            </a:r>
            <a:r>
              <a:rPr lang="ko-KR" altLang="en-US" sz="2000" dirty="0"/>
              <a:t>게시판의 </a:t>
            </a:r>
            <a:r>
              <a:rPr lang="en-US" altLang="ko-KR" sz="2000" dirty="0"/>
              <a:t>“</a:t>
            </a:r>
            <a:r>
              <a:rPr lang="ko-KR" altLang="en-US" sz="2000" dirty="0"/>
              <a:t>답변</a:t>
            </a:r>
            <a:r>
              <a:rPr lang="en-US" altLang="ko-KR" sz="2000" dirty="0"/>
              <a:t>”</a:t>
            </a:r>
            <a:r>
              <a:rPr lang="ko-KR" altLang="en-US" sz="2000" dirty="0"/>
              <a:t> 과 </a:t>
            </a:r>
            <a:r>
              <a:rPr lang="en-US" altLang="ko-KR" sz="2000" dirty="0"/>
              <a:t>“</a:t>
            </a:r>
            <a:r>
              <a:rPr lang="ko-KR" altLang="en-US" sz="2000" dirty="0"/>
              <a:t>유용한 정보</a:t>
            </a:r>
            <a:r>
              <a:rPr lang="en-US" altLang="ko-KR" sz="2000" dirty="0"/>
              <a:t>”</a:t>
            </a:r>
            <a:r>
              <a:rPr sz="2000" dirty="0"/>
              <a:t>: 2%</a:t>
            </a:r>
          </a:p>
        </p:txBody>
      </p:sp>
      <p:sp>
        <p:nvSpPr>
          <p:cNvPr id="6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1" uiExpan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Weekly Schedule (1/2)</a:t>
            </a:r>
          </a:p>
        </p:txBody>
      </p:sp>
      <p:graphicFrame>
        <p:nvGraphicFramePr>
          <p:cNvPr id="73" name="표 3"/>
          <p:cNvGraphicFramePr/>
          <p:nvPr>
            <p:extLst>
              <p:ext uri="{D42A27DB-BD31-4B8C-83A1-F6EECF244321}">
                <p14:modId xmlns:p14="http://schemas.microsoft.com/office/powerpoint/2010/main" val="536588708"/>
              </p:ext>
            </p:extLst>
          </p:nvPr>
        </p:nvGraphicFramePr>
        <p:xfrm>
          <a:off x="647696" y="1127531"/>
          <a:ext cx="10946935" cy="505811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71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5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516">
                <a:tc>
                  <a:txBody>
                    <a:bodyPr/>
                    <a:lstStyle/>
                    <a:p>
                      <a:pPr algn="ctr">
                        <a:defRPr sz="1600" b="1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sz="1800" b="0" dirty="0" err="1">
                          <a:latin typeface="나눔스퀘어 네오 OTF Bold"/>
                          <a:ea typeface="나눔스퀘어 네오 OTF Bold"/>
                          <a:cs typeface="나눔스퀘어 네오 OTF Bold"/>
                          <a:sym typeface="나눔스퀘어 네오 OTF Bold"/>
                        </a:rPr>
                        <a:t>주</a:t>
                      </a:r>
                      <a:endParaRPr sz="1800" b="0" dirty="0">
                        <a:latin typeface="나눔스퀘어 네오 OTF Bold"/>
                        <a:ea typeface="나눔스퀘어 네오 OTF Bold"/>
                        <a:cs typeface="나눔스퀘어 네오 OTF Bold"/>
                        <a:sym typeface="나눔스퀘어 네오 OTF Bold"/>
                      </a:endParaRPr>
                    </a:p>
                  </a:txBody>
                  <a:tcPr marL="8117" marR="8117" marT="8117" marB="8117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 b="1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sz="1800" b="0" dirty="0" err="1">
                          <a:latin typeface="나눔스퀘어 네오 OTF Bold"/>
                          <a:ea typeface="나눔스퀘어 네오 OTF Bold"/>
                          <a:cs typeface="나눔스퀘어 네오 OTF Bold"/>
                          <a:sym typeface="나눔스퀘어 네오 OTF Bold"/>
                        </a:rPr>
                        <a:t>수업</a:t>
                      </a:r>
                      <a:r>
                        <a:rPr lang="ko-KR" altLang="en-US" sz="1800" b="0" dirty="0">
                          <a:latin typeface="나눔스퀘어 네오 OTF Bold"/>
                          <a:ea typeface="나눔스퀘어 네오 OTF Bold"/>
                          <a:cs typeface="나눔스퀘어 네오 OTF Bold"/>
                          <a:sym typeface="나눔스퀘어 네오 OTF Bold"/>
                        </a:rPr>
                        <a:t> </a:t>
                      </a:r>
                      <a:r>
                        <a:rPr sz="1800" b="0" dirty="0" err="1">
                          <a:latin typeface="나눔스퀘어 네오 OTF Bold"/>
                          <a:ea typeface="나눔스퀘어 네오 OTF Bold"/>
                          <a:cs typeface="나눔스퀘어 네오 OTF Bold"/>
                          <a:sym typeface="나눔스퀘어 네오 OTF Bold"/>
                        </a:rPr>
                        <a:t>내용</a:t>
                      </a:r>
                      <a:r>
                        <a:rPr sz="1800" b="0" dirty="0">
                          <a:latin typeface="나눔스퀘어 네오 OTF Bold"/>
                          <a:ea typeface="나눔스퀘어 네오 OTF Bold"/>
                          <a:cs typeface="나눔스퀘어 네오 OTF Bold"/>
                          <a:sym typeface="나눔스퀘어 네오 OTF Bold"/>
                        </a:rPr>
                        <a:t> </a:t>
                      </a:r>
                      <a:r>
                        <a:rPr sz="1800" b="0" dirty="0" err="1">
                          <a:latin typeface="나눔스퀘어 네오 OTF Bold"/>
                          <a:ea typeface="나눔스퀘어 네오 OTF Bold"/>
                          <a:cs typeface="나눔스퀘어 네오 OTF Bold"/>
                          <a:sym typeface="나눔스퀘어 네오 OTF Bold"/>
                        </a:rPr>
                        <a:t>및</a:t>
                      </a:r>
                      <a:r>
                        <a:rPr sz="1800" b="0" dirty="0">
                          <a:latin typeface="나눔스퀘어 네오 OTF Bold"/>
                          <a:ea typeface="나눔스퀘어 네오 OTF Bold"/>
                          <a:cs typeface="나눔스퀘어 네오 OTF Bold"/>
                          <a:sym typeface="나눔스퀘어 네오 OTF Bold"/>
                        </a:rPr>
                        <a:t> </a:t>
                      </a:r>
                      <a:r>
                        <a:rPr sz="1800" b="0" dirty="0" err="1">
                          <a:latin typeface="나눔스퀘어 네오 OTF Bold"/>
                          <a:ea typeface="나눔스퀘어 네오 OTF Bold"/>
                          <a:cs typeface="나눔스퀘어 네오 OTF Bold"/>
                          <a:sym typeface="나눔스퀘어 네오 OTF Bold"/>
                        </a:rPr>
                        <a:t>학습</a:t>
                      </a:r>
                      <a:r>
                        <a:rPr lang="ko-KR" altLang="en-US" sz="1800" b="0" dirty="0">
                          <a:latin typeface="나눔스퀘어 네오 OTF Bold"/>
                          <a:ea typeface="나눔스퀘어 네오 OTF Bold"/>
                          <a:cs typeface="나눔스퀘어 네오 OTF Bold"/>
                          <a:sym typeface="나눔스퀘어 네오 OTF Bold"/>
                        </a:rPr>
                        <a:t> </a:t>
                      </a:r>
                      <a:r>
                        <a:rPr sz="1800" b="0" dirty="0" err="1">
                          <a:latin typeface="나눔스퀘어 네오 OTF Bold"/>
                          <a:ea typeface="나눔스퀘어 네오 OTF Bold"/>
                          <a:cs typeface="나눔스퀘어 네오 OTF Bold"/>
                          <a:sym typeface="나눔스퀘어 네오 OTF Bold"/>
                        </a:rPr>
                        <a:t>활동</a:t>
                      </a:r>
                      <a:endParaRPr sz="1800" b="0" dirty="0">
                        <a:latin typeface="나눔스퀘어 네오 OTF Bold"/>
                        <a:ea typeface="나눔스퀘어 네오 OTF Bold"/>
                        <a:cs typeface="나눔스퀘어 네오 OTF Bold"/>
                        <a:sym typeface="나눔스퀘어 네오 OTF Bold"/>
                      </a:endParaRPr>
                    </a:p>
                  </a:txBody>
                  <a:tcPr marL="8117" marR="8117" marT="8117" marB="8117" anchor="ctr" horzOverflow="overflow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91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sz="1800" dirty="0"/>
                        <a:t>1</a:t>
                      </a:r>
                      <a:r>
                        <a:rPr sz="1800" dirty="0">
                          <a:latin typeface="+mj-lt"/>
                          <a:ea typeface="+mj-ea"/>
                          <a:cs typeface="+mj-cs"/>
                          <a:sym typeface="나눔스퀘어 네오 OTF Regular"/>
                        </a:rPr>
                        <a:t>주</a:t>
                      </a:r>
                    </a:p>
                  </a:txBody>
                  <a:tcPr marL="8117" marR="8117" marT="8117" marB="8117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ko-KR" altLang="en-US" sz="1800" dirty="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Introduction to OOP, Introduction to Java, Environment Setup</a:t>
                      </a:r>
                    </a:p>
                  </a:txBody>
                  <a:tcPr marL="8117" marR="8117" marT="8117" marB="8117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516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sz="1800"/>
                        <a:t>2</a:t>
                      </a:r>
                      <a:r>
                        <a:rPr sz="1800">
                          <a:latin typeface="+mj-lt"/>
                          <a:ea typeface="+mj-ea"/>
                          <a:cs typeface="+mj-cs"/>
                          <a:sym typeface="나눔스퀘어 네오 OTF Regular"/>
                        </a:rPr>
                        <a:t>주</a:t>
                      </a:r>
                    </a:p>
                  </a:txBody>
                  <a:tcPr marL="8117" marR="8117" marT="8117" marB="8117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ko-KR" altLang="en-US" sz="1800" dirty="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Java Basics, Operators and Control Structures, String class, Screen IO</a:t>
                      </a:r>
                    </a:p>
                  </a:txBody>
                  <a:tcPr marL="8117" marR="8117" marT="8117" marB="8117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516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sz="1800"/>
                        <a:t>3</a:t>
                      </a:r>
                      <a:r>
                        <a:rPr sz="1800">
                          <a:latin typeface="+mj-lt"/>
                          <a:ea typeface="+mj-ea"/>
                          <a:cs typeface="+mj-cs"/>
                          <a:sym typeface="나눔스퀘어 네오 OTF Regular"/>
                        </a:rPr>
                        <a:t>주</a:t>
                      </a:r>
                    </a:p>
                  </a:txBody>
                  <a:tcPr marL="8117" marR="8117" marT="8117" marB="8117" anchor="ctr" horzOverflow="overflow"/>
                </a:tc>
                <a:tc>
                  <a:txBody>
                    <a:bodyPr/>
                    <a:lstStyle/>
                    <a:p>
                      <a:pPr indent="107999" algn="l">
                        <a:defRPr sz="160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sz="1800" dirty="0"/>
                        <a:t>Reference Type, Arrays, Enumeration Type</a:t>
                      </a:r>
                    </a:p>
                  </a:txBody>
                  <a:tcPr marL="8117" marR="8117" marT="8117" marB="8117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516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sz="1800"/>
                        <a:t>4</a:t>
                      </a:r>
                      <a:r>
                        <a:rPr sz="1800">
                          <a:latin typeface="+mj-lt"/>
                          <a:ea typeface="+mj-ea"/>
                          <a:cs typeface="+mj-cs"/>
                          <a:sym typeface="나눔스퀘어 네오 OTF Regular"/>
                        </a:rPr>
                        <a:t>주</a:t>
                      </a:r>
                    </a:p>
                  </a:txBody>
                  <a:tcPr marL="8117" marR="8117" marT="8117" marB="8117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ko-KR" altLang="en-US" sz="1800" dirty="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 - 1 (Class, Object and Instance, Fields, Constructors)</a:t>
                      </a:r>
                    </a:p>
                  </a:txBody>
                  <a:tcPr marL="8117" marR="8117" marT="8117" marB="8117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516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sz="1800"/>
                        <a:t>5</a:t>
                      </a:r>
                      <a:r>
                        <a:rPr sz="1800">
                          <a:latin typeface="+mj-lt"/>
                          <a:ea typeface="+mj-ea"/>
                          <a:cs typeface="+mj-cs"/>
                          <a:sym typeface="나눔스퀘어 네오 OTF Regular"/>
                        </a:rPr>
                        <a:t>주</a:t>
                      </a:r>
                    </a:p>
                  </a:txBody>
                  <a:tcPr marL="8117" marR="8117" marT="8117" marB="8117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ko-KR" altLang="en-US" sz="1800" dirty="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 - 2 (Methods, Instance</a:t>
                      </a:r>
                      <a:r>
                        <a:rPr lang="en-US" altLang="ko-KR" sz="1800" dirty="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/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Static Members, </a:t>
                      </a:r>
                      <a:r>
                        <a:rPr sz="1800" dirty="0" err="1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Package</a:t>
                      </a:r>
                      <a:r>
                        <a:rPr lang="en-US" altLang="ko-KR" sz="1800" dirty="0" err="1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,</a:t>
                      </a:r>
                      <a:r>
                        <a:rPr sz="1800" dirty="0" err="1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Access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Modifiers)</a:t>
                      </a:r>
                    </a:p>
                  </a:txBody>
                  <a:tcPr marL="8117" marR="8117" marT="8117" marB="8117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516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sz="1800"/>
                        <a:t>6</a:t>
                      </a:r>
                      <a:r>
                        <a:rPr sz="1800">
                          <a:latin typeface="+mj-lt"/>
                          <a:ea typeface="+mj-ea"/>
                          <a:cs typeface="+mj-cs"/>
                          <a:sym typeface="나눔스퀘어 네오 OTF Regular"/>
                        </a:rPr>
                        <a:t>주</a:t>
                      </a:r>
                    </a:p>
                  </a:txBody>
                  <a:tcPr marL="8117" marR="8117" marT="8117" marB="8117" anchor="ctr" horzOverflow="overflow"/>
                </a:tc>
                <a:tc>
                  <a:txBody>
                    <a:bodyPr/>
                    <a:lstStyle/>
                    <a:p>
                      <a:pPr indent="107999" algn="l">
                        <a:defRPr sz="160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sz="1800" dirty="0"/>
                        <a:t>Inheritance (Type Conversion and Polymorphism, Abstract Class) </a:t>
                      </a:r>
                    </a:p>
                  </a:txBody>
                  <a:tcPr marL="8117" marR="8117" marT="8117" marB="8117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5516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sz="1800"/>
                        <a:t>7</a:t>
                      </a:r>
                      <a:r>
                        <a:rPr sz="1800">
                          <a:latin typeface="+mj-lt"/>
                          <a:ea typeface="+mj-ea"/>
                          <a:cs typeface="+mj-cs"/>
                          <a:sym typeface="나눔스퀘어 네오 OTF Regular"/>
                        </a:rPr>
                        <a:t>주</a:t>
                      </a:r>
                    </a:p>
                  </a:txBody>
                  <a:tcPr marL="8117" marR="8117" marT="8117" marB="8117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ko-KR" altLang="en-US" sz="1800" dirty="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Interface, Nested Class, Nested Interface</a:t>
                      </a:r>
                    </a:p>
                  </a:txBody>
                  <a:tcPr marL="8117" marR="8117" marT="8117" marB="8117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516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sz="1800"/>
                        <a:t>8</a:t>
                      </a:r>
                      <a:r>
                        <a:rPr sz="1800">
                          <a:latin typeface="+mj-lt"/>
                          <a:ea typeface="+mj-ea"/>
                          <a:cs typeface="+mj-cs"/>
                          <a:sym typeface="나눔스퀘어 네오 OTF Regular"/>
                        </a:rPr>
                        <a:t>주</a:t>
                      </a:r>
                    </a:p>
                  </a:txBody>
                  <a:tcPr marL="8117" marR="8117" marT="8117" marB="8117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ko-KR" altLang="en-US" sz="1800" dirty="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Midterm Exam</a:t>
                      </a:r>
                    </a:p>
                  </a:txBody>
                  <a:tcPr marL="8117" marR="8117" marT="8117" marB="8117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4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Weekly Schedule (2/2)</a:t>
            </a:r>
          </a:p>
        </p:txBody>
      </p:sp>
      <p:graphicFrame>
        <p:nvGraphicFramePr>
          <p:cNvPr id="79" name="표 3"/>
          <p:cNvGraphicFramePr/>
          <p:nvPr>
            <p:extLst>
              <p:ext uri="{D42A27DB-BD31-4B8C-83A1-F6EECF244321}">
                <p14:modId xmlns:p14="http://schemas.microsoft.com/office/powerpoint/2010/main" val="4022385952"/>
              </p:ext>
            </p:extLst>
          </p:nvPr>
        </p:nvGraphicFramePr>
        <p:xfrm>
          <a:off x="634887" y="1181350"/>
          <a:ext cx="10959742" cy="497421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347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5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3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7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96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5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37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0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45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432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996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72369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6061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7432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7432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82351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7414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6061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450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450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6061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</a:tblGrid>
              <a:tr h="528625">
                <a:tc>
                  <a:txBody>
                    <a:bodyPr/>
                    <a:lstStyle/>
                    <a:p>
                      <a:pPr algn="ctr">
                        <a:defRPr sz="1600" b="1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sz="1800" b="0" dirty="0" err="1">
                          <a:latin typeface="나눔스퀘어 네오 OTF Bold"/>
                          <a:ea typeface="나눔스퀘어 네오 OTF Bold"/>
                          <a:cs typeface="나눔스퀘어 네오 OTF Bold"/>
                          <a:sym typeface="나눔스퀘어 네오 OTF Bold"/>
                        </a:rPr>
                        <a:t>주</a:t>
                      </a:r>
                      <a:endParaRPr sz="1800" b="0" dirty="0">
                        <a:latin typeface="나눔스퀘어 네오 OTF Bold"/>
                        <a:ea typeface="나눔스퀘어 네오 OTF Bold"/>
                        <a:cs typeface="나눔스퀘어 네오 OTF Bold"/>
                        <a:sym typeface="나눔스퀘어 네오 OTF Bold"/>
                      </a:endParaRPr>
                    </a:p>
                  </a:txBody>
                  <a:tcPr marL="8117" marR="8117" marT="8117" marB="8117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5">
                  <a:txBody>
                    <a:bodyPr/>
                    <a:lstStyle/>
                    <a:p>
                      <a:pPr algn="ctr">
                        <a:defRPr sz="1600" b="1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sz="1800" b="0" dirty="0" err="1">
                          <a:latin typeface="나눔스퀘어 네오 OTF Bold"/>
                          <a:ea typeface="나눔스퀘어 네오 OTF Bold"/>
                          <a:cs typeface="나눔스퀘어 네오 OTF Bold"/>
                          <a:sym typeface="나눔스퀘어 네오 OTF Bold"/>
                        </a:rPr>
                        <a:t>수업</a:t>
                      </a:r>
                      <a:r>
                        <a:rPr lang="ko-KR" altLang="en-US" sz="1800" b="0" dirty="0">
                          <a:latin typeface="나눔스퀘어 네오 OTF Bold"/>
                          <a:ea typeface="나눔스퀘어 네오 OTF Bold"/>
                          <a:cs typeface="나눔스퀘어 네오 OTF Bold"/>
                          <a:sym typeface="나눔스퀘어 네오 OTF Bold"/>
                        </a:rPr>
                        <a:t> </a:t>
                      </a:r>
                      <a:r>
                        <a:rPr sz="1800" b="0" dirty="0" err="1">
                          <a:latin typeface="나눔스퀘어 네오 OTF Bold"/>
                          <a:ea typeface="나눔스퀘어 네오 OTF Bold"/>
                          <a:cs typeface="나눔스퀘어 네오 OTF Bold"/>
                          <a:sym typeface="나눔스퀘어 네오 OTF Bold"/>
                        </a:rPr>
                        <a:t>내용</a:t>
                      </a:r>
                      <a:r>
                        <a:rPr sz="1800" b="0" dirty="0">
                          <a:latin typeface="나눔스퀘어 네오 OTF Bold"/>
                          <a:ea typeface="나눔스퀘어 네오 OTF Bold"/>
                          <a:cs typeface="나눔스퀘어 네오 OTF Bold"/>
                          <a:sym typeface="나눔스퀘어 네오 OTF Bold"/>
                        </a:rPr>
                        <a:t> </a:t>
                      </a:r>
                      <a:r>
                        <a:rPr sz="1800" b="0" dirty="0" err="1">
                          <a:latin typeface="나눔스퀘어 네오 OTF Bold"/>
                          <a:ea typeface="나눔스퀘어 네오 OTF Bold"/>
                          <a:cs typeface="나눔스퀘어 네오 OTF Bold"/>
                          <a:sym typeface="나눔스퀘어 네오 OTF Bold"/>
                        </a:rPr>
                        <a:t>및</a:t>
                      </a:r>
                      <a:r>
                        <a:rPr sz="1800" b="0" dirty="0">
                          <a:latin typeface="나눔스퀘어 네오 OTF Bold"/>
                          <a:ea typeface="나눔스퀘어 네오 OTF Bold"/>
                          <a:cs typeface="나눔스퀘어 네오 OTF Bold"/>
                          <a:sym typeface="나눔스퀘어 네오 OTF Bold"/>
                        </a:rPr>
                        <a:t> </a:t>
                      </a:r>
                      <a:r>
                        <a:rPr sz="1800" b="0" dirty="0" err="1">
                          <a:latin typeface="나눔스퀘어 네오 OTF Bold"/>
                          <a:ea typeface="나눔스퀘어 네오 OTF Bold"/>
                          <a:cs typeface="나눔스퀘어 네오 OTF Bold"/>
                          <a:sym typeface="나눔스퀘어 네오 OTF Bold"/>
                        </a:rPr>
                        <a:t>학습</a:t>
                      </a:r>
                      <a:r>
                        <a:rPr lang="ko-KR" altLang="en-US" sz="1800" b="0" dirty="0">
                          <a:latin typeface="나눔스퀘어 네오 OTF Bold"/>
                          <a:ea typeface="나눔스퀘어 네오 OTF Bold"/>
                          <a:cs typeface="나눔스퀘어 네오 OTF Bold"/>
                          <a:sym typeface="나눔스퀘어 네오 OTF Bold"/>
                        </a:rPr>
                        <a:t> </a:t>
                      </a:r>
                      <a:r>
                        <a:rPr sz="1800" b="0" dirty="0" err="1">
                          <a:latin typeface="나눔스퀘어 네오 OTF Bold"/>
                          <a:ea typeface="나눔스퀘어 네오 OTF Bold"/>
                          <a:cs typeface="나눔스퀘어 네오 OTF Bold"/>
                          <a:sym typeface="나눔스퀘어 네오 OTF Bold"/>
                        </a:rPr>
                        <a:t>활동</a:t>
                      </a:r>
                      <a:endParaRPr sz="1800" b="0" dirty="0">
                        <a:latin typeface="나눔스퀘어 네오 OTF Bold"/>
                        <a:ea typeface="나눔스퀘어 네오 OTF Bold"/>
                        <a:cs typeface="나눔스퀘어 네오 OTF Bold"/>
                        <a:sym typeface="나눔스퀘어 네오 OTF Bold"/>
                      </a:endParaRPr>
                    </a:p>
                  </a:txBody>
                  <a:tcPr marL="8117" marR="8117" marT="8117" marB="8117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216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sz="1800" dirty="0"/>
                        <a:t>9</a:t>
                      </a:r>
                      <a:r>
                        <a:rPr sz="1800" dirty="0">
                          <a:latin typeface="+mj-lt"/>
                          <a:ea typeface="+mj-ea"/>
                          <a:cs typeface="+mj-cs"/>
                          <a:sym typeface="나눔스퀘어 네오 OTF Regular"/>
                        </a:rPr>
                        <a:t>주</a:t>
                      </a:r>
                    </a:p>
                  </a:txBody>
                  <a:tcPr marL="8117" marR="8117" marT="8117" marB="8117" anchor="ctr" horzOverflow="overflow"/>
                </a:tc>
                <a:tc gridSpan="25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ko-KR" altLang="en-US" sz="1800" dirty="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Exception Handling</a:t>
                      </a:r>
                    </a:p>
                  </a:txBody>
                  <a:tcPr marL="8117" marR="8117" marT="8117" marB="8117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625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sz="1800"/>
                        <a:t>10</a:t>
                      </a:r>
                      <a:r>
                        <a:rPr sz="1800">
                          <a:latin typeface="+mj-lt"/>
                          <a:ea typeface="+mj-ea"/>
                          <a:cs typeface="+mj-cs"/>
                          <a:sym typeface="나눔스퀘어 네오 OTF Regular"/>
                        </a:rPr>
                        <a:t>주</a:t>
                      </a:r>
                    </a:p>
                  </a:txBody>
                  <a:tcPr marL="8117" marR="8117" marT="8117" marB="8117" anchor="ctr" horzOverflow="overflow"/>
                </a:tc>
                <a:tc gridSpan="25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ko-KR" altLang="en-US" sz="1800" dirty="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Object Class, Generics</a:t>
                      </a:r>
                    </a:p>
                  </a:txBody>
                  <a:tcPr marL="8117" marR="8117" marT="8117" marB="8117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625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sz="1800"/>
                        <a:t>11</a:t>
                      </a:r>
                      <a:r>
                        <a:rPr sz="1800">
                          <a:latin typeface="+mj-lt"/>
                          <a:ea typeface="+mj-ea"/>
                          <a:cs typeface="+mj-cs"/>
                          <a:sym typeface="나눔스퀘어 네오 OTF Regular"/>
                        </a:rPr>
                        <a:t>주</a:t>
                      </a:r>
                    </a:p>
                  </a:txBody>
                  <a:tcPr marL="8117" marR="8117" marT="8117" marB="8117" anchor="ctr" horzOverflow="overflow"/>
                </a:tc>
                <a:tc gridSpan="25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ko-KR" altLang="en-US" sz="1800" dirty="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Collection Framework</a:t>
                      </a:r>
                      <a:endParaRPr sz="1800" dirty="0">
                        <a:solidFill>
                          <a:srgbClr val="40404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8117" marR="8117" marT="8117" marB="8117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625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sz="1800"/>
                        <a:t>12</a:t>
                      </a:r>
                      <a:r>
                        <a:rPr sz="1800">
                          <a:latin typeface="+mj-lt"/>
                          <a:ea typeface="+mj-ea"/>
                          <a:cs typeface="+mj-cs"/>
                          <a:sym typeface="나눔스퀘어 네오 OTF Regular"/>
                        </a:rPr>
                        <a:t>주</a:t>
                      </a:r>
                    </a:p>
                  </a:txBody>
                  <a:tcPr marL="8117" marR="8117" marT="8117" marB="8117" anchor="ctr" horzOverflow="overflow"/>
                </a:tc>
                <a:tc gridSpan="25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ko-KR" altLang="en-US" sz="1800" dirty="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Recursion</a:t>
                      </a:r>
                      <a:endParaRPr sz="1800" dirty="0">
                        <a:solidFill>
                          <a:srgbClr val="40404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8117" marR="8117" marT="8117" marB="8117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625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sz="1800"/>
                        <a:t>13</a:t>
                      </a:r>
                      <a:r>
                        <a:rPr sz="1800">
                          <a:latin typeface="+mj-lt"/>
                          <a:ea typeface="+mj-ea"/>
                          <a:cs typeface="+mj-cs"/>
                          <a:sym typeface="나눔스퀘어 네오 OTF Regular"/>
                        </a:rPr>
                        <a:t>주</a:t>
                      </a:r>
                    </a:p>
                  </a:txBody>
                  <a:tcPr marL="8117" marR="8117" marT="8117" marB="8117" anchor="ctr" horzOverflow="overflow"/>
                </a:tc>
                <a:tc gridSpan="25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ko-KR" altLang="en-US" sz="1800" dirty="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Multithreads</a:t>
                      </a:r>
                      <a:endParaRPr sz="1800" dirty="0">
                        <a:solidFill>
                          <a:srgbClr val="40404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8117" marR="8117" marT="8117" marB="8117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625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sz="1800"/>
                        <a:t>14</a:t>
                      </a:r>
                      <a:r>
                        <a:rPr sz="1800">
                          <a:latin typeface="+mj-lt"/>
                          <a:ea typeface="+mj-ea"/>
                          <a:cs typeface="+mj-cs"/>
                          <a:sym typeface="나눔스퀘어 네오 OTF Regular"/>
                        </a:rPr>
                        <a:t>주</a:t>
                      </a:r>
                    </a:p>
                  </a:txBody>
                  <a:tcPr marL="8117" marR="8117" marT="8117" marB="8117" anchor="ctr" horzOverflow="overflow"/>
                </a:tc>
                <a:tc gridSpan="25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ko-KR" altLang="en-US" sz="1800" dirty="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Lambda Expression, UML, Design Patterns</a:t>
                      </a:r>
                      <a:endParaRPr sz="1800" dirty="0">
                        <a:solidFill>
                          <a:srgbClr val="40404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8117" marR="8117" marT="8117" marB="8117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625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sz="1800"/>
                        <a:t>15</a:t>
                      </a:r>
                      <a:r>
                        <a:rPr sz="1800">
                          <a:latin typeface="+mj-lt"/>
                          <a:ea typeface="+mj-ea"/>
                          <a:cs typeface="+mj-cs"/>
                          <a:sym typeface="나눔스퀘어 네오 OTF Regular"/>
                        </a:rPr>
                        <a:t>주</a:t>
                      </a:r>
                    </a:p>
                  </a:txBody>
                  <a:tcPr marL="8117" marR="8117" marT="8117" marB="8117" anchor="ctr" horzOverflow="overflow"/>
                </a:tc>
                <a:tc gridSpan="25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ko-KR" altLang="en-US" sz="1800" dirty="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Final Exam</a:t>
                      </a:r>
                    </a:p>
                  </a:txBody>
                  <a:tcPr marL="8117" marR="8117" marT="8117" marB="8117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625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sz="1800"/>
                        <a:t>16</a:t>
                      </a:r>
                      <a:r>
                        <a:rPr sz="1800">
                          <a:latin typeface="+mj-lt"/>
                          <a:ea typeface="+mj-ea"/>
                          <a:cs typeface="+mj-cs"/>
                          <a:sym typeface="나눔스퀘어 네오 OTF Regular"/>
                        </a:rPr>
                        <a:t>주</a:t>
                      </a:r>
                    </a:p>
                  </a:txBody>
                  <a:tcPr marL="8117" marR="8117" marT="8117" marB="8117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sz="1800" dirty="0">
                          <a:latin typeface="+mj-lt"/>
                          <a:ea typeface="+mj-ea"/>
                          <a:cs typeface="+mj-cs"/>
                          <a:sym typeface="나눔스퀘어 네오 OTF Regular"/>
                        </a:rPr>
                        <a:t>　</a:t>
                      </a:r>
                    </a:p>
                  </a:txBody>
                  <a:tcPr marL="8117" marR="8117" marT="8117" marB="8117" horzOverflow="overflow"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indent="72000" algn="l">
                        <a:defRPr sz="160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sz="1800">
                          <a:latin typeface="+mj-lt"/>
                          <a:ea typeface="+mj-ea"/>
                          <a:cs typeface="+mj-cs"/>
                          <a:sym typeface="나눔스퀘어 네오 OTF Regular"/>
                        </a:rPr>
                        <a:t>　</a:t>
                      </a:r>
                    </a:p>
                  </a:txBody>
                  <a:tcPr marL="8117" marR="8117" marT="8117" marB="8117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indent="72000" algn="l">
                        <a:defRPr sz="160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sz="1800">
                          <a:latin typeface="+mj-lt"/>
                          <a:ea typeface="+mj-ea"/>
                          <a:cs typeface="+mj-cs"/>
                          <a:sym typeface="나눔스퀘어 네오 OTF Regular"/>
                        </a:rPr>
                        <a:t>　</a:t>
                      </a:r>
                    </a:p>
                  </a:txBody>
                  <a:tcPr marL="8117" marR="8117" marT="8117" marB="8117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indent="72000" algn="l">
                        <a:defRPr sz="1600">
                          <a:solidFill>
                            <a:srgbClr val="40404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sz="1800">
                          <a:latin typeface="+mj-lt"/>
                          <a:ea typeface="+mj-ea"/>
                          <a:cs typeface="+mj-cs"/>
                          <a:sym typeface="나눔스퀘어 네오 OTF Regular"/>
                        </a:rPr>
                        <a:t>　</a:t>
                      </a:r>
                    </a:p>
                  </a:txBody>
                  <a:tcPr marL="8117" marR="8117" marT="8117" marB="8117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  <a:endParaRPr sz="1800"/>
                    </a:p>
                  </a:txBody>
                  <a:tcPr marL="8117" marR="8117" marT="8117" marB="8117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  <a:endParaRPr sz="1800" dirty="0"/>
                    </a:p>
                  </a:txBody>
                  <a:tcPr marL="8117" marR="8117" marT="8117" marB="8117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  <a:endParaRPr sz="1800"/>
                    </a:p>
                  </a:txBody>
                  <a:tcPr marL="8117" marR="8117" marT="8117" marB="8117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  <a:endParaRPr sz="1800"/>
                    </a:p>
                  </a:txBody>
                  <a:tcPr marL="8117" marR="8117" marT="8117" marB="8117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  <a:endParaRPr sz="1800"/>
                    </a:p>
                  </a:txBody>
                  <a:tcPr marL="8117" marR="8117" marT="8117" marB="8117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  <a:endParaRPr sz="1800" dirty="0"/>
                    </a:p>
                  </a:txBody>
                  <a:tcPr marL="8117" marR="8117" marT="8117" marB="8117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  <a:endParaRPr/>
                    </a:p>
                  </a:txBody>
                  <a:tcPr marL="8117" marR="8117" marT="8117" marB="8117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  <a:endParaRPr/>
                    </a:p>
                  </a:txBody>
                  <a:tcPr marL="8117" marR="8117" marT="8117" marB="8117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  <a:endParaRPr/>
                    </a:p>
                  </a:txBody>
                  <a:tcPr marL="8117" marR="8117" marT="8117" marB="8117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  <a:endParaRPr/>
                    </a:p>
                  </a:txBody>
                  <a:tcPr marL="8117" marR="8117" marT="8117" marB="8117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  <a:endParaRPr/>
                    </a:p>
                  </a:txBody>
                  <a:tcPr marL="8117" marR="8117" marT="8117" marB="8117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  <a:endParaRPr/>
                    </a:p>
                  </a:txBody>
                  <a:tcPr marL="8117" marR="8117" marT="8117" marB="8117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  <a:endParaRPr/>
                    </a:p>
                  </a:txBody>
                  <a:tcPr marL="8117" marR="8117" marT="8117" marB="8117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  <a:endParaRPr/>
                    </a:p>
                  </a:txBody>
                  <a:tcPr marL="8117" marR="8117" marT="8117" marB="8117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  <a:endParaRPr/>
                    </a:p>
                  </a:txBody>
                  <a:tcPr marL="8117" marR="8117" marT="8117" marB="8117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  <a:endParaRPr/>
                    </a:p>
                  </a:txBody>
                  <a:tcPr marL="8117" marR="8117" marT="8117" marB="8117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  <a:endParaRPr/>
                    </a:p>
                  </a:txBody>
                  <a:tcPr marL="8117" marR="8117" marT="8117" marB="8117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  <a:endParaRPr/>
                    </a:p>
                  </a:txBody>
                  <a:tcPr marL="8117" marR="8117" marT="8117" marB="8117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  <a:endParaRPr/>
                    </a:p>
                  </a:txBody>
                  <a:tcPr marL="8117" marR="8117" marT="8117" marB="8117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  <a:endParaRPr/>
                    </a:p>
                  </a:txBody>
                  <a:tcPr marL="8117" marR="8117" marT="8117" marB="8117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나눔스퀘어 네오 OTF Regular"/>
                        </a:defRPr>
                      </a:pPr>
                      <a:endParaRPr dirty="0"/>
                    </a:p>
                  </a:txBody>
                  <a:tcPr marL="8117" marR="8117" marT="8117" marB="8117" horzOverflow="overflow">
                    <a:lnL w="12700"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0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나눔스퀘어 네오 OTF Regular"/>
        <a:ea typeface="나눔스퀘어 네오 OTF Regular"/>
        <a:cs typeface="나눔스퀘어 네오 OTF Regular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나눔스퀘어 네오 OTF Regular"/>
        <a:ea typeface="나눔스퀘어 네오 OTF Regular"/>
        <a:cs typeface="나눔스퀘어 네오 OTF Regular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1591</Words>
  <Application>Microsoft Macintosh PowerPoint</Application>
  <PresentationFormat>와이드스크린</PresentationFormat>
  <Paragraphs>190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나눔스퀘어 네오 OTF Bold</vt:lpstr>
      <vt:lpstr>나눔스퀘어 네오 OTF Regular</vt:lpstr>
      <vt:lpstr>나눔스퀘어OTF Regular</vt:lpstr>
      <vt:lpstr>Arial</vt:lpstr>
      <vt:lpstr>Helvetica</vt:lpstr>
      <vt:lpstr>Tahoma</vt:lpstr>
      <vt:lpstr>Wingdings</vt:lpstr>
      <vt:lpstr>Office 테마</vt:lpstr>
      <vt:lpstr>OOP Course Plan</vt:lpstr>
      <vt:lpstr>CCO1102-02 객체지향프로그래밍  (Object-Oriented Programming)</vt:lpstr>
      <vt:lpstr>Introduction to OOP Course</vt:lpstr>
      <vt:lpstr>선수 추천 과목</vt:lpstr>
      <vt:lpstr>Textbook and Reference</vt:lpstr>
      <vt:lpstr>Class Organization</vt:lpstr>
      <vt:lpstr>Grading</vt:lpstr>
      <vt:lpstr>Weekly Schedule (1/2)</vt:lpstr>
      <vt:lpstr>Weekly Schedule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인권 이</cp:lastModifiedBy>
  <cp:revision>7</cp:revision>
  <dcterms:modified xsi:type="dcterms:W3CDTF">2025-07-16T01:55:01Z</dcterms:modified>
</cp:coreProperties>
</file>