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이번 강의에서는 객체지향프로그래밍의 개념에 대해 알아보겠습니다</a:t>
            </a:r>
            <a:r>
              <a:t>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Object-Oriented Programming, </a:t>
            </a:r>
            <a:r>
              <a:t>즉</a:t>
            </a:r>
            <a:r>
              <a:t>, </a:t>
            </a:r>
            <a:r>
              <a:t>객체지향프로그래밍</a:t>
            </a:r>
            <a:r>
              <a:t>, </a:t>
            </a:r>
          </a:p>
          <a:p>
            <a:pPr/>
            <a:r>
              <a:t>줄여서 </a:t>
            </a:r>
            <a:r>
              <a:t>OOP</a:t>
            </a:r>
            <a:r>
              <a:t>라 표시하는 이것은 무엇일까요</a:t>
            </a:r>
            <a:r>
              <a:t>? </a:t>
            </a:r>
          </a:p>
          <a:p>
            <a:pPr/>
            <a:r>
              <a:t>OOP</a:t>
            </a:r>
            <a:r>
              <a:t>는 </a:t>
            </a:r>
            <a:r>
              <a:t>object </a:t>
            </a:r>
            <a:r>
              <a:t>개념을 기반으로 하는 프로그래밍 패러다임입니다</a:t>
            </a:r>
            <a:r>
              <a:t>. </a:t>
            </a:r>
          </a:p>
          <a:p>
            <a:pPr/>
            <a:r>
              <a:t>여기서 </a:t>
            </a:r>
            <a:r>
              <a:t>object</a:t>
            </a:r>
            <a:r>
              <a:t>란 데이터와 이를 처리하는 </a:t>
            </a:r>
            <a:r>
              <a:t>operation (</a:t>
            </a:r>
            <a:r>
              <a:t>또는 </a:t>
            </a:r>
            <a:r>
              <a:t>method, function)</a:t>
            </a:r>
            <a:r>
              <a:t>을 </a:t>
            </a:r>
          </a:p>
          <a:p>
            <a:pPr/>
            <a:r>
              <a:t>하나의 단위로 묶은 것을 말합니다</a:t>
            </a:r>
            <a:r>
              <a:t>.</a:t>
            </a:r>
          </a:p>
          <a:p>
            <a:pPr/>
            <a:r>
              <a:t>OOP</a:t>
            </a:r>
            <a:r>
              <a:t>는 </a:t>
            </a:r>
            <a:r>
              <a:t>1960</a:t>
            </a:r>
            <a:r>
              <a:t>년대에 코드의 유지보수와 재사용 가능성을 높이기 위해 개발되었습니다</a:t>
            </a:r>
            <a:r>
              <a:t>. </a:t>
            </a:r>
          </a:p>
          <a:p>
            <a:pPr/>
            <a:r>
              <a:t>Smalltalk</a:t>
            </a:r>
            <a:r>
              <a:t>와 같은 언어를 통해 처음 소개되었으며</a:t>
            </a:r>
            <a:r>
              <a:t>, </a:t>
            </a:r>
          </a:p>
          <a:p>
            <a:pPr/>
            <a:r>
              <a:t>이후 </a:t>
            </a:r>
            <a:r>
              <a:t>C++</a:t>
            </a:r>
            <a:r>
              <a:t>와 </a:t>
            </a:r>
            <a:r>
              <a:t>Java </a:t>
            </a:r>
            <a:r>
              <a:t>같은 언어들에 의해 널리 사용되었습니다</a:t>
            </a:r>
            <a:r>
              <a:t>.</a:t>
            </a:r>
          </a:p>
          <a:p>
            <a:pPr/>
            <a:r>
              <a:t>요즘의 프로그래밍 언어들은 대부분 </a:t>
            </a:r>
            <a:r>
              <a:t>OOP </a:t>
            </a:r>
            <a:r>
              <a:t>언어적인 특징들을 갖추고 있습니다</a:t>
            </a:r>
            <a:r>
              <a:t>. </a:t>
            </a:r>
          </a:p>
          <a:p>
            <a:pPr/>
            <a:r>
              <a:t>그 예로는 </a:t>
            </a:r>
            <a:r>
              <a:t>Java, C++, Python, C#, Ruby, Swift, Kotlin, JavaScript, Dart, Go </a:t>
            </a:r>
            <a:r>
              <a:t>등이 있습니다</a:t>
            </a:r>
            <a:r>
              <a:t>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</a:t>
            </a:r>
            <a:r>
              <a:t>를 사용하면 어떤 장점이 있을까요</a:t>
            </a:r>
            <a:r>
              <a:t>? </a:t>
            </a:r>
          </a:p>
          <a:p>
            <a:pPr/>
            <a:r>
              <a:t>첫째</a:t>
            </a:r>
            <a:r>
              <a:t>, </a:t>
            </a:r>
            <a:r>
              <a:t>모듈성입니다</a:t>
            </a:r>
            <a:r>
              <a:t>. </a:t>
            </a:r>
          </a:p>
          <a:p>
            <a:pPr/>
            <a:r>
              <a:t>코드를 독립된 </a:t>
            </a:r>
            <a:r>
              <a:t>object</a:t>
            </a:r>
            <a:r>
              <a:t>들로 나누어 작성함으로써 코드 관리가 용이해집니다</a:t>
            </a:r>
            <a:r>
              <a:t>. </a:t>
            </a:r>
          </a:p>
          <a:p>
            <a:pPr/>
            <a:r>
              <a:t>둘째</a:t>
            </a:r>
            <a:r>
              <a:t>, </a:t>
            </a:r>
            <a:r>
              <a:t>재사용성입니다</a:t>
            </a:r>
            <a:r>
              <a:t>. </a:t>
            </a:r>
          </a:p>
          <a:p>
            <a:pPr/>
            <a:r>
              <a:t>한 번 작성한 </a:t>
            </a:r>
            <a:r>
              <a:t>object</a:t>
            </a:r>
            <a:r>
              <a:t>는 여러 프로그램에서 재사용할 수 있습니다</a:t>
            </a:r>
            <a:r>
              <a:t>. </a:t>
            </a:r>
          </a:p>
          <a:p>
            <a:pPr/>
            <a:r>
              <a:t>셋째</a:t>
            </a:r>
            <a:r>
              <a:t>, </a:t>
            </a:r>
            <a:r>
              <a:t>확장성입니다</a:t>
            </a:r>
            <a:r>
              <a:t>. </a:t>
            </a:r>
          </a:p>
          <a:p>
            <a:pPr/>
            <a:r>
              <a:t>대규모 프로그래밍 프로젝트도 체계적으로 관리할 수 있습니다</a:t>
            </a:r>
            <a:r>
              <a:t>. </a:t>
            </a:r>
          </a:p>
          <a:p>
            <a:pPr/>
            <a:r>
              <a:t>넷째</a:t>
            </a:r>
            <a:r>
              <a:t>, </a:t>
            </a:r>
            <a:r>
              <a:t>유지보수가 용이합니다</a:t>
            </a:r>
            <a:r>
              <a:t>.</a:t>
            </a:r>
            <a:r>
              <a:t> </a:t>
            </a:r>
          </a:p>
          <a:p>
            <a:pPr/>
            <a:r>
              <a:t>디버깅과 업데이트가 쉽습니다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Procedural Programming, </a:t>
            </a:r>
            <a:r>
              <a:t>즉</a:t>
            </a:r>
            <a:r>
              <a:t>, </a:t>
            </a:r>
            <a:r>
              <a:t>절차적 프로그래밍과 </a:t>
            </a:r>
          </a:p>
          <a:p>
            <a:pPr/>
            <a:r>
              <a:t>Object-Oriented Programming, </a:t>
            </a:r>
            <a:r>
              <a:t>즉</a:t>
            </a:r>
            <a:r>
              <a:t>, </a:t>
            </a:r>
            <a:r>
              <a:t>객체지향 프로그래밍을 비교해봅시다</a:t>
            </a:r>
            <a:r>
              <a:t>. </a:t>
            </a:r>
          </a:p>
          <a:p>
            <a:pPr/>
            <a:r>
              <a:t>Procedural </a:t>
            </a:r>
            <a:r>
              <a:t>프로그래밍은 </a:t>
            </a:r>
            <a:r>
              <a:t>function</a:t>
            </a:r>
            <a:r>
              <a:t>과 </a:t>
            </a:r>
            <a:r>
              <a:t>procedure</a:t>
            </a:r>
            <a:r>
              <a:t>를 중심으로 코드를 작성하며</a:t>
            </a:r>
            <a:r>
              <a:t>, </a:t>
            </a:r>
          </a:p>
          <a:p>
            <a:pPr/>
            <a:r>
              <a:t>주로 </a:t>
            </a:r>
            <a:r>
              <a:t>top-down </a:t>
            </a:r>
            <a:r>
              <a:t>즉 하향식 구조로 되어 있습니다</a:t>
            </a:r>
            <a:r>
              <a:t>. </a:t>
            </a:r>
          </a:p>
          <a:p>
            <a:pPr/>
            <a:r>
              <a:t>반면</a:t>
            </a:r>
            <a:r>
              <a:t>, OOP</a:t>
            </a:r>
            <a:r>
              <a:t>는 </a:t>
            </a:r>
            <a:r>
              <a:t>object</a:t>
            </a:r>
            <a:r>
              <a:t>들과 그들의 </a:t>
            </a:r>
            <a:r>
              <a:t>interaction</a:t>
            </a:r>
            <a:r>
              <a:t>을 중심으로 코드를 작성합니다</a:t>
            </a:r>
            <a:r>
              <a:t>. </a:t>
            </a:r>
          </a:p>
          <a:p>
            <a:pPr/>
            <a:r>
              <a:t>Object</a:t>
            </a:r>
            <a:r>
              <a:t>는 </a:t>
            </a:r>
            <a:r>
              <a:t>real-world</a:t>
            </a:r>
            <a:r>
              <a:t>의 개체들을 좀 더 자연스럽게 모델링할 수 있게 합니다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Procedural Programming 기법을 사용한 Python 코드를 보도록 하겠습니다. </a:t>
            </a:r>
          </a:p>
          <a:p>
            <a:pPr/>
            <a:r>
              <a:t>먼저 학생들의 이름과 성적을 저장하기 위한 list인 student_grades를 준비합니다. </a:t>
            </a:r>
          </a:p>
          <a:p>
            <a:pPr/>
            <a:r>
              <a:t>Function "add_student_grade" 를 정의하는데, 학생 이름과 성적을 parameter로 받아</a:t>
            </a:r>
          </a:p>
          <a:p>
            <a:pPr/>
            <a:r>
              <a:t>student_grades list에 추가합니다. list의 "append" function이 이를 위해 사용됩니다. </a:t>
            </a:r>
          </a:p>
          <a:p>
            <a:pPr/>
            <a:r>
              <a:t>Function "get_average_grade"는 현재 list 안의 모든 grade들의 평균을 구하는 것입니다. </a:t>
            </a:r>
          </a:p>
          <a:p>
            <a:pPr/>
            <a:r>
              <a:t>지금까지 이렇게 보면 프로그램에 사용되는 data인 list와 function들이 모두 독립적으로 정의되어 있습니다. </a:t>
            </a:r>
          </a:p>
          <a:p>
            <a:pPr/>
            <a:r>
              <a:t>이제 procedure, 즉 function들을 실행시키면서 원하는 작업을 완성합니다. </a:t>
            </a:r>
          </a:p>
          <a:p>
            <a:pPr/>
            <a:r>
              <a:t>먼저 add_student_grade를 두번 call하여 Alice와 Bob이라는 두 학생의 성적들을 student_grades list에 저장합니다.</a:t>
            </a:r>
          </a:p>
          <a:p>
            <a:pPr/>
            <a:r>
              <a:t>그 다음에 get_average_grade function을 call하여 평균 점수를 계산하고, 화면에 출력합니다.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 Python program은 OOP 의 특징을 잘 보여주고 있습니다. </a:t>
            </a:r>
          </a:p>
          <a:p>
            <a:pPr/>
            <a:r>
              <a:t>Object를 나타내는 Class들이 정의되어 있는 것을 볼 수 있습니다. </a:t>
            </a:r>
          </a:p>
          <a:p>
            <a:pPr/>
            <a:r>
              <a:t>먼저 Student class에는 data로 name과 grade라는 두 변수를 가지고 있어서, </a:t>
            </a:r>
          </a:p>
          <a:p>
            <a:pPr/>
            <a:r>
              <a:t>학생들의 이름과 성적을 저장하는 하나의 entry object를 나타내고 있습니다.</a:t>
            </a:r>
          </a:p>
          <a:p>
            <a:pPr/>
            <a:r>
              <a:t>Classroom object는 data로 students list를 가지고 있습니다. </a:t>
            </a:r>
          </a:p>
          <a:p>
            <a:pPr/>
            <a:r>
              <a:t>Constructor, 즉, 생성자에서는 list를 빈 list로 초기화 합니다. </a:t>
            </a:r>
          </a:p>
          <a:p>
            <a:pPr/>
            <a:r>
              <a:t>Classroom class는 data 이외에 data를 다루는 function들을 함께 가지고 있습니다. </a:t>
            </a:r>
          </a:p>
          <a:p>
            <a:pPr/>
            <a:r>
              <a:t>먼저 add_student function은 주어진 학생 이름과 점수 parameter로 students list에 하나의 entry를 추가합니다. </a:t>
            </a:r>
          </a:p>
          <a:p>
            <a:pPr/>
            <a:r>
              <a:t>get_average_grade function은 현재 list에 있는 모든 entry들의 점수의 평균을 계산합니다. </a:t>
            </a:r>
          </a:p>
          <a:p>
            <a:pPr/>
            <a:r>
              <a:t>이렇게 OOP에서는 data와 function (혹은 method) 들이 함께 하나의 object를 이루게 됩니다. </a:t>
            </a:r>
          </a:p>
          <a:p>
            <a:pPr/>
            <a:r>
              <a:t>프로그램 실행은 object들을 적절한 data와 함께 생성하고, object들의 method를 call 하는 것으로 이루어 집니다. </a:t>
            </a:r>
          </a:p>
          <a:p>
            <a:pPr/>
            <a:r>
              <a:t>여기서는 Classroom class의 object를 하나 생성한 후</a:t>
            </a:r>
          </a:p>
          <a:p>
            <a:pPr/>
            <a:r>
              <a:t>그 object의 add_student function을 두번 call하여 두 개의 data entry를 list에 추가합니다. </a:t>
            </a:r>
          </a:p>
          <a:p>
            <a:pPr/>
            <a:r>
              <a:t>이 때 추가하는 data entry parameter가 Student class의 object임을 볼 수 있습니다. </a:t>
            </a:r>
          </a:p>
          <a:p>
            <a:pPr/>
            <a:r>
              <a:t>Data가 추가되고 나면 classroom object의 get_average_grade function을 call하여 평균을 계산한 후</a:t>
            </a:r>
          </a:p>
          <a:p>
            <a:pPr/>
            <a:r>
              <a:t>화면에 출력합니다. </a:t>
            </a:r>
          </a:p>
          <a:p>
            <a:pPr/>
            <a:r>
              <a:t>이 example에서 procedural programming과 object-oriented programming의 차이가 없는 것처럼 보일 수도 있습니다. </a:t>
            </a:r>
          </a:p>
          <a:p>
            <a:pPr/>
            <a:r>
              <a:t>그러나 OOP에서는 Student와 Classroom이 data + function의 조합으로 이루어진 class이며, 이 class들은 그 코드를 </a:t>
            </a:r>
          </a:p>
          <a:p>
            <a:pPr/>
            <a:r>
              <a:t>그대로 다른 프로그램에 이식하여 사용하거나 관리하기에 편하게 되어있다는 점을 강조하고 싶습니다.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681446" y="6437907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755373" marR="0" indent="-29817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163781" marR="0" indent="-24938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01_</a:t>
            </a:r>
            <a:r>
              <a:t>1</a:t>
            </a:r>
            <a:r>
              <a:t> Introduction to </a:t>
            </a:r>
            <a:r>
              <a:t>OOP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What is Object-Oriented Programming (OOP)?</a:t>
            </a:r>
          </a:p>
        </p:txBody>
      </p:sp>
      <p:sp>
        <p:nvSpPr>
          <p:cNvPr id="37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Definition:</a:t>
            </a:r>
            <a:r>
              <a:rPr b="0"/>
              <a:t> </a:t>
            </a:r>
            <a:endParaRPr b="0"/>
          </a:p>
          <a:p>
            <a:pPr lvl="1" marL="742950" indent="-285750">
              <a:buChar char="•"/>
              <a:defRPr sz="2300"/>
            </a:pPr>
            <a:r>
              <a:t>OOP is a programming paradigm based on the concept of "objects".</a:t>
            </a:r>
          </a:p>
          <a:p>
            <a:pPr lvl="1" marL="742950" indent="-285750">
              <a:buChar char="•"/>
              <a:defRPr sz="2300"/>
            </a:pPr>
            <a:r>
              <a:t>Objects contain data in the form of fields (attributes) and code in the form of procedures (methods).</a:t>
            </a:r>
          </a:p>
          <a:p>
            <a:pPr lvl="1" marL="0" indent="457200">
              <a:buSzTx/>
              <a:buNone/>
              <a:defRPr sz="2300"/>
            </a:pPr>
          </a:p>
          <a:p>
            <a:pPr>
              <a:defRPr b="1"/>
            </a:pPr>
            <a:r>
              <a:t>History:</a:t>
            </a:r>
            <a:r>
              <a:rPr b="0"/>
              <a:t> </a:t>
            </a:r>
            <a:endParaRPr b="0"/>
          </a:p>
          <a:p>
            <a:pPr lvl="1" marL="742950" indent="-285750">
              <a:buChar char="•"/>
              <a:defRPr sz="2300"/>
            </a:pPr>
            <a:r>
              <a:t>Developed in the 1960s to improve code maintainability and reuse.</a:t>
            </a:r>
          </a:p>
          <a:p>
            <a:pPr lvl="1" marL="742950" indent="-285750">
              <a:buChar char="•"/>
              <a:defRPr sz="2300"/>
            </a:pPr>
            <a:r>
              <a:t>Popularized by languages like Smalltalk and later C++, Java.</a:t>
            </a:r>
          </a:p>
          <a:p>
            <a:pPr lvl="1" marL="742950" indent="-285750">
              <a:buChar char="•"/>
              <a:defRPr sz="2300"/>
            </a:pPr>
            <a:r>
              <a:t>Most modern programming languages have OOP language features. </a:t>
            </a:r>
          </a:p>
          <a:p>
            <a:pPr lvl="2" marL="1143000" indent="-228600">
              <a:buChar char="•"/>
              <a:defRPr sz="2200"/>
            </a:pPr>
            <a:r>
              <a:t>Java, C++, Python, C#, Ruby, Swift, Kotlin, JavaScript, Dart, Go, etc.</a:t>
            </a:r>
          </a:p>
        </p:txBody>
      </p:sp>
      <p:sp>
        <p:nvSpPr>
          <p:cNvPr id="38" name="슬라이드 번호 개체 틀 3"/>
          <p:cNvSpPr txBox="1"/>
          <p:nvPr>
            <p:ph type="sldNum" sz="quarter" idx="4294967295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Why OOP?</a:t>
            </a:r>
          </a:p>
        </p:txBody>
      </p:sp>
      <p:sp>
        <p:nvSpPr>
          <p:cNvPr id="43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Benefits: </a:t>
            </a:r>
          </a:p>
          <a:p>
            <a:pPr lvl="1" marL="742950" indent="-285750">
              <a:buFont typeface="Helvetica"/>
              <a:defRPr sz="2300"/>
            </a:pPr>
            <a:r>
              <a:t>Modularity: Code is organized into discrete objects.</a:t>
            </a:r>
          </a:p>
          <a:p>
            <a:pPr lvl="1" marL="742950" indent="-285750">
              <a:buFont typeface="Helvetica"/>
              <a:defRPr sz="2300"/>
            </a:pPr>
            <a:r>
              <a:t>Reusability: Objects and classes can be reused across programs.</a:t>
            </a:r>
          </a:p>
          <a:p>
            <a:pPr lvl="1" marL="742950" indent="-285750">
              <a:buFont typeface="Helvetica"/>
              <a:defRPr sz="2300"/>
            </a:pPr>
            <a:r>
              <a:t>Scalability: Easier to manage larger program</a:t>
            </a:r>
          </a:p>
          <a:p>
            <a:pPr lvl="1" marL="742950" indent="-285750">
              <a:buFont typeface="Helvetica"/>
              <a:defRPr sz="2300"/>
            </a:pPr>
            <a:r>
              <a:t>Maintainability: Simplifies debugging and updates.</a:t>
            </a:r>
          </a:p>
        </p:txBody>
      </p:sp>
      <p:sp>
        <p:nvSpPr>
          <p:cNvPr id="44" name="슬라이드 번호 개체 틀 3"/>
          <p:cNvSpPr txBox="1"/>
          <p:nvPr>
            <p:ph type="sldNum" sz="quarter" idx="4294967295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Procedural Programming vs. OOP</a:t>
            </a:r>
          </a:p>
        </p:txBody>
      </p:sp>
      <p:sp>
        <p:nvSpPr>
          <p:cNvPr id="49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Procedural Programming: </a:t>
            </a:r>
          </a:p>
          <a:p>
            <a:pPr lvl="1" marL="742950" indent="-285750">
              <a:buFont typeface="Helvetica"/>
              <a:defRPr sz="2300"/>
            </a:pPr>
            <a:r>
              <a:t>Focus on functions and procedures.</a:t>
            </a:r>
          </a:p>
          <a:p>
            <a:pPr lvl="1" marL="742950" indent="-285750">
              <a:buFont typeface="Helvetica"/>
              <a:defRPr sz="2300"/>
            </a:pPr>
            <a:r>
              <a:t>Code is structured in a top-down manner.</a:t>
            </a:r>
          </a:p>
          <a:p>
            <a:pPr>
              <a:defRPr b="1"/>
            </a:pPr>
            <a:r>
              <a:t>OOP: </a:t>
            </a:r>
          </a:p>
          <a:p>
            <a:pPr lvl="1" marL="742950" indent="-285750">
              <a:buFont typeface="Helvetica"/>
              <a:defRPr sz="2300"/>
            </a:pPr>
            <a:r>
              <a:t>Focus on objects and their interactions.</a:t>
            </a:r>
          </a:p>
          <a:p>
            <a:pPr lvl="1" marL="742950" indent="-285750">
              <a:buFont typeface="Helvetica"/>
              <a:defRPr sz="2300"/>
            </a:pPr>
            <a:r>
              <a:t>Code is structured around objects representing real-world entities.</a:t>
            </a:r>
          </a:p>
        </p:txBody>
      </p:sp>
      <p:sp>
        <p:nvSpPr>
          <p:cNvPr id="50" name="슬라이드 번호 개체 틀 3"/>
          <p:cNvSpPr txBox="1"/>
          <p:nvPr>
            <p:ph type="sldNum" sz="quarter" idx="4294967295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Procedural Programming Example</a:t>
            </a:r>
          </a:p>
        </p:txBody>
      </p:sp>
      <p:sp>
        <p:nvSpPr>
          <p:cNvPr id="55" name="슬라이드 번호 개체 틀 3"/>
          <p:cNvSpPr txBox="1"/>
          <p:nvPr>
            <p:ph type="sldNum" sz="quarter" idx="4294967295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TextBox 15"/>
          <p:cNvSpPr txBox="1"/>
          <p:nvPr/>
        </p:nvSpPr>
        <p:spPr>
          <a:xfrm>
            <a:off x="727592" y="1124742"/>
            <a:ext cx="10835569" cy="5053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8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# List to store student grades</a:t>
            </a:r>
            <a:endParaRPr>
              <a:solidFill>
                <a:srgbClr val="3B3B3B"/>
              </a:solidFill>
            </a:endParaRPr>
          </a:p>
          <a:p>
            <a:pPr>
              <a:defRPr sz="1600">
                <a:solidFill>
                  <a:srgbClr val="00108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student_grades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B3B3B"/>
                </a:solidFill>
              </a:rPr>
              <a:t> []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3B3B3B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r>
              <a:rPr>
                <a:solidFill>
                  <a:srgbClr val="008000"/>
                </a:solidFill>
              </a:rPr>
              <a:t># Function to add a student grade</a:t>
            </a:r>
          </a:p>
          <a:p>
            <a:pPr>
              <a:defRPr sz="1600">
                <a:solidFill>
                  <a:srgbClr val="0000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def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795E26"/>
                </a:solidFill>
              </a:rPr>
              <a:t>add_student_grade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name</a:t>
            </a:r>
            <a:r>
              <a:rPr>
                <a:solidFill>
                  <a:srgbClr val="3B3B3B"/>
                </a:solidFill>
              </a:rPr>
              <a:t>, </a:t>
            </a:r>
            <a:r>
              <a:rPr>
                <a:solidFill>
                  <a:srgbClr val="001080"/>
                </a:solidFill>
              </a:rPr>
              <a:t>grade</a:t>
            </a:r>
            <a:r>
              <a:rPr>
                <a:solidFill>
                  <a:srgbClr val="3B3B3B"/>
                </a:solidFill>
              </a:rPr>
              <a:t>):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00108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student_grades</a:t>
            </a:r>
            <a:r>
              <a:rPr>
                <a:solidFill>
                  <a:srgbClr val="3B3B3B"/>
                </a:solidFill>
              </a:rPr>
              <a:t>.</a:t>
            </a:r>
            <a:r>
              <a:rPr>
                <a:solidFill>
                  <a:srgbClr val="795E26"/>
                </a:solidFill>
              </a:rPr>
              <a:t>append</a:t>
            </a:r>
            <a:r>
              <a:rPr>
                <a:solidFill>
                  <a:srgbClr val="3B3B3B"/>
                </a:solidFill>
              </a:rPr>
              <a:t>({</a:t>
            </a:r>
            <a:r>
              <a:rPr>
                <a:solidFill>
                  <a:srgbClr val="A31515"/>
                </a:solidFill>
              </a:rPr>
              <a:t>'name'</a:t>
            </a:r>
            <a:r>
              <a:rPr>
                <a:solidFill>
                  <a:srgbClr val="3B3B3B"/>
                </a:solidFill>
              </a:rPr>
              <a:t>: </a:t>
            </a:r>
            <a:r>
              <a:t>name</a:t>
            </a:r>
            <a:r>
              <a:rPr>
                <a:solidFill>
                  <a:srgbClr val="3B3B3B"/>
                </a:solidFill>
              </a:rPr>
              <a:t>, </a:t>
            </a:r>
            <a:r>
              <a:rPr>
                <a:solidFill>
                  <a:srgbClr val="A31515"/>
                </a:solidFill>
              </a:rPr>
              <a:t>'grade'</a:t>
            </a:r>
            <a:r>
              <a:rPr>
                <a:solidFill>
                  <a:srgbClr val="3B3B3B"/>
                </a:solidFill>
              </a:rPr>
              <a:t>: </a:t>
            </a:r>
            <a:r>
              <a:t>grade</a:t>
            </a:r>
            <a:r>
              <a:rPr>
                <a:solidFill>
                  <a:srgbClr val="3B3B3B"/>
                </a:solidFill>
              </a:rPr>
              <a:t>})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3B3B3B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r>
              <a:rPr>
                <a:solidFill>
                  <a:srgbClr val="008000"/>
                </a:solidFill>
              </a:rPr>
              <a:t># Function to get the average grade</a:t>
            </a:r>
          </a:p>
          <a:p>
            <a:pPr>
              <a:defRPr sz="1600">
                <a:solidFill>
                  <a:srgbClr val="0000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def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795E26"/>
                </a:solidFill>
              </a:rPr>
              <a:t>get_average_grade</a:t>
            </a:r>
            <a:r>
              <a:rPr>
                <a:solidFill>
                  <a:srgbClr val="3B3B3B"/>
                </a:solidFill>
              </a:rPr>
              <a:t>():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00108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total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0</a:t>
            </a:r>
            <a:endParaRPr>
              <a:solidFill>
                <a:srgbClr val="3B3B3B"/>
              </a:solidFill>
            </a:endParaRPr>
          </a:p>
          <a:p>
            <a:pPr>
              <a:defRPr sz="1600">
                <a:solidFill>
                  <a:srgbClr val="AF00DB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for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1080"/>
                </a:solidFill>
              </a:rPr>
              <a:t>student</a:t>
            </a:r>
            <a:r>
              <a:rPr>
                <a:solidFill>
                  <a:srgbClr val="3B3B3B"/>
                </a:solidFill>
              </a:rPr>
              <a:t> </a:t>
            </a:r>
            <a:r>
              <a:t>in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1080"/>
                </a:solidFill>
              </a:rPr>
              <a:t>student_grades</a:t>
            </a:r>
            <a:r>
              <a:rPr>
                <a:solidFill>
                  <a:srgbClr val="3B3B3B"/>
                </a:solidFill>
              </a:rP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00108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total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+=</a:t>
            </a:r>
            <a:r>
              <a:rPr>
                <a:solidFill>
                  <a:srgbClr val="3B3B3B"/>
                </a:solidFill>
              </a:rPr>
              <a:t> </a:t>
            </a:r>
            <a:r>
              <a:t>student</a:t>
            </a:r>
            <a:r>
              <a:rPr>
                <a:solidFill>
                  <a:srgbClr val="3B3B3B"/>
                </a:solidFill>
              </a:rPr>
              <a:t>[</a:t>
            </a:r>
            <a:r>
              <a:rPr>
                <a:solidFill>
                  <a:srgbClr val="A31515"/>
                </a:solidFill>
              </a:rPr>
              <a:t>'grade’</a:t>
            </a:r>
            <a:r>
              <a:rPr>
                <a:solidFill>
                  <a:srgbClr val="3B3B3B"/>
                </a:solidFill>
              </a:rPr>
              <a:t>]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AF00DB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return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1080"/>
                </a:solidFill>
              </a:rPr>
              <a:t>total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/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795E26"/>
                </a:solidFill>
              </a:rPr>
              <a:t>len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student_grades</a:t>
            </a:r>
            <a:r>
              <a:rPr>
                <a:solidFill>
                  <a:srgbClr val="3B3B3B"/>
                </a:solidFill>
              </a:rP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3B3B3B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r>
              <a:rPr>
                <a:solidFill>
                  <a:srgbClr val="008000"/>
                </a:solidFill>
              </a:rPr>
              <a:t># Call the functions to work</a:t>
            </a:r>
          </a:p>
          <a:p>
            <a:pPr>
              <a:defRPr sz="1600">
                <a:solidFill>
                  <a:srgbClr val="795E2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add_student_grade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A31515"/>
                </a:solidFill>
              </a:rPr>
              <a:t>'Alice'</a:t>
            </a:r>
            <a:r>
              <a:rPr>
                <a:solidFill>
                  <a:srgbClr val="3B3B3B"/>
                </a:solidFill>
              </a:rPr>
              <a:t>, </a:t>
            </a:r>
            <a:r>
              <a:rPr>
                <a:solidFill>
                  <a:srgbClr val="098658"/>
                </a:solidFill>
              </a:rPr>
              <a:t>85</a:t>
            </a:r>
            <a:r>
              <a:rPr>
                <a:solidFill>
                  <a:srgbClr val="3B3B3B"/>
                </a:solidFill>
              </a:rP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795E2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add_student_grade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A31515"/>
                </a:solidFill>
              </a:rPr>
              <a:t>'Bob'</a:t>
            </a:r>
            <a:r>
              <a:rPr>
                <a:solidFill>
                  <a:srgbClr val="3B3B3B"/>
                </a:solidFill>
              </a:rPr>
              <a:t>, </a:t>
            </a:r>
            <a:r>
              <a:rPr>
                <a:solidFill>
                  <a:srgbClr val="098658"/>
                </a:solidFill>
              </a:rPr>
              <a:t>90</a:t>
            </a:r>
            <a:r>
              <a:rPr>
                <a:solidFill>
                  <a:srgbClr val="3B3B3B"/>
                </a:solidFill>
              </a:rP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00108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average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795E26"/>
                </a:solidFill>
              </a:rPr>
              <a:t>get_average_grade</a:t>
            </a:r>
            <a:r>
              <a:rPr>
                <a:solidFill>
                  <a:srgbClr val="3B3B3B"/>
                </a:solidFill>
              </a:rPr>
              <a:t>()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795E2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print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f</a:t>
            </a:r>
            <a:r>
              <a:rPr>
                <a:solidFill>
                  <a:srgbClr val="A31515"/>
                </a:solidFill>
              </a:rPr>
              <a:t>'Average grade: </a:t>
            </a:r>
            <a:r>
              <a:rPr>
                <a:solidFill>
                  <a:srgbClr val="0000FF"/>
                </a:solidFill>
              </a:rPr>
              <a:t>{</a:t>
            </a:r>
            <a:r>
              <a:rPr>
                <a:solidFill>
                  <a:srgbClr val="001080"/>
                </a:solidFill>
              </a:rPr>
              <a:t>average</a:t>
            </a:r>
            <a:r>
              <a:rPr>
                <a:solidFill>
                  <a:srgbClr val="0000FF"/>
                </a:solidFill>
              </a:rPr>
              <a:t>}</a:t>
            </a:r>
            <a:r>
              <a:rPr>
                <a:solidFill>
                  <a:srgbClr val="A31515"/>
                </a:solidFill>
              </a:rPr>
              <a:t>'</a:t>
            </a:r>
            <a:r>
              <a:rPr>
                <a:solidFill>
                  <a:srgbClr val="3B3B3B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 Example</a:t>
            </a:r>
          </a:p>
        </p:txBody>
      </p:sp>
      <p:sp>
        <p:nvSpPr>
          <p:cNvPr id="61" name="슬라이드 번호 개체 틀 3"/>
          <p:cNvSpPr txBox="1"/>
          <p:nvPr>
            <p:ph type="sldNum" sz="quarter" idx="4294967295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TextBox 5"/>
          <p:cNvSpPr txBox="1"/>
          <p:nvPr/>
        </p:nvSpPr>
        <p:spPr>
          <a:xfrm>
            <a:off x="571091" y="1177799"/>
            <a:ext cx="11003832" cy="51682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Student: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def __init__(self, name, grade):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self.name = name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self.grade = grade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Classroom: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def __init__(self):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self.students = []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def add_student(self, student):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self.students.append(student)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def get_average_grade(self):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total = </a:t>
            </a:r>
            <a:r>
              <a:rPr>
                <a:solidFill>
                  <a:srgbClr val="272AD8"/>
                </a:solidFill>
              </a:rPr>
              <a:t>0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for</a:t>
            </a:r>
            <a:r>
              <a:t> student in self.students: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total += student.grade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t> total / len(self.students)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classroom = Classroom()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classroom.add_student(Student(</a:t>
            </a:r>
            <a:r>
              <a:rPr>
                <a:solidFill>
                  <a:srgbClr val="272AD8"/>
                </a:solidFill>
              </a:rPr>
              <a:t>'Alice'</a:t>
            </a:r>
            <a:r>
              <a:t>, </a:t>
            </a:r>
            <a:r>
              <a:rPr>
                <a:solidFill>
                  <a:srgbClr val="272AD8"/>
                </a:solidFill>
              </a:rPr>
              <a:t>85</a:t>
            </a:r>
            <a:r>
              <a:t>))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classroom.add_student(Student(</a:t>
            </a:r>
            <a:r>
              <a:rPr>
                <a:solidFill>
                  <a:srgbClr val="272AD8"/>
                </a:solidFill>
              </a:rPr>
              <a:t>'Bob'</a:t>
            </a:r>
            <a:r>
              <a:t>, </a:t>
            </a:r>
            <a:r>
              <a:rPr>
                <a:solidFill>
                  <a:srgbClr val="272AD8"/>
                </a:solidFill>
              </a:rPr>
              <a:t>90</a:t>
            </a:r>
            <a:r>
              <a:t>))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average = classroom.get_average_grade()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print(f</a:t>
            </a:r>
            <a:r>
              <a:t>'Average grade: {average}'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