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/>
    <p:restoredTop sz="83906"/>
  </p:normalViewPr>
  <p:slideViewPr>
    <p:cSldViewPr snapToGrid="0">
      <p:cViewPr varScale="1">
        <p:scale>
          <a:sx n="112" d="100"/>
          <a:sy n="112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이번 강의에서는 이번 코스에서 사용하게 될 Java 언어에 대해 간단하게 소개하도록 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JVM은 간단한 Stack machine architecture를 가지고 있습니다. </a:t>
            </a:r>
          </a:p>
          <a:p>
            <a:r>
              <a:t>그림에서 보듯 Stack에는 input과 output이 한 방향에서만 이루어 집니다. </a:t>
            </a:r>
          </a:p>
          <a:p>
            <a:r>
              <a:t>Empty stack일 때 Stack Top을 가르치는 TOP index는 -1이고, </a:t>
            </a:r>
          </a:p>
          <a:p>
            <a:r>
              <a:t>data 하나를 push하면 stack[TOP] 에 저장되며, TOP index를 증가시킵니다. </a:t>
            </a:r>
          </a:p>
          <a:p>
            <a:r>
              <a:t>이런 식으로 push operation은 기존의 Top element 위에 새로운 data를 하나씩 쌓아 나가게 됩니다. </a:t>
            </a:r>
          </a:p>
          <a:p>
            <a:r>
              <a:t>Pop operation은 현재의 Top element를 꺼내고 TOP index를 하나 감소 시킵니다.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 프로그램은 Java source code를 javac를 통해 컴파일하여 </a:t>
            </a:r>
          </a:p>
          <a:p>
            <a:r>
              <a:t>그 출력으로 얻은 Byte Code 프로그램의 한 예입니다. </a:t>
            </a:r>
          </a:p>
          <a:p>
            <a:r>
              <a:t>Byte Code의 각 line에는 line number가 붙어 있으며, </a:t>
            </a:r>
          </a:p>
          <a:p>
            <a:r>
              <a:t>모든 line은 단 하나의 byte (즉, 8bits 또는 두 개의 16진수 digits) 로만 표시될 수 있습니다. </a:t>
            </a:r>
          </a:p>
          <a:p>
            <a:r>
              <a:t>Byte Code Program의 시작 전에</a:t>
            </a:r>
          </a:p>
          <a:p>
            <a:r>
              <a:t>JVM의 Variable array와 Stack은 initialize 되어 있습니다. </a:t>
            </a:r>
          </a:p>
          <a:p>
            <a:r>
              <a:t>Line 0에서 bypush 명령 (operation) 을 만나는데, </a:t>
            </a:r>
          </a:p>
          <a:p>
            <a:r>
              <a:t>이 명령은 바로 뒤 byte의 수 (operand)를 stack에 push하라는 명령입니다. </a:t>
            </a:r>
          </a:p>
          <a:p>
            <a:r>
              <a:t>Line 1까지 실행 한 후 Variable memory와 Stack의 상태를 오른쪽 그림에서 보여주고 있습니다. </a:t>
            </a:r>
          </a:p>
          <a:p>
            <a:r>
              <a:t>그림에서 볼 수 있듯, Stack에는 5가 push되어 있으며, top index = 0 입니다. </a:t>
            </a:r>
          </a:p>
          <a:p>
            <a:r>
              <a:t>Line 2에서는 Stack의 top element를 pop하여 V{0]에 저장합니다. </a:t>
            </a:r>
          </a:p>
          <a:p>
            <a:r>
              <a:t>Line 3에서는 constant 3을 stack에 push합니다.</a:t>
            </a:r>
          </a:p>
          <a:p>
            <a:r>
              <a:t>Line 4에서는 Stack의 top element를 pop하여 V[1]에 저장합니다. </a:t>
            </a:r>
          </a:p>
          <a:p>
            <a:r>
              <a:t>Line 5, 6에서는 V[0]와 V[1]을 Stack에 push합니다.</a:t>
            </a:r>
          </a:p>
          <a:p>
            <a:r>
              <a:t>Line 7에서는 Stack에서 두 개의 element를 pop하여 이를 더한 후 그 결과를 다시 push합니다. </a:t>
            </a:r>
          </a:p>
          <a:p>
            <a:r>
              <a:t>즉, 여기서는 3과 5를 pop하여 더한 후, 그  결과인 8을 push하게 됩니다. </a:t>
            </a:r>
          </a:p>
          <a:p>
            <a:r>
              <a:t>Line 8에서는 Stack의 top element를 pop하여 V[2]에  save합니다. </a:t>
            </a:r>
          </a:p>
          <a:p>
            <a:r>
              <a:t>Line 9 부터 12까지는 결과인 V[2] = 8을 display하는 부분입니다.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앞 슬라이드의 Byte Code는 JVM이라 불리는 interpreter에서 실행됩니다. </a:t>
            </a:r>
          </a:p>
          <a:p>
            <a:r>
              <a:t>Compiler는 일단 source program을 target code로 완전히 translate하여 </a:t>
            </a:r>
          </a:p>
          <a:p>
            <a:r>
              <a:t>output target code file로 저장해 줍니다. </a:t>
            </a:r>
          </a:p>
          <a:p>
            <a:r>
              <a:t>그러나 Interpreter는 compiler와 달리 command를 하나씩 바로 바로 실행해 나갑니다. </a:t>
            </a:r>
          </a:p>
          <a:p>
            <a:r>
              <a:t>즉, compiler 처럼 translation을 마친 output file을 만들지 않는다는 것입니다. </a:t>
            </a:r>
          </a:p>
          <a:p>
            <a:r>
              <a:t>JVM은 비교적 단순하기 때문에 어렵지 않게 구현할 수 있습니다. </a:t>
            </a:r>
          </a:p>
          <a:p>
            <a:r>
              <a:t>여기서는 Python으로 JVM을 구현해 보았습니다.  </a:t>
            </a:r>
          </a:p>
          <a:p>
            <a:endParaRPr/>
          </a:p>
          <a:p>
            <a:r>
              <a:t>이 “main” part는 사실 Python 프로그램에서 뒤 쪽에 위치해야 하지만, </a:t>
            </a:r>
          </a:p>
          <a:p>
            <a:r>
              <a:t>이해를 쉽게하기 위해 먼저 살펴 보도록 하겠습니다. </a:t>
            </a:r>
          </a:p>
          <a:p>
            <a:r>
              <a:t>JVM의 stack과 variable을 list로 정의하기 위해 그 size를 각각 100으로 잡았습니다. </a:t>
            </a:r>
          </a:p>
          <a:p>
            <a:r>
              <a:t>Stack pointer sp는 초기값을 -1로 하는데, 현재 stack top의 index를 유지합니다. </a:t>
            </a:r>
          </a:p>
          <a:p>
            <a:r>
              <a:t>그리고 stack과 variable list의 element들을 모두 0으로 초기화 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Bytecode program은 앞에서 설명한 것 처럼, 두 자리수 16진수의 list로 저장되어 있습니다. </a:t>
            </a:r>
          </a:p>
          <a:p>
            <a:r>
              <a:t>이 16진수들을 순서대로 읽어 JVM의 상태를 바꾸며 프로그램을 interpreting하면서 실행하게 됩니다. </a:t>
            </a:r>
          </a:p>
          <a:p>
            <a:r>
              <a:t>실행을 담당하는 function이 jvm_execute입니다. </a:t>
            </a:r>
          </a:p>
          <a:p>
            <a:r>
              <a:t>실행이 다 끝난 후, v[2]의 value를 결과로 print합니다.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jvm_push function은 주어진 value를 stack에 push하는 function입니다. </a:t>
            </a:r>
          </a:p>
          <a:p>
            <a:r>
              <a:t>현재 stack pointer (sp) 의 값을 하나 증가시키고 stack list의 그 인덱스에 value를 assign합니다. </a:t>
            </a:r>
          </a:p>
          <a:p>
            <a:endParaRPr/>
          </a:p>
          <a:p>
            <a:r>
              <a:t>jvm_pop function은 현재 stack의 top, 즉, stack[sp] 의 value를 return하면서</a:t>
            </a:r>
          </a:p>
          <a:p>
            <a:r>
              <a:t>sp의 값을 감소시켜 stack의 top index를 하나 감소 시킵니다.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jvm_execute 함수는 bytecode 프로그램이 저장된 list를 parameter로 받아서</a:t>
            </a:r>
          </a:p>
          <a:p>
            <a:r>
              <a:t>한 byte씩 명령을 해석하고 이를 실행하는 일을 합니다. </a:t>
            </a:r>
          </a:p>
          <a:p>
            <a:r>
              <a:t>Global variable인 sp는 JVM의 stack pointer를 말하며</a:t>
            </a:r>
          </a:p>
          <a:p>
            <a:r>
              <a:t>v는  JVM 내부의 variable array 입니다. </a:t>
            </a:r>
          </a:p>
          <a:p>
            <a:r>
              <a:t>pc는 “program counter” 의 약자인데, </a:t>
            </a:r>
          </a:p>
          <a:p>
            <a:r>
              <a:t>bytecode 프로그램의 명령들을 하나씩 읽어나가기 위한 index로서</a:t>
            </a:r>
          </a:p>
          <a:p>
            <a:r>
              <a:t>프로그램을 읽어나가면서 증가하게 됩니다. </a:t>
            </a:r>
          </a:p>
          <a:p>
            <a:r>
              <a:t>While 문의 body에서 bytecode list의 entry들을 하나씩 해석하고</a:t>
            </a:r>
          </a:p>
          <a:p>
            <a:r>
              <a:t>그에 맞는 작업을 수행합니다. </a:t>
            </a:r>
          </a:p>
          <a:p>
            <a:r>
              <a:t>예를 들어 0x3c는 “istore_0” 명령인데, stack top에 있는 값을 v[0]로 옮기는 일을 하는 것입니다. </a:t>
            </a:r>
          </a:p>
          <a:p>
            <a:r>
              <a:t>나머지 명령들도 이전 슬라이드에서 설명했었습니다. </a:t>
            </a:r>
          </a:p>
          <a:p>
            <a:r>
              <a:t>한번 bytecode 프로그램을 따라가면서 확인해 보시기 바랍니다.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 표는 Compiler와 Interpreter의 차이를 나타내고 있습니다. </a:t>
            </a:r>
          </a:p>
          <a:p>
            <a:r>
              <a:t>먼저 translation 시점 면으로, compiler는 target code가 실행되기 전에 compile이 다 끝나야 합니다. </a:t>
            </a:r>
          </a:p>
          <a:p>
            <a:r>
              <a:t>하지만 interpreter는 실행 중에 line-by-line으로 translation이 됩니다. </a:t>
            </a:r>
          </a:p>
          <a:p>
            <a:r>
              <a:t>실행 속도 면에서는 compiler가 interpreter보다 빠릅니다. </a:t>
            </a:r>
          </a:p>
          <a:p>
            <a:r>
              <a:t>compiler는 일단 translation이 다 끝난 후 프로그램을 실행하기 때문에 </a:t>
            </a:r>
          </a:p>
          <a:p>
            <a:r>
              <a:t>한 라인씩 실행하는 interpreter보다는 확연히 빠릅니다. </a:t>
            </a:r>
          </a:p>
          <a:p>
            <a:r>
              <a:t>Error를 찾는 시점은 compiler의 경우 compile time에 찾을 수 있는 error들을 모두 찾아내는 반면</a:t>
            </a:r>
          </a:p>
          <a:p>
            <a:r>
              <a:t>interpreter의 경우는 현재 실행하고 있는 line에서의 error만 찾을 수 있습니다. </a:t>
            </a:r>
          </a:p>
          <a:p>
            <a:r>
              <a:t>Compiler의 경우 실행 파일이 생기지만, Interpreter는 한 라인씩 실행되기 때문에 실행 파일이 만들어 지지 않습니다. </a:t>
            </a:r>
          </a:p>
          <a:p>
            <a:r>
              <a:t>Compiler를 사용하는 언어로는 대표적으로 C, C++, Java (from source to bytecode) 가 있습니다. </a:t>
            </a:r>
          </a:p>
          <a:p>
            <a:r>
              <a:t>Interpreting 언어로 대표적인 것들은 Java (bytecode 실행), Python, JavaScript, Ruby 등이 있습니다.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프로그램의 실행 과정을 다시 살펴보면, </a:t>
            </a:r>
          </a:p>
          <a:p>
            <a:r>
              <a:t>Compile time에는 java source code를 compiler가 bytecode 프로그램으로 translate합니다. </a:t>
            </a:r>
          </a:p>
          <a:p>
            <a:r>
              <a:t>이 bytecode 프로그램은 software로 구현된 Java Virtual Machine (JVM) 내에서</a:t>
            </a:r>
          </a:p>
          <a:p>
            <a:r>
              <a:t>한 줄씩 interpreting되면서 실행됩니다. </a:t>
            </a:r>
          </a:p>
          <a:p>
            <a:r>
              <a:t>Interpreting 과정이 상대적으로 느리기 때문에 속도를 보완할 여러가지 장치들이 연구되었습니다. </a:t>
            </a:r>
          </a:p>
          <a:p>
            <a:r>
              <a:t>JVM 에는 JIT, 즉 Just-In-Time Compiler라는 장치로 interpretation의 속도를 빠르게 하고 있습니다. </a:t>
            </a:r>
          </a:p>
          <a:p>
            <a:r>
              <a:t>JIT는 자주 나올 법한 byte code 부분을 미리 JVM이 구동 중인 실제 컴퓨터의 machine 언어로 compile 해 둡니다. </a:t>
            </a:r>
          </a:p>
          <a:p>
            <a:r>
              <a:t>나중에 다시 그 byte code 부분이 실제로 출현하면 즉시 미리 compile 해 둔 machine 언어 버전을 사용하여 </a:t>
            </a:r>
          </a:p>
          <a:p>
            <a:r>
              <a:t>빠른 실행이 가능하게 하는 것입니다.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이제 Java 언어의 특징들을 정리해 보겠습니다. </a:t>
            </a:r>
          </a:p>
          <a:p>
            <a:endParaRPr/>
          </a:p>
          <a:p>
            <a:r>
              <a:t>먼저 Java는 class를 기본 단위로 하는 object-oriented 언어 입니다. </a:t>
            </a:r>
          </a:p>
          <a:p>
            <a:r>
              <a:t>또, bytecode와 JVM을 사용한 메카니즘으로 </a:t>
            </a:r>
          </a:p>
          <a:p>
            <a:r>
              <a:t>똑같은 source code를 컴퓨터 하드웨어의 종류나 OS에 상관없이 실행할 수 있습니다. </a:t>
            </a:r>
          </a:p>
          <a:p>
            <a:r>
              <a:t>이같은 특징을 “platform independent” 라고 합니다. </a:t>
            </a:r>
          </a:p>
          <a:p>
            <a:r>
              <a:t>Java 언어는 프로그램 실행 중에 더 이상 쓰이지 않고 있는 memory를 자동으로 모아서 </a:t>
            </a:r>
          </a:p>
          <a:p>
            <a:r>
              <a:t>재 사용 가능하도록 관리해 주는데</a:t>
            </a:r>
          </a:p>
          <a:p>
            <a:r>
              <a:t>이러한 기능을 “자동 Garbage Collection” 이라 합니다. </a:t>
            </a:r>
          </a:p>
          <a:p>
            <a:r>
              <a:t>이 기능 덕분에 Java는 C++ 에서와 같은 복잡한 pointer나 dynamic memory management가 없기 때문에 </a:t>
            </a:r>
          </a:p>
          <a:p>
            <a:r>
              <a:t>배우기 쉽습니다. </a:t>
            </a:r>
          </a:p>
          <a:p>
            <a:r>
              <a:t>Static typing을 사용하기 때문에 엄격한 데이터 type에 대한 규칙이 지켜져야 하는데</a:t>
            </a:r>
          </a:p>
          <a:p>
            <a:r>
              <a:t>이는 programmer의 실수를 방지하는데 도움이 됩니다.  </a:t>
            </a:r>
          </a:p>
          <a:p>
            <a:r>
              <a:t>Java는 또한 process보다 작은 thread 단위의 job들이 동시에 실행되도록 프로그래밍 할 수 있는 기능을 가지고 있습니다. </a:t>
            </a:r>
          </a:p>
          <a:p>
            <a:r>
              <a:t>Java는 뛰어난 Networking 기능을 제공하며, . </a:t>
            </a:r>
          </a:p>
          <a:p>
            <a:r>
              <a:t>JIT 등으로 interpreter의 한계를 극복하여 빠른 실행이 가능합니다. </a:t>
            </a:r>
          </a:p>
          <a:p>
            <a:r>
              <a:t>JVM만 구현되면 새로운 platform에서도 쉽게 실행이 가능하며, </a:t>
            </a:r>
          </a:p>
          <a:p>
            <a:r>
              <a:t>유용한 많은 standard library 들이 제공되고 있습니다. 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9" name="Shape 2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Java의 특징을 한눈에 훑어보기 위해 Java와 Python 언어의 차이점들을 알아보도록 하겠습니다. </a:t>
            </a:r>
          </a:p>
          <a:p>
            <a:r>
              <a:t>먼저 program 구조를 살펴보면 </a:t>
            </a:r>
          </a:p>
          <a:p>
            <a:r>
              <a:t>Python 은 class를 사용하지 않고도 program 작성이 가능합니다. </a:t>
            </a:r>
          </a:p>
          <a:p>
            <a:r>
              <a:t>물론 Python 언어도 OOP 개념을 가지고 있으며, class 도 정의할 수 있습니다만</a:t>
            </a:r>
          </a:p>
          <a:p>
            <a:r>
              <a:t>class를 반드시 사용해야 하는 것은 아닙니다. </a:t>
            </a:r>
          </a:p>
          <a:p>
            <a:r>
              <a:t>그러나 Java 프로그램의 경우에는 모든 것이 class에 속해 있어야 합니다. </a:t>
            </a:r>
          </a:p>
          <a:p>
            <a:r>
              <a:t>이 example 프로그램의 경우는 PythonVSJava 라는 class 하나가 </a:t>
            </a:r>
          </a:p>
          <a:p>
            <a:r>
              <a:t>프로그램 전체를 이루고 있습니다.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먼저 왜 우리의 OOP 과목에서 Java를 선택하였는가에 대해 설명이 필요할 것 </a:t>
            </a:r>
            <a: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  <a:t>같습니다</a:t>
            </a:r>
            <a:r>
              <a:t>. </a:t>
            </a:r>
          </a:p>
          <a:p>
            <a:r>
              <a:t>Java는 순수한 OO language 그 자체라고 볼 수 있습니다. </a:t>
            </a:r>
          </a:p>
          <a:p>
            <a:r>
              <a:t>때문에 OOP의 주요 concept들을 공부하기에 이상적인 언어 입니다. </a:t>
            </a:r>
          </a:p>
          <a:p>
            <a:r>
              <a:t>예를 들면 Java 프로그램에서는 모든 변수나 method들이 반드시 어떤 class 안에 속해야 합니다. </a:t>
            </a:r>
          </a:p>
          <a:p>
            <a:r>
              <a:t>소속 class가 없는 code는 Java에서는 존재할 수 없습니다. </a:t>
            </a:r>
          </a:p>
          <a:p>
            <a:r>
              <a:t>이 Java 프로그램을 보아도 모든 코드는 class IdealOOP 안에 구현되고 있습니다. </a:t>
            </a:r>
          </a:p>
          <a:p>
            <a:r>
              <a:t>따라서 Java 프로그래밍은 class들을 계속 구현해 나가는 것이라 할 수 있습니다. </a:t>
            </a:r>
          </a:p>
          <a:p>
            <a:r>
              <a:t>우리 course에서 Java를 사용하는 또 다른 이유는 Java가 오래된 언어이기는 하지만 아직도 많은 곳에 사용되고 있다는 점 때문입니다. </a:t>
            </a:r>
          </a:p>
          <a:p>
            <a:r>
              <a:t>예를 들면 대규모 기업 시스템 구현, 서버 구현, Android 환경에서의 앱 구현 등에 많이 사용되고 있습니다.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Shape 2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system 측면에서 보면, Python 에서는 variable의 type이 고정되지 않습니다. </a:t>
            </a:r>
          </a:p>
          <a:p>
            <a:r>
              <a:t>이 예제에서 보면 variable x는 value 5가 assign이 되는 순간 “integer” type이 되며,</a:t>
            </a:r>
          </a:p>
          <a:p>
            <a:r>
              <a:t>“Hello” 를 다시 x에 assign 하는 순간에 x는 String type으로 변화합니다. </a:t>
            </a:r>
          </a:p>
          <a:p>
            <a:r>
              <a:t>그러나 Java에서는 이러한 자유로운 type 변화는 불가능 합니다. </a:t>
            </a:r>
          </a:p>
          <a:p>
            <a:r>
              <a:t>모든 variable들은 사용되기 전에 그 type이 고정되며, </a:t>
            </a:r>
          </a:p>
          <a:p>
            <a:r>
              <a:t>프로그램 실행 중간에 variable의 type을 바꿀 수 없습니다. </a:t>
            </a:r>
          </a:p>
          <a:p>
            <a:endParaRPr/>
          </a:p>
          <a:p>
            <a:r>
              <a:t>또 Python에서는 variable이 사용되기 전에 반드시 그 type을 알리는 declaration이 필요하지 않습니다. </a:t>
            </a:r>
          </a:p>
          <a:p>
            <a:r>
              <a:t>그러나 Java에서 variable은 반드시 declare 된 이후 사용되어야 합니다.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Python에서는 function이 “def” 문을 사용하여 정의됩니다. </a:t>
            </a:r>
          </a:p>
          <a:p>
            <a:r>
              <a:t>Java에서는 class에 속한 method로 function이 구현됩니다.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Python에도 class구조가 존재합니다. </a:t>
            </a:r>
          </a:p>
          <a:p>
            <a:r>
              <a:t>class는 variable들과 function들을 포함합니다. </a:t>
            </a:r>
          </a:p>
          <a:p>
            <a:r>
              <a:t>이 example에서는 name과 age라는 variable이 class에 포함되고</a:t>
            </a:r>
          </a:p>
          <a:p>
            <a:r>
              <a:t>__init__ 과 say_hello 는 function들 입니다. </a:t>
            </a:r>
          </a:p>
          <a:p>
            <a:r>
              <a:t>특히 __init__ 은 constructor (생성자) 로서 </a:t>
            </a:r>
          </a:p>
          <a:p>
            <a:r>
              <a:t>Class object가 생성되는 순간에 자동으로 실행 됩니다. </a:t>
            </a:r>
          </a:p>
          <a:p>
            <a:r>
              <a:t>Java는 프로그램 전체가 한 개 이상의 class들로 구성됩니다. </a:t>
            </a:r>
          </a:p>
          <a:p>
            <a:r>
              <a:t>이 예에서도 class Person은 name과 age라는 두 개의 data를 가지고 있고</a:t>
            </a:r>
          </a:p>
          <a:p>
            <a:r>
              <a:t>constructor인 Person method와 sayHello() method를 가지고 있습니다.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Python에는 전통적인 array의 개념과 유사한 list 구조가 있습니다. </a:t>
            </a:r>
          </a:p>
          <a:p>
            <a:r>
              <a:t>List 구조는 array보다 훨씬 더 유연하며, </a:t>
            </a:r>
          </a:p>
          <a:p>
            <a:r>
              <a:t>많은 기능을 가지고 있습니다. </a:t>
            </a:r>
          </a:p>
          <a:p>
            <a:r>
              <a:t>Java에는 각 type마다 array를 만드는 메카니즘이 존재합니다. </a:t>
            </a:r>
          </a:p>
          <a:p>
            <a:r>
              <a:t>또 ArrayList와 같은 collection framework을 사용하면 훨씬 더 많은 기능들을 사용할 수 있습니다.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블럭의 경우 Python은 별다른 구분자를 사용하지 않고 띄어쓰기로 같은 block을 표현하게 됩니다. </a:t>
            </a:r>
          </a:p>
          <a:p>
            <a:r>
              <a:t>Java의 경우는 중괄호 (brace) { } 로 begin과 end를 명확히 표시하고 있습니다.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Python의 경우 for 문은 list안에 속하는 element들에 대해 반복적인 연산을 수행합니다. </a:t>
            </a:r>
          </a:p>
          <a:p>
            <a:r>
              <a:t>이 예에서는 fruits라는 list 안의 fruit 들에 대해서</a:t>
            </a:r>
          </a:p>
          <a:p>
            <a:r>
              <a:t>또 0부터 4까지의 integer에 대해서 반복되는 연산을 수행합니다. </a:t>
            </a:r>
          </a:p>
          <a:p>
            <a:endParaRPr/>
          </a:p>
          <a:p>
            <a:r>
              <a:t>Java의 경우에도 비슷하게 for문은 array내의 각 element들에 대한 반복적인 연산을 수행할 수 있게 합니다. </a:t>
            </a:r>
          </a:p>
          <a:p>
            <a:r>
              <a:t>또한, 정수 i를 0부터 4까지 증가시키면서 연산을 수행할 수 있게 할 수 있습니다.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Python과 Java는 모두 interpretation을 사용하기 때문에 기본적으로 프로그램 수행이 느려집니다. </a:t>
            </a:r>
          </a:p>
          <a:p>
            <a:r>
              <a:t>그러나 Java의 경우에는 JIT와 같은 메카니즘을 사용하여 수행 속도를 더 빠르게 할 수 있습니다. </a:t>
            </a:r>
          </a:p>
          <a:p>
            <a:r>
              <a:t>Python은 비교적 간단한 문법을 가지고 있고 배우기 쉽습니다. </a:t>
            </a:r>
          </a:p>
          <a:p>
            <a:r>
              <a:t>그에 비하면 Java는 매우 엄격한 문법을 가지고 있는데, </a:t>
            </a:r>
          </a:p>
          <a:p>
            <a:r>
              <a:t>이 때문에 프로그래머가 의식하지 못한 채 error를 포함한 프로그램을 작성하는 것을 방지할 수 있습니다. </a:t>
            </a:r>
          </a:p>
          <a:p>
            <a:r>
              <a:t>Python은 과학, 공학에 광범위하게 사용되는 library 함수들을 포함하고 있으며</a:t>
            </a:r>
          </a:p>
          <a:p>
            <a:r>
              <a:t>Java에는 기본적으로 제공되는 standard library가 풍부하고, </a:t>
            </a:r>
          </a:p>
          <a:p>
            <a:r>
              <a:t>기업 어플리케이션을 위한 써드파티 library들이 많이 존재합니다. </a:t>
            </a:r>
          </a:p>
          <a:p>
            <a:r>
              <a:t>따라서 Python은 수행속도가 중요시되지 않는 연구 분야의 프로토타이핑, 데이터 분석, 기계학습 등에 널리 사용되고 있으며, </a:t>
            </a:r>
          </a:p>
          <a:p>
            <a:r>
              <a:t>Java는 서버 구현과 같은 기업 솔루션, 클라우드 구현, 안드로이드 어플리케이션 구현 등에 많이 사용되고 있습니다.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우리 course에서 Java를 사용하는 또 다른 이유는 Java가 오래된 언어이기는 하지만 </a:t>
            </a:r>
          </a:p>
          <a:p>
            <a:r>
              <a:t>아직도 많은 곳에 사용되고 있다는 점 때문입니다. </a:t>
            </a:r>
          </a:p>
          <a:p>
            <a:r>
              <a:t>예를 들면 대규모 기업 시스템 구현, </a:t>
            </a:r>
          </a:p>
          <a:p>
            <a:r>
              <a:t>서버 구현에 많이 사용되며, </a:t>
            </a:r>
          </a:p>
          <a:p>
            <a:r>
              <a:t>Android operating system이 Java로 구현되어 있고, </a:t>
            </a:r>
          </a:p>
          <a:p>
            <a:r>
              <a:t>클라우드 시스템의 구현에도 많이 사용됩니다.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이것은 programming language들이 얼마나 사용되는지에 따른 ranking을 보여주는 TIOBE index 입니다. </a:t>
            </a:r>
          </a:p>
          <a:p>
            <a:r>
              <a:t>여기서 2002년부터 2010년대 중반까지 주황색으로 표시된 Java는 거의 ranking 1, 2위를 넘나들고 있습니다. </a:t>
            </a:r>
          </a:p>
          <a:p>
            <a:r>
              <a:t>하늘색으로 표시된 Python이  Deep learning이 출현한 2010년대 중반부터 약진하기 시작하여, </a:t>
            </a:r>
          </a:p>
          <a:p>
            <a:r>
              <a:t>2024년 현재,  단연 랭킹 1위를 차지하고 있습니다.</a:t>
            </a:r>
          </a:p>
          <a:p>
            <a:r>
              <a:t>그 아래로 전통적으로 많이 쓰이던 C, C++, Java가 뒤따르고 있는 것을 볼 수 있습니다.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언어의 역사를 응용 분야 중심으로 간략히 소개해 보겠습니다. </a:t>
            </a:r>
          </a:p>
          <a:p>
            <a:r>
              <a:t>1990년대 초반 Java는 Sun Microsystems에서 가전제품용 프로그래밍 언어로 개발 되었습니다. </a:t>
            </a:r>
          </a:p>
          <a:p>
            <a:r>
              <a:t>1995년에 Java가 공식적으로  발표되는데, "Write Once, Run Anywhere" 라는 철학을 가지고,</a:t>
            </a:r>
          </a:p>
          <a:p>
            <a:r>
              <a:t>초기에는 웹에서 구동되는 어플리케이션, 즉, 애플릿의 개발에 주로 사용되었습니다. </a:t>
            </a:r>
          </a:p>
          <a:p>
            <a:r>
              <a:t>1990년대 후반부터 2000년대 들어서 차츰 기업 애플리케이션 개발에  사용되기 시작하였으며, </a:t>
            </a:r>
          </a:p>
          <a:p>
            <a:r>
              <a:t>2000년대 중반 부터는 대규모 기업 시스템 개발의 주력 언어로 부상하였습니다.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2000년대 </a:t>
            </a:r>
            <a:r>
              <a:rPr dirty="0" err="1"/>
              <a:t>중반에는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모바일</a:t>
            </a:r>
            <a:r>
              <a:rPr dirty="0"/>
              <a:t> </a:t>
            </a:r>
            <a:r>
              <a:rPr dirty="0" err="1"/>
              <a:t>애플리케이션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분야에</a:t>
            </a:r>
            <a:r>
              <a:rPr dirty="0"/>
              <a:t> </a:t>
            </a:r>
            <a:r>
              <a:rPr dirty="0" err="1"/>
              <a:t>이용되기</a:t>
            </a:r>
            <a:r>
              <a:rPr dirty="0"/>
              <a:t> </a:t>
            </a:r>
            <a:r>
              <a:rPr dirty="0" err="1"/>
              <a:t>시작하였으며</a:t>
            </a:r>
            <a:r>
              <a:rPr dirty="0"/>
              <a:t>, </a:t>
            </a:r>
          </a:p>
          <a:p>
            <a:r>
              <a:rPr dirty="0" err="1"/>
              <a:t>스마트</a:t>
            </a:r>
            <a:r>
              <a:rPr dirty="0"/>
              <a:t> </a:t>
            </a:r>
            <a:r>
              <a:rPr dirty="0" err="1"/>
              <a:t>폰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시대인</a:t>
            </a:r>
            <a:r>
              <a:rPr dirty="0"/>
              <a:t> </a:t>
            </a:r>
            <a:r>
              <a:rPr dirty="0" err="1"/>
              <a:t>피처폰</a:t>
            </a:r>
            <a:r>
              <a:rPr dirty="0"/>
              <a:t> </a:t>
            </a:r>
            <a:r>
              <a:rPr dirty="0" err="1"/>
              <a:t>애플리케이션</a:t>
            </a:r>
            <a:r>
              <a:rPr dirty="0"/>
              <a:t> </a:t>
            </a:r>
            <a:r>
              <a:rPr dirty="0" err="1"/>
              <a:t>개발에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사용되었습니다</a:t>
            </a:r>
            <a:r>
              <a:rPr dirty="0"/>
              <a:t>. </a:t>
            </a:r>
          </a:p>
          <a:p>
            <a:r>
              <a:rPr dirty="0"/>
              <a:t>2010년대에 </a:t>
            </a:r>
            <a:r>
              <a:rPr dirty="0" err="1"/>
              <a:t>들어서는</a:t>
            </a:r>
            <a:r>
              <a:rPr dirty="0"/>
              <a:t> </a:t>
            </a:r>
            <a:r>
              <a:rPr dirty="0" err="1"/>
              <a:t>안드로이드</a:t>
            </a:r>
            <a:r>
              <a:rPr dirty="0"/>
              <a:t> </a:t>
            </a:r>
            <a:r>
              <a:rPr dirty="0" err="1"/>
              <a:t>시스템이</a:t>
            </a:r>
            <a:r>
              <a:rPr dirty="0"/>
              <a:t> </a:t>
            </a:r>
            <a:r>
              <a:rPr dirty="0" err="1"/>
              <a:t>Java로</a:t>
            </a:r>
            <a:r>
              <a:rPr dirty="0"/>
              <a:t> </a:t>
            </a:r>
            <a:r>
              <a:rPr dirty="0" err="1"/>
              <a:t>구현되면서</a:t>
            </a:r>
            <a:r>
              <a:rPr dirty="0"/>
              <a:t>, </a:t>
            </a:r>
            <a:r>
              <a:rPr dirty="0" err="1"/>
              <a:t>안드로이드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 </a:t>
            </a:r>
            <a:r>
              <a:rPr dirty="0" err="1"/>
              <a:t>개발의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언어로</a:t>
            </a:r>
            <a:r>
              <a:rPr dirty="0"/>
              <a:t> </a:t>
            </a:r>
            <a:r>
              <a:rPr dirty="0" err="1"/>
              <a:t>자리매김하게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Java는</a:t>
            </a:r>
            <a:r>
              <a:rPr dirty="0"/>
              <a:t> </a:t>
            </a:r>
            <a:r>
              <a:rPr dirty="0" err="1"/>
              <a:t>현재까지도</a:t>
            </a:r>
            <a:r>
              <a:rPr dirty="0"/>
              <a:t>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분야에서</a:t>
            </a:r>
            <a:r>
              <a:rPr dirty="0"/>
              <a:t> </a:t>
            </a:r>
            <a:r>
              <a:rPr dirty="0" err="1"/>
              <a:t>활용되고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, </a:t>
            </a:r>
            <a:r>
              <a:rPr dirty="0" err="1"/>
              <a:t>웹</a:t>
            </a:r>
            <a:r>
              <a:rPr dirty="0"/>
              <a:t> </a:t>
            </a:r>
            <a:r>
              <a:rPr dirty="0" err="1"/>
              <a:t>서버</a:t>
            </a:r>
            <a:r>
              <a:rPr dirty="0"/>
              <a:t>, </a:t>
            </a:r>
            <a:r>
              <a:rPr dirty="0" err="1"/>
              <a:t>엔터프라이즈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, </a:t>
            </a:r>
          </a:p>
          <a:p>
            <a:r>
              <a:rPr dirty="0" err="1"/>
              <a:t>안드로이드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, </a:t>
            </a:r>
          </a:p>
          <a:p>
            <a:r>
              <a:rPr dirty="0" err="1"/>
              <a:t>빅데이터</a:t>
            </a:r>
            <a:r>
              <a:rPr dirty="0"/>
              <a:t> </a:t>
            </a:r>
            <a:r>
              <a:rPr dirty="0" err="1"/>
              <a:t>처리를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컴퓨터들을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대용량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기술인</a:t>
            </a:r>
            <a:r>
              <a:rPr dirty="0"/>
              <a:t> Hadoop, </a:t>
            </a:r>
          </a:p>
          <a:p>
            <a:r>
              <a:rPr dirty="0"/>
              <a:t>Internet of Things (IOT)</a:t>
            </a:r>
            <a:r>
              <a:rPr dirty="0" err="1"/>
              <a:t>의</a:t>
            </a:r>
            <a:r>
              <a:rPr dirty="0"/>
              <a:t>  </a:t>
            </a:r>
            <a:r>
              <a:rPr dirty="0" err="1"/>
              <a:t>디바이스</a:t>
            </a:r>
            <a:r>
              <a:rPr dirty="0"/>
              <a:t> </a:t>
            </a:r>
            <a:r>
              <a:rPr dirty="0" err="1"/>
              <a:t>컨트롤</a:t>
            </a:r>
            <a:r>
              <a:rPr dirty="0"/>
              <a:t>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대표적인</a:t>
            </a:r>
            <a:r>
              <a:rPr dirty="0"/>
              <a:t> </a:t>
            </a:r>
            <a:r>
              <a:rPr dirty="0" err="1"/>
              <a:t>분야들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Java는 앞으로도 계속 많이 사용될 것으로 예측됩니다. </a:t>
            </a:r>
          </a:p>
          <a:p>
            <a:r>
              <a:t>Java 언어는 클라우드에서 실행되는 다양한 애플리케이션 개발에서의 지속적인 역할이 기대되고,</a:t>
            </a:r>
          </a:p>
          <a:p>
            <a:r>
              <a:t>인공지능, 머신러닝 분야에서의 활용이 점차 확대되며,</a:t>
            </a:r>
          </a:p>
          <a:p>
            <a:r>
              <a:t>마이크로서비스 아키텍처에서의 중요성이 계속 유지되어, 세부 기능을 담당하는 reusable class들이 점차 증가되고,</a:t>
            </a:r>
          </a:p>
          <a:p>
            <a:r>
              <a:t>Byte code로 compile되는 다른 JVM 언어들(Kotlin, Scala 등)과의 상호운용성을 통해 Java 생태계 자체의 확장과 함께</a:t>
            </a:r>
          </a:p>
          <a:p>
            <a:r>
              <a:t>성능 개선 및 새로운 하드웨어 아키텍처 지원을 통해 계속적으로 경쟁력이 유지될 것으로 예상됩니다.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Java는 크로스 플랫폼 프로그래밍 언어입니다. </a:t>
            </a:r>
          </a:p>
          <a:p>
            <a:r>
              <a:t>"WORA”, 즉, “Write Once Run Anyware” 는 Java의 이러한 특징을 일컫는 말 입니다. </a:t>
            </a:r>
          </a:p>
          <a:p>
            <a:pPr>
              <a:defRPr sz="1400"/>
            </a:pPr>
            <a:r>
              <a:t>Java 언어로 작성된 프로그램을 실행하기 위해서는, JAVAc 컴파일러로 컴파일하여, </a:t>
            </a:r>
          </a:p>
          <a:p>
            <a:pPr>
              <a:defRPr sz="1400"/>
            </a:pPr>
            <a:r>
              <a:t>모든 유형의 프로세서 또는 운영 체제에 대해 동일한 중간 언어인 "Byte Code"로 표현되는 ".class" 파일을 얻습니다. </a:t>
            </a:r>
          </a:p>
          <a:p>
            <a:pPr>
              <a:defRPr sz="1400"/>
            </a:pPr>
            <a:r>
              <a:t>이 .class 파일은 JVM (Java Virtual Machine)이라는 소프트웨어 가상 머신에서 실행됩니다.  </a:t>
            </a:r>
          </a:p>
          <a:p>
            <a:pPr>
              <a:defRPr sz="1400"/>
            </a:pPr>
            <a:r>
              <a:t>즉, 바이트 코드는 JVM의 machine language로 볼 수 있습니다. </a:t>
            </a:r>
          </a:p>
          <a:p>
            <a:pPr>
              <a:defRPr sz="1400"/>
            </a:pPr>
            <a:r>
              <a:t>물론 JVM은 다른 플랫폼마다 다르게 구현된 platform-dependent 소프트웨어이지만,</a:t>
            </a:r>
          </a:p>
          <a:p>
            <a:pPr>
              <a:defRPr sz="1400"/>
            </a:pPr>
            <a:r>
              <a:t> 바이트 코드는 매우 간단한 형식을 가지고 있기 때문에 JVM을 구현하는 난이도가 많이 높은 것은 아닙니다.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 프로그램은 Add 라는 class로서 두 정수 a, b의 값을 더하여 출력하는 간단한 프로그램입니다. </a:t>
            </a:r>
          </a:p>
          <a:p>
            <a:r>
              <a:t>나중에 더 자세히 설명하겠지만 class가 하나의 프로그램으로 실행되기 위해서는 ‘main’ method를 가져야 하고</a:t>
            </a:r>
          </a:p>
          <a:p>
            <a:r>
              <a:t>Main method 부터 프로그램이 실행되게 됩니다. </a:t>
            </a:r>
          </a:p>
          <a:p>
            <a:r>
              <a:t>먼저 Integer type의 두 variable a와 b에 각각 5와 3 이라는 값을 assign 합니다. </a:t>
            </a:r>
          </a:p>
          <a:p>
            <a:r>
              <a:t>또다른 integer type variable인 result는 a와 b를 더한 값을 가지게 되고</a:t>
            </a:r>
          </a:p>
          <a:p>
            <a:r>
              <a:t>결과 값인 result를 screen에 출력하게 됩니다. </a:t>
            </a:r>
          </a:p>
          <a:p>
            <a:r>
              <a:t>이 프로그램이 Byte code 로 컴파일 된 후에 JVM 에서 실행되는 과정을 조금 더 자세히 살펴보겠습니다.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01_2 Introduction to Java</a:t>
            </a:r>
          </a:p>
        </p:txBody>
      </p:sp>
      <p:sp>
        <p:nvSpPr>
          <p:cNvPr id="39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Java Source Code and Byte Code (2/3)</a:t>
            </a:r>
          </a:p>
        </p:txBody>
      </p:sp>
      <p:sp>
        <p:nvSpPr>
          <p:cNvPr id="102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03" name="TextBox 11"/>
          <p:cNvSpPr txBox="1"/>
          <p:nvPr/>
        </p:nvSpPr>
        <p:spPr>
          <a:xfrm>
            <a:off x="1276664" y="1262137"/>
            <a:ext cx="4819336" cy="48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solidFill>
                  <a:schemeClr val="accent2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Stack Architecture in JVM </a:t>
            </a:r>
          </a:p>
        </p:txBody>
      </p:sp>
      <p:grpSp>
        <p:nvGrpSpPr>
          <p:cNvPr id="106" name="Picture 2"/>
          <p:cNvGrpSpPr/>
          <p:nvPr/>
        </p:nvGrpSpPr>
        <p:grpSpPr>
          <a:xfrm>
            <a:off x="994385" y="1742134"/>
            <a:ext cx="1524772" cy="3767828"/>
            <a:chOff x="0" y="0"/>
            <a:chExt cx="1524770" cy="3767826"/>
          </a:xfrm>
        </p:grpSpPr>
        <p:sp>
          <p:nvSpPr>
            <p:cNvPr id="104" name="직사각형"/>
            <p:cNvSpPr/>
            <p:nvPr/>
          </p:nvSpPr>
          <p:spPr>
            <a:xfrm>
              <a:off x="0" y="-1"/>
              <a:ext cx="1524772" cy="37678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pic>
          <p:nvPicPr>
            <p:cNvPr id="105" name="image3.png" descr="image3.png"/>
            <p:cNvPicPr>
              <a:picLocks noChangeAspect="1"/>
            </p:cNvPicPr>
            <p:nvPr/>
          </p:nvPicPr>
          <p:blipFill>
            <a:blip r:embed="rId3"/>
            <a:srcRect r="81131"/>
            <a:stretch>
              <a:fillRect/>
            </a:stretch>
          </p:blipFill>
          <p:spPr>
            <a:xfrm>
              <a:off x="0" y="-1"/>
              <a:ext cx="1407241" cy="37678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/>
          <a:srcRect l="20048" r="60531"/>
          <a:stretch>
            <a:fillRect/>
          </a:stretch>
        </p:blipFill>
        <p:spPr>
          <a:xfrm>
            <a:off x="3068621" y="1742134"/>
            <a:ext cx="1448391" cy="376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3"/>
          <a:srcRect l="39116" r="42868"/>
          <a:stretch>
            <a:fillRect/>
          </a:stretch>
        </p:blipFill>
        <p:spPr>
          <a:xfrm>
            <a:off x="5157082" y="1742134"/>
            <a:ext cx="1343561" cy="376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3"/>
          <a:srcRect l="58244" r="23793"/>
          <a:stretch>
            <a:fillRect/>
          </a:stretch>
        </p:blipFill>
        <p:spPr>
          <a:xfrm>
            <a:off x="7195170" y="1742134"/>
            <a:ext cx="1339477" cy="376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3"/>
          <a:srcRect l="75965" r="2885"/>
          <a:stretch>
            <a:fillRect/>
          </a:stretch>
        </p:blipFill>
        <p:spPr>
          <a:xfrm>
            <a:off x="9112318" y="1742134"/>
            <a:ext cx="1577276" cy="376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animBg="1" advAuto="0"/>
      <p:bldP spid="107" grpId="2" animBg="1" advAuto="0"/>
      <p:bldP spid="108" grpId="3" animBg="1" advAuto="0"/>
      <p:bldP spid="109" grpId="4" animBg="1" advAuto="0"/>
      <p:bldP spid="110" grpId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rPr dirty="0"/>
              <a:t>Java Source Code and Byte Code (3/3)</a:t>
            </a:r>
          </a:p>
        </p:txBody>
      </p:sp>
      <p:sp>
        <p:nvSpPr>
          <p:cNvPr id="115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16" name="TextBox 5"/>
          <p:cNvSpPr/>
          <p:nvPr/>
        </p:nvSpPr>
        <p:spPr>
          <a:xfrm>
            <a:off x="7486768" y="1102186"/>
            <a:ext cx="45576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>
                <a:lumMod val="8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 class Add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1" indent="457200" defTabSz="457200">
              <a:defRPr sz="13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static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void</a:t>
            </a:r>
            <a:r>
              <a:rPr dirty="0">
                <a:solidFill>
                  <a:srgbClr val="000000"/>
                </a:solidFill>
              </a:rPr>
              <a:t> main(String[] </a:t>
            </a:r>
            <a:r>
              <a:rPr dirty="0" err="1">
                <a:solidFill>
                  <a:srgbClr val="000000"/>
                </a:solidFill>
              </a:rPr>
              <a:t>args</a:t>
            </a:r>
            <a:r>
              <a:rPr dirty="0">
                <a:solidFill>
                  <a:srgbClr val="000000"/>
                </a:solidFill>
              </a:rPr>
              <a:t>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 defTabSz="457200">
              <a:defRPr sz="13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 a = 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>
                <a:solidFill>
                  <a:srgbClr val="000000"/>
                </a:solidFill>
              </a:rPr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 defTabSz="457200">
              <a:defRPr sz="13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 b = </a:t>
            </a:r>
            <a:r>
              <a:rPr dirty="0">
                <a:solidFill>
                  <a:srgbClr val="1C00CF"/>
                </a:solidFill>
              </a:rPr>
              <a:t>3</a:t>
            </a:r>
            <a:r>
              <a:rPr dirty="0">
                <a:solidFill>
                  <a:srgbClr val="000000"/>
                </a:solidFill>
              </a:rPr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 defTabSz="457200">
              <a:defRPr sz="13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 result = a + b;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2" indent="914400" defTabSz="457200">
              <a:defRPr sz="1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System.out.println</a:t>
            </a:r>
            <a:r>
              <a:rPr dirty="0"/>
              <a:t>(result);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lvl="1" indent="457200" defTabSz="457200">
              <a:defRPr sz="1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13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grpSp>
        <p:nvGrpSpPr>
          <p:cNvPr id="122" name="그룹화"/>
          <p:cNvGrpSpPr/>
          <p:nvPr/>
        </p:nvGrpSpPr>
        <p:grpSpPr>
          <a:xfrm>
            <a:off x="7714116" y="3093592"/>
            <a:ext cx="984300" cy="1646031"/>
            <a:chOff x="0" y="0"/>
            <a:chExt cx="984298" cy="1646030"/>
          </a:xfrm>
        </p:grpSpPr>
        <p:sp>
          <p:nvSpPr>
            <p:cNvPr id="117" name="TextBox 33"/>
            <p:cNvSpPr txBox="1"/>
            <p:nvPr/>
          </p:nvSpPr>
          <p:spPr>
            <a:xfrm>
              <a:off x="73267" y="491132"/>
              <a:ext cx="761287" cy="251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604A7B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lvl1pPr>
            </a:lstStyle>
            <a:p>
              <a:r>
                <a:t>Variables</a:t>
              </a:r>
            </a:p>
          </p:txBody>
        </p:sp>
        <p:sp>
          <p:nvSpPr>
            <p:cNvPr id="118" name="TextBox 34"/>
            <p:cNvSpPr txBox="1"/>
            <p:nvPr/>
          </p:nvSpPr>
          <p:spPr>
            <a:xfrm>
              <a:off x="0" y="0"/>
              <a:ext cx="504496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0, 1:</a:t>
              </a:r>
            </a:p>
          </p:txBody>
        </p:sp>
        <p:sp>
          <p:nvSpPr>
            <p:cNvPr id="119" name="TextBox 2"/>
            <p:cNvSpPr txBox="1"/>
            <p:nvPr/>
          </p:nvSpPr>
          <p:spPr>
            <a:xfrm>
              <a:off x="479804" y="1071756"/>
              <a:ext cx="504494" cy="251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1200">
                  <a:solidFill>
                    <a:srgbClr val="604A7B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lvl1pPr>
            </a:lstStyle>
            <a:p>
              <a:r>
                <a:t>Stack</a:t>
              </a:r>
            </a:p>
          </p:txBody>
        </p:sp>
        <p:graphicFrame>
          <p:nvGraphicFramePr>
            <p:cNvPr id="120" name="표 2-1"/>
            <p:cNvGraphicFramePr/>
            <p:nvPr/>
          </p:nvGraphicFramePr>
          <p:xfrm>
            <a:off x="77439" y="275470"/>
            <a:ext cx="804784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1" name="표 3"/>
            <p:cNvGraphicFramePr/>
            <p:nvPr/>
          </p:nvGraphicFramePr>
          <p:xfrm>
            <a:off x="255012" y="763890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26" name="그룹화"/>
          <p:cNvGrpSpPr/>
          <p:nvPr/>
        </p:nvGrpSpPr>
        <p:grpSpPr>
          <a:xfrm>
            <a:off x="8677022" y="3099946"/>
            <a:ext cx="944809" cy="1639677"/>
            <a:chOff x="0" y="0"/>
            <a:chExt cx="944808" cy="1639676"/>
          </a:xfrm>
        </p:grpSpPr>
        <p:sp>
          <p:nvSpPr>
            <p:cNvPr id="123" name="TextBox 35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2:</a:t>
              </a:r>
            </a:p>
          </p:txBody>
        </p:sp>
        <p:graphicFrame>
          <p:nvGraphicFramePr>
            <p:cNvPr id="124" name="표 2"/>
            <p:cNvGraphicFramePr/>
            <p:nvPr/>
          </p:nvGraphicFramePr>
          <p:xfrm>
            <a:off x="140023" y="260632"/>
            <a:ext cx="804785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5" name="표 3-1"/>
            <p:cNvGraphicFramePr/>
            <p:nvPr/>
          </p:nvGraphicFramePr>
          <p:xfrm>
            <a:off x="297869" y="757536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30" name="그룹화"/>
          <p:cNvGrpSpPr/>
          <p:nvPr/>
        </p:nvGrpSpPr>
        <p:grpSpPr>
          <a:xfrm>
            <a:off x="9634787" y="3093592"/>
            <a:ext cx="1004006" cy="1638810"/>
            <a:chOff x="0" y="0"/>
            <a:chExt cx="1004004" cy="1638809"/>
          </a:xfrm>
        </p:grpSpPr>
        <p:sp>
          <p:nvSpPr>
            <p:cNvPr id="127" name="TextBox 36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3:</a:t>
              </a:r>
            </a:p>
          </p:txBody>
        </p:sp>
        <p:graphicFrame>
          <p:nvGraphicFramePr>
            <p:cNvPr id="128" name="표 2-2"/>
            <p:cNvGraphicFramePr/>
            <p:nvPr/>
          </p:nvGraphicFramePr>
          <p:xfrm>
            <a:off x="199220" y="275470"/>
            <a:ext cx="804784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9" name="표 3-1-1"/>
            <p:cNvGraphicFramePr/>
            <p:nvPr/>
          </p:nvGraphicFramePr>
          <p:xfrm>
            <a:off x="339515" y="756669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34" name="그룹화"/>
          <p:cNvGrpSpPr/>
          <p:nvPr/>
        </p:nvGrpSpPr>
        <p:grpSpPr>
          <a:xfrm>
            <a:off x="10592551" y="3076174"/>
            <a:ext cx="1071730" cy="1653054"/>
            <a:chOff x="0" y="0"/>
            <a:chExt cx="1071729" cy="1653052"/>
          </a:xfrm>
        </p:grpSpPr>
        <p:sp>
          <p:nvSpPr>
            <p:cNvPr id="131" name="TextBox 37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4:</a:t>
              </a:r>
            </a:p>
          </p:txBody>
        </p:sp>
        <p:graphicFrame>
          <p:nvGraphicFramePr>
            <p:cNvPr id="132" name="표 2-3"/>
            <p:cNvGraphicFramePr/>
            <p:nvPr/>
          </p:nvGraphicFramePr>
          <p:xfrm>
            <a:off x="266944" y="284404"/>
            <a:ext cx="804785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3" name="표 3-1-2"/>
            <p:cNvGraphicFramePr/>
            <p:nvPr/>
          </p:nvGraphicFramePr>
          <p:xfrm>
            <a:off x="374811" y="770912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38" name="그룹화"/>
          <p:cNvGrpSpPr/>
          <p:nvPr/>
        </p:nvGrpSpPr>
        <p:grpSpPr>
          <a:xfrm>
            <a:off x="7717986" y="4946713"/>
            <a:ext cx="874184" cy="1540729"/>
            <a:chOff x="0" y="0"/>
            <a:chExt cx="874183" cy="1540728"/>
          </a:xfrm>
        </p:grpSpPr>
        <p:sp>
          <p:nvSpPr>
            <p:cNvPr id="135" name="TextBox 38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5:</a:t>
              </a:r>
            </a:p>
          </p:txBody>
        </p:sp>
        <p:graphicFrame>
          <p:nvGraphicFramePr>
            <p:cNvPr id="136" name="표 2-1-1"/>
            <p:cNvGraphicFramePr/>
            <p:nvPr/>
          </p:nvGraphicFramePr>
          <p:xfrm>
            <a:off x="69398" y="260070"/>
            <a:ext cx="804785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7" name="표 3-2"/>
            <p:cNvGraphicFramePr/>
            <p:nvPr/>
          </p:nvGraphicFramePr>
          <p:xfrm>
            <a:off x="251143" y="658588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42" name="그룹화"/>
          <p:cNvGrpSpPr/>
          <p:nvPr/>
        </p:nvGrpSpPr>
        <p:grpSpPr>
          <a:xfrm>
            <a:off x="8690157" y="4946713"/>
            <a:ext cx="921069" cy="1540729"/>
            <a:chOff x="0" y="0"/>
            <a:chExt cx="921067" cy="1540728"/>
          </a:xfrm>
        </p:grpSpPr>
        <p:sp>
          <p:nvSpPr>
            <p:cNvPr id="139" name="TextBox 39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6:</a:t>
              </a:r>
            </a:p>
          </p:txBody>
        </p:sp>
        <p:graphicFrame>
          <p:nvGraphicFramePr>
            <p:cNvPr id="140" name="표 2-4"/>
            <p:cNvGraphicFramePr/>
            <p:nvPr/>
          </p:nvGraphicFramePr>
          <p:xfrm>
            <a:off x="116283" y="253720"/>
            <a:ext cx="804784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1" name="표 3-1-3"/>
            <p:cNvGraphicFramePr/>
            <p:nvPr/>
          </p:nvGraphicFramePr>
          <p:xfrm>
            <a:off x="284734" y="658588"/>
            <a:ext cx="235109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46" name="그룹화"/>
          <p:cNvGrpSpPr/>
          <p:nvPr/>
        </p:nvGrpSpPr>
        <p:grpSpPr>
          <a:xfrm>
            <a:off x="9661577" y="4956500"/>
            <a:ext cx="968788" cy="1530942"/>
            <a:chOff x="0" y="0"/>
            <a:chExt cx="968786" cy="1530940"/>
          </a:xfrm>
        </p:grpSpPr>
        <p:sp>
          <p:nvSpPr>
            <p:cNvPr id="143" name="TextBox 40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7:</a:t>
              </a:r>
            </a:p>
          </p:txBody>
        </p:sp>
        <p:graphicFrame>
          <p:nvGraphicFramePr>
            <p:cNvPr id="144" name="표 2-2-1"/>
            <p:cNvGraphicFramePr/>
            <p:nvPr/>
          </p:nvGraphicFramePr>
          <p:xfrm>
            <a:off x="164002" y="243932"/>
            <a:ext cx="804784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5" name="표 3-1-1-1"/>
            <p:cNvGraphicFramePr/>
            <p:nvPr/>
          </p:nvGraphicFramePr>
          <p:xfrm>
            <a:off x="312725" y="648800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150" name="그룹화"/>
          <p:cNvGrpSpPr/>
          <p:nvPr/>
        </p:nvGrpSpPr>
        <p:grpSpPr>
          <a:xfrm>
            <a:off x="10694152" y="4953067"/>
            <a:ext cx="955352" cy="1534375"/>
            <a:chOff x="0" y="0"/>
            <a:chExt cx="955350" cy="1534374"/>
          </a:xfrm>
        </p:grpSpPr>
        <p:sp>
          <p:nvSpPr>
            <p:cNvPr id="147" name="TextBox 41"/>
            <p:cNvSpPr txBox="1"/>
            <p:nvPr/>
          </p:nvSpPr>
          <p:spPr>
            <a:xfrm>
              <a:off x="0" y="0"/>
              <a:ext cx="242060" cy="251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>
                <a:defRPr sz="1200">
                  <a:solidFill>
                    <a:srgbClr val="604A7B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8:</a:t>
              </a:r>
            </a:p>
          </p:txBody>
        </p:sp>
        <p:graphicFrame>
          <p:nvGraphicFramePr>
            <p:cNvPr id="148" name="표 2-3-1"/>
            <p:cNvGraphicFramePr/>
            <p:nvPr/>
          </p:nvGraphicFramePr>
          <p:xfrm>
            <a:off x="150566" y="247366"/>
            <a:ext cx="804784" cy="239648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682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826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9648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9" name="표 3-1-2-1"/>
            <p:cNvGraphicFramePr/>
            <p:nvPr/>
          </p:nvGraphicFramePr>
          <p:xfrm>
            <a:off x="273211" y="652234"/>
            <a:ext cx="235110" cy="882140"/>
          </p:xfrm>
          <a:graphic>
            <a:graphicData uri="http://schemas.openxmlformats.org/drawingml/2006/table">
              <a:tbl>
                <a:tblPr bandRow="1">
                  <a:tableStyleId>{4C3C2611-4C71-4FC5-86AE-919BDF0F9419}</a:tableStyleId>
                </a:tblPr>
                <a:tblGrid>
                  <a:gridCol w="2351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4047">
                  <a:tc>
                    <a:txBody>
                      <a:bodyPr/>
                      <a:lstStyle/>
                      <a:p>
                        <a:pPr indent="457200" algn="r">
                          <a:defRPr sz="1200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BCAA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151" name="public class Add {…"/>
          <p:cNvSpPr txBox="1"/>
          <p:nvPr/>
        </p:nvSpPr>
        <p:spPr>
          <a:xfrm>
            <a:off x="517543" y="1189355"/>
            <a:ext cx="6719847" cy="4203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Add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main(java.lang.String[]);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Code: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bypush     </a:t>
            </a:r>
            <a:r>
              <a:t>// push next byte to the Stack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         </a:t>
            </a:r>
            <a:r>
              <a:t>// operand of previous “bypush”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2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istore_0   </a:t>
            </a:r>
            <a:r>
              <a:t>// pop the top of Stack to v[0]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3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iconst_3   </a:t>
            </a:r>
            <a:r>
              <a:t>// push constant 3 to the stack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4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istore_1   </a:t>
            </a:r>
            <a:r>
              <a:t>// pop the top of Stack to v[1]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iload_0    </a:t>
            </a:r>
            <a:r>
              <a:t>// push v[0] to the Stack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6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iload_1    </a:t>
            </a:r>
            <a:r>
              <a:t>// push v[1] to the Stack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7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iadd       </a:t>
            </a:r>
            <a:r>
              <a:t>// pop two values, add, and push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8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istore_2   </a:t>
            </a:r>
            <a:r>
              <a:t>// pop the top of Stack to v[2]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</a:t>
            </a:r>
            <a:r>
              <a:rPr>
                <a:solidFill>
                  <a:srgbClr val="272AD8"/>
                </a:solidFill>
              </a:rPr>
              <a:t>9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getstatic #</a:t>
            </a:r>
            <a:r>
              <a:rPr>
                <a:solidFill>
                  <a:srgbClr val="272AD8"/>
                </a:solidFill>
              </a:rPr>
              <a:t>2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  </a:t>
            </a:r>
            <a:r>
              <a:t>// load class of ‘System.out’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</a:t>
            </a:r>
            <a:r>
              <a:rPr>
                <a:solidFill>
                  <a:srgbClr val="272AD8"/>
                </a:solidFill>
              </a:rPr>
              <a:t>10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iload_2        </a:t>
            </a:r>
            <a:r>
              <a:t>// push v[2] to the Stack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</a:t>
            </a:r>
            <a:r>
              <a:rPr>
                <a:solidFill>
                  <a:srgbClr val="272AD8"/>
                </a:solidFill>
              </a:rPr>
              <a:t>11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: invokevirtual #</a:t>
            </a:r>
            <a:r>
              <a:rPr>
                <a:solidFill>
                  <a:srgbClr val="272AD8"/>
                </a:solidFill>
              </a:rPr>
              <a:t>3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// execute method ‘println’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272AD8"/>
                </a:solidFill>
              </a:rPr>
              <a:t>12</a:t>
            </a:r>
            <a:r>
              <a:t>: </a:t>
            </a:r>
            <a:r>
              <a:rPr b="1">
                <a:solidFill>
                  <a:srgbClr val="AD3DA4"/>
                </a:solidFill>
              </a:rPr>
              <a:t>return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2" animBg="1" advAuto="0"/>
      <p:bldP spid="126" grpId="3" animBg="1" advAuto="0"/>
      <p:bldP spid="130" grpId="4" animBg="1" advAuto="0"/>
      <p:bldP spid="134" grpId="5" animBg="1" advAuto="0"/>
      <p:bldP spid="138" grpId="6" animBg="1" advAuto="0"/>
      <p:bldP spid="142" grpId="7" animBg="1" advAuto="0"/>
      <p:bldP spid="146" grpId="8" animBg="1" advAuto="0"/>
      <p:bldP spid="150" grpId="9" animBg="1" advAuto="0"/>
      <p:bldP spid="151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imple JVM Implementation (1/4)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Simple JVM Implementation (1/4)</a:t>
            </a:r>
          </a:p>
        </p:txBody>
      </p:sp>
      <p:sp>
        <p:nvSpPr>
          <p:cNvPr id="156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7" name="if __name__ == “__main__&quot;:…"/>
          <p:cNvSpPr txBox="1"/>
          <p:nvPr/>
        </p:nvSpPr>
        <p:spPr>
          <a:xfrm>
            <a:off x="628818" y="1246506"/>
            <a:ext cx="7582170" cy="3453764"/>
          </a:xfrm>
          <a:prstGeom prst="rect">
            <a:avLst/>
          </a:prstGeom>
          <a:ln>
            <a:solidFill>
              <a:srgbClr val="B5B5B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if</a:t>
            </a:r>
            <a:r>
              <a:t> __name__ == “__main__</a:t>
            </a:r>
            <a:r>
              <a:rPr>
                <a:solidFill>
                  <a:srgbClr val="D12F1B"/>
                </a:solidFill>
              </a:rPr>
              <a:t>":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12F1B"/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# Initialize JVM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# Define constants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STACK_SIZE = </a:t>
            </a:r>
            <a:r>
              <a:rPr>
                <a:solidFill>
                  <a:srgbClr val="272AD8"/>
                </a:solidFill>
              </a:rPr>
              <a:t>100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VAR_SIZE = </a:t>
            </a:r>
            <a:r>
              <a:rPr>
                <a:solidFill>
                  <a:srgbClr val="272AD8"/>
                </a:solidFill>
              </a:rPr>
              <a:t>100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272AD8"/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# Initialize global variables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stack = 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* STACK_SIZE 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sp = </a:t>
            </a:r>
            <a:r>
              <a:rPr>
                <a:solidFill>
                  <a:srgbClr val="272AD8"/>
                </a:solidFill>
              </a:rPr>
              <a:t>-1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 </a:t>
            </a:r>
            <a:r>
              <a:t># Stack pointer (index of top)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v = 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* VAR_SIZE  </a:t>
            </a:r>
            <a:r>
              <a:rPr>
                <a:solidFill>
                  <a:srgbClr val="2D8504"/>
                </a:solidFill>
              </a:rPr>
              <a:t>#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imple JVM Implementation (1/4)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Simple JVM Implementation (2/4)</a:t>
            </a:r>
          </a:p>
        </p:txBody>
      </p:sp>
      <p:sp>
        <p:nvSpPr>
          <p:cNvPr id="162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63" name="# Bytecode program…"/>
          <p:cNvSpPr txBox="1"/>
          <p:nvPr/>
        </p:nvSpPr>
        <p:spPr>
          <a:xfrm>
            <a:off x="664795" y="998856"/>
            <a:ext cx="5058299" cy="5647696"/>
          </a:xfrm>
          <a:prstGeom prst="rect">
            <a:avLst/>
          </a:prstGeom>
          <a:ln>
            <a:solidFill>
              <a:srgbClr val="B5B5B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900">
                <a:solidFill>
                  <a:srgbClr val="383A4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# Bytecode program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bytecode = [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272AD8"/>
                </a:solidFill>
              </a:rPr>
              <a:t>0x10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</a:t>
            </a:r>
            <a:r>
              <a:rPr>
                <a:solidFill>
                  <a:srgbClr val="272AD8"/>
                </a:solidFill>
              </a:rPr>
              <a:t>0x05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 </a:t>
            </a:r>
            <a:r>
              <a:t># bipush 5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272AD8"/>
                </a:solidFill>
              </a:rPr>
              <a:t>0x3c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       </a:t>
            </a:r>
            <a:r>
              <a:t># istore_0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272AD8"/>
                </a:solidFill>
              </a:rPr>
              <a:t>0x04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       </a:t>
            </a:r>
            <a:r>
              <a:t># iconst_2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272AD8"/>
                </a:solidFill>
              </a:rPr>
              <a:t>0x3d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       </a:t>
            </a:r>
            <a:r>
              <a:t># istore_1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272AD8"/>
                </a:solidFill>
              </a:rPr>
              <a:t>0x1a</a:t>
            </a:r>
            <a:r>
              <a:t>,        </a:t>
            </a:r>
            <a:r>
              <a:rPr>
                <a:solidFill>
                  <a:srgbClr val="2D8504"/>
                </a:solidFill>
              </a:rPr>
              <a:t># iload_0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272AD8"/>
                </a:solidFill>
              </a:rPr>
              <a:t>0x1b</a:t>
            </a:r>
            <a:r>
              <a:t>,        </a:t>
            </a:r>
            <a:r>
              <a:rPr>
                <a:solidFill>
                  <a:srgbClr val="2D8504"/>
                </a:solidFill>
              </a:rPr>
              <a:t># iload_1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272AD8"/>
                </a:solidFill>
              </a:rPr>
              <a:t>0x60</a:t>
            </a:r>
            <a:r>
              <a:t>,        </a:t>
            </a:r>
            <a:r>
              <a:rPr>
                <a:solidFill>
                  <a:srgbClr val="2D8504"/>
                </a:solidFill>
              </a:rPr>
              <a:t># iadd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>
                <a:solidFill>
                  <a:srgbClr val="272AD8"/>
                </a:solidFill>
              </a:rPr>
              <a:t>0x3e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       </a:t>
            </a:r>
            <a:r>
              <a:t># istore_2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272AD8"/>
                </a:solidFill>
              </a:rPr>
              <a:t>0x1c</a:t>
            </a:r>
            <a:r>
              <a:t>,        </a:t>
            </a:r>
            <a:r>
              <a:rPr>
                <a:solidFill>
                  <a:srgbClr val="2D8504"/>
                </a:solidFill>
              </a:rPr>
              <a:t># iload_2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272AD8"/>
                </a:solidFill>
              </a:rPr>
              <a:t>0xb1</a:t>
            </a:r>
            <a:r>
              <a:t>         </a:t>
            </a:r>
            <a:r>
              <a:rPr>
                <a:solidFill>
                  <a:srgbClr val="2D8504"/>
                </a:solidFill>
              </a:rPr>
              <a:t># return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]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# Execute bytecode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jvm_execute(bytecode)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 sz="19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# Print result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9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print(f</a:t>
            </a:r>
            <a:r>
              <a:t>"Result: {v[2]}"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Simple JVM Implementation (3/4)</a:t>
            </a:r>
          </a:p>
        </p:txBody>
      </p:sp>
      <p:sp>
        <p:nvSpPr>
          <p:cNvPr id="168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69" name="def jvm_push(value):  # function jvm_push: push given value to the top of the stack…"/>
          <p:cNvSpPr txBox="1"/>
          <p:nvPr/>
        </p:nvSpPr>
        <p:spPr>
          <a:xfrm>
            <a:off x="332335" y="1160780"/>
            <a:ext cx="11527330" cy="275843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 dirty="0">
                <a:solidFill>
                  <a:srgbClr val="AD3DA4"/>
                </a:solidFill>
              </a:rPr>
              <a:t>def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jvm_push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(value):  </a:t>
            </a:r>
            <a:r>
              <a:rPr dirty="0"/>
              <a:t># function </a:t>
            </a:r>
            <a:r>
              <a:rPr dirty="0" err="1"/>
              <a:t>jvm_push</a:t>
            </a:r>
            <a:r>
              <a:rPr dirty="0"/>
              <a:t>: push given value to the top of the stack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b="1" dirty="0">
                <a:solidFill>
                  <a:srgbClr val="AD3DA4"/>
                </a:solidFill>
              </a:rPr>
              <a:t>global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</a:t>
            </a:r>
            <a:r>
              <a:rPr dirty="0"/>
              <a:t># </a:t>
            </a:r>
            <a:r>
              <a:rPr dirty="0" err="1"/>
              <a:t>sp</a:t>
            </a:r>
            <a:r>
              <a:rPr dirty="0"/>
              <a:t> is the global variable we’ve defined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+=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</a:t>
            </a:r>
            <a:r>
              <a:rPr dirty="0"/>
              <a:t># Increment the stack pointer (stack full case ignored)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stack[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] = value </a:t>
            </a:r>
            <a:r>
              <a:rPr dirty="0"/>
              <a:t># Copy given value to the top of the stack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 dirty="0">
                <a:solidFill>
                  <a:srgbClr val="AD3DA4"/>
                </a:solidFill>
              </a:rPr>
              <a:t>def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jvm_pop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():        </a:t>
            </a:r>
            <a:r>
              <a:rPr dirty="0"/>
              <a:t># function </a:t>
            </a:r>
            <a:r>
              <a:rPr dirty="0" err="1"/>
              <a:t>jvm_pop</a:t>
            </a:r>
            <a:r>
              <a:rPr dirty="0"/>
              <a:t>: pop and return the top element of stack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dirty="0"/>
              <a:t>global</a:t>
            </a:r>
            <a:r>
              <a:rPr b="0" dirty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0"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endParaRPr b="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value = stack[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] </a:t>
            </a:r>
            <a:r>
              <a:rPr dirty="0"/>
              <a:t># Copy the top element to the value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dirty="0" err="1">
                <a:solidFill>
                  <a:srgbClr val="000000">
                    <a:alpha val="85000"/>
                  </a:srgbClr>
                </a:solidFill>
              </a:rPr>
              <a:t>sp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-=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   </a:t>
            </a:r>
            <a:r>
              <a:rPr dirty="0"/>
              <a:t># Decrement the stack pointer (</a:t>
            </a:r>
            <a:r>
              <a:rPr dirty="0" err="1"/>
              <a:t>sp</a:t>
            </a:r>
            <a:r>
              <a:rPr dirty="0"/>
              <a:t> = </a:t>
            </a:r>
            <a:r>
              <a:rPr dirty="0" err="1"/>
              <a:t>sp</a:t>
            </a:r>
            <a:r>
              <a:rPr dirty="0"/>
              <a:t> - 1)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b="1" dirty="0">
                <a:solidFill>
                  <a:srgbClr val="AD3DA4"/>
                </a:solidFill>
              </a:rPr>
              <a:t>return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value      </a:t>
            </a:r>
            <a:r>
              <a:rPr dirty="0"/>
              <a:t># Return the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Simple JVM Implementation (4/4)</a:t>
            </a:r>
          </a:p>
        </p:txBody>
      </p:sp>
      <p:sp>
        <p:nvSpPr>
          <p:cNvPr id="174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75" name="def jvm_execute(bytecode):…"/>
          <p:cNvSpPr txBox="1"/>
          <p:nvPr/>
        </p:nvSpPr>
        <p:spPr>
          <a:xfrm>
            <a:off x="549196" y="1116331"/>
            <a:ext cx="5448036" cy="46729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def</a:t>
            </a:r>
            <a:r>
              <a:t> jvm_execute(bytecode):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global</a:t>
            </a:r>
            <a:r>
              <a:t> sp, v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pc = 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 </a:t>
            </a:r>
            <a:r>
              <a:t># Program counter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pc &lt; len(bytecode):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opcode = bytecode[pc]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pc +=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0x10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bipush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jvm_push(bytecode[pc])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pc +=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0x3c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istore_0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v[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= jvm_pop()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0x04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iconst_3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</a:t>
            </a:r>
            <a:r>
              <a:rPr>
                <a:solidFill>
                  <a:srgbClr val="272AD8"/>
                </a:solidFill>
              </a:rPr>
              <a:t>3</a:t>
            </a:r>
            <a:r>
              <a:t>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0x3d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istore_1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v[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jvm_pop()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0x1a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iload_0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jvm_push(v[</a:t>
            </a:r>
            <a:r>
              <a:rPr>
                <a:solidFill>
                  <a:srgbClr val="272AD8"/>
                </a:solidFill>
              </a:rPr>
              <a:t>0</a:t>
            </a:r>
            <a:r>
              <a:t>])</a:t>
            </a:r>
          </a:p>
        </p:txBody>
      </p:sp>
      <p:sp>
        <p:nvSpPr>
          <p:cNvPr id="176" name="elif opcode == 0x1b:  # iload_1…"/>
          <p:cNvSpPr txBox="1"/>
          <p:nvPr/>
        </p:nvSpPr>
        <p:spPr>
          <a:xfrm>
            <a:off x="6153071" y="1116331"/>
            <a:ext cx="5448036" cy="39109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0x1b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iload_1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jvm_push(v[</a:t>
            </a:r>
            <a:r>
              <a:rPr>
                <a:solidFill>
                  <a:srgbClr val="272AD8"/>
                </a:solidFill>
              </a:rPr>
              <a:t>1</a:t>
            </a:r>
            <a:r>
              <a:t>])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0x60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iadd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b = jvm_pop()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a = jvm_pop()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jvm_push(a + b)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0x3e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istore_2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v[</a:t>
            </a:r>
            <a:r>
              <a:rPr>
                <a:solidFill>
                  <a:srgbClr val="272AD8"/>
                </a:solidFill>
              </a:rPr>
              <a:t>2</a:t>
            </a:r>
            <a:r>
              <a:t>] = jvm_pop()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0x1c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iload_2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jvm_push(v[</a:t>
            </a:r>
            <a:r>
              <a:rPr>
                <a:solidFill>
                  <a:srgbClr val="272AD8"/>
                </a:solidFill>
              </a:rPr>
              <a:t>2</a:t>
            </a:r>
            <a:r>
              <a:t>])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elif</a:t>
            </a:r>
            <a:r>
              <a:t> opcode == </a:t>
            </a:r>
            <a:r>
              <a:rPr>
                <a:solidFill>
                  <a:srgbClr val="272AD8"/>
                </a:solidFill>
              </a:rPr>
              <a:t>0xb1</a:t>
            </a:r>
            <a:r>
              <a:t>:  </a:t>
            </a:r>
            <a:r>
              <a:rPr>
                <a:solidFill>
                  <a:srgbClr val="2D8504"/>
                </a:solidFill>
              </a:rPr>
              <a:t># return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return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else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    print(</a:t>
            </a:r>
            <a:r>
              <a:t>"Unsupported opcode"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  <p:bldP spid="176" grpId="2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Compiler vs Interpreter</a:t>
            </a:r>
          </a:p>
        </p:txBody>
      </p:sp>
      <p:sp>
        <p:nvSpPr>
          <p:cNvPr id="181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182" name="자유형 3"/>
          <p:cNvSpPr/>
          <p:nvPr/>
        </p:nvSpPr>
        <p:spPr>
          <a:xfrm>
            <a:off x="763345" y="1277366"/>
            <a:ext cx="1821789" cy="7737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3" name="자유형 4"/>
          <p:cNvSpPr/>
          <p:nvPr/>
        </p:nvSpPr>
        <p:spPr>
          <a:xfrm>
            <a:off x="2585132" y="1277366"/>
            <a:ext cx="4417789" cy="7737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4" name="자유형 5"/>
          <p:cNvSpPr/>
          <p:nvPr/>
        </p:nvSpPr>
        <p:spPr>
          <a:xfrm>
            <a:off x="7002920" y="1277366"/>
            <a:ext cx="4521596" cy="7737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5" name="자유형 6"/>
          <p:cNvSpPr/>
          <p:nvPr/>
        </p:nvSpPr>
        <p:spPr>
          <a:xfrm>
            <a:off x="763345" y="2051152"/>
            <a:ext cx="1821789" cy="7127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6" name="자유형 7"/>
          <p:cNvSpPr/>
          <p:nvPr/>
        </p:nvSpPr>
        <p:spPr>
          <a:xfrm>
            <a:off x="2585132" y="2051152"/>
            <a:ext cx="4417789" cy="712741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7" name="자유형 8"/>
          <p:cNvSpPr/>
          <p:nvPr/>
        </p:nvSpPr>
        <p:spPr>
          <a:xfrm>
            <a:off x="7002920" y="2051152"/>
            <a:ext cx="4521596" cy="712741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8" name="자유형 9"/>
          <p:cNvSpPr/>
          <p:nvPr/>
        </p:nvSpPr>
        <p:spPr>
          <a:xfrm>
            <a:off x="763345" y="2763890"/>
            <a:ext cx="1821789" cy="7127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89" name="자유형 10"/>
          <p:cNvSpPr/>
          <p:nvPr/>
        </p:nvSpPr>
        <p:spPr>
          <a:xfrm>
            <a:off x="2585132" y="2763890"/>
            <a:ext cx="4417789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0" name="자유형 11"/>
          <p:cNvSpPr/>
          <p:nvPr/>
        </p:nvSpPr>
        <p:spPr>
          <a:xfrm>
            <a:off x="7002920" y="2763890"/>
            <a:ext cx="4521596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1" name="자유형 12"/>
          <p:cNvSpPr/>
          <p:nvPr/>
        </p:nvSpPr>
        <p:spPr>
          <a:xfrm>
            <a:off x="763345" y="3476618"/>
            <a:ext cx="1821789" cy="71274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2" name="자유형 13"/>
          <p:cNvSpPr/>
          <p:nvPr/>
        </p:nvSpPr>
        <p:spPr>
          <a:xfrm>
            <a:off x="2585132" y="3476618"/>
            <a:ext cx="4417789" cy="712740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3" name="자유형 14"/>
          <p:cNvSpPr/>
          <p:nvPr/>
        </p:nvSpPr>
        <p:spPr>
          <a:xfrm>
            <a:off x="7002920" y="3476618"/>
            <a:ext cx="4521596" cy="712740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4" name="자유형 15"/>
          <p:cNvSpPr/>
          <p:nvPr/>
        </p:nvSpPr>
        <p:spPr>
          <a:xfrm>
            <a:off x="763345" y="4189356"/>
            <a:ext cx="1821789" cy="7127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5" name="자유형 16"/>
          <p:cNvSpPr/>
          <p:nvPr/>
        </p:nvSpPr>
        <p:spPr>
          <a:xfrm>
            <a:off x="2585132" y="4189356"/>
            <a:ext cx="4417789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6" name="자유형 17"/>
          <p:cNvSpPr/>
          <p:nvPr/>
        </p:nvSpPr>
        <p:spPr>
          <a:xfrm>
            <a:off x="7002920" y="4189356"/>
            <a:ext cx="4521596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7" name="자유형 18"/>
          <p:cNvSpPr/>
          <p:nvPr/>
        </p:nvSpPr>
        <p:spPr>
          <a:xfrm>
            <a:off x="763345" y="4902083"/>
            <a:ext cx="1821789" cy="7127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8" name="자유형 19"/>
          <p:cNvSpPr/>
          <p:nvPr/>
        </p:nvSpPr>
        <p:spPr>
          <a:xfrm>
            <a:off x="2585132" y="4902083"/>
            <a:ext cx="4417789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99" name="자유형 20"/>
          <p:cNvSpPr/>
          <p:nvPr/>
        </p:nvSpPr>
        <p:spPr>
          <a:xfrm>
            <a:off x="7002920" y="4902083"/>
            <a:ext cx="4521596" cy="712728"/>
          </a:xfrm>
          <a:prstGeom prst="rect">
            <a:avLst/>
          </a:prstGeom>
          <a:solidFill>
            <a:srgbClr val="CFD7E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00" name="자유형 21"/>
          <p:cNvSpPr/>
          <p:nvPr/>
        </p:nvSpPr>
        <p:spPr>
          <a:xfrm flipH="1">
            <a:off x="2585133" y="1270917"/>
            <a:ext cx="1" cy="4350343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1" name="자유형 22"/>
          <p:cNvSpPr/>
          <p:nvPr/>
        </p:nvSpPr>
        <p:spPr>
          <a:xfrm flipH="1">
            <a:off x="7002920" y="1270917"/>
            <a:ext cx="1" cy="4350343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2" name="자유형 23"/>
          <p:cNvSpPr/>
          <p:nvPr/>
        </p:nvSpPr>
        <p:spPr>
          <a:xfrm>
            <a:off x="756895" y="2051152"/>
            <a:ext cx="10774072" cy="1"/>
          </a:xfrm>
          <a:prstGeom prst="line">
            <a:avLst/>
          </a:prstGeom>
          <a:ln w="3866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3" name="자유형 24"/>
          <p:cNvSpPr/>
          <p:nvPr/>
        </p:nvSpPr>
        <p:spPr>
          <a:xfrm>
            <a:off x="756895" y="2763890"/>
            <a:ext cx="10774072" cy="1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4" name="자유형 25"/>
          <p:cNvSpPr/>
          <p:nvPr/>
        </p:nvSpPr>
        <p:spPr>
          <a:xfrm>
            <a:off x="756895" y="3476618"/>
            <a:ext cx="10774072" cy="1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자유형 26"/>
          <p:cNvSpPr/>
          <p:nvPr/>
        </p:nvSpPr>
        <p:spPr>
          <a:xfrm>
            <a:off x="756895" y="4189356"/>
            <a:ext cx="10774072" cy="1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6" name="자유형 27"/>
          <p:cNvSpPr/>
          <p:nvPr/>
        </p:nvSpPr>
        <p:spPr>
          <a:xfrm>
            <a:off x="756895" y="4902083"/>
            <a:ext cx="10774072" cy="1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7" name="자유형 31"/>
          <p:cNvSpPr/>
          <p:nvPr/>
        </p:nvSpPr>
        <p:spPr>
          <a:xfrm>
            <a:off x="756895" y="5614810"/>
            <a:ext cx="10774072" cy="1"/>
          </a:xfrm>
          <a:prstGeom prst="line">
            <a:avLst/>
          </a:prstGeom>
          <a:ln w="12888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자유형 32"/>
          <p:cNvSpPr/>
          <p:nvPr/>
        </p:nvSpPr>
        <p:spPr>
          <a:xfrm>
            <a:off x="8617293" y="1562368"/>
            <a:ext cx="1310459" cy="24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92" y="5752"/>
                </a:moveTo>
                <a:cubicBezTo>
                  <a:pt x="10156" y="5752"/>
                  <a:pt x="9880" y="7000"/>
                  <a:pt x="9880" y="8963"/>
                </a:cubicBezTo>
                <a:lnTo>
                  <a:pt x="9880" y="12151"/>
                </a:lnTo>
                <a:cubicBezTo>
                  <a:pt x="9880" y="13468"/>
                  <a:pt x="10135" y="14877"/>
                  <a:pt x="10492" y="14877"/>
                </a:cubicBezTo>
                <a:cubicBezTo>
                  <a:pt x="10841" y="14877"/>
                  <a:pt x="11049" y="13468"/>
                  <a:pt x="11049" y="11089"/>
                </a:cubicBezTo>
                <a:lnTo>
                  <a:pt x="11049" y="9541"/>
                </a:lnTo>
                <a:cubicBezTo>
                  <a:pt x="11049" y="7138"/>
                  <a:pt x="10837" y="5752"/>
                  <a:pt x="10492" y="5752"/>
                </a:cubicBezTo>
                <a:close/>
                <a:moveTo>
                  <a:pt x="18698" y="5706"/>
                </a:moveTo>
                <a:cubicBezTo>
                  <a:pt x="18353" y="5706"/>
                  <a:pt x="18106" y="7046"/>
                  <a:pt x="18106" y="8987"/>
                </a:cubicBezTo>
                <a:lnTo>
                  <a:pt x="18106" y="9310"/>
                </a:lnTo>
                <a:lnTo>
                  <a:pt x="19272" y="9310"/>
                </a:lnTo>
                <a:lnTo>
                  <a:pt x="19272" y="8894"/>
                </a:lnTo>
                <a:cubicBezTo>
                  <a:pt x="19272" y="6954"/>
                  <a:pt x="19051" y="5706"/>
                  <a:pt x="18698" y="5706"/>
                </a:cubicBezTo>
                <a:close/>
                <a:moveTo>
                  <a:pt x="14658" y="5706"/>
                </a:moveTo>
                <a:cubicBezTo>
                  <a:pt x="14313" y="5706"/>
                  <a:pt x="14067" y="7046"/>
                  <a:pt x="14067" y="8987"/>
                </a:cubicBezTo>
                <a:lnTo>
                  <a:pt x="14067" y="9310"/>
                </a:lnTo>
                <a:lnTo>
                  <a:pt x="15232" y="9310"/>
                </a:lnTo>
                <a:lnTo>
                  <a:pt x="15232" y="8894"/>
                </a:lnTo>
                <a:cubicBezTo>
                  <a:pt x="15232" y="6954"/>
                  <a:pt x="15011" y="5706"/>
                  <a:pt x="14658" y="5706"/>
                </a:cubicBezTo>
                <a:close/>
                <a:moveTo>
                  <a:pt x="6179" y="5706"/>
                </a:moveTo>
                <a:cubicBezTo>
                  <a:pt x="5835" y="5706"/>
                  <a:pt x="5588" y="7046"/>
                  <a:pt x="5588" y="8987"/>
                </a:cubicBezTo>
                <a:lnTo>
                  <a:pt x="5588" y="9310"/>
                </a:lnTo>
                <a:lnTo>
                  <a:pt x="6753" y="9310"/>
                </a:lnTo>
                <a:lnTo>
                  <a:pt x="6753" y="8894"/>
                </a:lnTo>
                <a:cubicBezTo>
                  <a:pt x="6753" y="6954"/>
                  <a:pt x="6532" y="5706"/>
                  <a:pt x="6179" y="5706"/>
                </a:cubicBezTo>
                <a:close/>
                <a:moveTo>
                  <a:pt x="21298" y="3789"/>
                </a:moveTo>
                <a:cubicBezTo>
                  <a:pt x="21404" y="3789"/>
                  <a:pt x="21506" y="3881"/>
                  <a:pt x="21600" y="4043"/>
                </a:cubicBezTo>
                <a:lnTo>
                  <a:pt x="21477" y="6214"/>
                </a:lnTo>
                <a:cubicBezTo>
                  <a:pt x="21396" y="6030"/>
                  <a:pt x="21302" y="5914"/>
                  <a:pt x="21192" y="5914"/>
                </a:cubicBezTo>
                <a:cubicBezTo>
                  <a:pt x="20886" y="5914"/>
                  <a:pt x="20622" y="7300"/>
                  <a:pt x="20622" y="9287"/>
                </a:cubicBezTo>
                <a:lnTo>
                  <a:pt x="20622" y="16656"/>
                </a:lnTo>
                <a:lnTo>
                  <a:pt x="20209" y="16656"/>
                </a:lnTo>
                <a:lnTo>
                  <a:pt x="20209" y="4020"/>
                </a:lnTo>
                <a:lnTo>
                  <a:pt x="20609" y="4020"/>
                </a:lnTo>
                <a:lnTo>
                  <a:pt x="20609" y="6030"/>
                </a:lnTo>
                <a:lnTo>
                  <a:pt x="20613" y="6030"/>
                </a:lnTo>
                <a:cubicBezTo>
                  <a:pt x="20749" y="4620"/>
                  <a:pt x="20958" y="3789"/>
                  <a:pt x="21298" y="3789"/>
                </a:cubicBezTo>
                <a:close/>
                <a:moveTo>
                  <a:pt x="18698" y="3789"/>
                </a:moveTo>
                <a:cubicBezTo>
                  <a:pt x="19293" y="3789"/>
                  <a:pt x="19671" y="5845"/>
                  <a:pt x="19671" y="9449"/>
                </a:cubicBezTo>
                <a:lnTo>
                  <a:pt x="19671" y="11135"/>
                </a:lnTo>
                <a:lnTo>
                  <a:pt x="18106" y="11135"/>
                </a:lnTo>
                <a:lnTo>
                  <a:pt x="18106" y="11227"/>
                </a:lnTo>
                <a:cubicBezTo>
                  <a:pt x="18106" y="13607"/>
                  <a:pt x="18366" y="14901"/>
                  <a:pt x="18736" y="14901"/>
                </a:cubicBezTo>
                <a:cubicBezTo>
                  <a:pt x="19038" y="14901"/>
                  <a:pt x="19242" y="14462"/>
                  <a:pt x="19442" y="13769"/>
                </a:cubicBezTo>
                <a:lnTo>
                  <a:pt x="19616" y="15455"/>
                </a:lnTo>
                <a:cubicBezTo>
                  <a:pt x="19412" y="16217"/>
                  <a:pt x="19140" y="16841"/>
                  <a:pt x="18719" y="16841"/>
                </a:cubicBezTo>
                <a:cubicBezTo>
                  <a:pt x="18145" y="16841"/>
                  <a:pt x="17698" y="15108"/>
                  <a:pt x="17698" y="11019"/>
                </a:cubicBezTo>
                <a:lnTo>
                  <a:pt x="17698" y="9587"/>
                </a:lnTo>
                <a:cubicBezTo>
                  <a:pt x="17698" y="5752"/>
                  <a:pt x="18124" y="3789"/>
                  <a:pt x="18698" y="3789"/>
                </a:cubicBezTo>
                <a:close/>
                <a:moveTo>
                  <a:pt x="14658" y="3789"/>
                </a:moveTo>
                <a:cubicBezTo>
                  <a:pt x="15253" y="3789"/>
                  <a:pt x="15631" y="5845"/>
                  <a:pt x="15631" y="9449"/>
                </a:cubicBezTo>
                <a:lnTo>
                  <a:pt x="15631" y="11135"/>
                </a:lnTo>
                <a:lnTo>
                  <a:pt x="14067" y="11135"/>
                </a:lnTo>
                <a:lnTo>
                  <a:pt x="14067" y="11227"/>
                </a:lnTo>
                <a:cubicBezTo>
                  <a:pt x="14067" y="13607"/>
                  <a:pt x="14326" y="14901"/>
                  <a:pt x="14696" y="14901"/>
                </a:cubicBezTo>
                <a:cubicBezTo>
                  <a:pt x="14998" y="14901"/>
                  <a:pt x="15202" y="14462"/>
                  <a:pt x="15402" y="13769"/>
                </a:cubicBezTo>
                <a:lnTo>
                  <a:pt x="15576" y="15455"/>
                </a:lnTo>
                <a:cubicBezTo>
                  <a:pt x="15372" y="16217"/>
                  <a:pt x="15100" y="16841"/>
                  <a:pt x="14679" y="16841"/>
                </a:cubicBezTo>
                <a:cubicBezTo>
                  <a:pt x="14105" y="16841"/>
                  <a:pt x="13658" y="15108"/>
                  <a:pt x="13658" y="11019"/>
                </a:cubicBezTo>
                <a:lnTo>
                  <a:pt x="13658" y="9587"/>
                </a:lnTo>
                <a:cubicBezTo>
                  <a:pt x="13658" y="5752"/>
                  <a:pt x="14084" y="3789"/>
                  <a:pt x="14658" y="3789"/>
                </a:cubicBezTo>
                <a:close/>
                <a:moveTo>
                  <a:pt x="13085" y="3789"/>
                </a:moveTo>
                <a:cubicBezTo>
                  <a:pt x="13192" y="3789"/>
                  <a:pt x="13294" y="3881"/>
                  <a:pt x="13387" y="4043"/>
                </a:cubicBezTo>
                <a:lnTo>
                  <a:pt x="13264" y="6214"/>
                </a:lnTo>
                <a:cubicBezTo>
                  <a:pt x="13183" y="6030"/>
                  <a:pt x="13089" y="5914"/>
                  <a:pt x="12979" y="5914"/>
                </a:cubicBezTo>
                <a:cubicBezTo>
                  <a:pt x="12673" y="5914"/>
                  <a:pt x="12409" y="7300"/>
                  <a:pt x="12409" y="9287"/>
                </a:cubicBezTo>
                <a:lnTo>
                  <a:pt x="12409" y="16656"/>
                </a:lnTo>
                <a:lnTo>
                  <a:pt x="11997" y="16656"/>
                </a:lnTo>
                <a:lnTo>
                  <a:pt x="11997" y="4020"/>
                </a:lnTo>
                <a:lnTo>
                  <a:pt x="12396" y="4020"/>
                </a:lnTo>
                <a:lnTo>
                  <a:pt x="12396" y="6030"/>
                </a:lnTo>
                <a:lnTo>
                  <a:pt x="12401" y="6030"/>
                </a:lnTo>
                <a:cubicBezTo>
                  <a:pt x="12537" y="4620"/>
                  <a:pt x="12745" y="3789"/>
                  <a:pt x="13085" y="3789"/>
                </a:cubicBezTo>
                <a:close/>
                <a:moveTo>
                  <a:pt x="10552" y="3789"/>
                </a:moveTo>
                <a:cubicBezTo>
                  <a:pt x="11139" y="3789"/>
                  <a:pt x="11458" y="5845"/>
                  <a:pt x="11458" y="9171"/>
                </a:cubicBezTo>
                <a:lnTo>
                  <a:pt x="11458" y="11412"/>
                </a:lnTo>
                <a:cubicBezTo>
                  <a:pt x="11458" y="14901"/>
                  <a:pt x="11083" y="16841"/>
                  <a:pt x="10526" y="16841"/>
                </a:cubicBezTo>
                <a:cubicBezTo>
                  <a:pt x="10182" y="16841"/>
                  <a:pt x="9978" y="16009"/>
                  <a:pt x="9884" y="15270"/>
                </a:cubicBezTo>
                <a:lnTo>
                  <a:pt x="9884" y="21600"/>
                </a:lnTo>
                <a:lnTo>
                  <a:pt x="9472" y="21600"/>
                </a:lnTo>
                <a:lnTo>
                  <a:pt x="9472" y="4020"/>
                </a:lnTo>
                <a:lnTo>
                  <a:pt x="9871" y="4020"/>
                </a:lnTo>
                <a:lnTo>
                  <a:pt x="9871" y="5591"/>
                </a:lnTo>
                <a:cubicBezTo>
                  <a:pt x="10007" y="4297"/>
                  <a:pt x="10275" y="3789"/>
                  <a:pt x="10552" y="3789"/>
                </a:cubicBezTo>
                <a:close/>
                <a:moveTo>
                  <a:pt x="8779" y="3789"/>
                </a:moveTo>
                <a:cubicBezTo>
                  <a:pt x="8886" y="3789"/>
                  <a:pt x="8988" y="3881"/>
                  <a:pt x="9081" y="4043"/>
                </a:cubicBezTo>
                <a:lnTo>
                  <a:pt x="8958" y="6214"/>
                </a:lnTo>
                <a:cubicBezTo>
                  <a:pt x="8877" y="6030"/>
                  <a:pt x="8784" y="5914"/>
                  <a:pt x="8673" y="5914"/>
                </a:cubicBezTo>
                <a:cubicBezTo>
                  <a:pt x="8367" y="5914"/>
                  <a:pt x="8103" y="7300"/>
                  <a:pt x="8103" y="9287"/>
                </a:cubicBezTo>
                <a:lnTo>
                  <a:pt x="8103" y="16656"/>
                </a:lnTo>
                <a:lnTo>
                  <a:pt x="7691" y="16656"/>
                </a:lnTo>
                <a:lnTo>
                  <a:pt x="7691" y="4020"/>
                </a:lnTo>
                <a:lnTo>
                  <a:pt x="8091" y="4020"/>
                </a:lnTo>
                <a:lnTo>
                  <a:pt x="8091" y="6030"/>
                </a:lnTo>
                <a:lnTo>
                  <a:pt x="8095" y="6030"/>
                </a:lnTo>
                <a:cubicBezTo>
                  <a:pt x="8231" y="4620"/>
                  <a:pt x="8439" y="3789"/>
                  <a:pt x="8779" y="3789"/>
                </a:cubicBezTo>
                <a:close/>
                <a:moveTo>
                  <a:pt x="6179" y="3789"/>
                </a:moveTo>
                <a:cubicBezTo>
                  <a:pt x="6774" y="3789"/>
                  <a:pt x="7153" y="5845"/>
                  <a:pt x="7153" y="9449"/>
                </a:cubicBezTo>
                <a:lnTo>
                  <a:pt x="7153" y="11135"/>
                </a:lnTo>
                <a:lnTo>
                  <a:pt x="5588" y="11135"/>
                </a:lnTo>
                <a:lnTo>
                  <a:pt x="5588" y="11227"/>
                </a:lnTo>
                <a:cubicBezTo>
                  <a:pt x="5588" y="13607"/>
                  <a:pt x="5847" y="14901"/>
                  <a:pt x="6217" y="14901"/>
                </a:cubicBezTo>
                <a:cubicBezTo>
                  <a:pt x="6519" y="14901"/>
                  <a:pt x="6723" y="14462"/>
                  <a:pt x="6923" y="13769"/>
                </a:cubicBezTo>
                <a:lnTo>
                  <a:pt x="7098" y="15455"/>
                </a:lnTo>
                <a:cubicBezTo>
                  <a:pt x="6893" y="16217"/>
                  <a:pt x="6621" y="16841"/>
                  <a:pt x="6200" y="16841"/>
                </a:cubicBezTo>
                <a:cubicBezTo>
                  <a:pt x="5626" y="16841"/>
                  <a:pt x="5180" y="15108"/>
                  <a:pt x="5180" y="11019"/>
                </a:cubicBezTo>
                <a:lnTo>
                  <a:pt x="5180" y="9587"/>
                </a:lnTo>
                <a:cubicBezTo>
                  <a:pt x="5180" y="5752"/>
                  <a:pt x="5605" y="3789"/>
                  <a:pt x="6179" y="3789"/>
                </a:cubicBezTo>
                <a:close/>
                <a:moveTo>
                  <a:pt x="2201" y="3789"/>
                </a:moveTo>
                <a:cubicBezTo>
                  <a:pt x="2651" y="3789"/>
                  <a:pt x="3017" y="5244"/>
                  <a:pt x="3017" y="8293"/>
                </a:cubicBezTo>
                <a:lnTo>
                  <a:pt x="3017" y="16656"/>
                </a:lnTo>
                <a:lnTo>
                  <a:pt x="2605" y="16656"/>
                </a:lnTo>
                <a:lnTo>
                  <a:pt x="2605" y="8802"/>
                </a:lnTo>
                <a:cubicBezTo>
                  <a:pt x="2605" y="6676"/>
                  <a:pt x="2443" y="5775"/>
                  <a:pt x="2099" y="5775"/>
                </a:cubicBezTo>
                <a:cubicBezTo>
                  <a:pt x="1818" y="5775"/>
                  <a:pt x="1512" y="6838"/>
                  <a:pt x="1512" y="8825"/>
                </a:cubicBezTo>
                <a:lnTo>
                  <a:pt x="1512" y="16656"/>
                </a:lnTo>
                <a:lnTo>
                  <a:pt x="1099" y="16656"/>
                </a:lnTo>
                <a:lnTo>
                  <a:pt x="1099" y="4020"/>
                </a:lnTo>
                <a:lnTo>
                  <a:pt x="1499" y="4020"/>
                </a:lnTo>
                <a:lnTo>
                  <a:pt x="1499" y="5614"/>
                </a:lnTo>
                <a:lnTo>
                  <a:pt x="1503" y="5614"/>
                </a:lnTo>
                <a:cubicBezTo>
                  <a:pt x="1644" y="4435"/>
                  <a:pt x="1882" y="3789"/>
                  <a:pt x="2201" y="3789"/>
                </a:cubicBezTo>
                <a:close/>
                <a:moveTo>
                  <a:pt x="16314" y="832"/>
                </a:moveTo>
                <a:lnTo>
                  <a:pt x="16727" y="832"/>
                </a:lnTo>
                <a:lnTo>
                  <a:pt x="16727" y="4020"/>
                </a:lnTo>
                <a:lnTo>
                  <a:pt x="17339" y="4020"/>
                </a:lnTo>
                <a:lnTo>
                  <a:pt x="17339" y="5937"/>
                </a:lnTo>
                <a:lnTo>
                  <a:pt x="16727" y="5937"/>
                </a:lnTo>
                <a:lnTo>
                  <a:pt x="16727" y="13122"/>
                </a:lnTo>
                <a:cubicBezTo>
                  <a:pt x="16727" y="14670"/>
                  <a:pt x="16850" y="14924"/>
                  <a:pt x="17024" y="14924"/>
                </a:cubicBezTo>
                <a:cubicBezTo>
                  <a:pt x="17126" y="14924"/>
                  <a:pt x="17224" y="14831"/>
                  <a:pt x="17330" y="14623"/>
                </a:cubicBezTo>
                <a:lnTo>
                  <a:pt x="17394" y="16425"/>
                </a:lnTo>
                <a:cubicBezTo>
                  <a:pt x="17301" y="16633"/>
                  <a:pt x="17126" y="16841"/>
                  <a:pt x="16960" y="16841"/>
                </a:cubicBezTo>
                <a:cubicBezTo>
                  <a:pt x="16518" y="16841"/>
                  <a:pt x="16314" y="15663"/>
                  <a:pt x="16314" y="13122"/>
                </a:cubicBezTo>
                <a:lnTo>
                  <a:pt x="16314" y="5937"/>
                </a:lnTo>
                <a:lnTo>
                  <a:pt x="15931" y="5937"/>
                </a:lnTo>
                <a:lnTo>
                  <a:pt x="15931" y="4020"/>
                </a:lnTo>
                <a:lnTo>
                  <a:pt x="16314" y="4020"/>
                </a:lnTo>
                <a:close/>
                <a:moveTo>
                  <a:pt x="3795" y="832"/>
                </a:moveTo>
                <a:lnTo>
                  <a:pt x="4208" y="832"/>
                </a:lnTo>
                <a:lnTo>
                  <a:pt x="4208" y="4020"/>
                </a:lnTo>
                <a:lnTo>
                  <a:pt x="4820" y="4020"/>
                </a:lnTo>
                <a:lnTo>
                  <a:pt x="4820" y="5937"/>
                </a:lnTo>
                <a:lnTo>
                  <a:pt x="4208" y="5937"/>
                </a:lnTo>
                <a:lnTo>
                  <a:pt x="4208" y="13122"/>
                </a:lnTo>
                <a:cubicBezTo>
                  <a:pt x="4208" y="14670"/>
                  <a:pt x="4331" y="14924"/>
                  <a:pt x="4506" y="14924"/>
                </a:cubicBezTo>
                <a:cubicBezTo>
                  <a:pt x="4608" y="14924"/>
                  <a:pt x="4706" y="14831"/>
                  <a:pt x="4812" y="14623"/>
                </a:cubicBezTo>
                <a:lnTo>
                  <a:pt x="4876" y="16425"/>
                </a:lnTo>
                <a:cubicBezTo>
                  <a:pt x="4782" y="16633"/>
                  <a:pt x="4608" y="16841"/>
                  <a:pt x="4442" y="16841"/>
                </a:cubicBezTo>
                <a:cubicBezTo>
                  <a:pt x="4000" y="16841"/>
                  <a:pt x="3795" y="15663"/>
                  <a:pt x="3795" y="13122"/>
                </a:cubicBezTo>
                <a:lnTo>
                  <a:pt x="3795" y="5937"/>
                </a:lnTo>
                <a:lnTo>
                  <a:pt x="3413" y="5937"/>
                </a:lnTo>
                <a:lnTo>
                  <a:pt x="3413" y="4020"/>
                </a:lnTo>
                <a:lnTo>
                  <a:pt x="3795" y="4020"/>
                </a:lnTo>
                <a:close/>
                <a:moveTo>
                  <a:pt x="0" y="0"/>
                </a:moveTo>
                <a:lnTo>
                  <a:pt x="421" y="0"/>
                </a:lnTo>
                <a:lnTo>
                  <a:pt x="421" y="16656"/>
                </a:lnTo>
                <a:lnTo>
                  <a:pt x="0" y="16656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09" name="TextBox 33"/>
          <p:cNvSpPr txBox="1"/>
          <p:nvPr/>
        </p:nvSpPr>
        <p:spPr>
          <a:xfrm>
            <a:off x="8525912" y="1508533"/>
            <a:ext cx="1510268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Interpreter</a:t>
            </a:r>
          </a:p>
        </p:txBody>
      </p:sp>
      <p:sp>
        <p:nvSpPr>
          <p:cNvPr id="210" name="자유형 34"/>
          <p:cNvSpPr/>
          <p:nvPr/>
        </p:nvSpPr>
        <p:spPr>
          <a:xfrm>
            <a:off x="4266083" y="1553339"/>
            <a:ext cx="1067808" cy="2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69" y="6324"/>
                </a:moveTo>
                <a:cubicBezTo>
                  <a:pt x="12057" y="6324"/>
                  <a:pt x="11718" y="7527"/>
                  <a:pt x="11718" y="9419"/>
                </a:cubicBezTo>
                <a:lnTo>
                  <a:pt x="11718" y="12492"/>
                </a:lnTo>
                <a:cubicBezTo>
                  <a:pt x="11718" y="13762"/>
                  <a:pt x="12031" y="15120"/>
                  <a:pt x="12469" y="15120"/>
                </a:cubicBezTo>
                <a:cubicBezTo>
                  <a:pt x="12897" y="15120"/>
                  <a:pt x="13153" y="13762"/>
                  <a:pt x="13153" y="11468"/>
                </a:cubicBezTo>
                <a:lnTo>
                  <a:pt x="13153" y="9976"/>
                </a:lnTo>
                <a:cubicBezTo>
                  <a:pt x="13153" y="7660"/>
                  <a:pt x="12892" y="6324"/>
                  <a:pt x="12469" y="6324"/>
                </a:cubicBezTo>
                <a:close/>
                <a:moveTo>
                  <a:pt x="4581" y="6324"/>
                </a:moveTo>
                <a:cubicBezTo>
                  <a:pt x="4127" y="6324"/>
                  <a:pt x="3819" y="7571"/>
                  <a:pt x="3819" y="10154"/>
                </a:cubicBezTo>
                <a:lnTo>
                  <a:pt x="3819" y="11290"/>
                </a:lnTo>
                <a:cubicBezTo>
                  <a:pt x="3819" y="13873"/>
                  <a:pt x="4127" y="15120"/>
                  <a:pt x="4581" y="15120"/>
                </a:cubicBezTo>
                <a:cubicBezTo>
                  <a:pt x="5035" y="15120"/>
                  <a:pt x="5343" y="13873"/>
                  <a:pt x="5343" y="11290"/>
                </a:cubicBezTo>
                <a:lnTo>
                  <a:pt x="5343" y="10154"/>
                </a:lnTo>
                <a:cubicBezTo>
                  <a:pt x="5343" y="7571"/>
                  <a:pt x="5035" y="6324"/>
                  <a:pt x="4581" y="6324"/>
                </a:cubicBezTo>
                <a:close/>
                <a:moveTo>
                  <a:pt x="18038" y="6280"/>
                </a:moveTo>
                <a:cubicBezTo>
                  <a:pt x="17615" y="6280"/>
                  <a:pt x="17313" y="7571"/>
                  <a:pt x="17313" y="9442"/>
                </a:cubicBezTo>
                <a:lnTo>
                  <a:pt x="17313" y="9753"/>
                </a:lnTo>
                <a:lnTo>
                  <a:pt x="18743" y="9753"/>
                </a:lnTo>
                <a:lnTo>
                  <a:pt x="18743" y="9353"/>
                </a:lnTo>
                <a:cubicBezTo>
                  <a:pt x="18743" y="7482"/>
                  <a:pt x="18471" y="6280"/>
                  <a:pt x="18038" y="6280"/>
                </a:cubicBezTo>
                <a:close/>
                <a:moveTo>
                  <a:pt x="14331" y="4654"/>
                </a:moveTo>
                <a:lnTo>
                  <a:pt x="14838" y="4654"/>
                </a:lnTo>
                <a:lnTo>
                  <a:pt x="14838" y="16835"/>
                </a:lnTo>
                <a:lnTo>
                  <a:pt x="14331" y="16835"/>
                </a:lnTo>
                <a:close/>
                <a:moveTo>
                  <a:pt x="21229" y="4431"/>
                </a:moveTo>
                <a:cubicBezTo>
                  <a:pt x="21360" y="4431"/>
                  <a:pt x="21485" y="4520"/>
                  <a:pt x="21600" y="4676"/>
                </a:cubicBezTo>
                <a:lnTo>
                  <a:pt x="21449" y="6769"/>
                </a:lnTo>
                <a:cubicBezTo>
                  <a:pt x="21349" y="6591"/>
                  <a:pt x="21235" y="6480"/>
                  <a:pt x="21099" y="6480"/>
                </a:cubicBezTo>
                <a:cubicBezTo>
                  <a:pt x="20723" y="6480"/>
                  <a:pt x="20400" y="7816"/>
                  <a:pt x="20400" y="9731"/>
                </a:cubicBezTo>
                <a:lnTo>
                  <a:pt x="20400" y="16835"/>
                </a:lnTo>
                <a:lnTo>
                  <a:pt x="19893" y="16835"/>
                </a:lnTo>
                <a:lnTo>
                  <a:pt x="19893" y="4654"/>
                </a:lnTo>
                <a:lnTo>
                  <a:pt x="20384" y="4654"/>
                </a:lnTo>
                <a:lnTo>
                  <a:pt x="20384" y="6591"/>
                </a:lnTo>
                <a:lnTo>
                  <a:pt x="20389" y="6591"/>
                </a:lnTo>
                <a:cubicBezTo>
                  <a:pt x="20556" y="5233"/>
                  <a:pt x="20812" y="4431"/>
                  <a:pt x="21229" y="4431"/>
                </a:cubicBezTo>
                <a:close/>
                <a:moveTo>
                  <a:pt x="18038" y="4431"/>
                </a:moveTo>
                <a:cubicBezTo>
                  <a:pt x="18769" y="4431"/>
                  <a:pt x="19233" y="6413"/>
                  <a:pt x="19233" y="9887"/>
                </a:cubicBezTo>
                <a:lnTo>
                  <a:pt x="19233" y="11513"/>
                </a:lnTo>
                <a:lnTo>
                  <a:pt x="17313" y="11513"/>
                </a:lnTo>
                <a:lnTo>
                  <a:pt x="17313" y="11602"/>
                </a:lnTo>
                <a:cubicBezTo>
                  <a:pt x="17313" y="13895"/>
                  <a:pt x="17631" y="15142"/>
                  <a:pt x="18085" y="15142"/>
                </a:cubicBezTo>
                <a:cubicBezTo>
                  <a:pt x="18456" y="15142"/>
                  <a:pt x="18706" y="14719"/>
                  <a:pt x="18951" y="14051"/>
                </a:cubicBezTo>
                <a:lnTo>
                  <a:pt x="19165" y="15677"/>
                </a:lnTo>
                <a:cubicBezTo>
                  <a:pt x="18915" y="16412"/>
                  <a:pt x="18581" y="17013"/>
                  <a:pt x="18064" y="17013"/>
                </a:cubicBezTo>
                <a:cubicBezTo>
                  <a:pt x="17360" y="17013"/>
                  <a:pt x="16812" y="15343"/>
                  <a:pt x="16812" y="11401"/>
                </a:cubicBezTo>
                <a:lnTo>
                  <a:pt x="16812" y="10021"/>
                </a:lnTo>
                <a:cubicBezTo>
                  <a:pt x="16812" y="6324"/>
                  <a:pt x="17333" y="4431"/>
                  <a:pt x="18038" y="4431"/>
                </a:cubicBezTo>
                <a:close/>
                <a:moveTo>
                  <a:pt x="12542" y="4431"/>
                </a:moveTo>
                <a:cubicBezTo>
                  <a:pt x="13263" y="4431"/>
                  <a:pt x="13654" y="6413"/>
                  <a:pt x="13654" y="9620"/>
                </a:cubicBezTo>
                <a:lnTo>
                  <a:pt x="13654" y="11780"/>
                </a:lnTo>
                <a:cubicBezTo>
                  <a:pt x="13654" y="15142"/>
                  <a:pt x="13195" y="17013"/>
                  <a:pt x="12511" y="17013"/>
                </a:cubicBezTo>
                <a:cubicBezTo>
                  <a:pt x="12088" y="17013"/>
                  <a:pt x="11838" y="16211"/>
                  <a:pt x="11723" y="15499"/>
                </a:cubicBezTo>
                <a:lnTo>
                  <a:pt x="11723" y="21600"/>
                </a:lnTo>
                <a:lnTo>
                  <a:pt x="11217" y="21600"/>
                </a:lnTo>
                <a:lnTo>
                  <a:pt x="11217" y="4654"/>
                </a:lnTo>
                <a:lnTo>
                  <a:pt x="11707" y="4654"/>
                </a:lnTo>
                <a:lnTo>
                  <a:pt x="11707" y="6168"/>
                </a:lnTo>
                <a:cubicBezTo>
                  <a:pt x="11874" y="4921"/>
                  <a:pt x="12203" y="4431"/>
                  <a:pt x="12542" y="4431"/>
                </a:cubicBezTo>
                <a:close/>
                <a:moveTo>
                  <a:pt x="7788" y="4431"/>
                </a:moveTo>
                <a:cubicBezTo>
                  <a:pt x="8169" y="4431"/>
                  <a:pt x="8461" y="5166"/>
                  <a:pt x="8607" y="6458"/>
                </a:cubicBezTo>
                <a:cubicBezTo>
                  <a:pt x="8790" y="5278"/>
                  <a:pt x="9046" y="4431"/>
                  <a:pt x="9495" y="4431"/>
                </a:cubicBezTo>
                <a:cubicBezTo>
                  <a:pt x="10079" y="4431"/>
                  <a:pt x="10439" y="6035"/>
                  <a:pt x="10439" y="8840"/>
                </a:cubicBezTo>
                <a:lnTo>
                  <a:pt x="10439" y="16835"/>
                </a:lnTo>
                <a:lnTo>
                  <a:pt x="9933" y="16835"/>
                </a:lnTo>
                <a:lnTo>
                  <a:pt x="9933" y="9531"/>
                </a:lnTo>
                <a:cubicBezTo>
                  <a:pt x="9933" y="7415"/>
                  <a:pt x="9756" y="6391"/>
                  <a:pt x="9395" y="6391"/>
                </a:cubicBezTo>
                <a:cubicBezTo>
                  <a:pt x="9077" y="6391"/>
                  <a:pt x="8733" y="7259"/>
                  <a:pt x="8733" y="9241"/>
                </a:cubicBezTo>
                <a:lnTo>
                  <a:pt x="8733" y="16835"/>
                </a:lnTo>
                <a:lnTo>
                  <a:pt x="8226" y="16835"/>
                </a:lnTo>
                <a:lnTo>
                  <a:pt x="8226" y="9531"/>
                </a:lnTo>
                <a:cubicBezTo>
                  <a:pt x="8226" y="7415"/>
                  <a:pt x="8049" y="6391"/>
                  <a:pt x="7689" y="6391"/>
                </a:cubicBezTo>
                <a:cubicBezTo>
                  <a:pt x="7376" y="6391"/>
                  <a:pt x="7026" y="7215"/>
                  <a:pt x="7026" y="9130"/>
                </a:cubicBezTo>
                <a:lnTo>
                  <a:pt x="7026" y="16835"/>
                </a:lnTo>
                <a:lnTo>
                  <a:pt x="6520" y="16835"/>
                </a:lnTo>
                <a:lnTo>
                  <a:pt x="6520" y="4654"/>
                </a:lnTo>
                <a:lnTo>
                  <a:pt x="7021" y="4654"/>
                </a:lnTo>
                <a:lnTo>
                  <a:pt x="7021" y="6302"/>
                </a:lnTo>
                <a:lnTo>
                  <a:pt x="7026" y="6302"/>
                </a:lnTo>
                <a:cubicBezTo>
                  <a:pt x="7136" y="5233"/>
                  <a:pt x="7391" y="4431"/>
                  <a:pt x="7788" y="4431"/>
                </a:cubicBezTo>
                <a:close/>
                <a:moveTo>
                  <a:pt x="4581" y="4431"/>
                </a:moveTo>
                <a:cubicBezTo>
                  <a:pt x="5364" y="4431"/>
                  <a:pt x="5854" y="6458"/>
                  <a:pt x="5854" y="9976"/>
                </a:cubicBezTo>
                <a:lnTo>
                  <a:pt x="5854" y="11468"/>
                </a:lnTo>
                <a:cubicBezTo>
                  <a:pt x="5854" y="14986"/>
                  <a:pt x="5364" y="17013"/>
                  <a:pt x="4581" y="17013"/>
                </a:cubicBezTo>
                <a:cubicBezTo>
                  <a:pt x="3798" y="17013"/>
                  <a:pt x="3308" y="14986"/>
                  <a:pt x="3308" y="11468"/>
                </a:cubicBezTo>
                <a:lnTo>
                  <a:pt x="3308" y="9976"/>
                </a:lnTo>
                <a:cubicBezTo>
                  <a:pt x="3308" y="6435"/>
                  <a:pt x="3798" y="4431"/>
                  <a:pt x="4581" y="4431"/>
                </a:cubicBezTo>
                <a:close/>
                <a:moveTo>
                  <a:pt x="1508" y="534"/>
                </a:moveTo>
                <a:cubicBezTo>
                  <a:pt x="2025" y="534"/>
                  <a:pt x="2401" y="1069"/>
                  <a:pt x="2750" y="2249"/>
                </a:cubicBezTo>
                <a:lnTo>
                  <a:pt x="2484" y="4053"/>
                </a:lnTo>
                <a:cubicBezTo>
                  <a:pt x="2145" y="2873"/>
                  <a:pt x="1848" y="2583"/>
                  <a:pt x="1508" y="2583"/>
                </a:cubicBezTo>
                <a:cubicBezTo>
                  <a:pt x="939" y="2583"/>
                  <a:pt x="522" y="4209"/>
                  <a:pt x="522" y="7883"/>
                </a:cubicBezTo>
                <a:lnTo>
                  <a:pt x="522" y="9731"/>
                </a:lnTo>
                <a:cubicBezTo>
                  <a:pt x="522" y="13405"/>
                  <a:pt x="939" y="15031"/>
                  <a:pt x="1508" y="15031"/>
                </a:cubicBezTo>
                <a:cubicBezTo>
                  <a:pt x="1868" y="15031"/>
                  <a:pt x="2244" y="14652"/>
                  <a:pt x="2557" y="13339"/>
                </a:cubicBezTo>
                <a:lnTo>
                  <a:pt x="2839" y="15031"/>
                </a:lnTo>
                <a:cubicBezTo>
                  <a:pt x="2463" y="16567"/>
                  <a:pt x="2015" y="17080"/>
                  <a:pt x="1508" y="17080"/>
                </a:cubicBezTo>
                <a:cubicBezTo>
                  <a:pt x="611" y="17080"/>
                  <a:pt x="0" y="14741"/>
                  <a:pt x="0" y="10021"/>
                </a:cubicBezTo>
                <a:lnTo>
                  <a:pt x="0" y="7593"/>
                </a:lnTo>
                <a:cubicBezTo>
                  <a:pt x="0" y="2917"/>
                  <a:pt x="616" y="534"/>
                  <a:pt x="1508" y="534"/>
                </a:cubicBezTo>
                <a:close/>
                <a:moveTo>
                  <a:pt x="14316" y="289"/>
                </a:moveTo>
                <a:lnTo>
                  <a:pt x="14853" y="289"/>
                </a:lnTo>
                <a:lnTo>
                  <a:pt x="14853" y="2650"/>
                </a:lnTo>
                <a:lnTo>
                  <a:pt x="14316" y="2650"/>
                </a:lnTo>
                <a:close/>
                <a:moveTo>
                  <a:pt x="15653" y="0"/>
                </a:moveTo>
                <a:lnTo>
                  <a:pt x="16159" y="0"/>
                </a:lnTo>
                <a:lnTo>
                  <a:pt x="16159" y="16835"/>
                </a:lnTo>
                <a:lnTo>
                  <a:pt x="15653" y="16835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11" name="TextBox 35"/>
          <p:cNvSpPr txBox="1"/>
          <p:nvPr/>
        </p:nvSpPr>
        <p:spPr>
          <a:xfrm>
            <a:off x="4174702" y="1507398"/>
            <a:ext cx="1323637" cy="43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4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Compiler</a:t>
            </a:r>
          </a:p>
        </p:txBody>
      </p:sp>
      <p:sp>
        <p:nvSpPr>
          <p:cNvPr id="212" name="TextBox 36"/>
          <p:cNvSpPr txBox="1"/>
          <p:nvPr/>
        </p:nvSpPr>
        <p:spPr>
          <a:xfrm>
            <a:off x="7462273" y="2213882"/>
            <a:ext cx="537336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Line</a:t>
            </a:r>
          </a:p>
        </p:txBody>
      </p:sp>
      <p:sp>
        <p:nvSpPr>
          <p:cNvPr id="213" name="TextBox 37"/>
          <p:cNvSpPr txBox="1"/>
          <p:nvPr/>
        </p:nvSpPr>
        <p:spPr>
          <a:xfrm>
            <a:off x="7949251" y="2213882"/>
            <a:ext cx="198323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-</a:t>
            </a:r>
          </a:p>
        </p:txBody>
      </p:sp>
      <p:sp>
        <p:nvSpPr>
          <p:cNvPr id="214" name="TextBox 38"/>
          <p:cNvSpPr txBox="1"/>
          <p:nvPr/>
        </p:nvSpPr>
        <p:spPr>
          <a:xfrm>
            <a:off x="8055678" y="2213882"/>
            <a:ext cx="351941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by</a:t>
            </a:r>
          </a:p>
        </p:txBody>
      </p:sp>
      <p:sp>
        <p:nvSpPr>
          <p:cNvPr id="215" name="TextBox 39"/>
          <p:cNvSpPr txBox="1"/>
          <p:nvPr/>
        </p:nvSpPr>
        <p:spPr>
          <a:xfrm>
            <a:off x="8336256" y="2213882"/>
            <a:ext cx="198322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-</a:t>
            </a:r>
          </a:p>
        </p:txBody>
      </p:sp>
      <p:sp>
        <p:nvSpPr>
          <p:cNvPr id="216" name="TextBox 40"/>
          <p:cNvSpPr txBox="1"/>
          <p:nvPr/>
        </p:nvSpPr>
        <p:spPr>
          <a:xfrm>
            <a:off x="8442682" y="2213882"/>
            <a:ext cx="2263266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line during execution</a:t>
            </a:r>
          </a:p>
        </p:txBody>
      </p:sp>
      <p:sp>
        <p:nvSpPr>
          <p:cNvPr id="217" name="TextBox 41"/>
          <p:cNvSpPr txBox="1"/>
          <p:nvPr/>
        </p:nvSpPr>
        <p:spPr>
          <a:xfrm>
            <a:off x="3057874" y="2213882"/>
            <a:ext cx="3012389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Before running the program</a:t>
            </a:r>
          </a:p>
        </p:txBody>
      </p:sp>
      <p:sp>
        <p:nvSpPr>
          <p:cNvPr id="218" name="자유형 42"/>
          <p:cNvSpPr/>
          <p:nvPr/>
        </p:nvSpPr>
        <p:spPr>
          <a:xfrm>
            <a:off x="1170261" y="2141834"/>
            <a:ext cx="1002340" cy="197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43" y="8029"/>
                </a:moveTo>
                <a:cubicBezTo>
                  <a:pt x="19760" y="8029"/>
                  <a:pt x="19432" y="9613"/>
                  <a:pt x="19432" y="12892"/>
                </a:cubicBezTo>
                <a:lnTo>
                  <a:pt x="19432" y="14334"/>
                </a:lnTo>
                <a:cubicBezTo>
                  <a:pt x="19432" y="17614"/>
                  <a:pt x="19760" y="19197"/>
                  <a:pt x="20243" y="19197"/>
                </a:cubicBezTo>
                <a:cubicBezTo>
                  <a:pt x="20727" y="19197"/>
                  <a:pt x="21055" y="17614"/>
                  <a:pt x="21055" y="14334"/>
                </a:cubicBezTo>
                <a:lnTo>
                  <a:pt x="21055" y="12892"/>
                </a:lnTo>
                <a:cubicBezTo>
                  <a:pt x="21055" y="9613"/>
                  <a:pt x="20727" y="8029"/>
                  <a:pt x="20243" y="8029"/>
                </a:cubicBezTo>
                <a:close/>
                <a:moveTo>
                  <a:pt x="10186" y="7973"/>
                </a:moveTo>
                <a:cubicBezTo>
                  <a:pt x="9735" y="7973"/>
                  <a:pt x="9413" y="9613"/>
                  <a:pt x="9413" y="11987"/>
                </a:cubicBezTo>
                <a:lnTo>
                  <a:pt x="9413" y="12383"/>
                </a:lnTo>
                <a:lnTo>
                  <a:pt x="10936" y="12383"/>
                </a:lnTo>
                <a:lnTo>
                  <a:pt x="10936" y="11874"/>
                </a:lnTo>
                <a:cubicBezTo>
                  <a:pt x="10936" y="9500"/>
                  <a:pt x="10647" y="7973"/>
                  <a:pt x="10186" y="7973"/>
                </a:cubicBezTo>
                <a:close/>
                <a:moveTo>
                  <a:pt x="20243" y="5626"/>
                </a:moveTo>
                <a:cubicBezTo>
                  <a:pt x="21077" y="5626"/>
                  <a:pt x="21600" y="8199"/>
                  <a:pt x="21600" y="12666"/>
                </a:cubicBezTo>
                <a:lnTo>
                  <a:pt x="21600" y="14560"/>
                </a:lnTo>
                <a:cubicBezTo>
                  <a:pt x="21600" y="19027"/>
                  <a:pt x="21077" y="21600"/>
                  <a:pt x="20243" y="21600"/>
                </a:cubicBezTo>
                <a:cubicBezTo>
                  <a:pt x="19409" y="21600"/>
                  <a:pt x="18887" y="19027"/>
                  <a:pt x="18887" y="14560"/>
                </a:cubicBezTo>
                <a:lnTo>
                  <a:pt x="18887" y="12666"/>
                </a:lnTo>
                <a:cubicBezTo>
                  <a:pt x="18887" y="8171"/>
                  <a:pt x="19409" y="5626"/>
                  <a:pt x="20243" y="5626"/>
                </a:cubicBezTo>
                <a:close/>
                <a:moveTo>
                  <a:pt x="13602" y="5626"/>
                </a:moveTo>
                <a:cubicBezTo>
                  <a:pt x="14191" y="5626"/>
                  <a:pt x="14670" y="7407"/>
                  <a:pt x="14670" y="11139"/>
                </a:cubicBezTo>
                <a:lnTo>
                  <a:pt x="14670" y="21374"/>
                </a:lnTo>
                <a:lnTo>
                  <a:pt x="14130" y="21374"/>
                </a:lnTo>
                <a:lnTo>
                  <a:pt x="14130" y="11761"/>
                </a:lnTo>
                <a:cubicBezTo>
                  <a:pt x="14130" y="9160"/>
                  <a:pt x="13919" y="8058"/>
                  <a:pt x="13469" y="8058"/>
                </a:cubicBezTo>
                <a:cubicBezTo>
                  <a:pt x="13102" y="8058"/>
                  <a:pt x="12701" y="9358"/>
                  <a:pt x="12701" y="11790"/>
                </a:cubicBezTo>
                <a:lnTo>
                  <a:pt x="12701" y="21374"/>
                </a:lnTo>
                <a:lnTo>
                  <a:pt x="12162" y="21374"/>
                </a:lnTo>
                <a:lnTo>
                  <a:pt x="12162" y="5909"/>
                </a:lnTo>
                <a:lnTo>
                  <a:pt x="12685" y="5909"/>
                </a:lnTo>
                <a:lnTo>
                  <a:pt x="12685" y="7860"/>
                </a:lnTo>
                <a:lnTo>
                  <a:pt x="12690" y="7860"/>
                </a:lnTo>
                <a:cubicBezTo>
                  <a:pt x="12874" y="6418"/>
                  <a:pt x="13185" y="5626"/>
                  <a:pt x="13602" y="5626"/>
                </a:cubicBezTo>
                <a:close/>
                <a:moveTo>
                  <a:pt x="10186" y="5626"/>
                </a:moveTo>
                <a:cubicBezTo>
                  <a:pt x="10964" y="5626"/>
                  <a:pt x="11459" y="8142"/>
                  <a:pt x="11459" y="12553"/>
                </a:cubicBezTo>
                <a:lnTo>
                  <a:pt x="11459" y="14617"/>
                </a:lnTo>
                <a:lnTo>
                  <a:pt x="9413" y="14617"/>
                </a:lnTo>
                <a:lnTo>
                  <a:pt x="9413" y="14730"/>
                </a:lnTo>
                <a:cubicBezTo>
                  <a:pt x="9413" y="17642"/>
                  <a:pt x="9752" y="19225"/>
                  <a:pt x="10236" y="19225"/>
                </a:cubicBezTo>
                <a:cubicBezTo>
                  <a:pt x="10630" y="19225"/>
                  <a:pt x="10897" y="18688"/>
                  <a:pt x="11159" y="17840"/>
                </a:cubicBezTo>
                <a:lnTo>
                  <a:pt x="11387" y="19904"/>
                </a:lnTo>
                <a:cubicBezTo>
                  <a:pt x="11120" y="20837"/>
                  <a:pt x="10764" y="21600"/>
                  <a:pt x="10213" y="21600"/>
                </a:cubicBezTo>
                <a:cubicBezTo>
                  <a:pt x="9463" y="21600"/>
                  <a:pt x="8879" y="19480"/>
                  <a:pt x="8879" y="14475"/>
                </a:cubicBezTo>
                <a:lnTo>
                  <a:pt x="8879" y="12722"/>
                </a:lnTo>
                <a:cubicBezTo>
                  <a:pt x="8879" y="8029"/>
                  <a:pt x="9435" y="5626"/>
                  <a:pt x="10186" y="5626"/>
                </a:cubicBezTo>
                <a:close/>
                <a:moveTo>
                  <a:pt x="17077" y="2007"/>
                </a:moveTo>
                <a:lnTo>
                  <a:pt x="17616" y="2007"/>
                </a:lnTo>
                <a:lnTo>
                  <a:pt x="17616" y="5909"/>
                </a:lnTo>
                <a:lnTo>
                  <a:pt x="18417" y="5909"/>
                </a:lnTo>
                <a:lnTo>
                  <a:pt x="18417" y="8256"/>
                </a:lnTo>
                <a:lnTo>
                  <a:pt x="17616" y="8256"/>
                </a:lnTo>
                <a:lnTo>
                  <a:pt x="17616" y="17048"/>
                </a:lnTo>
                <a:cubicBezTo>
                  <a:pt x="17616" y="18942"/>
                  <a:pt x="17778" y="19253"/>
                  <a:pt x="18006" y="19253"/>
                </a:cubicBezTo>
                <a:cubicBezTo>
                  <a:pt x="18139" y="19253"/>
                  <a:pt x="18267" y="19140"/>
                  <a:pt x="18406" y="18886"/>
                </a:cubicBezTo>
                <a:lnTo>
                  <a:pt x="18489" y="21091"/>
                </a:lnTo>
                <a:cubicBezTo>
                  <a:pt x="18367" y="21346"/>
                  <a:pt x="18139" y="21600"/>
                  <a:pt x="17922" y="21600"/>
                </a:cubicBezTo>
                <a:cubicBezTo>
                  <a:pt x="17344" y="21600"/>
                  <a:pt x="17077" y="20158"/>
                  <a:pt x="17077" y="17048"/>
                </a:cubicBezTo>
                <a:lnTo>
                  <a:pt x="17077" y="8256"/>
                </a:lnTo>
                <a:lnTo>
                  <a:pt x="16577" y="8256"/>
                </a:lnTo>
                <a:lnTo>
                  <a:pt x="16577" y="5909"/>
                </a:lnTo>
                <a:lnTo>
                  <a:pt x="17077" y="5909"/>
                </a:lnTo>
                <a:close/>
                <a:moveTo>
                  <a:pt x="0" y="989"/>
                </a:moveTo>
                <a:lnTo>
                  <a:pt x="578" y="989"/>
                </a:lnTo>
                <a:lnTo>
                  <a:pt x="1401" y="17642"/>
                </a:lnTo>
                <a:lnTo>
                  <a:pt x="2296" y="989"/>
                </a:lnTo>
                <a:lnTo>
                  <a:pt x="2830" y="989"/>
                </a:lnTo>
                <a:lnTo>
                  <a:pt x="3725" y="17642"/>
                </a:lnTo>
                <a:lnTo>
                  <a:pt x="4559" y="989"/>
                </a:lnTo>
                <a:lnTo>
                  <a:pt x="5109" y="989"/>
                </a:lnTo>
                <a:lnTo>
                  <a:pt x="4003" y="21374"/>
                </a:lnTo>
                <a:lnTo>
                  <a:pt x="3453" y="21374"/>
                </a:lnTo>
                <a:lnTo>
                  <a:pt x="2563" y="4721"/>
                </a:lnTo>
                <a:lnTo>
                  <a:pt x="1657" y="21374"/>
                </a:lnTo>
                <a:lnTo>
                  <a:pt x="1095" y="21374"/>
                </a:lnTo>
                <a:close/>
                <a:moveTo>
                  <a:pt x="5699" y="0"/>
                </a:moveTo>
                <a:lnTo>
                  <a:pt x="6238" y="0"/>
                </a:lnTo>
                <a:lnTo>
                  <a:pt x="6238" y="7775"/>
                </a:lnTo>
                <a:cubicBezTo>
                  <a:pt x="6422" y="6390"/>
                  <a:pt x="6727" y="5626"/>
                  <a:pt x="7139" y="5626"/>
                </a:cubicBezTo>
                <a:cubicBezTo>
                  <a:pt x="7728" y="5626"/>
                  <a:pt x="8206" y="7407"/>
                  <a:pt x="8206" y="11139"/>
                </a:cubicBezTo>
                <a:lnTo>
                  <a:pt x="8206" y="21374"/>
                </a:lnTo>
                <a:lnTo>
                  <a:pt x="7667" y="21374"/>
                </a:lnTo>
                <a:lnTo>
                  <a:pt x="7667" y="11761"/>
                </a:lnTo>
                <a:cubicBezTo>
                  <a:pt x="7667" y="9160"/>
                  <a:pt x="7456" y="8058"/>
                  <a:pt x="7005" y="8058"/>
                </a:cubicBezTo>
                <a:cubicBezTo>
                  <a:pt x="6638" y="8058"/>
                  <a:pt x="6238" y="9358"/>
                  <a:pt x="6238" y="11790"/>
                </a:cubicBezTo>
                <a:lnTo>
                  <a:pt x="6238" y="21374"/>
                </a:lnTo>
                <a:lnTo>
                  <a:pt x="5699" y="21374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19" name="TextBox 43"/>
          <p:cNvSpPr txBox="1"/>
          <p:nvPr/>
        </p:nvSpPr>
        <p:spPr>
          <a:xfrm>
            <a:off x="1078882" y="2100989"/>
            <a:ext cx="1120635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When to </a:t>
            </a:r>
          </a:p>
        </p:txBody>
      </p:sp>
      <p:sp>
        <p:nvSpPr>
          <p:cNvPr id="220" name="자유형 44"/>
          <p:cNvSpPr/>
          <p:nvPr/>
        </p:nvSpPr>
        <p:spPr>
          <a:xfrm>
            <a:off x="1137302" y="2451380"/>
            <a:ext cx="1067032" cy="197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30" y="14334"/>
                </a:moveTo>
                <a:cubicBezTo>
                  <a:pt x="14933" y="14334"/>
                  <a:pt x="14776" y="15210"/>
                  <a:pt x="14776" y="16681"/>
                </a:cubicBezTo>
                <a:lnTo>
                  <a:pt x="14776" y="17076"/>
                </a:lnTo>
                <a:cubicBezTo>
                  <a:pt x="14776" y="18575"/>
                  <a:pt x="15001" y="19225"/>
                  <a:pt x="15273" y="19225"/>
                </a:cubicBezTo>
                <a:cubicBezTo>
                  <a:pt x="15523" y="19225"/>
                  <a:pt x="15701" y="18914"/>
                  <a:pt x="15852" y="18264"/>
                </a:cubicBezTo>
                <a:cubicBezTo>
                  <a:pt x="15988" y="17698"/>
                  <a:pt x="16046" y="17020"/>
                  <a:pt x="16046" y="15861"/>
                </a:cubicBezTo>
                <a:lnTo>
                  <a:pt x="16046" y="14334"/>
                </a:lnTo>
                <a:close/>
                <a:moveTo>
                  <a:pt x="5407" y="14334"/>
                </a:moveTo>
                <a:cubicBezTo>
                  <a:pt x="5010" y="14334"/>
                  <a:pt x="4853" y="15210"/>
                  <a:pt x="4853" y="16681"/>
                </a:cubicBezTo>
                <a:lnTo>
                  <a:pt x="4853" y="17076"/>
                </a:lnTo>
                <a:cubicBezTo>
                  <a:pt x="4853" y="18575"/>
                  <a:pt x="5078" y="19225"/>
                  <a:pt x="5349" y="19225"/>
                </a:cubicBezTo>
                <a:cubicBezTo>
                  <a:pt x="5600" y="19225"/>
                  <a:pt x="5778" y="18914"/>
                  <a:pt x="5929" y="18264"/>
                </a:cubicBezTo>
                <a:cubicBezTo>
                  <a:pt x="6065" y="17698"/>
                  <a:pt x="6122" y="17020"/>
                  <a:pt x="6122" y="15861"/>
                </a:cubicBezTo>
                <a:lnTo>
                  <a:pt x="6122" y="14334"/>
                </a:lnTo>
                <a:close/>
                <a:moveTo>
                  <a:pt x="20404" y="7973"/>
                </a:moveTo>
                <a:cubicBezTo>
                  <a:pt x="19981" y="7973"/>
                  <a:pt x="19678" y="9613"/>
                  <a:pt x="19678" y="11987"/>
                </a:cubicBezTo>
                <a:lnTo>
                  <a:pt x="19678" y="12383"/>
                </a:lnTo>
                <a:lnTo>
                  <a:pt x="21109" y="12383"/>
                </a:lnTo>
                <a:lnTo>
                  <a:pt x="21109" y="11874"/>
                </a:lnTo>
                <a:cubicBezTo>
                  <a:pt x="21109" y="9500"/>
                  <a:pt x="20837" y="7973"/>
                  <a:pt x="20404" y="7973"/>
                </a:cubicBezTo>
                <a:close/>
                <a:moveTo>
                  <a:pt x="20404" y="5626"/>
                </a:moveTo>
                <a:cubicBezTo>
                  <a:pt x="21135" y="5626"/>
                  <a:pt x="21600" y="8142"/>
                  <a:pt x="21600" y="12553"/>
                </a:cubicBezTo>
                <a:lnTo>
                  <a:pt x="21600" y="14617"/>
                </a:lnTo>
                <a:lnTo>
                  <a:pt x="19678" y="14617"/>
                </a:lnTo>
                <a:lnTo>
                  <a:pt x="19678" y="14730"/>
                </a:lnTo>
                <a:cubicBezTo>
                  <a:pt x="19678" y="17642"/>
                  <a:pt x="19997" y="19225"/>
                  <a:pt x="20451" y="19225"/>
                </a:cubicBezTo>
                <a:cubicBezTo>
                  <a:pt x="20822" y="19225"/>
                  <a:pt x="21073" y="18688"/>
                  <a:pt x="21318" y="17840"/>
                </a:cubicBezTo>
                <a:lnTo>
                  <a:pt x="21532" y="19904"/>
                </a:lnTo>
                <a:cubicBezTo>
                  <a:pt x="21281" y="20837"/>
                  <a:pt x="20947" y="21600"/>
                  <a:pt x="20430" y="21600"/>
                </a:cubicBezTo>
                <a:cubicBezTo>
                  <a:pt x="19725" y="21600"/>
                  <a:pt x="19177" y="19480"/>
                  <a:pt x="19177" y="14475"/>
                </a:cubicBezTo>
                <a:lnTo>
                  <a:pt x="19177" y="12722"/>
                </a:lnTo>
                <a:cubicBezTo>
                  <a:pt x="19177" y="8029"/>
                  <a:pt x="19699" y="5626"/>
                  <a:pt x="20404" y="5626"/>
                </a:cubicBezTo>
                <a:close/>
                <a:moveTo>
                  <a:pt x="15461" y="5626"/>
                </a:moveTo>
                <a:cubicBezTo>
                  <a:pt x="16098" y="5626"/>
                  <a:pt x="16547" y="7436"/>
                  <a:pt x="16547" y="10546"/>
                </a:cubicBezTo>
                <a:lnTo>
                  <a:pt x="16547" y="21374"/>
                </a:lnTo>
                <a:lnTo>
                  <a:pt x="16061" y="21374"/>
                </a:lnTo>
                <a:lnTo>
                  <a:pt x="16061" y="19508"/>
                </a:lnTo>
                <a:lnTo>
                  <a:pt x="16056" y="19508"/>
                </a:lnTo>
                <a:cubicBezTo>
                  <a:pt x="16004" y="20073"/>
                  <a:pt x="15899" y="20554"/>
                  <a:pt x="15790" y="20893"/>
                </a:cubicBezTo>
                <a:cubicBezTo>
                  <a:pt x="15638" y="21346"/>
                  <a:pt x="15471" y="21600"/>
                  <a:pt x="15220" y="21600"/>
                </a:cubicBezTo>
                <a:cubicBezTo>
                  <a:pt x="14646" y="21600"/>
                  <a:pt x="14280" y="19960"/>
                  <a:pt x="14280" y="17246"/>
                </a:cubicBezTo>
                <a:lnTo>
                  <a:pt x="14280" y="16483"/>
                </a:lnTo>
                <a:cubicBezTo>
                  <a:pt x="14280" y="13853"/>
                  <a:pt x="14588" y="12016"/>
                  <a:pt x="15320" y="12016"/>
                </a:cubicBezTo>
                <a:lnTo>
                  <a:pt x="16046" y="12016"/>
                </a:lnTo>
                <a:lnTo>
                  <a:pt x="16046" y="11111"/>
                </a:lnTo>
                <a:cubicBezTo>
                  <a:pt x="16046" y="9047"/>
                  <a:pt x="15873" y="8058"/>
                  <a:pt x="15455" y="8058"/>
                </a:cubicBezTo>
                <a:cubicBezTo>
                  <a:pt x="15121" y="8058"/>
                  <a:pt x="14902" y="8680"/>
                  <a:pt x="14635" y="9613"/>
                </a:cubicBezTo>
                <a:lnTo>
                  <a:pt x="14385" y="7577"/>
                </a:lnTo>
                <a:cubicBezTo>
                  <a:pt x="14662" y="6531"/>
                  <a:pt x="15001" y="5626"/>
                  <a:pt x="15461" y="5626"/>
                </a:cubicBezTo>
                <a:close/>
                <a:moveTo>
                  <a:pt x="11423" y="5626"/>
                </a:moveTo>
                <a:cubicBezTo>
                  <a:pt x="11810" y="5626"/>
                  <a:pt x="12155" y="6079"/>
                  <a:pt x="12437" y="7153"/>
                </a:cubicBezTo>
                <a:lnTo>
                  <a:pt x="12212" y="9217"/>
                </a:lnTo>
                <a:cubicBezTo>
                  <a:pt x="12024" y="8453"/>
                  <a:pt x="11747" y="7973"/>
                  <a:pt x="11460" y="7973"/>
                </a:cubicBezTo>
                <a:cubicBezTo>
                  <a:pt x="11037" y="7973"/>
                  <a:pt x="10865" y="8764"/>
                  <a:pt x="10865" y="9839"/>
                </a:cubicBezTo>
                <a:lnTo>
                  <a:pt x="10865" y="10093"/>
                </a:lnTo>
                <a:cubicBezTo>
                  <a:pt x="10865" y="11309"/>
                  <a:pt x="11037" y="11761"/>
                  <a:pt x="11481" y="12214"/>
                </a:cubicBezTo>
                <a:cubicBezTo>
                  <a:pt x="12176" y="12920"/>
                  <a:pt x="12505" y="14051"/>
                  <a:pt x="12505" y="16907"/>
                </a:cubicBezTo>
                <a:lnTo>
                  <a:pt x="12505" y="17274"/>
                </a:lnTo>
                <a:cubicBezTo>
                  <a:pt x="12505" y="19706"/>
                  <a:pt x="12082" y="21600"/>
                  <a:pt x="11418" y="21600"/>
                </a:cubicBezTo>
                <a:cubicBezTo>
                  <a:pt x="10943" y="21600"/>
                  <a:pt x="10541" y="20865"/>
                  <a:pt x="10269" y="19734"/>
                </a:cubicBezTo>
                <a:lnTo>
                  <a:pt x="10504" y="17585"/>
                </a:lnTo>
                <a:cubicBezTo>
                  <a:pt x="10760" y="18518"/>
                  <a:pt x="11053" y="19225"/>
                  <a:pt x="11397" y="19225"/>
                </a:cubicBezTo>
                <a:cubicBezTo>
                  <a:pt x="11773" y="19225"/>
                  <a:pt x="11993" y="18462"/>
                  <a:pt x="11993" y="17218"/>
                </a:cubicBezTo>
                <a:lnTo>
                  <a:pt x="11993" y="16992"/>
                </a:lnTo>
                <a:cubicBezTo>
                  <a:pt x="11993" y="15691"/>
                  <a:pt x="11878" y="15267"/>
                  <a:pt x="11340" y="14673"/>
                </a:cubicBezTo>
                <a:cubicBezTo>
                  <a:pt x="10708" y="13966"/>
                  <a:pt x="10358" y="12864"/>
                  <a:pt x="10358" y="10150"/>
                </a:cubicBezTo>
                <a:lnTo>
                  <a:pt x="10358" y="9810"/>
                </a:lnTo>
                <a:cubicBezTo>
                  <a:pt x="10358" y="7662"/>
                  <a:pt x="10682" y="5626"/>
                  <a:pt x="11423" y="5626"/>
                </a:cubicBezTo>
                <a:close/>
                <a:moveTo>
                  <a:pt x="8729" y="5626"/>
                </a:moveTo>
                <a:cubicBezTo>
                  <a:pt x="9282" y="5626"/>
                  <a:pt x="9731" y="7407"/>
                  <a:pt x="9731" y="11139"/>
                </a:cubicBezTo>
                <a:lnTo>
                  <a:pt x="9731" y="21374"/>
                </a:lnTo>
                <a:lnTo>
                  <a:pt x="9225" y="21374"/>
                </a:lnTo>
                <a:lnTo>
                  <a:pt x="9225" y="11761"/>
                </a:lnTo>
                <a:cubicBezTo>
                  <a:pt x="9225" y="9160"/>
                  <a:pt x="9026" y="8058"/>
                  <a:pt x="8603" y="8058"/>
                </a:cubicBezTo>
                <a:cubicBezTo>
                  <a:pt x="8258" y="8058"/>
                  <a:pt x="7882" y="9358"/>
                  <a:pt x="7882" y="11790"/>
                </a:cubicBezTo>
                <a:lnTo>
                  <a:pt x="7882" y="21374"/>
                </a:lnTo>
                <a:lnTo>
                  <a:pt x="7376" y="21374"/>
                </a:lnTo>
                <a:lnTo>
                  <a:pt x="7376" y="5909"/>
                </a:lnTo>
                <a:lnTo>
                  <a:pt x="7867" y="5909"/>
                </a:lnTo>
                <a:lnTo>
                  <a:pt x="7867" y="7860"/>
                </a:lnTo>
                <a:lnTo>
                  <a:pt x="7872" y="7860"/>
                </a:lnTo>
                <a:cubicBezTo>
                  <a:pt x="8044" y="6418"/>
                  <a:pt x="8337" y="5626"/>
                  <a:pt x="8729" y="5626"/>
                </a:cubicBezTo>
                <a:close/>
                <a:moveTo>
                  <a:pt x="5537" y="5626"/>
                </a:moveTo>
                <a:cubicBezTo>
                  <a:pt x="6175" y="5626"/>
                  <a:pt x="6624" y="7436"/>
                  <a:pt x="6624" y="10546"/>
                </a:cubicBezTo>
                <a:lnTo>
                  <a:pt x="6624" y="21374"/>
                </a:lnTo>
                <a:lnTo>
                  <a:pt x="6138" y="21374"/>
                </a:lnTo>
                <a:lnTo>
                  <a:pt x="6138" y="19508"/>
                </a:lnTo>
                <a:lnTo>
                  <a:pt x="6133" y="19508"/>
                </a:lnTo>
                <a:cubicBezTo>
                  <a:pt x="6081" y="20073"/>
                  <a:pt x="5976" y="20554"/>
                  <a:pt x="5866" y="20893"/>
                </a:cubicBezTo>
                <a:cubicBezTo>
                  <a:pt x="5715" y="21346"/>
                  <a:pt x="5548" y="21600"/>
                  <a:pt x="5297" y="21600"/>
                </a:cubicBezTo>
                <a:cubicBezTo>
                  <a:pt x="4723" y="21600"/>
                  <a:pt x="4357" y="19960"/>
                  <a:pt x="4357" y="17246"/>
                </a:cubicBezTo>
                <a:lnTo>
                  <a:pt x="4357" y="16483"/>
                </a:lnTo>
                <a:cubicBezTo>
                  <a:pt x="4357" y="13853"/>
                  <a:pt x="4665" y="12016"/>
                  <a:pt x="5396" y="12016"/>
                </a:cubicBezTo>
                <a:lnTo>
                  <a:pt x="6122" y="12016"/>
                </a:lnTo>
                <a:lnTo>
                  <a:pt x="6122" y="11111"/>
                </a:lnTo>
                <a:cubicBezTo>
                  <a:pt x="6122" y="9047"/>
                  <a:pt x="5950" y="8058"/>
                  <a:pt x="5532" y="8058"/>
                </a:cubicBezTo>
                <a:cubicBezTo>
                  <a:pt x="5198" y="8058"/>
                  <a:pt x="4979" y="8680"/>
                  <a:pt x="4712" y="9613"/>
                </a:cubicBezTo>
                <a:lnTo>
                  <a:pt x="4462" y="7577"/>
                </a:lnTo>
                <a:cubicBezTo>
                  <a:pt x="4738" y="6531"/>
                  <a:pt x="5078" y="5626"/>
                  <a:pt x="5537" y="5626"/>
                </a:cubicBezTo>
                <a:close/>
                <a:moveTo>
                  <a:pt x="3653" y="5626"/>
                </a:moveTo>
                <a:cubicBezTo>
                  <a:pt x="3784" y="5626"/>
                  <a:pt x="3909" y="5739"/>
                  <a:pt x="4024" y="5937"/>
                </a:cubicBezTo>
                <a:lnTo>
                  <a:pt x="3873" y="8595"/>
                </a:lnTo>
                <a:cubicBezTo>
                  <a:pt x="3773" y="8369"/>
                  <a:pt x="3659" y="8227"/>
                  <a:pt x="3523" y="8227"/>
                </a:cubicBezTo>
                <a:cubicBezTo>
                  <a:pt x="3147" y="8227"/>
                  <a:pt x="2823" y="9924"/>
                  <a:pt x="2823" y="12355"/>
                </a:cubicBezTo>
                <a:lnTo>
                  <a:pt x="2823" y="21374"/>
                </a:lnTo>
                <a:lnTo>
                  <a:pt x="2316" y="21374"/>
                </a:lnTo>
                <a:lnTo>
                  <a:pt x="2316" y="5909"/>
                </a:lnTo>
                <a:lnTo>
                  <a:pt x="2807" y="5909"/>
                </a:lnTo>
                <a:lnTo>
                  <a:pt x="2807" y="8369"/>
                </a:lnTo>
                <a:lnTo>
                  <a:pt x="2812" y="8369"/>
                </a:lnTo>
                <a:cubicBezTo>
                  <a:pt x="2980" y="6644"/>
                  <a:pt x="3235" y="5626"/>
                  <a:pt x="3653" y="5626"/>
                </a:cubicBezTo>
                <a:close/>
                <a:moveTo>
                  <a:pt x="17477" y="2007"/>
                </a:moveTo>
                <a:lnTo>
                  <a:pt x="17983" y="2007"/>
                </a:lnTo>
                <a:lnTo>
                  <a:pt x="17983" y="5909"/>
                </a:lnTo>
                <a:lnTo>
                  <a:pt x="18735" y="5909"/>
                </a:lnTo>
                <a:lnTo>
                  <a:pt x="18735" y="8256"/>
                </a:lnTo>
                <a:lnTo>
                  <a:pt x="17983" y="8256"/>
                </a:lnTo>
                <a:lnTo>
                  <a:pt x="17983" y="17048"/>
                </a:lnTo>
                <a:cubicBezTo>
                  <a:pt x="17983" y="18942"/>
                  <a:pt x="18135" y="19253"/>
                  <a:pt x="18349" y="19253"/>
                </a:cubicBezTo>
                <a:cubicBezTo>
                  <a:pt x="18474" y="19253"/>
                  <a:pt x="18594" y="19140"/>
                  <a:pt x="18725" y="18886"/>
                </a:cubicBezTo>
                <a:lnTo>
                  <a:pt x="18803" y="21091"/>
                </a:lnTo>
                <a:cubicBezTo>
                  <a:pt x="18688" y="21346"/>
                  <a:pt x="18474" y="21600"/>
                  <a:pt x="18271" y="21600"/>
                </a:cubicBezTo>
                <a:cubicBezTo>
                  <a:pt x="17727" y="21600"/>
                  <a:pt x="17477" y="20158"/>
                  <a:pt x="17477" y="17048"/>
                </a:cubicBezTo>
                <a:lnTo>
                  <a:pt x="17477" y="8256"/>
                </a:lnTo>
                <a:lnTo>
                  <a:pt x="17007" y="8256"/>
                </a:lnTo>
                <a:lnTo>
                  <a:pt x="17007" y="5909"/>
                </a:lnTo>
                <a:lnTo>
                  <a:pt x="17477" y="5909"/>
                </a:lnTo>
                <a:close/>
                <a:moveTo>
                  <a:pt x="470" y="2007"/>
                </a:moveTo>
                <a:lnTo>
                  <a:pt x="977" y="2007"/>
                </a:lnTo>
                <a:lnTo>
                  <a:pt x="977" y="5909"/>
                </a:lnTo>
                <a:lnTo>
                  <a:pt x="1729" y="5909"/>
                </a:lnTo>
                <a:lnTo>
                  <a:pt x="1729" y="8256"/>
                </a:lnTo>
                <a:lnTo>
                  <a:pt x="977" y="8256"/>
                </a:lnTo>
                <a:lnTo>
                  <a:pt x="977" y="17048"/>
                </a:lnTo>
                <a:cubicBezTo>
                  <a:pt x="977" y="18942"/>
                  <a:pt x="1128" y="19253"/>
                  <a:pt x="1342" y="19253"/>
                </a:cubicBezTo>
                <a:cubicBezTo>
                  <a:pt x="1468" y="19253"/>
                  <a:pt x="1588" y="19140"/>
                  <a:pt x="1718" y="18886"/>
                </a:cubicBezTo>
                <a:lnTo>
                  <a:pt x="1797" y="21091"/>
                </a:lnTo>
                <a:cubicBezTo>
                  <a:pt x="1682" y="21346"/>
                  <a:pt x="1468" y="21600"/>
                  <a:pt x="1264" y="21600"/>
                </a:cubicBezTo>
                <a:cubicBezTo>
                  <a:pt x="721" y="21600"/>
                  <a:pt x="470" y="20158"/>
                  <a:pt x="470" y="17048"/>
                </a:cubicBezTo>
                <a:lnTo>
                  <a:pt x="470" y="8256"/>
                </a:lnTo>
                <a:lnTo>
                  <a:pt x="0" y="8256"/>
                </a:lnTo>
                <a:lnTo>
                  <a:pt x="0" y="5909"/>
                </a:lnTo>
                <a:lnTo>
                  <a:pt x="470" y="5909"/>
                </a:lnTo>
                <a:close/>
                <a:moveTo>
                  <a:pt x="13121" y="0"/>
                </a:moveTo>
                <a:lnTo>
                  <a:pt x="13627" y="0"/>
                </a:lnTo>
                <a:lnTo>
                  <a:pt x="13627" y="21374"/>
                </a:lnTo>
                <a:lnTo>
                  <a:pt x="13121" y="21374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1" name="TextBox 45"/>
          <p:cNvSpPr txBox="1"/>
          <p:nvPr/>
        </p:nvSpPr>
        <p:spPr>
          <a:xfrm>
            <a:off x="1045922" y="2410534"/>
            <a:ext cx="1078343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translate</a:t>
            </a:r>
          </a:p>
        </p:txBody>
      </p:sp>
      <p:sp>
        <p:nvSpPr>
          <p:cNvPr id="222" name="TextBox 46"/>
          <p:cNvSpPr txBox="1"/>
          <p:nvPr/>
        </p:nvSpPr>
        <p:spPr>
          <a:xfrm>
            <a:off x="8894185" y="2936153"/>
            <a:ext cx="596315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Slow</a:t>
            </a:r>
          </a:p>
        </p:txBody>
      </p:sp>
      <p:sp>
        <p:nvSpPr>
          <p:cNvPr id="223" name="TextBox 47"/>
          <p:cNvSpPr txBox="1"/>
          <p:nvPr/>
        </p:nvSpPr>
        <p:spPr>
          <a:xfrm>
            <a:off x="4447863" y="2936153"/>
            <a:ext cx="556081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Fast</a:t>
            </a:r>
          </a:p>
        </p:txBody>
      </p:sp>
      <p:sp>
        <p:nvSpPr>
          <p:cNvPr id="224" name="자유형 48"/>
          <p:cNvSpPr/>
          <p:nvPr/>
        </p:nvSpPr>
        <p:spPr>
          <a:xfrm>
            <a:off x="1099569" y="2857916"/>
            <a:ext cx="1152174" cy="19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22" y="7774"/>
                </a:moveTo>
                <a:cubicBezTo>
                  <a:pt x="17201" y="7774"/>
                  <a:pt x="16916" y="9380"/>
                  <a:pt x="16916" y="12708"/>
                </a:cubicBezTo>
                <a:lnTo>
                  <a:pt x="16916" y="14171"/>
                </a:lnTo>
                <a:cubicBezTo>
                  <a:pt x="16916" y="17498"/>
                  <a:pt x="17201" y="19104"/>
                  <a:pt x="17622" y="19104"/>
                </a:cubicBezTo>
                <a:cubicBezTo>
                  <a:pt x="18043" y="19104"/>
                  <a:pt x="18328" y="17498"/>
                  <a:pt x="18328" y="14171"/>
                </a:cubicBezTo>
                <a:lnTo>
                  <a:pt x="18328" y="12708"/>
                </a:lnTo>
                <a:cubicBezTo>
                  <a:pt x="18328" y="9380"/>
                  <a:pt x="18043" y="7774"/>
                  <a:pt x="17622" y="7774"/>
                </a:cubicBezTo>
                <a:close/>
                <a:moveTo>
                  <a:pt x="6423" y="7716"/>
                </a:moveTo>
                <a:cubicBezTo>
                  <a:pt x="6031" y="7716"/>
                  <a:pt x="5751" y="9380"/>
                  <a:pt x="5751" y="11790"/>
                </a:cubicBezTo>
                <a:lnTo>
                  <a:pt x="5751" y="12191"/>
                </a:lnTo>
                <a:lnTo>
                  <a:pt x="7076" y="12191"/>
                </a:lnTo>
                <a:lnTo>
                  <a:pt x="7076" y="11675"/>
                </a:lnTo>
                <a:cubicBezTo>
                  <a:pt x="7076" y="9265"/>
                  <a:pt x="6825" y="7716"/>
                  <a:pt x="6423" y="7716"/>
                </a:cubicBezTo>
                <a:close/>
                <a:moveTo>
                  <a:pt x="15352" y="5622"/>
                </a:moveTo>
                <a:lnTo>
                  <a:pt x="15821" y="5622"/>
                </a:lnTo>
                <a:lnTo>
                  <a:pt x="15821" y="21313"/>
                </a:lnTo>
                <a:lnTo>
                  <a:pt x="15352" y="21313"/>
                </a:lnTo>
                <a:close/>
                <a:moveTo>
                  <a:pt x="10553" y="5622"/>
                </a:moveTo>
                <a:lnTo>
                  <a:pt x="11022" y="5622"/>
                </a:lnTo>
                <a:lnTo>
                  <a:pt x="11022" y="15375"/>
                </a:lnTo>
                <a:cubicBezTo>
                  <a:pt x="11022" y="18014"/>
                  <a:pt x="11196" y="19133"/>
                  <a:pt x="11588" y="19133"/>
                </a:cubicBezTo>
                <a:cubicBezTo>
                  <a:pt x="11907" y="19133"/>
                  <a:pt x="12246" y="17814"/>
                  <a:pt x="12246" y="15347"/>
                </a:cubicBezTo>
                <a:lnTo>
                  <a:pt x="12246" y="5622"/>
                </a:lnTo>
                <a:lnTo>
                  <a:pt x="12715" y="5622"/>
                </a:lnTo>
                <a:lnTo>
                  <a:pt x="12715" y="21313"/>
                </a:lnTo>
                <a:lnTo>
                  <a:pt x="12260" y="21313"/>
                </a:lnTo>
                <a:lnTo>
                  <a:pt x="12260" y="19334"/>
                </a:lnTo>
                <a:lnTo>
                  <a:pt x="12255" y="19334"/>
                </a:lnTo>
                <a:cubicBezTo>
                  <a:pt x="12096" y="20797"/>
                  <a:pt x="11834" y="21600"/>
                  <a:pt x="11472" y="21600"/>
                </a:cubicBezTo>
                <a:cubicBezTo>
                  <a:pt x="10959" y="21600"/>
                  <a:pt x="10553" y="19793"/>
                  <a:pt x="10553" y="16006"/>
                </a:cubicBezTo>
                <a:close/>
                <a:moveTo>
                  <a:pt x="2646" y="5622"/>
                </a:moveTo>
                <a:lnTo>
                  <a:pt x="3212" y="5622"/>
                </a:lnTo>
                <a:lnTo>
                  <a:pt x="3797" y="11417"/>
                </a:lnTo>
                <a:lnTo>
                  <a:pt x="4392" y="5622"/>
                </a:lnTo>
                <a:lnTo>
                  <a:pt x="4914" y="5622"/>
                </a:lnTo>
                <a:lnTo>
                  <a:pt x="4077" y="13167"/>
                </a:lnTo>
                <a:lnTo>
                  <a:pt x="4948" y="21313"/>
                </a:lnTo>
                <a:lnTo>
                  <a:pt x="4382" y="21313"/>
                </a:lnTo>
                <a:lnTo>
                  <a:pt x="3768" y="15002"/>
                </a:lnTo>
                <a:lnTo>
                  <a:pt x="3139" y="21313"/>
                </a:lnTo>
                <a:lnTo>
                  <a:pt x="2602" y="21313"/>
                </a:lnTo>
                <a:lnTo>
                  <a:pt x="3487" y="13167"/>
                </a:lnTo>
                <a:close/>
                <a:moveTo>
                  <a:pt x="20671" y="5335"/>
                </a:moveTo>
                <a:cubicBezTo>
                  <a:pt x="21184" y="5335"/>
                  <a:pt x="21600" y="7143"/>
                  <a:pt x="21600" y="10929"/>
                </a:cubicBezTo>
                <a:lnTo>
                  <a:pt x="21600" y="21313"/>
                </a:lnTo>
                <a:lnTo>
                  <a:pt x="21131" y="21313"/>
                </a:lnTo>
                <a:lnTo>
                  <a:pt x="21131" y="11560"/>
                </a:lnTo>
                <a:cubicBezTo>
                  <a:pt x="21131" y="8921"/>
                  <a:pt x="20947" y="7802"/>
                  <a:pt x="20555" y="7802"/>
                </a:cubicBezTo>
                <a:cubicBezTo>
                  <a:pt x="20236" y="7802"/>
                  <a:pt x="19888" y="9122"/>
                  <a:pt x="19888" y="11589"/>
                </a:cubicBezTo>
                <a:lnTo>
                  <a:pt x="19888" y="21313"/>
                </a:lnTo>
                <a:lnTo>
                  <a:pt x="19419" y="21313"/>
                </a:lnTo>
                <a:lnTo>
                  <a:pt x="19419" y="5622"/>
                </a:lnTo>
                <a:lnTo>
                  <a:pt x="19873" y="5622"/>
                </a:lnTo>
                <a:lnTo>
                  <a:pt x="19873" y="7602"/>
                </a:lnTo>
                <a:lnTo>
                  <a:pt x="19878" y="7602"/>
                </a:lnTo>
                <a:cubicBezTo>
                  <a:pt x="20038" y="6139"/>
                  <a:pt x="20309" y="5335"/>
                  <a:pt x="20671" y="5335"/>
                </a:cubicBezTo>
                <a:close/>
                <a:moveTo>
                  <a:pt x="17622" y="5335"/>
                </a:moveTo>
                <a:cubicBezTo>
                  <a:pt x="18347" y="5335"/>
                  <a:pt x="18802" y="7946"/>
                  <a:pt x="18802" y="12478"/>
                </a:cubicBezTo>
                <a:lnTo>
                  <a:pt x="18802" y="14400"/>
                </a:lnTo>
                <a:cubicBezTo>
                  <a:pt x="18802" y="18932"/>
                  <a:pt x="18347" y="21543"/>
                  <a:pt x="17622" y="21543"/>
                </a:cubicBezTo>
                <a:cubicBezTo>
                  <a:pt x="16896" y="21543"/>
                  <a:pt x="16442" y="18932"/>
                  <a:pt x="16442" y="14400"/>
                </a:cubicBezTo>
                <a:lnTo>
                  <a:pt x="16442" y="12478"/>
                </a:lnTo>
                <a:cubicBezTo>
                  <a:pt x="16442" y="7917"/>
                  <a:pt x="16896" y="5335"/>
                  <a:pt x="17622" y="5335"/>
                </a:cubicBezTo>
                <a:close/>
                <a:moveTo>
                  <a:pt x="9149" y="5335"/>
                </a:moveTo>
                <a:cubicBezTo>
                  <a:pt x="9584" y="5335"/>
                  <a:pt x="9845" y="6081"/>
                  <a:pt x="10063" y="7057"/>
                </a:cubicBezTo>
                <a:lnTo>
                  <a:pt x="9840" y="9151"/>
                </a:lnTo>
                <a:cubicBezTo>
                  <a:pt x="9594" y="8089"/>
                  <a:pt x="9405" y="7802"/>
                  <a:pt x="9149" y="7802"/>
                </a:cubicBezTo>
                <a:cubicBezTo>
                  <a:pt x="8801" y="7802"/>
                  <a:pt x="8481" y="9151"/>
                  <a:pt x="8481" y="12363"/>
                </a:cubicBezTo>
                <a:lnTo>
                  <a:pt x="8481" y="14343"/>
                </a:lnTo>
                <a:cubicBezTo>
                  <a:pt x="8481" y="17728"/>
                  <a:pt x="8810" y="19047"/>
                  <a:pt x="9158" y="19047"/>
                </a:cubicBezTo>
                <a:cubicBezTo>
                  <a:pt x="9507" y="19047"/>
                  <a:pt x="9715" y="18445"/>
                  <a:pt x="9903" y="17613"/>
                </a:cubicBezTo>
                <a:lnTo>
                  <a:pt x="10131" y="19735"/>
                </a:lnTo>
                <a:cubicBezTo>
                  <a:pt x="9947" y="20653"/>
                  <a:pt x="9637" y="21543"/>
                  <a:pt x="9154" y="21543"/>
                </a:cubicBezTo>
                <a:cubicBezTo>
                  <a:pt x="8423" y="21543"/>
                  <a:pt x="8007" y="18875"/>
                  <a:pt x="8007" y="14371"/>
                </a:cubicBezTo>
                <a:lnTo>
                  <a:pt x="8007" y="12392"/>
                </a:lnTo>
                <a:cubicBezTo>
                  <a:pt x="8007" y="7888"/>
                  <a:pt x="8457" y="5335"/>
                  <a:pt x="9149" y="5335"/>
                </a:cubicBezTo>
                <a:close/>
                <a:moveTo>
                  <a:pt x="6423" y="5335"/>
                </a:moveTo>
                <a:cubicBezTo>
                  <a:pt x="7100" y="5335"/>
                  <a:pt x="7531" y="7888"/>
                  <a:pt x="7531" y="12363"/>
                </a:cubicBezTo>
                <a:lnTo>
                  <a:pt x="7531" y="14457"/>
                </a:lnTo>
                <a:lnTo>
                  <a:pt x="5751" y="14457"/>
                </a:lnTo>
                <a:lnTo>
                  <a:pt x="5751" y="14572"/>
                </a:lnTo>
                <a:cubicBezTo>
                  <a:pt x="5751" y="17527"/>
                  <a:pt x="6046" y="19133"/>
                  <a:pt x="6467" y="19133"/>
                </a:cubicBezTo>
                <a:cubicBezTo>
                  <a:pt x="6810" y="19133"/>
                  <a:pt x="7042" y="18588"/>
                  <a:pt x="7270" y="17728"/>
                </a:cubicBezTo>
                <a:lnTo>
                  <a:pt x="7468" y="19822"/>
                </a:lnTo>
                <a:cubicBezTo>
                  <a:pt x="7236" y="20768"/>
                  <a:pt x="6926" y="21543"/>
                  <a:pt x="6447" y="21543"/>
                </a:cubicBezTo>
                <a:cubicBezTo>
                  <a:pt x="5794" y="21543"/>
                  <a:pt x="5287" y="19391"/>
                  <a:pt x="5287" y="14314"/>
                </a:cubicBezTo>
                <a:lnTo>
                  <a:pt x="5287" y="12535"/>
                </a:lnTo>
                <a:cubicBezTo>
                  <a:pt x="5287" y="7774"/>
                  <a:pt x="5770" y="5335"/>
                  <a:pt x="6423" y="5335"/>
                </a:cubicBezTo>
                <a:close/>
                <a:moveTo>
                  <a:pt x="13628" y="1664"/>
                </a:moveTo>
                <a:lnTo>
                  <a:pt x="14097" y="1664"/>
                </a:lnTo>
                <a:lnTo>
                  <a:pt x="14097" y="5622"/>
                </a:lnTo>
                <a:lnTo>
                  <a:pt x="14793" y="5622"/>
                </a:lnTo>
                <a:lnTo>
                  <a:pt x="14793" y="8003"/>
                </a:lnTo>
                <a:lnTo>
                  <a:pt x="14097" y="8003"/>
                </a:lnTo>
                <a:lnTo>
                  <a:pt x="14097" y="16924"/>
                </a:lnTo>
                <a:cubicBezTo>
                  <a:pt x="14097" y="18846"/>
                  <a:pt x="14237" y="19162"/>
                  <a:pt x="14435" y="19162"/>
                </a:cubicBezTo>
                <a:cubicBezTo>
                  <a:pt x="14552" y="19162"/>
                  <a:pt x="14663" y="19047"/>
                  <a:pt x="14784" y="18789"/>
                </a:cubicBezTo>
                <a:lnTo>
                  <a:pt x="14856" y="21026"/>
                </a:lnTo>
                <a:cubicBezTo>
                  <a:pt x="14750" y="21285"/>
                  <a:pt x="14552" y="21543"/>
                  <a:pt x="14363" y="21543"/>
                </a:cubicBezTo>
                <a:cubicBezTo>
                  <a:pt x="13860" y="21543"/>
                  <a:pt x="13628" y="20080"/>
                  <a:pt x="13628" y="16924"/>
                </a:cubicBezTo>
                <a:lnTo>
                  <a:pt x="13628" y="8003"/>
                </a:lnTo>
                <a:lnTo>
                  <a:pt x="13192" y="8003"/>
                </a:lnTo>
                <a:lnTo>
                  <a:pt x="13192" y="5622"/>
                </a:lnTo>
                <a:lnTo>
                  <a:pt x="13628" y="5622"/>
                </a:lnTo>
                <a:close/>
                <a:moveTo>
                  <a:pt x="0" y="631"/>
                </a:moveTo>
                <a:lnTo>
                  <a:pt x="2172" y="631"/>
                </a:lnTo>
                <a:lnTo>
                  <a:pt x="2172" y="3069"/>
                </a:lnTo>
                <a:lnTo>
                  <a:pt x="479" y="3069"/>
                </a:lnTo>
                <a:lnTo>
                  <a:pt x="479" y="9495"/>
                </a:lnTo>
                <a:lnTo>
                  <a:pt x="2070" y="9495"/>
                </a:lnTo>
                <a:lnTo>
                  <a:pt x="2070" y="11933"/>
                </a:lnTo>
                <a:lnTo>
                  <a:pt x="479" y="11933"/>
                </a:lnTo>
                <a:lnTo>
                  <a:pt x="479" y="18875"/>
                </a:lnTo>
                <a:lnTo>
                  <a:pt x="2206" y="18875"/>
                </a:lnTo>
                <a:lnTo>
                  <a:pt x="2206" y="21313"/>
                </a:lnTo>
                <a:lnTo>
                  <a:pt x="0" y="21313"/>
                </a:lnTo>
                <a:close/>
                <a:moveTo>
                  <a:pt x="15338" y="0"/>
                </a:moveTo>
                <a:lnTo>
                  <a:pt x="15836" y="0"/>
                </a:lnTo>
                <a:lnTo>
                  <a:pt x="15836" y="3041"/>
                </a:lnTo>
                <a:lnTo>
                  <a:pt x="15338" y="3041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5" name="TextBox 49"/>
          <p:cNvSpPr txBox="1"/>
          <p:nvPr/>
        </p:nvSpPr>
        <p:spPr>
          <a:xfrm>
            <a:off x="1008189" y="2814592"/>
            <a:ext cx="121960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Execution</a:t>
            </a:r>
          </a:p>
        </p:txBody>
      </p:sp>
      <p:sp>
        <p:nvSpPr>
          <p:cNvPr id="226" name="자유형 50"/>
          <p:cNvSpPr/>
          <p:nvPr/>
        </p:nvSpPr>
        <p:spPr>
          <a:xfrm>
            <a:off x="1319644" y="3164107"/>
            <a:ext cx="697833" cy="2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83" y="6324"/>
                </a:moveTo>
                <a:cubicBezTo>
                  <a:pt x="19029" y="6324"/>
                  <a:pt x="18637" y="7682"/>
                  <a:pt x="18637" y="9976"/>
                </a:cubicBezTo>
                <a:lnTo>
                  <a:pt x="18637" y="11468"/>
                </a:lnTo>
                <a:cubicBezTo>
                  <a:pt x="18637" y="13784"/>
                  <a:pt x="19037" y="15120"/>
                  <a:pt x="19683" y="15120"/>
                </a:cubicBezTo>
                <a:cubicBezTo>
                  <a:pt x="20314" y="15120"/>
                  <a:pt x="20833" y="13940"/>
                  <a:pt x="20833" y="12047"/>
                </a:cubicBezTo>
                <a:lnTo>
                  <a:pt x="20833" y="8907"/>
                </a:lnTo>
                <a:cubicBezTo>
                  <a:pt x="20833" y="7638"/>
                  <a:pt x="20354" y="6324"/>
                  <a:pt x="19683" y="6324"/>
                </a:cubicBezTo>
                <a:close/>
                <a:moveTo>
                  <a:pt x="6277" y="6324"/>
                </a:moveTo>
                <a:cubicBezTo>
                  <a:pt x="5646" y="6324"/>
                  <a:pt x="5127" y="7527"/>
                  <a:pt x="5127" y="9419"/>
                </a:cubicBezTo>
                <a:lnTo>
                  <a:pt x="5127" y="12492"/>
                </a:lnTo>
                <a:cubicBezTo>
                  <a:pt x="5127" y="13762"/>
                  <a:pt x="5606" y="15120"/>
                  <a:pt x="6277" y="15120"/>
                </a:cubicBezTo>
                <a:cubicBezTo>
                  <a:pt x="6932" y="15120"/>
                  <a:pt x="7323" y="13762"/>
                  <a:pt x="7323" y="11468"/>
                </a:cubicBezTo>
                <a:lnTo>
                  <a:pt x="7323" y="9976"/>
                </a:lnTo>
                <a:cubicBezTo>
                  <a:pt x="7323" y="7660"/>
                  <a:pt x="6924" y="6324"/>
                  <a:pt x="6277" y="6324"/>
                </a:cubicBezTo>
                <a:close/>
                <a:moveTo>
                  <a:pt x="15247" y="6280"/>
                </a:moveTo>
                <a:cubicBezTo>
                  <a:pt x="14600" y="6280"/>
                  <a:pt x="14137" y="7571"/>
                  <a:pt x="14137" y="9442"/>
                </a:cubicBezTo>
                <a:lnTo>
                  <a:pt x="14137" y="9753"/>
                </a:lnTo>
                <a:lnTo>
                  <a:pt x="16325" y="9753"/>
                </a:lnTo>
                <a:lnTo>
                  <a:pt x="16325" y="9353"/>
                </a:lnTo>
                <a:cubicBezTo>
                  <a:pt x="16325" y="7482"/>
                  <a:pt x="15910" y="6280"/>
                  <a:pt x="15247" y="6280"/>
                </a:cubicBezTo>
                <a:close/>
                <a:moveTo>
                  <a:pt x="10755" y="6280"/>
                </a:moveTo>
                <a:cubicBezTo>
                  <a:pt x="10108" y="6280"/>
                  <a:pt x="9645" y="7571"/>
                  <a:pt x="9645" y="9442"/>
                </a:cubicBezTo>
                <a:lnTo>
                  <a:pt x="9645" y="9753"/>
                </a:lnTo>
                <a:lnTo>
                  <a:pt x="11833" y="9753"/>
                </a:lnTo>
                <a:lnTo>
                  <a:pt x="11833" y="9353"/>
                </a:lnTo>
                <a:cubicBezTo>
                  <a:pt x="11833" y="7482"/>
                  <a:pt x="11418" y="6280"/>
                  <a:pt x="10755" y="6280"/>
                </a:cubicBezTo>
                <a:close/>
                <a:moveTo>
                  <a:pt x="15247" y="4431"/>
                </a:moveTo>
                <a:cubicBezTo>
                  <a:pt x="16365" y="4431"/>
                  <a:pt x="17076" y="6413"/>
                  <a:pt x="17076" y="9887"/>
                </a:cubicBezTo>
                <a:lnTo>
                  <a:pt x="17076" y="11513"/>
                </a:lnTo>
                <a:lnTo>
                  <a:pt x="14137" y="11513"/>
                </a:lnTo>
                <a:lnTo>
                  <a:pt x="14137" y="11602"/>
                </a:lnTo>
                <a:cubicBezTo>
                  <a:pt x="14137" y="13895"/>
                  <a:pt x="14624" y="15142"/>
                  <a:pt x="15319" y="15142"/>
                </a:cubicBezTo>
                <a:cubicBezTo>
                  <a:pt x="15886" y="15142"/>
                  <a:pt x="16269" y="14719"/>
                  <a:pt x="16645" y="14051"/>
                </a:cubicBezTo>
                <a:lnTo>
                  <a:pt x="16972" y="15677"/>
                </a:lnTo>
                <a:cubicBezTo>
                  <a:pt x="16589" y="16412"/>
                  <a:pt x="16078" y="17013"/>
                  <a:pt x="15287" y="17013"/>
                </a:cubicBezTo>
                <a:cubicBezTo>
                  <a:pt x="14209" y="17013"/>
                  <a:pt x="13370" y="15343"/>
                  <a:pt x="13370" y="11401"/>
                </a:cubicBezTo>
                <a:lnTo>
                  <a:pt x="13370" y="10021"/>
                </a:lnTo>
                <a:cubicBezTo>
                  <a:pt x="13370" y="6324"/>
                  <a:pt x="14169" y="4431"/>
                  <a:pt x="15247" y="4431"/>
                </a:cubicBezTo>
                <a:close/>
                <a:moveTo>
                  <a:pt x="10755" y="4431"/>
                </a:moveTo>
                <a:cubicBezTo>
                  <a:pt x="11873" y="4431"/>
                  <a:pt x="12584" y="6413"/>
                  <a:pt x="12584" y="9887"/>
                </a:cubicBezTo>
                <a:lnTo>
                  <a:pt x="12584" y="11513"/>
                </a:lnTo>
                <a:lnTo>
                  <a:pt x="9645" y="11513"/>
                </a:lnTo>
                <a:lnTo>
                  <a:pt x="9645" y="11602"/>
                </a:lnTo>
                <a:cubicBezTo>
                  <a:pt x="9645" y="13895"/>
                  <a:pt x="10132" y="15142"/>
                  <a:pt x="10827" y="15142"/>
                </a:cubicBezTo>
                <a:cubicBezTo>
                  <a:pt x="11394" y="15142"/>
                  <a:pt x="11777" y="14719"/>
                  <a:pt x="12153" y="14051"/>
                </a:cubicBezTo>
                <a:lnTo>
                  <a:pt x="12480" y="15677"/>
                </a:lnTo>
                <a:cubicBezTo>
                  <a:pt x="12097" y="16412"/>
                  <a:pt x="11586" y="17013"/>
                  <a:pt x="10795" y="17013"/>
                </a:cubicBezTo>
                <a:cubicBezTo>
                  <a:pt x="9717" y="17013"/>
                  <a:pt x="8878" y="15343"/>
                  <a:pt x="8878" y="11401"/>
                </a:cubicBezTo>
                <a:lnTo>
                  <a:pt x="8878" y="10021"/>
                </a:lnTo>
                <a:cubicBezTo>
                  <a:pt x="8878" y="6324"/>
                  <a:pt x="9677" y="4431"/>
                  <a:pt x="10755" y="4431"/>
                </a:cubicBezTo>
                <a:close/>
                <a:moveTo>
                  <a:pt x="6389" y="4431"/>
                </a:moveTo>
                <a:cubicBezTo>
                  <a:pt x="7491" y="4431"/>
                  <a:pt x="8090" y="6413"/>
                  <a:pt x="8090" y="9620"/>
                </a:cubicBezTo>
                <a:lnTo>
                  <a:pt x="8090" y="11780"/>
                </a:lnTo>
                <a:cubicBezTo>
                  <a:pt x="8090" y="15142"/>
                  <a:pt x="7387" y="17013"/>
                  <a:pt x="6341" y="17013"/>
                </a:cubicBezTo>
                <a:cubicBezTo>
                  <a:pt x="5694" y="17013"/>
                  <a:pt x="5311" y="16211"/>
                  <a:pt x="5135" y="15499"/>
                </a:cubicBezTo>
                <a:lnTo>
                  <a:pt x="5135" y="21600"/>
                </a:lnTo>
                <a:lnTo>
                  <a:pt x="4360" y="21600"/>
                </a:lnTo>
                <a:lnTo>
                  <a:pt x="4360" y="4654"/>
                </a:lnTo>
                <a:lnTo>
                  <a:pt x="5111" y="4654"/>
                </a:lnTo>
                <a:lnTo>
                  <a:pt x="5111" y="6168"/>
                </a:lnTo>
                <a:cubicBezTo>
                  <a:pt x="5367" y="4921"/>
                  <a:pt x="5870" y="4431"/>
                  <a:pt x="6389" y="4431"/>
                </a:cubicBezTo>
                <a:close/>
                <a:moveTo>
                  <a:pt x="1765" y="4431"/>
                </a:moveTo>
                <a:cubicBezTo>
                  <a:pt x="2356" y="4431"/>
                  <a:pt x="2883" y="4788"/>
                  <a:pt x="3314" y="5634"/>
                </a:cubicBezTo>
                <a:lnTo>
                  <a:pt x="2971" y="7259"/>
                </a:lnTo>
                <a:cubicBezTo>
                  <a:pt x="2683" y="6658"/>
                  <a:pt x="2260" y="6280"/>
                  <a:pt x="1821" y="6280"/>
                </a:cubicBezTo>
                <a:cubicBezTo>
                  <a:pt x="1174" y="6280"/>
                  <a:pt x="910" y="6903"/>
                  <a:pt x="910" y="7749"/>
                </a:cubicBezTo>
                <a:lnTo>
                  <a:pt x="910" y="7950"/>
                </a:lnTo>
                <a:cubicBezTo>
                  <a:pt x="910" y="8907"/>
                  <a:pt x="1174" y="9264"/>
                  <a:pt x="1853" y="9620"/>
                </a:cubicBezTo>
                <a:cubicBezTo>
                  <a:pt x="2915" y="10177"/>
                  <a:pt x="3418" y="11067"/>
                  <a:pt x="3418" y="13316"/>
                </a:cubicBezTo>
                <a:lnTo>
                  <a:pt x="3418" y="13606"/>
                </a:lnTo>
                <a:cubicBezTo>
                  <a:pt x="3418" y="15521"/>
                  <a:pt x="2771" y="17013"/>
                  <a:pt x="1757" y="17013"/>
                </a:cubicBezTo>
                <a:cubicBezTo>
                  <a:pt x="1030" y="17013"/>
                  <a:pt x="415" y="16434"/>
                  <a:pt x="0" y="15543"/>
                </a:cubicBezTo>
                <a:lnTo>
                  <a:pt x="359" y="13851"/>
                </a:lnTo>
                <a:cubicBezTo>
                  <a:pt x="751" y="14586"/>
                  <a:pt x="1198" y="15142"/>
                  <a:pt x="1725" y="15142"/>
                </a:cubicBezTo>
                <a:cubicBezTo>
                  <a:pt x="2300" y="15142"/>
                  <a:pt x="2635" y="14541"/>
                  <a:pt x="2635" y="13561"/>
                </a:cubicBezTo>
                <a:lnTo>
                  <a:pt x="2635" y="13383"/>
                </a:lnTo>
                <a:cubicBezTo>
                  <a:pt x="2635" y="12359"/>
                  <a:pt x="2460" y="12025"/>
                  <a:pt x="1637" y="11557"/>
                </a:cubicBezTo>
                <a:cubicBezTo>
                  <a:pt x="671" y="11000"/>
                  <a:pt x="136" y="10132"/>
                  <a:pt x="136" y="7994"/>
                </a:cubicBezTo>
                <a:lnTo>
                  <a:pt x="136" y="7727"/>
                </a:lnTo>
                <a:cubicBezTo>
                  <a:pt x="136" y="6035"/>
                  <a:pt x="631" y="4431"/>
                  <a:pt x="1765" y="4431"/>
                </a:cubicBezTo>
                <a:close/>
                <a:moveTo>
                  <a:pt x="20825" y="0"/>
                </a:moveTo>
                <a:lnTo>
                  <a:pt x="21600" y="0"/>
                </a:lnTo>
                <a:lnTo>
                  <a:pt x="21600" y="16835"/>
                </a:lnTo>
                <a:lnTo>
                  <a:pt x="20857" y="16835"/>
                </a:lnTo>
                <a:lnTo>
                  <a:pt x="20857" y="15320"/>
                </a:lnTo>
                <a:lnTo>
                  <a:pt x="20841" y="15320"/>
                </a:lnTo>
                <a:cubicBezTo>
                  <a:pt x="20602" y="16545"/>
                  <a:pt x="20115" y="17013"/>
                  <a:pt x="19572" y="17013"/>
                </a:cubicBezTo>
                <a:cubicBezTo>
                  <a:pt x="18470" y="17013"/>
                  <a:pt x="17871" y="15120"/>
                  <a:pt x="17871" y="11824"/>
                </a:cubicBezTo>
                <a:lnTo>
                  <a:pt x="17871" y="9664"/>
                </a:lnTo>
                <a:cubicBezTo>
                  <a:pt x="17871" y="6369"/>
                  <a:pt x="18581" y="4431"/>
                  <a:pt x="19604" y="4431"/>
                </a:cubicBezTo>
                <a:cubicBezTo>
                  <a:pt x="20266" y="4431"/>
                  <a:pt x="20650" y="5211"/>
                  <a:pt x="20825" y="5923"/>
                </a:cubicBez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7" name="TextBox 51"/>
          <p:cNvSpPr txBox="1"/>
          <p:nvPr/>
        </p:nvSpPr>
        <p:spPr>
          <a:xfrm>
            <a:off x="1228263" y="3118165"/>
            <a:ext cx="79619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speed</a:t>
            </a:r>
          </a:p>
        </p:txBody>
      </p:sp>
      <p:sp>
        <p:nvSpPr>
          <p:cNvPr id="228" name="TextBox 52"/>
          <p:cNvSpPr txBox="1"/>
          <p:nvPr/>
        </p:nvSpPr>
        <p:spPr>
          <a:xfrm>
            <a:off x="7093007" y="3645527"/>
            <a:ext cx="3785970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During execution of the current line</a:t>
            </a:r>
          </a:p>
        </p:txBody>
      </p:sp>
      <p:sp>
        <p:nvSpPr>
          <p:cNvPr id="229" name="TextBox 53"/>
          <p:cNvSpPr txBox="1"/>
          <p:nvPr/>
        </p:nvSpPr>
        <p:spPr>
          <a:xfrm>
            <a:off x="2829710" y="3645527"/>
            <a:ext cx="3425926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Detect all errors at compile time</a:t>
            </a:r>
          </a:p>
        </p:txBody>
      </p:sp>
      <p:sp>
        <p:nvSpPr>
          <p:cNvPr id="230" name="자유형 54"/>
          <p:cNvSpPr/>
          <p:nvPr/>
        </p:nvSpPr>
        <p:spPr>
          <a:xfrm>
            <a:off x="1380145" y="3576316"/>
            <a:ext cx="605791" cy="18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74" y="7378"/>
                </a:moveTo>
                <a:cubicBezTo>
                  <a:pt x="14374" y="7378"/>
                  <a:pt x="13831" y="9037"/>
                  <a:pt x="13831" y="12474"/>
                </a:cubicBezTo>
                <a:lnTo>
                  <a:pt x="13831" y="13985"/>
                </a:lnTo>
                <a:cubicBezTo>
                  <a:pt x="13831" y="17422"/>
                  <a:pt x="14374" y="19081"/>
                  <a:pt x="15174" y="19081"/>
                </a:cubicBezTo>
                <a:cubicBezTo>
                  <a:pt x="15975" y="19081"/>
                  <a:pt x="16517" y="17422"/>
                  <a:pt x="16517" y="13985"/>
                </a:cubicBezTo>
                <a:lnTo>
                  <a:pt x="16517" y="12474"/>
                </a:lnTo>
                <a:cubicBezTo>
                  <a:pt x="16517" y="9037"/>
                  <a:pt x="15975" y="7378"/>
                  <a:pt x="15174" y="7378"/>
                </a:cubicBezTo>
                <a:close/>
                <a:moveTo>
                  <a:pt x="20947" y="4859"/>
                </a:moveTo>
                <a:cubicBezTo>
                  <a:pt x="21177" y="4859"/>
                  <a:pt x="21398" y="4978"/>
                  <a:pt x="21600" y="5185"/>
                </a:cubicBezTo>
                <a:lnTo>
                  <a:pt x="21333" y="7970"/>
                </a:lnTo>
                <a:cubicBezTo>
                  <a:pt x="21158" y="7733"/>
                  <a:pt x="20956" y="7585"/>
                  <a:pt x="20717" y="7585"/>
                </a:cubicBezTo>
                <a:cubicBezTo>
                  <a:pt x="20054" y="7585"/>
                  <a:pt x="19484" y="9363"/>
                  <a:pt x="19484" y="11911"/>
                </a:cubicBezTo>
                <a:lnTo>
                  <a:pt x="19484" y="21363"/>
                </a:lnTo>
                <a:lnTo>
                  <a:pt x="18592" y="21363"/>
                </a:lnTo>
                <a:lnTo>
                  <a:pt x="18592" y="5156"/>
                </a:lnTo>
                <a:lnTo>
                  <a:pt x="19457" y="5156"/>
                </a:lnTo>
                <a:lnTo>
                  <a:pt x="19457" y="7733"/>
                </a:lnTo>
                <a:lnTo>
                  <a:pt x="19466" y="7733"/>
                </a:lnTo>
                <a:cubicBezTo>
                  <a:pt x="19760" y="5926"/>
                  <a:pt x="20211" y="4859"/>
                  <a:pt x="20947" y="4859"/>
                </a:cubicBezTo>
                <a:close/>
                <a:moveTo>
                  <a:pt x="15174" y="4859"/>
                </a:moveTo>
                <a:cubicBezTo>
                  <a:pt x="16554" y="4859"/>
                  <a:pt x="17419" y="7556"/>
                  <a:pt x="17419" y="12237"/>
                </a:cubicBezTo>
                <a:lnTo>
                  <a:pt x="17419" y="14222"/>
                </a:lnTo>
                <a:cubicBezTo>
                  <a:pt x="17419" y="18904"/>
                  <a:pt x="16554" y="21600"/>
                  <a:pt x="15174" y="21600"/>
                </a:cubicBezTo>
                <a:cubicBezTo>
                  <a:pt x="13794" y="21600"/>
                  <a:pt x="12930" y="18904"/>
                  <a:pt x="12930" y="14222"/>
                </a:cubicBezTo>
                <a:lnTo>
                  <a:pt x="12930" y="12237"/>
                </a:lnTo>
                <a:cubicBezTo>
                  <a:pt x="12930" y="7526"/>
                  <a:pt x="13794" y="4859"/>
                  <a:pt x="15174" y="4859"/>
                </a:cubicBezTo>
                <a:close/>
                <a:moveTo>
                  <a:pt x="11690" y="4859"/>
                </a:moveTo>
                <a:cubicBezTo>
                  <a:pt x="11920" y="4859"/>
                  <a:pt x="12141" y="4978"/>
                  <a:pt x="12343" y="5185"/>
                </a:cubicBezTo>
                <a:lnTo>
                  <a:pt x="12076" y="7970"/>
                </a:lnTo>
                <a:cubicBezTo>
                  <a:pt x="11902" y="7733"/>
                  <a:pt x="11699" y="7585"/>
                  <a:pt x="11460" y="7585"/>
                </a:cubicBezTo>
                <a:cubicBezTo>
                  <a:pt x="10798" y="7585"/>
                  <a:pt x="10227" y="9363"/>
                  <a:pt x="10227" y="11911"/>
                </a:cubicBezTo>
                <a:lnTo>
                  <a:pt x="10227" y="21363"/>
                </a:lnTo>
                <a:lnTo>
                  <a:pt x="9335" y="21363"/>
                </a:lnTo>
                <a:lnTo>
                  <a:pt x="9335" y="5156"/>
                </a:lnTo>
                <a:lnTo>
                  <a:pt x="10200" y="5156"/>
                </a:lnTo>
                <a:lnTo>
                  <a:pt x="10200" y="7733"/>
                </a:lnTo>
                <a:lnTo>
                  <a:pt x="10209" y="7733"/>
                </a:lnTo>
                <a:cubicBezTo>
                  <a:pt x="10503" y="5926"/>
                  <a:pt x="10954" y="4859"/>
                  <a:pt x="11690" y="4859"/>
                </a:cubicBezTo>
                <a:close/>
                <a:moveTo>
                  <a:pt x="7838" y="4859"/>
                </a:moveTo>
                <a:cubicBezTo>
                  <a:pt x="8068" y="4859"/>
                  <a:pt x="8289" y="4978"/>
                  <a:pt x="8491" y="5185"/>
                </a:cubicBezTo>
                <a:lnTo>
                  <a:pt x="8224" y="7970"/>
                </a:lnTo>
                <a:cubicBezTo>
                  <a:pt x="8049" y="7733"/>
                  <a:pt x="7847" y="7585"/>
                  <a:pt x="7608" y="7585"/>
                </a:cubicBezTo>
                <a:cubicBezTo>
                  <a:pt x="6945" y="7585"/>
                  <a:pt x="6375" y="9363"/>
                  <a:pt x="6375" y="11911"/>
                </a:cubicBezTo>
                <a:lnTo>
                  <a:pt x="6375" y="21363"/>
                </a:lnTo>
                <a:lnTo>
                  <a:pt x="5483" y="21363"/>
                </a:lnTo>
                <a:lnTo>
                  <a:pt x="5483" y="5156"/>
                </a:lnTo>
                <a:lnTo>
                  <a:pt x="6348" y="5156"/>
                </a:lnTo>
                <a:lnTo>
                  <a:pt x="6348" y="7733"/>
                </a:lnTo>
                <a:lnTo>
                  <a:pt x="6357" y="7733"/>
                </a:lnTo>
                <a:cubicBezTo>
                  <a:pt x="6651" y="5926"/>
                  <a:pt x="7102" y="4859"/>
                  <a:pt x="7838" y="4859"/>
                </a:cubicBezTo>
                <a:close/>
                <a:moveTo>
                  <a:pt x="0" y="0"/>
                </a:moveTo>
                <a:lnTo>
                  <a:pt x="4130" y="0"/>
                </a:lnTo>
                <a:lnTo>
                  <a:pt x="4130" y="2519"/>
                </a:lnTo>
                <a:lnTo>
                  <a:pt x="911" y="2519"/>
                </a:lnTo>
                <a:lnTo>
                  <a:pt x="911" y="9156"/>
                </a:lnTo>
                <a:lnTo>
                  <a:pt x="3937" y="9156"/>
                </a:lnTo>
                <a:lnTo>
                  <a:pt x="3937" y="11674"/>
                </a:lnTo>
                <a:lnTo>
                  <a:pt x="911" y="11674"/>
                </a:lnTo>
                <a:lnTo>
                  <a:pt x="911" y="18844"/>
                </a:lnTo>
                <a:lnTo>
                  <a:pt x="4195" y="18844"/>
                </a:lnTo>
                <a:lnTo>
                  <a:pt x="4195" y="21363"/>
                </a:lnTo>
                <a:lnTo>
                  <a:pt x="0" y="21363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31" name="TextBox 55"/>
          <p:cNvSpPr txBox="1"/>
          <p:nvPr/>
        </p:nvSpPr>
        <p:spPr>
          <a:xfrm>
            <a:off x="1288766" y="3527578"/>
            <a:ext cx="668569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Error</a:t>
            </a:r>
          </a:p>
        </p:txBody>
      </p:sp>
      <p:sp>
        <p:nvSpPr>
          <p:cNvPr id="232" name="자유형 56"/>
          <p:cNvSpPr/>
          <p:nvPr/>
        </p:nvSpPr>
        <p:spPr>
          <a:xfrm>
            <a:off x="1114146" y="3876833"/>
            <a:ext cx="1115022" cy="197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9" y="8029"/>
                </a:moveTo>
                <a:cubicBezTo>
                  <a:pt x="17054" y="8029"/>
                  <a:pt x="16759" y="9613"/>
                  <a:pt x="16759" y="12892"/>
                </a:cubicBezTo>
                <a:lnTo>
                  <a:pt x="16759" y="14334"/>
                </a:lnTo>
                <a:cubicBezTo>
                  <a:pt x="16759" y="17614"/>
                  <a:pt x="17054" y="19197"/>
                  <a:pt x="17489" y="19197"/>
                </a:cubicBezTo>
                <a:cubicBezTo>
                  <a:pt x="17924" y="19197"/>
                  <a:pt x="18219" y="17614"/>
                  <a:pt x="18219" y="14334"/>
                </a:cubicBezTo>
                <a:lnTo>
                  <a:pt x="18219" y="12892"/>
                </a:lnTo>
                <a:cubicBezTo>
                  <a:pt x="18219" y="9613"/>
                  <a:pt x="17924" y="8029"/>
                  <a:pt x="17489" y="8029"/>
                </a:cubicBezTo>
                <a:close/>
                <a:moveTo>
                  <a:pt x="1135" y="8029"/>
                </a:moveTo>
                <a:cubicBezTo>
                  <a:pt x="725" y="8029"/>
                  <a:pt x="480" y="9754"/>
                  <a:pt x="480" y="12666"/>
                </a:cubicBezTo>
                <a:lnTo>
                  <a:pt x="480" y="14560"/>
                </a:lnTo>
                <a:cubicBezTo>
                  <a:pt x="480" y="17501"/>
                  <a:pt x="730" y="19197"/>
                  <a:pt x="1135" y="19197"/>
                </a:cubicBezTo>
                <a:cubicBezTo>
                  <a:pt x="1529" y="19197"/>
                  <a:pt x="1854" y="17698"/>
                  <a:pt x="1854" y="15295"/>
                </a:cubicBezTo>
                <a:lnTo>
                  <a:pt x="1854" y="11309"/>
                </a:lnTo>
                <a:cubicBezTo>
                  <a:pt x="1854" y="9697"/>
                  <a:pt x="1554" y="8029"/>
                  <a:pt x="1135" y="8029"/>
                </a:cubicBezTo>
                <a:close/>
                <a:moveTo>
                  <a:pt x="8885" y="7973"/>
                </a:moveTo>
                <a:cubicBezTo>
                  <a:pt x="8480" y="7973"/>
                  <a:pt x="8190" y="9613"/>
                  <a:pt x="8190" y="11987"/>
                </a:cubicBezTo>
                <a:lnTo>
                  <a:pt x="8190" y="12383"/>
                </a:lnTo>
                <a:lnTo>
                  <a:pt x="9560" y="12383"/>
                </a:lnTo>
                <a:lnTo>
                  <a:pt x="9560" y="11874"/>
                </a:lnTo>
                <a:cubicBezTo>
                  <a:pt x="9560" y="9500"/>
                  <a:pt x="9300" y="7973"/>
                  <a:pt x="8885" y="7973"/>
                </a:cubicBezTo>
                <a:close/>
                <a:moveTo>
                  <a:pt x="4137" y="7973"/>
                </a:moveTo>
                <a:cubicBezTo>
                  <a:pt x="3732" y="7973"/>
                  <a:pt x="3442" y="9613"/>
                  <a:pt x="3442" y="11987"/>
                </a:cubicBezTo>
                <a:lnTo>
                  <a:pt x="3442" y="12383"/>
                </a:lnTo>
                <a:lnTo>
                  <a:pt x="4812" y="12383"/>
                </a:lnTo>
                <a:lnTo>
                  <a:pt x="4812" y="11874"/>
                </a:lnTo>
                <a:cubicBezTo>
                  <a:pt x="4812" y="9500"/>
                  <a:pt x="4552" y="7973"/>
                  <a:pt x="4137" y="7973"/>
                </a:cubicBezTo>
                <a:close/>
                <a:moveTo>
                  <a:pt x="15144" y="5909"/>
                </a:moveTo>
                <a:lnTo>
                  <a:pt x="15629" y="5909"/>
                </a:lnTo>
                <a:lnTo>
                  <a:pt x="15629" y="21374"/>
                </a:lnTo>
                <a:lnTo>
                  <a:pt x="15144" y="21374"/>
                </a:lnTo>
                <a:close/>
                <a:moveTo>
                  <a:pt x="20640" y="5626"/>
                </a:moveTo>
                <a:cubicBezTo>
                  <a:pt x="21170" y="5626"/>
                  <a:pt x="21600" y="7407"/>
                  <a:pt x="21600" y="11139"/>
                </a:cubicBezTo>
                <a:lnTo>
                  <a:pt x="21600" y="21374"/>
                </a:lnTo>
                <a:lnTo>
                  <a:pt x="21115" y="21374"/>
                </a:lnTo>
                <a:lnTo>
                  <a:pt x="21115" y="11761"/>
                </a:lnTo>
                <a:cubicBezTo>
                  <a:pt x="21115" y="9160"/>
                  <a:pt x="20925" y="8058"/>
                  <a:pt x="20520" y="8058"/>
                </a:cubicBezTo>
                <a:cubicBezTo>
                  <a:pt x="20191" y="8058"/>
                  <a:pt x="19831" y="9358"/>
                  <a:pt x="19831" y="11790"/>
                </a:cubicBezTo>
                <a:lnTo>
                  <a:pt x="19831" y="21374"/>
                </a:lnTo>
                <a:lnTo>
                  <a:pt x="19346" y="21374"/>
                </a:lnTo>
                <a:lnTo>
                  <a:pt x="19346" y="5909"/>
                </a:lnTo>
                <a:lnTo>
                  <a:pt x="19816" y="5909"/>
                </a:lnTo>
                <a:lnTo>
                  <a:pt x="19816" y="7860"/>
                </a:lnTo>
                <a:lnTo>
                  <a:pt x="19821" y="7860"/>
                </a:lnTo>
                <a:cubicBezTo>
                  <a:pt x="19986" y="6418"/>
                  <a:pt x="20266" y="5626"/>
                  <a:pt x="20640" y="5626"/>
                </a:cubicBezTo>
                <a:close/>
                <a:moveTo>
                  <a:pt x="17489" y="5626"/>
                </a:moveTo>
                <a:cubicBezTo>
                  <a:pt x="18239" y="5626"/>
                  <a:pt x="18709" y="8199"/>
                  <a:pt x="18709" y="12666"/>
                </a:cubicBezTo>
                <a:lnTo>
                  <a:pt x="18709" y="14560"/>
                </a:lnTo>
                <a:cubicBezTo>
                  <a:pt x="18709" y="19027"/>
                  <a:pt x="18239" y="21600"/>
                  <a:pt x="17489" y="21600"/>
                </a:cubicBezTo>
                <a:cubicBezTo>
                  <a:pt x="16739" y="21600"/>
                  <a:pt x="16270" y="19027"/>
                  <a:pt x="16270" y="14560"/>
                </a:cubicBezTo>
                <a:lnTo>
                  <a:pt x="16270" y="12666"/>
                </a:lnTo>
                <a:cubicBezTo>
                  <a:pt x="16270" y="8171"/>
                  <a:pt x="16739" y="5626"/>
                  <a:pt x="17489" y="5626"/>
                </a:cubicBezTo>
                <a:close/>
                <a:moveTo>
                  <a:pt x="11701" y="5626"/>
                </a:moveTo>
                <a:cubicBezTo>
                  <a:pt x="12151" y="5626"/>
                  <a:pt x="12421" y="6361"/>
                  <a:pt x="12646" y="7322"/>
                </a:cubicBezTo>
                <a:lnTo>
                  <a:pt x="12416" y="9386"/>
                </a:lnTo>
                <a:cubicBezTo>
                  <a:pt x="12161" y="8340"/>
                  <a:pt x="11966" y="8058"/>
                  <a:pt x="11701" y="8058"/>
                </a:cubicBezTo>
                <a:cubicBezTo>
                  <a:pt x="11342" y="8058"/>
                  <a:pt x="11012" y="9386"/>
                  <a:pt x="11012" y="12553"/>
                </a:cubicBezTo>
                <a:lnTo>
                  <a:pt x="11012" y="14504"/>
                </a:lnTo>
                <a:cubicBezTo>
                  <a:pt x="11012" y="17840"/>
                  <a:pt x="11352" y="19140"/>
                  <a:pt x="11711" y="19140"/>
                </a:cubicBezTo>
                <a:cubicBezTo>
                  <a:pt x="12071" y="19140"/>
                  <a:pt x="12286" y="18547"/>
                  <a:pt x="12481" y="17727"/>
                </a:cubicBezTo>
                <a:lnTo>
                  <a:pt x="12716" y="19819"/>
                </a:lnTo>
                <a:cubicBezTo>
                  <a:pt x="12526" y="20724"/>
                  <a:pt x="12206" y="21600"/>
                  <a:pt x="11706" y="21600"/>
                </a:cubicBezTo>
                <a:cubicBezTo>
                  <a:pt x="10952" y="21600"/>
                  <a:pt x="10522" y="18971"/>
                  <a:pt x="10522" y="14532"/>
                </a:cubicBezTo>
                <a:lnTo>
                  <a:pt x="10522" y="12581"/>
                </a:lnTo>
                <a:cubicBezTo>
                  <a:pt x="10522" y="8142"/>
                  <a:pt x="10987" y="5626"/>
                  <a:pt x="11701" y="5626"/>
                </a:cubicBezTo>
                <a:close/>
                <a:moveTo>
                  <a:pt x="8885" y="5626"/>
                </a:moveTo>
                <a:cubicBezTo>
                  <a:pt x="9585" y="5626"/>
                  <a:pt x="10030" y="8142"/>
                  <a:pt x="10030" y="12553"/>
                </a:cubicBezTo>
                <a:lnTo>
                  <a:pt x="10030" y="14617"/>
                </a:lnTo>
                <a:lnTo>
                  <a:pt x="8190" y="14617"/>
                </a:lnTo>
                <a:lnTo>
                  <a:pt x="8190" y="14730"/>
                </a:lnTo>
                <a:cubicBezTo>
                  <a:pt x="8190" y="17642"/>
                  <a:pt x="8495" y="19225"/>
                  <a:pt x="8930" y="19225"/>
                </a:cubicBezTo>
                <a:cubicBezTo>
                  <a:pt x="9285" y="19225"/>
                  <a:pt x="9525" y="18688"/>
                  <a:pt x="9760" y="17840"/>
                </a:cubicBezTo>
                <a:lnTo>
                  <a:pt x="9965" y="19904"/>
                </a:lnTo>
                <a:cubicBezTo>
                  <a:pt x="9725" y="20837"/>
                  <a:pt x="9405" y="21600"/>
                  <a:pt x="8910" y="21600"/>
                </a:cubicBezTo>
                <a:cubicBezTo>
                  <a:pt x="8235" y="21600"/>
                  <a:pt x="7711" y="19480"/>
                  <a:pt x="7711" y="14475"/>
                </a:cubicBezTo>
                <a:lnTo>
                  <a:pt x="7711" y="12722"/>
                </a:lnTo>
                <a:cubicBezTo>
                  <a:pt x="7711" y="8029"/>
                  <a:pt x="8210" y="5626"/>
                  <a:pt x="8885" y="5626"/>
                </a:cubicBezTo>
                <a:close/>
                <a:moveTo>
                  <a:pt x="4137" y="5626"/>
                </a:moveTo>
                <a:cubicBezTo>
                  <a:pt x="4837" y="5626"/>
                  <a:pt x="5282" y="8142"/>
                  <a:pt x="5282" y="12553"/>
                </a:cubicBezTo>
                <a:lnTo>
                  <a:pt x="5282" y="14617"/>
                </a:lnTo>
                <a:lnTo>
                  <a:pt x="3442" y="14617"/>
                </a:lnTo>
                <a:lnTo>
                  <a:pt x="3442" y="14730"/>
                </a:lnTo>
                <a:cubicBezTo>
                  <a:pt x="3442" y="17642"/>
                  <a:pt x="3747" y="19225"/>
                  <a:pt x="4182" y="19225"/>
                </a:cubicBezTo>
                <a:cubicBezTo>
                  <a:pt x="4537" y="19225"/>
                  <a:pt x="4777" y="18688"/>
                  <a:pt x="5012" y="17840"/>
                </a:cubicBezTo>
                <a:lnTo>
                  <a:pt x="5217" y="19904"/>
                </a:lnTo>
                <a:cubicBezTo>
                  <a:pt x="4977" y="20837"/>
                  <a:pt x="4657" y="21600"/>
                  <a:pt x="4162" y="21600"/>
                </a:cubicBezTo>
                <a:cubicBezTo>
                  <a:pt x="3487" y="21600"/>
                  <a:pt x="2963" y="19480"/>
                  <a:pt x="2963" y="14475"/>
                </a:cubicBezTo>
                <a:lnTo>
                  <a:pt x="2963" y="12722"/>
                </a:lnTo>
                <a:cubicBezTo>
                  <a:pt x="2963" y="8029"/>
                  <a:pt x="3462" y="5626"/>
                  <a:pt x="4137" y="5626"/>
                </a:cubicBezTo>
                <a:close/>
                <a:moveTo>
                  <a:pt x="13362" y="2007"/>
                </a:moveTo>
                <a:lnTo>
                  <a:pt x="13847" y="2007"/>
                </a:lnTo>
                <a:lnTo>
                  <a:pt x="13847" y="5909"/>
                </a:lnTo>
                <a:lnTo>
                  <a:pt x="14567" y="5909"/>
                </a:lnTo>
                <a:lnTo>
                  <a:pt x="14567" y="8256"/>
                </a:lnTo>
                <a:lnTo>
                  <a:pt x="13847" y="8256"/>
                </a:lnTo>
                <a:lnTo>
                  <a:pt x="13847" y="17048"/>
                </a:lnTo>
                <a:cubicBezTo>
                  <a:pt x="13847" y="18942"/>
                  <a:pt x="13992" y="19253"/>
                  <a:pt x="14197" y="19253"/>
                </a:cubicBezTo>
                <a:cubicBezTo>
                  <a:pt x="14317" y="19253"/>
                  <a:pt x="14432" y="19140"/>
                  <a:pt x="14557" y="18886"/>
                </a:cubicBezTo>
                <a:lnTo>
                  <a:pt x="14632" y="21091"/>
                </a:lnTo>
                <a:cubicBezTo>
                  <a:pt x="14522" y="21346"/>
                  <a:pt x="14317" y="21600"/>
                  <a:pt x="14122" y="21600"/>
                </a:cubicBezTo>
                <a:cubicBezTo>
                  <a:pt x="13602" y="21600"/>
                  <a:pt x="13362" y="20158"/>
                  <a:pt x="13362" y="17048"/>
                </a:cubicBezTo>
                <a:lnTo>
                  <a:pt x="13362" y="8256"/>
                </a:lnTo>
                <a:lnTo>
                  <a:pt x="12912" y="8256"/>
                </a:lnTo>
                <a:lnTo>
                  <a:pt x="12912" y="5909"/>
                </a:lnTo>
                <a:lnTo>
                  <a:pt x="13362" y="5909"/>
                </a:lnTo>
                <a:close/>
                <a:moveTo>
                  <a:pt x="6084" y="2007"/>
                </a:moveTo>
                <a:lnTo>
                  <a:pt x="6569" y="2007"/>
                </a:lnTo>
                <a:lnTo>
                  <a:pt x="6569" y="5909"/>
                </a:lnTo>
                <a:lnTo>
                  <a:pt x="7288" y="5909"/>
                </a:lnTo>
                <a:lnTo>
                  <a:pt x="7288" y="8256"/>
                </a:lnTo>
                <a:lnTo>
                  <a:pt x="6569" y="8256"/>
                </a:lnTo>
                <a:lnTo>
                  <a:pt x="6569" y="17048"/>
                </a:lnTo>
                <a:cubicBezTo>
                  <a:pt x="6569" y="18942"/>
                  <a:pt x="6714" y="19253"/>
                  <a:pt x="6918" y="19253"/>
                </a:cubicBezTo>
                <a:cubicBezTo>
                  <a:pt x="7038" y="19253"/>
                  <a:pt x="7153" y="19140"/>
                  <a:pt x="7278" y="18886"/>
                </a:cubicBezTo>
                <a:lnTo>
                  <a:pt x="7353" y="21091"/>
                </a:lnTo>
                <a:cubicBezTo>
                  <a:pt x="7243" y="21346"/>
                  <a:pt x="7038" y="21600"/>
                  <a:pt x="6843" y="21600"/>
                </a:cubicBezTo>
                <a:cubicBezTo>
                  <a:pt x="6324" y="21600"/>
                  <a:pt x="6084" y="20158"/>
                  <a:pt x="6084" y="17048"/>
                </a:cubicBezTo>
                <a:lnTo>
                  <a:pt x="6084" y="8256"/>
                </a:lnTo>
                <a:lnTo>
                  <a:pt x="5634" y="8256"/>
                </a:lnTo>
                <a:lnTo>
                  <a:pt x="5634" y="5909"/>
                </a:lnTo>
                <a:lnTo>
                  <a:pt x="6084" y="5909"/>
                </a:lnTo>
                <a:close/>
                <a:moveTo>
                  <a:pt x="15129" y="368"/>
                </a:moveTo>
                <a:lnTo>
                  <a:pt x="15644" y="368"/>
                </a:lnTo>
                <a:lnTo>
                  <a:pt x="15644" y="3364"/>
                </a:lnTo>
                <a:lnTo>
                  <a:pt x="15129" y="3364"/>
                </a:lnTo>
                <a:close/>
                <a:moveTo>
                  <a:pt x="1849" y="0"/>
                </a:moveTo>
                <a:lnTo>
                  <a:pt x="2334" y="0"/>
                </a:lnTo>
                <a:lnTo>
                  <a:pt x="2334" y="21374"/>
                </a:lnTo>
                <a:lnTo>
                  <a:pt x="1869" y="21374"/>
                </a:lnTo>
                <a:lnTo>
                  <a:pt x="1869" y="19451"/>
                </a:lnTo>
                <a:lnTo>
                  <a:pt x="1859" y="19451"/>
                </a:lnTo>
                <a:cubicBezTo>
                  <a:pt x="1709" y="21006"/>
                  <a:pt x="1404" y="21600"/>
                  <a:pt x="1065" y="21600"/>
                </a:cubicBezTo>
                <a:cubicBezTo>
                  <a:pt x="375" y="21600"/>
                  <a:pt x="0" y="19197"/>
                  <a:pt x="0" y="15012"/>
                </a:cubicBezTo>
                <a:lnTo>
                  <a:pt x="0" y="12270"/>
                </a:lnTo>
                <a:cubicBezTo>
                  <a:pt x="0" y="8086"/>
                  <a:pt x="445" y="5626"/>
                  <a:pt x="1085" y="5626"/>
                </a:cubicBezTo>
                <a:cubicBezTo>
                  <a:pt x="1499" y="5626"/>
                  <a:pt x="1739" y="6616"/>
                  <a:pt x="1849" y="7520"/>
                </a:cubicBez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33" name="TextBox 57"/>
          <p:cNvSpPr txBox="1"/>
          <p:nvPr/>
        </p:nvSpPr>
        <p:spPr>
          <a:xfrm>
            <a:off x="1022765" y="3835988"/>
            <a:ext cx="1135022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detection</a:t>
            </a:r>
          </a:p>
        </p:txBody>
      </p:sp>
      <p:sp>
        <p:nvSpPr>
          <p:cNvPr id="234" name="TextBox 58"/>
          <p:cNvSpPr txBox="1"/>
          <p:nvPr/>
        </p:nvSpPr>
        <p:spPr>
          <a:xfrm>
            <a:off x="7496134" y="4354901"/>
            <a:ext cx="3068853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No executable file generated</a:t>
            </a:r>
          </a:p>
        </p:txBody>
      </p:sp>
      <p:sp>
        <p:nvSpPr>
          <p:cNvPr id="235" name="TextBox 59"/>
          <p:cNvSpPr txBox="1"/>
          <p:nvPr/>
        </p:nvSpPr>
        <p:spPr>
          <a:xfrm>
            <a:off x="3214289" y="4354901"/>
            <a:ext cx="2738296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Executable file generated</a:t>
            </a:r>
          </a:p>
        </p:txBody>
      </p:sp>
      <p:sp>
        <p:nvSpPr>
          <p:cNvPr id="236" name="자유형 60"/>
          <p:cNvSpPr/>
          <p:nvPr/>
        </p:nvSpPr>
        <p:spPr>
          <a:xfrm>
            <a:off x="1099569" y="4283381"/>
            <a:ext cx="1152174" cy="194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22" y="7774"/>
                </a:moveTo>
                <a:cubicBezTo>
                  <a:pt x="17201" y="7774"/>
                  <a:pt x="16916" y="9380"/>
                  <a:pt x="16916" y="12708"/>
                </a:cubicBezTo>
                <a:lnTo>
                  <a:pt x="16916" y="14171"/>
                </a:lnTo>
                <a:cubicBezTo>
                  <a:pt x="16916" y="17498"/>
                  <a:pt x="17201" y="19104"/>
                  <a:pt x="17622" y="19104"/>
                </a:cubicBezTo>
                <a:cubicBezTo>
                  <a:pt x="18043" y="19104"/>
                  <a:pt x="18328" y="17498"/>
                  <a:pt x="18328" y="14171"/>
                </a:cubicBezTo>
                <a:lnTo>
                  <a:pt x="18328" y="12708"/>
                </a:lnTo>
                <a:cubicBezTo>
                  <a:pt x="18328" y="9380"/>
                  <a:pt x="18043" y="7774"/>
                  <a:pt x="17622" y="7774"/>
                </a:cubicBezTo>
                <a:close/>
                <a:moveTo>
                  <a:pt x="6423" y="7716"/>
                </a:moveTo>
                <a:cubicBezTo>
                  <a:pt x="6031" y="7716"/>
                  <a:pt x="5751" y="9380"/>
                  <a:pt x="5751" y="11790"/>
                </a:cubicBezTo>
                <a:lnTo>
                  <a:pt x="5751" y="12191"/>
                </a:lnTo>
                <a:lnTo>
                  <a:pt x="7076" y="12191"/>
                </a:lnTo>
                <a:lnTo>
                  <a:pt x="7076" y="11675"/>
                </a:lnTo>
                <a:cubicBezTo>
                  <a:pt x="7076" y="9265"/>
                  <a:pt x="6825" y="7716"/>
                  <a:pt x="6423" y="7716"/>
                </a:cubicBezTo>
                <a:close/>
                <a:moveTo>
                  <a:pt x="15352" y="5622"/>
                </a:moveTo>
                <a:lnTo>
                  <a:pt x="15821" y="5622"/>
                </a:lnTo>
                <a:lnTo>
                  <a:pt x="15821" y="21313"/>
                </a:lnTo>
                <a:lnTo>
                  <a:pt x="15352" y="21313"/>
                </a:lnTo>
                <a:close/>
                <a:moveTo>
                  <a:pt x="10553" y="5622"/>
                </a:moveTo>
                <a:lnTo>
                  <a:pt x="11022" y="5622"/>
                </a:lnTo>
                <a:lnTo>
                  <a:pt x="11022" y="15375"/>
                </a:lnTo>
                <a:cubicBezTo>
                  <a:pt x="11022" y="18014"/>
                  <a:pt x="11196" y="19133"/>
                  <a:pt x="11588" y="19133"/>
                </a:cubicBezTo>
                <a:cubicBezTo>
                  <a:pt x="11907" y="19133"/>
                  <a:pt x="12246" y="17814"/>
                  <a:pt x="12246" y="15347"/>
                </a:cubicBezTo>
                <a:lnTo>
                  <a:pt x="12246" y="5622"/>
                </a:lnTo>
                <a:lnTo>
                  <a:pt x="12715" y="5622"/>
                </a:lnTo>
                <a:lnTo>
                  <a:pt x="12715" y="21313"/>
                </a:lnTo>
                <a:lnTo>
                  <a:pt x="12260" y="21313"/>
                </a:lnTo>
                <a:lnTo>
                  <a:pt x="12260" y="19334"/>
                </a:lnTo>
                <a:lnTo>
                  <a:pt x="12255" y="19334"/>
                </a:lnTo>
                <a:cubicBezTo>
                  <a:pt x="12096" y="20797"/>
                  <a:pt x="11834" y="21600"/>
                  <a:pt x="11472" y="21600"/>
                </a:cubicBezTo>
                <a:cubicBezTo>
                  <a:pt x="10959" y="21600"/>
                  <a:pt x="10553" y="19793"/>
                  <a:pt x="10553" y="16006"/>
                </a:cubicBezTo>
                <a:close/>
                <a:moveTo>
                  <a:pt x="2646" y="5622"/>
                </a:moveTo>
                <a:lnTo>
                  <a:pt x="3212" y="5622"/>
                </a:lnTo>
                <a:lnTo>
                  <a:pt x="3797" y="11417"/>
                </a:lnTo>
                <a:lnTo>
                  <a:pt x="4392" y="5622"/>
                </a:lnTo>
                <a:lnTo>
                  <a:pt x="4914" y="5622"/>
                </a:lnTo>
                <a:lnTo>
                  <a:pt x="4077" y="13167"/>
                </a:lnTo>
                <a:lnTo>
                  <a:pt x="4948" y="21313"/>
                </a:lnTo>
                <a:lnTo>
                  <a:pt x="4382" y="21313"/>
                </a:lnTo>
                <a:lnTo>
                  <a:pt x="3768" y="15002"/>
                </a:lnTo>
                <a:lnTo>
                  <a:pt x="3139" y="21313"/>
                </a:lnTo>
                <a:lnTo>
                  <a:pt x="2602" y="21313"/>
                </a:lnTo>
                <a:lnTo>
                  <a:pt x="3487" y="13167"/>
                </a:lnTo>
                <a:close/>
                <a:moveTo>
                  <a:pt x="20671" y="5335"/>
                </a:moveTo>
                <a:cubicBezTo>
                  <a:pt x="21184" y="5335"/>
                  <a:pt x="21600" y="7143"/>
                  <a:pt x="21600" y="10929"/>
                </a:cubicBezTo>
                <a:lnTo>
                  <a:pt x="21600" y="21313"/>
                </a:lnTo>
                <a:lnTo>
                  <a:pt x="21131" y="21313"/>
                </a:lnTo>
                <a:lnTo>
                  <a:pt x="21131" y="11560"/>
                </a:lnTo>
                <a:cubicBezTo>
                  <a:pt x="21131" y="8921"/>
                  <a:pt x="20947" y="7802"/>
                  <a:pt x="20555" y="7802"/>
                </a:cubicBezTo>
                <a:cubicBezTo>
                  <a:pt x="20236" y="7802"/>
                  <a:pt x="19888" y="9122"/>
                  <a:pt x="19888" y="11589"/>
                </a:cubicBezTo>
                <a:lnTo>
                  <a:pt x="19888" y="21313"/>
                </a:lnTo>
                <a:lnTo>
                  <a:pt x="19419" y="21313"/>
                </a:lnTo>
                <a:lnTo>
                  <a:pt x="19419" y="5622"/>
                </a:lnTo>
                <a:lnTo>
                  <a:pt x="19873" y="5622"/>
                </a:lnTo>
                <a:lnTo>
                  <a:pt x="19873" y="7602"/>
                </a:lnTo>
                <a:lnTo>
                  <a:pt x="19878" y="7602"/>
                </a:lnTo>
                <a:cubicBezTo>
                  <a:pt x="20038" y="6139"/>
                  <a:pt x="20309" y="5335"/>
                  <a:pt x="20671" y="5335"/>
                </a:cubicBezTo>
                <a:close/>
                <a:moveTo>
                  <a:pt x="17622" y="5335"/>
                </a:moveTo>
                <a:cubicBezTo>
                  <a:pt x="18347" y="5335"/>
                  <a:pt x="18802" y="7946"/>
                  <a:pt x="18802" y="12478"/>
                </a:cubicBezTo>
                <a:lnTo>
                  <a:pt x="18802" y="14400"/>
                </a:lnTo>
                <a:cubicBezTo>
                  <a:pt x="18802" y="18932"/>
                  <a:pt x="18347" y="21543"/>
                  <a:pt x="17622" y="21543"/>
                </a:cubicBezTo>
                <a:cubicBezTo>
                  <a:pt x="16896" y="21543"/>
                  <a:pt x="16442" y="18932"/>
                  <a:pt x="16442" y="14400"/>
                </a:cubicBezTo>
                <a:lnTo>
                  <a:pt x="16442" y="12478"/>
                </a:lnTo>
                <a:cubicBezTo>
                  <a:pt x="16442" y="7917"/>
                  <a:pt x="16896" y="5335"/>
                  <a:pt x="17622" y="5335"/>
                </a:cubicBezTo>
                <a:close/>
                <a:moveTo>
                  <a:pt x="9149" y="5335"/>
                </a:moveTo>
                <a:cubicBezTo>
                  <a:pt x="9584" y="5335"/>
                  <a:pt x="9845" y="6081"/>
                  <a:pt x="10063" y="7057"/>
                </a:cubicBezTo>
                <a:lnTo>
                  <a:pt x="9840" y="9151"/>
                </a:lnTo>
                <a:cubicBezTo>
                  <a:pt x="9594" y="8089"/>
                  <a:pt x="9405" y="7802"/>
                  <a:pt x="9149" y="7802"/>
                </a:cubicBezTo>
                <a:cubicBezTo>
                  <a:pt x="8801" y="7802"/>
                  <a:pt x="8481" y="9151"/>
                  <a:pt x="8481" y="12363"/>
                </a:cubicBezTo>
                <a:lnTo>
                  <a:pt x="8481" y="14343"/>
                </a:lnTo>
                <a:cubicBezTo>
                  <a:pt x="8481" y="17728"/>
                  <a:pt x="8810" y="19047"/>
                  <a:pt x="9158" y="19047"/>
                </a:cubicBezTo>
                <a:cubicBezTo>
                  <a:pt x="9507" y="19047"/>
                  <a:pt x="9715" y="18445"/>
                  <a:pt x="9903" y="17613"/>
                </a:cubicBezTo>
                <a:lnTo>
                  <a:pt x="10131" y="19735"/>
                </a:lnTo>
                <a:cubicBezTo>
                  <a:pt x="9947" y="20653"/>
                  <a:pt x="9637" y="21543"/>
                  <a:pt x="9154" y="21543"/>
                </a:cubicBezTo>
                <a:cubicBezTo>
                  <a:pt x="8423" y="21543"/>
                  <a:pt x="8007" y="18875"/>
                  <a:pt x="8007" y="14371"/>
                </a:cubicBezTo>
                <a:lnTo>
                  <a:pt x="8007" y="12392"/>
                </a:lnTo>
                <a:cubicBezTo>
                  <a:pt x="8007" y="7888"/>
                  <a:pt x="8457" y="5335"/>
                  <a:pt x="9149" y="5335"/>
                </a:cubicBezTo>
                <a:close/>
                <a:moveTo>
                  <a:pt x="6423" y="5335"/>
                </a:moveTo>
                <a:cubicBezTo>
                  <a:pt x="7100" y="5335"/>
                  <a:pt x="7531" y="7888"/>
                  <a:pt x="7531" y="12363"/>
                </a:cubicBezTo>
                <a:lnTo>
                  <a:pt x="7531" y="14457"/>
                </a:lnTo>
                <a:lnTo>
                  <a:pt x="5751" y="14457"/>
                </a:lnTo>
                <a:lnTo>
                  <a:pt x="5751" y="14572"/>
                </a:lnTo>
                <a:cubicBezTo>
                  <a:pt x="5751" y="17527"/>
                  <a:pt x="6046" y="19133"/>
                  <a:pt x="6467" y="19133"/>
                </a:cubicBezTo>
                <a:cubicBezTo>
                  <a:pt x="6810" y="19133"/>
                  <a:pt x="7042" y="18588"/>
                  <a:pt x="7270" y="17728"/>
                </a:cubicBezTo>
                <a:lnTo>
                  <a:pt x="7468" y="19822"/>
                </a:lnTo>
                <a:cubicBezTo>
                  <a:pt x="7236" y="20768"/>
                  <a:pt x="6926" y="21543"/>
                  <a:pt x="6447" y="21543"/>
                </a:cubicBezTo>
                <a:cubicBezTo>
                  <a:pt x="5794" y="21543"/>
                  <a:pt x="5287" y="19391"/>
                  <a:pt x="5287" y="14314"/>
                </a:cubicBezTo>
                <a:lnTo>
                  <a:pt x="5287" y="12535"/>
                </a:lnTo>
                <a:cubicBezTo>
                  <a:pt x="5287" y="7774"/>
                  <a:pt x="5770" y="5335"/>
                  <a:pt x="6423" y="5335"/>
                </a:cubicBezTo>
                <a:close/>
                <a:moveTo>
                  <a:pt x="13628" y="1664"/>
                </a:moveTo>
                <a:lnTo>
                  <a:pt x="14097" y="1664"/>
                </a:lnTo>
                <a:lnTo>
                  <a:pt x="14097" y="5622"/>
                </a:lnTo>
                <a:lnTo>
                  <a:pt x="14793" y="5622"/>
                </a:lnTo>
                <a:lnTo>
                  <a:pt x="14793" y="8003"/>
                </a:lnTo>
                <a:lnTo>
                  <a:pt x="14097" y="8003"/>
                </a:lnTo>
                <a:lnTo>
                  <a:pt x="14097" y="16924"/>
                </a:lnTo>
                <a:cubicBezTo>
                  <a:pt x="14097" y="18846"/>
                  <a:pt x="14237" y="19162"/>
                  <a:pt x="14435" y="19162"/>
                </a:cubicBezTo>
                <a:cubicBezTo>
                  <a:pt x="14552" y="19162"/>
                  <a:pt x="14663" y="19047"/>
                  <a:pt x="14784" y="18789"/>
                </a:cubicBezTo>
                <a:lnTo>
                  <a:pt x="14856" y="21026"/>
                </a:lnTo>
                <a:cubicBezTo>
                  <a:pt x="14750" y="21285"/>
                  <a:pt x="14552" y="21543"/>
                  <a:pt x="14363" y="21543"/>
                </a:cubicBezTo>
                <a:cubicBezTo>
                  <a:pt x="13860" y="21543"/>
                  <a:pt x="13628" y="20080"/>
                  <a:pt x="13628" y="16924"/>
                </a:cubicBezTo>
                <a:lnTo>
                  <a:pt x="13628" y="8003"/>
                </a:lnTo>
                <a:lnTo>
                  <a:pt x="13192" y="8003"/>
                </a:lnTo>
                <a:lnTo>
                  <a:pt x="13192" y="5622"/>
                </a:lnTo>
                <a:lnTo>
                  <a:pt x="13628" y="5622"/>
                </a:lnTo>
                <a:close/>
                <a:moveTo>
                  <a:pt x="0" y="631"/>
                </a:moveTo>
                <a:lnTo>
                  <a:pt x="2172" y="631"/>
                </a:lnTo>
                <a:lnTo>
                  <a:pt x="2172" y="3069"/>
                </a:lnTo>
                <a:lnTo>
                  <a:pt x="479" y="3069"/>
                </a:lnTo>
                <a:lnTo>
                  <a:pt x="479" y="9495"/>
                </a:lnTo>
                <a:lnTo>
                  <a:pt x="2070" y="9495"/>
                </a:lnTo>
                <a:lnTo>
                  <a:pt x="2070" y="11933"/>
                </a:lnTo>
                <a:lnTo>
                  <a:pt x="479" y="11933"/>
                </a:lnTo>
                <a:lnTo>
                  <a:pt x="479" y="18875"/>
                </a:lnTo>
                <a:lnTo>
                  <a:pt x="2206" y="18875"/>
                </a:lnTo>
                <a:lnTo>
                  <a:pt x="2206" y="21313"/>
                </a:lnTo>
                <a:lnTo>
                  <a:pt x="0" y="21313"/>
                </a:lnTo>
                <a:close/>
                <a:moveTo>
                  <a:pt x="15338" y="0"/>
                </a:moveTo>
                <a:lnTo>
                  <a:pt x="15836" y="0"/>
                </a:lnTo>
                <a:lnTo>
                  <a:pt x="15836" y="3041"/>
                </a:lnTo>
                <a:lnTo>
                  <a:pt x="15338" y="3041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37" name="TextBox 61"/>
          <p:cNvSpPr txBox="1"/>
          <p:nvPr/>
        </p:nvSpPr>
        <p:spPr>
          <a:xfrm>
            <a:off x="1008189" y="4240047"/>
            <a:ext cx="1219605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Execution</a:t>
            </a:r>
          </a:p>
        </p:txBody>
      </p:sp>
      <p:sp>
        <p:nvSpPr>
          <p:cNvPr id="238" name="자유형 62"/>
          <p:cNvSpPr/>
          <p:nvPr/>
        </p:nvSpPr>
        <p:spPr>
          <a:xfrm>
            <a:off x="1493085" y="4588024"/>
            <a:ext cx="356496" cy="198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20" y="8079"/>
                </a:moveTo>
                <a:cubicBezTo>
                  <a:pt x="16754" y="8079"/>
                  <a:pt x="15847" y="9706"/>
                  <a:pt x="15847" y="12062"/>
                </a:cubicBezTo>
                <a:lnTo>
                  <a:pt x="15847" y="12455"/>
                </a:lnTo>
                <a:lnTo>
                  <a:pt x="20131" y="12455"/>
                </a:lnTo>
                <a:lnTo>
                  <a:pt x="20131" y="11950"/>
                </a:lnTo>
                <a:cubicBezTo>
                  <a:pt x="20131" y="9594"/>
                  <a:pt x="19318" y="8079"/>
                  <a:pt x="18020" y="8079"/>
                </a:cubicBezTo>
                <a:close/>
                <a:moveTo>
                  <a:pt x="6917" y="6031"/>
                </a:moveTo>
                <a:lnTo>
                  <a:pt x="8434" y="6031"/>
                </a:lnTo>
                <a:lnTo>
                  <a:pt x="8434" y="21376"/>
                </a:lnTo>
                <a:lnTo>
                  <a:pt x="6917" y="21376"/>
                </a:lnTo>
                <a:close/>
                <a:moveTo>
                  <a:pt x="18020" y="5751"/>
                </a:moveTo>
                <a:cubicBezTo>
                  <a:pt x="20209" y="5751"/>
                  <a:pt x="21600" y="8247"/>
                  <a:pt x="21600" y="12623"/>
                </a:cubicBezTo>
                <a:lnTo>
                  <a:pt x="21600" y="14671"/>
                </a:lnTo>
                <a:lnTo>
                  <a:pt x="15847" y="14671"/>
                </a:lnTo>
                <a:lnTo>
                  <a:pt x="15847" y="14783"/>
                </a:lnTo>
                <a:cubicBezTo>
                  <a:pt x="15847" y="17673"/>
                  <a:pt x="16801" y="19244"/>
                  <a:pt x="18161" y="19244"/>
                </a:cubicBezTo>
                <a:cubicBezTo>
                  <a:pt x="19271" y="19244"/>
                  <a:pt x="20021" y="18711"/>
                  <a:pt x="20756" y="17869"/>
                </a:cubicBezTo>
                <a:lnTo>
                  <a:pt x="21397" y="19917"/>
                </a:lnTo>
                <a:cubicBezTo>
                  <a:pt x="20646" y="20843"/>
                  <a:pt x="19646" y="21600"/>
                  <a:pt x="18098" y="21600"/>
                </a:cubicBezTo>
                <a:cubicBezTo>
                  <a:pt x="15988" y="21600"/>
                  <a:pt x="14347" y="19496"/>
                  <a:pt x="14347" y="14531"/>
                </a:cubicBezTo>
                <a:lnTo>
                  <a:pt x="14347" y="12792"/>
                </a:lnTo>
                <a:cubicBezTo>
                  <a:pt x="14347" y="8135"/>
                  <a:pt x="15910" y="5751"/>
                  <a:pt x="18020" y="5751"/>
                </a:cubicBezTo>
                <a:close/>
                <a:moveTo>
                  <a:pt x="6870" y="533"/>
                </a:moveTo>
                <a:lnTo>
                  <a:pt x="8481" y="533"/>
                </a:lnTo>
                <a:lnTo>
                  <a:pt x="8481" y="3506"/>
                </a:lnTo>
                <a:lnTo>
                  <a:pt x="6870" y="3506"/>
                </a:lnTo>
                <a:close/>
                <a:moveTo>
                  <a:pt x="10876" y="168"/>
                </a:moveTo>
                <a:lnTo>
                  <a:pt x="12393" y="168"/>
                </a:lnTo>
                <a:lnTo>
                  <a:pt x="12393" y="21376"/>
                </a:lnTo>
                <a:lnTo>
                  <a:pt x="10876" y="21376"/>
                </a:lnTo>
                <a:close/>
                <a:moveTo>
                  <a:pt x="3892" y="0"/>
                </a:moveTo>
                <a:cubicBezTo>
                  <a:pt x="4440" y="0"/>
                  <a:pt x="5081" y="168"/>
                  <a:pt x="5424" y="393"/>
                </a:cubicBezTo>
                <a:lnTo>
                  <a:pt x="5190" y="2609"/>
                </a:lnTo>
                <a:cubicBezTo>
                  <a:pt x="4799" y="2412"/>
                  <a:pt x="4408" y="2328"/>
                  <a:pt x="4033" y="2328"/>
                </a:cubicBezTo>
                <a:cubicBezTo>
                  <a:pt x="3455" y="2328"/>
                  <a:pt x="2923" y="2637"/>
                  <a:pt x="2923" y="4629"/>
                </a:cubicBezTo>
                <a:lnTo>
                  <a:pt x="2923" y="6031"/>
                </a:lnTo>
                <a:lnTo>
                  <a:pt x="5174" y="6031"/>
                </a:lnTo>
                <a:lnTo>
                  <a:pt x="5174" y="8359"/>
                </a:lnTo>
                <a:lnTo>
                  <a:pt x="2923" y="8359"/>
                </a:lnTo>
                <a:lnTo>
                  <a:pt x="2923" y="21376"/>
                </a:lnTo>
                <a:lnTo>
                  <a:pt x="1407" y="21376"/>
                </a:lnTo>
                <a:lnTo>
                  <a:pt x="1407" y="8359"/>
                </a:lnTo>
                <a:lnTo>
                  <a:pt x="0" y="8359"/>
                </a:lnTo>
                <a:lnTo>
                  <a:pt x="0" y="6031"/>
                </a:lnTo>
                <a:lnTo>
                  <a:pt x="1407" y="6031"/>
                </a:lnTo>
                <a:lnTo>
                  <a:pt x="1407" y="4516"/>
                </a:lnTo>
                <a:cubicBezTo>
                  <a:pt x="1407" y="1431"/>
                  <a:pt x="2267" y="0"/>
                  <a:pt x="3892" y="0"/>
                </a:cubicBez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39" name="TextBox 127"/>
          <p:cNvSpPr txBox="1"/>
          <p:nvPr/>
        </p:nvSpPr>
        <p:spPr>
          <a:xfrm>
            <a:off x="1401706" y="4548533"/>
            <a:ext cx="428832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file</a:t>
            </a:r>
          </a:p>
        </p:txBody>
      </p:sp>
      <p:sp>
        <p:nvSpPr>
          <p:cNvPr id="240" name="TextBox 128"/>
          <p:cNvSpPr txBox="1"/>
          <p:nvPr/>
        </p:nvSpPr>
        <p:spPr>
          <a:xfrm>
            <a:off x="7402608" y="5077172"/>
            <a:ext cx="3238702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Java, Python, JavaScript, Ruby</a:t>
            </a:r>
          </a:p>
        </p:txBody>
      </p:sp>
      <p:sp>
        <p:nvSpPr>
          <p:cNvPr id="241" name="TextBox 129"/>
          <p:cNvSpPr txBox="1"/>
          <p:nvPr/>
        </p:nvSpPr>
        <p:spPr>
          <a:xfrm>
            <a:off x="3997971" y="5077172"/>
            <a:ext cx="1352295" cy="3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t>C, C++, Java</a:t>
            </a:r>
          </a:p>
        </p:txBody>
      </p:sp>
      <p:sp>
        <p:nvSpPr>
          <p:cNvPr id="242" name="자유형 130"/>
          <p:cNvSpPr/>
          <p:nvPr/>
        </p:nvSpPr>
        <p:spPr>
          <a:xfrm>
            <a:off x="1181807" y="4992754"/>
            <a:ext cx="993502" cy="25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58" y="11290"/>
                </a:moveTo>
                <a:cubicBezTo>
                  <a:pt x="6832" y="11290"/>
                  <a:pt x="6664" y="11980"/>
                  <a:pt x="6664" y="13138"/>
                </a:cubicBezTo>
                <a:lnTo>
                  <a:pt x="6664" y="13450"/>
                </a:lnTo>
                <a:cubicBezTo>
                  <a:pt x="6664" y="14630"/>
                  <a:pt x="6905" y="15142"/>
                  <a:pt x="7197" y="15142"/>
                </a:cubicBezTo>
                <a:cubicBezTo>
                  <a:pt x="7466" y="15142"/>
                  <a:pt x="7657" y="14897"/>
                  <a:pt x="7819" y="14385"/>
                </a:cubicBezTo>
                <a:cubicBezTo>
                  <a:pt x="7965" y="13940"/>
                  <a:pt x="8027" y="13405"/>
                  <a:pt x="8027" y="12492"/>
                </a:cubicBezTo>
                <a:lnTo>
                  <a:pt x="8027" y="11290"/>
                </a:lnTo>
                <a:close/>
                <a:moveTo>
                  <a:pt x="15768" y="6324"/>
                </a:moveTo>
                <a:cubicBezTo>
                  <a:pt x="15325" y="6324"/>
                  <a:pt x="14960" y="7527"/>
                  <a:pt x="14960" y="9419"/>
                </a:cubicBezTo>
                <a:lnTo>
                  <a:pt x="14960" y="12492"/>
                </a:lnTo>
                <a:cubicBezTo>
                  <a:pt x="14960" y="13762"/>
                  <a:pt x="15297" y="15120"/>
                  <a:pt x="15768" y="15120"/>
                </a:cubicBezTo>
                <a:cubicBezTo>
                  <a:pt x="16228" y="15120"/>
                  <a:pt x="16503" y="13762"/>
                  <a:pt x="16503" y="11468"/>
                </a:cubicBezTo>
                <a:lnTo>
                  <a:pt x="16503" y="9976"/>
                </a:lnTo>
                <a:cubicBezTo>
                  <a:pt x="16503" y="7660"/>
                  <a:pt x="16222" y="6324"/>
                  <a:pt x="15768" y="6324"/>
                </a:cubicBezTo>
                <a:close/>
                <a:moveTo>
                  <a:pt x="20315" y="6280"/>
                </a:moveTo>
                <a:cubicBezTo>
                  <a:pt x="19861" y="6280"/>
                  <a:pt x="19536" y="7571"/>
                  <a:pt x="19536" y="9442"/>
                </a:cubicBezTo>
                <a:lnTo>
                  <a:pt x="19536" y="9753"/>
                </a:lnTo>
                <a:lnTo>
                  <a:pt x="21073" y="9753"/>
                </a:lnTo>
                <a:lnTo>
                  <a:pt x="21073" y="9353"/>
                </a:lnTo>
                <a:cubicBezTo>
                  <a:pt x="21073" y="7482"/>
                  <a:pt x="20781" y="6280"/>
                  <a:pt x="20315" y="6280"/>
                </a:cubicBezTo>
                <a:close/>
                <a:moveTo>
                  <a:pt x="3068" y="4654"/>
                </a:moveTo>
                <a:lnTo>
                  <a:pt x="3725" y="4654"/>
                </a:lnTo>
                <a:lnTo>
                  <a:pt x="4403" y="9152"/>
                </a:lnTo>
                <a:lnTo>
                  <a:pt x="5093" y="4654"/>
                </a:lnTo>
                <a:lnTo>
                  <a:pt x="5699" y="4654"/>
                </a:lnTo>
                <a:lnTo>
                  <a:pt x="4729" y="10511"/>
                </a:lnTo>
                <a:lnTo>
                  <a:pt x="5738" y="16835"/>
                </a:lnTo>
                <a:lnTo>
                  <a:pt x="5082" y="16835"/>
                </a:lnTo>
                <a:lnTo>
                  <a:pt x="4370" y="11936"/>
                </a:lnTo>
                <a:lnTo>
                  <a:pt x="3640" y="16835"/>
                </a:lnTo>
                <a:lnTo>
                  <a:pt x="3018" y="16835"/>
                </a:lnTo>
                <a:lnTo>
                  <a:pt x="4044" y="10511"/>
                </a:lnTo>
                <a:close/>
                <a:moveTo>
                  <a:pt x="20315" y="4431"/>
                </a:moveTo>
                <a:cubicBezTo>
                  <a:pt x="21101" y="4431"/>
                  <a:pt x="21600" y="6413"/>
                  <a:pt x="21600" y="9887"/>
                </a:cubicBezTo>
                <a:lnTo>
                  <a:pt x="21600" y="11513"/>
                </a:lnTo>
                <a:lnTo>
                  <a:pt x="19536" y="11513"/>
                </a:lnTo>
                <a:lnTo>
                  <a:pt x="19536" y="11602"/>
                </a:lnTo>
                <a:cubicBezTo>
                  <a:pt x="19536" y="13895"/>
                  <a:pt x="19878" y="15142"/>
                  <a:pt x="20366" y="15142"/>
                </a:cubicBezTo>
                <a:cubicBezTo>
                  <a:pt x="20764" y="15142"/>
                  <a:pt x="21033" y="14719"/>
                  <a:pt x="21297" y="14051"/>
                </a:cubicBezTo>
                <a:lnTo>
                  <a:pt x="21527" y="15677"/>
                </a:lnTo>
                <a:cubicBezTo>
                  <a:pt x="21258" y="16412"/>
                  <a:pt x="20899" y="17013"/>
                  <a:pt x="20344" y="17013"/>
                </a:cubicBezTo>
                <a:cubicBezTo>
                  <a:pt x="19586" y="17013"/>
                  <a:pt x="18997" y="15343"/>
                  <a:pt x="18997" y="11401"/>
                </a:cubicBezTo>
                <a:lnTo>
                  <a:pt x="18997" y="10021"/>
                </a:lnTo>
                <a:cubicBezTo>
                  <a:pt x="18997" y="6324"/>
                  <a:pt x="19558" y="4431"/>
                  <a:pt x="20315" y="4431"/>
                </a:cubicBezTo>
                <a:close/>
                <a:moveTo>
                  <a:pt x="15846" y="4431"/>
                </a:moveTo>
                <a:cubicBezTo>
                  <a:pt x="16620" y="4431"/>
                  <a:pt x="17041" y="6413"/>
                  <a:pt x="17041" y="9620"/>
                </a:cubicBezTo>
                <a:lnTo>
                  <a:pt x="17041" y="11780"/>
                </a:lnTo>
                <a:cubicBezTo>
                  <a:pt x="17041" y="15142"/>
                  <a:pt x="16547" y="17013"/>
                  <a:pt x="15813" y="17013"/>
                </a:cubicBezTo>
                <a:cubicBezTo>
                  <a:pt x="15358" y="17013"/>
                  <a:pt x="15089" y="16211"/>
                  <a:pt x="14966" y="15499"/>
                </a:cubicBezTo>
                <a:lnTo>
                  <a:pt x="14966" y="21600"/>
                </a:lnTo>
                <a:lnTo>
                  <a:pt x="14422" y="21600"/>
                </a:lnTo>
                <a:lnTo>
                  <a:pt x="14422" y="4654"/>
                </a:lnTo>
                <a:lnTo>
                  <a:pt x="14949" y="4654"/>
                </a:lnTo>
                <a:lnTo>
                  <a:pt x="14949" y="6168"/>
                </a:lnTo>
                <a:cubicBezTo>
                  <a:pt x="15128" y="4921"/>
                  <a:pt x="15482" y="4431"/>
                  <a:pt x="15846" y="4431"/>
                </a:cubicBezTo>
                <a:close/>
                <a:moveTo>
                  <a:pt x="10736" y="4431"/>
                </a:moveTo>
                <a:cubicBezTo>
                  <a:pt x="11146" y="4431"/>
                  <a:pt x="11460" y="5166"/>
                  <a:pt x="11617" y="6458"/>
                </a:cubicBezTo>
                <a:cubicBezTo>
                  <a:pt x="11813" y="5278"/>
                  <a:pt x="12088" y="4431"/>
                  <a:pt x="12570" y="4431"/>
                </a:cubicBezTo>
                <a:cubicBezTo>
                  <a:pt x="13199" y="4431"/>
                  <a:pt x="13586" y="6035"/>
                  <a:pt x="13586" y="8840"/>
                </a:cubicBezTo>
                <a:lnTo>
                  <a:pt x="13586" y="16835"/>
                </a:lnTo>
                <a:lnTo>
                  <a:pt x="13042" y="16835"/>
                </a:lnTo>
                <a:lnTo>
                  <a:pt x="13042" y="9531"/>
                </a:lnTo>
                <a:cubicBezTo>
                  <a:pt x="13042" y="7415"/>
                  <a:pt x="12851" y="6391"/>
                  <a:pt x="12464" y="6391"/>
                </a:cubicBezTo>
                <a:cubicBezTo>
                  <a:pt x="12122" y="6391"/>
                  <a:pt x="11751" y="7259"/>
                  <a:pt x="11751" y="9241"/>
                </a:cubicBezTo>
                <a:lnTo>
                  <a:pt x="11751" y="16835"/>
                </a:lnTo>
                <a:lnTo>
                  <a:pt x="11207" y="16835"/>
                </a:lnTo>
                <a:lnTo>
                  <a:pt x="11207" y="9531"/>
                </a:lnTo>
                <a:cubicBezTo>
                  <a:pt x="11207" y="7415"/>
                  <a:pt x="11017" y="6391"/>
                  <a:pt x="10630" y="6391"/>
                </a:cubicBezTo>
                <a:cubicBezTo>
                  <a:pt x="10293" y="6391"/>
                  <a:pt x="9917" y="7215"/>
                  <a:pt x="9917" y="9130"/>
                </a:cubicBezTo>
                <a:lnTo>
                  <a:pt x="9917" y="16835"/>
                </a:lnTo>
                <a:lnTo>
                  <a:pt x="9373" y="16835"/>
                </a:lnTo>
                <a:lnTo>
                  <a:pt x="9373" y="4654"/>
                </a:lnTo>
                <a:lnTo>
                  <a:pt x="9912" y="4654"/>
                </a:lnTo>
                <a:lnTo>
                  <a:pt x="9912" y="6302"/>
                </a:lnTo>
                <a:lnTo>
                  <a:pt x="9917" y="6302"/>
                </a:lnTo>
                <a:cubicBezTo>
                  <a:pt x="10035" y="5233"/>
                  <a:pt x="10310" y="4431"/>
                  <a:pt x="10736" y="4431"/>
                </a:cubicBezTo>
                <a:close/>
                <a:moveTo>
                  <a:pt x="7399" y="4431"/>
                </a:moveTo>
                <a:cubicBezTo>
                  <a:pt x="8083" y="4431"/>
                  <a:pt x="8565" y="5857"/>
                  <a:pt x="8565" y="8306"/>
                </a:cubicBezTo>
                <a:lnTo>
                  <a:pt x="8565" y="16835"/>
                </a:lnTo>
                <a:lnTo>
                  <a:pt x="8044" y="16835"/>
                </a:lnTo>
                <a:lnTo>
                  <a:pt x="8044" y="15365"/>
                </a:lnTo>
                <a:lnTo>
                  <a:pt x="8038" y="15365"/>
                </a:lnTo>
                <a:cubicBezTo>
                  <a:pt x="7982" y="15810"/>
                  <a:pt x="7870" y="16189"/>
                  <a:pt x="7752" y="16456"/>
                </a:cubicBezTo>
                <a:cubicBezTo>
                  <a:pt x="7589" y="16812"/>
                  <a:pt x="7410" y="17013"/>
                  <a:pt x="7141" y="17013"/>
                </a:cubicBezTo>
                <a:cubicBezTo>
                  <a:pt x="6524" y="17013"/>
                  <a:pt x="6131" y="15721"/>
                  <a:pt x="6131" y="13584"/>
                </a:cubicBezTo>
                <a:lnTo>
                  <a:pt x="6131" y="12982"/>
                </a:lnTo>
                <a:cubicBezTo>
                  <a:pt x="6131" y="10911"/>
                  <a:pt x="6462" y="9464"/>
                  <a:pt x="7247" y="9464"/>
                </a:cubicBezTo>
                <a:lnTo>
                  <a:pt x="8027" y="9464"/>
                </a:lnTo>
                <a:lnTo>
                  <a:pt x="8027" y="8751"/>
                </a:lnTo>
                <a:cubicBezTo>
                  <a:pt x="8027" y="7126"/>
                  <a:pt x="7842" y="6346"/>
                  <a:pt x="7393" y="6346"/>
                </a:cubicBezTo>
                <a:cubicBezTo>
                  <a:pt x="7034" y="6346"/>
                  <a:pt x="6798" y="6836"/>
                  <a:pt x="6512" y="7571"/>
                </a:cubicBezTo>
                <a:lnTo>
                  <a:pt x="6243" y="5968"/>
                </a:lnTo>
                <a:cubicBezTo>
                  <a:pt x="6540" y="5144"/>
                  <a:pt x="6905" y="4431"/>
                  <a:pt x="7399" y="4431"/>
                </a:cubicBezTo>
                <a:close/>
                <a:moveTo>
                  <a:pt x="0" y="779"/>
                </a:moveTo>
                <a:lnTo>
                  <a:pt x="2519" y="779"/>
                </a:lnTo>
                <a:lnTo>
                  <a:pt x="2519" y="2672"/>
                </a:lnTo>
                <a:lnTo>
                  <a:pt x="555" y="2672"/>
                </a:lnTo>
                <a:lnTo>
                  <a:pt x="555" y="7660"/>
                </a:lnTo>
                <a:lnTo>
                  <a:pt x="2401" y="7660"/>
                </a:lnTo>
                <a:lnTo>
                  <a:pt x="2401" y="9553"/>
                </a:lnTo>
                <a:lnTo>
                  <a:pt x="555" y="9553"/>
                </a:lnTo>
                <a:lnTo>
                  <a:pt x="555" y="14942"/>
                </a:lnTo>
                <a:lnTo>
                  <a:pt x="2558" y="14942"/>
                </a:lnTo>
                <a:lnTo>
                  <a:pt x="2558" y="16835"/>
                </a:lnTo>
                <a:lnTo>
                  <a:pt x="0" y="16835"/>
                </a:lnTo>
                <a:close/>
                <a:moveTo>
                  <a:pt x="17752" y="0"/>
                </a:moveTo>
                <a:lnTo>
                  <a:pt x="18296" y="0"/>
                </a:lnTo>
                <a:lnTo>
                  <a:pt x="18296" y="16835"/>
                </a:lnTo>
                <a:lnTo>
                  <a:pt x="17752" y="16835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43" name="TextBox 131"/>
          <p:cNvSpPr txBox="1"/>
          <p:nvPr/>
        </p:nvSpPr>
        <p:spPr>
          <a:xfrm>
            <a:off x="1090428" y="4946815"/>
            <a:ext cx="1092357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Example</a:t>
            </a:r>
          </a:p>
        </p:txBody>
      </p:sp>
      <p:sp>
        <p:nvSpPr>
          <p:cNvPr id="244" name="자유형 132"/>
          <p:cNvSpPr/>
          <p:nvPr/>
        </p:nvSpPr>
        <p:spPr>
          <a:xfrm>
            <a:off x="1075962" y="5302299"/>
            <a:ext cx="1206354" cy="252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52" y="11186"/>
                </a:moveTo>
                <a:cubicBezTo>
                  <a:pt x="12401" y="11186"/>
                  <a:pt x="12263" y="11870"/>
                  <a:pt x="12263" y="13017"/>
                </a:cubicBezTo>
                <a:lnTo>
                  <a:pt x="12263" y="13326"/>
                </a:lnTo>
                <a:cubicBezTo>
                  <a:pt x="12263" y="14496"/>
                  <a:pt x="12461" y="15003"/>
                  <a:pt x="12702" y="15003"/>
                </a:cubicBezTo>
                <a:cubicBezTo>
                  <a:pt x="12923" y="15003"/>
                  <a:pt x="13080" y="14760"/>
                  <a:pt x="13214" y="14253"/>
                </a:cubicBezTo>
                <a:cubicBezTo>
                  <a:pt x="13334" y="13812"/>
                  <a:pt x="13385" y="13282"/>
                  <a:pt x="13385" y="12378"/>
                </a:cubicBezTo>
                <a:lnTo>
                  <a:pt x="13385" y="11186"/>
                </a:lnTo>
                <a:close/>
                <a:moveTo>
                  <a:pt x="1954" y="11186"/>
                </a:moveTo>
                <a:cubicBezTo>
                  <a:pt x="1603" y="11186"/>
                  <a:pt x="1464" y="11870"/>
                  <a:pt x="1464" y="13017"/>
                </a:cubicBezTo>
                <a:lnTo>
                  <a:pt x="1464" y="13326"/>
                </a:lnTo>
                <a:cubicBezTo>
                  <a:pt x="1464" y="14496"/>
                  <a:pt x="1663" y="15003"/>
                  <a:pt x="1903" y="15003"/>
                </a:cubicBezTo>
                <a:cubicBezTo>
                  <a:pt x="2125" y="15003"/>
                  <a:pt x="2282" y="14760"/>
                  <a:pt x="2416" y="14253"/>
                </a:cubicBezTo>
                <a:cubicBezTo>
                  <a:pt x="2536" y="13812"/>
                  <a:pt x="2587" y="13282"/>
                  <a:pt x="2587" y="12378"/>
                </a:cubicBezTo>
                <a:lnTo>
                  <a:pt x="2587" y="11186"/>
                </a:lnTo>
                <a:close/>
                <a:moveTo>
                  <a:pt x="15418" y="6266"/>
                </a:moveTo>
                <a:cubicBezTo>
                  <a:pt x="15039" y="6266"/>
                  <a:pt x="14813" y="7612"/>
                  <a:pt x="14813" y="9884"/>
                </a:cubicBezTo>
                <a:lnTo>
                  <a:pt x="14813" y="11142"/>
                </a:lnTo>
                <a:cubicBezTo>
                  <a:pt x="14813" y="13437"/>
                  <a:pt x="15044" y="14760"/>
                  <a:pt x="15418" y="14760"/>
                </a:cubicBezTo>
                <a:cubicBezTo>
                  <a:pt x="15783" y="14760"/>
                  <a:pt x="16083" y="13591"/>
                  <a:pt x="16083" y="11716"/>
                </a:cubicBezTo>
                <a:lnTo>
                  <a:pt x="16083" y="8825"/>
                </a:lnTo>
                <a:cubicBezTo>
                  <a:pt x="16083" y="7568"/>
                  <a:pt x="15806" y="6266"/>
                  <a:pt x="15418" y="6266"/>
                </a:cubicBezTo>
                <a:close/>
                <a:moveTo>
                  <a:pt x="7391" y="6266"/>
                </a:moveTo>
                <a:cubicBezTo>
                  <a:pt x="7013" y="6266"/>
                  <a:pt x="6786" y="7612"/>
                  <a:pt x="6786" y="9884"/>
                </a:cubicBezTo>
                <a:lnTo>
                  <a:pt x="6786" y="11142"/>
                </a:lnTo>
                <a:cubicBezTo>
                  <a:pt x="6786" y="13437"/>
                  <a:pt x="7017" y="14760"/>
                  <a:pt x="7391" y="14760"/>
                </a:cubicBezTo>
                <a:cubicBezTo>
                  <a:pt x="7756" y="14760"/>
                  <a:pt x="8057" y="13591"/>
                  <a:pt x="8057" y="11716"/>
                </a:cubicBezTo>
                <a:lnTo>
                  <a:pt x="8057" y="8825"/>
                </a:lnTo>
                <a:cubicBezTo>
                  <a:pt x="8057" y="7568"/>
                  <a:pt x="7779" y="6266"/>
                  <a:pt x="7391" y="6266"/>
                </a:cubicBezTo>
                <a:close/>
                <a:moveTo>
                  <a:pt x="18193" y="6222"/>
                </a:moveTo>
                <a:cubicBezTo>
                  <a:pt x="17819" y="6222"/>
                  <a:pt x="17551" y="7502"/>
                  <a:pt x="17551" y="9355"/>
                </a:cubicBezTo>
                <a:lnTo>
                  <a:pt x="17551" y="9664"/>
                </a:lnTo>
                <a:lnTo>
                  <a:pt x="18817" y="9664"/>
                </a:lnTo>
                <a:lnTo>
                  <a:pt x="18817" y="9267"/>
                </a:lnTo>
                <a:cubicBezTo>
                  <a:pt x="18817" y="7413"/>
                  <a:pt x="18576" y="6222"/>
                  <a:pt x="18193" y="6222"/>
                </a:cubicBezTo>
                <a:close/>
                <a:moveTo>
                  <a:pt x="9173" y="4611"/>
                </a:moveTo>
                <a:lnTo>
                  <a:pt x="9621" y="4611"/>
                </a:lnTo>
                <a:lnTo>
                  <a:pt x="9621" y="12113"/>
                </a:lnTo>
                <a:cubicBezTo>
                  <a:pt x="9621" y="14143"/>
                  <a:pt x="9788" y="15003"/>
                  <a:pt x="10162" y="15003"/>
                </a:cubicBezTo>
                <a:cubicBezTo>
                  <a:pt x="10467" y="15003"/>
                  <a:pt x="10790" y="13988"/>
                  <a:pt x="10790" y="12091"/>
                </a:cubicBezTo>
                <a:lnTo>
                  <a:pt x="10790" y="4611"/>
                </a:lnTo>
                <a:lnTo>
                  <a:pt x="11238" y="4611"/>
                </a:lnTo>
                <a:lnTo>
                  <a:pt x="11238" y="16680"/>
                </a:lnTo>
                <a:lnTo>
                  <a:pt x="10804" y="16680"/>
                </a:lnTo>
                <a:lnTo>
                  <a:pt x="10804" y="15157"/>
                </a:lnTo>
                <a:lnTo>
                  <a:pt x="10799" y="15157"/>
                </a:lnTo>
                <a:cubicBezTo>
                  <a:pt x="10647" y="16283"/>
                  <a:pt x="10398" y="16901"/>
                  <a:pt x="10051" y="16901"/>
                </a:cubicBezTo>
                <a:cubicBezTo>
                  <a:pt x="9561" y="16901"/>
                  <a:pt x="9173" y="15511"/>
                  <a:pt x="9173" y="12598"/>
                </a:cubicBezTo>
                <a:close/>
                <a:moveTo>
                  <a:pt x="20644" y="4391"/>
                </a:moveTo>
                <a:cubicBezTo>
                  <a:pt x="20986" y="4391"/>
                  <a:pt x="21290" y="4744"/>
                  <a:pt x="21540" y="5582"/>
                </a:cubicBezTo>
                <a:lnTo>
                  <a:pt x="21341" y="7193"/>
                </a:lnTo>
                <a:cubicBezTo>
                  <a:pt x="21175" y="6597"/>
                  <a:pt x="20930" y="6222"/>
                  <a:pt x="20676" y="6222"/>
                </a:cubicBezTo>
                <a:cubicBezTo>
                  <a:pt x="20302" y="6222"/>
                  <a:pt x="20149" y="6840"/>
                  <a:pt x="20149" y="7678"/>
                </a:cubicBezTo>
                <a:lnTo>
                  <a:pt x="20149" y="7877"/>
                </a:lnTo>
                <a:cubicBezTo>
                  <a:pt x="20149" y="8825"/>
                  <a:pt x="20302" y="9178"/>
                  <a:pt x="20695" y="9531"/>
                </a:cubicBezTo>
                <a:cubicBezTo>
                  <a:pt x="21309" y="10083"/>
                  <a:pt x="21600" y="10965"/>
                  <a:pt x="21600" y="13194"/>
                </a:cubicBezTo>
                <a:lnTo>
                  <a:pt x="21600" y="13481"/>
                </a:lnTo>
                <a:cubicBezTo>
                  <a:pt x="21600" y="15378"/>
                  <a:pt x="21226" y="16856"/>
                  <a:pt x="20639" y="16856"/>
                </a:cubicBezTo>
                <a:cubicBezTo>
                  <a:pt x="20219" y="16856"/>
                  <a:pt x="19863" y="16283"/>
                  <a:pt x="19623" y="15400"/>
                </a:cubicBezTo>
                <a:lnTo>
                  <a:pt x="19831" y="13723"/>
                </a:lnTo>
                <a:cubicBezTo>
                  <a:pt x="20057" y="14451"/>
                  <a:pt x="20316" y="15003"/>
                  <a:pt x="20621" y="15003"/>
                </a:cubicBezTo>
                <a:cubicBezTo>
                  <a:pt x="20953" y="15003"/>
                  <a:pt x="21147" y="14407"/>
                  <a:pt x="21147" y="13437"/>
                </a:cubicBezTo>
                <a:lnTo>
                  <a:pt x="21147" y="13260"/>
                </a:lnTo>
                <a:cubicBezTo>
                  <a:pt x="21147" y="12245"/>
                  <a:pt x="21046" y="11914"/>
                  <a:pt x="20570" y="11451"/>
                </a:cubicBezTo>
                <a:cubicBezTo>
                  <a:pt x="20011" y="10899"/>
                  <a:pt x="19701" y="10039"/>
                  <a:pt x="19701" y="7921"/>
                </a:cubicBezTo>
                <a:lnTo>
                  <a:pt x="19701" y="7656"/>
                </a:lnTo>
                <a:cubicBezTo>
                  <a:pt x="19701" y="5979"/>
                  <a:pt x="19988" y="4391"/>
                  <a:pt x="20644" y="4391"/>
                </a:cubicBezTo>
                <a:close/>
                <a:moveTo>
                  <a:pt x="18193" y="4391"/>
                </a:moveTo>
                <a:cubicBezTo>
                  <a:pt x="18840" y="4391"/>
                  <a:pt x="19251" y="6354"/>
                  <a:pt x="19251" y="9796"/>
                </a:cubicBezTo>
                <a:lnTo>
                  <a:pt x="19251" y="11407"/>
                </a:lnTo>
                <a:lnTo>
                  <a:pt x="17551" y="11407"/>
                </a:lnTo>
                <a:lnTo>
                  <a:pt x="17551" y="11495"/>
                </a:lnTo>
                <a:cubicBezTo>
                  <a:pt x="17551" y="13767"/>
                  <a:pt x="17833" y="15003"/>
                  <a:pt x="18235" y="15003"/>
                </a:cubicBezTo>
                <a:cubicBezTo>
                  <a:pt x="18563" y="15003"/>
                  <a:pt x="18784" y="14584"/>
                  <a:pt x="19001" y="13922"/>
                </a:cubicBezTo>
                <a:lnTo>
                  <a:pt x="19191" y="15533"/>
                </a:lnTo>
                <a:cubicBezTo>
                  <a:pt x="18969" y="16261"/>
                  <a:pt x="18674" y="16856"/>
                  <a:pt x="18216" y="16856"/>
                </a:cubicBezTo>
                <a:cubicBezTo>
                  <a:pt x="17593" y="16856"/>
                  <a:pt x="17107" y="15202"/>
                  <a:pt x="17107" y="11296"/>
                </a:cubicBezTo>
                <a:lnTo>
                  <a:pt x="17107" y="9928"/>
                </a:lnTo>
                <a:cubicBezTo>
                  <a:pt x="17107" y="6266"/>
                  <a:pt x="17569" y="4391"/>
                  <a:pt x="18193" y="4391"/>
                </a:cubicBezTo>
                <a:close/>
                <a:moveTo>
                  <a:pt x="15372" y="4391"/>
                </a:moveTo>
                <a:cubicBezTo>
                  <a:pt x="15755" y="4391"/>
                  <a:pt x="15977" y="5163"/>
                  <a:pt x="16078" y="5869"/>
                </a:cubicBezTo>
                <a:lnTo>
                  <a:pt x="16078" y="4611"/>
                </a:lnTo>
                <a:lnTo>
                  <a:pt x="16527" y="4611"/>
                </a:lnTo>
                <a:lnTo>
                  <a:pt x="16527" y="16525"/>
                </a:lnTo>
                <a:cubicBezTo>
                  <a:pt x="16527" y="19901"/>
                  <a:pt x="16143" y="21600"/>
                  <a:pt x="15399" y="21600"/>
                </a:cubicBezTo>
                <a:cubicBezTo>
                  <a:pt x="15058" y="21600"/>
                  <a:pt x="14766" y="21093"/>
                  <a:pt x="14559" y="20320"/>
                </a:cubicBezTo>
                <a:lnTo>
                  <a:pt x="14762" y="18644"/>
                </a:lnTo>
                <a:cubicBezTo>
                  <a:pt x="14928" y="19239"/>
                  <a:pt x="15164" y="19658"/>
                  <a:pt x="15413" y="19658"/>
                </a:cubicBezTo>
                <a:cubicBezTo>
                  <a:pt x="15847" y="19658"/>
                  <a:pt x="16078" y="18666"/>
                  <a:pt x="16078" y="16525"/>
                </a:cubicBezTo>
                <a:lnTo>
                  <a:pt x="16078" y="15047"/>
                </a:lnTo>
                <a:cubicBezTo>
                  <a:pt x="15935" y="16194"/>
                  <a:pt x="15658" y="16636"/>
                  <a:pt x="15353" y="16636"/>
                </a:cubicBezTo>
                <a:cubicBezTo>
                  <a:pt x="14716" y="16636"/>
                  <a:pt x="14369" y="14760"/>
                  <a:pt x="14369" y="11495"/>
                </a:cubicBezTo>
                <a:lnTo>
                  <a:pt x="14369" y="9575"/>
                </a:lnTo>
                <a:cubicBezTo>
                  <a:pt x="14369" y="6310"/>
                  <a:pt x="14780" y="4391"/>
                  <a:pt x="15372" y="4391"/>
                </a:cubicBezTo>
                <a:close/>
                <a:moveTo>
                  <a:pt x="12868" y="4391"/>
                </a:moveTo>
                <a:cubicBezTo>
                  <a:pt x="13431" y="4391"/>
                  <a:pt x="13829" y="5803"/>
                  <a:pt x="13829" y="8230"/>
                </a:cubicBezTo>
                <a:lnTo>
                  <a:pt x="13829" y="16680"/>
                </a:lnTo>
                <a:lnTo>
                  <a:pt x="13399" y="16680"/>
                </a:lnTo>
                <a:lnTo>
                  <a:pt x="13399" y="15224"/>
                </a:lnTo>
                <a:lnTo>
                  <a:pt x="13394" y="15224"/>
                </a:lnTo>
                <a:cubicBezTo>
                  <a:pt x="13348" y="15665"/>
                  <a:pt x="13256" y="16040"/>
                  <a:pt x="13159" y="16305"/>
                </a:cubicBezTo>
                <a:cubicBezTo>
                  <a:pt x="13025" y="16658"/>
                  <a:pt x="12877" y="16856"/>
                  <a:pt x="12655" y="16856"/>
                </a:cubicBezTo>
                <a:cubicBezTo>
                  <a:pt x="12147" y="16856"/>
                  <a:pt x="11824" y="15577"/>
                  <a:pt x="11824" y="13459"/>
                </a:cubicBezTo>
                <a:lnTo>
                  <a:pt x="11824" y="12863"/>
                </a:lnTo>
                <a:cubicBezTo>
                  <a:pt x="11824" y="10811"/>
                  <a:pt x="12096" y="9377"/>
                  <a:pt x="12743" y="9377"/>
                </a:cubicBezTo>
                <a:lnTo>
                  <a:pt x="13385" y="9377"/>
                </a:lnTo>
                <a:lnTo>
                  <a:pt x="13385" y="8671"/>
                </a:lnTo>
                <a:cubicBezTo>
                  <a:pt x="13385" y="7060"/>
                  <a:pt x="13233" y="6288"/>
                  <a:pt x="12863" y="6288"/>
                </a:cubicBezTo>
                <a:cubicBezTo>
                  <a:pt x="12568" y="6288"/>
                  <a:pt x="12374" y="6773"/>
                  <a:pt x="12138" y="7502"/>
                </a:cubicBezTo>
                <a:lnTo>
                  <a:pt x="11916" y="5913"/>
                </a:lnTo>
                <a:cubicBezTo>
                  <a:pt x="12161" y="5097"/>
                  <a:pt x="12461" y="4391"/>
                  <a:pt x="12868" y="4391"/>
                </a:cubicBezTo>
                <a:close/>
                <a:moveTo>
                  <a:pt x="7345" y="4391"/>
                </a:moveTo>
                <a:cubicBezTo>
                  <a:pt x="7729" y="4391"/>
                  <a:pt x="7950" y="5163"/>
                  <a:pt x="8052" y="5869"/>
                </a:cubicBezTo>
                <a:lnTo>
                  <a:pt x="8052" y="4611"/>
                </a:lnTo>
                <a:lnTo>
                  <a:pt x="8500" y="4611"/>
                </a:lnTo>
                <a:lnTo>
                  <a:pt x="8500" y="16525"/>
                </a:lnTo>
                <a:cubicBezTo>
                  <a:pt x="8500" y="19901"/>
                  <a:pt x="8117" y="21600"/>
                  <a:pt x="7373" y="21600"/>
                </a:cubicBezTo>
                <a:cubicBezTo>
                  <a:pt x="7031" y="21600"/>
                  <a:pt x="6740" y="21093"/>
                  <a:pt x="6532" y="20320"/>
                </a:cubicBezTo>
                <a:lnTo>
                  <a:pt x="6735" y="18644"/>
                </a:lnTo>
                <a:cubicBezTo>
                  <a:pt x="6902" y="19239"/>
                  <a:pt x="7137" y="19658"/>
                  <a:pt x="7387" y="19658"/>
                </a:cubicBezTo>
                <a:cubicBezTo>
                  <a:pt x="7821" y="19658"/>
                  <a:pt x="8052" y="18666"/>
                  <a:pt x="8052" y="16525"/>
                </a:cubicBezTo>
                <a:lnTo>
                  <a:pt x="8052" y="15047"/>
                </a:lnTo>
                <a:cubicBezTo>
                  <a:pt x="7909" y="16194"/>
                  <a:pt x="7632" y="16636"/>
                  <a:pt x="7327" y="16636"/>
                </a:cubicBezTo>
                <a:cubicBezTo>
                  <a:pt x="6689" y="16636"/>
                  <a:pt x="6343" y="14760"/>
                  <a:pt x="6343" y="11495"/>
                </a:cubicBezTo>
                <a:lnTo>
                  <a:pt x="6343" y="9575"/>
                </a:lnTo>
                <a:cubicBezTo>
                  <a:pt x="6343" y="6310"/>
                  <a:pt x="6754" y="4391"/>
                  <a:pt x="7345" y="4391"/>
                </a:cubicBezTo>
                <a:close/>
                <a:moveTo>
                  <a:pt x="4892" y="4391"/>
                </a:moveTo>
                <a:cubicBezTo>
                  <a:pt x="5382" y="4391"/>
                  <a:pt x="5779" y="5781"/>
                  <a:pt x="5779" y="8693"/>
                </a:cubicBezTo>
                <a:lnTo>
                  <a:pt x="5779" y="16680"/>
                </a:lnTo>
                <a:lnTo>
                  <a:pt x="5331" y="16680"/>
                </a:lnTo>
                <a:lnTo>
                  <a:pt x="5331" y="9178"/>
                </a:lnTo>
                <a:cubicBezTo>
                  <a:pt x="5331" y="7149"/>
                  <a:pt x="5155" y="6288"/>
                  <a:pt x="4781" y="6288"/>
                </a:cubicBezTo>
                <a:cubicBezTo>
                  <a:pt x="4476" y="6288"/>
                  <a:pt x="4144" y="7303"/>
                  <a:pt x="4144" y="9200"/>
                </a:cubicBezTo>
                <a:lnTo>
                  <a:pt x="4144" y="16680"/>
                </a:lnTo>
                <a:lnTo>
                  <a:pt x="3696" y="16680"/>
                </a:lnTo>
                <a:lnTo>
                  <a:pt x="3696" y="4611"/>
                </a:lnTo>
                <a:lnTo>
                  <a:pt x="4130" y="4611"/>
                </a:lnTo>
                <a:lnTo>
                  <a:pt x="4130" y="6134"/>
                </a:lnTo>
                <a:lnTo>
                  <a:pt x="4135" y="6134"/>
                </a:lnTo>
                <a:cubicBezTo>
                  <a:pt x="4287" y="5008"/>
                  <a:pt x="4546" y="4391"/>
                  <a:pt x="4892" y="4391"/>
                </a:cubicBezTo>
                <a:close/>
                <a:moveTo>
                  <a:pt x="2070" y="4391"/>
                </a:moveTo>
                <a:cubicBezTo>
                  <a:pt x="2633" y="4391"/>
                  <a:pt x="3030" y="5803"/>
                  <a:pt x="3030" y="8230"/>
                </a:cubicBezTo>
                <a:lnTo>
                  <a:pt x="3030" y="16680"/>
                </a:lnTo>
                <a:lnTo>
                  <a:pt x="2601" y="16680"/>
                </a:lnTo>
                <a:lnTo>
                  <a:pt x="2601" y="15224"/>
                </a:lnTo>
                <a:lnTo>
                  <a:pt x="2596" y="15224"/>
                </a:lnTo>
                <a:cubicBezTo>
                  <a:pt x="2550" y="15665"/>
                  <a:pt x="2458" y="16040"/>
                  <a:pt x="2361" y="16305"/>
                </a:cubicBezTo>
                <a:cubicBezTo>
                  <a:pt x="2227" y="16658"/>
                  <a:pt x="2079" y="16856"/>
                  <a:pt x="1857" y="16856"/>
                </a:cubicBezTo>
                <a:cubicBezTo>
                  <a:pt x="1349" y="16856"/>
                  <a:pt x="1026" y="15577"/>
                  <a:pt x="1026" y="13459"/>
                </a:cubicBezTo>
                <a:lnTo>
                  <a:pt x="1026" y="12863"/>
                </a:lnTo>
                <a:cubicBezTo>
                  <a:pt x="1026" y="10811"/>
                  <a:pt x="1298" y="9377"/>
                  <a:pt x="1945" y="9377"/>
                </a:cubicBezTo>
                <a:lnTo>
                  <a:pt x="2587" y="9377"/>
                </a:lnTo>
                <a:lnTo>
                  <a:pt x="2587" y="8671"/>
                </a:lnTo>
                <a:cubicBezTo>
                  <a:pt x="2587" y="7060"/>
                  <a:pt x="2435" y="6288"/>
                  <a:pt x="2065" y="6288"/>
                </a:cubicBezTo>
                <a:cubicBezTo>
                  <a:pt x="1769" y="6288"/>
                  <a:pt x="1575" y="6773"/>
                  <a:pt x="1340" y="7502"/>
                </a:cubicBezTo>
                <a:lnTo>
                  <a:pt x="1118" y="5913"/>
                </a:lnTo>
                <a:cubicBezTo>
                  <a:pt x="1363" y="5097"/>
                  <a:pt x="1663" y="4391"/>
                  <a:pt x="2070" y="4391"/>
                </a:cubicBezTo>
                <a:close/>
                <a:moveTo>
                  <a:pt x="0" y="0"/>
                </a:moveTo>
                <a:lnTo>
                  <a:pt x="448" y="0"/>
                </a:lnTo>
                <a:lnTo>
                  <a:pt x="448" y="16680"/>
                </a:lnTo>
                <a:lnTo>
                  <a:pt x="0" y="16680"/>
                </a:lnTo>
                <a:close/>
              </a:path>
            </a:pathLst>
          </a:custGeom>
          <a:solidFill>
            <a:srgbClr val="FFFFFF"/>
          </a:solidFill>
          <a:ln w="12888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45" name="TextBox 133"/>
          <p:cNvSpPr txBox="1"/>
          <p:nvPr/>
        </p:nvSpPr>
        <p:spPr>
          <a:xfrm>
            <a:off x="984581" y="5245499"/>
            <a:ext cx="1276409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000000">
                    <a:alpha val="0"/>
                  </a:srgb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  <p:bldP spid="187" grpId="3" animBg="1" advAuto="0"/>
      <p:bldP spid="188" grpId="16" animBg="1" advAuto="0"/>
      <p:bldP spid="189" grpId="17" animBg="1" advAuto="0"/>
      <p:bldP spid="190" grpId="18" animBg="1" advAuto="0"/>
      <p:bldP spid="191" grpId="26" animBg="1" advAuto="0"/>
      <p:bldP spid="192" grpId="27" animBg="1" advAuto="0"/>
      <p:bldP spid="193" grpId="28" animBg="1" advAuto="0"/>
      <p:bldP spid="194" grpId="43" animBg="1" advAuto="0"/>
      <p:bldP spid="195" grpId="44" animBg="1" advAuto="0"/>
      <p:bldP spid="196" grpId="45" animBg="1" advAuto="0"/>
      <p:bldP spid="197" grpId="46" animBg="1" advAuto="0"/>
      <p:bldP spid="198" grpId="47" animBg="1" advAuto="0"/>
      <p:bldP spid="199" grpId="48" animBg="1" advAuto="0"/>
      <p:bldP spid="202" grpId="4" animBg="1" advAuto="0"/>
      <p:bldP spid="203" grpId="5" animBg="1" advAuto="0"/>
      <p:bldP spid="204" grpId="19" animBg="1" advAuto="0"/>
      <p:bldP spid="205" grpId="29" animBg="1" advAuto="0"/>
      <p:bldP spid="206" grpId="36" animBg="1" advAuto="0"/>
      <p:bldP spid="207" grpId="49" animBg="1" advAuto="0"/>
      <p:bldP spid="212" grpId="6" animBg="1" advAuto="0"/>
      <p:bldP spid="213" grpId="7" animBg="1" advAuto="0"/>
      <p:bldP spid="214" grpId="8" animBg="1" advAuto="0"/>
      <p:bldP spid="215" grpId="9" animBg="1" advAuto="0"/>
      <p:bldP spid="216" grpId="10" animBg="1" advAuto="0"/>
      <p:bldP spid="217" grpId="11" animBg="1" advAuto="0"/>
      <p:bldP spid="218" grpId="12" animBg="1" advAuto="0"/>
      <p:bldP spid="219" grpId="13" animBg="1" advAuto="0"/>
      <p:bldP spid="220" grpId="14" animBg="1" advAuto="0"/>
      <p:bldP spid="221" grpId="15" animBg="1" advAuto="0"/>
      <p:bldP spid="222" grpId="20" animBg="1" advAuto="0"/>
      <p:bldP spid="223" grpId="21" animBg="1" advAuto="0"/>
      <p:bldP spid="224" grpId="22" animBg="1" advAuto="0"/>
      <p:bldP spid="225" grpId="23" animBg="1" advAuto="0"/>
      <p:bldP spid="226" grpId="24" animBg="1" advAuto="0"/>
      <p:bldP spid="227" grpId="25" animBg="1" advAuto="0"/>
      <p:bldP spid="228" grpId="30" animBg="1" advAuto="0"/>
      <p:bldP spid="229" grpId="31" animBg="1" advAuto="0"/>
      <p:bldP spid="230" grpId="32" animBg="1" advAuto="0"/>
      <p:bldP spid="231" grpId="33" animBg="1" advAuto="0"/>
      <p:bldP spid="232" grpId="34" animBg="1" advAuto="0"/>
      <p:bldP spid="233" grpId="35" animBg="1" advAuto="0"/>
      <p:bldP spid="234" grpId="37" animBg="1" advAuto="0"/>
      <p:bldP spid="235" grpId="38" animBg="1" advAuto="0"/>
      <p:bldP spid="236" grpId="39" animBg="1" advAuto="0"/>
      <p:bldP spid="237" grpId="40" animBg="1" advAuto="0"/>
      <p:bldP spid="238" grpId="41" animBg="1" advAuto="0"/>
      <p:bldP spid="239" grpId="42" animBg="1" advAuto="0"/>
      <p:bldP spid="240" grpId="50" animBg="1" advAuto="0"/>
      <p:bldP spid="241" grpId="51" animBg="1" advAuto="0"/>
      <p:bldP spid="242" grpId="52" animBg="1" advAuto="0"/>
      <p:bldP spid="243" grpId="53" animBg="1" advAuto="0"/>
      <p:bldP spid="244" grpId="54" animBg="1" advAuto="0"/>
      <p:bldP spid="245" grpId="5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JIT (Just-In-Time) Compiler</a:t>
            </a:r>
          </a:p>
        </p:txBody>
      </p:sp>
      <p:sp>
        <p:nvSpPr>
          <p:cNvPr id="250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1" y="1128119"/>
            <a:ext cx="6781205" cy="460176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xtBox 5"/>
          <p:cNvSpPr txBox="1"/>
          <p:nvPr/>
        </p:nvSpPr>
        <p:spPr>
          <a:xfrm>
            <a:off x="7517823" y="2207542"/>
            <a:ext cx="3865513" cy="20567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JIT</a:t>
            </a:r>
          </a:p>
          <a:p>
            <a:pPr marL="561472" lvl="1" indent="-180472">
              <a:buSzPct val="100000"/>
              <a:buChar char="-"/>
              <a:defRPr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Compiles frequent Byte Code into machine code</a:t>
            </a:r>
          </a:p>
          <a:p>
            <a:pPr marL="561472" lvl="1" indent="-180472">
              <a:buSzPct val="100000"/>
              <a:buChar char="-"/>
              <a:defRPr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Save the machine code</a:t>
            </a:r>
          </a:p>
          <a:p>
            <a:pPr marL="561472" lvl="1" indent="-180472">
              <a:buSzPct val="100000"/>
              <a:buChar char="-"/>
              <a:defRPr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Use pre-compiled machine code later</a:t>
            </a:r>
          </a:p>
          <a:p>
            <a:pPr marL="561472" lvl="1" indent="-180472">
              <a:buSzPct val="100000"/>
              <a:buChar char="-"/>
              <a:defRPr>
                <a:solidFill>
                  <a:srgbClr val="59595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Fast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Features of Java</a:t>
            </a:r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t>Object-Oriented</a:t>
            </a:r>
            <a:endParaRPr>
              <a:solidFill>
                <a:srgbClr val="BFBFBF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Platform Independent</a:t>
            </a:r>
            <a:endParaRPr>
              <a:solidFill>
                <a:srgbClr val="BFBFBF"/>
              </a:solidFill>
            </a:endParaRPr>
          </a:p>
          <a:p>
            <a:pPr>
              <a:defRPr>
                <a:solidFill>
                  <a:srgbClr val="595959"/>
                </a:solidFill>
              </a:defRPr>
            </a:pPr>
            <a:r>
              <a:t>Automated Garbage Collection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Simple and Easy to Learn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Robust and Secure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Multithreaded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Distributed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High Performance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Portable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t>Rich Standard Library</a:t>
            </a:r>
          </a:p>
        </p:txBody>
      </p:sp>
      <p:sp>
        <p:nvSpPr>
          <p:cNvPr id="258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Program Structure</a:t>
            </a:r>
          </a:p>
        </p:txBody>
      </p:sp>
      <p:sp>
        <p:nvSpPr>
          <p:cNvPr id="263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grpSp>
        <p:nvGrpSpPr>
          <p:cNvPr id="266" name="// Java: Everything should be in a class…"/>
          <p:cNvGrpSpPr/>
          <p:nvPr/>
        </p:nvGrpSpPr>
        <p:grpSpPr>
          <a:xfrm>
            <a:off x="551383" y="3389434"/>
            <a:ext cx="7356245" cy="2599244"/>
            <a:chOff x="0" y="0"/>
            <a:chExt cx="7356244" cy="2599242"/>
          </a:xfrm>
        </p:grpSpPr>
        <p:sp>
          <p:nvSpPr>
            <p:cNvPr id="264" name="직사각형"/>
            <p:cNvSpPr/>
            <p:nvPr/>
          </p:nvSpPr>
          <p:spPr>
            <a:xfrm>
              <a:off x="-1" y="-1"/>
              <a:ext cx="7356246" cy="2599244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265" name="// Java: Everything should be in a class…"/>
            <p:cNvSpPr txBox="1"/>
            <p:nvPr/>
          </p:nvSpPr>
          <p:spPr>
            <a:xfrm>
              <a:off x="6349" y="6349"/>
              <a:ext cx="7343546" cy="2384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Java: Everything should be in a class</a:t>
              </a:r>
              <a:endParaRPr sz="1600"/>
            </a:p>
            <a:p>
              <a:pPr>
                <a:defRPr sz="20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PythonVSJava.java: class name = file name</a:t>
              </a:r>
              <a:br/>
              <a:br/>
              <a:r>
                <a:rPr>
                  <a:solidFill>
                    <a:srgbClr val="0033B3"/>
                  </a:solidFill>
                </a:rPr>
                <a:t>public class </a:t>
              </a:r>
              <a:r>
                <a:rPr>
                  <a:solidFill>
                    <a:srgbClr val="000000"/>
                  </a:solidFill>
                </a:rPr>
                <a:t>PythonVSJava </a:t>
              </a:r>
              <a:r>
                <a:rPr>
                  <a:solidFill>
                    <a:srgbClr val="080808"/>
                  </a:solidFill>
                </a:rPr>
                <a:t>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</a:t>
              </a:r>
              <a:r>
                <a:rPr>
                  <a:solidFill>
                    <a:srgbClr val="0033B3"/>
                  </a:solidFill>
                </a:rPr>
                <a:t>public static void </a:t>
              </a:r>
              <a:r>
                <a:rPr>
                  <a:solidFill>
                    <a:srgbClr val="00627A"/>
                  </a:solidFill>
                </a:rPr>
                <a:t>main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80808"/>
                  </a:solidFill>
                </a:rPr>
                <a:t>[] </a:t>
              </a:r>
              <a:r>
                <a:rPr>
                  <a:solidFill>
                    <a:srgbClr val="000000"/>
                  </a:solidFill>
                </a:rPr>
                <a:t>args</a:t>
              </a:r>
              <a:r>
                <a:rPr>
                  <a:solidFill>
                    <a:srgbClr val="080808"/>
                  </a:solidFill>
                </a:rPr>
                <a:t>) 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    </a:t>
              </a: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871094"/>
                  </a:solidFill>
                </a:rPr>
                <a:t>out</a:t>
              </a:r>
              <a:r>
                <a:rPr>
                  <a:solidFill>
                    <a:srgbClr val="080808"/>
                  </a:solidFill>
                </a:rPr>
                <a:t>.println(</a:t>
              </a:r>
              <a:r>
                <a:rPr>
                  <a:solidFill>
                    <a:srgbClr val="067D17"/>
                  </a:solidFill>
                </a:rPr>
                <a:t>"Hello World!"</a:t>
              </a:r>
              <a:r>
                <a:rPr>
                  <a:solidFill>
                    <a:srgbClr val="080808"/>
                  </a:solidFill>
                </a:rPr>
                <a:t>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}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}</a:t>
              </a:r>
            </a:p>
          </p:txBody>
        </p:sp>
      </p:grpSp>
      <p:sp>
        <p:nvSpPr>
          <p:cNvPr id="267" name="#Python: program without any class is possible…"/>
          <p:cNvSpPr txBox="1"/>
          <p:nvPr/>
        </p:nvSpPr>
        <p:spPr>
          <a:xfrm>
            <a:off x="551383" y="1265493"/>
            <a:ext cx="7356245" cy="1711730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#Python: program without any class is possible</a:t>
            </a:r>
            <a:endParaRPr sz="1600"/>
          </a:p>
          <a:p>
            <a:pPr>
              <a:defRPr sz="20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sz="1600">
                <a:solidFill>
                  <a:srgbClr val="7030A0"/>
                </a:solidFill>
              </a:rPr>
            </a:b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795E26"/>
                </a:solidFill>
              </a:rPr>
              <a:t>printHello</a:t>
            </a:r>
            <a:r>
              <a:t>():</a:t>
            </a:r>
            <a:endParaRPr sz="1600"/>
          </a:p>
          <a:p>
            <a:pPr>
              <a:defRPr sz="2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"Hello World!"</a:t>
            </a:r>
            <a:r>
              <a:rPr>
                <a:solidFill>
                  <a:srgbClr val="3B3B3B"/>
                </a:solidFill>
              </a:rPr>
              <a:t>)</a:t>
            </a:r>
            <a:endParaRPr sz="1600"/>
          </a:p>
          <a:p>
            <a:pPr>
              <a:defRPr sz="20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sz="1600">
                <a:solidFill>
                  <a:srgbClr val="795E26"/>
                </a:solidFill>
              </a:rPr>
            </a:br>
            <a:r>
              <a:rPr>
                <a:solidFill>
                  <a:srgbClr val="795E26"/>
                </a:solidFill>
              </a:rPr>
              <a:t>printHello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2" animBg="1" advAuto="0"/>
      <p:bldP spid="26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Why Java in This Course? (1/3)</a:t>
            </a:r>
          </a:p>
        </p:txBody>
      </p:sp>
      <p:sp>
        <p:nvSpPr>
          <p:cNvPr id="45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Java: </a:t>
            </a:r>
          </a:p>
          <a:p>
            <a:pPr marL="800100" lvl="1" indent="-342900">
              <a:defRPr sz="2300"/>
            </a:pPr>
            <a:r>
              <a:t>Pure ideal object-oriented language</a:t>
            </a:r>
          </a:p>
          <a:p>
            <a:pPr marL="800100" lvl="1" indent="-342900">
              <a:defRPr sz="2300"/>
            </a:pPr>
            <a:r>
              <a:t>Everything should be in any class (object)</a:t>
            </a:r>
          </a:p>
        </p:txBody>
      </p:sp>
      <p:sp>
        <p:nvSpPr>
          <p:cNvPr id="46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pSp>
        <p:nvGrpSpPr>
          <p:cNvPr id="49" name="TextBox 4"/>
          <p:cNvGrpSpPr/>
          <p:nvPr/>
        </p:nvGrpSpPr>
        <p:grpSpPr>
          <a:xfrm>
            <a:off x="1075106" y="2628781"/>
            <a:ext cx="7650441" cy="2299681"/>
            <a:chOff x="0" y="0"/>
            <a:chExt cx="7650440" cy="2299679"/>
          </a:xfrm>
        </p:grpSpPr>
        <p:sp>
          <p:nvSpPr>
            <p:cNvPr id="47" name="직사각형"/>
            <p:cNvSpPr/>
            <p:nvPr/>
          </p:nvSpPr>
          <p:spPr>
            <a:xfrm>
              <a:off x="-1" y="0"/>
              <a:ext cx="7650442" cy="2299680"/>
            </a:xfrm>
            <a:prstGeom prst="rect">
              <a:avLst/>
            </a:prstGeom>
            <a:noFill/>
            <a:ln w="12700" cap="flat">
              <a:solidFill>
                <a:srgbClr val="A7A7A7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48" name="public class IdealOOP {     public static void main(String[] args) {         int[] array = {3, 4, 5, 6, 7};         float average = MyUtil.averageArray(array);         System.out.println(&quot;average: &quot; + average);     } }"/>
            <p:cNvSpPr txBox="1"/>
            <p:nvPr/>
          </p:nvSpPr>
          <p:spPr>
            <a:xfrm>
              <a:off x="52069" y="6350"/>
              <a:ext cx="7546301" cy="20927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0033B3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public class </a:t>
              </a:r>
              <a:r>
                <a:rPr>
                  <a:solidFill>
                    <a:srgbClr val="000000"/>
                  </a:solidFill>
                </a:rPr>
                <a:t>IdealOOP </a:t>
              </a:r>
              <a:r>
                <a:rPr>
                  <a:solidFill>
                    <a:srgbClr val="080808"/>
                  </a:solidFill>
                </a:rPr>
                <a:t>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</a:t>
              </a:r>
              <a:r>
                <a:t>public static void </a:t>
              </a:r>
              <a:r>
                <a:rPr>
                  <a:solidFill>
                    <a:srgbClr val="00627A"/>
                  </a:solidFill>
                </a:rPr>
                <a:t>main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80808"/>
                  </a:solidFill>
                </a:rPr>
                <a:t>[] </a:t>
              </a:r>
              <a:r>
                <a:rPr>
                  <a:solidFill>
                    <a:srgbClr val="000000"/>
                  </a:solidFill>
                </a:rPr>
                <a:t>args</a:t>
              </a:r>
              <a:r>
                <a:rPr>
                  <a:solidFill>
                    <a:srgbClr val="080808"/>
                  </a:solidFill>
                </a:rPr>
                <a:t>) 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    </a:t>
              </a:r>
              <a:r>
                <a:t>int</a:t>
              </a:r>
              <a:r>
                <a:rPr>
                  <a:solidFill>
                    <a:srgbClr val="080808"/>
                  </a:solidFill>
                </a:rPr>
                <a:t>[] </a:t>
              </a:r>
              <a:r>
                <a:rPr>
                  <a:solidFill>
                    <a:srgbClr val="000000"/>
                  </a:solidFill>
                </a:rPr>
                <a:t>array </a:t>
              </a:r>
              <a:r>
                <a:rPr>
                  <a:solidFill>
                    <a:srgbClr val="080808"/>
                  </a:solidFill>
                </a:rPr>
                <a:t>= {</a:t>
              </a:r>
              <a:r>
                <a:rPr>
                  <a:solidFill>
                    <a:srgbClr val="1750EB"/>
                  </a:solidFill>
                </a:rPr>
                <a:t>3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1750EB"/>
                  </a:solidFill>
                </a:rPr>
                <a:t>4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1750EB"/>
                  </a:solidFill>
                </a:rPr>
                <a:t>5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1750EB"/>
                  </a:solidFill>
                </a:rPr>
                <a:t>6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1750EB"/>
                  </a:solidFill>
                </a:rPr>
                <a:t>7</a:t>
              </a:r>
              <a:r>
                <a:rPr>
                  <a:solidFill>
                    <a:srgbClr val="080808"/>
                  </a:solidFill>
                </a:rPr>
                <a:t>};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    </a:t>
              </a:r>
              <a:r>
                <a:t>float </a:t>
              </a:r>
              <a:r>
                <a:rPr>
                  <a:solidFill>
                    <a:srgbClr val="000000"/>
                  </a:solidFill>
                </a:rPr>
                <a:t>average </a:t>
              </a:r>
              <a:r>
                <a:rPr>
                  <a:solidFill>
                    <a:srgbClr val="080808"/>
                  </a:solidFill>
                </a:rPr>
                <a:t>= </a:t>
              </a:r>
              <a:r>
                <a:rPr>
                  <a:solidFill>
                    <a:srgbClr val="000000"/>
                  </a:solidFill>
                </a:rPr>
                <a:t>MyUtil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080808"/>
                  </a:solidFill>
                </a:rPr>
                <a:t>averageArray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array</a:t>
              </a:r>
              <a:r>
                <a:rPr>
                  <a:solidFill>
                    <a:srgbClr val="080808"/>
                  </a:solidFill>
                </a:rPr>
                <a:t>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    </a:t>
              </a: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871094"/>
                  </a:solidFill>
                </a:rPr>
                <a:t>out</a:t>
              </a:r>
              <a:r>
                <a:rPr>
                  <a:solidFill>
                    <a:srgbClr val="080808"/>
                  </a:solidFill>
                </a:rPr>
                <a:t>.println(</a:t>
              </a:r>
              <a:r>
                <a:rPr>
                  <a:solidFill>
                    <a:srgbClr val="067D17"/>
                  </a:solidFill>
                </a:rPr>
                <a:t>"average: " </a:t>
              </a:r>
              <a:r>
                <a:rPr>
                  <a:solidFill>
                    <a:srgbClr val="080808"/>
                  </a:solidFill>
                </a:rPr>
                <a:t>+ </a:t>
              </a:r>
              <a:r>
                <a:rPr>
                  <a:solidFill>
                    <a:srgbClr val="000000"/>
                  </a:solidFill>
                </a:rPr>
                <a:t>average</a:t>
              </a:r>
              <a:r>
                <a:rPr>
                  <a:solidFill>
                    <a:srgbClr val="080808"/>
                  </a:solidFill>
                </a:rPr>
                <a:t>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}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 advAuto="0"/>
      <p:bldP spid="49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Type System</a:t>
            </a:r>
          </a:p>
        </p:txBody>
      </p:sp>
      <p:sp>
        <p:nvSpPr>
          <p:cNvPr id="272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grpSp>
        <p:nvGrpSpPr>
          <p:cNvPr id="275" name="# Python: Dynamic Typing…"/>
          <p:cNvGrpSpPr/>
          <p:nvPr/>
        </p:nvGrpSpPr>
        <p:grpSpPr>
          <a:xfrm>
            <a:off x="673872" y="1629123"/>
            <a:ext cx="4507552" cy="1526202"/>
            <a:chOff x="0" y="0"/>
            <a:chExt cx="4507550" cy="1526200"/>
          </a:xfrm>
        </p:grpSpPr>
        <p:sp>
          <p:nvSpPr>
            <p:cNvPr id="273" name="직사각형"/>
            <p:cNvSpPr/>
            <p:nvPr/>
          </p:nvSpPr>
          <p:spPr>
            <a:xfrm>
              <a:off x="-1" y="-1"/>
              <a:ext cx="4507552" cy="1526202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274" name="# Python: Dynamic Typing…"/>
            <p:cNvSpPr txBox="1"/>
            <p:nvPr/>
          </p:nvSpPr>
          <p:spPr>
            <a:xfrm>
              <a:off x="6349" y="6349"/>
              <a:ext cx="4494852" cy="1216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# Python: Dynamic Typing</a:t>
              </a:r>
            </a:p>
            <a:p>
              <a:pPr>
                <a:defRPr sz="20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  <a:p>
              <a:pPr>
                <a:defRPr sz="20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098658"/>
                  </a:solidFill>
                </a:rPr>
                <a:t>5</a:t>
              </a:r>
              <a:endParaRPr>
                <a:solidFill>
                  <a:srgbClr val="3B3B3B"/>
                </a:solidFill>
              </a:endParaRPr>
            </a:p>
            <a:p>
              <a:pPr>
                <a:defRPr sz="20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A31515"/>
                  </a:solidFill>
                </a:rPr>
                <a:t>"Hello"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008000"/>
                  </a:solidFill>
                </a:rPr>
                <a:t># OK</a:t>
              </a:r>
            </a:p>
          </p:txBody>
        </p:sp>
      </p:grpSp>
      <p:grpSp>
        <p:nvGrpSpPr>
          <p:cNvPr id="278" name="// Java: Static Typing  int x = 5; x = &quot;Hello&quot;;    // Compile Error"/>
          <p:cNvGrpSpPr/>
          <p:nvPr/>
        </p:nvGrpSpPr>
        <p:grpSpPr>
          <a:xfrm>
            <a:off x="5578254" y="1629123"/>
            <a:ext cx="5207435" cy="1526202"/>
            <a:chOff x="0" y="0"/>
            <a:chExt cx="5207434" cy="1526200"/>
          </a:xfrm>
        </p:grpSpPr>
        <p:sp>
          <p:nvSpPr>
            <p:cNvPr id="276" name="직사각형"/>
            <p:cNvSpPr/>
            <p:nvPr/>
          </p:nvSpPr>
          <p:spPr>
            <a:xfrm>
              <a:off x="-1" y="-1"/>
              <a:ext cx="5207436" cy="1526202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277" name="// Java: Static Typing  int x = 5; x = &quot;Hello&quot;;    // Compile Error"/>
            <p:cNvSpPr txBox="1"/>
            <p:nvPr/>
          </p:nvSpPr>
          <p:spPr>
            <a:xfrm>
              <a:off x="6349" y="6349"/>
              <a:ext cx="5194736" cy="1216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Java: Static Typing</a:t>
              </a:r>
              <a:br/>
              <a:br/>
              <a:r>
                <a:rPr>
                  <a:solidFill>
                    <a:srgbClr val="0033B3"/>
                  </a:solidFill>
                </a:rPr>
                <a:t>int </a:t>
              </a:r>
              <a:r>
                <a:rPr>
                  <a:solidFill>
                    <a:srgbClr val="000000"/>
                  </a:solidFill>
                </a:rPr>
                <a:t>x </a:t>
              </a:r>
              <a:r>
                <a:rPr>
                  <a:solidFill>
                    <a:srgbClr val="080808"/>
                  </a:solidFill>
                </a:rPr>
                <a:t>= </a:t>
              </a:r>
              <a:r>
                <a:rPr>
                  <a:solidFill>
                    <a:srgbClr val="1750EB"/>
                  </a:solidFill>
                </a:rPr>
                <a:t>5</a:t>
              </a:r>
              <a:r>
                <a:rPr>
                  <a:solidFill>
                    <a:srgbClr val="080808"/>
                  </a:solidFill>
                </a:rPr>
                <a:t>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00000"/>
                  </a:solidFill>
                </a:rPr>
                <a:t>x </a:t>
              </a:r>
              <a:r>
                <a:rPr>
                  <a:solidFill>
                    <a:srgbClr val="080808"/>
                  </a:solidFill>
                </a:rPr>
                <a:t>= </a:t>
              </a:r>
              <a:r>
                <a:rPr>
                  <a:solidFill>
                    <a:srgbClr val="067D17"/>
                  </a:solidFill>
                </a:rPr>
                <a:t>"Hello"</a:t>
              </a:r>
              <a:r>
                <a:rPr>
                  <a:solidFill>
                    <a:srgbClr val="080808"/>
                  </a:solidFill>
                </a:rPr>
                <a:t>;    </a:t>
              </a:r>
              <a:r>
                <a:rPr>
                  <a:solidFill>
                    <a:srgbClr val="8C8C8C"/>
                  </a:solidFill>
                </a:rPr>
                <a:t>// Compile Error</a:t>
              </a:r>
            </a:p>
          </p:txBody>
        </p:sp>
      </p:grpSp>
      <p:sp>
        <p:nvSpPr>
          <p:cNvPr id="279" name="TextBox 13"/>
          <p:cNvSpPr txBox="1"/>
          <p:nvPr/>
        </p:nvSpPr>
        <p:spPr>
          <a:xfrm>
            <a:off x="623390" y="3545139"/>
            <a:ext cx="4608516" cy="122595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604A7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Python: No Type Declaration</a:t>
            </a:r>
          </a:p>
          <a:p>
            <a:pPr>
              <a:defRPr sz="20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>
                <a:solidFill>
                  <a:srgbClr val="604A7B"/>
                </a:solidFill>
              </a:rPr>
            </a:br>
            <a:r>
              <a:rPr>
                <a:solidFill>
                  <a:srgbClr val="001080"/>
                </a:solidFill>
              </a:rPr>
              <a:t>name</a:t>
            </a:r>
            <a: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t> </a:t>
            </a:r>
            <a:r>
              <a:rPr>
                <a:solidFill>
                  <a:srgbClr val="A31515"/>
                </a:solidFill>
              </a:rPr>
              <a:t>"Alice"</a:t>
            </a:r>
          </a:p>
          <a:p>
            <a:pPr>
              <a:defRPr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age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30</a:t>
            </a:r>
          </a:p>
        </p:txBody>
      </p:sp>
      <p:sp>
        <p:nvSpPr>
          <p:cNvPr id="280" name="TextBox 15"/>
          <p:cNvSpPr txBox="1"/>
          <p:nvPr/>
        </p:nvSpPr>
        <p:spPr>
          <a:xfrm>
            <a:off x="5519935" y="3545139"/>
            <a:ext cx="5265755" cy="122595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604A7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Java: Type Declaration</a:t>
            </a:r>
            <a:br/>
            <a:br/>
            <a:r>
              <a:rPr>
                <a:solidFill>
                  <a:srgbClr val="000000"/>
                </a:solidFill>
              </a:rPr>
              <a:t>String 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67D17"/>
                </a:solidFill>
              </a:rPr>
              <a:t>"Alice"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age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30</a:t>
            </a:r>
            <a:r>
              <a:rPr>
                <a:solidFill>
                  <a:srgbClr val="080808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animBg="1" advAuto="0"/>
      <p:bldP spid="278" grpId="2" animBg="1" advAuto="0"/>
      <p:bldP spid="279" grpId="3" animBg="1" advAuto="0"/>
      <p:bldP spid="280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Function / Method</a:t>
            </a:r>
          </a:p>
        </p:txBody>
      </p:sp>
      <p:sp>
        <p:nvSpPr>
          <p:cNvPr id="285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grpSp>
        <p:nvGrpSpPr>
          <p:cNvPr id="288" name="# Python: Function Definition…"/>
          <p:cNvGrpSpPr/>
          <p:nvPr/>
        </p:nvGrpSpPr>
        <p:grpSpPr>
          <a:xfrm>
            <a:off x="551383" y="1335131"/>
            <a:ext cx="5701515" cy="1511101"/>
            <a:chOff x="0" y="0"/>
            <a:chExt cx="5701514" cy="1511100"/>
          </a:xfrm>
        </p:grpSpPr>
        <p:sp>
          <p:nvSpPr>
            <p:cNvPr id="286" name="직사각형"/>
            <p:cNvSpPr/>
            <p:nvPr/>
          </p:nvSpPr>
          <p:spPr>
            <a:xfrm>
              <a:off x="-1" y="-1"/>
              <a:ext cx="5701516" cy="1511102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287" name="# Python: Function Definition…"/>
            <p:cNvSpPr txBox="1"/>
            <p:nvPr/>
          </p:nvSpPr>
          <p:spPr>
            <a:xfrm>
              <a:off x="6349" y="6349"/>
              <a:ext cx="5688816" cy="1216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# Python: Function Definition</a:t>
              </a:r>
            </a:p>
            <a:p>
              <a:pPr>
                <a:defRPr sz="20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br>
                <a:rPr>
                  <a:solidFill>
                    <a:srgbClr val="604A7B"/>
                  </a:solidFill>
                </a:rPr>
              </a:br>
              <a:r>
                <a:rPr>
                  <a:solidFill>
                    <a:srgbClr val="0000FF"/>
                  </a:solidFill>
                </a:rPr>
                <a:t>def</a:t>
              </a:r>
              <a:r>
                <a:t> </a:t>
              </a:r>
              <a:r>
                <a:rPr>
                  <a:solidFill>
                    <a:srgbClr val="795E26"/>
                  </a:solidFill>
                </a:rPr>
                <a:t>greet</a:t>
              </a:r>
              <a:r>
                <a:t>(</a:t>
              </a:r>
              <a:r>
                <a:rPr>
                  <a:solidFill>
                    <a:srgbClr val="001080"/>
                  </a:solidFill>
                </a:rPr>
                <a:t>name</a:t>
              </a:r>
              <a:r>
                <a:t>):</a:t>
              </a:r>
            </a:p>
            <a:p>
              <a:pPr>
                <a:defRPr sz="20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   return</a:t>
              </a:r>
              <a:r>
                <a:rPr>
                  <a:solidFill>
                    <a:srgbClr val="3B3B3B"/>
                  </a:solidFill>
                </a:rPr>
                <a:t> </a:t>
              </a:r>
              <a:r>
                <a:rPr>
                  <a:solidFill>
                    <a:srgbClr val="0000FF"/>
                  </a:solidFill>
                </a:rPr>
                <a:t>f</a:t>
              </a:r>
              <a:r>
                <a:rPr>
                  <a:solidFill>
                    <a:srgbClr val="A31515"/>
                  </a:solidFill>
                </a:rPr>
                <a:t>"Hello, </a:t>
              </a:r>
              <a:r>
                <a:rPr>
                  <a:solidFill>
                    <a:srgbClr val="0000FF"/>
                  </a:solidFill>
                </a:rPr>
                <a:t>{</a:t>
              </a:r>
              <a:r>
                <a:rPr>
                  <a:solidFill>
                    <a:srgbClr val="001080"/>
                  </a:solidFill>
                </a:rPr>
                <a:t>name</a:t>
              </a:r>
              <a:r>
                <a:rPr>
                  <a:solidFill>
                    <a:srgbClr val="0000FF"/>
                  </a:solidFill>
                </a:rPr>
                <a:t>}</a:t>
              </a:r>
              <a:r>
                <a:rPr>
                  <a:solidFill>
                    <a:srgbClr val="A31515"/>
                  </a:solidFill>
                </a:rPr>
                <a:t>!"</a:t>
              </a:r>
            </a:p>
          </p:txBody>
        </p:sp>
      </p:grpSp>
      <p:grpSp>
        <p:nvGrpSpPr>
          <p:cNvPr id="291" name="// Java: Method Definition  public static String greet(String name) {     return &quot;Hello, &quot; + name + &quot;!&quot;; }"/>
          <p:cNvGrpSpPr/>
          <p:nvPr/>
        </p:nvGrpSpPr>
        <p:grpSpPr>
          <a:xfrm>
            <a:off x="551383" y="3223403"/>
            <a:ext cx="5701515" cy="2093871"/>
            <a:chOff x="0" y="0"/>
            <a:chExt cx="5701514" cy="2093869"/>
          </a:xfrm>
        </p:grpSpPr>
        <p:sp>
          <p:nvSpPr>
            <p:cNvPr id="289" name="직사각형"/>
            <p:cNvSpPr/>
            <p:nvPr/>
          </p:nvSpPr>
          <p:spPr>
            <a:xfrm>
              <a:off x="-1" y="-1"/>
              <a:ext cx="5701516" cy="2093871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290" name="// Java: Method Definition  public static String greet(String name) {     return &quot;Hello, &quot; + name + &quot;!&quot;; }"/>
            <p:cNvSpPr txBox="1"/>
            <p:nvPr/>
          </p:nvSpPr>
          <p:spPr>
            <a:xfrm>
              <a:off x="6349" y="6349"/>
              <a:ext cx="5688816" cy="1800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604A7B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Java: Method Definition</a:t>
              </a:r>
              <a:br/>
              <a:br/>
              <a:r>
                <a:rPr>
                  <a:solidFill>
                    <a:srgbClr val="0033B3"/>
                  </a:solidFill>
                </a:rPr>
                <a:t>public static </a:t>
              </a:r>
              <a:r>
                <a:rPr>
                  <a:solidFill>
                    <a:srgbClr val="000000"/>
                  </a:solidFill>
                </a:rPr>
                <a:t>String </a:t>
              </a:r>
              <a:r>
                <a:rPr>
                  <a:solidFill>
                    <a:srgbClr val="00627A"/>
                  </a:solidFill>
                </a:rPr>
                <a:t>greet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String name</a:t>
              </a:r>
              <a:r>
                <a:rPr>
                  <a:solidFill>
                    <a:srgbClr val="080808"/>
                  </a:solidFill>
                </a:rPr>
                <a:t>) 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</a:t>
              </a:r>
              <a:r>
                <a:rPr>
                  <a:solidFill>
                    <a:srgbClr val="0033B3"/>
                  </a:solidFill>
                </a:rPr>
                <a:t>return </a:t>
              </a:r>
              <a:r>
                <a:rPr>
                  <a:solidFill>
                    <a:srgbClr val="067D17"/>
                  </a:solidFill>
                </a:rPr>
                <a:t>"Hello, " </a:t>
              </a:r>
              <a:r>
                <a:rPr>
                  <a:solidFill>
                    <a:srgbClr val="080808"/>
                  </a:solidFill>
                </a:rPr>
                <a:t>+ </a:t>
              </a:r>
              <a:r>
                <a:rPr>
                  <a:solidFill>
                    <a:srgbClr val="000000"/>
                  </a:solidFill>
                </a:rPr>
                <a:t>name </a:t>
              </a:r>
              <a:r>
                <a:rPr>
                  <a:solidFill>
                    <a:srgbClr val="080808"/>
                  </a:solidFill>
                </a:rPr>
                <a:t>+ </a:t>
              </a:r>
              <a:r>
                <a:rPr>
                  <a:solidFill>
                    <a:srgbClr val="067D17"/>
                  </a:solidFill>
                </a:rPr>
                <a:t>"!"</a:t>
              </a:r>
              <a:r>
                <a:rPr>
                  <a:solidFill>
                    <a:srgbClr val="080808"/>
                  </a:solidFill>
                </a:rPr>
                <a:t>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animBg="1" advAuto="0"/>
      <p:bldP spid="291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Class Definition</a:t>
            </a:r>
          </a:p>
        </p:txBody>
      </p:sp>
      <p:sp>
        <p:nvSpPr>
          <p:cNvPr id="296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97" name="TextBox 5"/>
          <p:cNvSpPr txBox="1"/>
          <p:nvPr/>
        </p:nvSpPr>
        <p:spPr>
          <a:xfrm>
            <a:off x="5401943" y="1221582"/>
            <a:ext cx="6192690" cy="368573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604A7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Java: Class Definition</a:t>
            </a:r>
            <a:br/>
            <a:br/>
            <a:r>
              <a:rPr>
                <a:solidFill>
                  <a:srgbClr val="0033B3"/>
                </a:solidFill>
              </a:rPr>
              <a:t>class </a:t>
            </a:r>
            <a:r>
              <a:rPr>
                <a:solidFill>
                  <a:srgbClr val="000000"/>
                </a:solidFill>
              </a:rPr>
              <a:t>Person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871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private int </a:t>
            </a:r>
            <a:r>
              <a:rPr>
                <a:solidFill>
                  <a:srgbClr val="871094"/>
                </a:solidFill>
              </a:rPr>
              <a:t>age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</a:t>
            </a:r>
            <a:r>
              <a:rPr>
                <a:solidFill>
                  <a:srgbClr val="00627A"/>
                </a:solidFill>
              </a:rPr>
              <a:t>Person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 name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33B3"/>
                </a:solidFill>
              </a:rP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age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age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}</a:t>
            </a:r>
            <a:br>
              <a:rPr>
                <a:solidFill>
                  <a:srgbClr val="080808"/>
                </a:solidFill>
              </a:rPr>
            </a:b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sayHello</a:t>
            </a:r>
            <a:r>
              <a:rPr>
                <a:solidFill>
                  <a:srgbClr val="080808"/>
                </a:solidFill>
              </a:rPr>
              <a:t>()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I'm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33B3"/>
                </a:solidFill>
              </a:rPr>
              <a:t>this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name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298" name="TextBox 7"/>
          <p:cNvSpPr txBox="1"/>
          <p:nvPr/>
        </p:nvSpPr>
        <p:spPr>
          <a:xfrm>
            <a:off x="551384" y="1221582"/>
            <a:ext cx="4583832" cy="223793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604A7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Python: Class Definition</a:t>
            </a: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267F99"/>
                </a:solidFill>
              </a:rPr>
              <a:t>Person</a:t>
            </a:r>
            <a:r>
              <a:rPr>
                <a:solidFill>
                  <a:srgbClr val="3B3B3B"/>
                </a:solidFill>
              </a:rPr>
              <a:t>:</a:t>
            </a:r>
          </a:p>
          <a:p>
            <a:pPr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def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795E26"/>
                </a:solidFill>
              </a:rPr>
              <a:t>__init__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1080"/>
                </a:solidFill>
              </a:rPr>
              <a:t>self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001080"/>
                </a:solidFill>
              </a:rPr>
              <a:t>name</a:t>
            </a:r>
            <a:r>
              <a:rPr>
                <a:solidFill>
                  <a:srgbClr val="3B3B3B"/>
                </a:solidFill>
              </a:rPr>
              <a:t>, </a:t>
            </a:r>
            <a:r>
              <a:rPr>
                <a:solidFill>
                  <a:srgbClr val="001080"/>
                </a:solidFill>
              </a:rPr>
              <a:t>age</a:t>
            </a:r>
            <a:r>
              <a:rPr>
                <a:solidFill>
                  <a:srgbClr val="3B3B3B"/>
                </a:solidFill>
              </a:rPr>
              <a:t>):</a:t>
            </a:r>
          </a:p>
          <a:p>
            <a:pPr>
              <a:defRPr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self</a:t>
            </a:r>
            <a:r>
              <a:rPr>
                <a:solidFill>
                  <a:srgbClr val="3B3B3B"/>
                </a:solidFill>
              </a:rPr>
              <a:t>.</a:t>
            </a:r>
            <a:r>
              <a:t>name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</a:t>
            </a:r>
            <a:r>
              <a:t>name</a:t>
            </a:r>
            <a:endParaRPr>
              <a:solidFill>
                <a:srgbClr val="3B3B3B"/>
              </a:solidFill>
            </a:endParaRPr>
          </a:p>
          <a:p>
            <a:pPr>
              <a:defRPr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self</a:t>
            </a:r>
            <a:r>
              <a:rPr>
                <a:solidFill>
                  <a:srgbClr val="3B3B3B"/>
                </a:solidFill>
              </a:rPr>
              <a:t>.</a:t>
            </a:r>
            <a:r>
              <a:t>age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B3B3B"/>
                </a:solidFill>
              </a:rPr>
              <a:t> </a:t>
            </a:r>
            <a:r>
              <a:t>age</a:t>
            </a:r>
            <a:endParaRPr>
              <a:solidFill>
                <a:srgbClr val="3B3B3B"/>
              </a:solidFill>
            </a:endParaRPr>
          </a:p>
          <a:p>
            <a:pPr>
              <a:defRPr sz="16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795E26"/>
                </a:solidFill>
              </a:rPr>
              <a:t>say_hello</a:t>
            </a:r>
            <a:r>
              <a:t>(</a:t>
            </a:r>
            <a:r>
              <a:rPr>
                <a:solidFill>
                  <a:srgbClr val="001080"/>
                </a:solidFill>
              </a:rPr>
              <a:t>self</a:t>
            </a:r>
            <a:r>
              <a:t>):</a:t>
            </a:r>
          </a:p>
          <a:p>
            <a:pPr>
              <a:defRPr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print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rPr>
                <a:solidFill>
                  <a:srgbClr val="A31515"/>
                </a:solidFill>
              </a:rPr>
              <a:t>"Hello, I'm </a:t>
            </a:r>
            <a:r>
              <a:rPr>
                <a:solidFill>
                  <a:srgbClr val="0000FF"/>
                </a:solidFill>
              </a:rPr>
              <a:t>{</a:t>
            </a:r>
            <a:r>
              <a:rPr>
                <a:solidFill>
                  <a:srgbClr val="001080"/>
                </a:solidFill>
              </a:rPr>
              <a:t>self</a:t>
            </a:r>
            <a:r>
              <a:rPr>
                <a:solidFill>
                  <a:srgbClr val="3B3B3B"/>
                </a:solidFill>
              </a:rPr>
              <a:t>.</a:t>
            </a:r>
            <a:r>
              <a:rPr>
                <a:solidFill>
                  <a:srgbClr val="001080"/>
                </a:solidFill>
              </a:rPr>
              <a:t>name</a:t>
            </a:r>
            <a:r>
              <a:rPr>
                <a:solidFill>
                  <a:srgbClr val="0000FF"/>
                </a:solidFill>
              </a:rPr>
              <a:t>}</a:t>
            </a:r>
            <a:r>
              <a:rPr>
                <a:solidFill>
                  <a:srgbClr val="A31515"/>
                </a:solidFill>
              </a:rPr>
              <a:t>"</a:t>
            </a:r>
            <a:r>
              <a:rPr>
                <a:solidFill>
                  <a:srgbClr val="3B3B3B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List / Array</a:t>
            </a:r>
          </a:p>
        </p:txBody>
      </p:sp>
      <p:sp>
        <p:nvSpPr>
          <p:cNvPr id="303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306" name="TextBox 5"/>
          <p:cNvGrpSpPr/>
          <p:nvPr/>
        </p:nvGrpSpPr>
        <p:grpSpPr>
          <a:xfrm>
            <a:off x="659395" y="1242431"/>
            <a:ext cx="10480832" cy="1384859"/>
            <a:chOff x="0" y="0"/>
            <a:chExt cx="10480830" cy="1384857"/>
          </a:xfrm>
        </p:grpSpPr>
        <p:sp>
          <p:nvSpPr>
            <p:cNvPr id="304" name="직사각형"/>
            <p:cNvSpPr/>
            <p:nvPr/>
          </p:nvSpPr>
          <p:spPr>
            <a:xfrm>
              <a:off x="-1" y="-1"/>
              <a:ext cx="10480832" cy="138485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solidFill>
                    <a:srgbClr val="001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/>
            </a:p>
          </p:txBody>
        </p:sp>
        <p:sp>
          <p:nvSpPr>
            <p:cNvPr id="305" name="# Python: List and Array…"/>
            <p:cNvSpPr txBox="1"/>
            <p:nvPr/>
          </p:nvSpPr>
          <p:spPr>
            <a:xfrm>
              <a:off x="4762" y="4763"/>
              <a:ext cx="10471306" cy="12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# Python: List and Array</a:t>
              </a:r>
              <a:endParaRPr sz="1600"/>
            </a:p>
            <a:p>
              <a:pPr>
                <a:defRPr sz="2000">
                  <a:solidFill>
                    <a:srgbClr val="3B3B3B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sz="1600">
                  <a:solidFill>
                    <a:srgbClr val="7030A0"/>
                  </a:solidFill>
                </a:rPr>
              </a:br>
              <a:r>
                <a:rPr>
                  <a:solidFill>
                    <a:srgbClr val="001080"/>
                  </a:solidFill>
                </a:rPr>
                <a:t>fruits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=</a:t>
              </a:r>
              <a:r>
                <a:t> [</a:t>
              </a:r>
              <a:r>
                <a:rPr>
                  <a:solidFill>
                    <a:srgbClr val="A31515"/>
                  </a:solidFill>
                </a:rPr>
                <a:t>"apple"</a:t>
              </a:r>
              <a:r>
                <a:t>, </a:t>
              </a:r>
              <a:r>
                <a:rPr>
                  <a:solidFill>
                    <a:srgbClr val="A31515"/>
                  </a:solidFill>
                </a:rPr>
                <a:t>"banana"</a:t>
              </a:r>
              <a:r>
                <a:t>, </a:t>
              </a:r>
              <a:r>
                <a:rPr>
                  <a:solidFill>
                    <a:srgbClr val="A31515"/>
                  </a:solidFill>
                </a:rPr>
                <a:t>"cherry"</a:t>
              </a:r>
              <a:r>
                <a:t>]</a:t>
              </a:r>
              <a:endParaRPr sz="1600"/>
            </a:p>
            <a:p>
              <a:pPr>
                <a:defRPr sz="2000">
                  <a:solidFill>
                    <a:srgbClr val="001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fruits</a:t>
              </a:r>
              <a:r>
                <a:rPr>
                  <a:solidFill>
                    <a:srgbClr val="3B3B3B"/>
                  </a:solidFill>
                </a:rPr>
                <a:t>.</a:t>
              </a:r>
              <a:r>
                <a:rPr>
                  <a:solidFill>
                    <a:srgbClr val="795E26"/>
                  </a:solidFill>
                </a:rPr>
                <a:t>append</a:t>
              </a:r>
              <a:r>
                <a:rPr>
                  <a:solidFill>
                    <a:srgbClr val="3B3B3B"/>
                  </a:solidFill>
                </a:rPr>
                <a:t>(</a:t>
              </a:r>
              <a:r>
                <a:rPr>
                  <a:solidFill>
                    <a:srgbClr val="A31515"/>
                  </a:solidFill>
                </a:rPr>
                <a:t>"date"</a:t>
              </a:r>
              <a:r>
                <a:rPr>
                  <a:solidFill>
                    <a:srgbClr val="3B3B3B"/>
                  </a:solidFill>
                </a:rPr>
                <a:t>)</a:t>
              </a:r>
            </a:p>
          </p:txBody>
        </p:sp>
      </p:grpSp>
      <p:grpSp>
        <p:nvGrpSpPr>
          <p:cNvPr id="309" name="TextBox 7"/>
          <p:cNvGrpSpPr/>
          <p:nvPr/>
        </p:nvGrpSpPr>
        <p:grpSpPr>
          <a:xfrm>
            <a:off x="659395" y="3023085"/>
            <a:ext cx="10480832" cy="2695136"/>
            <a:chOff x="0" y="0"/>
            <a:chExt cx="10480830" cy="2695134"/>
          </a:xfrm>
        </p:grpSpPr>
        <p:sp>
          <p:nvSpPr>
            <p:cNvPr id="307" name="직사각형"/>
            <p:cNvSpPr/>
            <p:nvPr/>
          </p:nvSpPr>
          <p:spPr>
            <a:xfrm>
              <a:off x="-1" y="-1"/>
              <a:ext cx="10480832" cy="2695136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308" name="// Java: Array and List…"/>
            <p:cNvSpPr txBox="1"/>
            <p:nvPr/>
          </p:nvSpPr>
          <p:spPr>
            <a:xfrm>
              <a:off x="4762" y="4763"/>
              <a:ext cx="10471306" cy="23848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Java: Array and List</a:t>
              </a:r>
              <a:br/>
              <a:endParaRPr/>
            </a:p>
            <a:p>
              <a:pPr>
                <a:defRPr sz="2000">
                  <a:solidFill>
                    <a:srgbClr val="A6A6A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Array of Strings: Fixed size</a:t>
              </a:r>
              <a:br/>
              <a:r>
                <a:rPr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80808"/>
                  </a:solidFill>
                </a:rPr>
                <a:t>[] </a:t>
              </a:r>
              <a:r>
                <a:rPr>
                  <a:solidFill>
                    <a:srgbClr val="000000"/>
                  </a:solidFill>
                </a:rPr>
                <a:t>fruits </a:t>
              </a:r>
              <a:r>
                <a:rPr>
                  <a:solidFill>
                    <a:srgbClr val="080808"/>
                  </a:solidFill>
                </a:rPr>
                <a:t>= {</a:t>
              </a:r>
              <a:r>
                <a:rPr>
                  <a:solidFill>
                    <a:srgbClr val="067D17"/>
                  </a:solidFill>
                </a:rPr>
                <a:t>"apple"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067D17"/>
                  </a:solidFill>
                </a:rPr>
                <a:t>"banana"</a:t>
              </a:r>
              <a:r>
                <a:rPr>
                  <a:solidFill>
                    <a:srgbClr val="080808"/>
                  </a:solidFill>
                </a:rPr>
                <a:t>, </a:t>
              </a:r>
              <a:r>
                <a:rPr>
                  <a:solidFill>
                    <a:srgbClr val="067D17"/>
                  </a:solidFill>
                </a:rPr>
                <a:t>"cherry"</a:t>
              </a:r>
              <a:r>
                <a:rPr>
                  <a:solidFill>
                    <a:srgbClr val="080808"/>
                  </a:solidFill>
                </a:rPr>
                <a:t>}; </a:t>
              </a:r>
            </a:p>
            <a:p>
              <a:pPr>
                <a:defRPr sz="2000">
                  <a:solidFill>
                    <a:srgbClr val="A6A6A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8C8C8C"/>
                  </a:solidFill>
                </a:rPr>
                <a:t>// Convert Array to ArrayList to add more elements</a:t>
              </a:r>
              <a:br>
                <a:rPr>
                  <a:solidFill>
                    <a:srgbClr val="8C8C8C"/>
                  </a:solidFill>
                </a:rPr>
              </a:br>
              <a:r>
                <a:rPr>
                  <a:solidFill>
                    <a:srgbClr val="000000"/>
                  </a:solidFill>
                </a:rPr>
                <a:t>ArrayList</a:t>
              </a:r>
              <a:r>
                <a:rPr>
                  <a:solidFill>
                    <a:srgbClr val="080808"/>
                  </a:solidFill>
                </a:rPr>
                <a:t>&lt;</a:t>
              </a:r>
              <a:r>
                <a:rPr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80808"/>
                  </a:solidFill>
                </a:rPr>
                <a:t>&gt; </a:t>
              </a:r>
              <a:r>
                <a:rPr>
                  <a:solidFill>
                    <a:srgbClr val="000000"/>
                  </a:solidFill>
                </a:rPr>
                <a:t>fruitList </a:t>
              </a:r>
              <a:r>
                <a:rPr>
                  <a:solidFill>
                    <a:srgbClr val="080808"/>
                  </a:solidFill>
                </a:rPr>
                <a:t>= </a:t>
              </a:r>
              <a:r>
                <a:rPr>
                  <a:solidFill>
                    <a:srgbClr val="0033B3"/>
                  </a:solidFill>
                </a:rPr>
                <a:t>new </a:t>
              </a:r>
              <a:r>
                <a:rPr>
                  <a:solidFill>
                    <a:srgbClr val="080808"/>
                  </a:solidFill>
                </a:rPr>
                <a:t>ArrayList&lt;&gt;(</a:t>
              </a:r>
              <a:r>
                <a:rPr>
                  <a:solidFill>
                    <a:srgbClr val="000000"/>
                  </a:solidFill>
                </a:rPr>
                <a:t>Arrays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080808"/>
                  </a:solidFill>
                </a:rPr>
                <a:t>asList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fruits</a:t>
              </a:r>
              <a:r>
                <a:rPr>
                  <a:solidFill>
                    <a:srgbClr val="080808"/>
                  </a:solidFill>
                </a:rPr>
                <a:t>));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00000"/>
                  </a:solidFill>
                </a:rPr>
                <a:t>fruitList</a:t>
              </a:r>
              <a:r>
                <a:rPr>
                  <a:solidFill>
                    <a:srgbClr val="080808"/>
                  </a:solidFill>
                </a:rPr>
                <a:t>.add(</a:t>
              </a:r>
              <a:r>
                <a:rPr>
                  <a:solidFill>
                    <a:srgbClr val="067D17"/>
                  </a:solidFill>
                </a:rPr>
                <a:t>"melon"</a:t>
              </a:r>
              <a:r>
                <a:rPr>
                  <a:solidFill>
                    <a:srgbClr val="080808"/>
                  </a:solidFill>
                </a:rPr>
                <a:t>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1" animBg="1" advAuto="0"/>
      <p:bldP spid="309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Code Blocks</a:t>
            </a:r>
          </a:p>
        </p:txBody>
      </p:sp>
      <p:sp>
        <p:nvSpPr>
          <p:cNvPr id="314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15" name="# Python: Separate blocks with indentation…"/>
          <p:cNvSpPr txBox="1"/>
          <p:nvPr/>
        </p:nvSpPr>
        <p:spPr>
          <a:xfrm>
            <a:off x="551383" y="1257028"/>
            <a:ext cx="7922915" cy="1869439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7030A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Python: Separate blocks with indentation</a:t>
            </a:r>
            <a:endParaRPr sz="1600"/>
          </a:p>
          <a:p>
            <a:pPr>
              <a:defRPr sz="20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sz="1600">
                <a:solidFill>
                  <a:srgbClr val="7030A0"/>
                </a:solidFill>
              </a:rPr>
            </a:br>
            <a:r>
              <a:rPr>
                <a:solidFill>
                  <a:srgbClr val="AF00DB"/>
                </a:solidFill>
              </a:rPr>
              <a:t>if</a:t>
            </a:r>
            <a:r>
              <a:t> </a:t>
            </a:r>
            <a:r>
              <a:rPr>
                <a:solidFill>
                  <a:srgbClr val="001080"/>
                </a:solidFill>
              </a:rPr>
              <a:t>x</a:t>
            </a:r>
            <a:r>
              <a:t> </a:t>
            </a:r>
            <a:r>
              <a:rPr>
                <a:solidFill>
                  <a:srgbClr val="000000"/>
                </a:solidFill>
              </a:rPr>
              <a:t>&gt;</a:t>
            </a:r>
            <a:r>
              <a:t> </a:t>
            </a:r>
            <a:r>
              <a:rPr>
                <a:solidFill>
                  <a:srgbClr val="098658"/>
                </a:solidFill>
              </a:rPr>
              <a:t>0</a:t>
            </a:r>
            <a:r>
              <a:t>:</a:t>
            </a:r>
            <a:endParaRPr sz="1600"/>
          </a:p>
          <a:p>
            <a:pPr>
              <a:defRPr sz="20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print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"Positive"</a:t>
            </a:r>
            <a:r>
              <a:rPr>
                <a:solidFill>
                  <a:srgbClr val="3B3B3B"/>
                </a:solidFill>
              </a:rPr>
              <a:t>)</a:t>
            </a:r>
            <a:endParaRPr sz="1600"/>
          </a:p>
          <a:p>
            <a:pPr>
              <a:defRPr sz="2000">
                <a:solidFill>
                  <a:srgbClr val="AF00D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else</a:t>
            </a:r>
            <a:r>
              <a:rPr>
                <a:solidFill>
                  <a:srgbClr val="3B3B3B"/>
                </a:solidFill>
              </a:rPr>
              <a:t>:</a:t>
            </a:r>
            <a:endParaRPr sz="1600"/>
          </a:p>
          <a:p>
            <a:pPr>
              <a:defRPr sz="20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print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"Non-positive"</a:t>
            </a:r>
            <a:r>
              <a:rPr>
                <a:solidFill>
                  <a:srgbClr val="3B3B3B"/>
                </a:solidFill>
              </a:rPr>
              <a:t>)</a:t>
            </a:r>
          </a:p>
        </p:txBody>
      </p:sp>
      <p:sp>
        <p:nvSpPr>
          <p:cNvPr id="316" name="// Java: Separate blocks with braces '{}’…"/>
          <p:cNvSpPr txBox="1"/>
          <p:nvPr/>
        </p:nvSpPr>
        <p:spPr>
          <a:xfrm>
            <a:off x="551382" y="3472319"/>
            <a:ext cx="7872436" cy="2054630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Java: Separate blocks with braces {  }</a:t>
            </a:r>
            <a:endParaRPr sz="1600"/>
          </a:p>
          <a:p>
            <a:pPr>
              <a:defRPr sz="2000" i="1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sz="1600">
                <a:solidFill>
                  <a:srgbClr val="7030A0"/>
                </a:solidFill>
              </a:rPr>
            </a:br>
            <a:r>
              <a:rPr i="0">
                <a:solidFill>
                  <a:srgbClr val="0033B3"/>
                </a:solidFill>
              </a:rPr>
              <a:t>if </a:t>
            </a:r>
            <a:r>
              <a:rPr i="0">
                <a:solidFill>
                  <a:srgbClr val="080808"/>
                </a:solidFill>
              </a:rPr>
              <a:t>(</a:t>
            </a:r>
            <a:r>
              <a:rPr i="0">
                <a:solidFill>
                  <a:srgbClr val="000000"/>
                </a:solidFill>
              </a:rPr>
              <a:t>x </a:t>
            </a:r>
            <a:r>
              <a:rPr i="0">
                <a:solidFill>
                  <a:srgbClr val="080808"/>
                </a:solidFill>
              </a:rPr>
              <a:t>&gt; </a:t>
            </a:r>
            <a:r>
              <a:rPr i="0">
                <a:solidFill>
                  <a:srgbClr val="1750EB"/>
                </a:solidFill>
              </a:rPr>
              <a:t>0</a:t>
            </a:r>
            <a:r>
              <a:rPr i="0">
                <a:solidFill>
                  <a:srgbClr val="080808"/>
                </a:solidFill>
              </a:rPr>
              <a:t>) {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"Positive"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 </a:t>
            </a:r>
            <a:r>
              <a:rPr i="0">
                <a:solidFill>
                  <a:srgbClr val="0033B3"/>
                </a:solidFill>
              </a:rPr>
              <a:t>else </a:t>
            </a:r>
            <a:r>
              <a:rPr i="0">
                <a:solidFill>
                  <a:srgbClr val="080808"/>
                </a:solidFill>
              </a:rPr>
              <a:t>{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"Non-positive"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1" animBg="1" advAuto="0"/>
      <p:bldP spid="316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Iteration (for statement)</a:t>
            </a:r>
          </a:p>
        </p:txBody>
      </p:sp>
      <p:sp>
        <p:nvSpPr>
          <p:cNvPr id="321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grpSp>
        <p:nvGrpSpPr>
          <p:cNvPr id="324" name="# Python: For statement uses 'in' keyword…"/>
          <p:cNvGrpSpPr/>
          <p:nvPr/>
        </p:nvGrpSpPr>
        <p:grpSpPr>
          <a:xfrm>
            <a:off x="601864" y="1196304"/>
            <a:ext cx="9211837" cy="1855990"/>
            <a:chOff x="0" y="0"/>
            <a:chExt cx="9211836" cy="1855988"/>
          </a:xfrm>
        </p:grpSpPr>
        <p:sp>
          <p:nvSpPr>
            <p:cNvPr id="322" name="직사각형"/>
            <p:cNvSpPr/>
            <p:nvPr/>
          </p:nvSpPr>
          <p:spPr>
            <a:xfrm>
              <a:off x="0" y="-1"/>
              <a:ext cx="9211837" cy="1855990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323" name="# Python: For statement uses 'in' keyword for fruit in fruits:…"/>
            <p:cNvSpPr txBox="1"/>
            <p:nvPr/>
          </p:nvSpPr>
          <p:spPr>
            <a:xfrm>
              <a:off x="6350" y="6349"/>
              <a:ext cx="9199137" cy="1508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A6A6A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rPr dirty="0"/>
                <a:t># Python: For statement uses 'in' keyword</a:t>
              </a:r>
              <a:br>
                <a:rPr dirty="0"/>
              </a:br>
              <a:r>
                <a:rPr dirty="0">
                  <a:solidFill>
                    <a:srgbClr val="AF00DB"/>
                  </a:solidFill>
                </a:rPr>
                <a:t>for</a:t>
              </a:r>
              <a:r>
                <a:rPr dirty="0">
                  <a:solidFill>
                    <a:srgbClr val="7030A0"/>
                  </a:solidFill>
                </a:rPr>
                <a:t> </a:t>
              </a:r>
              <a:r>
                <a:rPr dirty="0">
                  <a:solidFill>
                    <a:srgbClr val="001080"/>
                  </a:solidFill>
                </a:rPr>
                <a:t>fruit</a:t>
              </a:r>
              <a:r>
                <a:rPr dirty="0">
                  <a:solidFill>
                    <a:srgbClr val="7030A0"/>
                  </a:solidFill>
                </a:rPr>
                <a:t> </a:t>
              </a:r>
              <a:r>
                <a:rPr dirty="0">
                  <a:solidFill>
                    <a:srgbClr val="AF00DB"/>
                  </a:solidFill>
                </a:rPr>
                <a:t>in</a:t>
              </a:r>
              <a:r>
                <a:rPr dirty="0">
                  <a:solidFill>
                    <a:srgbClr val="7030A0"/>
                  </a:solidFill>
                </a:rPr>
                <a:t> </a:t>
              </a:r>
              <a:r>
                <a:rPr dirty="0">
                  <a:solidFill>
                    <a:srgbClr val="001080"/>
                  </a:solidFill>
                </a:rPr>
                <a:t>fruits</a:t>
              </a:r>
              <a:r>
                <a:rPr dirty="0">
                  <a:solidFill>
                    <a:srgbClr val="7030A0"/>
                  </a:solidFill>
                </a:rPr>
                <a:t>:</a:t>
              </a:r>
              <a:endParaRPr sz="1600" dirty="0">
                <a:solidFill>
                  <a:srgbClr val="7030A0"/>
                </a:solidFill>
              </a:endParaRPr>
            </a:p>
            <a:p>
              <a:pPr>
                <a:defRPr sz="20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rPr dirty="0"/>
                <a:t>    print</a:t>
              </a:r>
              <a:r>
                <a:rPr dirty="0">
                  <a:solidFill>
                    <a:srgbClr val="3B3B3B"/>
                  </a:solidFill>
                </a:rPr>
                <a:t>(</a:t>
              </a:r>
              <a:r>
                <a:rPr dirty="0">
                  <a:solidFill>
                    <a:srgbClr val="001080"/>
                  </a:solidFill>
                </a:rPr>
                <a:t>fruit</a:t>
              </a:r>
              <a:r>
                <a:rPr dirty="0">
                  <a:solidFill>
                    <a:srgbClr val="3B3B3B"/>
                  </a:solidFill>
                </a:rPr>
                <a:t>)</a:t>
              </a:r>
              <a:br>
                <a:rPr dirty="0">
                  <a:solidFill>
                    <a:srgbClr val="3B3B3B"/>
                  </a:solidFill>
                </a:rPr>
              </a:br>
              <a:r>
                <a:rPr dirty="0">
                  <a:solidFill>
                    <a:srgbClr val="AF00DB"/>
                  </a:solidFill>
                </a:rPr>
                <a:t>for</a:t>
              </a:r>
              <a:r>
                <a:rPr dirty="0"/>
                <a:t> </a:t>
              </a:r>
              <a:r>
                <a:rPr dirty="0" err="1">
                  <a:solidFill>
                    <a:srgbClr val="001080"/>
                  </a:solidFill>
                </a:rPr>
                <a:t>i</a:t>
              </a:r>
              <a:r>
                <a:rPr dirty="0"/>
                <a:t> </a:t>
              </a:r>
              <a:r>
                <a:rPr dirty="0">
                  <a:solidFill>
                    <a:srgbClr val="AF00DB"/>
                  </a:solidFill>
                </a:rPr>
                <a:t>in</a:t>
              </a:r>
              <a:r>
                <a:rPr dirty="0"/>
                <a:t> </a:t>
              </a:r>
              <a:r>
                <a:rPr dirty="0">
                  <a:solidFill>
                    <a:srgbClr val="267F99"/>
                  </a:solidFill>
                </a:rPr>
                <a:t>range</a:t>
              </a:r>
              <a:r>
                <a:rPr dirty="0"/>
                <a:t>(</a:t>
              </a:r>
              <a:r>
                <a:rPr dirty="0">
                  <a:solidFill>
                    <a:srgbClr val="098658"/>
                  </a:solidFill>
                </a:rPr>
                <a:t>5</a:t>
              </a:r>
              <a:r>
                <a:rPr dirty="0"/>
                <a:t>):   </a:t>
              </a:r>
              <a:r>
                <a:rPr dirty="0">
                  <a:solidFill>
                    <a:srgbClr val="A6A6A6"/>
                  </a:solidFill>
                </a:rPr>
                <a:t># </a:t>
              </a:r>
              <a:r>
                <a:rPr dirty="0" err="1">
                  <a:solidFill>
                    <a:srgbClr val="A6A6A6"/>
                  </a:solidFill>
                </a:rPr>
                <a:t>i</a:t>
              </a:r>
              <a:r>
                <a:rPr dirty="0">
                  <a:solidFill>
                    <a:srgbClr val="A6A6A6"/>
                  </a:solidFill>
                </a:rPr>
                <a:t> = 0, 1, 2, 3, 4</a:t>
              </a:r>
            </a:p>
            <a:p>
              <a:pPr>
                <a:defRPr sz="20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rPr dirty="0"/>
                <a:t>    print</a:t>
              </a:r>
              <a:r>
                <a:rPr dirty="0">
                  <a:solidFill>
                    <a:srgbClr val="3B3B3B"/>
                  </a:solidFill>
                </a:rPr>
                <a:t>(</a:t>
              </a:r>
              <a:r>
                <a:rPr dirty="0" err="1">
                  <a:solidFill>
                    <a:srgbClr val="001080"/>
                  </a:solidFill>
                </a:rPr>
                <a:t>i</a:t>
              </a:r>
              <a:r>
                <a:rPr dirty="0">
                  <a:solidFill>
                    <a:srgbClr val="3B3B3B"/>
                  </a:solidFill>
                </a:rPr>
                <a:t>)</a:t>
              </a:r>
            </a:p>
          </p:txBody>
        </p:sp>
      </p:grpSp>
      <p:grpSp>
        <p:nvGrpSpPr>
          <p:cNvPr id="327" name="// Java: For statement uses ': (for each)' or // 'initialization; condition; update'   for (String fruit : fruits) {     System.out.println(fruit); }  for (int i = 0; i &lt; 5; i++) {     System.out.println(i); }"/>
          <p:cNvGrpSpPr/>
          <p:nvPr/>
        </p:nvGrpSpPr>
        <p:grpSpPr>
          <a:xfrm>
            <a:off x="601864" y="3267867"/>
            <a:ext cx="9211837" cy="3170039"/>
            <a:chOff x="0" y="0"/>
            <a:chExt cx="9211836" cy="3170037"/>
          </a:xfrm>
        </p:grpSpPr>
        <p:sp>
          <p:nvSpPr>
            <p:cNvPr id="325" name="직사각형"/>
            <p:cNvSpPr/>
            <p:nvPr/>
          </p:nvSpPr>
          <p:spPr>
            <a:xfrm>
              <a:off x="0" y="-1"/>
              <a:ext cx="9211837" cy="3170039"/>
            </a:xfrm>
            <a:prstGeom prst="rect">
              <a:avLst/>
            </a:prstGeom>
            <a:noFill/>
            <a:ln w="12700" cap="flat">
              <a:solidFill>
                <a:srgbClr val="BFBFB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326" name="// Java: For statement uses ': (for each)' or…"/>
            <p:cNvSpPr txBox="1"/>
            <p:nvPr/>
          </p:nvSpPr>
          <p:spPr>
            <a:xfrm>
              <a:off x="6350" y="6349"/>
              <a:ext cx="9199137" cy="2969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2000">
                  <a:solidFill>
                    <a:srgbClr val="A6A6A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Java: For statement uses ': (for each)' or </a:t>
              </a:r>
            </a:p>
            <a:p>
              <a:pPr>
                <a:defRPr sz="2000">
                  <a:solidFill>
                    <a:srgbClr val="A6A6A6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// 'initialization; condition; update' </a:t>
              </a:r>
              <a:br/>
              <a:br/>
              <a:r>
                <a:rPr>
                  <a:solidFill>
                    <a:srgbClr val="0033B3"/>
                  </a:solidFill>
                </a:rPr>
                <a:t>for 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String fruit </a:t>
              </a:r>
              <a:r>
                <a:rPr>
                  <a:solidFill>
                    <a:srgbClr val="080808"/>
                  </a:solidFill>
                </a:rPr>
                <a:t>: </a:t>
              </a:r>
              <a:r>
                <a:rPr>
                  <a:solidFill>
                    <a:srgbClr val="000000"/>
                  </a:solidFill>
                </a:rPr>
                <a:t>fruits</a:t>
              </a:r>
              <a:r>
                <a:rPr>
                  <a:solidFill>
                    <a:srgbClr val="080808"/>
                  </a:solidFill>
                </a:rPr>
                <a:t>) 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</a:t>
              </a: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871094"/>
                  </a:solidFill>
                </a:rPr>
                <a:t>out</a:t>
              </a:r>
              <a:r>
                <a:rPr>
                  <a:solidFill>
                    <a:srgbClr val="080808"/>
                  </a:solidFill>
                </a:rPr>
                <a:t>.println(</a:t>
              </a:r>
              <a:r>
                <a:rPr>
                  <a:solidFill>
                    <a:srgbClr val="000000"/>
                  </a:solidFill>
                </a:rPr>
                <a:t>fruit</a:t>
              </a:r>
              <a:r>
                <a:rPr>
                  <a:solidFill>
                    <a:srgbClr val="080808"/>
                  </a:solidFill>
                </a:rPr>
                <a:t>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}</a:t>
              </a:r>
              <a:br>
                <a:rPr>
                  <a:solidFill>
                    <a:srgbClr val="080808"/>
                  </a:solidFill>
                </a:rPr>
              </a:b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033B3"/>
                  </a:solidFill>
                </a:rPr>
                <a:t>for </a:t>
              </a:r>
              <a:r>
                <a:rPr>
                  <a:solidFill>
                    <a:srgbClr val="080808"/>
                  </a:solidFill>
                </a:rPr>
                <a:t>(</a:t>
              </a:r>
              <a:r>
                <a:rPr>
                  <a:solidFill>
                    <a:srgbClr val="0033B3"/>
                  </a:solidFill>
                </a:rPr>
                <a:t>int </a:t>
              </a:r>
              <a:r>
                <a:rPr>
                  <a:solidFill>
                    <a:srgbClr val="000000"/>
                  </a:solidFill>
                </a:rPr>
                <a:t>i </a:t>
              </a:r>
              <a:r>
                <a:rPr>
                  <a:solidFill>
                    <a:srgbClr val="080808"/>
                  </a:solidFill>
                </a:rPr>
                <a:t>= </a:t>
              </a:r>
              <a:r>
                <a:rPr>
                  <a:solidFill>
                    <a:srgbClr val="1750EB"/>
                  </a:solidFill>
                </a:rPr>
                <a:t>0</a:t>
              </a:r>
              <a:r>
                <a:rPr>
                  <a:solidFill>
                    <a:srgbClr val="080808"/>
                  </a:solidFill>
                </a:rPr>
                <a:t>; </a:t>
              </a:r>
              <a:r>
                <a:rPr>
                  <a:solidFill>
                    <a:srgbClr val="000000"/>
                  </a:solidFill>
                </a:rPr>
                <a:t>i </a:t>
              </a:r>
              <a:r>
                <a:rPr>
                  <a:solidFill>
                    <a:srgbClr val="080808"/>
                  </a:solidFill>
                </a:rPr>
                <a:t>&lt; </a:t>
              </a:r>
              <a:r>
                <a:rPr>
                  <a:solidFill>
                    <a:srgbClr val="1750EB"/>
                  </a:solidFill>
                </a:rPr>
                <a:t>5</a:t>
              </a:r>
              <a:r>
                <a:rPr>
                  <a:solidFill>
                    <a:srgbClr val="080808"/>
                  </a:solidFill>
                </a:rPr>
                <a:t>; </a:t>
              </a:r>
              <a:r>
                <a:rPr>
                  <a:solidFill>
                    <a:srgbClr val="000000"/>
                  </a:solidFill>
                </a:rPr>
                <a:t>i</a:t>
              </a:r>
              <a:r>
                <a:rPr>
                  <a:solidFill>
                    <a:srgbClr val="080808"/>
                  </a:solidFill>
                </a:rPr>
                <a:t>++) {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    </a:t>
              </a:r>
              <a:r>
                <a:rPr>
                  <a:solidFill>
                    <a:srgbClr val="000000"/>
                  </a:solidFill>
                </a:rPr>
                <a:t>System</a:t>
              </a:r>
              <a:r>
                <a:rPr>
                  <a:solidFill>
                    <a:srgbClr val="080808"/>
                  </a:solidFill>
                </a:rPr>
                <a:t>.</a:t>
              </a:r>
              <a:r>
                <a:rPr i="1">
                  <a:solidFill>
                    <a:srgbClr val="871094"/>
                  </a:solidFill>
                </a:rPr>
                <a:t>out</a:t>
              </a:r>
              <a:r>
                <a:rPr>
                  <a:solidFill>
                    <a:srgbClr val="080808"/>
                  </a:solidFill>
                </a:rPr>
                <a:t>.println(</a:t>
              </a:r>
              <a:r>
                <a:rPr>
                  <a:solidFill>
                    <a:srgbClr val="000000"/>
                  </a:solidFill>
                </a:rPr>
                <a:t>i</a:t>
              </a:r>
              <a:r>
                <a:rPr>
                  <a:solidFill>
                    <a:srgbClr val="080808"/>
                  </a:solidFill>
                </a:rPr>
                <a:t>);</a:t>
              </a:r>
              <a:br>
                <a:rPr>
                  <a:solidFill>
                    <a:srgbClr val="080808"/>
                  </a:solidFill>
                </a:rPr>
              </a:br>
              <a:r>
                <a:rPr>
                  <a:solidFill>
                    <a:srgbClr val="080808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Python vs Java: Translation Method and Others</a:t>
            </a:r>
          </a:p>
        </p:txBody>
      </p:sp>
      <p:sp>
        <p:nvSpPr>
          <p:cNvPr id="332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Python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Interpretation, Slow execution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Simple grammar, Easy to learn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Rich scientific and engineering libraries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Applications: Prototyping in research, Data analysis, Machine learning, ...</a:t>
            </a:r>
            <a:endParaRPr sz="2000"/>
          </a:p>
          <a:p>
            <a:pPr marL="0" lvl="1" indent="457200">
              <a:spcBef>
                <a:spcPts val="400"/>
              </a:spcBef>
              <a:buSzTx/>
              <a:buNone/>
              <a:defRPr sz="2000"/>
            </a:pPr>
            <a:endParaRPr sz="2000"/>
          </a:p>
          <a:p>
            <a:r>
              <a:t>Java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Interpretation (but fast using JIT), Faster than Python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Strict grammar for reducing errors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Rich standard libraries and 3</a:t>
            </a:r>
            <a:r>
              <a:rPr baseline="30259"/>
              <a:t>rd</a:t>
            </a:r>
            <a:r>
              <a:t> party libraries for enterprise applications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Applications: Enterprise applications (ex. servers), Cloud native implementation, Android’s native implementation</a:t>
            </a:r>
          </a:p>
        </p:txBody>
      </p:sp>
      <p:sp>
        <p:nvSpPr>
          <p:cNvPr id="333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Why Java in This Course? (2/3)</a:t>
            </a:r>
          </a:p>
        </p:txBody>
      </p:sp>
      <p:sp>
        <p:nvSpPr>
          <p:cNvPr id="54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Still popular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For large enterprise system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Backend (server) implementation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Native implementation language of Android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For cloud system development</a:t>
            </a:r>
          </a:p>
        </p:txBody>
      </p:sp>
      <p:sp>
        <p:nvSpPr>
          <p:cNvPr id="55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Why Java in This Course? (3/3)</a:t>
            </a:r>
          </a:p>
        </p:txBody>
      </p:sp>
      <p:sp>
        <p:nvSpPr>
          <p:cNvPr id="60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61" name="내용 개체 틀 4" descr="내용 개체 틀 4"/>
          <p:cNvPicPr>
            <a:picLocks noChangeAspect="1"/>
          </p:cNvPicPr>
          <p:nvPr/>
        </p:nvPicPr>
        <p:blipFill>
          <a:blip r:embed="rId3"/>
          <a:srcRect b="12214"/>
          <a:stretch>
            <a:fillRect/>
          </a:stretch>
        </p:blipFill>
        <p:spPr>
          <a:xfrm>
            <a:off x="550394" y="1268758"/>
            <a:ext cx="11044237" cy="3238849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62" name="그림 2" descr="그림 2"/>
          <p:cNvPicPr>
            <a:picLocks noChangeAspect="1"/>
          </p:cNvPicPr>
          <p:nvPr/>
        </p:nvPicPr>
        <p:blipFill>
          <a:blip r:embed="rId4"/>
          <a:srcRect l="22995" t="79911" r="24918" b="12003"/>
          <a:stretch>
            <a:fillRect/>
          </a:stretch>
        </p:blipFill>
        <p:spPr>
          <a:xfrm>
            <a:off x="1455030" y="4890482"/>
            <a:ext cx="9281939" cy="531523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63" name="내용 개체 틀 4" descr="내용 개체 틀 4"/>
          <p:cNvPicPr>
            <a:picLocks noChangeAspect="1"/>
          </p:cNvPicPr>
          <p:nvPr/>
        </p:nvPicPr>
        <p:blipFill>
          <a:blip r:embed="rId3"/>
          <a:srcRect l="37015" t="400" r="34881" b="84414"/>
          <a:stretch>
            <a:fillRect/>
          </a:stretch>
        </p:blipFill>
        <p:spPr>
          <a:xfrm>
            <a:off x="3090822" y="1066716"/>
            <a:ext cx="6010357" cy="1084856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History of Java (1/2)</a:t>
            </a:r>
          </a:p>
        </p:txBody>
      </p:sp>
      <p:sp>
        <p:nvSpPr>
          <p:cNvPr id="68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Early 1990s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Developed by Sun Microsystems, initially as a language for </a:t>
            </a:r>
            <a:r>
              <a:rPr>
                <a:solidFill>
                  <a:srgbClr val="E46C0A"/>
                </a:solidFill>
              </a:rPr>
              <a:t>consumer electronics</a:t>
            </a:r>
            <a:r>
              <a:t>.</a:t>
            </a:r>
            <a:endParaRPr sz="2000"/>
          </a:p>
          <a:p>
            <a:r>
              <a:t>1995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Officially released, used to develop </a:t>
            </a:r>
            <a:r>
              <a:rPr>
                <a:solidFill>
                  <a:srgbClr val="E46C0A"/>
                </a:solidFill>
              </a:rPr>
              <a:t>web applets </a:t>
            </a:r>
            <a:r>
              <a:t>with a "Write Once, Run Anywhere" philosophy</a:t>
            </a:r>
            <a:endParaRPr sz="2000"/>
          </a:p>
          <a:p>
            <a:r>
              <a:t>Late 1990s - 2000s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Emerged as a mainstream language for </a:t>
            </a:r>
            <a:r>
              <a:rPr>
                <a:solidFill>
                  <a:srgbClr val="E46C0A"/>
                </a:solidFill>
              </a:rPr>
              <a:t>enterprise application </a:t>
            </a:r>
            <a:r>
              <a:t>development</a:t>
            </a:r>
            <a:endParaRPr sz="2000"/>
          </a:p>
          <a:p>
            <a:r>
              <a:t>Mid-2000s</a:t>
            </a:r>
            <a:endParaRPr sz="2000"/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Mainly used for developing </a:t>
            </a:r>
            <a:r>
              <a:rPr>
                <a:solidFill>
                  <a:srgbClr val="E46C0A"/>
                </a:solidFill>
              </a:rPr>
              <a:t>large-scale enterprise systems</a:t>
            </a:r>
          </a:p>
        </p:txBody>
      </p:sp>
      <p:sp>
        <p:nvSpPr>
          <p:cNvPr id="6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History of Java (2/2)</a:t>
            </a:r>
          </a:p>
        </p:txBody>
      </p:sp>
      <p:sp>
        <p:nvSpPr>
          <p:cNvPr id="74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Mid-2000s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Mobile application </a:t>
            </a:r>
            <a:r>
              <a:rPr>
                <a:solidFill>
                  <a:srgbClr val="E46C0A"/>
                </a:solidFill>
              </a:rPr>
              <a:t>(feature phone app with J2ME) </a:t>
            </a:r>
            <a:r>
              <a:t>development</a:t>
            </a:r>
            <a:endParaRPr sz="2000"/>
          </a:p>
          <a:p>
            <a:r>
              <a:t>2010s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Dominant language for </a:t>
            </a:r>
            <a:r>
              <a:rPr>
                <a:solidFill>
                  <a:srgbClr val="E46C0A"/>
                </a:solidFill>
              </a:rPr>
              <a:t>android app </a:t>
            </a:r>
            <a:r>
              <a:t>development</a:t>
            </a:r>
            <a:endParaRPr sz="2000"/>
          </a:p>
          <a:p>
            <a:r>
              <a:t>Today</a:t>
            </a:r>
          </a:p>
          <a:p>
            <a:pPr marL="800100" lvl="1" indent="-342900">
              <a:defRPr sz="2300"/>
            </a:pPr>
            <a:r>
              <a:t>Utilized in a variety of fields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Web servers, enterprise systems, Android apps, Big data processing (Hadoop), IoT devices, etc.</a:t>
            </a:r>
          </a:p>
        </p:txBody>
      </p:sp>
      <p:sp>
        <p:nvSpPr>
          <p:cNvPr id="75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Future Outlook</a:t>
            </a:r>
          </a:p>
        </p:txBody>
      </p:sp>
      <p:sp>
        <p:nvSpPr>
          <p:cNvPr id="80" name="내용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Cloud-native application development</a:t>
            </a:r>
          </a:p>
          <a:p>
            <a:r>
              <a:t>Artificial intelligence and machine learning</a:t>
            </a:r>
          </a:p>
          <a:p>
            <a:r>
              <a:t>Micro-services architecture</a:t>
            </a:r>
          </a:p>
          <a:p>
            <a:pPr marL="815008" lvl="1" indent="-357808"/>
            <a:r>
              <a:t>Modularization with reusable classes</a:t>
            </a:r>
          </a:p>
          <a:p>
            <a:pPr marL="314325" indent="-314325">
              <a:spcBef>
                <a:spcPts val="400"/>
              </a:spcBef>
              <a:buFont typeface="Helvetica"/>
              <a:defRPr sz="2200"/>
            </a:pPr>
            <a:r>
              <a:t>Ecosystem through interoperability with JVM languages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200"/>
            </a:pPr>
            <a:r>
              <a:t>Ex) Kotlin, Scala, ... </a:t>
            </a:r>
            <a:endParaRPr sz="2000"/>
          </a:p>
          <a:p>
            <a:r>
              <a:t>Performance improvements and support for new hardware architectures</a:t>
            </a:r>
          </a:p>
        </p:txBody>
      </p:sp>
      <p:sp>
        <p:nvSpPr>
          <p:cNvPr id="81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Platform-Independent Features in Java</a:t>
            </a:r>
          </a:p>
        </p:txBody>
      </p:sp>
      <p:sp>
        <p:nvSpPr>
          <p:cNvPr id="86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551383" y="1124743"/>
            <a:ext cx="6638271" cy="4896549"/>
          </a:xfrm>
          <a:prstGeom prst="rect">
            <a:avLst/>
          </a:prstGeom>
        </p:spPr>
        <p:txBody>
          <a:bodyPr/>
          <a:lstStyle/>
          <a:p>
            <a:r>
              <a:t>Java: Cross-platform language</a:t>
            </a:r>
          </a:p>
          <a:p>
            <a:pPr marL="800100" lvl="1" indent="-342900">
              <a:spcBef>
                <a:spcPts val="400"/>
              </a:spcBef>
              <a:buFont typeface="Helvetica"/>
              <a:defRPr sz="2300"/>
            </a:pPr>
            <a:r>
              <a:t>WORA: Write-Once, Run-Anywhere</a:t>
            </a:r>
            <a:endParaRPr sz="2000"/>
          </a:p>
          <a:p>
            <a:pPr marL="0" lvl="1" indent="228600">
              <a:spcBef>
                <a:spcPts val="400"/>
              </a:spcBef>
              <a:buSzTx/>
              <a:buNone/>
              <a:defRPr sz="2000"/>
            </a:pPr>
            <a:endParaRPr sz="2000"/>
          </a:p>
          <a:p>
            <a:r>
              <a:t>Execution Process</a:t>
            </a:r>
          </a:p>
          <a:p>
            <a:pPr marL="982978" lvl="1" indent="-525779">
              <a:spcBef>
                <a:spcPts val="400"/>
              </a:spcBef>
              <a:buFontTx/>
              <a:buAutoNum type="circleNumDbPlain"/>
              <a:defRPr sz="2300"/>
            </a:pPr>
            <a:r>
              <a:t>Java source program (.java)</a:t>
            </a:r>
          </a:p>
          <a:p>
            <a:pPr marL="982978" lvl="1" indent="-525779">
              <a:spcBef>
                <a:spcPts val="400"/>
              </a:spcBef>
              <a:buFontTx/>
              <a:buAutoNum type="circleNumDbPlain"/>
              <a:defRPr sz="2300"/>
            </a:pPr>
            <a:r>
              <a:t>Compiled by “Javac” compiler</a:t>
            </a:r>
          </a:p>
          <a:p>
            <a:pPr marL="982978" lvl="1" indent="-525779">
              <a:spcBef>
                <a:spcPts val="400"/>
              </a:spcBef>
              <a:buFontTx/>
              <a:buAutoNum type="circleNumDbPlain"/>
              <a:defRPr sz="2300"/>
            </a:pPr>
            <a:r>
              <a:t>Converted to Byte Code program (.class)</a:t>
            </a:r>
            <a:endParaRPr sz="2000"/>
          </a:p>
          <a:p>
            <a:pPr marL="982978" lvl="1" indent="-525779">
              <a:spcBef>
                <a:spcPts val="400"/>
              </a:spcBef>
              <a:buFontTx/>
              <a:buAutoNum type="circleNumDbPlain"/>
              <a:defRPr sz="2300"/>
            </a:pPr>
            <a:r>
              <a:t>Executed on JVM (Java Virtual Machine) in each different platform</a:t>
            </a:r>
          </a:p>
        </p:txBody>
      </p:sp>
      <p:sp>
        <p:nvSpPr>
          <p:cNvPr id="87" name="슬라이드 번호 개체 틀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88" name="noname.png" descr="noname.png"/>
          <p:cNvPicPr>
            <a:picLocks noChangeAspect="1"/>
          </p:cNvPicPr>
          <p:nvPr/>
        </p:nvPicPr>
        <p:blipFill>
          <a:blip r:embed="rId3"/>
          <a:srcRect b="88435"/>
          <a:stretch>
            <a:fillRect/>
          </a:stretch>
        </p:blipFill>
        <p:spPr>
          <a:xfrm>
            <a:off x="7163710" y="1178180"/>
            <a:ext cx="4688995" cy="502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noname.png" descr="noname.png"/>
          <p:cNvPicPr>
            <a:picLocks noChangeAspect="1"/>
          </p:cNvPicPr>
          <p:nvPr/>
        </p:nvPicPr>
        <p:blipFill>
          <a:blip r:embed="rId3"/>
          <a:srcRect t="58378"/>
          <a:stretch>
            <a:fillRect/>
          </a:stretch>
        </p:blipFill>
        <p:spPr>
          <a:xfrm>
            <a:off x="7163710" y="3714505"/>
            <a:ext cx="4688994" cy="1808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noname.png" descr="noname.png"/>
          <p:cNvPicPr>
            <a:picLocks noChangeAspect="1"/>
          </p:cNvPicPr>
          <p:nvPr/>
        </p:nvPicPr>
        <p:blipFill>
          <a:blip r:embed="rId3"/>
          <a:srcRect t="12152" b="61061"/>
          <a:stretch>
            <a:fillRect/>
          </a:stretch>
        </p:blipFill>
        <p:spPr>
          <a:xfrm>
            <a:off x="7163710" y="1694882"/>
            <a:ext cx="4688994" cy="1163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noname.png" descr="noname.png"/>
          <p:cNvPicPr>
            <a:picLocks noChangeAspect="1"/>
          </p:cNvPicPr>
          <p:nvPr/>
        </p:nvPicPr>
        <p:blipFill>
          <a:blip r:embed="rId3"/>
          <a:srcRect t="38471" r="454" b="42198"/>
          <a:stretch>
            <a:fillRect/>
          </a:stretch>
        </p:blipFill>
        <p:spPr>
          <a:xfrm>
            <a:off x="7161725" y="2842037"/>
            <a:ext cx="4667643" cy="839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  <p:bldP spid="88" grpId="2" animBg="1" advAuto="0"/>
      <p:bldP spid="89" grpId="5" animBg="1" advAuto="0"/>
      <p:bldP spid="90" grpId="3" animBg="1" advAuto="0"/>
      <p:bldP spid="91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Java Source Code and Byte Code (1/3)</a:t>
            </a:r>
          </a:p>
        </p:txBody>
      </p:sp>
      <p:sp>
        <p:nvSpPr>
          <p:cNvPr id="96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11772883" y="6437905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97" name="public class Add {…"/>
          <p:cNvSpPr txBox="1"/>
          <p:nvPr/>
        </p:nvSpPr>
        <p:spPr>
          <a:xfrm>
            <a:off x="599549" y="1126242"/>
            <a:ext cx="10586002" cy="2742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Add {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a = </a:t>
            </a:r>
            <a:r>
              <a:rPr>
                <a:solidFill>
                  <a:srgbClr val="272AD8"/>
                </a:solidFill>
              </a:rPr>
              <a:t>5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b = </a:t>
            </a:r>
            <a:r>
              <a:rPr>
                <a:solidFill>
                  <a:srgbClr val="272AD8"/>
                </a:solidFill>
              </a:rPr>
              <a:t>3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result = a + b;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System.out.println(result);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bldLvl="5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4622</Words>
  <Application>Microsoft Macintosh PowerPoint</Application>
  <PresentationFormat>와이드스크린</PresentationFormat>
  <Paragraphs>528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 네오 OTF Regular</vt:lpstr>
      <vt:lpstr>나눔스퀘어OTF Regular</vt:lpstr>
      <vt:lpstr>Arial</vt:lpstr>
      <vt:lpstr>Helvetica</vt:lpstr>
      <vt:lpstr>Tahoma</vt:lpstr>
      <vt:lpstr>Office 테마</vt:lpstr>
      <vt:lpstr>01_2 Introduction to Java</vt:lpstr>
      <vt:lpstr>Why Java in This Course? (1/3)</vt:lpstr>
      <vt:lpstr>Why Java in This Course? (2/3)</vt:lpstr>
      <vt:lpstr>Why Java in This Course? (3/3)</vt:lpstr>
      <vt:lpstr>History of Java (1/2)</vt:lpstr>
      <vt:lpstr>History of Java (2/2)</vt:lpstr>
      <vt:lpstr>Future Outlook</vt:lpstr>
      <vt:lpstr>Platform-Independent Features in Java</vt:lpstr>
      <vt:lpstr>Java Source Code and Byte Code (1/3)</vt:lpstr>
      <vt:lpstr>Java Source Code and Byte Code (2/3)</vt:lpstr>
      <vt:lpstr>Java Source Code and Byte Code (3/3)</vt:lpstr>
      <vt:lpstr>Simple JVM Implementation (1/4)</vt:lpstr>
      <vt:lpstr>Simple JVM Implementation (2/4)</vt:lpstr>
      <vt:lpstr>Simple JVM Implementation (3/4)</vt:lpstr>
      <vt:lpstr>Simple JVM Implementation (4/4)</vt:lpstr>
      <vt:lpstr>Compiler vs Interpreter</vt:lpstr>
      <vt:lpstr>JIT (Just-In-Time) Compiler</vt:lpstr>
      <vt:lpstr>Features of Java</vt:lpstr>
      <vt:lpstr>Python vs Java: Program Structure</vt:lpstr>
      <vt:lpstr>Python vs Java: Type System</vt:lpstr>
      <vt:lpstr>Python vs Java: Function / Method</vt:lpstr>
      <vt:lpstr>Python vs Java: Class Definition</vt:lpstr>
      <vt:lpstr>Python vs Java: List / Array</vt:lpstr>
      <vt:lpstr>Python vs Java: Code Blocks</vt:lpstr>
      <vt:lpstr>Python vs Java: Iteration (for statement)</vt:lpstr>
      <vt:lpstr>Python vs Java: Translation Method and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</cp:revision>
  <dcterms:modified xsi:type="dcterms:W3CDTF">2025-07-17T22:41:52Z</dcterms:modified>
</cp:coreProperties>
</file>