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docs.oracle.com/en/java/javase" TargetMode="Externa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이번 강의에서는 자바 프로그램을 개발하는데 필요한 소프트웨어 환경을 셋업 합니다.  </a:t>
            </a:r>
          </a:p>
          <a:p>
            <a:pPr/>
            <a:r>
              <a:t>어렵지 않게 설치하고 사용할 수 있으니</a:t>
            </a:r>
            <a:r>
              <a:t>,</a:t>
            </a:r>
            <a:r>
              <a:t> 잘 따라와 주기 바랍니다</a:t>
            </a:r>
            <a:r>
              <a:t>.</a:t>
            </a:r>
            <a:r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그 아래에는 class에 속하는 method들이 나열되어 사용법을 볼 수 있습니다. </a:t>
            </a:r>
          </a:p>
          <a:p>
            <a:pPr/>
            <a:r>
              <a:t>method의 return type, parameter들과 어떤 작업을 하는지를 볼 수 있는데</a:t>
            </a:r>
          </a:p>
          <a:p>
            <a:pPr/>
            <a:r>
              <a:t>각 method 이름을 click하면 더 자세한 설명을 볼 수 있습니다.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뒤에 설치할 IDE, 즉, Integrated Development Environment 를 사용해 보기 전에 </a:t>
            </a:r>
          </a:p>
          <a:p>
            <a:pPr/>
            <a:r>
              <a:t>Console window에서 Java source program을 compile하고 실행하는 과정을 살펴 보겠습니다. </a:t>
            </a:r>
          </a:p>
          <a:p>
            <a:pPr/>
            <a:r>
              <a:t>적당한 text editor로 java 프로그램의 source code를 작성합니다. </a:t>
            </a:r>
          </a:p>
          <a:p>
            <a:pPr/>
            <a:r>
              <a:t>이 예제에서는 FirstProgram.java 라는 class source 파일을 작성하였습니다. </a:t>
            </a:r>
          </a:p>
          <a:p>
            <a:pPr/>
            <a:r>
              <a:t>class의 이름과 source file의 이름이 일치해야 합니다.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Console 에서 source code를 byte code로 compile하기 위해</a:t>
            </a:r>
          </a:p>
          <a:p>
            <a:pPr/>
            <a:r>
              <a:t>“Javac FirstProgram.java” 명령을 typing하여 실행합니다. </a:t>
            </a:r>
          </a:p>
          <a:p>
            <a:pPr/>
            <a:r>
              <a:t>Compile에 성공하면 FirstProgram.class 라는 bytecode 프로그램이 생성된 것을 확인할 수 있습니다. </a:t>
            </a:r>
          </a:p>
          <a:p>
            <a:pPr/>
            <a:r>
              <a:t>현재 폴더 안의 파일 리스트를 확인하기 위해 Windows에서는 “dir”, macOS에서는 “ls” 명령을 사용할 수 있습니다. </a:t>
            </a:r>
          </a:p>
          <a:p>
            <a:pPr/>
            <a:r>
              <a:t>이제 Byte code 프로그램을 실행하기 위해 </a:t>
            </a:r>
          </a:p>
          <a:p>
            <a:pPr/>
            <a:r>
              <a:t>JVM interpreter “java FirstProgram” 명령을 실행합니다. </a:t>
            </a:r>
          </a:p>
          <a:p>
            <a:pPr/>
            <a:r>
              <a:t>Byte code 프로그램 파일 이름인 FirstProgram.class 에서 extension인 .class는 제외하고 명령을 typing해야 합니다. </a:t>
            </a:r>
          </a:p>
          <a:p>
            <a:pPr/>
            <a:r>
              <a:t>JVM 이 실행되면서 “Hello World!” 라는 output이 console에 출력되는 것을 볼 수 있습니다.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이제 IDE, 즉, Integrated Development Environment 인 IntelliJ IDEA를 설치해 보겠습니다. </a:t>
            </a:r>
          </a:p>
          <a:p>
            <a:pPr/>
            <a:r>
              <a:t>jetbrains사의 홈페이지에서 IntelliJ IDEA의 “community edition” 을 다운 받아 설치하십시오. </a:t>
            </a:r>
          </a:p>
          <a:p>
            <a:pPr/>
            <a:r>
              <a:t>Community version은 무료 버전으로 본 코스 정도의 학습에는 충분한 기능을 갖추고 있습니다.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IntelliJ IDEA를 설치한 후 실행하여 New Project 버튼을 click합니다.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프로젝트의 이름을 입력하고</a:t>
            </a:r>
          </a:p>
          <a:p>
            <a:pPr/>
            <a:r>
              <a:t>프로젝트 파일들을 저장할 폴더 위치를 선택합니다. </a:t>
            </a:r>
          </a:p>
          <a:p>
            <a:pPr/>
            <a:r>
              <a:t>Git을 사용한다면 “Create Git repository” 를 check하여 완성된 source code들을 github에 자동으로 upload할 수 있습니다. </a:t>
            </a:r>
          </a:p>
          <a:p>
            <a:pPr/>
            <a:r>
              <a:t>여기서는 이 옵션을 선택하지는 않도록 하겠습니다. </a:t>
            </a:r>
          </a:p>
          <a:p>
            <a:pPr/>
            <a:r>
              <a:t>여러 개의 JDK version들이 설치되어 있다면 그 중에 원하는 JDK를 선택할 수 있습니다. </a:t>
            </a:r>
          </a:p>
          <a:p>
            <a:pPr/>
            <a:r>
              <a:t>보통 가장 최신에 설치한 최신 버전의 JDK를 선택하면 됩니다. </a:t>
            </a:r>
          </a:p>
          <a:p>
            <a:pPr/>
            <a:r>
              <a:t>“Add sample code” option은 IntelliJ IDEA가 자동으로 sample code를 생성해 주는 기능입니다만 </a:t>
            </a:r>
          </a:p>
          <a:p>
            <a:pPr/>
            <a:r>
              <a:t>여기에서는 이 옵션을 선택하지 않도록 하겠습니다. </a:t>
            </a:r>
          </a:p>
          <a:p>
            <a:pPr/>
            <a:r>
              <a:t>모든 입력이 끝나면 왼쪽 맨 아래 “Create” button을 눌러 project를 생성합니다.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이제 방금 생성한 프로젝트 화면으로 전환됩니다. </a:t>
            </a:r>
          </a:p>
          <a:p>
            <a:pPr/>
            <a:r>
              <a:t>아직 아무런 source code를 생성하지 않았기 때문에 src 폴더는 비어있습니다.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Src 폴더 위에 mouse pointer를 위치시키고 right mouse button을 눌러 popup 메뉴가 나오게 합니다. </a:t>
            </a:r>
          </a:p>
          <a:p>
            <a:pPr/>
            <a:r>
              <a:t>메뉴에서 New 를 선택한 후</a:t>
            </a:r>
          </a:p>
          <a:p>
            <a:pPr/>
            <a:r>
              <a:t>보여지는 sub menu에서 Java Class를 선택합니다.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New Java Class 창이 나오면 맨 위에 생성할 class 이름을 typing하고 enter를 누릅니다. </a:t>
            </a:r>
          </a:p>
          <a:p>
            <a:pPr/>
            <a:r>
              <a:t>여기서는 “TestClass” 라는 class 이름을 입력하였습니다.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이제 “TestClass.java” source file이 생성됩니다. </a:t>
            </a:r>
          </a:p>
          <a:p>
            <a:pPr/>
            <a:r>
              <a:t>Class name과 source file의 이름이 반드시 같아야 한다는 점을 다시한번 강조합니다. </a:t>
            </a:r>
          </a:p>
          <a:p>
            <a:pPr/>
            <a:r>
              <a:t>이제 source 입력 창에 프로그램 source를 typing하면 됩니다.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Development Kit (JDK) </a:t>
            </a:r>
            <a:r>
              <a:t>는</a:t>
            </a:r>
            <a:r>
              <a:t> JVM </a:t>
            </a:r>
            <a:r>
              <a:t>뿐아니라 자바 프로그램 개발자를 위한 여러가지 </a:t>
            </a:r>
            <a:r>
              <a:t>tool</a:t>
            </a:r>
            <a:r>
              <a:t>들을 포함하고 있는데</a:t>
            </a:r>
            <a:r>
              <a:t>,</a:t>
            </a:r>
            <a:r>
              <a:t> </a:t>
            </a:r>
          </a:p>
          <a:p>
            <a:pPr/>
            <a:r>
              <a:t>예를 들면</a:t>
            </a:r>
            <a:r>
              <a:t>,</a:t>
            </a:r>
            <a:r>
              <a:t> </a:t>
            </a:r>
            <a:r>
              <a:t>javac, </a:t>
            </a:r>
            <a:r>
              <a:t>즉</a:t>
            </a:r>
            <a:r>
              <a:t>,</a:t>
            </a:r>
            <a:r>
              <a:t> </a:t>
            </a:r>
            <a:r>
              <a:t>Java compiler,</a:t>
            </a:r>
          </a:p>
          <a:p>
            <a:pPr/>
            <a:r>
              <a:t>java, </a:t>
            </a:r>
            <a:r>
              <a:t>즉</a:t>
            </a:r>
            <a:r>
              <a:t>,</a:t>
            </a:r>
            <a:r>
              <a:t> </a:t>
            </a:r>
            <a:r>
              <a:t>byte code interpreter </a:t>
            </a:r>
            <a:r>
              <a:t>등입니다</a:t>
            </a:r>
            <a:r>
              <a:t>.</a:t>
            </a:r>
            <a:r>
              <a:t> </a:t>
            </a:r>
          </a:p>
          <a:p>
            <a:pPr/>
            <a:r>
              <a:t>JDK</a:t>
            </a:r>
            <a:r>
              <a:t> 중에서 개발자가 아닌 프로그램 사용자만을 위한 </a:t>
            </a:r>
            <a:r>
              <a:t>Subset</a:t>
            </a:r>
            <a:r>
              <a:t>을 추린 것을 </a:t>
            </a:r>
            <a:r>
              <a:t>Java Runtime Environment (JRE) </a:t>
            </a:r>
            <a:r>
              <a:t>라고 합니다</a:t>
            </a:r>
            <a:r>
              <a:t>.</a:t>
            </a:r>
            <a:r>
              <a:t> </a:t>
            </a:r>
          </a:p>
          <a:p>
            <a:pPr/>
            <a:r>
              <a:t>즉</a:t>
            </a:r>
            <a:r>
              <a:t>,</a:t>
            </a:r>
            <a:r>
              <a:t> 사용자는 프로그램을 개발하는 사람은 아니기 때문에 개발에만 사용되는 </a:t>
            </a:r>
            <a:r>
              <a:t>tool</a:t>
            </a:r>
            <a:r>
              <a:t>들을 </a:t>
            </a:r>
            <a:r>
              <a:t>JDK</a:t>
            </a:r>
            <a:r>
              <a:t>로 부터 제외한 것이 </a:t>
            </a:r>
            <a:r>
              <a:t>JRE</a:t>
            </a:r>
            <a:r>
              <a:t>라고 볼 수 있습니다</a:t>
            </a:r>
            <a:r>
              <a:t>.</a:t>
            </a:r>
            <a:r>
              <a:t> </a:t>
            </a:r>
          </a:p>
          <a:p>
            <a:pPr/>
            <a:r>
              <a:t>간혹 </a:t>
            </a:r>
            <a:r>
              <a:t>Java</a:t>
            </a:r>
            <a:r>
              <a:t>로 개발된 프로그램을 </a:t>
            </a:r>
            <a:r>
              <a:t>Install</a:t>
            </a:r>
            <a:r>
              <a:t>하여 실행시키려 할 떄</a:t>
            </a:r>
            <a:r>
              <a:t>,</a:t>
            </a:r>
            <a:r>
              <a:t> </a:t>
            </a:r>
            <a:r>
              <a:t>JRE</a:t>
            </a:r>
            <a:r>
              <a:t>가 없으면 다운로드를 받으라는 안내가 나오는데</a:t>
            </a:r>
            <a:r>
              <a:t>,</a:t>
            </a:r>
            <a:r>
              <a:t> </a:t>
            </a:r>
            <a:r>
              <a:t>Java</a:t>
            </a:r>
            <a:r>
              <a:t>로 만들어진 프로그램의 실행에 있어서</a:t>
            </a:r>
            <a:r>
              <a:t>,</a:t>
            </a:r>
            <a:r>
              <a:t> </a:t>
            </a:r>
            <a:r>
              <a:t>JRE</a:t>
            </a:r>
            <a:r>
              <a:t>는 필수이기 때문입니다</a:t>
            </a:r>
            <a:r>
              <a:t>.</a:t>
            </a:r>
            <a:r>
              <a:t> </a:t>
            </a:r>
          </a:p>
          <a:p>
            <a:pPr/>
            <a:r>
              <a:t>JDK</a:t>
            </a:r>
            <a:r>
              <a:t>와 </a:t>
            </a:r>
            <a:r>
              <a:t>JRE</a:t>
            </a:r>
            <a:r>
              <a:t>는 </a:t>
            </a:r>
            <a:r>
              <a:t>Java</a:t>
            </a:r>
            <a:r>
              <a:t>의 소유사인 </a:t>
            </a:r>
            <a:r>
              <a:t>Oracle</a:t>
            </a:r>
            <a:r>
              <a:t>의 </a:t>
            </a:r>
            <a:r>
              <a:t>Java Technology Site</a:t>
            </a:r>
            <a:r>
              <a:t>에 가면 다운로드 받을 수 있습니다</a:t>
            </a:r>
            <a:r>
              <a:t>.</a:t>
            </a:r>
            <a:r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이제 source file을 bytecode로 compile하기 위해 </a:t>
            </a:r>
          </a:p>
          <a:p>
            <a:pPr/>
            <a:r>
              <a:t>Build menu에서 Build Project를 선택합니다. </a:t>
            </a:r>
          </a:p>
          <a:p>
            <a:pPr/>
            <a:r>
              <a:t>단축키는 Windows에서 Ctrl + F9, macOS에서는 Command + fn + F9 입니다.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이제 왼쪽의 file navigator에 “out” folder가 생성된 것을 확인할 수 있습니다. </a:t>
            </a:r>
          </a:p>
          <a:p>
            <a:pPr/>
            <a:r>
              <a:t>Out folder 아래 “TestClass” 가 생성되었는데, 이것이 bytecode file인 TestClass.class 파일을 나타냅니다. </a:t>
            </a:r>
          </a:p>
          <a:p>
            <a:pPr/>
            <a:r>
              <a:t>실제로 bytecode파일이 생성되었는지 확인하기 위해 explorer (Windows) 또는 finder (macOS) 에서</a:t>
            </a:r>
          </a:p>
          <a:p>
            <a:pPr/>
            <a:r>
              <a:t>TestProject 폴더 아래 out 폴더 아래 TestClass.class 파일이 생성된 것을 확인할 수 있습니다.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 interpreter를 실행하여 bytecode 프로그램을 실행하려면 </a:t>
            </a:r>
          </a:p>
          <a:p>
            <a:pPr/>
            <a:r>
              <a:t>Ctrl + r 을 선택하던지</a:t>
            </a:r>
          </a:p>
          <a:p>
            <a:pPr/>
            <a:r>
              <a:t>Run button (play 삼각형 모양) 을 click 합니다. </a:t>
            </a:r>
          </a:p>
          <a:p>
            <a:pPr/>
            <a:r>
              <a:t>program의 output이 IntelliJ 하단의 terminal window에 출력되는 것을 확인할 수 있습니다.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작업을 마친 후에는 “File &gt; Close Project” menu를 선택하여 project를 닫을 수 있습니다. </a:t>
            </a:r>
          </a:p>
          <a:p>
            <a:pPr/>
            <a:r>
              <a:t>Project를 close한 후에는 작성한 모든 project들의 list를 볼 수 있으며 각 프로젝트를 마우스로 선택하여 project로 진입할 수 있습니다.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1" name="Shape 2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이번에는 이미 작성된 source file들을 IntelliJ에 불러들이는 방법에 대해 알아보겠습니다. </a:t>
            </a:r>
          </a:p>
          <a:p>
            <a:pPr/>
            <a:r>
              <a:t>Source file들은 프로젝트 이름을 가진 폴더 아래 src 폴더 아래 java source file들을 가지고 있는 형식이어야 합니다.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Shape 2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menu에서 File &gt; Open 메뉴를 선택하고</a:t>
            </a:r>
          </a:p>
          <a:p>
            <a:pPr/>
            <a:r>
              <a:t>미리 준비된 project 폴더를 선택합니다.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프로젝트가 IntelliJ로 읽어져 만들어지면서 </a:t>
            </a:r>
          </a:p>
          <a:p>
            <a:pPr/>
            <a:r>
              <a:t>Src 폴더 아래 source file들이 자리잡게 됩니다.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JDK를 다운 받기 위해, Oracle Technology </a:t>
            </a:r>
            <a:r>
              <a:t>사이트에 가서 </a:t>
            </a:r>
            <a:r>
              <a:t>JavaSE</a:t>
            </a:r>
            <a:r>
              <a:t>의 최신 버전을 </a:t>
            </a:r>
            <a:r>
              <a:t>click</a:t>
            </a:r>
            <a:r>
              <a:t> 합니다</a:t>
            </a:r>
            <a:r>
              <a:t>.</a:t>
            </a:r>
            <a: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사용자의 OS가 Windows, macOS M Chips, macOS intel chips인지에 따라 적절한 JDK를 다운받아 설치합니다.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JDK가 제대로 설치되었는지 check하기 위해 console window를 띄우고 거기에서 java -version 이라는 명령어를 실행합니다. </a:t>
            </a:r>
          </a:p>
          <a:p>
            <a:pPr/>
            <a:r>
              <a:t>Java version이 표시되면 JDK가 정확히 설치된 것입니다.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JDK에 포함된 API들의 documentation은 Oracle에서 online으로 제공하고 있습니다. </a:t>
            </a:r>
          </a:p>
          <a:p>
            <a:pPr/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3" invalidUrl="" action="" tgtFrame="" tooltip="" history="1" highlightClick="0" endSnd="0"/>
              </a:rPr>
              <a:t>docs.oracle.com/en/java/javase</a:t>
            </a:r>
            <a:r>
              <a:t> 를 방문하여 설치한 JDK version을 click 합니다.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왼쪽 메뉴 영역에서 API Documentation을 선택합니다.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API Documentation page에서 search 창에 원하는 class의 이름을 typing하여 search 합니다. </a:t>
            </a:r>
          </a:p>
          <a:p>
            <a:pPr/>
            <a:r>
              <a:t>예를 들면 ‘System’ 이라는 class를 search 해 볼 수 있습니다.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‘System’ class에 대한 documentation이 표시됩니다. </a:t>
            </a:r>
          </a:p>
          <a:p>
            <a:pPr/>
            <a:r>
              <a:t>Class 이름 위에는 class가 속한 package의 이름이 표시 됩니다. </a:t>
            </a:r>
          </a:p>
          <a:p>
            <a:pPr/>
            <a:r>
              <a:t>예를 들면 System class는 java.lang package 안에 있습니다. </a:t>
            </a:r>
          </a:p>
          <a:p>
            <a:pPr/>
            <a:r>
              <a:t>Fields에는 class에 속하는 instance variable이나 constant들에 대한 설명이 있습니다.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8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755373" marR="0" indent="-298173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163781" marR="0" indent="-24938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jetbrains.com/ko-kr/idea/download" TargetMode="External"/><Relationship Id="rId4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racle.com/java/technologies/" TargetMode="External"/><Relationship Id="rId4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oracle.com/java/technologies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wnload.oracle.com/java/22/latest/jdk-22_windows-x64_bin.exe" TargetMode="External"/><Relationship Id="rId4" Type="http://schemas.openxmlformats.org/officeDocument/2006/relationships/hyperlink" Target="https://download.oracle.com/java/22/latest/jdk-22_macos-aarch64_bin.dmg" TargetMode="External"/><Relationship Id="rId5" Type="http://schemas.openxmlformats.org/officeDocument/2006/relationships/hyperlink" Target="https://download.oracle.com/java/22/latest/jdk-22_macos-x64_bin.dm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racle.com/en/java/javase/22/docs/api/index.html" TargetMode="External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01_3 Environment Setup</a:t>
            </a:r>
          </a:p>
        </p:txBody>
      </p:sp>
      <p:sp>
        <p:nvSpPr>
          <p:cNvPr id="39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3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API Documentation (3/3)</a:t>
            </a:r>
          </a:p>
        </p:txBody>
      </p:sp>
      <p:pic>
        <p:nvPicPr>
          <p:cNvPr id="116" name="내용 개체 틀 3" descr="내용 개체 틀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105867"/>
            <a:ext cx="9198407" cy="4818669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17" name="슬라이드 번호 개체 틀 4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Java Program Development Using JDK - 1</a:t>
            </a:r>
          </a:p>
        </p:txBody>
      </p:sp>
      <p:sp>
        <p:nvSpPr>
          <p:cNvPr id="122" name="슬라이드 번호 개체 틀 5"/>
          <p:cNvSpPr txBox="1"/>
          <p:nvPr>
            <p:ph type="sldNum" sz="quarter" idx="2"/>
          </p:nvPr>
        </p:nvSpPr>
        <p:spPr>
          <a:xfrm>
            <a:off x="11696686" y="6444066"/>
            <a:ext cx="27177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23" name="내용 개체 틀 2"/>
          <p:cNvSpPr txBox="1"/>
          <p:nvPr>
            <p:ph type="body" sz="quarter" idx="1"/>
          </p:nvPr>
        </p:nvSpPr>
        <p:spPr>
          <a:xfrm>
            <a:off x="551383" y="4519659"/>
            <a:ext cx="11043247" cy="1224137"/>
          </a:xfrm>
          <a:prstGeom prst="rect">
            <a:avLst/>
          </a:prstGeom>
        </p:spPr>
        <p:txBody>
          <a:bodyPr/>
          <a:lstStyle/>
          <a:p>
            <a:pPr/>
            <a:r>
              <a:t>Type the program using Notepad (Windows) or Text editor (macOS)</a:t>
            </a:r>
          </a:p>
          <a:p>
            <a:pPr/>
            <a:r>
              <a:t>Save the program as “FirstProgram.java”  (the same name as the class)</a:t>
            </a:r>
          </a:p>
        </p:txBody>
      </p:sp>
      <p:pic>
        <p:nvPicPr>
          <p:cNvPr id="124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562" y="1232542"/>
            <a:ext cx="4989391" cy="2799214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Java Program Development Using JDK - 2</a:t>
            </a:r>
          </a:p>
        </p:txBody>
      </p:sp>
      <p:sp>
        <p:nvSpPr>
          <p:cNvPr id="129" name="내용 개체 틀 2"/>
          <p:cNvSpPr txBox="1"/>
          <p:nvPr>
            <p:ph type="body" sz="quarter" idx="1"/>
          </p:nvPr>
        </p:nvSpPr>
        <p:spPr>
          <a:xfrm>
            <a:off x="551384" y="4564019"/>
            <a:ext cx="11043247" cy="1241246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Executing cmd (terminal in macOS)</a:t>
            </a:r>
          </a:p>
          <a:p>
            <a:pPr>
              <a:defRPr sz="2000"/>
            </a:pPr>
            <a:r>
              <a:t>“javac FirstProgram.java”  (compilation). Output is ’FirstProgram.class’ (byte-code program)</a:t>
            </a:r>
          </a:p>
          <a:p>
            <a:pPr>
              <a:defRPr sz="2000"/>
            </a:pPr>
            <a:r>
              <a:t>“java FirstProgram” (interpretation: executing the byte-code program on JVM) </a:t>
            </a:r>
          </a:p>
        </p:txBody>
      </p:sp>
      <p:sp>
        <p:nvSpPr>
          <p:cNvPr id="130" name="슬라이드 번호 개체 틀 3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TextBox 5"/>
          <p:cNvSpPr txBox="1"/>
          <p:nvPr/>
        </p:nvSpPr>
        <p:spPr>
          <a:xfrm>
            <a:off x="7293847" y="2852935"/>
            <a:ext cx="4140303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1859C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”ls” command instead of “dir” in macOS</a:t>
            </a:r>
          </a:p>
        </p:txBody>
      </p:sp>
      <p:pic>
        <p:nvPicPr>
          <p:cNvPr id="132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8799" y="1195328"/>
            <a:ext cx="6424282" cy="3154091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Installing IntelliJ IDEA</a:t>
            </a:r>
          </a:p>
        </p:txBody>
      </p:sp>
      <p:sp>
        <p:nvSpPr>
          <p:cNvPr id="137" name="내용 개체 틀 2"/>
          <p:cNvSpPr txBox="1"/>
          <p:nvPr>
            <p:ph type="body" sz="quarter" idx="1"/>
          </p:nvPr>
        </p:nvSpPr>
        <p:spPr>
          <a:xfrm>
            <a:off x="551384" y="1124742"/>
            <a:ext cx="11043247" cy="1368154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3" invalidUrl="" action="" tgtFrame="" tooltip="" history="1" highlightClick="0" endSnd="0"/>
              </a:rPr>
              <a:t>https://www.jetbrains.com/ko-kr/idea/download</a:t>
            </a:r>
          </a:p>
          <a:p>
            <a:pPr/>
            <a:r>
              <a:t>Download “Community Edition” and Install it.</a:t>
            </a:r>
          </a:p>
          <a:p>
            <a:pPr lvl="1" marL="742950" indent="-285750">
              <a:buFont typeface="Helvetica"/>
              <a:defRPr sz="2300"/>
            </a:pPr>
            <a:r>
              <a:t>Windows, Intel mac, Apple Silicon mac</a:t>
            </a:r>
          </a:p>
        </p:txBody>
      </p:sp>
      <p:sp>
        <p:nvSpPr>
          <p:cNvPr id="138" name="슬라이드 번호 개체 틀 3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9" name="그림 5" descr="그림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438" y="2636910"/>
            <a:ext cx="4888181" cy="3096348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New Project (1/3)</a:t>
            </a:r>
          </a:p>
        </p:txBody>
      </p:sp>
      <p:pic>
        <p:nvPicPr>
          <p:cNvPr id="144" name="내용 개체 틀 3" descr="내용 개체 틀 3"/>
          <p:cNvPicPr>
            <a:picLocks noChangeAspect="1"/>
          </p:cNvPicPr>
          <p:nvPr/>
        </p:nvPicPr>
        <p:blipFill>
          <a:blip r:embed="rId3">
            <a:extLst/>
          </a:blip>
          <a:srcRect l="1235" t="0" r="0" b="0"/>
          <a:stretch>
            <a:fillRect/>
          </a:stretch>
        </p:blipFill>
        <p:spPr>
          <a:xfrm>
            <a:off x="551382" y="1237860"/>
            <a:ext cx="6355082" cy="4382279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45" name="모서리가 둥근 직사각형 4"/>
          <p:cNvSpPr/>
          <p:nvPr/>
        </p:nvSpPr>
        <p:spPr>
          <a:xfrm>
            <a:off x="3248862" y="2983770"/>
            <a:ext cx="845821" cy="821879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46" name="슬라이드 번호 개체 틀 5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내용 개체 틀 6" descr="내용 개체 틀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078230"/>
            <a:ext cx="6176546" cy="5400676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5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New Project (2/3)</a:t>
            </a:r>
          </a:p>
        </p:txBody>
      </p:sp>
      <p:sp>
        <p:nvSpPr>
          <p:cNvPr id="152" name="모서리가 둥근 직사각형 4"/>
          <p:cNvSpPr/>
          <p:nvPr/>
        </p:nvSpPr>
        <p:spPr>
          <a:xfrm>
            <a:off x="2447284" y="1474469"/>
            <a:ext cx="1577340" cy="2286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53" name="모서리가 둥근 직사각형 7"/>
          <p:cNvSpPr/>
          <p:nvPr/>
        </p:nvSpPr>
        <p:spPr>
          <a:xfrm>
            <a:off x="2447283" y="1846291"/>
            <a:ext cx="4137662" cy="22860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54" name="모서리가 둥근 직사각형 8"/>
          <p:cNvSpPr/>
          <p:nvPr/>
        </p:nvSpPr>
        <p:spPr>
          <a:xfrm>
            <a:off x="3235954" y="2266085"/>
            <a:ext cx="1303022" cy="227907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55" name="모서리가 둥근 직사각형 9"/>
          <p:cNvSpPr/>
          <p:nvPr/>
        </p:nvSpPr>
        <p:spPr>
          <a:xfrm>
            <a:off x="2447283" y="2943398"/>
            <a:ext cx="3874772" cy="227907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56" name="모서리가 둥근 직사각형 10"/>
          <p:cNvSpPr/>
          <p:nvPr/>
        </p:nvSpPr>
        <p:spPr>
          <a:xfrm>
            <a:off x="2447283" y="3269327"/>
            <a:ext cx="1215393" cy="227907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57" name="모서리가 둥근 직사각형 11"/>
          <p:cNvSpPr/>
          <p:nvPr/>
        </p:nvSpPr>
        <p:spPr>
          <a:xfrm>
            <a:off x="6062771" y="6178091"/>
            <a:ext cx="522175" cy="227907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58" name="슬라이드 번호 개체 틀 13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3"/>
      <p:bldP build="whole" bldLvl="1" animBg="1" rev="0" advAuto="0" spid="152" grpId="1"/>
      <p:bldP build="whole" bldLvl="1" animBg="1" rev="0" advAuto="0" spid="157" grpId="6"/>
      <p:bldP build="whole" bldLvl="1" animBg="1" rev="0" advAuto="0" spid="155" grpId="4"/>
      <p:bldP build="whole" bldLvl="1" animBg="1" rev="0" advAuto="0" spid="156" grpId="5"/>
      <p:bldP build="whole" bldLvl="1" animBg="1" rev="0" advAuto="0" spid="15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New Project (3/3)</a:t>
            </a:r>
          </a:p>
        </p:txBody>
      </p:sp>
      <p:pic>
        <p:nvPicPr>
          <p:cNvPr id="163" name="내용 개체 틀 3" descr="내용 개체 틀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078230"/>
            <a:ext cx="5915863" cy="4911090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64" name="슬라이드 번호 개체 틀 4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New Class (1/3)</a:t>
            </a:r>
          </a:p>
        </p:txBody>
      </p:sp>
      <p:pic>
        <p:nvPicPr>
          <p:cNvPr id="169" name="내용 개체 틀 3" descr="내용 개체 틀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204276"/>
            <a:ext cx="8623301" cy="4851401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70" name="모서리가 둥근 직사각형 4"/>
          <p:cNvSpPr/>
          <p:nvPr/>
        </p:nvSpPr>
        <p:spPr>
          <a:xfrm>
            <a:off x="995674" y="1668779"/>
            <a:ext cx="775976" cy="26289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71" name="모서리가 둥근 직사각형 5"/>
          <p:cNvSpPr/>
          <p:nvPr/>
        </p:nvSpPr>
        <p:spPr>
          <a:xfrm>
            <a:off x="1383663" y="2310131"/>
            <a:ext cx="628019" cy="244475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72" name="모서리가 둥근 직사각형 6"/>
          <p:cNvSpPr/>
          <p:nvPr/>
        </p:nvSpPr>
        <p:spPr>
          <a:xfrm>
            <a:off x="4863033" y="2441575"/>
            <a:ext cx="628019" cy="244475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73" name="모서리가 둥근 직사각형 7"/>
          <p:cNvSpPr/>
          <p:nvPr/>
        </p:nvSpPr>
        <p:spPr>
          <a:xfrm>
            <a:off x="7301432" y="2441575"/>
            <a:ext cx="1040971" cy="244475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74" name="TextBox 8"/>
          <p:cNvSpPr txBox="1"/>
          <p:nvPr/>
        </p:nvSpPr>
        <p:spPr>
          <a:xfrm>
            <a:off x="3329926" y="1677967"/>
            <a:ext cx="3246273" cy="31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right mouse button click!</a:t>
            </a:r>
          </a:p>
        </p:txBody>
      </p:sp>
      <p:cxnSp>
        <p:nvCxnSpPr>
          <p:cNvPr id="175" name="꺾인 연결선[E] 14"/>
          <p:cNvCxnSpPr>
            <a:stCxn id="174" idx="0"/>
            <a:endCxn id="171" idx="0"/>
          </p:cNvCxnSpPr>
          <p:nvPr/>
        </p:nvCxnSpPr>
        <p:spPr>
          <a:xfrm flipH="1">
            <a:off x="1701800" y="1841500"/>
            <a:ext cx="3251200" cy="596900"/>
          </a:xfrm>
          <a:prstGeom prst="bentConnector3">
            <a:avLst>
              <a:gd name="adj1" fmla="val 65625"/>
            </a:avLst>
          </a:prstGeom>
          <a:ln w="12700">
            <a:solidFill>
              <a:srgbClr val="FF0000"/>
            </a:solidFill>
            <a:tailEnd type="triangle"/>
          </a:ln>
        </p:spPr>
      </p:cxnSp>
      <p:sp>
        <p:nvSpPr>
          <p:cNvPr id="176" name="슬라이드 번호 개체 틀 24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" grpId="2"/>
      <p:bldP build="whole" bldLvl="1" animBg="1" rev="0" advAuto="0" spid="173" grpId="6"/>
      <p:bldP build="whole" bldLvl="1" animBg="1" rev="0" advAuto="0" spid="170" grpId="1"/>
      <p:bldP build="whole" bldLvl="1" animBg="1" rev="0" advAuto="0" spid="174" grpId="3"/>
      <p:bldP build="whole" bldLvl="1" animBg="1" rev="0" advAuto="0" spid="172" grpId="5"/>
      <p:bldP build="whole" bldLvl="1" animBg="1" rev="0" advAuto="0" spid="17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New Class (2/3)</a:t>
            </a:r>
          </a:p>
        </p:txBody>
      </p:sp>
      <p:pic>
        <p:nvPicPr>
          <p:cNvPr id="181" name="내용 개체 틀 3" descr="내용 개체 틀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349056"/>
            <a:ext cx="4254501" cy="2527301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82" name="모서리가 둥근 직사각형 4"/>
          <p:cNvSpPr/>
          <p:nvPr/>
        </p:nvSpPr>
        <p:spPr>
          <a:xfrm>
            <a:off x="988261" y="1915796"/>
            <a:ext cx="931978" cy="244475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83" name="TextBox 5"/>
          <p:cNvSpPr txBox="1"/>
          <p:nvPr/>
        </p:nvSpPr>
        <p:spPr>
          <a:xfrm>
            <a:off x="5254192" y="1349057"/>
            <a:ext cx="3371958" cy="31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Type class name and enter!</a:t>
            </a:r>
          </a:p>
        </p:txBody>
      </p:sp>
      <p:cxnSp>
        <p:nvCxnSpPr>
          <p:cNvPr id="184" name="꺾인 연결선[E] 6"/>
          <p:cNvCxnSpPr>
            <a:stCxn id="183" idx="0"/>
            <a:endCxn id="182" idx="0"/>
          </p:cNvCxnSpPr>
          <p:nvPr/>
        </p:nvCxnSpPr>
        <p:spPr>
          <a:xfrm flipH="1">
            <a:off x="1460500" y="1511300"/>
            <a:ext cx="5473700" cy="520700"/>
          </a:xfrm>
          <a:prstGeom prst="bentConnector3">
            <a:avLst>
              <a:gd name="adj1" fmla="val 61252"/>
            </a:avLst>
          </a:prstGeom>
          <a:ln w="12700">
            <a:solidFill>
              <a:srgbClr val="FF0000"/>
            </a:solidFill>
            <a:tailEnd type="triangle"/>
          </a:ln>
        </p:spPr>
      </p:cxnSp>
      <p:sp>
        <p:nvSpPr>
          <p:cNvPr id="185" name="슬라이드 번호 개체 틀 9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New Class (3/3)</a:t>
            </a:r>
          </a:p>
        </p:txBody>
      </p:sp>
      <p:pic>
        <p:nvPicPr>
          <p:cNvPr id="190" name="내용 개체 틀 5" descr="내용 개체 틀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443037"/>
            <a:ext cx="5816601" cy="1905001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91" name="모서리가 둥근 직사각형 6"/>
          <p:cNvSpPr/>
          <p:nvPr/>
        </p:nvSpPr>
        <p:spPr>
          <a:xfrm>
            <a:off x="1251152" y="1966421"/>
            <a:ext cx="4761029" cy="1381616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92" name="TextBox 7"/>
          <p:cNvSpPr txBox="1"/>
          <p:nvPr/>
        </p:nvSpPr>
        <p:spPr>
          <a:xfrm>
            <a:off x="6711949" y="2504035"/>
            <a:ext cx="1989419" cy="31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Type the source</a:t>
            </a:r>
          </a:p>
        </p:txBody>
      </p:sp>
      <p:sp>
        <p:nvSpPr>
          <p:cNvPr id="193" name="모서리가 둥근 직사각형 13"/>
          <p:cNvSpPr/>
          <p:nvPr/>
        </p:nvSpPr>
        <p:spPr>
          <a:xfrm>
            <a:off x="649172" y="1531619"/>
            <a:ext cx="1831139" cy="301929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grpSp>
        <p:nvGrpSpPr>
          <p:cNvPr id="196" name="TextBox 16"/>
          <p:cNvGrpSpPr/>
          <p:nvPr/>
        </p:nvGrpSpPr>
        <p:grpSpPr>
          <a:xfrm>
            <a:off x="3031488" y="1487328"/>
            <a:ext cx="4482696" cy="390512"/>
            <a:chOff x="0" y="0"/>
            <a:chExt cx="4482694" cy="390510"/>
          </a:xfrm>
        </p:grpSpPr>
        <p:sp>
          <p:nvSpPr>
            <p:cNvPr id="194" name="직사각형"/>
            <p:cNvSpPr/>
            <p:nvPr/>
          </p:nvSpPr>
          <p:spPr>
            <a:xfrm>
              <a:off x="0" y="0"/>
              <a:ext cx="4482695" cy="3905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457200">
                <a:defRPr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195" name="Java source file name = class name"/>
            <p:cNvSpPr txBox="1"/>
            <p:nvPr/>
          </p:nvSpPr>
          <p:spPr>
            <a:xfrm>
              <a:off x="0" y="0"/>
              <a:ext cx="4377440" cy="3190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 defTabSz="457200">
                <a:defRPr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Java source file name = class name</a:t>
              </a:r>
            </a:p>
          </p:txBody>
        </p:sp>
      </p:grpSp>
      <p:sp>
        <p:nvSpPr>
          <p:cNvPr id="200" name="직선 화살표 연결선 21"/>
          <p:cNvSpPr/>
          <p:nvPr/>
        </p:nvSpPr>
        <p:spPr>
          <a:xfrm>
            <a:off x="2493053" y="1682583"/>
            <a:ext cx="53843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2700">
            <a:solidFill>
              <a:srgbClr val="FF0000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198" name="직선 화살표 연결선 26"/>
          <p:cNvCxnSpPr>
            <a:stCxn id="192" idx="0"/>
            <a:endCxn id="191" idx="0"/>
          </p:cNvCxnSpPr>
          <p:nvPr/>
        </p:nvCxnSpPr>
        <p:spPr>
          <a:xfrm flipH="1" flipV="1">
            <a:off x="3631666" y="2657228"/>
            <a:ext cx="4074993" cy="63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</p:cxnSp>
      <p:sp>
        <p:nvSpPr>
          <p:cNvPr id="199" name="슬라이드 번호 개체 틀 30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6"/>
      <p:bldP build="whole" bldLvl="1" animBg="1" rev="0" advAuto="0" spid="200" grpId="3"/>
      <p:bldP build="whole" bldLvl="1" animBg="1" rev="0" advAuto="0" spid="193" grpId="1"/>
      <p:bldP build="whole" bldLvl="1" animBg="1" rev="0" advAuto="0" spid="192" grpId="5"/>
      <p:bldP build="whole" bldLvl="1" animBg="1" rev="0" advAuto="0" spid="191" grpId="4"/>
      <p:bldP build="whole" bldLvl="1" animBg="1" rev="0" advAuto="0" spid="19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JDK and</a:t>
            </a:r>
            <a:r>
              <a:t> </a:t>
            </a:r>
            <a:r>
              <a:t>JRE</a:t>
            </a:r>
          </a:p>
        </p:txBody>
      </p:sp>
      <p:sp>
        <p:nvSpPr>
          <p:cNvPr id="44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JDK (Java Development Kit)</a:t>
            </a:r>
          </a:p>
          <a:p>
            <a:pPr lvl="1" marL="742950" indent="-285750">
              <a:buFont typeface="Helvetica"/>
              <a:defRPr sz="2000"/>
            </a:pPr>
            <a:r>
              <a:t>Including tools for develop</a:t>
            </a:r>
            <a:r>
              <a:rPr sz="2300"/>
              <a:t>ers</a:t>
            </a:r>
          </a:p>
          <a:p>
            <a:pPr lvl="1" marL="742950" indent="-285750">
              <a:buFont typeface="Helvetica"/>
              <a:defRPr sz="2000"/>
            </a:pPr>
            <a:r>
              <a:t>JVM, Java Compiler,</a:t>
            </a:r>
            <a:r>
              <a:t> </a:t>
            </a:r>
            <a:r>
              <a:t>...</a:t>
            </a:r>
            <a:endParaRPr sz="2300"/>
          </a:p>
          <a:p>
            <a:pPr lvl="1" marL="0" indent="457200">
              <a:buSzTx/>
              <a:buNone/>
              <a:defRPr sz="2000"/>
            </a:pPr>
          </a:p>
          <a:p>
            <a:pPr/>
            <a:r>
              <a:t>JRE (Java Runtime Environment)</a:t>
            </a:r>
          </a:p>
          <a:p>
            <a:pPr lvl="1" marL="742950" indent="-285750">
              <a:buFont typeface="Helvetica"/>
              <a:defRPr sz="2000"/>
            </a:pPr>
            <a:r>
              <a:t>Execution environment for program users</a:t>
            </a:r>
            <a:endParaRPr sz="2300"/>
          </a:p>
          <a:p>
            <a:pPr lvl="1" marL="742950" indent="-285750">
              <a:buFont typeface="Helvetica"/>
              <a:defRPr sz="2000"/>
            </a:pPr>
            <a:r>
              <a:t>Including JVM but no development tools</a:t>
            </a:r>
            <a:endParaRPr sz="2300"/>
          </a:p>
          <a:p>
            <a:pPr lvl="1" marL="742950" indent="-285750">
              <a:buFont typeface="Helvetica"/>
              <a:defRPr sz="2300"/>
            </a:pPr>
            <a:r>
              <a:t>JRE </a:t>
            </a:r>
            <a14:m>
              <m:oMath>
                <m:r>
                  <a:rPr xmlns:a="http://schemas.openxmlformats.org/drawingml/2006/main" sz="2300" i="1">
                    <a:solidFill>
                      <a:srgbClr val="464646"/>
                    </a:solidFill>
                    <a:latin typeface="Cambria Math" panose="02040503050406030204" pitchFamily="18" charset="0"/>
                  </a:rPr>
                  <m:t>⊂</m:t>
                </m:r>
              </m:oMath>
            </a14:m>
            <a:r>
              <a:rPr sz="2000"/>
              <a:t> JDK</a:t>
            </a:r>
          </a:p>
          <a:p>
            <a:pPr lvl="1" marL="742950" indent="-285750">
              <a:buFont typeface="Helvetica"/>
              <a:defRPr sz="2000"/>
            </a:pPr>
          </a:p>
          <a:p>
            <a:pPr/>
            <a:r>
              <a:t>Distributing JDK and JRE</a:t>
            </a:r>
          </a:p>
          <a:p>
            <a:pPr lvl="1" marL="742950" indent="-285750">
              <a:buFont typeface="Helvetica"/>
              <a:defRPr sz="2000"/>
            </a:pPr>
            <a:r>
              <a:t>Oracle’s Java Technology Site</a:t>
            </a:r>
            <a:endParaRPr sz="2300"/>
          </a:p>
          <a:p>
            <a:pPr lvl="2" marL="1143000" indent="-228600">
              <a:buFontTx/>
              <a:defRPr sz="1800"/>
            </a:pPr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3" invalidUrl="" action="" tgtFrame="" tooltip="" history="1" highlightClick="0" endSnd="0"/>
              </a:rPr>
              <a:t>https://www.oracle.com/java/technologies/</a:t>
            </a:r>
          </a:p>
        </p:txBody>
      </p:sp>
      <p:sp>
        <p:nvSpPr>
          <p:cNvPr id="45" name="슬라이드 번호 개체 틀 3"/>
          <p:cNvSpPr txBox="1"/>
          <p:nvPr>
            <p:ph type="sldNum" sz="quarter" idx="2"/>
          </p:nvPr>
        </p:nvSpPr>
        <p:spPr>
          <a:xfrm>
            <a:off x="11780506" y="6444066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11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6" name="그림 7" descr="그림 7"/>
          <p:cNvPicPr>
            <a:picLocks noChangeAspect="1"/>
          </p:cNvPicPr>
          <p:nvPr/>
        </p:nvPicPr>
        <p:blipFill>
          <a:blip r:embed="rId4">
            <a:extLst/>
          </a:blip>
          <a:srcRect l="552" t="735" r="59723" b="72045"/>
          <a:stretch>
            <a:fillRect/>
          </a:stretch>
        </p:blipFill>
        <p:spPr>
          <a:xfrm>
            <a:off x="6567564" y="903634"/>
            <a:ext cx="5184578" cy="2664297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47" name="TextBox 8"/>
          <p:cNvSpPr txBox="1"/>
          <p:nvPr/>
        </p:nvSpPr>
        <p:spPr>
          <a:xfrm>
            <a:off x="8878023" y="3681655"/>
            <a:ext cx="519050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B3B3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JDK</a:t>
            </a:r>
          </a:p>
        </p:txBody>
      </p:sp>
      <p:sp>
        <p:nvSpPr>
          <p:cNvPr id="48" name="TextBox 10"/>
          <p:cNvSpPr txBox="1"/>
          <p:nvPr/>
        </p:nvSpPr>
        <p:spPr>
          <a:xfrm>
            <a:off x="7293847" y="1228242"/>
            <a:ext cx="572539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JRE</a:t>
            </a:r>
          </a:p>
        </p:txBody>
      </p:sp>
      <p:sp>
        <p:nvSpPr>
          <p:cNvPr id="49" name="모서리가 둥근 직사각형 11"/>
          <p:cNvSpPr/>
          <p:nvPr/>
        </p:nvSpPr>
        <p:spPr>
          <a:xfrm>
            <a:off x="6960096" y="1228242"/>
            <a:ext cx="2880321" cy="1840718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  <a:prstDash val="dash"/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" grpId="4"/>
      <p:bldP build="whole" bldLvl="1" animBg="1" rev="0" advAuto="0" spid="47" grpId="3"/>
      <p:bldP build="whole" bldLvl="1" animBg="1" rev="0" advAuto="0" spid="48" grpId="5"/>
      <p:bldP build="whole" bldLvl="1" animBg="1" rev="0" advAuto="0" spid="46" grpId="2"/>
      <p:bldP build="p" bldLvl="1" animBg="1" rev="0" advAuto="0" spid="4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Build Project (Compilation)</a:t>
            </a:r>
          </a:p>
        </p:txBody>
      </p:sp>
      <p:sp>
        <p:nvSpPr>
          <p:cNvPr id="205" name="내용 개체 틀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Java Source to Bytecode</a:t>
            </a:r>
          </a:p>
          <a:p>
            <a:pPr/>
            <a:r>
              <a:t>Build Project</a:t>
            </a:r>
          </a:p>
          <a:p>
            <a:pPr lvl="1" marL="742950" indent="-285750">
              <a:buFont typeface="Helvetica"/>
              <a:defRPr sz="2300"/>
            </a:pPr>
            <a:r>
              <a:t>Build menu &gt; Build Project</a:t>
            </a:r>
          </a:p>
          <a:p>
            <a:pPr lvl="1" marL="742950" indent="-285750">
              <a:buFont typeface="Helvetica"/>
              <a:defRPr sz="2300"/>
            </a:pPr>
            <a:r>
              <a:t>Windows</a:t>
            </a:r>
          </a:p>
          <a:p>
            <a:pPr lvl="2" marL="1143000" indent="-228600">
              <a:buFontTx/>
              <a:defRPr sz="2200"/>
            </a:pPr>
            <a:r>
              <a:t>Ctrl + F9</a:t>
            </a:r>
          </a:p>
          <a:p>
            <a:pPr lvl="1" marL="742950" indent="-285750">
              <a:buFont typeface="Helvetica"/>
              <a:defRPr sz="2300"/>
            </a:pPr>
            <a:r>
              <a:t>MacOS</a:t>
            </a:r>
          </a:p>
          <a:p>
            <a:pPr lvl="2" marL="1143000" indent="-228600">
              <a:buFontTx/>
              <a:defRPr sz="2200"/>
            </a:pPr>
            <a:r>
              <a:t>⌘</a:t>
            </a:r>
            <a:r>
              <a:t> fn F9 (Command + fn + F9)</a:t>
            </a:r>
          </a:p>
        </p:txBody>
      </p:sp>
      <p:sp>
        <p:nvSpPr>
          <p:cNvPr id="206" name="슬라이드 번호 개체 틀 4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Bytecode</a:t>
            </a:r>
          </a:p>
        </p:txBody>
      </p:sp>
      <p:sp>
        <p:nvSpPr>
          <p:cNvPr id="211" name="내용 개체 틀 2"/>
          <p:cNvSpPr txBox="1"/>
          <p:nvPr>
            <p:ph type="body" sz="quarter" idx="1"/>
          </p:nvPr>
        </p:nvSpPr>
        <p:spPr>
          <a:xfrm>
            <a:off x="551383" y="1124742"/>
            <a:ext cx="11043248" cy="498318"/>
          </a:xfrm>
          <a:prstGeom prst="rect">
            <a:avLst/>
          </a:prstGeom>
        </p:spPr>
        <p:txBody>
          <a:bodyPr/>
          <a:lstStyle/>
          <a:p>
            <a:pPr/>
            <a:r>
              <a:t>Output of Compilation</a:t>
            </a:r>
          </a:p>
        </p:txBody>
      </p:sp>
      <p:pic>
        <p:nvPicPr>
          <p:cNvPr id="212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1389" y="1767073"/>
            <a:ext cx="5765801" cy="1917701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13" name="모서리가 둥근 직사각형 4"/>
          <p:cNvSpPr/>
          <p:nvPr/>
        </p:nvSpPr>
        <p:spPr>
          <a:xfrm>
            <a:off x="2169361" y="3348990"/>
            <a:ext cx="1202489" cy="335785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pic>
        <p:nvPicPr>
          <p:cNvPr id="214" name="그림 5" descr="그림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1388" y="4041280"/>
            <a:ext cx="9379286" cy="1559420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15" name="슬라이드 번호 개체 틀 6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Run </a:t>
            </a:r>
          </a:p>
        </p:txBody>
      </p:sp>
      <p:pic>
        <p:nvPicPr>
          <p:cNvPr id="220" name="내용 개체 틀 3" descr="내용 개체 틀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181100"/>
            <a:ext cx="6873995" cy="4683858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21" name="모서리가 둥근 직사각형 4"/>
          <p:cNvSpPr/>
          <p:nvPr/>
        </p:nvSpPr>
        <p:spPr>
          <a:xfrm>
            <a:off x="1392122" y="5040629"/>
            <a:ext cx="1613968" cy="262891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222" name="TextBox 5"/>
          <p:cNvSpPr txBox="1"/>
          <p:nvPr/>
        </p:nvSpPr>
        <p:spPr>
          <a:xfrm>
            <a:off x="7955280" y="1187362"/>
            <a:ext cx="2897147" cy="1544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Ctrl + r for run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defTabSz="457200">
              <a:defRPr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(Interpreted by JVM)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defTabSz="457200">
              <a:defRPr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57200">
              <a:defRPr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or run button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</p:txBody>
      </p:sp>
      <p:sp>
        <p:nvSpPr>
          <p:cNvPr id="223" name="TextBox 6"/>
          <p:cNvSpPr txBox="1"/>
          <p:nvPr/>
        </p:nvSpPr>
        <p:spPr>
          <a:xfrm>
            <a:off x="7955280" y="4950558"/>
            <a:ext cx="3036797" cy="34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Output of the program</a:t>
            </a:r>
          </a:p>
        </p:txBody>
      </p:sp>
      <p:sp>
        <p:nvSpPr>
          <p:cNvPr id="224" name="슬라이드 번호 개체 틀 7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모서리가 둥근 직사각형 2"/>
          <p:cNvSpPr/>
          <p:nvPr/>
        </p:nvSpPr>
        <p:spPr>
          <a:xfrm>
            <a:off x="3988379" y="1199198"/>
            <a:ext cx="1149678" cy="357459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226" name="모서리가 둥근 직사각형 8"/>
          <p:cNvSpPr/>
          <p:nvPr/>
        </p:nvSpPr>
        <p:spPr>
          <a:xfrm>
            <a:off x="5138056" y="1199198"/>
            <a:ext cx="413658" cy="348204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2"/>
      <p:bldP build="whole" bldLvl="1" animBg="1" rev="0" advAuto="0" spid="225" grpId="3"/>
      <p:bldP build="whole" bldLvl="1" animBg="1" rev="0" advAuto="0" spid="226" grpId="4"/>
      <p:bldP build="whole" bldLvl="1" animBg="1" rev="0" advAuto="0" spid="22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Close Project</a:t>
            </a:r>
          </a:p>
        </p:txBody>
      </p:sp>
      <p:sp>
        <p:nvSpPr>
          <p:cNvPr id="231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Main menu ”File &gt; Close Project”</a:t>
            </a:r>
          </a:p>
          <a:p>
            <a:pPr/>
            <a:r>
              <a:t>After closing the project:</a:t>
            </a:r>
          </a:p>
        </p:txBody>
      </p:sp>
      <p:pic>
        <p:nvPicPr>
          <p:cNvPr id="232" name="그림 3" descr="그림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2207313"/>
            <a:ext cx="9397590" cy="2923432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33" name="슬라이드 번호 개체 틀 4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rcRect l="23245" t="0" r="0" b="0"/>
          <a:stretch>
            <a:fillRect/>
          </a:stretch>
        </p:blipFill>
        <p:spPr>
          <a:xfrm>
            <a:off x="2683041" y="2597193"/>
            <a:ext cx="8058417" cy="1796677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3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New Project from Existing Source Files (1/3)</a:t>
            </a:r>
          </a:p>
        </p:txBody>
      </p:sp>
      <p:sp>
        <p:nvSpPr>
          <p:cNvPr id="239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>
            <a:lvl2pPr marL="742950" indent="-285750">
              <a:buFont typeface="Helvetica"/>
              <a:defRPr sz="2300"/>
            </a:lvl2pPr>
          </a:lstStyle>
          <a:p>
            <a:pPr/>
            <a:r>
              <a:t>Prepare the source</a:t>
            </a:r>
          </a:p>
          <a:p>
            <a:pPr lvl="1"/>
            <a:r>
              <a:t>Project name &gt; src &gt; Java source files</a:t>
            </a:r>
          </a:p>
        </p:txBody>
      </p:sp>
      <p:sp>
        <p:nvSpPr>
          <p:cNvPr id="240" name="직사각형 4"/>
          <p:cNvSpPr/>
          <p:nvPr/>
        </p:nvSpPr>
        <p:spPr>
          <a:xfrm>
            <a:off x="3018272" y="2654992"/>
            <a:ext cx="1936015" cy="328237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41" name="직사각형 5"/>
          <p:cNvSpPr/>
          <p:nvPr/>
        </p:nvSpPr>
        <p:spPr>
          <a:xfrm>
            <a:off x="1249680" y="1581150"/>
            <a:ext cx="1836421" cy="38529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cxnSp>
        <p:nvCxnSpPr>
          <p:cNvPr id="242" name="꺾인 연결선[E] 10"/>
          <p:cNvCxnSpPr>
            <a:stCxn id="241" idx="0"/>
            <a:endCxn id="240" idx="0"/>
          </p:cNvCxnSpPr>
          <p:nvPr/>
        </p:nvCxnSpPr>
        <p:spPr>
          <a:xfrm flipH="1" rot="16200000">
            <a:off x="2559050" y="1390650"/>
            <a:ext cx="1041400" cy="1816100"/>
          </a:xfrm>
          <a:prstGeom prst="bentConnector3">
            <a:avLst>
              <a:gd name="adj1" fmla="val 51219"/>
            </a:avLst>
          </a:prstGeom>
          <a:ln w="19050">
            <a:solidFill>
              <a:srgbClr val="FF0000"/>
            </a:solidFill>
            <a:tailEnd type="triangle"/>
          </a:ln>
        </p:spPr>
      </p:cxnSp>
      <p:sp>
        <p:nvSpPr>
          <p:cNvPr id="243" name="직사각형 13"/>
          <p:cNvSpPr/>
          <p:nvPr/>
        </p:nvSpPr>
        <p:spPr>
          <a:xfrm>
            <a:off x="3322320" y="1581147"/>
            <a:ext cx="462077" cy="38529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44" name="직사각형 14"/>
          <p:cNvSpPr/>
          <p:nvPr/>
        </p:nvSpPr>
        <p:spPr>
          <a:xfrm>
            <a:off x="5534414" y="2626847"/>
            <a:ext cx="1952849" cy="35638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cxnSp>
        <p:nvCxnSpPr>
          <p:cNvPr id="245" name="꺾인 연결선[E] 15"/>
          <p:cNvCxnSpPr>
            <a:stCxn id="243" idx="0"/>
            <a:endCxn id="244" idx="0"/>
          </p:cNvCxnSpPr>
          <p:nvPr/>
        </p:nvCxnSpPr>
        <p:spPr>
          <a:xfrm>
            <a:off x="3556000" y="1778000"/>
            <a:ext cx="2959100" cy="1028700"/>
          </a:xfrm>
          <a:prstGeom prst="bentConnector3">
            <a:avLst>
              <a:gd name="adj1" fmla="val 49785"/>
            </a:avLst>
          </a:prstGeom>
          <a:ln w="19050">
            <a:solidFill>
              <a:srgbClr val="FF0000"/>
            </a:solidFill>
            <a:tailEnd type="triangle"/>
          </a:ln>
        </p:spPr>
      </p:cxnSp>
      <p:sp>
        <p:nvSpPr>
          <p:cNvPr id="246" name="직사각형 17"/>
          <p:cNvSpPr/>
          <p:nvPr/>
        </p:nvSpPr>
        <p:spPr>
          <a:xfrm>
            <a:off x="4081576" y="1586794"/>
            <a:ext cx="2278382" cy="38529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47" name="직사각형 18"/>
          <p:cNvSpPr/>
          <p:nvPr/>
        </p:nvSpPr>
        <p:spPr>
          <a:xfrm>
            <a:off x="8067388" y="2626846"/>
            <a:ext cx="2382898" cy="176702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cxnSp>
        <p:nvCxnSpPr>
          <p:cNvPr id="248" name="꺾인 연결선[E] 19"/>
          <p:cNvCxnSpPr>
            <a:stCxn id="246" idx="0"/>
            <a:endCxn id="247" idx="0"/>
          </p:cNvCxnSpPr>
          <p:nvPr/>
        </p:nvCxnSpPr>
        <p:spPr>
          <a:xfrm>
            <a:off x="5219700" y="1778000"/>
            <a:ext cx="4038600" cy="17272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</p:cxnSp>
      <p:sp>
        <p:nvSpPr>
          <p:cNvPr id="249" name="슬라이드 번호 개체 틀 23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9"/>
      <p:bldP build="whole" bldLvl="1" animBg="1" rev="0" advAuto="0" spid="243" grpId="4"/>
      <p:bldP build="whole" bldLvl="1" animBg="1" rev="0" advAuto="0" spid="242" grpId="2"/>
      <p:bldP build="whole" bldLvl="1" animBg="1" rev="0" advAuto="0" spid="248" grpId="8"/>
      <p:bldP build="whole" bldLvl="1" animBg="1" rev="0" advAuto="0" spid="241" grpId="1"/>
      <p:bldP build="whole" bldLvl="1" animBg="1" rev="0" advAuto="0" spid="240" grpId="3"/>
      <p:bldP build="whole" bldLvl="1" animBg="1" rev="0" advAuto="0" spid="245" grpId="5"/>
      <p:bldP build="whole" bldLvl="1" animBg="1" rev="0" advAuto="0" spid="244" grpId="6"/>
      <p:bldP build="whole" bldLvl="1" animBg="1" rev="0" advAuto="0" spid="246" grpId="7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rcRect l="23245" t="0" r="0" b="0"/>
          <a:stretch>
            <a:fillRect/>
          </a:stretch>
        </p:blipFill>
        <p:spPr>
          <a:xfrm>
            <a:off x="4643250" y="2228130"/>
            <a:ext cx="6825917" cy="1521883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5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New Project from Existing Source Files (2/3)</a:t>
            </a:r>
          </a:p>
        </p:txBody>
      </p:sp>
      <p:sp>
        <p:nvSpPr>
          <p:cNvPr id="255" name="내용 개체 틀 2"/>
          <p:cNvSpPr txBox="1"/>
          <p:nvPr>
            <p:ph type="body" sz="quarter" idx="1"/>
          </p:nvPr>
        </p:nvSpPr>
        <p:spPr>
          <a:xfrm>
            <a:off x="551383" y="1124742"/>
            <a:ext cx="11043248" cy="932658"/>
          </a:xfrm>
          <a:prstGeom prst="rect">
            <a:avLst/>
          </a:prstGeom>
        </p:spPr>
        <p:txBody>
          <a:bodyPr/>
          <a:lstStyle/>
          <a:p>
            <a:pPr/>
            <a:r>
              <a:t>Main menu “File &gt; Open”</a:t>
            </a:r>
          </a:p>
          <a:p>
            <a:pPr/>
            <a:r>
              <a:t>Select the project directory</a:t>
            </a:r>
          </a:p>
        </p:txBody>
      </p:sp>
      <p:pic>
        <p:nvPicPr>
          <p:cNvPr id="256" name="그림 3" descr="그림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2833" y="2201414"/>
            <a:ext cx="3631997" cy="3892271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257" name="직사각형 5"/>
          <p:cNvSpPr/>
          <p:nvPr/>
        </p:nvSpPr>
        <p:spPr>
          <a:xfrm>
            <a:off x="4922499" y="2269276"/>
            <a:ext cx="1644557" cy="29579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58" name="TextBox 6"/>
          <p:cNvSpPr txBox="1"/>
          <p:nvPr/>
        </p:nvSpPr>
        <p:spPr>
          <a:xfrm>
            <a:off x="6909434" y="4457265"/>
            <a:ext cx="4098141" cy="373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2200">
                <a:solidFill>
                  <a:srgbClr val="A626A4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Prepared Project Directory</a:t>
            </a:r>
          </a:p>
        </p:txBody>
      </p:sp>
      <p:cxnSp>
        <p:nvCxnSpPr>
          <p:cNvPr id="259" name="꺾인 연결선[E] 8"/>
          <p:cNvCxnSpPr>
            <a:stCxn id="258" idx="0"/>
            <a:endCxn id="257" idx="0"/>
          </p:cNvCxnSpPr>
          <p:nvPr/>
        </p:nvCxnSpPr>
        <p:spPr>
          <a:xfrm flipV="1" rot="16200000">
            <a:off x="6229350" y="1924050"/>
            <a:ext cx="2235200" cy="3213100"/>
          </a:xfrm>
          <a:prstGeom prst="bentConnector3">
            <a:avLst>
              <a:gd name="adj1" fmla="val -19318"/>
            </a:avLst>
          </a:prstGeom>
          <a:ln w="19050">
            <a:solidFill>
              <a:srgbClr val="FF0000"/>
            </a:solidFill>
            <a:tailEnd type="triangle"/>
          </a:ln>
        </p:spPr>
      </p:cxnSp>
      <p:sp>
        <p:nvSpPr>
          <p:cNvPr id="260" name="슬라이드 번호 개체 틀 11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2"/>
      <p:bldP build="whole" bldLvl="1" animBg="1" rev="0" advAuto="0" spid="255" grpId="1"/>
      <p:bldP build="whole" bldLvl="1" animBg="1" rev="0" advAuto="0" spid="259" grpId="3"/>
      <p:bldP build="whole" bldLvl="1" animBg="1" rev="0" advAuto="0" spid="258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New Project from Existing Source Files (3/3)</a:t>
            </a:r>
          </a:p>
        </p:txBody>
      </p:sp>
      <p:sp>
        <p:nvSpPr>
          <p:cNvPr id="265" name="슬라이드 번호 개체 틀 10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6" name="내용 개체 틀 6" descr="내용 개체 틀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266722"/>
            <a:ext cx="6350001" cy="3975101"/>
          </a:xfrm>
          <a:prstGeom prst="rect">
            <a:avLst/>
          </a:prstGeom>
          <a:ln w="12700">
            <a:solidFill>
              <a:srgbClr val="BFBFBF"/>
            </a:solidFill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720998"/>
            <a:ext cx="7428594" cy="423932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5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Installing JDK -</a:t>
            </a:r>
            <a:r>
              <a:t> </a:t>
            </a:r>
            <a:r>
              <a:t>1</a:t>
            </a:r>
          </a:p>
        </p:txBody>
      </p:sp>
      <p:sp>
        <p:nvSpPr>
          <p:cNvPr id="55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464646"/>
                </a:solidFill>
                <a:uFillTx/>
              </a:defRPr>
            </a:pPr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4" invalidUrl="" action="" tgtFrame="" tooltip="" history="1" highlightClick="0" endSnd="0"/>
              </a:rPr>
              <a:t>https://www.oracle.com/java/technologies/</a:t>
            </a:r>
          </a:p>
        </p:txBody>
      </p:sp>
      <p:sp>
        <p:nvSpPr>
          <p:cNvPr id="56" name="슬라이드 번호 개체 틀 3"/>
          <p:cNvSpPr txBox="1"/>
          <p:nvPr>
            <p:ph type="sldNum" sz="quarter" idx="2"/>
          </p:nvPr>
        </p:nvSpPr>
        <p:spPr>
          <a:xfrm>
            <a:off x="11780506" y="6444066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7" name="타원 6"/>
          <p:cNvSpPr/>
          <p:nvPr/>
        </p:nvSpPr>
        <p:spPr>
          <a:xfrm>
            <a:off x="851184" y="4943354"/>
            <a:ext cx="864097" cy="216025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" name="왼쪽 화살표[L] 11"/>
          <p:cNvSpPr/>
          <p:nvPr/>
        </p:nvSpPr>
        <p:spPr>
          <a:xfrm rot="20194167">
            <a:off x="1736195" y="4706563"/>
            <a:ext cx="648073" cy="3600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59" name="TextBox 12"/>
          <p:cNvSpPr txBox="1"/>
          <p:nvPr/>
        </p:nvSpPr>
        <p:spPr>
          <a:xfrm>
            <a:off x="2529651" y="4562509"/>
            <a:ext cx="950876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Java SE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Installing JDK -</a:t>
            </a:r>
            <a:r>
              <a:t> </a:t>
            </a:r>
            <a:r>
              <a:t>2</a:t>
            </a:r>
          </a:p>
        </p:txBody>
      </p:sp>
      <p:sp>
        <p:nvSpPr>
          <p:cNvPr id="64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Download appropriate installation file for your platform:</a:t>
            </a:r>
          </a:p>
          <a:p>
            <a:pPr/>
            <a:r>
              <a:t>Windows</a:t>
            </a:r>
          </a:p>
          <a:p>
            <a:pPr lvl="1" marL="742950" indent="-285750">
              <a:buFont typeface="Helvetica"/>
              <a:defRPr sz="2300"/>
            </a:pPr>
            <a:r>
              <a:t>x64 installer</a:t>
            </a:r>
          </a:p>
          <a:p>
            <a:pPr lvl="2" marL="1143000" indent="-228600">
              <a:buFontTx/>
              <a:defRPr sz="2200"/>
            </a:pPr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3" invalidUrl="" action="" tgtFrame="" tooltip="" history="1" highlightClick="0" endSnd="0"/>
              </a:rPr>
              <a:t>https://download.oracle.com/java/22/latest/jdk-22_windows-x64_bin.exe</a:t>
            </a:r>
          </a:p>
          <a:p>
            <a:pPr/>
            <a:r>
              <a:t>macOS</a:t>
            </a:r>
          </a:p>
          <a:p>
            <a:pPr lvl="1" marL="742950" indent="-285750">
              <a:buFont typeface="Helvetica"/>
              <a:defRPr sz="2300"/>
            </a:pPr>
            <a:r>
              <a:t>For M1, M2, ... (ARM) Chips</a:t>
            </a:r>
          </a:p>
          <a:p>
            <a:pPr lvl="2" marL="1143000" indent="-228600">
              <a:buFontTx/>
              <a:defRPr sz="2200"/>
            </a:pPr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4" invalidUrl="" action="" tgtFrame="" tooltip="" history="1" highlightClick="0" endSnd="0"/>
              </a:rPr>
              <a:t>https://download.oracle.com/java/22/latest/jdk-22_macos-aarch64_bin.dmg</a:t>
            </a:r>
          </a:p>
          <a:p>
            <a:pPr lvl="1" marL="742950" indent="-285750">
              <a:buFont typeface="Helvetica"/>
              <a:defRPr sz="2300"/>
            </a:pPr>
            <a:r>
              <a:t>For Intel Chips:</a:t>
            </a:r>
          </a:p>
          <a:p>
            <a:pPr lvl="2" marL="1143000" indent="-228600">
              <a:buFontTx/>
              <a:defRPr sz="2200">
                <a:solidFill>
                  <a:srgbClr val="006B8F"/>
                </a:solidFill>
              </a:defRPr>
            </a:pPr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5" invalidUrl="" action="" tgtFrame="" tooltip="" history="1" highlightClick="0" endSnd="0"/>
              </a:rPr>
              <a:t>https://download.oracle.com/java/22/latest/jdk-22_macos-x64_bin.dmg</a:t>
            </a:r>
          </a:p>
        </p:txBody>
      </p:sp>
      <p:sp>
        <p:nvSpPr>
          <p:cNvPr id="65" name="슬라이드 번호 개체 틀 3"/>
          <p:cNvSpPr txBox="1"/>
          <p:nvPr>
            <p:ph type="sldNum" sz="quarter" idx="2"/>
          </p:nvPr>
        </p:nvSpPr>
        <p:spPr>
          <a:xfrm>
            <a:off x="11780506" y="6444066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Checking JDK Installation</a:t>
            </a:r>
          </a:p>
        </p:txBody>
      </p:sp>
      <p:sp>
        <p:nvSpPr>
          <p:cNvPr id="70" name="내용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Executing Console</a:t>
            </a:r>
            <a:r>
              <a:t> </a:t>
            </a:r>
            <a:r>
              <a:t>(Command prompt, Terminal) </a:t>
            </a:r>
          </a:p>
          <a:p>
            <a:pPr lvl="1" marL="742950" indent="-285750">
              <a:buFont typeface="Helvetica"/>
              <a:defRPr sz="2300"/>
            </a:pPr>
            <a:r>
              <a:t>Windows</a:t>
            </a:r>
          </a:p>
          <a:p>
            <a:pPr lvl="2" marL="1143000" indent="-228600">
              <a:buFontTx/>
              <a:defRPr sz="2200"/>
            </a:pPr>
            <a:r>
              <a:t>Windows Key + R &gt; type “cmd</a:t>
            </a:r>
            <a:r>
              <a:t>”</a:t>
            </a:r>
            <a:r>
              <a:t> &gt; confirm</a:t>
            </a:r>
          </a:p>
          <a:p>
            <a:pPr lvl="2" marL="1143000" indent="-228600">
              <a:buFontTx/>
              <a:defRPr sz="2200"/>
            </a:pPr>
            <a:r>
              <a:t>Start menu &gt;</a:t>
            </a:r>
            <a:r>
              <a:t> </a:t>
            </a:r>
            <a:r>
              <a:t>Windows system</a:t>
            </a:r>
            <a:r>
              <a:t> </a:t>
            </a:r>
            <a:r>
              <a:t>&gt;</a:t>
            </a:r>
            <a:r>
              <a:t> </a:t>
            </a:r>
            <a:r>
              <a:t>command prompt</a:t>
            </a:r>
          </a:p>
          <a:p>
            <a:pPr lvl="1" marL="742950" indent="-285750">
              <a:buFont typeface="Helvetica"/>
              <a:defRPr sz="2300"/>
            </a:pPr>
            <a:r>
              <a:t>Mac: terminal.app</a:t>
            </a:r>
          </a:p>
          <a:p>
            <a:pPr lvl="1" marL="0" indent="457200">
              <a:buSzTx/>
              <a:buNone/>
              <a:defRPr sz="2300"/>
            </a:pPr>
          </a:p>
          <a:p>
            <a:pPr/>
            <a:r>
              <a:t>Type `java –version’ and</a:t>
            </a:r>
            <a:r>
              <a:t> </a:t>
            </a:r>
            <a:r>
              <a:t>`javac –version’ to confirm the installation</a:t>
            </a:r>
          </a:p>
        </p:txBody>
      </p:sp>
      <p:sp>
        <p:nvSpPr>
          <p:cNvPr id="71" name="슬라이드 번호 개체 틀 3"/>
          <p:cNvSpPr txBox="1"/>
          <p:nvPr>
            <p:ph type="sldNum" sz="quarter" idx="2"/>
          </p:nvPr>
        </p:nvSpPr>
        <p:spPr>
          <a:xfrm>
            <a:off x="11780506" y="6444066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11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72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3471" y="4147732"/>
            <a:ext cx="7772401" cy="1585526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JavaSE Documentation</a:t>
            </a:r>
          </a:p>
        </p:txBody>
      </p:sp>
      <p:sp>
        <p:nvSpPr>
          <p:cNvPr id="77" name="슬라이드 번호 개체 틀 6"/>
          <p:cNvSpPr txBox="1"/>
          <p:nvPr>
            <p:ph type="sldNum" sz="quarter" idx="2"/>
          </p:nvPr>
        </p:nvSpPr>
        <p:spPr>
          <a:xfrm>
            <a:off x="11780506" y="6444066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>
            <a:lvl1pPr>
              <a:lnSpc>
                <a:spcPct val="90000"/>
              </a:lnSpc>
              <a:defRPr sz="11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8" name="직사각형 4"/>
          <p:cNvSpPr txBox="1"/>
          <p:nvPr/>
        </p:nvSpPr>
        <p:spPr>
          <a:xfrm>
            <a:off x="596689" y="1012775"/>
            <a:ext cx="4164535" cy="351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95959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https://docs.oracle.com/en/java/javase</a:t>
            </a:r>
          </a:p>
        </p:txBody>
      </p:sp>
      <p:pic>
        <p:nvPicPr>
          <p:cNvPr id="79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0970" y="1519478"/>
            <a:ext cx="8044455" cy="4325747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80" name="왼쪽 화살표[L] 9"/>
          <p:cNvSpPr/>
          <p:nvPr/>
        </p:nvSpPr>
        <p:spPr>
          <a:xfrm rot="20719764">
            <a:off x="2747366" y="4102568"/>
            <a:ext cx="648073" cy="3600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JDK Documentation</a:t>
            </a:r>
          </a:p>
        </p:txBody>
      </p:sp>
      <p:sp>
        <p:nvSpPr>
          <p:cNvPr id="85" name="내용 개체 틀 2"/>
          <p:cNvSpPr txBox="1"/>
          <p:nvPr>
            <p:ph type="body" sz="quarter" idx="1"/>
          </p:nvPr>
        </p:nvSpPr>
        <p:spPr>
          <a:xfrm>
            <a:off x="551384" y="1124742"/>
            <a:ext cx="11043247" cy="432050"/>
          </a:xfrm>
          <a:prstGeom prst="rect">
            <a:avLst/>
          </a:prstGeom>
        </p:spPr>
        <p:txBody>
          <a:bodyPr/>
          <a:lstStyle>
            <a:lvl1pPr marL="318897" indent="-318897" defTabSz="850391">
              <a:lnSpc>
                <a:spcPct val="90000"/>
              </a:lnSpc>
              <a:spcBef>
                <a:spcPts val="400"/>
              </a:spcBef>
              <a:defRPr sz="2232"/>
            </a:lvl1pPr>
          </a:lstStyle>
          <a:p>
            <a:pPr/>
            <a:r>
              <a:t>Tools, Tutorials, API Documentation, ...</a:t>
            </a:r>
          </a:p>
        </p:txBody>
      </p:sp>
      <p:sp>
        <p:nvSpPr>
          <p:cNvPr id="86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7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700807"/>
            <a:ext cx="7772401" cy="4179455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88" name="직사각형 5"/>
          <p:cNvSpPr txBox="1"/>
          <p:nvPr/>
        </p:nvSpPr>
        <p:spPr>
          <a:xfrm>
            <a:off x="6717783" y="1187459"/>
            <a:ext cx="4895140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95959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r>
              <a:t>ex) https://docs.oracle.com/en/java/javase/22</a:t>
            </a:r>
          </a:p>
        </p:txBody>
      </p:sp>
      <p:sp>
        <p:nvSpPr>
          <p:cNvPr id="89" name="왼쪽 화살표[L] 7"/>
          <p:cNvSpPr/>
          <p:nvPr/>
        </p:nvSpPr>
        <p:spPr>
          <a:xfrm rot="19972875">
            <a:off x="1893963" y="2254728"/>
            <a:ext cx="648073" cy="3600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90" name="모서리가 둥근 직사각형 8"/>
          <p:cNvSpPr/>
          <p:nvPr/>
        </p:nvSpPr>
        <p:spPr>
          <a:xfrm>
            <a:off x="608302" y="2576415"/>
            <a:ext cx="1311234" cy="420536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2"/>
      <p:bldP build="whole" bldLvl="1" animBg="1" rev="0" advAuto="0" spid="9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API Documentation (1/3)</a:t>
            </a:r>
          </a:p>
        </p:txBody>
      </p:sp>
      <p:sp>
        <p:nvSpPr>
          <p:cNvPr id="95" name="내용 개체 틀 2"/>
          <p:cNvSpPr txBox="1"/>
          <p:nvPr>
            <p:ph type="body" sz="quarter" idx="1"/>
          </p:nvPr>
        </p:nvSpPr>
        <p:spPr>
          <a:xfrm>
            <a:off x="551384" y="1124744"/>
            <a:ext cx="11043247" cy="792089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ex) </a:t>
            </a:r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3" invalidUrl="" action="" tgtFrame="" tooltip="" history="1" highlightClick="0" endSnd="0"/>
              </a:rPr>
              <a:t>https://docs.oracle.com/en/java/javase/22/docs/api/index.html</a:t>
            </a:r>
          </a:p>
          <a:p>
            <a:pPr>
              <a:defRPr sz="2000"/>
            </a:pPr>
            <a:r>
              <a:t>Try Search ‘System’ for the reference of the class the class ‘System’</a:t>
            </a:r>
          </a:p>
        </p:txBody>
      </p:sp>
      <p:sp>
        <p:nvSpPr>
          <p:cNvPr id="96" name="슬라이드 번호 개체 틀 3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7" name="그림 4" descr="그림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424" y="2030389"/>
            <a:ext cx="7772401" cy="4179455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98" name="왼쪽 화살표[L] 5"/>
          <p:cNvSpPr/>
          <p:nvPr/>
        </p:nvSpPr>
        <p:spPr>
          <a:xfrm rot="19972875">
            <a:off x="7222556" y="2076947"/>
            <a:ext cx="648073" cy="3600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API Documentation (2/3)</a:t>
            </a:r>
          </a:p>
        </p:txBody>
      </p:sp>
      <p:pic>
        <p:nvPicPr>
          <p:cNvPr id="103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1" y="1252764"/>
            <a:ext cx="6392878" cy="4741637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04" name="왼쪽 화살표[L] 9"/>
          <p:cNvSpPr/>
          <p:nvPr/>
        </p:nvSpPr>
        <p:spPr>
          <a:xfrm rot="21360000">
            <a:off x="2011751" y="1980212"/>
            <a:ext cx="648073" cy="3600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05" name="모서리가 둥근 직사각형 10"/>
          <p:cNvSpPr/>
          <p:nvPr/>
        </p:nvSpPr>
        <p:spPr>
          <a:xfrm>
            <a:off x="636707" y="2273008"/>
            <a:ext cx="1311235" cy="251829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06" name="모서리가 둥근 직사각형 11"/>
          <p:cNvSpPr/>
          <p:nvPr/>
        </p:nvSpPr>
        <p:spPr>
          <a:xfrm>
            <a:off x="636709" y="2098586"/>
            <a:ext cx="1311232" cy="143385"/>
          </a:xfrm>
          <a:prstGeom prst="roundRect">
            <a:avLst>
              <a:gd name="adj" fmla="val 34794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07" name="TextBox 13"/>
          <p:cNvSpPr txBox="1"/>
          <p:nvPr/>
        </p:nvSpPr>
        <p:spPr>
          <a:xfrm>
            <a:off x="2717212" y="1943297"/>
            <a:ext cx="3497644" cy="31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package including the class</a:t>
            </a:r>
          </a:p>
        </p:txBody>
      </p:sp>
      <p:sp>
        <p:nvSpPr>
          <p:cNvPr id="108" name="모서리가 둥근 직사각형 14"/>
          <p:cNvSpPr/>
          <p:nvPr/>
        </p:nvSpPr>
        <p:spPr>
          <a:xfrm>
            <a:off x="636707" y="4548496"/>
            <a:ext cx="6200821" cy="1333690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09" name="왼쪽 화살표[L] 15"/>
          <p:cNvSpPr/>
          <p:nvPr/>
        </p:nvSpPr>
        <p:spPr>
          <a:xfrm rot="19972875">
            <a:off x="6513490" y="4096439"/>
            <a:ext cx="648073" cy="3600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808080"/>
            </a:solidFill>
          </a:ln>
        </p:spPr>
        <p:txBody>
          <a:bodyPr lIns="45718" tIns="45718" rIns="45718" bIns="45718" anchor="ctr"/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  <p:sp>
        <p:nvSpPr>
          <p:cNvPr id="110" name="TextBox 16"/>
          <p:cNvSpPr txBox="1"/>
          <p:nvPr/>
        </p:nvSpPr>
        <p:spPr>
          <a:xfrm>
            <a:off x="7208000" y="3968524"/>
            <a:ext cx="2240790" cy="31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Fields: variables</a:t>
            </a:r>
          </a:p>
        </p:txBody>
      </p:sp>
      <p:sp>
        <p:nvSpPr>
          <p:cNvPr id="111" name="슬라이드 번호 개체 틀 17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7"/>
      <p:bldP build="whole" bldLvl="1" animBg="1" rev="0" advAuto="0" spid="108" grpId="5"/>
      <p:bldP build="whole" bldLvl="1" animBg="1" rev="0" advAuto="0" spid="105" grpId="1"/>
      <p:bldP build="whole" bldLvl="1" animBg="1" rev="0" advAuto="0" spid="104" grpId="2"/>
      <p:bldP build="whole" bldLvl="1" animBg="1" rev="0" advAuto="0" spid="106" grpId="3"/>
      <p:bldP build="whole" bldLvl="1" animBg="1" rev="0" advAuto="0" spid="109" grpId="6"/>
      <p:bldP build="whole" bldLvl="1" animBg="1" rev="0" advAuto="0" spid="107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