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n-lt"/>
        <a:ea typeface="+mn-ea"/>
        <a:cs typeface="+mn-cs"/>
        <a:sym typeface="나눔스퀘어 네오 OTF Regular"/>
      </a:defRPr>
    </a:lvl1pPr>
    <a:lvl2pPr indent="228600" latinLnBrk="0">
      <a:defRPr sz="1500">
        <a:latin typeface="+mn-lt"/>
        <a:ea typeface="+mn-ea"/>
        <a:cs typeface="+mn-cs"/>
        <a:sym typeface="나눔스퀘어 네오 OTF Regular"/>
      </a:defRPr>
    </a:lvl2pPr>
    <a:lvl3pPr indent="457200" latinLnBrk="0">
      <a:defRPr sz="1500">
        <a:latin typeface="+mn-lt"/>
        <a:ea typeface="+mn-ea"/>
        <a:cs typeface="+mn-cs"/>
        <a:sym typeface="나눔스퀘어 네오 OTF Regular"/>
      </a:defRPr>
    </a:lvl3pPr>
    <a:lvl4pPr indent="685800" latinLnBrk="0">
      <a:defRPr sz="1500">
        <a:latin typeface="+mn-lt"/>
        <a:ea typeface="+mn-ea"/>
        <a:cs typeface="+mn-cs"/>
        <a:sym typeface="나눔스퀘어 네오 OTF Regular"/>
      </a:defRPr>
    </a:lvl4pPr>
    <a:lvl5pPr indent="914400" latinLnBrk="0">
      <a:defRPr sz="1500">
        <a:latin typeface="+mn-lt"/>
        <a:ea typeface="+mn-ea"/>
        <a:cs typeface="+mn-cs"/>
        <a:sym typeface="나눔스퀘어 네오 OTF Regular"/>
      </a:defRPr>
    </a:lvl5pPr>
    <a:lvl6pPr indent="1143000" latinLnBrk="0">
      <a:defRPr sz="1500">
        <a:latin typeface="+mn-lt"/>
        <a:ea typeface="+mn-ea"/>
        <a:cs typeface="+mn-cs"/>
        <a:sym typeface="나눔스퀘어 네오 OTF Regular"/>
      </a:defRPr>
    </a:lvl6pPr>
    <a:lvl7pPr indent="1371600" latinLnBrk="0">
      <a:defRPr sz="1500">
        <a:latin typeface="+mn-lt"/>
        <a:ea typeface="+mn-ea"/>
        <a:cs typeface="+mn-cs"/>
        <a:sym typeface="나눔스퀘어 네오 OTF Regular"/>
      </a:defRPr>
    </a:lvl7pPr>
    <a:lvl8pPr indent="1600200" latinLnBrk="0">
      <a:defRPr sz="1500">
        <a:latin typeface="+mn-lt"/>
        <a:ea typeface="+mn-ea"/>
        <a:cs typeface="+mn-cs"/>
        <a:sym typeface="나눔스퀘어 네오 OTF Regular"/>
      </a:defRPr>
    </a:lvl8pPr>
    <a:lvl9pPr indent="1828800" latinLnBrk="0">
      <a:defRPr sz="1500">
        <a:latin typeface="+mn-lt"/>
        <a:ea typeface="+mn-ea"/>
        <a:cs typeface="+mn-cs"/>
        <a:sym typeface="나눔스퀘어 네오 OTF Regular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 강의에서는 객체지향기법을 본격적으로 다루기 전에</a:t>
            </a:r>
          </a:p>
          <a:p>
            <a:pPr/>
            <a:r>
              <a:t>Java의 reference type에 대해 알아보도록 하겠습니다.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2</a:t>
            </a:r>
          </a:p>
          <a:p>
            <a:pPr/>
          </a:p>
          <a:p>
            <a:pPr/>
            <a:r>
              <a:t>이전에 봤던 Java 언어의 data type에 대해 다시한번 review를 해 보겠습니다. </a:t>
            </a:r>
          </a:p>
          <a:p>
            <a:pPr/>
            <a:r>
              <a:t>먼저 primitive type에는 integer를 나타내는 byte, char, short, int, long 등이 있고</a:t>
            </a:r>
          </a:p>
          <a:p>
            <a:pPr/>
            <a:r>
              <a:t>real number를 표시하는 float, double과 character를 나타내는 char, </a:t>
            </a:r>
          </a:p>
          <a:p>
            <a:pPr/>
            <a:r>
              <a:t>logical type인 boolean이 있습니다. </a:t>
            </a:r>
          </a:p>
          <a:p>
            <a:pPr/>
            <a:r>
              <a:t>이 primitive type은 value만 하나를 가지는 단순한 type인데</a:t>
            </a:r>
          </a:p>
          <a:p>
            <a:pPr/>
            <a:r>
              <a:t>그 value들은 memory의 stack area에 저장이 됩니다. </a:t>
            </a:r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" name="Shape 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/>
            </a:pPr>
            <a:r>
              <a:t>페이지 3</a:t>
            </a:r>
          </a:p>
          <a:p>
            <a:pPr/>
          </a:p>
          <a:p>
            <a:pPr/>
            <a:r>
              <a:t>Method Area에는 Java program에서 사용되는 class information과 함께 </a:t>
            </a:r>
          </a:p>
          <a:p>
            <a:pPr/>
            <a:r>
              <a:t>class variable, 즉, static variable이 저장됩니다. </a:t>
            </a:r>
          </a:p>
          <a:p>
            <a:pPr/>
            <a:r>
              <a:t>이 area에는 Bytecode인 .class file을 읽어 들여서 </a:t>
            </a:r>
          </a:p>
          <a:p>
            <a:pPr/>
            <a:r>
              <a:t>class와 interface에 대한 runtime constant pool, </a:t>
            </a:r>
          </a:p>
          <a:p>
            <a:pPr/>
            <a:r>
              <a:t>member variable (즉, field), class variable (즉, static variable), </a:t>
            </a:r>
          </a:p>
          <a:p>
            <a:pPr/>
            <a:r>
              <a:t>constructor와 methods를 저장합니다. </a:t>
            </a:r>
          </a:p>
          <a:p>
            <a:pPr/>
            <a:r>
              <a:t>이 area는 program이 시작하기 직전에 load되고 프로그램이 종료 될 때 소멸됩니다. </a:t>
            </a:r>
          </a:p>
          <a:p>
            <a:pPr/>
            <a:r>
              <a:t>runtime constant pool에는 compile time에 알려진 숫자 리터럴(literal)부터 </a:t>
            </a:r>
          </a:p>
          <a:p>
            <a:pPr/>
            <a:r>
              <a:t>런타임에 확인되어야 하는 메소드 및 필드 참조에 이르기까지 여러 상수가 포함됩니다.</a:t>
            </a:r>
          </a:p>
          <a:p>
            <a:pPr/>
            <a:r>
              <a:t>Method area는 memory의 가장 낮은 주소 영역에 존재하며</a:t>
            </a:r>
          </a:p>
          <a:p>
            <a:pPr/>
            <a:r>
              <a:t>그 크기는 변하지 않습니다. </a:t>
            </a:r>
          </a:p>
          <a:p>
            <a:pPr/>
          </a:p>
          <a:p>
            <a:pPr/>
            <a:r>
              <a:t>Heap Area는 Java 프로그램을 위한 </a:t>
            </a:r>
          </a:p>
          <a:p>
            <a:pPr/>
            <a:r>
              <a:t>모든 class object들의 instance들이 저장됩니다. </a:t>
            </a:r>
          </a:p>
          <a:p>
            <a:pPr/>
            <a:r>
              <a:t>New operator를 실행하는 순간 object가 dynamic하게 allocate되고 </a:t>
            </a:r>
          </a:p>
          <a:p>
            <a:pPr/>
            <a:r>
              <a:t>이 object 데이터는 runtime에 JVM에 의해 관리됩니다.  </a:t>
            </a:r>
          </a:p>
          <a:p>
            <a:pPr/>
            <a:r>
              <a:t>Heap은 메모리의 가장 낮은 주소로 부터 높은 주소쪽으로 확장됩니다. </a:t>
            </a:r>
          </a:p>
          <a:p>
            <a:pPr/>
          </a:p>
          <a:p>
            <a:pPr/>
            <a:r>
              <a:t>스택은 Java 프로그램에서 메서드가 호출될 때 메서드의 스택 프레임이 저장되는 영역입니다. </a:t>
            </a:r>
          </a:p>
          <a:p>
            <a:pPr/>
            <a:r>
              <a:t>Java 프로그램에서 메서드가 호출되면 JVM은 메서드 호출과 관련된 </a:t>
            </a:r>
          </a:p>
          <a:p>
            <a:pPr/>
            <a:r>
              <a:t>로컬 변수 및 매개 변수를 스택 영역에 저장합니다. </a:t>
            </a:r>
          </a:p>
          <a:p>
            <a:pPr/>
            <a:r>
              <a:t>이 스택 영역은 메서드 호출과 함께 할당되며 메서드 호출이 완료되면 소멸됩니다. </a:t>
            </a:r>
          </a:p>
          <a:p>
            <a:pPr/>
            <a:r>
              <a:t>스택 영역에 저장된 메서드 호출 정보를 스택 프레임이라고 합니다. </a:t>
            </a:r>
          </a:p>
          <a:p>
            <a:pPr/>
            <a:r>
              <a:t>스택 영역은 푸시를 통해 데이터를 입력하고 팝을 통해 데이터를 출력합니다. </a:t>
            </a:r>
          </a:p>
          <a:p>
            <a:pPr/>
            <a:r>
              <a:t>이러한 스택은 마지막으로 저장된 데이터가 가장 먼저 팝되는 </a:t>
            </a:r>
          </a:p>
          <a:p>
            <a:pPr/>
            <a:r>
              <a:t>LIFO(Last in, First out) 방식으로 작동합니다. </a:t>
            </a:r>
          </a:p>
          <a:p>
            <a:pPr/>
            <a:r>
              <a:t>스택 영역은 메모리에서 높은 주소에서 낮은 주소 방향으로 할당됩니다.</a:t>
            </a:r>
          </a:p>
          <a:p>
            <a:pPr/>
          </a:p>
          <a:p>
            <a:pPr/>
            <a:r>
              <a:t>PC 레지스터는 현재 실행 중인 JVM 명령어의 주소를 포함합니다. </a:t>
            </a:r>
          </a:p>
          <a:p>
            <a:pPr/>
            <a:r>
              <a:t>CPU의 PC(프로그램 카운터)에 해당하며, </a:t>
            </a:r>
          </a:p>
          <a:p>
            <a:pPr/>
            <a:r>
              <a:t>프로그램 실행은 CPU에 명령을 내리는 방식으로 이루어집니다. </a:t>
            </a:r>
          </a:p>
          <a:p>
            <a:pPr/>
            <a:r>
              <a:t>명령어를 실행하는 동안 CPU는 레지스터라고 하는 CPU의 메모리에 필요한 정보를 저장합니다. </a:t>
            </a:r>
          </a:p>
          <a:p>
            <a:pPr/>
            <a:r>
              <a:t>CPU는 명령어를 실행하는 동안 필요한 정보를 레지스터에 저장하는데, </a:t>
            </a:r>
          </a:p>
          <a:p>
            <a:pPr/>
            <a:r>
              <a:t>레지스터는 연산 결과를 메모리로 전달하기 전에 저장하는 CPU 내부 메모리 장치입니다. </a:t>
            </a:r>
          </a:p>
          <a:p>
            <a:pPr/>
            <a:r>
              <a:t>따라서 Java의 철학을 실현하기 위해 CPU 레지스터의 이러한 역할은 </a:t>
            </a:r>
          </a:p>
          <a:p>
            <a:pPr/>
            <a:r>
              <a:t>JVM에서 논리적 메모리 영역을 말합니다.</a:t>
            </a:r>
          </a:p>
          <a:p>
            <a:pPr/>
          </a:p>
          <a:p>
            <a:pPr/>
            <a:r>
              <a:t>네이티브 메서드 스택 영역은 Java 이외의 언어로 작성된 </a:t>
            </a:r>
          </a:p>
          <a:p>
            <a:pPr/>
            <a:r>
              <a:t>네이티브 코드를 위한 스택입니다.</a:t>
            </a:r>
            <a:br/>
            <a:r>
              <a:t>즉, 자바 네이티브 인터페이스(JNI)를 통해 호출되는 </a:t>
            </a:r>
          </a:p>
          <a:p>
            <a:pPr/>
            <a:r>
              <a:t>C, C++ 등의 코드를 실행하기 위한 스택입니다.</a:t>
            </a:r>
            <a:br/>
            <a:r>
              <a:t>네이티브 메서드의 매개변수, 로컬 변수 등을 바이트 코드로 저장합니다.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4</a:t>
            </a:r>
          </a:p>
          <a:p>
            <a:pPr/>
          </a:p>
          <a:p>
            <a:pPr/>
            <a:r>
              <a:t>Reference type은 reference (주소) 를 저장함으로써  </a:t>
            </a:r>
          </a:p>
          <a:p>
            <a:pPr/>
            <a:r>
              <a:t>object나 array등으로 모여있는 데이터의 집합을 가리고 있습니다. </a:t>
            </a:r>
          </a:p>
          <a:p>
            <a:pPr/>
            <a:r>
              <a:t>Stack area에 있는 reference variable들의 value는 </a:t>
            </a:r>
          </a:p>
          <a:p>
            <a:pPr/>
            <a:r>
              <a:t>method area나 heap area의 object의 주소로 볼 수 있습니다.</a:t>
            </a:r>
          </a:p>
          <a:p>
            <a:pPr/>
            <a:r>
              <a:t>Java에서 모든 literal들은 class 정보를 가지고 있는 Method area에 위치합니다. </a:t>
            </a:r>
          </a:p>
          <a:p>
            <a:pPr/>
            <a:r>
              <a:t>str1의 Korea라는 literal은 Method area에 위치하고 있으며</a:t>
            </a:r>
          </a:p>
          <a:p>
            <a:pPr/>
            <a:r>
              <a:t>주소는 0x93AB 입니다. </a:t>
            </a:r>
          </a:p>
          <a:p>
            <a:pPr/>
            <a:r>
              <a:t>str2는 literal “Seoul” 인데 역시 Method area에 있으며</a:t>
            </a:r>
          </a:p>
          <a:p>
            <a:pPr/>
            <a:r>
              <a:t>주소는 0x867A 입니다. </a:t>
            </a:r>
          </a:p>
          <a:p>
            <a:pPr/>
            <a:r>
              <a:t>str3에 literal “Korea”가 다시 나오는데 이 때 literal은 한번 출현한 것은</a:t>
            </a:r>
          </a:p>
          <a:p>
            <a:pPr/>
            <a:r>
              <a:t>다시 만들지 않으며, 이미 있는 literal을 가리키게 합니다. </a:t>
            </a:r>
          </a:p>
          <a:p>
            <a:pPr/>
            <a:r>
              <a:t>따라서 str3은 str1과 같은 주소를 가지게 됩니다. </a:t>
            </a:r>
          </a:p>
          <a:p>
            <a:pPr/>
            <a:r>
              <a:t>반면에 new로 생성하는 object는 Heap area에 </a:t>
            </a:r>
          </a:p>
          <a:p>
            <a:pPr/>
            <a:r>
              <a:t>new를 call할때마다 생성됩니다. </a:t>
            </a:r>
          </a:p>
          <a:p>
            <a:pPr/>
            <a:r>
              <a:t>먼저 str4의 “Korea” 는 new로 생성되었으므로</a:t>
            </a:r>
          </a:p>
          <a:p>
            <a:pPr/>
            <a:r>
              <a:t>Heap area의 주소 0x472C를 가집니다. </a:t>
            </a:r>
          </a:p>
          <a:p>
            <a:pPr/>
            <a:r>
              <a:t>그리고 str5도 new로 생성되었는데</a:t>
            </a:r>
          </a:p>
          <a:p>
            <a:pPr/>
            <a:r>
              <a:t>str1, str3, str4와 같은 내용의 String이기는 하지만</a:t>
            </a:r>
          </a:p>
          <a:p>
            <a:pPr/>
            <a:r>
              <a:t>new를 사용했기 때문에 완전히 다른 새 object로 생성됩니다. </a:t>
            </a:r>
          </a:p>
          <a:p>
            <a:pPr/>
            <a:r>
              <a:t>따라서 str5는 주소 0x68D3를 가리키게 됩니다. </a:t>
            </a:r>
          </a:p>
          <a:p>
            <a:pPr/>
          </a:p>
          <a:p>
            <a:pPr/>
            <a:r>
              <a:t> 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5</a:t>
            </a:r>
          </a:p>
          <a:p>
            <a:pPr/>
          </a:p>
          <a:p>
            <a:pPr/>
            <a:r>
              <a:t>primitive type variable들에서 == (이퀄)과 != (낫이퀄)의 의미는</a:t>
            </a:r>
          </a:p>
          <a:p>
            <a:pPr/>
            <a:r>
              <a:t>두 variable들의 value가 같은지 아닌지를 테스트 하는 것입니다. </a:t>
            </a:r>
          </a:p>
          <a:p>
            <a:pPr/>
            <a:r>
              <a:t>Reference type variable들에 대해서는</a:t>
            </a:r>
          </a:p>
          <a:p>
            <a:pPr/>
            <a:r>
              <a:t>그 value들이 나타내는 reference (즉, 주소)가 같은지 아닌지를 나타내는 것입니다. </a:t>
            </a:r>
          </a:p>
          <a:p>
            <a:pPr/>
            <a:r>
              <a:t>즉, 즉 두 reference variable이 같은 address를 참조하고 있는지 아닌지를 나타내는 것입니다. </a:t>
            </a:r>
          </a:p>
          <a:p>
            <a:pPr/>
            <a: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6</a:t>
            </a:r>
          </a:p>
          <a:p>
            <a:pPr/>
          </a:p>
          <a:p>
            <a:pPr/>
            <a:r>
              <a:t>프로그램에 출현하는 String variable a, b, c, d, e 가 </a:t>
            </a:r>
          </a:p>
          <a:p>
            <a:pPr/>
            <a:r>
              <a:t>어느 곳의 무엇을 가리키게 되는지 주의깊게 살펴보도록 합시다. </a:t>
            </a:r>
          </a:p>
          <a:p>
            <a:pPr/>
            <a:r>
              <a:t>new String(“test”) 로 create되는 a와 b는 </a:t>
            </a:r>
          </a:p>
          <a:p>
            <a:pPr/>
            <a:r>
              <a:t>정상적인 String object이기 때문에 heap 영역에 만들어지게 됩니다. </a:t>
            </a:r>
          </a:p>
          <a:p>
            <a:pPr/>
            <a:r>
              <a:t>String의 내용이 a, b가 모두 “test” 이기는 하지만</a:t>
            </a:r>
          </a:p>
          <a:p>
            <a:pPr/>
            <a:r>
              <a:t>이 들은 모두 별개로 생성된 object들 이므로 </a:t>
            </a:r>
          </a:p>
          <a:p>
            <a:pPr/>
            <a:r>
              <a:t>차지하고 있는 memory 영역이 다릅니다. </a:t>
            </a:r>
          </a:p>
          <a:p>
            <a:pPr/>
            <a:r>
              <a:t>c와 d는 String literal을 assign 받는데, literal은 Method 영역에 만들어져서</a:t>
            </a:r>
          </a:p>
          <a:p>
            <a:pPr/>
            <a:r>
              <a:t>같은 내용의 literal을 두번 만들지는 않습니다. </a:t>
            </a:r>
          </a:p>
          <a:p>
            <a:pPr/>
            <a:r>
              <a:t>e는 a를 그대로 assign 했으므로 a와 같은 reference value를 가집니다. </a:t>
            </a:r>
          </a:p>
          <a:p>
            <a:pPr/>
            <a:r>
              <a:t>이에 따라 아랫부분의 a, b, c, d, e 간의 equal 여부는 </a:t>
            </a:r>
          </a:p>
          <a:p>
            <a:pPr/>
            <a:r>
              <a:t>그 reference (주소)가 동일한 지의 여부에 따라 결정됩니다. </a:t>
            </a:r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7</a:t>
            </a:r>
          </a:p>
          <a:p>
            <a:pPr/>
          </a:p>
          <a:p>
            <a:pPr/>
            <a:r>
              <a:t>null은 아무 object도 가리키지 않는 reference를 나타냅니다. </a:t>
            </a:r>
          </a:p>
          <a:p>
            <a:pPr/>
            <a:r>
              <a:t>class variable을 declare하지만 그 object를 create할 수 없는 상황에서</a:t>
            </a:r>
          </a:p>
          <a:p>
            <a:pPr/>
            <a:r>
              <a:t>일단 initial value를 null로 해 놓을 수 있습니다. </a:t>
            </a:r>
          </a:p>
          <a:p>
            <a:pPr/>
            <a:r>
              <a:t>이렇게 해 놓으면 variable이 valid한 object를 가리키고 있는지 아닌지를 </a:t>
            </a:r>
          </a:p>
          <a:p>
            <a:pPr/>
            <a:r>
              <a:t>null과의 이퀄리티 테스트에 의해 쉽게 결정할 수 있습니다. </a:t>
            </a:r>
          </a:p>
          <a:p>
            <a:pPr/>
            <a:r>
              <a:t>한편 null reference를 가진 class variable s가 있을 때</a:t>
            </a:r>
          </a:p>
          <a:p>
            <a:pPr/>
            <a:r>
              <a:t>s가 valid한 object를 가리키고 있다고 착각하여 </a:t>
            </a:r>
          </a:p>
          <a:p>
            <a:pPr/>
            <a:r>
              <a:t>s.length() 처럼 method를 call하거나</a:t>
            </a:r>
          </a:p>
          <a:p>
            <a:pPr/>
            <a:r>
              <a:t>s.x 처럼 instance variable을 access하려 하는 것은 </a:t>
            </a:r>
          </a:p>
          <a:p>
            <a:pPr/>
            <a:r>
              <a:t>NullPointException을 발생시킵니다. </a:t>
            </a:r>
          </a:p>
          <a:p>
            <a:pPr/>
            <a:r>
              <a:t>exception은 error와는 종류가 다르며</a:t>
            </a:r>
          </a:p>
          <a:p>
            <a:pPr/>
            <a:r>
              <a:t>exception이 있을 것을 대비한 code를 개발자가 미리 준비해 둘 수 있습니다. </a:t>
            </a:r>
          </a:p>
          <a:p>
            <a:pPr/>
            <a:r>
              <a:t>exception handling에 대해서는 추후 더 자세히 알아볼 것입니다. 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8</a:t>
            </a:r>
          </a:p>
          <a:p>
            <a:pPr/>
          </a:p>
          <a:p>
            <a:pPr/>
            <a:r>
              <a:t>빨간 상자에 담겨 있는 코드는 NullPointerException을 발생시킵니다. </a:t>
            </a:r>
          </a:p>
          <a:p>
            <a:pPr/>
            <a:r>
              <a:t>str이 아무런 initialization이 되어 있지 않기 때문에 </a:t>
            </a:r>
          </a:p>
          <a:p>
            <a:pPr/>
            <a:r>
              <a:t>str이 null과 같지 않냐는 테스트는 true로 통과하게 되어 있고</a:t>
            </a:r>
          </a:p>
          <a:p>
            <a:pPr/>
            <a:r>
              <a:t>따라서 true part의 str.length() 를 시도하는 순간 </a:t>
            </a:r>
          </a:p>
          <a:p>
            <a:pPr/>
            <a:r>
              <a:t>exception이 발생하게 될 것입니다. </a:t>
            </a:r>
          </a:p>
          <a:p>
            <a:pPr/>
            <a:r>
              <a:t>그래서 아랫부분에서 처럼 </a:t>
            </a:r>
          </a:p>
          <a:p>
            <a:pPr/>
            <a:r>
              <a:t>str을 일단 null로 초기화해 놓고 </a:t>
            </a:r>
          </a:p>
          <a:p>
            <a:pPr/>
            <a:r>
              <a:t>이 문제를 str이 null 이 아닌지를 테스트하는 것은 정확하기 때문에</a:t>
            </a:r>
          </a:p>
          <a:p>
            <a:pPr/>
            <a:r>
              <a:t>else part에서 “str is null” 을 프린트하게 됩니다.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9</a:t>
            </a:r>
          </a:p>
          <a:p>
            <a:pPr/>
          </a:p>
          <a:p>
            <a:pPr/>
            <a:r>
              <a:t>한편 str을 “Hello” 로 초기화 해 놓는다면</a:t>
            </a:r>
          </a:p>
          <a:p>
            <a:pPr/>
            <a:r>
              <a:t>정상적으로 str 낫이쿠얼 null 이 true가 되고 </a:t>
            </a:r>
          </a:p>
          <a:p>
            <a:pPr/>
            <a:r>
              <a:t>“Length of str: “ 과 함께 str.length() 가 프린트 욉니다.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551383" y="1124742"/>
            <a:ext cx="11043248" cy="540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681446" y="6437907"/>
            <a:ext cx="287019" cy="25196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815008" marR="0" indent="-35780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246909" marR="0" indent="-33250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▪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 txBox="1"/>
          <p:nvPr>
            <p:ph type="ctr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/>
          <a:lstStyle/>
          <a:p>
            <a:pPr/>
            <a:r>
              <a:t>0</a:t>
            </a:r>
            <a:r>
              <a:t>3</a:t>
            </a:r>
            <a:r>
              <a:t>_</a:t>
            </a:r>
            <a:r>
              <a:t>1</a:t>
            </a:r>
            <a:r>
              <a:t> </a:t>
            </a:r>
            <a:r>
              <a:t>Reference Types</a:t>
            </a:r>
          </a:p>
        </p:txBody>
      </p:sp>
      <p:sp>
        <p:nvSpPr>
          <p:cNvPr id="39" name="Subtitle 3"/>
          <p:cNvSpPr txBox="1"/>
          <p:nvPr>
            <p:ph type="subTitle" sz="quarter" idx="1"/>
          </p:nvPr>
        </p:nvSpPr>
        <p:spPr>
          <a:xfrm>
            <a:off x="2895600" y="3573016"/>
            <a:ext cx="6400800" cy="560574"/>
          </a:xfrm>
          <a:prstGeom prst="rect">
            <a:avLst/>
          </a:prstGeom>
        </p:spPr>
        <p:txBody>
          <a:bodyPr/>
          <a:lstStyle/>
          <a:p>
            <a:pPr/>
            <a:r>
              <a:t>Object-Oriented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Primitive Types</a:t>
            </a:r>
          </a:p>
        </p:txBody>
      </p:sp>
      <p:sp>
        <p:nvSpPr>
          <p:cNvPr id="44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Primitive Types</a:t>
            </a:r>
          </a:p>
          <a:p>
            <a:pPr lvl="1" marL="800100" indent="-342900">
              <a:defRPr sz="2300"/>
            </a:pPr>
            <a:r>
              <a:t>Integer Types</a:t>
            </a:r>
          </a:p>
          <a:p>
            <a:pPr lvl="2" marL="1219200" indent="-304800">
              <a:buFontTx/>
              <a:defRPr sz="2200"/>
            </a:pPr>
            <a:r>
              <a:t>byte, char, short, int, long</a:t>
            </a:r>
          </a:p>
          <a:p>
            <a:pPr lvl="1" marL="800100" indent="-342900">
              <a:defRPr sz="2300"/>
            </a:pPr>
            <a:r>
              <a:t>Real Number Types</a:t>
            </a:r>
          </a:p>
          <a:p>
            <a:pPr lvl="2" marL="1219200" indent="-304800">
              <a:buFontTx/>
              <a:defRPr sz="2200"/>
            </a:pPr>
            <a:r>
              <a:t>float, double</a:t>
            </a:r>
          </a:p>
          <a:p>
            <a:pPr lvl="1" marL="762000" indent="-304800">
              <a:buClr>
                <a:srgbClr val="000000"/>
              </a:buClr>
              <a:buSzPct val="60000"/>
              <a:buFontTx/>
              <a:defRPr sz="2200"/>
            </a:pPr>
            <a:r>
              <a:t>Caracter Type</a:t>
            </a:r>
          </a:p>
          <a:p>
            <a:pPr lvl="2" marL="1219200" indent="-304800">
              <a:buFontTx/>
              <a:defRPr sz="2200"/>
            </a:pPr>
            <a:r>
              <a:t>char</a:t>
            </a:r>
          </a:p>
          <a:p>
            <a:pPr lvl="1" marL="800100" indent="-342900">
              <a:defRPr sz="2300"/>
            </a:pPr>
            <a:r>
              <a:t>Logical Types</a:t>
            </a:r>
          </a:p>
          <a:p>
            <a:pPr lvl="2" marL="1219200" indent="-304800">
              <a:buFontTx/>
              <a:defRPr sz="2200"/>
            </a:pPr>
            <a:r>
              <a:t>boolean</a:t>
            </a:r>
          </a:p>
          <a:p>
            <a:pPr/>
            <a:r>
              <a:t>Ex)</a:t>
            </a:r>
          </a:p>
          <a:p>
            <a:pPr lvl="1" marL="800100" indent="-342900">
              <a:defRPr sz="23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int num = 3;</a:t>
            </a:r>
          </a:p>
          <a:p>
            <a:pPr lvl="1" marL="800100" indent="-342900">
              <a:defRPr sz="23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float amount = 52.67;</a:t>
            </a:r>
          </a:p>
        </p:txBody>
      </p:sp>
      <p:sp>
        <p:nvSpPr>
          <p:cNvPr id="45" name="슬라이드 번호 개체 틀 3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46" name="표 4"/>
          <p:cNvGraphicFramePr/>
          <p:nvPr/>
        </p:nvGraphicFramePr>
        <p:xfrm>
          <a:off x="6985000" y="4364566"/>
          <a:ext cx="2870200" cy="7416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35100"/>
                <a:gridCol w="1435100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num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amount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52.67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7" name="모서리가 둥근 직사각형 5"/>
          <p:cNvSpPr/>
          <p:nvPr/>
        </p:nvSpPr>
        <p:spPr>
          <a:xfrm>
            <a:off x="6950289" y="3429000"/>
            <a:ext cx="3125166" cy="2483892"/>
          </a:xfrm>
          <a:prstGeom prst="roundRect">
            <a:avLst>
              <a:gd name="adj" fmla="val 16667"/>
            </a:avLst>
          </a:prstGeom>
          <a:ln w="25400">
            <a:solidFill>
              <a:srgbClr val="FFC000"/>
            </a:solidFill>
            <a:prstDash val="dash"/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48" name="TextBox 6"/>
          <p:cNvSpPr txBox="1"/>
          <p:nvPr/>
        </p:nvSpPr>
        <p:spPr>
          <a:xfrm>
            <a:off x="7832376" y="3477830"/>
            <a:ext cx="1360992" cy="31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457200">
              <a:defRPr>
                <a:solidFill>
                  <a:srgbClr val="0033B3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Stack Area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4" grpId="1"/>
      <p:bldP build="whole" bldLvl="1" animBg="1" rev="0" advAuto="0" spid="46" grpId="4"/>
      <p:bldP build="whole" bldLvl="1" animBg="1" rev="0" advAuto="0" spid="47" grpId="2"/>
      <p:bldP build="whole" bldLvl="1" animBg="1" rev="0" advAuto="0" spid="48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Memory Structure of JVM</a:t>
            </a:r>
          </a:p>
        </p:txBody>
      </p:sp>
      <p:sp>
        <p:nvSpPr>
          <p:cNvPr id="53" name="슬라이드 번호 개체 틀 3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0" name="그룹 12"/>
          <p:cNvGrpSpPr/>
          <p:nvPr/>
        </p:nvGrpSpPr>
        <p:grpSpPr>
          <a:xfrm>
            <a:off x="551383" y="1196298"/>
            <a:ext cx="9514390" cy="5151151"/>
            <a:chOff x="0" y="0"/>
            <a:chExt cx="9514389" cy="5151149"/>
          </a:xfrm>
        </p:grpSpPr>
        <p:pic>
          <p:nvPicPr>
            <p:cNvPr id="54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514390" cy="51511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TextBox 5"/>
            <p:cNvGrpSpPr/>
            <p:nvPr/>
          </p:nvGrpSpPr>
          <p:grpSpPr>
            <a:xfrm>
              <a:off x="217060" y="4595148"/>
              <a:ext cx="1439417" cy="343135"/>
              <a:chOff x="0" y="0"/>
              <a:chExt cx="1439416" cy="343133"/>
            </a:xfrm>
          </p:grpSpPr>
          <p:sp>
            <p:nvSpPr>
              <p:cNvPr id="55" name="직사각형"/>
              <p:cNvSpPr/>
              <p:nvPr/>
            </p:nvSpPr>
            <p:spPr>
              <a:xfrm>
                <a:off x="0" y="0"/>
                <a:ext cx="1439120" cy="343134"/>
              </a:xfrm>
              <a:prstGeom prst="rect">
                <a:avLst/>
              </a:prstGeom>
              <a:solidFill>
                <a:srgbClr val="F3F3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457200">
                  <a:defRPr sz="1400"/>
                </a:pPr>
              </a:p>
            </p:txBody>
          </p:sp>
          <p:sp>
            <p:nvSpPr>
              <p:cNvPr id="56" name="Lower Address"/>
              <p:cNvSpPr txBox="1"/>
              <p:nvPr/>
            </p:nvSpPr>
            <p:spPr>
              <a:xfrm>
                <a:off x="0" y="0"/>
                <a:ext cx="1439416" cy="294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defTabSz="457200">
                  <a:defRPr sz="1400"/>
                </a:lvl1pPr>
              </a:lstStyle>
              <a:p>
                <a:pPr/>
                <a:r>
                  <a:t>Lower Address</a:t>
                </a:r>
              </a:p>
            </p:txBody>
          </p:sp>
        </p:grpSp>
        <p:grpSp>
          <p:nvGrpSpPr>
            <p:cNvPr id="60" name="TextBox 6"/>
            <p:cNvGrpSpPr/>
            <p:nvPr/>
          </p:nvGrpSpPr>
          <p:grpSpPr>
            <a:xfrm>
              <a:off x="7869856" y="4620350"/>
              <a:ext cx="1479777" cy="343135"/>
              <a:chOff x="0" y="0"/>
              <a:chExt cx="1479776" cy="343133"/>
            </a:xfrm>
          </p:grpSpPr>
          <p:sp>
            <p:nvSpPr>
              <p:cNvPr id="58" name="직사각형"/>
              <p:cNvSpPr/>
              <p:nvPr/>
            </p:nvSpPr>
            <p:spPr>
              <a:xfrm>
                <a:off x="0" y="0"/>
                <a:ext cx="1439120" cy="343134"/>
              </a:xfrm>
              <a:prstGeom prst="rect">
                <a:avLst/>
              </a:prstGeom>
              <a:solidFill>
                <a:srgbClr val="F3F3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457200">
                  <a:defRPr sz="1400"/>
                </a:pPr>
              </a:p>
            </p:txBody>
          </p:sp>
          <p:sp>
            <p:nvSpPr>
              <p:cNvPr id="59" name="Higher Address"/>
              <p:cNvSpPr txBox="1"/>
              <p:nvPr/>
            </p:nvSpPr>
            <p:spPr>
              <a:xfrm>
                <a:off x="0" y="0"/>
                <a:ext cx="1479777" cy="294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defTabSz="457200">
                  <a:defRPr sz="1400"/>
                </a:lvl1pPr>
              </a:lstStyle>
              <a:p>
                <a:pPr/>
                <a:r>
                  <a:t>Higher Address</a:t>
                </a:r>
              </a:p>
            </p:txBody>
          </p:sp>
        </p:grpSp>
        <p:grpSp>
          <p:nvGrpSpPr>
            <p:cNvPr id="63" name="TextBox 7"/>
            <p:cNvGrpSpPr/>
            <p:nvPr/>
          </p:nvGrpSpPr>
          <p:grpSpPr>
            <a:xfrm>
              <a:off x="354956" y="1824826"/>
              <a:ext cx="1651667" cy="407875"/>
              <a:chOff x="0" y="0"/>
              <a:chExt cx="1651666" cy="407873"/>
            </a:xfrm>
          </p:grpSpPr>
          <p:sp>
            <p:nvSpPr>
              <p:cNvPr id="61" name="직사각형"/>
              <p:cNvSpPr/>
              <p:nvPr/>
            </p:nvSpPr>
            <p:spPr>
              <a:xfrm>
                <a:off x="-1" y="0"/>
                <a:ext cx="1651668" cy="407874"/>
              </a:xfrm>
              <a:prstGeom prst="rect">
                <a:avLst/>
              </a:prstGeom>
              <a:solidFill>
                <a:srgbClr val="B7D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 defTabSz="457200">
                  <a:defRPr sz="1400"/>
                </a:pPr>
              </a:p>
            </p:txBody>
          </p:sp>
          <p:sp>
            <p:nvSpPr>
              <p:cNvPr id="62" name="Bytecode"/>
              <p:cNvSpPr txBox="1"/>
              <p:nvPr/>
            </p:nvSpPr>
            <p:spPr>
              <a:xfrm>
                <a:off x="340465" y="1"/>
                <a:ext cx="970736" cy="294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algn="ctr" defTabSz="457200">
                  <a:defRPr sz="1400"/>
                </a:lvl1pPr>
              </a:lstStyle>
              <a:p>
                <a:pPr/>
                <a:r>
                  <a:t>Bytecode</a:t>
                </a:r>
              </a:p>
            </p:txBody>
          </p:sp>
        </p:grpSp>
        <p:grpSp>
          <p:nvGrpSpPr>
            <p:cNvPr id="66" name="오른쪽 화살표[R] 9"/>
            <p:cNvGrpSpPr/>
            <p:nvPr/>
          </p:nvGrpSpPr>
          <p:grpSpPr>
            <a:xfrm>
              <a:off x="2249689" y="4539767"/>
              <a:ext cx="2129742" cy="514263"/>
              <a:chOff x="0" y="0"/>
              <a:chExt cx="2129741" cy="514262"/>
            </a:xfrm>
          </p:grpSpPr>
          <p:sp>
            <p:nvSpPr>
              <p:cNvPr id="64" name="화살표"/>
              <p:cNvSpPr/>
              <p:nvPr/>
            </p:nvSpPr>
            <p:spPr>
              <a:xfrm>
                <a:off x="0" y="0"/>
                <a:ext cx="2129742" cy="514263"/>
              </a:xfrm>
              <a:prstGeom prst="rightArrow">
                <a:avLst>
                  <a:gd name="adj1" fmla="val 50000"/>
                  <a:gd name="adj2" fmla="val 87759"/>
                </a:avLst>
              </a:prstGeom>
              <a:solidFill>
                <a:srgbClr val="DAD2EA"/>
              </a:solidFill>
              <a:ln w="12700" cap="flat">
                <a:solidFill>
                  <a:srgbClr val="7030A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4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pPr>
              </a:p>
            </p:txBody>
          </p:sp>
          <p:sp>
            <p:nvSpPr>
              <p:cNvPr id="65" name="Heap Grows"/>
              <p:cNvSpPr txBox="1"/>
              <p:nvPr/>
            </p:nvSpPr>
            <p:spPr>
              <a:xfrm>
                <a:off x="6350" y="134915"/>
                <a:ext cx="1891385" cy="2893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14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pPr/>
                <a:r>
                  <a:t>Heap Grows</a:t>
                </a:r>
              </a:p>
            </p:txBody>
          </p:sp>
        </p:grpSp>
        <p:grpSp>
          <p:nvGrpSpPr>
            <p:cNvPr id="69" name="왼쪽 화살표[L] 11"/>
            <p:cNvGrpSpPr/>
            <p:nvPr/>
          </p:nvGrpSpPr>
          <p:grpSpPr>
            <a:xfrm>
              <a:off x="4499380" y="4539767"/>
              <a:ext cx="2129742" cy="514263"/>
              <a:chOff x="0" y="0"/>
              <a:chExt cx="2129741" cy="514262"/>
            </a:xfrm>
          </p:grpSpPr>
          <p:sp>
            <p:nvSpPr>
              <p:cNvPr id="67" name="화살표"/>
              <p:cNvSpPr/>
              <p:nvPr/>
            </p:nvSpPr>
            <p:spPr>
              <a:xfrm>
                <a:off x="0" y="0"/>
                <a:ext cx="2129742" cy="514263"/>
              </a:xfrm>
              <a:prstGeom prst="leftArrow">
                <a:avLst>
                  <a:gd name="adj1" fmla="val 50000"/>
                  <a:gd name="adj2" fmla="val 86417"/>
                </a:avLst>
              </a:prstGeom>
              <a:solidFill>
                <a:srgbClr val="FFE699"/>
              </a:solidFill>
              <a:ln w="3175" cap="flat">
                <a:solidFill>
                  <a:srgbClr val="95373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4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pPr>
              </a:p>
            </p:txBody>
          </p:sp>
          <p:sp>
            <p:nvSpPr>
              <p:cNvPr id="68" name="Stack Grows"/>
              <p:cNvSpPr txBox="1"/>
              <p:nvPr/>
            </p:nvSpPr>
            <p:spPr>
              <a:xfrm>
                <a:off x="222205" y="128565"/>
                <a:ext cx="1907536" cy="2893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14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pPr/>
                <a:r>
                  <a:t>Stack Grows</a:t>
                </a:r>
              </a:p>
            </p:txBody>
          </p:sp>
        </p:grpSp>
      </p:grpSp>
      <p:sp>
        <p:nvSpPr>
          <p:cNvPr id="71" name="직사각형"/>
          <p:cNvSpPr/>
          <p:nvPr/>
        </p:nvSpPr>
        <p:spPr>
          <a:xfrm>
            <a:off x="674208" y="1720040"/>
            <a:ext cx="2190298" cy="4103668"/>
          </a:xfrm>
          <a:prstGeom prst="rect">
            <a:avLst/>
          </a:prstGeom>
          <a:ln w="63500">
            <a:solidFill>
              <a:srgbClr val="FF26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직사각형"/>
          <p:cNvSpPr/>
          <p:nvPr/>
        </p:nvSpPr>
        <p:spPr>
          <a:xfrm>
            <a:off x="5000851" y="1720040"/>
            <a:ext cx="2190298" cy="4103668"/>
          </a:xfrm>
          <a:prstGeom prst="rect">
            <a:avLst/>
          </a:prstGeom>
          <a:ln w="63500">
            <a:solidFill>
              <a:srgbClr val="FF26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" name="직사각형"/>
          <p:cNvSpPr/>
          <p:nvPr/>
        </p:nvSpPr>
        <p:spPr>
          <a:xfrm>
            <a:off x="2892531" y="1732740"/>
            <a:ext cx="2190298" cy="4103668"/>
          </a:xfrm>
          <a:prstGeom prst="rect">
            <a:avLst/>
          </a:prstGeom>
          <a:ln w="63500">
            <a:solidFill>
              <a:srgbClr val="FF26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4" name="직사각형"/>
          <p:cNvSpPr/>
          <p:nvPr/>
        </p:nvSpPr>
        <p:spPr>
          <a:xfrm>
            <a:off x="7107005" y="1720040"/>
            <a:ext cx="1387945" cy="4103668"/>
          </a:xfrm>
          <a:prstGeom prst="rect">
            <a:avLst/>
          </a:prstGeom>
          <a:ln w="63500">
            <a:solidFill>
              <a:srgbClr val="FF26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5" name="직사각형"/>
          <p:cNvSpPr/>
          <p:nvPr/>
        </p:nvSpPr>
        <p:spPr>
          <a:xfrm>
            <a:off x="8461388" y="1720040"/>
            <a:ext cx="1387944" cy="4103668"/>
          </a:xfrm>
          <a:prstGeom prst="rect">
            <a:avLst/>
          </a:prstGeom>
          <a:ln w="63500">
            <a:solidFill>
              <a:srgbClr val="FF2600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" dur="100" fill="hold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8" dur="100" fill="hold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"/>
                            </p:stCondLst>
                            <p:childTnLst>
                              <p:par>
                                <p:cTn id="21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6" dur="100" fill="hold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"/>
                            </p:stCondLst>
                            <p:childTnLst>
                              <p:par>
                                <p:cTn id="2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4" dur="100" fill="hold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"/>
                            </p:stCondLst>
                            <p:childTnLst>
                              <p:par>
                                <p:cTn id="37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" grpId="8"/>
      <p:bldP build="whole" bldLvl="1" animBg="1" rev="0" advAuto="0" spid="73" grpId="3"/>
      <p:bldP build="whole" bldLvl="1" animBg="1" rev="0" advAuto="0" spid="73" grpId="4"/>
      <p:bldP build="whole" bldLvl="1" animBg="1" rev="0" advAuto="0" spid="75" grpId="9"/>
      <p:bldP build="whole" bldLvl="1" animBg="1" rev="0" advAuto="0" spid="72" grpId="5"/>
      <p:bldP build="whole" bldLvl="1" animBg="1" rev="0" advAuto="0" spid="72" grpId="6"/>
      <p:bldP build="whole" bldLvl="1" animBg="1" rev="0" advAuto="0" spid="74" grpId="7"/>
      <p:bldP build="whole" bldLvl="1" animBg="1" rev="0" advAuto="0" spid="71" grpId="1"/>
      <p:bldP build="whole" bldLvl="1" animBg="1" rev="0" advAuto="0" spid="71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Reference Type</a:t>
            </a:r>
          </a:p>
        </p:txBody>
      </p:sp>
      <p:sp>
        <p:nvSpPr>
          <p:cNvPr id="80" name="텍스트 개체 틀 2"/>
          <p:cNvSpPr txBox="1"/>
          <p:nvPr>
            <p:ph type="body" idx="1"/>
          </p:nvPr>
        </p:nvSpPr>
        <p:spPr>
          <a:xfrm>
            <a:off x="719663" y="1148956"/>
            <a:ext cx="11043248" cy="4253432"/>
          </a:xfrm>
          <a:prstGeom prst="rect">
            <a:avLst/>
          </a:prstGeom>
        </p:spPr>
        <p:txBody>
          <a:bodyPr/>
          <a:lstStyle/>
          <a:p>
            <a:pPr/>
            <a:r>
              <a:t>Reference Types</a:t>
            </a:r>
          </a:p>
          <a:p>
            <a:pPr lvl="1" marL="800100" indent="-342900">
              <a:defRPr sz="2300"/>
            </a:pPr>
            <a:r>
              <a:t>Having reference (address) of objects and arrays </a:t>
            </a:r>
          </a:p>
          <a:p>
            <a:pPr>
              <a:defRPr sz="2300"/>
            </a:pPr>
            <a:r>
              <a:t>Ex)</a:t>
            </a:r>
          </a:p>
          <a:p>
            <a:pPr lvl="1" marL="800100" indent="-342900">
              <a:defRPr sz="2300"/>
            </a:pPr>
            <a:r>
              <a:t>String str1 = “Korea”;</a:t>
            </a:r>
          </a:p>
          <a:p>
            <a:pPr lvl="1" marL="800100" indent="-342900">
              <a:defRPr sz="2300"/>
            </a:pPr>
            <a:r>
              <a:t>String str2 = “Seoul”;</a:t>
            </a:r>
          </a:p>
          <a:p>
            <a:pPr lvl="1" marL="800100" indent="-342900">
              <a:defRPr sz="2300"/>
            </a:pPr>
            <a:r>
              <a:t>String str3 = “Korea”;</a:t>
            </a:r>
          </a:p>
          <a:p>
            <a:pPr lvl="1" marL="800100" indent="-342900">
              <a:defRPr sz="2300"/>
            </a:pPr>
            <a:r>
              <a:t>String str4 = new String(“Korea”);</a:t>
            </a:r>
          </a:p>
          <a:p>
            <a:pPr lvl="1" marL="800100" indent="-342900">
              <a:defRPr sz="2300"/>
            </a:pPr>
            <a:r>
              <a:t>String str5 = new String(“Korea”);</a:t>
            </a:r>
          </a:p>
        </p:txBody>
      </p:sp>
      <p:sp>
        <p:nvSpPr>
          <p:cNvPr id="81" name="슬라이드 번호 개체 틀 3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82" name="표 5"/>
          <p:cNvGraphicFramePr/>
          <p:nvPr/>
        </p:nvGraphicFramePr>
        <p:xfrm>
          <a:off x="6306959" y="2556042"/>
          <a:ext cx="8128001" cy="1854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51604"/>
                <a:gridCol w="1035661"/>
                <a:gridCol w="863927"/>
                <a:gridCol w="1458516"/>
                <a:gridCol w="1245593"/>
              </a:tblGrid>
              <a:tr h="370840">
                <a:tc>
                  <a:txBody>
                    <a:bodyPr/>
                    <a:lstStyle/>
                    <a:p>
                      <a:pPr indent="457200">
                        <a:defRPr sz="14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4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4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Bold"/>
                          <a:ea typeface="JetBrains Mono Bold"/>
                          <a:cs typeface="JetBrains Mono Bold"/>
                          <a:sym typeface="JetBrains Mono Bold"/>
                        </a:rPr>
                        <a:t>address
(reference)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Bold"/>
                          <a:ea typeface="JetBrains Mono Bold"/>
                          <a:cs typeface="JetBrains Mono Bold"/>
                          <a:sym typeface="JetBrains Mono Bold"/>
                        </a:rPr>
                        <a:t>value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9D9D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str1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0x93AB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4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0xB67A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“Seoul”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str2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0xB67A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4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0x93AB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“Korea”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str3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0x93AB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4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R w="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4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str4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0x472C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4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R w="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4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str5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0x68D3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4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0x68D3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”Korea”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4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0x472C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”Korea”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3" name="꺾인 연결선[E] 7"/>
          <p:cNvSpPr/>
          <p:nvPr/>
        </p:nvSpPr>
        <p:spPr>
          <a:xfrm>
            <a:off x="8213197" y="3303527"/>
            <a:ext cx="948226" cy="274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4" name="꺾인 연결선[E] 8"/>
          <p:cNvSpPr/>
          <p:nvPr/>
        </p:nvSpPr>
        <p:spPr>
          <a:xfrm flipH="1" rot="10800000">
            <a:off x="8220189" y="3245135"/>
            <a:ext cx="948226" cy="39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265" y="0"/>
                </a:lnTo>
                <a:lnTo>
                  <a:pt x="13265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꺾인 연결선[E] 16"/>
          <p:cNvSpPr/>
          <p:nvPr/>
        </p:nvSpPr>
        <p:spPr>
          <a:xfrm flipH="1" rot="10800000">
            <a:off x="8188187" y="3743949"/>
            <a:ext cx="973813" cy="367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6" name="모서리가 둥근 직사각형 21"/>
          <p:cNvSpPr/>
          <p:nvPr/>
        </p:nvSpPr>
        <p:spPr>
          <a:xfrm>
            <a:off x="6139216" y="2655746"/>
            <a:ext cx="2282481" cy="2586973"/>
          </a:xfrm>
          <a:prstGeom prst="roundRect">
            <a:avLst>
              <a:gd name="adj" fmla="val 18138"/>
            </a:avLst>
          </a:prstGeom>
          <a:ln w="25400">
            <a:solidFill>
              <a:srgbClr val="FFC000"/>
            </a:solidFill>
            <a:prstDash val="dash"/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87" name="모서리가 둥근 직사각형 22"/>
          <p:cNvSpPr/>
          <p:nvPr/>
        </p:nvSpPr>
        <p:spPr>
          <a:xfrm>
            <a:off x="8865580" y="2190447"/>
            <a:ext cx="3246510" cy="1845001"/>
          </a:xfrm>
          <a:prstGeom prst="roundRect">
            <a:avLst>
              <a:gd name="adj" fmla="val 29216"/>
            </a:avLst>
          </a:prstGeom>
          <a:ln w="25400">
            <a:solidFill>
              <a:srgbClr val="B3A2C7"/>
            </a:solidFill>
            <a:prstDash val="dash"/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88" name="TextBox 23"/>
          <p:cNvSpPr txBox="1"/>
          <p:nvPr/>
        </p:nvSpPr>
        <p:spPr>
          <a:xfrm>
            <a:off x="6599960" y="2707368"/>
            <a:ext cx="1360993" cy="31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457200">
              <a:defRPr>
                <a:solidFill>
                  <a:srgbClr val="0033B3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Stack Area</a:t>
            </a:r>
          </a:p>
        </p:txBody>
      </p:sp>
      <p:sp>
        <p:nvSpPr>
          <p:cNvPr id="89" name="TextBox 24"/>
          <p:cNvSpPr txBox="1"/>
          <p:nvPr/>
        </p:nvSpPr>
        <p:spPr>
          <a:xfrm>
            <a:off x="9745496" y="2179812"/>
            <a:ext cx="1486678" cy="31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457200">
              <a:defRPr>
                <a:solidFill>
                  <a:srgbClr val="0033B3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Method Area</a:t>
            </a:r>
          </a:p>
        </p:txBody>
      </p:sp>
      <p:sp>
        <p:nvSpPr>
          <p:cNvPr id="90" name="TextBox 24"/>
          <p:cNvSpPr txBox="1"/>
          <p:nvPr/>
        </p:nvSpPr>
        <p:spPr>
          <a:xfrm>
            <a:off x="9871181" y="4292401"/>
            <a:ext cx="1235308" cy="31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457200">
              <a:defRPr>
                <a:solidFill>
                  <a:srgbClr val="0033B3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Heap Area</a:t>
            </a:r>
          </a:p>
        </p:txBody>
      </p:sp>
      <p:sp>
        <p:nvSpPr>
          <p:cNvPr id="91" name="모서리가 둥근 직사각형 22"/>
          <p:cNvSpPr/>
          <p:nvPr/>
        </p:nvSpPr>
        <p:spPr>
          <a:xfrm>
            <a:off x="8865580" y="4194071"/>
            <a:ext cx="3246510" cy="1436523"/>
          </a:xfrm>
          <a:prstGeom prst="roundRect">
            <a:avLst>
              <a:gd name="adj" fmla="val 37524"/>
            </a:avLst>
          </a:prstGeom>
          <a:ln w="25400">
            <a:solidFill>
              <a:schemeClr val="accent2"/>
            </a:solidFill>
            <a:prstDash val="dash"/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92" name="꺾인 연결선[E] 7"/>
          <p:cNvSpPr/>
          <p:nvPr/>
        </p:nvSpPr>
        <p:spPr>
          <a:xfrm>
            <a:off x="8200980" y="4459643"/>
            <a:ext cx="948226" cy="675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" name="꺾인 연결선[E] 7"/>
          <p:cNvSpPr/>
          <p:nvPr/>
        </p:nvSpPr>
        <p:spPr>
          <a:xfrm>
            <a:off x="8208831" y="4810159"/>
            <a:ext cx="970943" cy="1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00" y="21600"/>
                </a:lnTo>
                <a:lnTo>
                  <a:pt x="1080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7" grpId="6"/>
      <p:bldP build="whole" bldLvl="1" animBg="1" rev="0" advAuto="0" spid="82" grpId="3"/>
      <p:bldP build="p" bldLvl="5" animBg="1" rev="0" advAuto="0" spid="80" grpId="1"/>
      <p:bldP build="whole" bldLvl="1" animBg="1" rev="0" advAuto="0" spid="91" grpId="12"/>
      <p:bldP build="whole" bldLvl="1" animBg="1" rev="0" advAuto="0" spid="88" grpId="5"/>
      <p:bldP build="whole" bldLvl="1" animBg="1" rev="0" advAuto="0" spid="84" grpId="8"/>
      <p:bldP build="whole" bldLvl="1" animBg="1" rev="0" advAuto="0" spid="90" grpId="11"/>
      <p:bldP build="whole" bldLvl="1" animBg="1" rev="0" advAuto="0" spid="89" grpId="7"/>
      <p:bldP build="whole" bldLvl="1" animBg="1" rev="0" advAuto="0" spid="85" grpId="9"/>
      <p:bldP build="whole" bldLvl="1" animBg="1" rev="0" advAuto="0" spid="86" grpId="4"/>
      <p:bldP build="whole" bldLvl="1" animBg="1" rev="0" advAuto="0" spid="92" grpId="10"/>
      <p:bldP build="whole" bldLvl="1" animBg="1" rev="0" advAuto="0" spid="83" grpId="2"/>
      <p:bldP build="whole" bldLvl="1" animBg="1" rev="0" advAuto="0" spid="93" grpId="1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==, !=</a:t>
            </a:r>
          </a:p>
        </p:txBody>
      </p:sp>
      <p:sp>
        <p:nvSpPr>
          <p:cNvPr id="98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For Primitive Type Variables</a:t>
            </a:r>
          </a:p>
          <a:p>
            <a:pPr lvl="1" marL="800100" indent="-342900">
              <a:defRPr sz="2300"/>
            </a:pPr>
            <a:r>
              <a:t>Test whether the values of two variables are the same or not</a:t>
            </a:r>
          </a:p>
          <a:p>
            <a:pPr lvl="1" marL="800100" indent="-342900">
              <a:defRPr sz="2300"/>
            </a:pPr>
            <a:r>
              <a:t>ex)</a:t>
            </a:r>
          </a:p>
          <a:p>
            <a:pPr lvl="2" marL="0" indent="914400">
              <a:buSzTx/>
              <a:buNone/>
              <a:defRPr sz="2200"/>
            </a:pPr>
            <a:r>
              <a:t>int x = 3;</a:t>
            </a:r>
          </a:p>
          <a:p>
            <a:pPr lvl="2" marL="0" indent="914400">
              <a:buSzTx/>
              <a:buNone/>
              <a:defRPr sz="2200"/>
            </a:pPr>
            <a:r>
              <a:t>int y = 2;</a:t>
            </a:r>
          </a:p>
          <a:p>
            <a:pPr lvl="2" marL="0" indent="914400">
              <a:buSzTx/>
              <a:buNone/>
              <a:defRPr sz="2200"/>
            </a:pPr>
            <a:r>
              <a:t>if (x == y || x != y + 2) { ... }</a:t>
            </a:r>
          </a:p>
          <a:p>
            <a:pPr lvl="2" marL="0" indent="914400">
              <a:buSzTx/>
              <a:buNone/>
              <a:defRPr sz="2200"/>
            </a:pPr>
          </a:p>
          <a:p>
            <a:pPr/>
            <a:r>
              <a:t>For Reference Type Variables</a:t>
            </a:r>
          </a:p>
          <a:p>
            <a:pPr lvl="1" marL="800100" indent="-342900">
              <a:defRPr sz="2300"/>
            </a:pPr>
            <a:r>
              <a:t>Test whether the address (reference) of two variables are the same or not</a:t>
            </a:r>
          </a:p>
          <a:p>
            <a:pPr lvl="1" marL="800100" indent="-342900">
              <a:defRPr sz="2300"/>
            </a:pPr>
            <a:r>
              <a:t>That is, test whether the two variables are accessing the same object or not</a:t>
            </a:r>
          </a:p>
        </p:txBody>
      </p:sp>
      <p:sp>
        <p:nvSpPr>
          <p:cNvPr id="99" name="슬라이드 번호 개체 틀 3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==, !=</a:t>
            </a:r>
          </a:p>
        </p:txBody>
      </p:sp>
      <p:sp>
        <p:nvSpPr>
          <p:cNvPr id="104" name="슬라이드 번호 개체 틀 3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TextBox 5"/>
          <p:cNvSpPr txBox="1"/>
          <p:nvPr/>
        </p:nvSpPr>
        <p:spPr>
          <a:xfrm>
            <a:off x="551382" y="1058631"/>
            <a:ext cx="7817116" cy="49015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A626A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public</a:t>
            </a:r>
            <a:r>
              <a:rPr>
                <a:solidFill>
                  <a:srgbClr val="C18401"/>
                </a:solidFill>
              </a:rPr>
              <a:t> </a:t>
            </a:r>
            <a:r>
              <a:t>class</a:t>
            </a:r>
            <a:r>
              <a:rPr>
                <a:solidFill>
                  <a:srgbClr val="C18401"/>
                </a:solidFill>
              </a:rPr>
              <a:t> TestTheSameReferences </a:t>
            </a:r>
            <a:r>
              <a:rPr>
                <a:solidFill>
                  <a:srgbClr val="383A42"/>
                </a:solidFill>
              </a:rPr>
              <a:t>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 lvl="1" indent="457200">
              <a:defRPr sz="1600">
                <a:solidFill>
                  <a:srgbClr val="A626A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public</a:t>
            </a:r>
            <a:r>
              <a:rPr>
                <a:solidFill>
                  <a:srgbClr val="383A42"/>
                </a:solidFill>
              </a:rPr>
              <a:t> </a:t>
            </a:r>
            <a:r>
              <a:t>static</a:t>
            </a:r>
            <a:r>
              <a:rPr>
                <a:solidFill>
                  <a:srgbClr val="383A42"/>
                </a:solidFill>
              </a:rPr>
              <a:t> </a:t>
            </a:r>
            <a:r>
              <a:t>void</a:t>
            </a:r>
            <a:r>
              <a:rPr>
                <a:solidFill>
                  <a:srgbClr val="383A42"/>
                </a:solidFill>
              </a:rPr>
              <a:t> </a:t>
            </a:r>
            <a:r>
              <a:rPr>
                <a:solidFill>
                  <a:srgbClr val="4078F2"/>
                </a:solidFill>
              </a:rPr>
              <a:t>main</a:t>
            </a:r>
            <a:r>
              <a:rPr>
                <a:solidFill>
                  <a:srgbClr val="383A42"/>
                </a:solidFill>
              </a:rPr>
              <a:t>(</a:t>
            </a:r>
            <a:r>
              <a:rPr>
                <a:solidFill>
                  <a:srgbClr val="C18401"/>
                </a:solidFill>
              </a:rPr>
              <a:t>String</a:t>
            </a:r>
            <a:r>
              <a:rPr>
                <a:solidFill>
                  <a:srgbClr val="383A42"/>
                </a:solidFill>
              </a:rPr>
              <a:t>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 lvl="2" indent="914400">
              <a:defRPr sz="1600">
                <a:solidFill>
                  <a:srgbClr val="C18401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String</a:t>
            </a:r>
            <a:r>
              <a:rPr>
                <a:solidFill>
                  <a:srgbClr val="E45649"/>
                </a:solidFill>
              </a:rPr>
              <a:t> a </a:t>
            </a:r>
            <a:r>
              <a:rPr>
                <a:solidFill>
                  <a:srgbClr val="383A42"/>
                </a:solidFill>
              </a:rPr>
              <a:t>= </a:t>
            </a:r>
            <a:r>
              <a:rPr>
                <a:solidFill>
                  <a:srgbClr val="A626A4"/>
                </a:solidFill>
              </a:rPr>
              <a:t>new</a:t>
            </a:r>
            <a:r>
              <a:rPr>
                <a:solidFill>
                  <a:srgbClr val="383A42"/>
                </a:solidFill>
              </a:rPr>
              <a:t> </a:t>
            </a:r>
            <a:r>
              <a:rPr>
                <a:solidFill>
                  <a:srgbClr val="4078F2"/>
                </a:solidFill>
              </a:rPr>
              <a:t>String</a:t>
            </a:r>
            <a:r>
              <a:rPr>
                <a:solidFill>
                  <a:srgbClr val="383A42"/>
                </a:solidFill>
              </a:rPr>
              <a:t>(</a:t>
            </a:r>
            <a:r>
              <a:rPr>
                <a:solidFill>
                  <a:srgbClr val="50A14F"/>
                </a:solidFill>
              </a:rPr>
              <a:t>"test"</a:t>
            </a:r>
            <a:r>
              <a:rPr>
                <a:solidFill>
                  <a:srgbClr val="383A42"/>
                </a:solidFill>
              </a:rP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 lvl="2" indent="914400">
              <a:defRPr sz="1600">
                <a:solidFill>
                  <a:srgbClr val="C18401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String</a:t>
            </a:r>
            <a:r>
              <a:rPr>
                <a:solidFill>
                  <a:srgbClr val="E45649"/>
                </a:solidFill>
              </a:rPr>
              <a:t> b </a:t>
            </a:r>
            <a:r>
              <a:rPr>
                <a:solidFill>
                  <a:srgbClr val="383A42"/>
                </a:solidFill>
              </a:rPr>
              <a:t>= </a:t>
            </a:r>
            <a:r>
              <a:rPr>
                <a:solidFill>
                  <a:srgbClr val="A626A4"/>
                </a:solidFill>
              </a:rPr>
              <a:t>new</a:t>
            </a:r>
            <a:r>
              <a:rPr>
                <a:solidFill>
                  <a:srgbClr val="383A42"/>
                </a:solidFill>
              </a:rPr>
              <a:t> </a:t>
            </a:r>
            <a:r>
              <a:rPr>
                <a:solidFill>
                  <a:srgbClr val="4078F2"/>
                </a:solidFill>
              </a:rPr>
              <a:t>String</a:t>
            </a:r>
            <a:r>
              <a:rPr>
                <a:solidFill>
                  <a:srgbClr val="383A42"/>
                </a:solidFill>
              </a:rPr>
              <a:t>(</a:t>
            </a:r>
            <a:r>
              <a:rPr>
                <a:solidFill>
                  <a:srgbClr val="50A14F"/>
                </a:solidFill>
              </a:rPr>
              <a:t>"test"</a:t>
            </a:r>
            <a:r>
              <a:rPr>
                <a:solidFill>
                  <a:srgbClr val="383A42"/>
                </a:solidFill>
              </a:rP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 lvl="2" indent="914400">
              <a:defRPr sz="1600">
                <a:solidFill>
                  <a:srgbClr val="C18401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String</a:t>
            </a:r>
            <a:r>
              <a:rPr>
                <a:solidFill>
                  <a:srgbClr val="E45649"/>
                </a:solidFill>
              </a:rPr>
              <a:t> c </a:t>
            </a:r>
            <a:r>
              <a:rPr>
                <a:solidFill>
                  <a:srgbClr val="383A42"/>
                </a:solidFill>
              </a:rPr>
              <a:t>= </a:t>
            </a:r>
            <a:r>
              <a:rPr>
                <a:solidFill>
                  <a:srgbClr val="50A14F"/>
                </a:solidFill>
              </a:rPr>
              <a:t>"test"</a:t>
            </a:r>
            <a:r>
              <a:rPr>
                <a:solidFill>
                  <a:srgbClr val="383A42"/>
                </a:solidFill>
              </a:rP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 lvl="2" indent="914400">
              <a:defRPr sz="1600">
                <a:solidFill>
                  <a:srgbClr val="C18401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String</a:t>
            </a:r>
            <a:r>
              <a:rPr>
                <a:solidFill>
                  <a:srgbClr val="E45649"/>
                </a:solidFill>
              </a:rPr>
              <a:t> d </a:t>
            </a:r>
            <a:r>
              <a:rPr>
                <a:solidFill>
                  <a:srgbClr val="383A42"/>
                </a:solidFill>
              </a:rPr>
              <a:t>= </a:t>
            </a:r>
            <a:r>
              <a:rPr>
                <a:solidFill>
                  <a:srgbClr val="50A14F"/>
                </a:solidFill>
              </a:rPr>
              <a:t>"test"</a:t>
            </a:r>
            <a:r>
              <a:rPr>
                <a:solidFill>
                  <a:srgbClr val="383A42"/>
                </a:solidFill>
              </a:rP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 lvl="2" indent="914400">
              <a:defRPr sz="1600">
                <a:solidFill>
                  <a:srgbClr val="C18401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String</a:t>
            </a:r>
            <a:r>
              <a:rPr>
                <a:solidFill>
                  <a:srgbClr val="E45649"/>
                </a:solidFill>
              </a:rPr>
              <a:t> e </a:t>
            </a:r>
            <a:r>
              <a:rPr>
                <a:solidFill>
                  <a:srgbClr val="383A42"/>
                </a:solidFill>
              </a:rPr>
              <a:t>= a;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 lvl="2" indent="914400">
              <a:defRPr sz="1600">
                <a:solidFill>
                  <a:srgbClr val="E45649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System</a:t>
            </a:r>
            <a:r>
              <a:rPr>
                <a:solidFill>
                  <a:srgbClr val="383A42"/>
                </a:solidFill>
              </a:rPr>
              <a:t>.</a:t>
            </a:r>
            <a:r>
              <a:t>out</a:t>
            </a:r>
            <a:r>
              <a:rPr>
                <a:solidFill>
                  <a:srgbClr val="383A42"/>
                </a:solidFill>
              </a:rPr>
              <a:t>.</a:t>
            </a:r>
            <a:r>
              <a:rPr>
                <a:solidFill>
                  <a:srgbClr val="4078F2"/>
                </a:solidFill>
              </a:rPr>
              <a:t>println</a:t>
            </a:r>
            <a:r>
              <a:rPr>
                <a:solidFill>
                  <a:srgbClr val="383A42"/>
                </a:solidFill>
              </a:rPr>
              <a:t>(</a:t>
            </a:r>
            <a:r>
              <a:rPr>
                <a:solidFill>
                  <a:srgbClr val="50A14F"/>
                </a:solidFill>
              </a:rPr>
              <a:t>"a == b ? "</a:t>
            </a:r>
            <a:r>
              <a:rPr>
                <a:solidFill>
                  <a:srgbClr val="383A42"/>
                </a:solidFill>
              </a:rPr>
              <a:t> + (a == b)); </a:t>
            </a:r>
            <a:r>
              <a:rPr i="1">
                <a:solidFill>
                  <a:srgbClr val="A0A1A7"/>
                </a:solidFill>
              </a:rPr>
              <a:t>// false</a:t>
            </a:r>
            <a:endParaRPr>
              <a:solidFill>
                <a:srgbClr val="383A42"/>
              </a:solidFill>
            </a:endParaRPr>
          </a:p>
          <a:p>
            <a:pPr lvl="2" indent="914400">
              <a:defRPr sz="1600">
                <a:solidFill>
                  <a:srgbClr val="E45649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System</a:t>
            </a:r>
            <a:r>
              <a:rPr>
                <a:solidFill>
                  <a:srgbClr val="383A42"/>
                </a:solidFill>
              </a:rPr>
              <a:t>.</a:t>
            </a:r>
            <a:r>
              <a:t>out</a:t>
            </a:r>
            <a:r>
              <a:rPr>
                <a:solidFill>
                  <a:srgbClr val="383A42"/>
                </a:solidFill>
              </a:rPr>
              <a:t>.</a:t>
            </a:r>
            <a:r>
              <a:rPr>
                <a:solidFill>
                  <a:srgbClr val="4078F2"/>
                </a:solidFill>
              </a:rPr>
              <a:t>println</a:t>
            </a:r>
            <a:r>
              <a:rPr>
                <a:solidFill>
                  <a:srgbClr val="383A42"/>
                </a:solidFill>
              </a:rPr>
              <a:t>(</a:t>
            </a:r>
            <a:r>
              <a:rPr>
                <a:solidFill>
                  <a:srgbClr val="50A14F"/>
                </a:solidFill>
              </a:rPr>
              <a:t>"a == c ? "</a:t>
            </a:r>
            <a:r>
              <a:rPr>
                <a:solidFill>
                  <a:srgbClr val="383A42"/>
                </a:solidFill>
              </a:rPr>
              <a:t> + (a == c)); </a:t>
            </a:r>
            <a:r>
              <a:rPr i="1">
                <a:solidFill>
                  <a:srgbClr val="A0A1A7"/>
                </a:solidFill>
              </a:rPr>
              <a:t>// false</a:t>
            </a:r>
            <a:endParaRPr>
              <a:solidFill>
                <a:srgbClr val="383A42"/>
              </a:solidFill>
            </a:endParaRPr>
          </a:p>
          <a:p>
            <a:pPr lvl="2" indent="914400">
              <a:defRPr sz="1600">
                <a:solidFill>
                  <a:srgbClr val="E45649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System</a:t>
            </a:r>
            <a:r>
              <a:rPr>
                <a:solidFill>
                  <a:srgbClr val="383A42"/>
                </a:solidFill>
              </a:rPr>
              <a:t>.</a:t>
            </a:r>
            <a:r>
              <a:t>out</a:t>
            </a:r>
            <a:r>
              <a:rPr>
                <a:solidFill>
                  <a:srgbClr val="383A42"/>
                </a:solidFill>
              </a:rPr>
              <a:t>.</a:t>
            </a:r>
            <a:r>
              <a:rPr>
                <a:solidFill>
                  <a:srgbClr val="4078F2"/>
                </a:solidFill>
              </a:rPr>
              <a:t>println</a:t>
            </a:r>
            <a:r>
              <a:rPr>
                <a:solidFill>
                  <a:srgbClr val="383A42"/>
                </a:solidFill>
              </a:rPr>
              <a:t>(</a:t>
            </a:r>
            <a:r>
              <a:rPr>
                <a:solidFill>
                  <a:srgbClr val="50A14F"/>
                </a:solidFill>
              </a:rPr>
              <a:t>"a == d ? "</a:t>
            </a:r>
            <a:r>
              <a:rPr>
                <a:solidFill>
                  <a:srgbClr val="383A42"/>
                </a:solidFill>
              </a:rPr>
              <a:t> + (a == d)); </a:t>
            </a:r>
            <a:r>
              <a:rPr i="1">
                <a:solidFill>
                  <a:srgbClr val="A0A1A7"/>
                </a:solidFill>
              </a:rPr>
              <a:t>// false</a:t>
            </a:r>
            <a:endParaRPr>
              <a:solidFill>
                <a:srgbClr val="383A42"/>
              </a:solidFill>
            </a:endParaRPr>
          </a:p>
          <a:p>
            <a:pPr lvl="2" indent="914400">
              <a:defRPr sz="1600">
                <a:solidFill>
                  <a:srgbClr val="E45649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System</a:t>
            </a:r>
            <a:r>
              <a:rPr>
                <a:solidFill>
                  <a:srgbClr val="383A42"/>
                </a:solidFill>
              </a:rPr>
              <a:t>.</a:t>
            </a:r>
            <a:r>
              <a:t>out</a:t>
            </a:r>
            <a:r>
              <a:rPr>
                <a:solidFill>
                  <a:srgbClr val="383A42"/>
                </a:solidFill>
              </a:rPr>
              <a:t>.</a:t>
            </a:r>
            <a:r>
              <a:rPr>
                <a:solidFill>
                  <a:srgbClr val="4078F2"/>
                </a:solidFill>
              </a:rPr>
              <a:t>println</a:t>
            </a:r>
            <a:r>
              <a:rPr>
                <a:solidFill>
                  <a:srgbClr val="383A42"/>
                </a:solidFill>
              </a:rPr>
              <a:t>(</a:t>
            </a:r>
            <a:r>
              <a:rPr>
                <a:solidFill>
                  <a:srgbClr val="50A14F"/>
                </a:solidFill>
              </a:rPr>
              <a:t>"a == e ? "</a:t>
            </a:r>
            <a:r>
              <a:rPr>
                <a:solidFill>
                  <a:srgbClr val="383A42"/>
                </a:solidFill>
              </a:rPr>
              <a:t> + (a == e)); </a:t>
            </a:r>
            <a:r>
              <a:rPr i="1">
                <a:solidFill>
                  <a:srgbClr val="A0A1A7"/>
                </a:solidFill>
              </a:rPr>
              <a:t>// true</a:t>
            </a:r>
            <a:endParaRPr>
              <a:solidFill>
                <a:srgbClr val="383A42"/>
              </a:solidFill>
            </a:endParaRPr>
          </a:p>
          <a:p>
            <a:pPr lvl="2" indent="914400">
              <a:defRPr sz="1600">
                <a:solidFill>
                  <a:srgbClr val="E45649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System</a:t>
            </a:r>
            <a:r>
              <a:rPr>
                <a:solidFill>
                  <a:srgbClr val="383A42"/>
                </a:solidFill>
              </a:rPr>
              <a:t>.</a:t>
            </a:r>
            <a:r>
              <a:t>out</a:t>
            </a:r>
            <a:r>
              <a:rPr>
                <a:solidFill>
                  <a:srgbClr val="383A42"/>
                </a:solidFill>
              </a:rPr>
              <a:t>.</a:t>
            </a:r>
            <a:r>
              <a:rPr>
                <a:solidFill>
                  <a:srgbClr val="4078F2"/>
                </a:solidFill>
              </a:rPr>
              <a:t>println</a:t>
            </a:r>
            <a:r>
              <a:rPr>
                <a:solidFill>
                  <a:srgbClr val="383A42"/>
                </a:solidFill>
              </a:rPr>
              <a:t>(</a:t>
            </a:r>
            <a:r>
              <a:rPr>
                <a:solidFill>
                  <a:srgbClr val="50A14F"/>
                </a:solidFill>
              </a:rPr>
              <a:t>"b == c ? "</a:t>
            </a:r>
            <a:r>
              <a:rPr>
                <a:solidFill>
                  <a:srgbClr val="383A42"/>
                </a:solidFill>
              </a:rPr>
              <a:t> + (b == c)); </a:t>
            </a:r>
            <a:r>
              <a:rPr i="1">
                <a:solidFill>
                  <a:srgbClr val="A0A1A7"/>
                </a:solidFill>
              </a:rPr>
              <a:t>// false</a:t>
            </a:r>
            <a:endParaRPr>
              <a:solidFill>
                <a:srgbClr val="383A42"/>
              </a:solidFill>
            </a:endParaRPr>
          </a:p>
          <a:p>
            <a:pPr lvl="2" indent="914400">
              <a:defRPr sz="1600">
                <a:solidFill>
                  <a:srgbClr val="E45649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System</a:t>
            </a:r>
            <a:r>
              <a:rPr>
                <a:solidFill>
                  <a:srgbClr val="383A42"/>
                </a:solidFill>
              </a:rPr>
              <a:t>.</a:t>
            </a:r>
            <a:r>
              <a:t>out</a:t>
            </a:r>
            <a:r>
              <a:rPr>
                <a:solidFill>
                  <a:srgbClr val="383A42"/>
                </a:solidFill>
              </a:rPr>
              <a:t>.</a:t>
            </a:r>
            <a:r>
              <a:rPr>
                <a:solidFill>
                  <a:srgbClr val="4078F2"/>
                </a:solidFill>
              </a:rPr>
              <a:t>println</a:t>
            </a:r>
            <a:r>
              <a:rPr>
                <a:solidFill>
                  <a:srgbClr val="383A42"/>
                </a:solidFill>
              </a:rPr>
              <a:t>(</a:t>
            </a:r>
            <a:r>
              <a:rPr>
                <a:solidFill>
                  <a:srgbClr val="50A14F"/>
                </a:solidFill>
              </a:rPr>
              <a:t>"b == d ? "</a:t>
            </a:r>
            <a:r>
              <a:rPr>
                <a:solidFill>
                  <a:srgbClr val="383A42"/>
                </a:solidFill>
              </a:rPr>
              <a:t> + (b == d)); </a:t>
            </a:r>
            <a:r>
              <a:rPr i="1">
                <a:solidFill>
                  <a:srgbClr val="A0A1A7"/>
                </a:solidFill>
              </a:rPr>
              <a:t>// false</a:t>
            </a:r>
            <a:endParaRPr>
              <a:solidFill>
                <a:srgbClr val="383A42"/>
              </a:solidFill>
            </a:endParaRPr>
          </a:p>
          <a:p>
            <a:pPr lvl="2" indent="914400">
              <a:defRPr sz="1600">
                <a:solidFill>
                  <a:srgbClr val="E45649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System</a:t>
            </a:r>
            <a:r>
              <a:rPr>
                <a:solidFill>
                  <a:srgbClr val="383A42"/>
                </a:solidFill>
              </a:rPr>
              <a:t>.</a:t>
            </a:r>
            <a:r>
              <a:t>out</a:t>
            </a:r>
            <a:r>
              <a:rPr>
                <a:solidFill>
                  <a:srgbClr val="383A42"/>
                </a:solidFill>
              </a:rPr>
              <a:t>.</a:t>
            </a:r>
            <a:r>
              <a:rPr>
                <a:solidFill>
                  <a:srgbClr val="4078F2"/>
                </a:solidFill>
              </a:rPr>
              <a:t>println</a:t>
            </a:r>
            <a:r>
              <a:rPr>
                <a:solidFill>
                  <a:srgbClr val="383A42"/>
                </a:solidFill>
              </a:rPr>
              <a:t>(</a:t>
            </a:r>
            <a:r>
              <a:rPr>
                <a:solidFill>
                  <a:srgbClr val="50A14F"/>
                </a:solidFill>
              </a:rPr>
              <a:t>"b == e ? "</a:t>
            </a:r>
            <a:r>
              <a:rPr>
                <a:solidFill>
                  <a:srgbClr val="383A42"/>
                </a:solidFill>
              </a:rPr>
              <a:t> + (b == e)); </a:t>
            </a:r>
            <a:r>
              <a:rPr i="1">
                <a:solidFill>
                  <a:srgbClr val="A0A1A7"/>
                </a:solidFill>
              </a:rPr>
              <a:t>// false</a:t>
            </a:r>
            <a:endParaRPr>
              <a:solidFill>
                <a:srgbClr val="383A42"/>
              </a:solidFill>
            </a:endParaRPr>
          </a:p>
          <a:p>
            <a:pPr lvl="2" indent="914400">
              <a:defRPr sz="1600">
                <a:solidFill>
                  <a:srgbClr val="E45649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System</a:t>
            </a:r>
            <a:r>
              <a:rPr>
                <a:solidFill>
                  <a:srgbClr val="383A42"/>
                </a:solidFill>
              </a:rPr>
              <a:t>.</a:t>
            </a:r>
            <a:r>
              <a:t>out</a:t>
            </a:r>
            <a:r>
              <a:rPr>
                <a:solidFill>
                  <a:srgbClr val="383A42"/>
                </a:solidFill>
              </a:rPr>
              <a:t>.</a:t>
            </a:r>
            <a:r>
              <a:rPr>
                <a:solidFill>
                  <a:srgbClr val="4078F2"/>
                </a:solidFill>
              </a:rPr>
              <a:t>println</a:t>
            </a:r>
            <a:r>
              <a:rPr>
                <a:solidFill>
                  <a:srgbClr val="383A42"/>
                </a:solidFill>
              </a:rPr>
              <a:t>(</a:t>
            </a:r>
            <a:r>
              <a:rPr>
                <a:solidFill>
                  <a:srgbClr val="50A14F"/>
                </a:solidFill>
              </a:rPr>
              <a:t>"c == d ? "</a:t>
            </a:r>
            <a:r>
              <a:rPr>
                <a:solidFill>
                  <a:srgbClr val="383A42"/>
                </a:solidFill>
              </a:rPr>
              <a:t> + (c == d)); </a:t>
            </a:r>
            <a:r>
              <a:rPr i="1">
                <a:solidFill>
                  <a:srgbClr val="A0A1A7"/>
                </a:solidFill>
              </a:rPr>
              <a:t>// true</a:t>
            </a:r>
            <a:endParaRPr>
              <a:solidFill>
                <a:srgbClr val="383A42"/>
              </a:solidFill>
            </a:endParaRPr>
          </a:p>
          <a:p>
            <a:pPr lvl="2" indent="914400">
              <a:defRPr sz="1600">
                <a:solidFill>
                  <a:srgbClr val="E45649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System</a:t>
            </a:r>
            <a:r>
              <a:rPr>
                <a:solidFill>
                  <a:srgbClr val="383A42"/>
                </a:solidFill>
              </a:rPr>
              <a:t>.</a:t>
            </a:r>
            <a:r>
              <a:t>out</a:t>
            </a:r>
            <a:r>
              <a:rPr>
                <a:solidFill>
                  <a:srgbClr val="383A42"/>
                </a:solidFill>
              </a:rPr>
              <a:t>.</a:t>
            </a:r>
            <a:r>
              <a:rPr>
                <a:solidFill>
                  <a:srgbClr val="4078F2"/>
                </a:solidFill>
              </a:rPr>
              <a:t>println</a:t>
            </a:r>
            <a:r>
              <a:rPr>
                <a:solidFill>
                  <a:srgbClr val="383A42"/>
                </a:solidFill>
              </a:rPr>
              <a:t>(</a:t>
            </a:r>
            <a:r>
              <a:rPr>
                <a:solidFill>
                  <a:srgbClr val="50A14F"/>
                </a:solidFill>
              </a:rPr>
              <a:t>"c == e ? "</a:t>
            </a:r>
            <a:r>
              <a:rPr>
                <a:solidFill>
                  <a:srgbClr val="383A42"/>
                </a:solidFill>
              </a:rPr>
              <a:t> + (c == e)); </a:t>
            </a:r>
            <a:r>
              <a:rPr i="1">
                <a:solidFill>
                  <a:srgbClr val="A0A1A7"/>
                </a:solidFill>
              </a:rPr>
              <a:t>// false</a:t>
            </a:r>
            <a:endParaRPr>
              <a:solidFill>
                <a:srgbClr val="383A42"/>
              </a:solidFill>
            </a:endParaRPr>
          </a:p>
          <a:p>
            <a:pPr lvl="1" indent="457200">
              <a:defRPr sz="1600">
                <a:solidFill>
                  <a:srgbClr val="383A42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383A42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</a:p>
        </p:txBody>
      </p:sp>
      <p:graphicFrame>
        <p:nvGraphicFramePr>
          <p:cNvPr id="106" name="표 6"/>
          <p:cNvGraphicFramePr/>
          <p:nvPr/>
        </p:nvGraphicFramePr>
        <p:xfrm>
          <a:off x="8573582" y="1949137"/>
          <a:ext cx="2939713" cy="29667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79904"/>
                <a:gridCol w="979904"/>
                <a:gridCol w="979904"/>
              </a:tblGrid>
              <a:tr h="370840"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나눔스퀘어 네오 OTF Regular"/>
                        </a:rPr>
                        <a:t>”test”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나눔스퀘어 네오 OTF Regular"/>
                        </a:rPr>
                        <a:t>a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나눔스퀘어 네오 OTF Regular"/>
                        </a:rPr>
                        <a:t>“test”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나눔스퀘어 네오 OTF Regular"/>
                        </a:rPr>
                        <a:t>b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나눔스퀘어 네오 OTF Regular"/>
                        </a:rPr>
                        <a:t>“test”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나눔스퀘어 네오 OTF Regular"/>
                        </a:rPr>
                        <a:t>c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나눔스퀘어 네오 OTF Regular"/>
                        </a:rPr>
                        <a:t>d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나눔스퀘어 네오 OTF Regular"/>
                        </a:rPr>
                        <a:t>e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7" name="직선 화살표 연결선 8"/>
          <p:cNvSpPr/>
          <p:nvPr/>
        </p:nvSpPr>
        <p:spPr>
          <a:xfrm>
            <a:off x="9560687" y="3251741"/>
            <a:ext cx="995423" cy="1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직선 화살표 연결선 9"/>
          <p:cNvSpPr/>
          <p:nvPr/>
        </p:nvSpPr>
        <p:spPr>
          <a:xfrm>
            <a:off x="9560687" y="3624060"/>
            <a:ext cx="995423" cy="1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9" name="꺾인 연결선[E] 12"/>
          <p:cNvSpPr/>
          <p:nvPr/>
        </p:nvSpPr>
        <p:spPr>
          <a:xfrm flipV="1">
            <a:off x="9560687" y="2122600"/>
            <a:ext cx="971605" cy="187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0" name="꺾인 연결선[E] 18"/>
          <p:cNvSpPr/>
          <p:nvPr/>
        </p:nvSpPr>
        <p:spPr>
          <a:xfrm flipV="1">
            <a:off x="9560687" y="1731948"/>
            <a:ext cx="1465158" cy="2636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4602" y="0"/>
                </a:lnTo>
                <a:lnTo>
                  <a:pt x="4602" y="21600"/>
                </a:lnTo>
                <a:lnTo>
                  <a:pt x="21600" y="21600"/>
                </a:lnTo>
                <a:lnTo>
                  <a:pt x="21600" y="19727"/>
                </a:ln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꺾인 연결선[E] 26"/>
          <p:cNvSpPr/>
          <p:nvPr/>
        </p:nvSpPr>
        <p:spPr>
          <a:xfrm flipV="1">
            <a:off x="9560687" y="2851952"/>
            <a:ext cx="1470965" cy="1868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066" y="0"/>
                </a:lnTo>
                <a:lnTo>
                  <a:pt x="10066" y="21600"/>
                </a:lnTo>
                <a:lnTo>
                  <a:pt x="21600" y="21600"/>
                </a:lnTo>
                <a:lnTo>
                  <a:pt x="21600" y="18958"/>
                </a:ln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14" name="그룹 32"/>
          <p:cNvGrpSpPr/>
          <p:nvPr/>
        </p:nvGrpSpPr>
        <p:grpSpPr>
          <a:xfrm>
            <a:off x="10390024" y="2483177"/>
            <a:ext cx="1411603" cy="1524619"/>
            <a:chOff x="0" y="0"/>
            <a:chExt cx="1411602" cy="1524617"/>
          </a:xfrm>
        </p:grpSpPr>
        <p:sp>
          <p:nvSpPr>
            <p:cNvPr id="112" name="모서리가 둥근 직사각형 30"/>
            <p:cNvSpPr/>
            <p:nvPr/>
          </p:nvSpPr>
          <p:spPr>
            <a:xfrm>
              <a:off x="0" y="25968"/>
              <a:ext cx="1411603" cy="1498651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B3A2C7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113" name="TextBox 31"/>
            <p:cNvSpPr txBox="1"/>
            <p:nvPr/>
          </p:nvSpPr>
          <p:spPr>
            <a:xfrm>
              <a:off x="402360" y="0"/>
              <a:ext cx="606880" cy="3190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 defTabSz="457200">
                <a:defRPr>
                  <a:solidFill>
                    <a:srgbClr val="0033B3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Heap</a:t>
              </a:r>
            </a:p>
          </p:txBody>
        </p:sp>
      </p:grpSp>
      <p:grpSp>
        <p:nvGrpSpPr>
          <p:cNvPr id="117" name="그룹 35"/>
          <p:cNvGrpSpPr/>
          <p:nvPr/>
        </p:nvGrpSpPr>
        <p:grpSpPr>
          <a:xfrm>
            <a:off x="10388114" y="1058631"/>
            <a:ext cx="1411603" cy="1346831"/>
            <a:chOff x="0" y="0"/>
            <a:chExt cx="1411602" cy="1346829"/>
          </a:xfrm>
        </p:grpSpPr>
        <p:sp>
          <p:nvSpPr>
            <p:cNvPr id="115" name="모서리가 둥근 직사각형 33"/>
            <p:cNvSpPr/>
            <p:nvPr/>
          </p:nvSpPr>
          <p:spPr>
            <a:xfrm>
              <a:off x="0" y="49938"/>
              <a:ext cx="1411603" cy="1296892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B3A2C7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116" name="TextBox 34"/>
            <p:cNvSpPr txBox="1"/>
            <p:nvPr/>
          </p:nvSpPr>
          <p:spPr>
            <a:xfrm>
              <a:off x="310689" y="0"/>
              <a:ext cx="858251" cy="585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algn="ctr" defTabSz="457200">
                <a:defRPr>
                  <a:solidFill>
                    <a:srgbClr val="0033B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Method</a:t>
              </a:r>
              <a:endParaRPr>
                <a:latin typeface="나눔스퀘어OTF Regular"/>
                <a:ea typeface="나눔스퀘어OTF Regular"/>
                <a:cs typeface="나눔스퀘어OTF Regular"/>
                <a:sym typeface="나눔스퀘어OTF Regular"/>
              </a:endParaRPr>
            </a:p>
            <a:p>
              <a:pPr algn="ctr" defTabSz="457200">
                <a:defRPr>
                  <a:solidFill>
                    <a:srgbClr val="0033B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Area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0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0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0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0" grpId="8"/>
      <p:bldP build="whole" bldLvl="1" animBg="1" rev="0" advAuto="0" spid="111" grpId="9"/>
      <p:bldP build="p" bldLvl="5" animBg="1" rev="0" advAuto="0" spid="105" grpId="4"/>
      <p:bldP build="whole" bldLvl="1" animBg="1" rev="0" advAuto="0" spid="109" grpId="7"/>
      <p:bldP build="whole" bldLvl="1" animBg="1" rev="0" advAuto="0" spid="107" grpId="5"/>
      <p:bldP build="whole" bldLvl="1" animBg="1" rev="0" advAuto="0" spid="106" grpId="1"/>
      <p:bldP build="whole" bldLvl="1" animBg="1" rev="0" advAuto="0" spid="114" grpId="2"/>
      <p:bldP build="whole" bldLvl="1" animBg="1" rev="0" advAuto="0" spid="108" grpId="6"/>
      <p:bldP build="whole" bldLvl="1" animBg="1" rev="0" advAuto="0" spid="117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null</a:t>
            </a:r>
          </a:p>
        </p:txBody>
      </p:sp>
      <p:sp>
        <p:nvSpPr>
          <p:cNvPr id="122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Meaning: No object reference</a:t>
            </a:r>
          </a:p>
          <a:p>
            <a:pPr lvl="1" marL="800100" indent="-342900">
              <a:defRPr sz="2300"/>
            </a:pPr>
            <a:r>
              <a:t>ex)</a:t>
            </a:r>
          </a:p>
          <a:p>
            <a:pPr lvl="2" marL="0" indent="914400">
              <a:buSzTx/>
              <a:buNone/>
              <a:defRPr sz="2000"/>
            </a:pPr>
            <a:r>
              <a:t>String str = null; </a:t>
            </a:r>
            <a:r>
              <a:t> </a:t>
            </a:r>
            <a:r>
              <a:rPr>
                <a:solidFill>
                  <a:srgbClr val="067B16"/>
                </a:solidFill>
              </a:rPr>
              <a:t>//</a:t>
            </a:r>
            <a:r>
              <a:rPr>
                <a:solidFill>
                  <a:srgbClr val="067B16"/>
                </a:solidFill>
              </a:rPr>
              <a:t> </a:t>
            </a:r>
            <a:r>
              <a:rPr>
                <a:solidFill>
                  <a:srgbClr val="067B16"/>
                </a:solidFill>
              </a:rPr>
              <a:t>preferably initialized to null if there are no objects to reference</a:t>
            </a:r>
            <a:endParaRPr sz="2200"/>
          </a:p>
          <a:p>
            <a:pPr lvl="2" marL="0" indent="914400">
              <a:buSzTx/>
              <a:buNone/>
              <a:defRPr sz="2000">
                <a:solidFill>
                  <a:srgbClr val="595959"/>
                </a:solidFill>
              </a:defRPr>
            </a:pPr>
            <a:r>
              <a:t>...</a:t>
            </a:r>
            <a:endParaRPr sz="2200"/>
          </a:p>
          <a:p>
            <a:pPr lvl="2" marL="0" indent="914400">
              <a:buSzTx/>
              <a:buNone/>
              <a:defRPr sz="2000"/>
            </a:pPr>
            <a:r>
              <a:t>if (str == null)  { ... }  </a:t>
            </a:r>
            <a:r>
              <a:rPr>
                <a:solidFill>
                  <a:srgbClr val="067B16"/>
                </a:solidFill>
              </a:rPr>
              <a:t>// if str doesn't reference any objects yet</a:t>
            </a:r>
            <a:endParaRPr sz="2200"/>
          </a:p>
          <a:p>
            <a:pPr lvl="2" marL="0" indent="914400">
              <a:buSzTx/>
              <a:buNone/>
              <a:defRPr sz="2000"/>
            </a:pPr>
            <a:r>
              <a:t>else { ... }</a:t>
            </a:r>
            <a:r>
              <a:t>  </a:t>
            </a:r>
            <a:r>
              <a:rPr>
                <a:solidFill>
                  <a:srgbClr val="067B16"/>
                </a:solidFill>
              </a:rPr>
              <a:t>//</a:t>
            </a:r>
            <a:r>
              <a:rPr>
                <a:solidFill>
                  <a:srgbClr val="067B16"/>
                </a:solidFill>
              </a:rPr>
              <a:t> </a:t>
            </a:r>
            <a:r>
              <a:rPr>
                <a:solidFill>
                  <a:srgbClr val="067B16"/>
                </a:solidFill>
              </a:rPr>
              <a:t>if str reference any valid object</a:t>
            </a:r>
            <a:endParaRPr sz="2200"/>
          </a:p>
          <a:p>
            <a:pPr lvl="2" marL="0" indent="914400">
              <a:buSzTx/>
              <a:buNone/>
              <a:defRPr sz="2200"/>
            </a:pPr>
          </a:p>
          <a:p>
            <a:pPr/>
            <a:r>
              <a:t>Dereferencing a ‘null’ reference causes a ‘NullPointException’</a:t>
            </a:r>
          </a:p>
          <a:p>
            <a:pPr lvl="1" marL="800100" indent="-342900">
              <a:defRPr sz="2300"/>
            </a:pPr>
            <a:r>
              <a:t>ex)</a:t>
            </a:r>
          </a:p>
          <a:p>
            <a:pPr lvl="2" marL="0" indent="914400">
              <a:buSzTx/>
              <a:buNone/>
              <a:defRPr sz="2000"/>
            </a:pPr>
            <a:r>
              <a:t>String s = null; </a:t>
            </a:r>
            <a:r>
              <a:t> </a:t>
            </a:r>
            <a:r>
              <a:rPr>
                <a:solidFill>
                  <a:srgbClr val="067B16"/>
                </a:solidFill>
              </a:rPr>
              <a:t>//</a:t>
            </a:r>
            <a:r>
              <a:rPr>
                <a:solidFill>
                  <a:srgbClr val="067B16"/>
                </a:solidFill>
              </a:rPr>
              <a:t> </a:t>
            </a:r>
            <a:r>
              <a:rPr>
                <a:solidFill>
                  <a:srgbClr val="067B16"/>
                </a:solidFill>
              </a:rPr>
              <a:t>no object yet</a:t>
            </a:r>
            <a:endParaRPr sz="2200"/>
          </a:p>
          <a:p>
            <a:pPr lvl="2" marL="0" indent="914400">
              <a:buSzTx/>
              <a:buNone/>
              <a:defRPr sz="2000"/>
            </a:pPr>
            <a:r>
              <a:t>System.out.println(s.length()); </a:t>
            </a:r>
            <a:r>
              <a:rPr>
                <a:solidFill>
                  <a:srgbClr val="067B16"/>
                </a:solidFill>
              </a:rPr>
              <a:t>// Throws NullPointerException</a:t>
            </a:r>
          </a:p>
        </p:txBody>
      </p:sp>
      <p:sp>
        <p:nvSpPr>
          <p:cNvPr id="123" name="슬라이드 번호 개체 틀 3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Initialization as Null (1/2)</a:t>
            </a:r>
          </a:p>
        </p:txBody>
      </p:sp>
      <p:sp>
        <p:nvSpPr>
          <p:cNvPr id="128" name="슬라이드 번호 개체 틀 3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9" name="TextBox 7"/>
          <p:cNvSpPr txBox="1"/>
          <p:nvPr/>
        </p:nvSpPr>
        <p:spPr>
          <a:xfrm>
            <a:off x="551383" y="1227085"/>
            <a:ext cx="11043248" cy="49015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NullInitializationExample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String str; </a:t>
            </a:r>
            <a:r>
              <a:rPr>
                <a:solidFill>
                  <a:srgbClr val="5D6C79"/>
                </a:solidFill>
              </a:rPr>
              <a:t>// no initialization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// COMPILE ERROR: "variable str might not have been initialized"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      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if</a:t>
            </a:r>
            <a:r>
              <a:t> (</a:t>
            </a:r>
            <a:r>
              <a:rPr u="sng">
                <a:solidFill>
                  <a:srgbClr val="FF0000"/>
                </a:solidFill>
              </a:rPr>
              <a:t>str</a:t>
            </a:r>
            <a:r>
              <a:t> != </a:t>
            </a:r>
            <a:r>
              <a:rPr>
                <a:solidFill>
                  <a:srgbClr val="9B2393"/>
                </a:solidFill>
              </a:rPr>
              <a:t>null</a:t>
            </a:r>
            <a:r>
              <a:t>)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System.out.println(</a:t>
            </a:r>
            <a:r>
              <a:rPr>
                <a:solidFill>
                  <a:srgbClr val="C41A16"/>
                </a:solidFill>
              </a:rPr>
              <a:t>"Length of str: "</a:t>
            </a:r>
            <a:r>
              <a:t> + str.length());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else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System.out.println(</a:t>
            </a:r>
            <a:r>
              <a:rPr>
                <a:solidFill>
                  <a:srgbClr val="C41A16"/>
                </a:solidFill>
              </a:rPr>
              <a:t>"str is null"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str = </a:t>
            </a:r>
            <a:r>
              <a:rPr>
                <a:solidFill>
                  <a:srgbClr val="9B2393"/>
                </a:solidFill>
              </a:rPr>
              <a:t>null</a:t>
            </a:r>
            <a:r>
              <a:t>; // initialization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if</a:t>
            </a:r>
            <a:r>
              <a:t> (str != </a:t>
            </a:r>
            <a:r>
              <a:rPr>
                <a:solidFill>
                  <a:srgbClr val="9B2393"/>
                </a:solidFill>
              </a:rPr>
              <a:t>null</a:t>
            </a:r>
            <a:r>
              <a:t>)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System.out.println(</a:t>
            </a:r>
            <a:r>
              <a:rPr>
                <a:solidFill>
                  <a:srgbClr val="C41A16"/>
                </a:solidFill>
              </a:rPr>
              <a:t>"Length of str: "</a:t>
            </a:r>
            <a:r>
              <a:t> + str.length());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else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System.out.println(</a:t>
            </a:r>
            <a:r>
              <a:rPr>
                <a:solidFill>
                  <a:srgbClr val="C41A16"/>
                </a:solidFill>
              </a:rPr>
              <a:t>"str is null"</a:t>
            </a:r>
            <a:r>
              <a:t>);</a:t>
            </a:r>
          </a:p>
        </p:txBody>
      </p:sp>
      <p:sp>
        <p:nvSpPr>
          <p:cNvPr id="130" name="직사각형 8"/>
          <p:cNvSpPr/>
          <p:nvPr/>
        </p:nvSpPr>
        <p:spPr>
          <a:xfrm>
            <a:off x="1640114" y="2510971"/>
            <a:ext cx="9085944" cy="197394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grpSp>
        <p:nvGrpSpPr>
          <p:cNvPr id="133" name="TextBox 9"/>
          <p:cNvGrpSpPr/>
          <p:nvPr/>
        </p:nvGrpSpPr>
        <p:grpSpPr>
          <a:xfrm>
            <a:off x="7866743" y="2148501"/>
            <a:ext cx="2859315" cy="362472"/>
            <a:chOff x="0" y="0"/>
            <a:chExt cx="2859314" cy="362470"/>
          </a:xfrm>
        </p:grpSpPr>
        <p:sp>
          <p:nvSpPr>
            <p:cNvPr id="131" name="직사각형"/>
            <p:cNvSpPr/>
            <p:nvPr/>
          </p:nvSpPr>
          <p:spPr>
            <a:xfrm>
              <a:off x="-1" y="0"/>
              <a:ext cx="2859316" cy="362471"/>
            </a:xfrm>
            <a:prstGeom prst="rect">
              <a:avLst/>
            </a:pr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 sz="16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132" name="should be commented out"/>
            <p:cNvSpPr txBox="1"/>
            <p:nvPr/>
          </p:nvSpPr>
          <p:spPr>
            <a:xfrm>
              <a:off x="92804" y="32229"/>
              <a:ext cx="2673706" cy="298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 defTabSz="457200">
                <a:defRPr sz="16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should be commented out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Initialization as Null (2/2)</a:t>
            </a:r>
          </a:p>
        </p:txBody>
      </p:sp>
      <p:sp>
        <p:nvSpPr>
          <p:cNvPr id="138" name="슬라이드 번호 개체 틀 3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TextBox 7"/>
          <p:cNvSpPr txBox="1"/>
          <p:nvPr/>
        </p:nvSpPr>
        <p:spPr>
          <a:xfrm>
            <a:off x="551383" y="1227084"/>
            <a:ext cx="11043248" cy="27044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5D6C79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str = </a:t>
            </a:r>
            <a:r>
              <a:rPr>
                <a:solidFill>
                  <a:srgbClr val="C41A16"/>
                </a:solidFill>
              </a:rPr>
              <a:t>"Hello"</a:t>
            </a:r>
            <a:r>
              <a:t>; // other case of initialization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br>
              <a:rPr>
                <a:latin typeface="나눔스퀘어OTF Regular"/>
                <a:ea typeface="나눔스퀘어OTF Regular"/>
                <a:cs typeface="나눔스퀘어OTF Regular"/>
                <a:sym typeface="나눔스퀘어OTF Regular"/>
              </a:rPr>
            </a:b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if</a:t>
            </a:r>
            <a:r>
              <a:t> (str != </a:t>
            </a:r>
            <a:r>
              <a:rPr>
                <a:solidFill>
                  <a:srgbClr val="9B2393"/>
                </a:solidFill>
              </a:rPr>
              <a:t>null</a:t>
            </a:r>
            <a:r>
              <a:t>)</a:t>
            </a: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System.out.println(</a:t>
            </a:r>
            <a:r>
              <a:rPr>
                <a:solidFill>
                  <a:srgbClr val="C41A16"/>
                </a:solidFill>
              </a:rPr>
              <a:t>"Length of str: "</a:t>
            </a:r>
            <a:r>
              <a:t> + str.length());</a:t>
            </a: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else</a:t>
            </a: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System.out.println(</a:t>
            </a:r>
            <a:r>
              <a:rPr>
                <a:solidFill>
                  <a:srgbClr val="C41A16"/>
                </a:solidFill>
              </a:rPr>
              <a:t>"This line will not be reached"</a:t>
            </a:r>
            <a:r>
              <a:t>);</a:t>
            </a: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</a:p>
        </p:txBody>
      </p:sp>
      <p:sp>
        <p:nvSpPr>
          <p:cNvPr id="140" name="TextBox 4"/>
          <p:cNvSpPr txBox="1"/>
          <p:nvPr/>
        </p:nvSpPr>
        <p:spPr>
          <a:xfrm>
            <a:off x="551383" y="3812407"/>
            <a:ext cx="6096001" cy="685166"/>
          </a:xfrm>
          <a:prstGeom prst="rect">
            <a:avLst/>
          </a:prstGeom>
          <a:ln>
            <a:solidFill>
              <a:srgbClr val="0070C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str is null</a:t>
            </a: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Length of str: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