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constructor와 overloading에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10</a:t>
            </a:r>
          </a:p>
          <a:p>
            <a:r>
              <a:t>month는 1부터 12 이내의 범위에 있어야 하며</a:t>
            </a:r>
          </a:p>
          <a:p>
            <a:r>
              <a:t>1보다 작은 경우 month를 1로 만들고</a:t>
            </a:r>
          </a:p>
          <a:p>
            <a:r>
              <a:t>12보다 큰 경우 month를 12로 만듭니다. </a:t>
            </a:r>
          </a:p>
          <a:p>
            <a:r>
              <a:t>이런 경우들에서는 month가 잘못되었다는 메시지와</a:t>
            </a:r>
          </a:p>
          <a:p>
            <a:r>
              <a:t>그래서 고쳤다는 메시지를 프린트 합니다. </a:t>
            </a:r>
          </a:p>
          <a:p>
            <a:r>
              <a:t>day는 음수가 아니어야 하며</a:t>
            </a:r>
          </a:p>
          <a:p>
            <a:r>
              <a:t>음수인 경우 강제로 1로 만듭니다. </a:t>
            </a:r>
          </a:p>
          <a:p>
            <a:r>
              <a:t>또 이 때, 메시지들이 프린트 됩니다.  </a:t>
            </a:r>
          </a:p>
          <a:p>
            <a: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11</a:t>
            </a:r>
          </a:p>
          <a:p>
            <a:r>
              <a:t>이제 day의 수를 정하는 부분입니다. </a:t>
            </a:r>
          </a:p>
          <a:p>
            <a:r>
              <a:t>1월, 3월, 5월, 7월, 8월, 10월, 12월은 31일까지 이기 때문에</a:t>
            </a:r>
          </a:p>
          <a:p>
            <a:r>
              <a:t>day가 31보다 더 큰 경우는 31로 만듭니다.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12</a:t>
            </a:r>
          </a:p>
          <a:p>
            <a:r>
              <a:t>윤년인 경우 2월의 day 수가 29보다 크거나</a:t>
            </a:r>
          </a:p>
          <a:p>
            <a:r>
              <a:t>평년인 경우 2월의 day 수가 28보다 클 때</a:t>
            </a:r>
          </a:p>
          <a:p>
            <a:r>
              <a:t>day 수를 적절히 고쳐 주며</a:t>
            </a:r>
          </a:p>
          <a:p>
            <a:r>
              <a:t>나머지 달들, 즉, 4, 6, 9, 11월은 </a:t>
            </a:r>
          </a:p>
          <a:p>
            <a:r>
              <a:t>day가 30 이내에 있는지를 테스트 합니다.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13</a:t>
            </a:r>
          </a:p>
          <a:p>
            <a:r>
              <a:t>check가 다 끝나면</a:t>
            </a:r>
          </a:p>
          <a:p>
            <a:r>
              <a:t>유효한 year, month, day를 instance variable들에 assign합니다. </a:t>
            </a:r>
          </a:p>
          <a:p>
            <a:r>
              <a:t>Date class도 toString method를 재정의하여</a:t>
            </a:r>
          </a:p>
          <a:p>
            <a:r>
              <a:t>적절한 info string을 return하게 하였습니다.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14</a:t>
            </a:r>
          </a:p>
          <a:p>
            <a:r>
              <a:t>이 부분은 여러가지 경우의 data들이 </a:t>
            </a:r>
          </a:p>
          <a:p>
            <a:r>
              <a:t>constructor의 parameter들로 주어지는 경우입니다.  </a:t>
            </a:r>
          </a:p>
          <a:p>
            <a:r>
              <a:t>여기에서는 year가 음수인 경우</a:t>
            </a:r>
          </a:p>
          <a:p>
            <a:r>
              <a:t>B.C. 몇년으로 표시하도록 하였는데</a:t>
            </a:r>
          </a:p>
          <a:p>
            <a:r>
              <a:t>그 부분은 앞의 constructor 구현에 빠져 있습니다.  </a:t>
            </a:r>
          </a:p>
          <a:p>
            <a:r>
              <a:t>배포한 source code를 참고하기 바랍니다.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15</a:t>
            </a:r>
          </a:p>
          <a:p>
            <a:r>
              <a:t>this는 constructor 내에서 다른 overloaded된 constructor를</a:t>
            </a:r>
          </a:p>
          <a:p>
            <a:r>
              <a:t>call하는 때에 사용될 수 있습니다. </a:t>
            </a:r>
          </a:p>
          <a:p>
            <a:r>
              <a:t>class ThisInConstructor에는 </a:t>
            </a:r>
          </a:p>
          <a:p>
            <a:r>
              <a:t>세가지 version의 overloaded된 constructor들이 있습니다. </a:t>
            </a:r>
          </a:p>
          <a:p>
            <a:r>
              <a:t>이들 중 첫번째와 두번째 것들은</a:t>
            </a:r>
          </a:p>
          <a:p>
            <a:r>
              <a:t>세번째 constructor를 call하므로써</a:t>
            </a:r>
          </a:p>
          <a:p>
            <a:r>
              <a:t>구현을 쉽게 만들어 가고 있습니다.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16</a:t>
            </a:r>
          </a:p>
          <a:p>
            <a:r>
              <a:t>이 슬라이드는 앞 슬라이드의 ThisInConstructor class의 </a:t>
            </a:r>
          </a:p>
          <a:p>
            <a:r>
              <a:t>constructor들을 테스트하기 위한 code 입니다.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2" name="Shape 1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17</a:t>
            </a:r>
          </a:p>
          <a:p>
            <a:r>
              <a:t>Default constructor는 parameter가 없는 constructor를 말합니다. </a:t>
            </a:r>
          </a:p>
          <a:p>
            <a:r>
              <a:t>example에서는 Date의 default constructor가 call되는 것을 보여줍니다. </a:t>
            </a:r>
          </a:p>
          <a:p>
            <a:r>
              <a:t>그런데 Java에서는 어떤 class에 </a:t>
            </a:r>
          </a:p>
          <a:p>
            <a:r>
              <a:t>programmer가 define한 constructor가 전혀 없는 경우,</a:t>
            </a:r>
          </a:p>
          <a:p>
            <a:r>
              <a:t>자동으로 default constructor를 하나 만들어 줍니다. </a:t>
            </a:r>
          </a:p>
          <a:p>
            <a:r>
              <a:t>물론 자동으로 생성된 default constructor는 </a:t>
            </a:r>
          </a:p>
          <a:p>
            <a:r>
              <a:t>아무 일도 하지 않습니다. </a:t>
            </a:r>
          </a:p>
          <a:p>
            <a:r>
              <a:t>그러나 programmer가 어떤 constructor라도 하나 이상 구현했다면</a:t>
            </a:r>
          </a:p>
          <a:p>
            <a:r>
              <a:t>자동으로 default constructor를 생성해 주지 않습니다. </a:t>
            </a:r>
          </a:p>
          <a:p>
            <a:r>
              <a:t>이것은 programmer가 define한 constructor가 </a:t>
            </a:r>
          </a:p>
          <a:p>
            <a:r>
              <a:t>default constructor인지 여부에 상관없이 </a:t>
            </a:r>
          </a:p>
          <a:p>
            <a:r>
              <a:t>일관되게 적용되는 rule입니다.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18</a:t>
            </a:r>
          </a:p>
          <a:p>
            <a:r>
              <a:t>이 slide의 제목처럼 </a:t>
            </a:r>
          </a:p>
          <a:p>
            <a:r>
              <a:t>Java programming에서는 </a:t>
            </a:r>
          </a:p>
          <a:p>
            <a:r>
              <a:t>programmer가 class를 구현할 때</a:t>
            </a:r>
          </a:p>
          <a:p>
            <a:r>
              <a:t>아무 하는 일이 없더라도</a:t>
            </a:r>
          </a:p>
          <a:p>
            <a:r>
              <a:t>default constructor를 반드시 define하도록 권장하고 있습니다. </a:t>
            </a:r>
          </a:p>
          <a:p>
            <a:r>
              <a:t>그 이유는 무엇일까요? </a:t>
            </a:r>
          </a:p>
          <a:p>
            <a:r>
              <a:t>이 slide의 경우 Date2Test의 main에서 </a:t>
            </a:r>
          </a:p>
          <a:p>
            <a:r>
              <a:t>Date2 class의 object 하나를 default constructor로 생성하려 시도합니다. </a:t>
            </a:r>
          </a:p>
          <a:p>
            <a:r>
              <a:t>그런데 Date2의 definition을 보니</a:t>
            </a:r>
          </a:p>
          <a:p>
            <a:r>
              <a:t>programmer가 작성한 constructor가 </a:t>
            </a:r>
          </a:p>
          <a:p>
            <a:r>
              <a:t>default constructor가 아닌 세개 parameter constructor 입니다. </a:t>
            </a:r>
          </a:p>
          <a:p>
            <a:r>
              <a:t>일단 이 constructor 하나를 define해 놓았기 때문에</a:t>
            </a:r>
          </a:p>
          <a:p>
            <a:r>
              <a:t>Java는 default constructor를 자동으로 만들어 주지 않습니다. </a:t>
            </a:r>
          </a:p>
          <a:p>
            <a:r>
              <a:t>즉, Date2에는 default constructor가 없는 것입니다. </a:t>
            </a:r>
          </a:p>
          <a:p>
            <a:r>
              <a:t>따라서 아까 Date2의 default constructor를 실행하려 한 부분에서</a:t>
            </a:r>
          </a:p>
          <a:p>
            <a:r>
              <a:t>compile error가 발생하게 됩니다. </a:t>
            </a:r>
          </a:p>
          <a:p>
            <a:r>
              <a:t>programmer는 간혹 이런 상황의 발생 이유를 </a:t>
            </a:r>
          </a:p>
          <a:p>
            <a:r>
              <a:t>잘 모를 수도 있습니다. </a:t>
            </a:r>
          </a:p>
          <a:p>
            <a:r>
              <a:t>따라서 이런 상황을 막기 위해</a:t>
            </a:r>
          </a:p>
          <a:p>
            <a:r>
              <a:t>class마다 항상 default constructor를 구현하는</a:t>
            </a:r>
          </a:p>
          <a:p>
            <a:r>
              <a:t>습관을 가지는 것이 좋습니다.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19</a:t>
            </a:r>
          </a:p>
          <a:p>
            <a:r>
              <a:t>Class의 instance variable들은</a:t>
            </a:r>
          </a:p>
          <a:p>
            <a:r>
              <a:t>정해진 default value들로 자동으로 initialize됩니다. </a:t>
            </a:r>
          </a:p>
          <a:p>
            <a:r>
              <a:t>boolean type일 경우에는 false</a:t>
            </a:r>
          </a:p>
          <a:p>
            <a:r>
              <a:t>이외의 다른 primitive type일 경우에는 zero.</a:t>
            </a:r>
          </a:p>
          <a:p>
            <a:r>
              <a:t>Reference type일 경우에는 null이 default value가 됩니다. </a:t>
            </a:r>
          </a:p>
          <a:p>
            <a:r>
              <a:t>하지만 더 좋은 습관은</a:t>
            </a:r>
          </a:p>
          <a:p>
            <a:r>
              <a:t>instance variable들을 constructor안에서</a:t>
            </a:r>
          </a:p>
          <a:p>
            <a:r>
              <a:t>명시적으로 initialize해 주는 것입니다. </a:t>
            </a:r>
          </a:p>
          <a:p>
            <a:r>
              <a:t>JVM을 구현할 때,  instance variable들을 자동 초기화 시키는 것을</a:t>
            </a:r>
          </a:p>
          <a:p>
            <a:r>
              <a:t>잊어버려서 구현이 안 되어 있을 수도 있기 때문입니다. </a:t>
            </a:r>
          </a:p>
          <a:p>
            <a:r>
              <a:t>한편, instance variable들이 아닌 local variable들은</a:t>
            </a:r>
          </a:p>
          <a:p>
            <a:r>
              <a:t>자동 초기화가 일어나지 않습니다. </a:t>
            </a:r>
          </a:p>
          <a:p>
            <a:r>
              <a:t>따라서 어떤 값을 assign하지 않고 그 값을 read하려고 하면</a:t>
            </a:r>
          </a:p>
          <a:p>
            <a:r>
              <a:t>error가 일어나게 됩니다.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</a:t>
            </a:r>
          </a:p>
          <a:p>
            <a:r>
              <a:t>overloading이란 같은 class내에 같은 이름의 method가 </a:t>
            </a:r>
          </a:p>
          <a:p>
            <a:r>
              <a:t>두 개 이상이 존재하는 것을 말합니다. </a:t>
            </a:r>
          </a:p>
          <a:p>
            <a:r>
              <a:t>이 setDate라는 method는 세가지 다른 형태로 define되고 있습니다. </a:t>
            </a:r>
          </a:p>
          <a:p>
            <a:r>
              <a:t>overloading이 되기 위해서는 method들이 서로 다른 signature들을 가지고 있어야만 합니다. </a:t>
            </a:r>
          </a:p>
          <a:p>
            <a:r>
              <a:t>여기서 signature는 method 이름과 parameter list를 말하는데</a:t>
            </a:r>
          </a:p>
          <a:p>
            <a:r>
              <a:t>signature가 다르다는 것은 parameter의 갯수 또는 type이 서로 다르다는 뜻입니다. </a:t>
            </a:r>
          </a:p>
          <a:p>
            <a:r>
              <a:t>우리의 setDate의 예에서는 </a:t>
            </a:r>
          </a:p>
          <a:p>
            <a:r>
              <a:t>첫번째와 두번째 것은 세개의 parameter들로 갯수는 같으나</a:t>
            </a:r>
          </a:p>
          <a:p>
            <a:r>
              <a:t>첫번째 parameter의 type이 int와 String으로 다릅니다. </a:t>
            </a:r>
          </a:p>
          <a:p>
            <a:r>
              <a:t>세번째 setDate method는 parameter의 갯수가 하나로 </a:t>
            </a:r>
          </a:p>
          <a:p>
            <a:r>
              <a:t>다른 두개의 method와 다릅니다. </a:t>
            </a:r>
          </a:p>
          <a:p>
            <a:r>
              <a:t>이와 같이 signature가 다른 것을 바탕으로 </a:t>
            </a:r>
          </a:p>
          <a:p>
            <a:r>
              <a:t>compiler는 어떤 method call이 어떤 method definition을 말하는 것인지를</a:t>
            </a:r>
          </a:p>
          <a:p>
            <a:r>
              <a:t>구별할 수 있게 됩니다.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20</a:t>
            </a:r>
          </a:p>
          <a:p>
            <a:r>
              <a:t>ATest4 class의 main method는</a:t>
            </a:r>
          </a:p>
          <a:p>
            <a:r>
              <a:t>x와 y라는 local variable들을 가지고 있는데</a:t>
            </a:r>
          </a:p>
          <a:p>
            <a:r>
              <a:t>두번째 println 문에서 x와 y가 초기화 되지 않았는데 </a:t>
            </a:r>
          </a:p>
          <a:p>
            <a:r>
              <a:t>value를 읽으려 했기 때문에</a:t>
            </a:r>
          </a:p>
          <a:p>
            <a:r>
              <a:t>error가 나게 됩니다.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21</a:t>
            </a:r>
          </a:p>
          <a:p>
            <a:r>
              <a:t>StringTokenizer class에 대해 간단히 알아보겠습니다. </a:t>
            </a:r>
          </a:p>
          <a:p>
            <a:r>
              <a:t>StringTokenizer class는 주어진 string에서</a:t>
            </a:r>
          </a:p>
          <a:p>
            <a:r>
              <a:t>token (word)를 하나씩 분리하여 처리할 수 있도록 도와줍니다. </a:t>
            </a:r>
          </a:p>
          <a:p>
            <a:r>
              <a:t>StringTokenizer를 이용하기 위해서는 </a:t>
            </a:r>
          </a:p>
          <a:p>
            <a:r>
              <a:t>먼저 java.util.StringTokenizer를 import해야 합니다. </a:t>
            </a:r>
          </a:p>
          <a:p>
            <a:r>
              <a:t>이제  input이라는 String이 code와 같이 주어졌다고 가정합니다. </a:t>
            </a:r>
          </a:p>
          <a:p>
            <a:r>
              <a:t>StringTokenizer object를 하나 생성합니다. </a:t>
            </a:r>
          </a:p>
          <a:p>
            <a:r>
              <a:t>constructor의 parameter로는</a:t>
            </a:r>
          </a:p>
          <a:p>
            <a:r>
              <a:t>입력으로 쓸 String과 delimiter가 될 문자들을 묶은 String을 pass합니다. </a:t>
            </a:r>
          </a:p>
          <a:p>
            <a:r>
              <a:t>여기서는 delimiter로 space, comma, semicolon을 사용하게 됩니다. </a:t>
            </a:r>
          </a:p>
          <a:p>
            <a:r>
              <a:t>이제 위의 delimiter로 분리한 token들이 </a:t>
            </a:r>
          </a:p>
          <a:p>
            <a:r>
              <a:t>input string 안에 총 몇개나 있는지를 알아내기 위해</a:t>
            </a:r>
          </a:p>
          <a:p>
            <a:r>
              <a:t>StringTokenizer의 countTokens() 라는 method를 사용할 수 있습니다. </a:t>
            </a:r>
          </a:p>
          <a:p>
            <a:r>
              <a:t>그 아래의 while 문에서 condition으로 사용한 tokenizer.hasMoreTokens() 는 </a:t>
            </a:r>
          </a:p>
          <a:p>
            <a:r>
              <a:t>아직 token들이 하나라도 남아 있을 때에는 true를 return하기 때문에</a:t>
            </a:r>
          </a:p>
          <a:p>
            <a:r>
              <a:t>모든 token들을 하나씩 하나씩 처리할 수 있게 됩니다. </a:t>
            </a:r>
          </a:p>
          <a:p>
            <a:r>
              <a:t>다음의 token을 가져오기 위한 명령은 StringTokenizer의 nextToken() 입니다. </a:t>
            </a:r>
          </a:p>
          <a:p>
            <a:r>
              <a:t>여기서는 단순이 token을 하나씩 프린트하기만 합니다.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22</a:t>
            </a:r>
          </a:p>
          <a:p>
            <a:r>
              <a:t>주어진 input String은 delimiter들에서 나누어져</a:t>
            </a:r>
          </a:p>
          <a:p>
            <a:r>
              <a:t>여러개의 token String을 차례차례 처리할 수 있습니다. </a:t>
            </a:r>
          </a:p>
          <a:p>
            <a:r>
              <a:t>이것이 while문에서 token들을 하나씩 프린트한 결과입니다.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3</a:t>
            </a:r>
          </a:p>
          <a:p>
            <a:r>
              <a:t>Overloading을 사용하는 예로 </a:t>
            </a:r>
          </a:p>
          <a:p>
            <a:r>
              <a:t>Car3 class의 구현을 살펴 보겠습니다. </a:t>
            </a:r>
          </a:p>
          <a:p>
            <a:r>
              <a:t>CarOverloading class의 main에서</a:t>
            </a:r>
          </a:p>
          <a:p>
            <a:r>
              <a:t>c1, c2, c3라는 세개의 Car3 object들을 생성합니다. </a:t>
            </a:r>
          </a:p>
          <a:p>
            <a:r>
              <a:t>그리고 method set을 세번 call하는데</a:t>
            </a:r>
          </a:p>
          <a:p>
            <a:r>
              <a:t>모두 다른 signature들을 가지고 있는 것을 볼 수 있습니다. </a:t>
            </a:r>
          </a:p>
          <a:p>
            <a:r>
              <a:t>c1.set의 parameter들은 String과 int.</a:t>
            </a:r>
          </a:p>
          <a:p>
            <a:r>
              <a:t>c2.set의 parameter는 단 한개로 int.</a:t>
            </a:r>
          </a:p>
          <a:p>
            <a:r>
              <a:t>c2.set의 parameter는 역시 한개로 String 입니다. </a:t>
            </a:r>
          </a:p>
          <a:p>
            <a:r>
              <a:t>set method는 Car3 object의 instance variable의 value에</a:t>
            </a:r>
          </a:p>
          <a:p>
            <a:r>
              <a:t>주어진 값들을 assign합니다. </a:t>
            </a:r>
          </a:p>
          <a:p>
            <a:r>
              <a:t>마지막 println들에서 c1, c2, c3를 parameter에서 access하는데</a:t>
            </a:r>
          </a:p>
          <a:p>
            <a:r>
              <a:t>지난 slide에서 공부한 것과 같이</a:t>
            </a:r>
          </a:p>
          <a:p>
            <a:r>
              <a:t>이런 경우 Car3 class의 toString() method가 실행되어</a:t>
            </a:r>
          </a:p>
          <a:p>
            <a:r>
              <a:t>미리 정해놓은대로 object의 info를 String으로 만들어 return 받게 됩니다.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4</a:t>
            </a:r>
          </a:p>
          <a:p>
            <a:r>
              <a:t>그럼 set method들이 어떻게 구현되어 있는지 보겠습니다. </a:t>
            </a:r>
          </a:p>
          <a:p>
            <a:r>
              <a:t>Car3는 model과 year 두개의 instance variable들이 있습니다. </a:t>
            </a:r>
          </a:p>
          <a:p>
            <a:r>
              <a:t>이 프로그램에서 사용한 원칙은</a:t>
            </a:r>
          </a:p>
          <a:p>
            <a:r>
              <a:t>model과 year가 다 주어지면 그것들을 assign 하되</a:t>
            </a:r>
          </a:p>
          <a:p>
            <a:r>
              <a:t>parameter로 주어지지 않으면 model은 NO_MODEL,</a:t>
            </a:r>
          </a:p>
          <a:p>
            <a:r>
              <a:t>year가 없으면 0으로 setting하는 것입니다. </a:t>
            </a:r>
          </a:p>
          <a:p>
            <a:r>
              <a:t>우리는 set method의 서로다른 네개의 버전을 여기에서 볼 수 있습니다.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5</a:t>
            </a:r>
          </a:p>
          <a:p>
            <a:r>
              <a:t>다른 method들은 이전 슬라이드에서 봤듯이 </a:t>
            </a:r>
          </a:p>
          <a:p>
            <a:r>
              <a:t>새로 다시 define하는 equals와 toString 입니다.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6</a:t>
            </a:r>
          </a:p>
          <a:p>
            <a:r>
              <a:t>Overloading 가능 여부를 결정하는 method signature에</a:t>
            </a:r>
          </a:p>
          <a:p>
            <a:r>
              <a:t>return type의 차이는 포함되지 않습니다. </a:t>
            </a:r>
          </a:p>
          <a:p>
            <a:r>
              <a:t>즉, return type만 다를 경우 overloading 가능한 method들이 되지는</a:t>
            </a:r>
          </a:p>
          <a:p>
            <a:r>
              <a:t>않는다는 것입니다. </a:t>
            </a:r>
          </a:p>
          <a:p>
            <a:r>
              <a:t>이 예에서 computeSomething(int n) 이 두 개인데,</a:t>
            </a:r>
          </a:p>
          <a:p>
            <a:r>
              <a:t>parameter의 수와 type은 같고,</a:t>
            </a:r>
          </a:p>
          <a:p>
            <a:r>
              <a:t>다만 return type이 int와 double로 다른데</a:t>
            </a:r>
          </a:p>
          <a:p>
            <a:r>
              <a:t>이런 경우 compile error가 나면서 </a:t>
            </a:r>
          </a:p>
          <a:p>
            <a:r>
              <a:t>overloading을 허용하지 않습니다.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7</a:t>
            </a:r>
          </a:p>
          <a:p>
            <a:r>
              <a:t>Constructor는 특별한 종류의 method이며</a:t>
            </a:r>
          </a:p>
          <a:p>
            <a:r>
              <a:t>object가 생성될 때 instance variable을 초기화하는데 사용합니다. </a:t>
            </a:r>
          </a:p>
          <a:p>
            <a:r>
              <a:t>Constructor의 문법은 일반적인 method와 비슷합니다만 몇가지 다른 점이 있습니다. </a:t>
            </a:r>
          </a:p>
          <a:p>
            <a:r>
              <a:t>먼저 constructor의 name은 class의 name과 정확히 같아야 합니다. </a:t>
            </a:r>
          </a:p>
          <a:p>
            <a:r>
              <a:t>또 constructor는 return type이 없습니다. void도 쓰지 않습니다. </a:t>
            </a:r>
          </a:p>
          <a:p>
            <a:r>
              <a:t>constructor는 일반적으로 overloaded되어서 </a:t>
            </a:r>
          </a:p>
          <a:p>
            <a:r>
              <a:t>여러가지 버전의 constructor를 준비하고 사용할 수 있도록 합니다.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8</a:t>
            </a:r>
          </a:p>
          <a:p>
            <a:r>
              <a:t>Constructor는 object가 만들어질 때 new 명령에 의해 실행됩니다. </a:t>
            </a:r>
          </a:p>
          <a:p>
            <a:r>
              <a:t>즉 new 다음에 나오는 부분이 constructor call인 것입니다. </a:t>
            </a:r>
          </a:p>
          <a:p>
            <a:r>
              <a:t>만약 constructor가 여러번 call된다면 첫 object는 무시되고</a:t>
            </a:r>
          </a:p>
          <a:p>
            <a:r>
              <a:t>완전히 새로운 object가 생성되게 됩니다. </a:t>
            </a:r>
          </a:p>
          <a:p>
            <a:r>
              <a:t>Class1 type의 object obj1이 new 명령으로 </a:t>
            </a:r>
          </a:p>
          <a:p>
            <a:r>
              <a:t>constructor가 실행되면서 생성됩니다. </a:t>
            </a:r>
          </a:p>
          <a:p>
            <a:r>
              <a:t>이어서 obj2는 새로운 object를 생성하지 않고</a:t>
            </a:r>
          </a:p>
          <a:p>
            <a:r>
              <a:t>obj1의 reference가 그대로 assign됩니다. </a:t>
            </a:r>
          </a:p>
          <a:p>
            <a:r>
              <a:t>그리고 나서 Class1의 constructor가 다시한번 실행되면</a:t>
            </a:r>
          </a:p>
          <a:p>
            <a:r>
              <a:t>obj1은 완전히 새로운 object를 가리키게 됩니다. </a:t>
            </a:r>
          </a:p>
          <a:p>
            <a:r>
              <a:t>물론 obj2는 그대로 같은 object를 가리키도록 남아 있습니다.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9</a:t>
            </a:r>
          </a:p>
          <a:p>
            <a:r>
              <a:t>Constructor는 단순히 instance variable들을 initialize하는 것 뿐 아니라</a:t>
            </a:r>
          </a:p>
          <a:p>
            <a:r>
              <a:t>parameter로 받는 value들이 적절한 것인지 테스트를 하는 데 유용합니다. </a:t>
            </a:r>
          </a:p>
          <a:p>
            <a:r>
              <a:t>예를 들면 value의 범위 등이 정해진 룰에 맞는지를 테스트 할 수 있습니다. </a:t>
            </a:r>
          </a:p>
          <a:p>
            <a:r>
              <a:t>class Date는 day, month, year의 세개의 int variable을 가지고 있으며</a:t>
            </a:r>
          </a:p>
          <a:p>
            <a:r>
              <a:t>날짜를 나타내는 class입니다. </a:t>
            </a:r>
          </a:p>
          <a:p>
            <a:r>
              <a:t>Constructor에서는 먼저 주어진 year가 윤년인지를 결정합니다. </a:t>
            </a:r>
          </a:p>
          <a:p>
            <a:r>
              <a:t>윤년인지에 따라 2월의 day 수가 달라지기 때문입니다. </a:t>
            </a:r>
          </a:p>
          <a:p>
            <a:r>
              <a:t>윤년 여부를 테스트하는 rule은</a:t>
            </a:r>
          </a:p>
          <a:p>
            <a:r>
              <a:t>year가 4로 나누어 떨어질 때는 윤년이며,</a:t>
            </a:r>
          </a:p>
          <a:p>
            <a:r>
              <a:t>다만 year가 4와 100으로 동시에 나누어 떨어지면 윤년이 아닙니다. </a:t>
            </a:r>
          </a:p>
          <a:p>
            <a:r>
              <a:t>다만 year가 4, 100, 400으로 동시에 나누어 떨어지면 윤년입니다. </a:t>
            </a:r>
          </a:p>
          <a:p>
            <a:r>
              <a:t>이에 따라 year가 윤년인 경우에는 leapYear variable이 true가 됩니다.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rPr dirty="0"/>
              <a:t>04_</a:t>
            </a:r>
            <a:r>
              <a:rPr lang="en-US" altLang="ko-KR" dirty="0"/>
              <a:t>3</a:t>
            </a:r>
            <a:r>
              <a:rPr dirty="0"/>
              <a:t> Constructors and Overloading</a:t>
            </a:r>
          </a:p>
        </p:txBody>
      </p:sp>
      <p:sp>
        <p:nvSpPr>
          <p:cNvPr id="39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Condition Test in Constructor (2/6)</a:t>
            </a:r>
          </a:p>
        </p:txBody>
      </p:sp>
      <p:sp>
        <p:nvSpPr>
          <p:cNvPr id="11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6" name="TextBox 6"/>
          <p:cNvSpPr txBox="1"/>
          <p:nvPr/>
        </p:nvSpPr>
        <p:spPr>
          <a:xfrm>
            <a:off x="551383" y="1185735"/>
            <a:ext cx="11043248" cy="4297808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checking month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if</a:t>
            </a:r>
            <a:r>
              <a:t> (month &lt; </a:t>
            </a:r>
            <a:r>
              <a:rPr>
                <a:solidFill>
                  <a:srgbClr val="1C00CF"/>
                </a:solidFill>
              </a:rPr>
              <a:t>1</a:t>
            </a:r>
            <a:r>
              <a:t> || month &gt; </a:t>
            </a:r>
            <a:r>
              <a:rPr>
                <a:solidFill>
                  <a:srgbClr val="1C00CF"/>
                </a:solidFill>
              </a:rPr>
              <a:t>12</a:t>
            </a:r>
            <a:r>
              <a:t>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if</a:t>
            </a:r>
            <a:r>
              <a:t> (month &lt; </a:t>
            </a:r>
            <a:r>
              <a:rPr>
                <a:solidFill>
                  <a:srgbClr val="1C00CF"/>
                </a:solidFill>
              </a:rPr>
              <a:t>1</a:t>
            </a:r>
            <a:r>
              <a:t>) month = </a:t>
            </a:r>
            <a:r>
              <a:rPr>
                <a:solidFill>
                  <a:srgbClr val="1C00CF"/>
                </a:solidFill>
              </a:rPr>
              <a:t>1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else</a:t>
            </a:r>
            <a:r>
              <a:t> month = </a:t>
            </a:r>
            <a:r>
              <a:rPr>
                <a:solidFill>
                  <a:srgbClr val="1C00CF"/>
                </a:solidFill>
              </a:rPr>
              <a:t>12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C41A1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000000"/>
                </a:solidFill>
              </a:rPr>
              <a:t>System.out.print(</a:t>
            </a:r>
            <a:r>
              <a:t>"Date Constructor: Wrong month &lt; 1 or &gt; 12"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 month fixed to = "</a:t>
            </a:r>
            <a:r>
              <a:t> + month);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checking day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(day &lt; </a:t>
            </a:r>
            <a:r>
              <a:rPr>
                <a:solidFill>
                  <a:srgbClr val="1C00CF"/>
                </a:solidFill>
              </a:rPr>
              <a:t>1</a:t>
            </a:r>
            <a:r>
              <a:t>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day = </a:t>
            </a:r>
            <a:r>
              <a:rPr>
                <a:solidFill>
                  <a:srgbClr val="1C00CF"/>
                </a:solidFill>
              </a:rPr>
              <a:t>1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>
                <a:solidFill>
                  <a:srgbClr val="000000"/>
                </a:solidFill>
              </a:rPr>
              <a:t>System.out.print(</a:t>
            </a:r>
            <a:r>
              <a:t>"Date Constructor: Wrong day &lt; 1"</a:t>
            </a:r>
            <a:r>
              <a:rPr>
                <a:solidFill>
                  <a:srgbClr val="000000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C41A16"/>
                </a:solidFill>
              </a:rPr>
              <a:t>" day fixed to = 1"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Condition Test in Constructor (3/6)</a:t>
            </a:r>
          </a:p>
        </p:txBody>
      </p:sp>
      <p:sp>
        <p:nvSpPr>
          <p:cNvPr id="12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2" name="TextBox 9"/>
          <p:cNvSpPr txBox="1"/>
          <p:nvPr/>
        </p:nvSpPr>
        <p:spPr>
          <a:xfrm>
            <a:off x="708636" y="980727"/>
            <a:ext cx="10931981" cy="3720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switch</a:t>
            </a:r>
            <a:r>
              <a:t> (month)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1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3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5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7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8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10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12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(day &gt; </a:t>
            </a:r>
            <a:r>
              <a:rPr>
                <a:solidFill>
                  <a:srgbClr val="1C00CF"/>
                </a:solidFill>
              </a:rPr>
              <a:t>31</a:t>
            </a:r>
            <a:r>
              <a:t>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System.out.print(</a:t>
            </a:r>
            <a:r>
              <a:rPr>
                <a:solidFill>
                  <a:srgbClr val="C41A16"/>
                </a:solidFill>
              </a:rPr>
              <a:t>"Date Constructor: Wrong day &gt; 31"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System.out.println(</a:t>
            </a:r>
            <a:r>
              <a:rPr>
                <a:solidFill>
                  <a:srgbClr val="C41A16"/>
                </a:solidFill>
              </a:rPr>
              <a:t>" day fixed to 31"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day = </a:t>
            </a:r>
            <a:r>
              <a:rPr>
                <a:solidFill>
                  <a:srgbClr val="1C00CF"/>
                </a:solidFill>
              </a:rPr>
              <a:t>31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 b="1">
                <a:solidFill>
                  <a:srgbClr val="9B2393"/>
                </a:solidFill>
              </a:rPr>
              <a:t>break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Condition Test in Constructor (4/6)</a:t>
            </a:r>
          </a:p>
        </p:txBody>
      </p:sp>
      <p:sp>
        <p:nvSpPr>
          <p:cNvPr id="12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8" name="TextBox 9"/>
          <p:cNvSpPr txBox="1"/>
          <p:nvPr/>
        </p:nvSpPr>
        <p:spPr>
          <a:xfrm>
            <a:off x="551383" y="1043730"/>
            <a:ext cx="11043248" cy="4685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case</a:t>
            </a:r>
            <a:r>
              <a:t> </a:t>
            </a:r>
            <a:r>
              <a:rPr>
                <a:solidFill>
                  <a:srgbClr val="1C00CF"/>
                </a:solidFill>
              </a:rPr>
              <a:t>2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((leapYear &amp;&amp; day &gt; </a:t>
            </a:r>
            <a:r>
              <a:rPr>
                <a:solidFill>
                  <a:srgbClr val="1C00CF"/>
                </a:solidFill>
              </a:rPr>
              <a:t>29</a:t>
            </a:r>
            <a:r>
              <a:t>))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System.out.print("Date Constructor:(Leap Year) Wrong day:" + day);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System.out.println(</a:t>
            </a:r>
            <a:r>
              <a:rPr>
                <a:solidFill>
                  <a:srgbClr val="C41A16"/>
                </a:solidFill>
              </a:rPr>
              <a:t>" day fixed to 29"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day = </a:t>
            </a:r>
            <a:r>
              <a:rPr>
                <a:solidFill>
                  <a:srgbClr val="1C00CF"/>
                </a:solidFill>
              </a:rPr>
              <a:t>29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 b="1">
                <a:solidFill>
                  <a:srgbClr val="9B2393"/>
                </a:solidFill>
              </a:rPr>
              <a:t>else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(!leapYear &amp;&amp; day &gt; </a:t>
            </a:r>
            <a:r>
              <a:rPr>
                <a:solidFill>
                  <a:srgbClr val="1C00CF"/>
                </a:solidFill>
              </a:rPr>
              <a:t>28</a:t>
            </a:r>
            <a:r>
              <a:t>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System.out.print("Date Constructor:(Normal Year) Wrong day:” +day);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System.out.println(</a:t>
            </a:r>
            <a:r>
              <a:rPr>
                <a:solidFill>
                  <a:srgbClr val="C41A16"/>
                </a:solidFill>
              </a:rPr>
              <a:t>" day fixed to 28"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day = </a:t>
            </a:r>
            <a:r>
              <a:rPr>
                <a:solidFill>
                  <a:srgbClr val="1C00CF"/>
                </a:solidFill>
              </a:rPr>
              <a:t>28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 b="1">
                <a:solidFill>
                  <a:srgbClr val="9B2393"/>
                </a:solidFill>
              </a:rPr>
              <a:t>break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default</a:t>
            </a:r>
            <a:r>
              <a:t>: // month = 4, 6, 9, 11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(day &gt; </a:t>
            </a:r>
            <a:r>
              <a:rPr>
                <a:solidFill>
                  <a:srgbClr val="1C00CF"/>
                </a:solidFill>
              </a:rPr>
              <a:t>30</a:t>
            </a:r>
            <a:r>
              <a:t>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System.out.print(</a:t>
            </a:r>
            <a:r>
              <a:rPr>
                <a:solidFill>
                  <a:srgbClr val="C41A16"/>
                </a:solidFill>
              </a:rPr>
              <a:t>"Date Constructor: Wrong day &gt; 30"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System.out.println(</a:t>
            </a:r>
            <a:r>
              <a:rPr>
                <a:solidFill>
                  <a:srgbClr val="C41A16"/>
                </a:solidFill>
              </a:rPr>
              <a:t>" day fixed to 30"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    day = </a:t>
            </a:r>
            <a:r>
              <a:rPr>
                <a:solidFill>
                  <a:srgbClr val="1C00CF"/>
                </a:solidFill>
              </a:rPr>
              <a:t>30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2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Condition Test in Constructor (5/6)</a:t>
            </a:r>
          </a:p>
        </p:txBody>
      </p:sp>
      <p:sp>
        <p:nvSpPr>
          <p:cNvPr id="13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4" name="TextBox 5"/>
          <p:cNvSpPr txBox="1"/>
          <p:nvPr/>
        </p:nvSpPr>
        <p:spPr>
          <a:xfrm>
            <a:off x="551383" y="1135408"/>
            <a:ext cx="11043248" cy="3720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.year = year;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.month = month;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.day = day;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toString()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acbc = </a:t>
            </a:r>
            <a:r>
              <a:rPr>
                <a:solidFill>
                  <a:srgbClr val="C41A16"/>
                </a:solidFill>
              </a:rPr>
              <a:t>"A.C."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(year &lt; </a:t>
            </a:r>
            <a:r>
              <a:rPr>
                <a:solidFill>
                  <a:srgbClr val="1C00CF"/>
                </a:solidFill>
              </a:rPr>
              <a:t>0</a:t>
            </a:r>
            <a:r>
              <a:t>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year = </a:t>
            </a:r>
            <a:r>
              <a:rPr>
                <a:solidFill>
                  <a:srgbClr val="1C00CF"/>
                </a:solidFill>
              </a:rPr>
              <a:t>-1</a:t>
            </a:r>
            <a:r>
              <a:t> * year;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acbc = </a:t>
            </a:r>
            <a:r>
              <a:rPr>
                <a:solidFill>
                  <a:srgbClr val="C41A16"/>
                </a:solidFill>
              </a:rPr>
              <a:t>"B.C."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answer = monthName[month - </a:t>
            </a:r>
            <a:r>
              <a:rPr>
                <a:solidFill>
                  <a:srgbClr val="1C00CF"/>
                </a:solidFill>
              </a:rPr>
              <a:t>1</a:t>
            </a:r>
            <a:r>
              <a:t>] + </a:t>
            </a:r>
            <a:r>
              <a:rPr>
                <a:solidFill>
                  <a:srgbClr val="C41A16"/>
                </a:solidFill>
              </a:rPr>
              <a:t>"."</a:t>
            </a:r>
            <a:r>
              <a:t> + day + </a:t>
            </a:r>
            <a:r>
              <a:rPr>
                <a:solidFill>
                  <a:srgbClr val="C41A16"/>
                </a:solidFill>
              </a:rPr>
              <a:t>", "</a:t>
            </a:r>
            <a:r>
              <a:t> + year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+ acbc;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answer;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Condition Test in Constructor (6/6)</a:t>
            </a:r>
          </a:p>
        </p:txBody>
      </p:sp>
      <p:sp>
        <p:nvSpPr>
          <p:cNvPr id="13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40" name="TextBox 6"/>
          <p:cNvSpPr txBox="1"/>
          <p:nvPr/>
        </p:nvSpPr>
        <p:spPr>
          <a:xfrm>
            <a:off x="551383" y="1133355"/>
            <a:ext cx="11043248" cy="4571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DateTest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"\n25, 4, -3295   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Date date1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Date(</a:t>
            </a:r>
            <a:r>
              <a:rPr>
                <a:solidFill>
                  <a:srgbClr val="1C00CF"/>
                </a:solidFill>
              </a:rPr>
              <a:t>25</a:t>
            </a:r>
            <a: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t>, </a:t>
            </a:r>
            <a:r>
              <a:rPr>
                <a:solidFill>
                  <a:srgbClr val="1C00CF"/>
                </a:solidFill>
              </a:rPr>
              <a:t>-3295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System.out.println(date1);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"\n29, 2, 1900   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Date date2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Date(</a:t>
            </a:r>
            <a:r>
              <a:rPr>
                <a:solidFill>
                  <a:srgbClr val="1C00CF"/>
                </a:solidFill>
              </a:rPr>
              <a:t>29</a:t>
            </a:r>
            <a: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t>, </a:t>
            </a:r>
            <a:r>
              <a:rPr>
                <a:solidFill>
                  <a:srgbClr val="1C00CF"/>
                </a:solidFill>
              </a:rPr>
              <a:t>1900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System.out.println(date2);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"\n29, 2, 1898   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Date date3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Date(</a:t>
            </a:r>
            <a:r>
              <a:rPr>
                <a:solidFill>
                  <a:srgbClr val="1C00CF"/>
                </a:solidFill>
              </a:rPr>
              <a:t>29</a:t>
            </a:r>
            <a: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t>, </a:t>
            </a:r>
            <a:r>
              <a:rPr>
                <a:solidFill>
                  <a:srgbClr val="1C00CF"/>
                </a:solidFill>
              </a:rPr>
              <a:t>1898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System.out.println(date3);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"\n5, -3, 1995   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Date date4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Date(</a:t>
            </a:r>
            <a:r>
              <a:rPr>
                <a:solidFill>
                  <a:srgbClr val="1C00CF"/>
                </a:solidFill>
              </a:rPr>
              <a:t>5</a:t>
            </a:r>
            <a:r>
              <a:t>, </a:t>
            </a:r>
            <a:r>
              <a:rPr>
                <a:solidFill>
                  <a:srgbClr val="1C00CF"/>
                </a:solidFill>
              </a:rPr>
              <a:t>-3</a:t>
            </a:r>
            <a:r>
              <a:t>, </a:t>
            </a:r>
            <a:r>
              <a:rPr>
                <a:solidFill>
                  <a:srgbClr val="1C00CF"/>
                </a:solidFill>
              </a:rPr>
              <a:t>1995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System.out.println(date4);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1" name="TextBox 8"/>
          <p:cNvSpPr txBox="1"/>
          <p:nvPr/>
        </p:nvSpPr>
        <p:spPr>
          <a:xfrm>
            <a:off x="5835753" y="1361955"/>
            <a:ext cx="5754547" cy="42157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25, 4, -3295  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APR.25, 3295 B.C.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29, 2, 1900  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FEB.29, 1900 A.C.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29, 2, 1898  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Date Constructor: (Normal Year) Wrong Feb. day: 29 day fixed to 28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FEB.28, 1898 A.C.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5, -3, 1995  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Date Constructor: Wrong month &lt; 1 or &gt; 12 month fixed to = 1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JAN.5, 1995 A.C.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 Constructor: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t>(1/2)</a:t>
            </a:r>
          </a:p>
        </p:txBody>
      </p:sp>
      <p:sp>
        <p:nvSpPr>
          <p:cNvPr id="146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91806" y="6435620"/>
            <a:ext cx="27665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7" name="TextBox 3"/>
          <p:cNvSpPr txBox="1"/>
          <p:nvPr/>
        </p:nvSpPr>
        <p:spPr>
          <a:xfrm>
            <a:off x="551383" y="1097047"/>
            <a:ext cx="11043248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ThisInConstructor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ThisInConstructor() {    </a:t>
            </a:r>
            <a:r>
              <a:rPr>
                <a:solidFill>
                  <a:srgbClr val="267507"/>
                </a:solidFill>
              </a:rPr>
              <a:t>// Default constructor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(</a:t>
            </a:r>
            <a:r>
              <a:rPr>
                <a:solidFill>
                  <a:srgbClr val="C41A16"/>
                </a:solidFill>
              </a:rPr>
              <a:t>"Unknown"</a:t>
            </a:r>
            <a:r>
              <a:t>, </a:t>
            </a:r>
            <a:r>
              <a:rPr>
                <a:solidFill>
                  <a:srgbClr val="1C00CF"/>
                </a:solidFill>
              </a:rPr>
              <a:t>0</a:t>
            </a:r>
            <a:r>
              <a:t>); // Call another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ThisInConstructor(String name) {    </a:t>
            </a:r>
            <a:r>
              <a:rPr>
                <a:solidFill>
                  <a:srgbClr val="267507"/>
                </a:solidFill>
              </a:rPr>
              <a:t>// Constructor with name only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(name, </a:t>
            </a:r>
            <a:r>
              <a:rPr>
                <a:solidFill>
                  <a:srgbClr val="1C00CF"/>
                </a:solidFill>
              </a:rPr>
              <a:t>0</a:t>
            </a:r>
            <a:r>
              <a:t>); // Call another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ThisInConstructor(String name,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age) {</a:t>
            </a:r>
            <a:r>
              <a:rPr>
                <a:solidFill>
                  <a:srgbClr val="267507"/>
                </a:solidFill>
              </a:rPr>
              <a:t>// with name and age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  // Here, 'this' is not for calling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A Constructor: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this </a:t>
            </a:r>
            <a:r>
              <a:t>(2/2)</a:t>
            </a:r>
          </a:p>
        </p:txBody>
      </p:sp>
      <p:sp>
        <p:nvSpPr>
          <p:cNvPr id="152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53" name="TextBox 3"/>
          <p:cNvSpPr txBox="1"/>
          <p:nvPr/>
        </p:nvSpPr>
        <p:spPr>
          <a:xfrm>
            <a:off x="551383" y="1097047"/>
            <a:ext cx="11043248" cy="410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toString()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"Name: "</a:t>
            </a:r>
            <a:r>
              <a:t> + name + </a:t>
            </a:r>
            <a:r>
              <a:rPr>
                <a:solidFill>
                  <a:srgbClr val="C41A16"/>
                </a:solidFill>
              </a:rPr>
              <a:t>", Age: "</a:t>
            </a:r>
            <a:r>
              <a:t> +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ThisInConstructor person1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ThisInConstructor();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"Person1: "</a:t>
            </a:r>
            <a:r>
              <a:t> + person1);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ThisInConstructor person2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ThisInConstructor(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"Person2: "</a:t>
            </a:r>
            <a:r>
              <a:t> + person2);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ThisInConstructor person3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ThisInConstructor(</a:t>
            </a:r>
            <a:r>
              <a:rPr>
                <a:solidFill>
                  <a:srgbClr val="C41A16"/>
                </a:solidFill>
              </a:rPr>
              <a:t>"Bob"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30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"Person3: "</a:t>
            </a:r>
            <a:r>
              <a:t> + person3);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54" name="TextBox 4"/>
          <p:cNvSpPr txBox="1"/>
          <p:nvPr/>
        </p:nvSpPr>
        <p:spPr>
          <a:xfrm>
            <a:off x="7540667" y="4922075"/>
            <a:ext cx="4053964" cy="11677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Person1: Name: Unknown, Age: 0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Person2: Name: Alice, Age: 0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Person3: Name: Bob, Age: 30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build="p" bldLvl="5" animBg="1" advAuto="0"/>
      <p:bldP spid="154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Provide Your Default Constructor! (1/2)</a:t>
            </a:r>
          </a:p>
        </p:txBody>
      </p:sp>
      <p:sp>
        <p:nvSpPr>
          <p:cNvPr id="159" name="Rectangle 3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Default Constructor</a:t>
            </a:r>
          </a:p>
          <a:p>
            <a:pPr marL="800100" lvl="1" indent="-342900">
              <a:lnSpc>
                <a:spcPct val="90000"/>
              </a:lnSpc>
              <a:defRPr sz="2300"/>
            </a:pPr>
            <a:r>
              <a:t>A constructor having no argument,  ex) Date x = new </a:t>
            </a:r>
            <a:r>
              <a:rPr>
                <a:solidFill>
                  <a:srgbClr val="FF0000"/>
                </a:solidFill>
              </a:rPr>
              <a:t>Date()</a:t>
            </a:r>
            <a:r>
              <a:t>; </a:t>
            </a:r>
          </a:p>
          <a:p>
            <a:pPr marL="0" lvl="1" indent="457200">
              <a:lnSpc>
                <a:spcPct val="90000"/>
              </a:lnSpc>
              <a:buSzTx/>
              <a:buNone/>
              <a:defRPr sz="2300"/>
            </a:pPr>
            <a:endParaRPr/>
          </a:p>
          <a:p>
            <a:pPr>
              <a:lnSpc>
                <a:spcPct val="90000"/>
              </a:lnSpc>
            </a:pPr>
            <a:r>
              <a:t>If no constructor in the class, </a:t>
            </a:r>
            <a:r>
              <a:rPr sz="2200"/>
              <a:t>Java will </a:t>
            </a:r>
            <a:r>
              <a:rPr sz="2200" b="1"/>
              <a:t>automatically create a default constructor </a:t>
            </a:r>
            <a:r>
              <a:rPr sz="2200"/>
              <a:t>(but doesn’t do anything).</a:t>
            </a:r>
          </a:p>
          <a:p>
            <a:pPr marL="0" lvl="1" indent="457200">
              <a:lnSpc>
                <a:spcPct val="90000"/>
              </a:lnSpc>
              <a:buSzTx/>
              <a:buNone/>
              <a:defRPr sz="2200"/>
            </a:pPr>
            <a:endParaRPr sz="2200"/>
          </a:p>
          <a:p>
            <a:pPr>
              <a:lnSpc>
                <a:spcPct val="90000"/>
              </a:lnSpc>
            </a:pPr>
            <a:r>
              <a:t>If one or more constructor exist in the class, </a:t>
            </a:r>
            <a:r>
              <a:rPr sz="2200"/>
              <a:t>Java will </a:t>
            </a:r>
            <a:r>
              <a:rPr sz="2200" b="1"/>
              <a:t>not provide default constructor</a:t>
            </a:r>
            <a:r>
              <a:rPr sz="2200"/>
              <a:t>.</a:t>
            </a:r>
          </a:p>
        </p:txBody>
      </p:sp>
      <p:sp>
        <p:nvSpPr>
          <p:cNvPr id="160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98359" y="6435620"/>
            <a:ext cx="27010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Provide Your Default Constructor! (2/2)</a:t>
            </a:r>
          </a:p>
        </p:txBody>
      </p:sp>
      <p:sp>
        <p:nvSpPr>
          <p:cNvPr id="165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85405" y="6435620"/>
            <a:ext cx="2830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6" name="직사각형 4"/>
          <p:cNvSpPr/>
          <p:nvPr/>
        </p:nvSpPr>
        <p:spPr>
          <a:xfrm>
            <a:off x="668145" y="994526"/>
            <a:ext cx="10809724" cy="5080382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Date2Test</a:t>
            </a:r>
            <a:r>
              <a:rPr>
                <a:solidFill>
                  <a:srgbClr val="40404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  <a:t> </a:t>
            </a:r>
            <a:r>
              <a:t>{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Date2 d = </a:t>
            </a:r>
            <a:r>
              <a:rPr>
                <a:solidFill>
                  <a:srgbClr val="9B22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>
                <a:solidFill>
                  <a:srgbClr val="000000"/>
                </a:solidFill>
              </a:rPr>
              <a:t> Date2(); </a:t>
            </a:r>
            <a:r>
              <a:t> // </a:t>
            </a:r>
            <a:r>
              <a:rPr>
                <a:solidFill>
                  <a:srgbClr val="FF0000"/>
                </a:solidFill>
              </a:rPr>
              <a:t>ERROR! no default constructor provided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Date2</a:t>
            </a:r>
            <a:r>
              <a:rPr>
                <a:solidFill>
                  <a:srgbClr val="0000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  <a:t> </a:t>
            </a:r>
            <a:r>
              <a:rPr>
                <a:solidFill>
                  <a:srgbClr val="000000"/>
                </a:solidFill>
              </a:rPr>
              <a:t>{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private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month;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private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day;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private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year;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Date2(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month,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day,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year) { </a:t>
            </a:r>
            <a:r>
              <a:rPr>
                <a:solidFill>
                  <a:srgbClr val="FF0000"/>
                </a:solidFill>
              </a:rPr>
              <a:t>// user-written constructor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.month = month;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.day = day;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.year = year;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Default Variable Initializations (1/2)</a:t>
            </a:r>
          </a:p>
        </p:txBody>
      </p:sp>
      <p:sp>
        <p:nvSpPr>
          <p:cNvPr id="171" name="Rectangle 3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800"/>
            </a:pPr>
            <a:r>
              <a:t>Instance variables are automatically initialized</a:t>
            </a:r>
          </a:p>
          <a:p>
            <a:pPr marL="800100" lvl="1" indent="-342900">
              <a:lnSpc>
                <a:spcPct val="80000"/>
              </a:lnSpc>
              <a:def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boolean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rPr>
              <a:t>types </a:t>
            </a:r>
            <a:r>
              <a:rPr b="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rPr>
              <a:t>are initialized to </a:t>
            </a:r>
            <a:r>
              <a:rPr b="0">
                <a:latin typeface="Tahoma"/>
                <a:ea typeface="Tahoma"/>
                <a:cs typeface="Tahoma"/>
                <a:sym typeface="Tahoma"/>
              </a:rPr>
              <a:t>false</a:t>
            </a:r>
            <a:endParaRPr sz="2300"/>
          </a:p>
          <a:p>
            <a:pPr marL="800100" lvl="1" indent="-342900">
              <a:lnSpc>
                <a:spcPct val="80000"/>
              </a:lnSpc>
              <a:defRPr>
                <a:solidFill>
                  <a:srgbClr val="404040"/>
                </a:solidFill>
              </a:defRPr>
            </a:pPr>
            <a:r>
              <a:t>Other </a:t>
            </a:r>
            <a:r>
              <a:rPr>
                <a:solidFill>
                  <a:srgbClr val="FF0000"/>
                </a:solidFill>
              </a:rPr>
              <a:t>primitives </a:t>
            </a:r>
            <a:r>
              <a:rPr>
                <a:solidFill>
                  <a:srgbClr val="464646"/>
                </a:solidFill>
              </a:rPr>
              <a:t>are initialized to the </a:t>
            </a:r>
            <a:r>
              <a:rPr>
                <a:solidFill>
                  <a:srgbClr val="FF0000"/>
                </a:solidFill>
              </a:rPr>
              <a:t>zero</a:t>
            </a:r>
            <a:r>
              <a:rPr>
                <a:solidFill>
                  <a:srgbClr val="464646"/>
                </a:solidFill>
              </a:rPr>
              <a:t> of their type</a:t>
            </a:r>
            <a:endParaRPr sz="2300"/>
          </a:p>
          <a:p>
            <a:pPr marL="800100" lvl="1" indent="-342900">
              <a:lnSpc>
                <a:spcPct val="80000"/>
              </a:lnSpc>
              <a:defRPr>
                <a:solidFill>
                  <a:srgbClr val="FF0000"/>
                </a:solidFill>
              </a:defRPr>
            </a:pPr>
            <a:r>
              <a:t>Class </a:t>
            </a:r>
            <a:r>
              <a:rPr>
                <a:solidFill>
                  <a:srgbClr val="404040"/>
                </a:solidFill>
              </a:rPr>
              <a:t>types </a:t>
            </a:r>
            <a:r>
              <a:rPr>
                <a:solidFill>
                  <a:srgbClr val="464646"/>
                </a:solidFill>
              </a:rPr>
              <a:t>are initialized to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80000"/>
              </a:lnSpc>
              <a:defRPr sz="28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80000"/>
              </a:lnSpc>
              <a:defRPr sz="2800"/>
            </a:pPr>
            <a:r>
              <a:t>However, it is a better practice to </a:t>
            </a:r>
            <a:r>
              <a:rPr>
                <a:solidFill>
                  <a:srgbClr val="FF0000"/>
                </a:solidFill>
              </a:rPr>
              <a:t>explicitly initialize</a:t>
            </a:r>
            <a:r>
              <a:t> instance variables in a constructor</a:t>
            </a:r>
          </a:p>
          <a:p>
            <a:pPr>
              <a:lnSpc>
                <a:spcPct val="80000"/>
              </a:lnSpc>
              <a:defRPr sz="2800"/>
            </a:pPr>
            <a:endParaRPr/>
          </a:p>
          <a:p>
            <a:pPr>
              <a:lnSpc>
                <a:spcPct val="80000"/>
              </a:lnSpc>
              <a:defRPr sz="2800"/>
            </a:pPr>
            <a:r>
              <a:t>Note:  </a:t>
            </a:r>
            <a:r>
              <a:rPr>
                <a:solidFill>
                  <a:srgbClr val="FF0000"/>
                </a:solidFill>
              </a:rPr>
              <a:t>Local variables are not automatically initialized</a:t>
            </a:r>
          </a:p>
        </p:txBody>
      </p:sp>
      <p:sp>
        <p:nvSpPr>
          <p:cNvPr id="172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Overloading</a:t>
            </a:r>
          </a:p>
        </p:txBody>
      </p:sp>
      <p:sp>
        <p:nvSpPr>
          <p:cNvPr id="44" name="Rectangle 3"/>
          <p:cNvSpPr txBox="1">
            <a:spLocks noGrp="1"/>
          </p:cNvSpPr>
          <p:nvPr>
            <p:ph type="body" idx="1"/>
          </p:nvPr>
        </p:nvSpPr>
        <p:spPr>
          <a:xfrm>
            <a:off x="695399" y="1124743"/>
            <a:ext cx="10899231" cy="5256586"/>
          </a:xfrm>
          <a:prstGeom prst="rect">
            <a:avLst/>
          </a:prstGeom>
        </p:spPr>
        <p:txBody>
          <a:bodyPr/>
          <a:lstStyle/>
          <a:p>
            <a:r>
              <a:t>Two or more methods (in the same class) have the same method name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endParaRPr/>
          </a:p>
          <a:p>
            <a:r>
              <a:t>Any two definitions of the method name must have </a:t>
            </a:r>
            <a:r>
              <a:rPr b="1"/>
              <a:t>different signatures</a:t>
            </a:r>
          </a:p>
          <a:p>
            <a:pPr marL="800100" lvl="1" indent="-342900">
              <a:defRPr sz="2000"/>
            </a:pPr>
            <a:r>
              <a:t>Signature = (method name + parameter list)</a:t>
            </a:r>
            <a:endParaRPr sz="2300"/>
          </a:p>
          <a:p>
            <a:pPr marL="800100" lvl="1" indent="-342900">
              <a:defRPr sz="2000"/>
            </a:pPr>
            <a:r>
              <a:t>Differing signatures: different numbers and/or types of parameters</a:t>
            </a:r>
          </a:p>
        </p:txBody>
      </p:sp>
      <p:sp>
        <p:nvSpPr>
          <p:cNvPr id="45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761758" y="6435620"/>
            <a:ext cx="2067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46" name="public void setDate(int month, int day, int year)…"/>
          <p:cNvSpPr txBox="1"/>
          <p:nvPr/>
        </p:nvSpPr>
        <p:spPr>
          <a:xfrm>
            <a:off x="1123863" y="1626186"/>
            <a:ext cx="7270362" cy="9010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setDate(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month,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day,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year)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setDate(String month,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day,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year)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setDate(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year)</a:t>
            </a:r>
          </a:p>
        </p:txBody>
      </p:sp>
      <p:sp>
        <p:nvSpPr>
          <p:cNvPr id="47" name="setDate(int, int, int)…"/>
          <p:cNvSpPr txBox="1"/>
          <p:nvPr/>
        </p:nvSpPr>
        <p:spPr>
          <a:xfrm>
            <a:off x="1161615" y="4137567"/>
            <a:ext cx="3554384" cy="9010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setDate(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)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setDate(String,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)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setDate(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build="p" bldLvl="5" animBg="1" advAuto="0"/>
      <p:bldP spid="46" grpId="2" animBg="1" advAuto="0"/>
      <p:bldP spid="47" grpId="3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Default Variable Initializations (2/2)</a:t>
            </a:r>
          </a:p>
        </p:txBody>
      </p:sp>
      <p:sp>
        <p:nvSpPr>
          <p:cNvPr id="17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53096" y="6435620"/>
            <a:ext cx="31536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78" name="직사각형 4"/>
          <p:cNvSpPr/>
          <p:nvPr/>
        </p:nvSpPr>
        <p:spPr>
          <a:xfrm>
            <a:off x="767407" y="1166841"/>
            <a:ext cx="10585178" cy="46348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ATest4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x, y;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FooClass f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FooClass();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System.out.println(f.a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+ f.b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+ f.c);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System.out.println(x + " " + y);</a:t>
            </a:r>
            <a:r>
              <a:t> </a:t>
            </a:r>
            <a:r>
              <a:rPr>
                <a:solidFill>
                  <a:srgbClr val="FF0000"/>
                </a:solidFill>
              </a:rPr>
              <a:t>// ERROR!! x, y not initialized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FooClass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b;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c;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1C00C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OUTPUT: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1C00C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</a:t>
            </a:r>
            <a:r>
              <a:rPr>
                <a:solidFill>
                  <a:srgbClr val="9B2393"/>
                </a:solidFill>
              </a:rPr>
              <a:t> </a:t>
            </a:r>
            <a:r>
              <a:rPr b="1">
                <a:solidFill>
                  <a:srgbClr val="9B2393"/>
                </a:solidFill>
              </a:rPr>
              <a:t>false</a:t>
            </a:r>
            <a:r>
              <a:rPr>
                <a:solidFill>
                  <a:srgbClr val="9B2393"/>
                </a:solidFill>
              </a:rPr>
              <a:t> </a:t>
            </a:r>
            <a:r>
              <a:t>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StringTokenizer Class</a:t>
            </a:r>
          </a:p>
        </p:txBody>
      </p:sp>
      <p:sp>
        <p:nvSpPr>
          <p:cNvPr id="18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84" name="TextBox 5"/>
          <p:cNvSpPr txBox="1"/>
          <p:nvPr/>
        </p:nvSpPr>
        <p:spPr>
          <a:xfrm>
            <a:off x="551383" y="980727"/>
            <a:ext cx="11043247" cy="5409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import</a:t>
            </a:r>
            <a:r>
              <a:rPr>
                <a:solidFill>
                  <a:srgbClr val="000000"/>
                </a:solidFill>
              </a:rPr>
              <a:t> java.util.StringTokenizer;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StringTokenizerDemo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Example input string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0000"/>
                </a:solidFill>
              </a:rPr>
              <a:t>String input =</a:t>
            </a:r>
            <a:r>
              <a:t> "Java is a high-level, class-based; object-oriented programming language."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Creating a StringTokenizer with </a:t>
            </a:r>
            <a:r>
              <a:rPr>
                <a:solidFill>
                  <a:srgbClr val="0070C0"/>
                </a:solidFill>
              </a:rPr>
              <a:t>space, comma, and semicolon</a:t>
            </a:r>
            <a:r>
              <a:t> as delimiters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StringTokenizer tokenizer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StringTokenizer(input, </a:t>
            </a:r>
            <a:r>
              <a:rPr>
                <a:solidFill>
                  <a:srgbClr val="C41A16"/>
                </a:solidFill>
              </a:rPr>
              <a:t>" ,;"</a:t>
            </a:r>
            <a:r>
              <a:t>);</a:t>
            </a:r>
            <a:br/>
            <a:endParaRPr/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Counting tokens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tokenCount = tokenizer.countTokens();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"Total number of tokens: "</a:t>
            </a:r>
            <a:r>
              <a:t> + tokenCount);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Iterating through tokens and printing each token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while</a:t>
            </a:r>
            <a:r>
              <a:t> (tokenizer.hasMoreTokens())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String token = tokenizer.nextToken();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System.out.println(token);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8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8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OUTPUT</a:t>
            </a:r>
          </a:p>
        </p:txBody>
      </p:sp>
      <p:sp>
        <p:nvSpPr>
          <p:cNvPr id="18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90" name="TextBox 5"/>
          <p:cNvSpPr txBox="1"/>
          <p:nvPr/>
        </p:nvSpPr>
        <p:spPr>
          <a:xfrm>
            <a:off x="527537" y="2579638"/>
            <a:ext cx="3024157" cy="2437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Java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is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high-level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class-based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object-oriented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programming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language.</a:t>
            </a:r>
          </a:p>
        </p:txBody>
      </p:sp>
      <p:sp>
        <p:nvSpPr>
          <p:cNvPr id="191" name="TextBox 7"/>
          <p:cNvSpPr txBox="1"/>
          <p:nvPr/>
        </p:nvSpPr>
        <p:spPr>
          <a:xfrm>
            <a:off x="527538" y="1863188"/>
            <a:ext cx="11160370" cy="367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C41A16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"Java is a high-level, class-based; object-oriented programming language.";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Overloading (1/3)</a:t>
            </a:r>
          </a:p>
        </p:txBody>
      </p:sp>
      <p:sp>
        <p:nvSpPr>
          <p:cNvPr id="5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59319" y="6435620"/>
            <a:ext cx="20914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53" name="TextBox 7"/>
          <p:cNvSpPr txBox="1"/>
          <p:nvPr/>
        </p:nvSpPr>
        <p:spPr>
          <a:xfrm>
            <a:off x="551382" y="1185934"/>
            <a:ext cx="6189388" cy="3568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CarOverloading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Car3 c1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Car3();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Car3 c2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Car3();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Car3 c3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Car3();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c1.set(</a:t>
            </a:r>
            <a:r>
              <a:rPr>
                <a:solidFill>
                  <a:srgbClr val="C41A16"/>
                </a:solidFill>
              </a:rPr>
              <a:t>"Hyundai Grandure"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2024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c2.set(</a:t>
            </a:r>
            <a:r>
              <a:rPr>
                <a:solidFill>
                  <a:srgbClr val="1C00CF"/>
                </a:solidFill>
              </a:rPr>
              <a:t>2021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c3.set(</a:t>
            </a:r>
            <a:r>
              <a:rPr>
                <a:solidFill>
                  <a:srgbClr val="C41A16"/>
                </a:solidFill>
              </a:rPr>
              <a:t>"Kia Niro"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"c1: "</a:t>
            </a:r>
            <a:r>
              <a:t> + c1);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"c2: "</a:t>
            </a:r>
            <a:r>
              <a:t> + c2);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"c3: "</a:t>
            </a:r>
            <a:r>
              <a:t> + c3);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54" name="TextBox 9"/>
          <p:cNvSpPr txBox="1"/>
          <p:nvPr/>
        </p:nvSpPr>
        <p:spPr>
          <a:xfrm>
            <a:off x="5242447" y="4307174"/>
            <a:ext cx="6474390" cy="12693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c1: Car3{model='Hyundai Grandure', year=2024}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c2: Car3{model='NO_MODEL', year=2021}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c3: Car3{model='Kia Niro', year=0}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 build="p" bldLvl="5" animBg="1" advAuto="0"/>
      <p:bldP spid="54" grpId="2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Overloading (2/3)</a:t>
            </a:r>
          </a:p>
        </p:txBody>
      </p:sp>
      <p:sp>
        <p:nvSpPr>
          <p:cNvPr id="5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55204" y="6435620"/>
            <a:ext cx="21326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60" name="TextBox 4"/>
          <p:cNvSpPr txBox="1"/>
          <p:nvPr/>
        </p:nvSpPr>
        <p:spPr>
          <a:xfrm>
            <a:off x="620376" y="1184213"/>
            <a:ext cx="5488004" cy="3301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Car3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String model;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year;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set(String model,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year)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.model = model;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.year = year;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set(String model)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.model = model;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.year = </a:t>
            </a:r>
            <a:r>
              <a:rPr>
                <a:solidFill>
                  <a:srgbClr val="1C00CF"/>
                </a:solidFill>
              </a:rPr>
              <a:t>0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  <p:sp>
        <p:nvSpPr>
          <p:cNvPr id="61" name="TextBox 4"/>
          <p:cNvSpPr txBox="1"/>
          <p:nvPr/>
        </p:nvSpPr>
        <p:spPr>
          <a:xfrm>
            <a:off x="6253095" y="1198012"/>
            <a:ext cx="5488003" cy="2234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set(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year)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.model = </a:t>
            </a:r>
            <a:r>
              <a:rPr>
                <a:solidFill>
                  <a:srgbClr val="C41A16"/>
                </a:solidFill>
              </a:rPr>
              <a:t>"NO_MODEL"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.year = year;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set()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.model = </a:t>
            </a:r>
            <a:r>
              <a:rPr>
                <a:solidFill>
                  <a:srgbClr val="C41A16"/>
                </a:solidFill>
              </a:rPr>
              <a:t>"NO_MODEL"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.year = </a:t>
            </a:r>
            <a:r>
              <a:rPr>
                <a:solidFill>
                  <a:srgbClr val="1C00CF"/>
                </a:solidFill>
              </a:rPr>
              <a:t>0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Overloading (3/3)</a:t>
            </a:r>
          </a:p>
        </p:txBody>
      </p:sp>
      <p:sp>
        <p:nvSpPr>
          <p:cNvPr id="6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61605" y="6435620"/>
            <a:ext cx="2068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67" name="TextBox 5"/>
          <p:cNvSpPr txBox="1"/>
          <p:nvPr/>
        </p:nvSpPr>
        <p:spPr>
          <a:xfrm>
            <a:off x="551382" y="1254094"/>
            <a:ext cx="11043248" cy="3174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9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equals method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boolean</a:t>
            </a:r>
            <a:r>
              <a:t> equals(Car3 other)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return</a:t>
            </a:r>
            <a:r>
              <a:t> model.equals(other.model) &amp;&amp; (year == other.year);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toString method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String toString()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"Car3{"</a:t>
            </a:r>
            <a:r>
              <a:t> + </a:t>
            </a:r>
            <a:r>
              <a:rPr>
                <a:solidFill>
                  <a:srgbClr val="C41A16"/>
                </a:solidFill>
              </a:rPr>
              <a:t>"model='"</a:t>
            </a:r>
            <a:r>
              <a:t> + model + </a:t>
            </a:r>
            <a:r>
              <a:rPr>
                <a:solidFill>
                  <a:srgbClr val="1C00CF"/>
                </a:solidFill>
              </a:rPr>
              <a:t>'\''</a:t>
            </a:r>
            <a:r>
              <a:t> + </a:t>
            </a:r>
            <a:r>
              <a:rPr>
                <a:solidFill>
                  <a:srgbClr val="C41A16"/>
                </a:solidFill>
              </a:rPr>
              <a:t>", year="</a:t>
            </a:r>
            <a:r>
              <a:t> + year + </a:t>
            </a:r>
            <a:r>
              <a:rPr>
                <a:solidFill>
                  <a:srgbClr val="1C00CF"/>
                </a:solidFill>
              </a:rPr>
              <a:t>'}'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9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Cannot Overload Based on the Type Returned</a:t>
            </a:r>
          </a:p>
        </p:txBody>
      </p:sp>
      <p:sp>
        <p:nvSpPr>
          <p:cNvPr id="72" name="Rectangle 3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</a:lvl1pPr>
          </a:lstStyle>
          <a:p>
            <a:r>
              <a:t>Return type is not the part of signature</a:t>
            </a:r>
          </a:p>
        </p:txBody>
      </p:sp>
      <p:sp>
        <p:nvSpPr>
          <p:cNvPr id="73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759014" y="6435620"/>
            <a:ext cx="20945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4" name="public class SampleClass {…"/>
          <p:cNvSpPr txBox="1"/>
          <p:nvPr/>
        </p:nvSpPr>
        <p:spPr>
          <a:xfrm>
            <a:off x="843599" y="1908998"/>
            <a:ext cx="10137629" cy="1218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SampleClass {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computeSomething(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n) { ... }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double</a:t>
            </a:r>
            <a:r>
              <a:t> computeSomething(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n) { ... }  </a:t>
            </a:r>
            <a:r>
              <a:rPr>
                <a:solidFill>
                  <a:srgbClr val="2D8504"/>
                </a:solidFill>
              </a:rPr>
              <a:t>// Compile ERROR!!</a:t>
            </a:r>
          </a:p>
          <a:p>
            <a:pPr defTabSz="502284">
              <a:tabLst>
                <a:tab pos="495300" algn="l"/>
              </a:tabLst>
              <a:defRPr sz="19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Constructors</a:t>
            </a:r>
          </a:p>
        </p:txBody>
      </p:sp>
      <p:sp>
        <p:nvSpPr>
          <p:cNvPr id="79" name="Rectangle 3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Special kind of method</a:t>
            </a:r>
          </a:p>
          <a:p>
            <a:pPr>
              <a:defRPr sz="2600"/>
            </a:pPr>
            <a:r>
              <a:t>Initializing the instance variables when object created</a:t>
            </a:r>
          </a:p>
          <a:p>
            <a:pPr>
              <a:defRPr sz="2600"/>
            </a:pPr>
            <a:r>
              <a:t>Syntax: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Classname(anyParameters) { code }</a:t>
            </a:r>
          </a:p>
          <a:p>
            <a:pPr marL="800100" lvl="1" indent="-342900">
              <a:defRPr sz="2600"/>
            </a:pPr>
            <a:r>
              <a:t>A constructor must have </a:t>
            </a:r>
            <a:r>
              <a:rPr>
                <a:solidFill>
                  <a:schemeClr val="accent2"/>
                </a:solidFill>
              </a:rPr>
              <a:t>the same name as the class</a:t>
            </a:r>
          </a:p>
          <a:p>
            <a:pPr marL="800100" lvl="1" indent="-342900">
              <a:defRPr sz="2600"/>
            </a:pPr>
            <a:r>
              <a:t>A constructor has </a:t>
            </a:r>
            <a:r>
              <a:rPr>
                <a:solidFill>
                  <a:schemeClr val="accent2"/>
                </a:solidFill>
              </a:rPr>
              <a:t>no type returned, not even </a:t>
            </a:r>
            <a:r>
              <a:rPr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1" indent="-342900">
              <a:defRPr sz="2600"/>
            </a:pPr>
            <a:r>
              <a:t>Constructors are </a:t>
            </a:r>
            <a:r>
              <a:rPr>
                <a:solidFill>
                  <a:schemeClr val="accent2"/>
                </a:solidFill>
              </a:rPr>
              <a:t>typically overloaded</a:t>
            </a:r>
          </a:p>
        </p:txBody>
      </p:sp>
      <p:sp>
        <p:nvSpPr>
          <p:cNvPr id="80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768158" y="6435620"/>
            <a:ext cx="2003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Calling Constructor</a:t>
            </a:r>
          </a:p>
        </p:txBody>
      </p:sp>
      <p:sp>
        <p:nvSpPr>
          <p:cNvPr id="85" name="Rectangle 3"/>
          <p:cNvSpPr txBox="1">
            <a:spLocks noGrp="1"/>
          </p:cNvSpPr>
          <p:nvPr>
            <p:ph type="body" idx="1"/>
          </p:nvPr>
        </p:nvSpPr>
        <p:spPr>
          <a:xfrm>
            <a:off x="767407" y="1268759"/>
            <a:ext cx="11043247" cy="51125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Called when an object of the class is created using </a:t>
            </a:r>
            <a:r>
              <a:rPr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endParaRPr b="1">
              <a:solidFill>
                <a:srgbClr val="034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90000"/>
              </a:lnSpc>
              <a:buSzTx/>
              <a:buFontTx/>
              <a:buNone/>
            </a:pPr>
            <a:endParaRPr b="1">
              <a:solidFill>
                <a:srgbClr val="034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defTabSz="502284">
              <a:spcBef>
                <a:spcPts val="0"/>
              </a:spcBef>
              <a:buSzTx/>
              <a:buFontTx/>
              <a:buNone/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sz="2000"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ClassName objectName = </a:t>
            </a:r>
            <a:r>
              <a:rPr sz="200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 sz="2000"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 sz="2000">
                <a:solidFill>
                  <a:srgbClr val="FF2600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ClassName</a:t>
            </a:r>
            <a:r>
              <a:rPr sz="2000"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(anyArgs);</a:t>
            </a:r>
            <a:endParaRPr sz="2300"/>
          </a:p>
          <a:p>
            <a:pPr marL="342900" lvl="1" indent="114300">
              <a:lnSpc>
                <a:spcPct val="90000"/>
              </a:lnSpc>
              <a:buSzTx/>
              <a:buNone/>
              <a:defRPr sz="2000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sz="2300"/>
          </a:p>
          <a:p>
            <a:pPr>
              <a:lnSpc>
                <a:spcPct val="90000"/>
              </a:lnSpc>
            </a:pPr>
            <a:r>
              <a:t>If a constructor is invoked again (using </a:t>
            </a:r>
            <a:r>
              <a:rPr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), the first object is discarded and an entirely new object is created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/>
          </a:p>
          <a:p>
            <a:pPr marL="0" indent="0" defTabSz="502284">
              <a:spcBef>
                <a:spcPts val="0"/>
              </a:spcBef>
              <a:buSzTx/>
              <a:buFontTx/>
              <a:buNone/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Class1 obj1 =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Class1(anyArgs);</a:t>
            </a:r>
          </a:p>
          <a:p>
            <a:pPr marL="0" indent="0" defTabSz="502284">
              <a:spcBef>
                <a:spcPts val="0"/>
              </a:spcBef>
              <a:buSzTx/>
              <a:buFontTx/>
              <a:buNone/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</a:t>
            </a:r>
          </a:p>
          <a:p>
            <a:pPr marL="0" indent="0" defTabSz="502284">
              <a:spcBef>
                <a:spcPts val="0"/>
              </a:spcBef>
              <a:buSzTx/>
              <a:buFontTx/>
              <a:buNone/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Class1 obj2 = obj1;</a:t>
            </a:r>
          </a:p>
          <a:p>
            <a:pPr marL="0" indent="0" defTabSz="502284">
              <a:spcBef>
                <a:spcPts val="0"/>
              </a:spcBef>
              <a:buSzTx/>
              <a:buFontTx/>
              <a:buNone/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</a:t>
            </a:r>
          </a:p>
          <a:p>
            <a:pPr marL="0" indent="0" defTabSz="502284">
              <a:spcBef>
                <a:spcPts val="0"/>
              </a:spcBef>
              <a:buSzTx/>
              <a:buFontTx/>
              <a:buNone/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obj1 =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Class1(anyArgs);</a:t>
            </a:r>
          </a:p>
        </p:txBody>
      </p:sp>
      <p:sp>
        <p:nvSpPr>
          <p:cNvPr id="86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755204" y="6435620"/>
            <a:ext cx="21326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  <p:grpSp>
        <p:nvGrpSpPr>
          <p:cNvPr id="90" name="그룹 4"/>
          <p:cNvGrpSpPr/>
          <p:nvPr/>
        </p:nvGrpSpPr>
        <p:grpSpPr>
          <a:xfrm>
            <a:off x="7534856" y="3863045"/>
            <a:ext cx="2402553" cy="400319"/>
            <a:chOff x="0" y="0"/>
            <a:chExt cx="2402551" cy="400318"/>
          </a:xfrm>
        </p:grpSpPr>
        <p:sp>
          <p:nvSpPr>
            <p:cNvPr id="87" name="TextBox 2"/>
            <p:cNvSpPr txBox="1"/>
            <p:nvPr/>
          </p:nvSpPr>
          <p:spPr>
            <a:xfrm>
              <a:off x="0" y="0"/>
              <a:ext cx="559054" cy="351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obj1</a:t>
              </a:r>
            </a:p>
          </p:txBody>
        </p:sp>
        <p:sp>
          <p:nvSpPr>
            <p:cNvPr id="88" name="직사각형 3"/>
            <p:cNvSpPr/>
            <p:nvPr/>
          </p:nvSpPr>
          <p:spPr>
            <a:xfrm>
              <a:off x="1394439" y="4274"/>
              <a:ext cx="1008113" cy="396045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직선 화살표 연결선 5"/>
            <p:cNvSpPr/>
            <p:nvPr/>
          </p:nvSpPr>
          <p:spPr>
            <a:xfrm>
              <a:off x="597404" y="202296"/>
              <a:ext cx="797036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6" name="그룹 6"/>
          <p:cNvGrpSpPr/>
          <p:nvPr/>
        </p:nvGrpSpPr>
        <p:grpSpPr>
          <a:xfrm>
            <a:off x="7545947" y="4388246"/>
            <a:ext cx="2402553" cy="756596"/>
            <a:chOff x="0" y="0"/>
            <a:chExt cx="2402551" cy="756594"/>
          </a:xfrm>
        </p:grpSpPr>
        <p:sp>
          <p:nvSpPr>
            <p:cNvPr id="91" name="TextBox 8"/>
            <p:cNvSpPr txBox="1"/>
            <p:nvPr/>
          </p:nvSpPr>
          <p:spPr>
            <a:xfrm>
              <a:off x="0" y="0"/>
              <a:ext cx="559054" cy="351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obj1</a:t>
              </a:r>
            </a:p>
          </p:txBody>
        </p:sp>
        <p:sp>
          <p:nvSpPr>
            <p:cNvPr id="92" name="직사각형 9"/>
            <p:cNvSpPr/>
            <p:nvPr/>
          </p:nvSpPr>
          <p:spPr>
            <a:xfrm>
              <a:off x="1394439" y="4274"/>
              <a:ext cx="1008113" cy="396045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직선 화살표 연결선 10"/>
            <p:cNvSpPr/>
            <p:nvPr/>
          </p:nvSpPr>
          <p:spPr>
            <a:xfrm>
              <a:off x="597404" y="202296"/>
              <a:ext cx="797036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직선 화살표 연결선 11"/>
            <p:cNvSpPr/>
            <p:nvPr/>
          </p:nvSpPr>
          <p:spPr>
            <a:xfrm flipV="1">
              <a:off x="586313" y="202296"/>
              <a:ext cx="808127" cy="365058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TextBox 15"/>
            <p:cNvSpPr txBox="1"/>
            <p:nvPr/>
          </p:nvSpPr>
          <p:spPr>
            <a:xfrm>
              <a:off x="0" y="405313"/>
              <a:ext cx="559054" cy="351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obj2</a:t>
              </a:r>
            </a:p>
          </p:txBody>
        </p:sp>
      </p:grpSp>
      <p:grpSp>
        <p:nvGrpSpPr>
          <p:cNvPr id="103" name="그룹 7"/>
          <p:cNvGrpSpPr/>
          <p:nvPr/>
        </p:nvGrpSpPr>
        <p:grpSpPr>
          <a:xfrm>
            <a:off x="7545947" y="5275278"/>
            <a:ext cx="2402553" cy="921885"/>
            <a:chOff x="0" y="0"/>
            <a:chExt cx="2402551" cy="921884"/>
          </a:xfrm>
        </p:grpSpPr>
        <p:sp>
          <p:nvSpPr>
            <p:cNvPr id="97" name="TextBox 16"/>
            <p:cNvSpPr txBox="1"/>
            <p:nvPr/>
          </p:nvSpPr>
          <p:spPr>
            <a:xfrm>
              <a:off x="0" y="0"/>
              <a:ext cx="559054" cy="3512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obj2</a:t>
              </a:r>
            </a:p>
          </p:txBody>
        </p:sp>
        <p:sp>
          <p:nvSpPr>
            <p:cNvPr id="98" name="직사각형 17"/>
            <p:cNvSpPr/>
            <p:nvPr/>
          </p:nvSpPr>
          <p:spPr>
            <a:xfrm>
              <a:off x="1394439" y="4274"/>
              <a:ext cx="1008113" cy="396045"/>
            </a:xfrm>
            <a:prstGeom prst="rect">
              <a:avLst/>
            </a:prstGeom>
            <a:solidFill>
              <a:schemeClr val="accent1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직선 화살표 연결선 18"/>
            <p:cNvSpPr/>
            <p:nvPr/>
          </p:nvSpPr>
          <p:spPr>
            <a:xfrm>
              <a:off x="597404" y="202296"/>
              <a:ext cx="797036" cy="1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직선 화살표 연결선 19"/>
            <p:cNvSpPr/>
            <p:nvPr/>
          </p:nvSpPr>
          <p:spPr>
            <a:xfrm flipV="1">
              <a:off x="630114" y="723862"/>
              <a:ext cx="762212" cy="3107"/>
            </a:xfrm>
            <a:prstGeom prst="line">
              <a:avLst/>
            </a:prstGeom>
            <a:noFill/>
            <a:ln w="9525" cap="flat">
              <a:solidFill>
                <a:srgbClr val="4A7EB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TextBox 20"/>
            <p:cNvSpPr txBox="1"/>
            <p:nvPr/>
          </p:nvSpPr>
          <p:spPr>
            <a:xfrm>
              <a:off x="32710" y="542302"/>
              <a:ext cx="559054" cy="3512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lvl1pPr>
            </a:lstStyle>
            <a:p>
              <a:r>
                <a:t>obj1</a:t>
              </a:r>
            </a:p>
          </p:txBody>
        </p:sp>
        <p:sp>
          <p:nvSpPr>
            <p:cNvPr id="102" name="직사각형 22"/>
            <p:cNvSpPr/>
            <p:nvPr/>
          </p:nvSpPr>
          <p:spPr>
            <a:xfrm>
              <a:off x="1392325" y="525840"/>
              <a:ext cx="1008113" cy="396045"/>
            </a:xfrm>
            <a:prstGeom prst="rect">
              <a:avLst/>
            </a:prstGeom>
            <a:solidFill>
              <a:schemeClr val="accent2"/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build="p" bldLvl="5" animBg="1" advAuto="0"/>
      <p:bldP spid="90" grpId="2" animBg="1" advAuto="0"/>
      <p:bldP spid="96" grpId="3" animBg="1" advAuto="0"/>
      <p:bldP spid="103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Condition Test in Constructor (1/6)</a:t>
            </a:r>
          </a:p>
        </p:txBody>
      </p:sp>
      <p:sp>
        <p:nvSpPr>
          <p:cNvPr id="108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51383" y="1124742"/>
            <a:ext cx="11043248" cy="460990"/>
          </a:xfrm>
          <a:prstGeom prst="rect">
            <a:avLst/>
          </a:prstGeom>
        </p:spPr>
        <p:txBody>
          <a:bodyPr/>
          <a:lstStyle/>
          <a:p>
            <a:r>
              <a:t>Test for the conditions that an instance variable should have (e.g., scope)</a:t>
            </a:r>
          </a:p>
        </p:txBody>
      </p:sp>
      <p:sp>
        <p:nvSpPr>
          <p:cNvPr id="10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10" name="TextBox 6"/>
          <p:cNvSpPr txBox="1"/>
          <p:nvPr/>
        </p:nvSpPr>
        <p:spPr>
          <a:xfrm>
            <a:off x="551383" y="1729745"/>
            <a:ext cx="11043248" cy="3693319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rPr dirty="0"/>
              <a:t>public</a:t>
            </a:r>
            <a:r>
              <a:rPr dirty="0"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 dirty="0"/>
              <a:t>class</a:t>
            </a:r>
            <a:r>
              <a:rPr dirty="0"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 dirty="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Date {</a:t>
            </a:r>
            <a:endParaRPr dirty="0">
              <a:solidFill>
                <a:srgbClr val="000000"/>
              </a:solidFill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rPr dirty="0"/>
              <a:t> String[] </a:t>
            </a:r>
            <a:r>
              <a:rPr dirty="0" err="1"/>
              <a:t>monthName</a:t>
            </a:r>
            <a:r>
              <a:rPr dirty="0"/>
              <a:t> = {</a:t>
            </a:r>
            <a:r>
              <a:rPr dirty="0">
                <a:solidFill>
                  <a:srgbClr val="C41A16"/>
                </a:solidFill>
              </a:rPr>
              <a:t>"JAN"</a:t>
            </a:r>
            <a:r>
              <a:rPr dirty="0"/>
              <a:t>, </a:t>
            </a:r>
            <a:r>
              <a:rPr dirty="0">
                <a:solidFill>
                  <a:srgbClr val="C41A16"/>
                </a:solidFill>
              </a:rPr>
              <a:t>"FEB"</a:t>
            </a:r>
            <a:r>
              <a:rPr dirty="0"/>
              <a:t>, </a:t>
            </a:r>
            <a:r>
              <a:rPr dirty="0">
                <a:solidFill>
                  <a:srgbClr val="C41A16"/>
                </a:solidFill>
              </a:rPr>
              <a:t>"MAR"</a:t>
            </a:r>
            <a:r>
              <a:rPr dirty="0"/>
              <a:t>, </a:t>
            </a:r>
            <a:r>
              <a:rPr dirty="0">
                <a:solidFill>
                  <a:srgbClr val="C41A16"/>
                </a:solidFill>
              </a:rPr>
              <a:t>"APR"</a:t>
            </a:r>
            <a:r>
              <a:rPr dirty="0"/>
              <a:t>, </a:t>
            </a:r>
            <a:r>
              <a:rPr dirty="0">
                <a:solidFill>
                  <a:srgbClr val="C41A16"/>
                </a:solidFill>
              </a:rPr>
              <a:t>"MAY"</a:t>
            </a:r>
            <a:r>
              <a:rPr dirty="0"/>
              <a:t>, 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        </a:t>
            </a:r>
            <a:r>
              <a:rPr dirty="0">
                <a:solidFill>
                  <a:srgbClr val="C41A16"/>
                </a:solidFill>
              </a:rPr>
              <a:t>"JUN"</a:t>
            </a:r>
            <a:r>
              <a:rPr dirty="0"/>
              <a:t>, </a:t>
            </a:r>
            <a:r>
              <a:rPr dirty="0">
                <a:solidFill>
                  <a:srgbClr val="C41A16"/>
                </a:solidFill>
              </a:rPr>
              <a:t>"JUL"</a:t>
            </a:r>
            <a:r>
              <a:rPr dirty="0"/>
              <a:t>,</a:t>
            </a:r>
            <a:r>
              <a:rPr dirty="0">
                <a:solidFill>
                  <a:srgbClr val="C41A16"/>
                </a:solidFill>
              </a:rPr>
              <a:t> "AUG"</a:t>
            </a:r>
            <a:r>
              <a:rPr dirty="0"/>
              <a:t>,</a:t>
            </a:r>
            <a:r>
              <a:rPr dirty="0">
                <a:solidFill>
                  <a:srgbClr val="C41A16"/>
                </a:solidFill>
              </a:rPr>
              <a:t> "SEP"</a:t>
            </a:r>
            <a:r>
              <a:rPr dirty="0"/>
              <a:t>,</a:t>
            </a:r>
            <a:r>
              <a:rPr dirty="0">
                <a:solidFill>
                  <a:srgbClr val="C41A16"/>
                </a:solidFill>
              </a:rPr>
              <a:t> "OCT"</a:t>
            </a:r>
            <a:r>
              <a:rPr dirty="0"/>
              <a:t>,</a:t>
            </a:r>
            <a:r>
              <a:rPr dirty="0">
                <a:solidFill>
                  <a:srgbClr val="C41A16"/>
                </a:solidFill>
              </a:rPr>
              <a:t> "NOV"</a:t>
            </a:r>
            <a:r>
              <a:rPr dirty="0"/>
              <a:t>,</a:t>
            </a:r>
            <a:r>
              <a:rPr dirty="0">
                <a:solidFill>
                  <a:srgbClr val="C41A16"/>
                </a:solidFill>
              </a:rPr>
              <a:t> "DEC"</a:t>
            </a:r>
            <a:r>
              <a:rPr dirty="0"/>
              <a:t>};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day;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month;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year;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dirty="0"/>
              <a:t> Date(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day,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month,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year) 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boolean</a:t>
            </a:r>
            <a:r>
              <a:rPr dirty="0"/>
              <a:t> </a:t>
            </a:r>
            <a:r>
              <a:rPr dirty="0" err="1"/>
              <a:t>leapYear</a:t>
            </a:r>
            <a:r>
              <a:rPr dirty="0"/>
              <a:t> =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false</a:t>
            </a:r>
            <a:r>
              <a:rPr dirty="0"/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// testing leaf year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if</a:t>
            </a:r>
            <a:r>
              <a:rPr dirty="0"/>
              <a:t> ((year % </a:t>
            </a:r>
            <a:r>
              <a:rPr dirty="0">
                <a:solidFill>
                  <a:srgbClr val="1C00CF"/>
                </a:solidFill>
              </a:rPr>
              <a:t>4</a:t>
            </a:r>
            <a:r>
              <a:rPr dirty="0"/>
              <a:t> == </a:t>
            </a:r>
            <a:r>
              <a:rPr dirty="0">
                <a:solidFill>
                  <a:srgbClr val="1C00CF"/>
                </a:solidFill>
              </a:rPr>
              <a:t>0</a:t>
            </a:r>
            <a:r>
              <a:rPr dirty="0"/>
              <a:t> &amp;&amp; year % </a:t>
            </a:r>
            <a:r>
              <a:rPr dirty="0">
                <a:solidFill>
                  <a:srgbClr val="1C00CF"/>
                </a:solidFill>
              </a:rPr>
              <a:t>100</a:t>
            </a:r>
            <a:r>
              <a:rPr dirty="0"/>
              <a:t> </a:t>
            </a:r>
            <a:r>
              <a:rPr lang="en-US" altLang="ko-KR" dirty="0"/>
              <a:t>!</a:t>
            </a:r>
            <a:r>
              <a:rPr dirty="0"/>
              <a:t>= </a:t>
            </a:r>
            <a:r>
              <a:rPr dirty="0">
                <a:solidFill>
                  <a:srgbClr val="1C00CF"/>
                </a:solidFill>
              </a:rPr>
              <a:t>0</a:t>
            </a:r>
            <a:r>
              <a:rPr dirty="0"/>
              <a:t>) || (year % </a:t>
            </a:r>
            <a:r>
              <a:rPr dirty="0">
                <a:solidFill>
                  <a:srgbClr val="1C00CF"/>
                </a:solidFill>
              </a:rPr>
              <a:t>400</a:t>
            </a:r>
            <a:r>
              <a:rPr dirty="0"/>
              <a:t> == </a:t>
            </a:r>
            <a:r>
              <a:rPr dirty="0">
                <a:solidFill>
                  <a:srgbClr val="1C00CF"/>
                </a:solidFill>
              </a:rPr>
              <a:t>0</a:t>
            </a:r>
            <a:r>
              <a:rPr dirty="0"/>
              <a:t>))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    </a:t>
            </a:r>
            <a:r>
              <a:rPr dirty="0" err="1"/>
              <a:t>leapYear</a:t>
            </a:r>
            <a:r>
              <a:rPr dirty="0"/>
              <a:t> = </a:t>
            </a:r>
            <a:r>
              <a:rPr dirty="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true</a:t>
            </a:r>
            <a:r>
              <a:rPr dirty="0"/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1" build="p" bldLvl="5" animBg="1" advAuto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3857</Words>
  <Application>Microsoft Macintosh PowerPoint</Application>
  <PresentationFormat>와이드스크린</PresentationFormat>
  <Paragraphs>563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나눔스퀘어 네오 OTF Regular</vt:lpstr>
      <vt:lpstr>나눔스퀘어OTF Bold</vt:lpstr>
      <vt:lpstr>나눔스퀘어OTF Regular</vt:lpstr>
      <vt:lpstr>Arial</vt:lpstr>
      <vt:lpstr>Courier New</vt:lpstr>
      <vt:lpstr>JetBrains Mono Bold</vt:lpstr>
      <vt:lpstr>JetBrains Mono Regular</vt:lpstr>
      <vt:lpstr>Tahoma</vt:lpstr>
      <vt:lpstr>Office 테마</vt:lpstr>
      <vt:lpstr>04_3 Constructors and Overloading</vt:lpstr>
      <vt:lpstr>Overloading</vt:lpstr>
      <vt:lpstr>Example: Overloading (1/3)</vt:lpstr>
      <vt:lpstr>Example: Overloading (2/3)</vt:lpstr>
      <vt:lpstr>Example: Overloading (3/3)</vt:lpstr>
      <vt:lpstr>Cannot Overload Based on the Type Returned</vt:lpstr>
      <vt:lpstr>Constructors</vt:lpstr>
      <vt:lpstr>Calling Constructor</vt:lpstr>
      <vt:lpstr>Example: Condition Test in Constructor (1/6)</vt:lpstr>
      <vt:lpstr>Example: Condition Test in Constructor (2/6)</vt:lpstr>
      <vt:lpstr>Example: Condition Test in Constructor (3/6)</vt:lpstr>
      <vt:lpstr>Example: Condition Test in Constructor (4/6)</vt:lpstr>
      <vt:lpstr>Example: Condition Test in Constructor (5/6)</vt:lpstr>
      <vt:lpstr>Example: Condition Test in Constructor (6/6)</vt:lpstr>
      <vt:lpstr>A Constructor: this (1/2)</vt:lpstr>
      <vt:lpstr>A Constructor: this (2/2)</vt:lpstr>
      <vt:lpstr>Provide Your Default Constructor! (1/2)</vt:lpstr>
      <vt:lpstr>Provide Your Default Constructor! (2/2)</vt:lpstr>
      <vt:lpstr>Default Variable Initializations (1/2)</vt:lpstr>
      <vt:lpstr>Default Variable Initializations (2/2)</vt:lpstr>
      <vt:lpstr>Example: StringTokenizer Class</vt:lpstr>
      <vt:lpstr>Example: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1</cp:revision>
  <dcterms:modified xsi:type="dcterms:W3CDTF">2025-08-05T04:38:31Z</dcterms:modified>
</cp:coreProperties>
</file>