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05-2 Static 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Math class의 다른 method들로 유용한 것들을 보면</a:t>
            </a:r>
          </a:p>
          <a:p>
            <a:pPr/>
            <a:r>
              <a:t>double pow(b, e) 는 b의 e승을 계산합니다. </a:t>
            </a:r>
          </a:p>
          <a:p>
            <a:pPr/>
            <a:r>
              <a:t>abs() 는 절대값을 return하는 method로, </a:t>
            </a:r>
          </a:p>
          <a:p>
            <a:pPr/>
            <a:r>
              <a:t>int, float, double, long type을 모두 사용할 수 있도록</a:t>
            </a:r>
          </a:p>
          <a:p>
            <a:pPr/>
            <a:r>
              <a:t>overloading 되어 있습니다. </a:t>
            </a:r>
          </a:p>
          <a:p>
            <a:pPr/>
            <a:r>
              <a:t>min method는 두 개의 parameter 중 작은 쪽을 return하며</a:t>
            </a:r>
          </a:p>
          <a:p>
            <a:pPr/>
            <a:r>
              <a:t>int, long, float, double type에 대해 overloading 되어 있습니다. </a:t>
            </a:r>
          </a:p>
          <a:p>
            <a:pPr/>
            <a:r>
              <a:t>max method는 두 개 중 큰쪽을 return합니다. </a:t>
            </a:r>
          </a:p>
          <a:p>
            <a:pPr/>
            <a:r>
              <a:t>round는 float와 double type에 대해 overloading되어 있는데</a:t>
            </a:r>
          </a:p>
          <a:p>
            <a:pPr/>
            <a:r>
              <a:t>소수점 이하를 반올림한 정수를 return합니다.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double ceil(double d) method는 d보다 크면서 가장 작은 정수를</a:t>
            </a:r>
          </a:p>
          <a:p>
            <a:pPr/>
            <a:r>
              <a:t>double type으로 return합니다. </a:t>
            </a:r>
          </a:p>
          <a:p>
            <a:pPr/>
            <a:r>
              <a:t>즉, “올림” operation 입니다. </a:t>
            </a:r>
          </a:p>
          <a:p>
            <a:pPr/>
            <a:r>
              <a:t>double floor(double d) method는 d보다 작으면서 가장 큰 정수를</a:t>
            </a:r>
          </a:p>
          <a:p>
            <a:pPr/>
            <a:r>
              <a:t>double type으로 return 합니다. </a:t>
            </a:r>
          </a:p>
          <a:p>
            <a:pPr/>
            <a:r>
              <a:t>즉, “버림” operation 입니다. </a:t>
            </a:r>
          </a:p>
          <a:p>
            <a:pPr/>
            <a:r>
              <a:t>double sqrt(double d)는 d의 square root를 return 합니다.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Wrapper class도 java.lang package에 속하는</a:t>
            </a:r>
          </a:p>
          <a:p>
            <a:pPr/>
            <a:r>
              <a:t>대표적인 class들 입니다. </a:t>
            </a:r>
          </a:p>
          <a:p>
            <a:pPr/>
            <a:r>
              <a:t>Wrapper class는 각 primitive type들에 대해</a:t>
            </a:r>
          </a:p>
          <a:p>
            <a:pPr/>
            <a:r>
              <a:t>하나씩 대응하여 존재합니다. </a:t>
            </a:r>
          </a:p>
          <a:p>
            <a:pPr/>
            <a:r>
              <a:t>Byte, Short, Integer, Long, Float, Double, Character 들이며</a:t>
            </a:r>
          </a:p>
          <a:p>
            <a:pPr/>
            <a:r>
              <a:t>이것들은 각각 byte, short, int, long, float, double, char type의</a:t>
            </a:r>
          </a:p>
          <a:p>
            <a:pPr/>
            <a:r>
              <a:t>wrapper class들 입니다. </a:t>
            </a:r>
          </a:p>
          <a:p>
            <a:pPr/>
            <a:r>
              <a:t>이 wrapper class들에는 유용한 predefined constants와 </a:t>
            </a:r>
          </a:p>
          <a:p>
            <a:pPr/>
            <a:r>
              <a:t>static method들을 가지고 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Boxing이란 primitive type의 variable이나 literal을</a:t>
            </a:r>
          </a:p>
          <a:p>
            <a:pPr/>
            <a:r>
              <a:t>대응하는 wrapper class object에 바로 assign할 수 있는</a:t>
            </a:r>
          </a:p>
          <a:p>
            <a:pPr/>
            <a:r>
              <a:t>기능을 말합니다. </a:t>
            </a:r>
          </a:p>
          <a:p>
            <a:pPr/>
            <a:r>
              <a:t>primitive type의 value를 assign했을 때</a:t>
            </a:r>
          </a:p>
          <a:p>
            <a:pPr/>
            <a:r>
              <a:t>이 value가 자동으로 boxing되어</a:t>
            </a:r>
          </a:p>
          <a:p>
            <a:pPr/>
            <a:r>
              <a:t>wrapper class로 assign 되는 것처럼 보여서</a:t>
            </a:r>
          </a:p>
          <a:p>
            <a:pPr/>
            <a:r>
              <a:t>boxing operation이라고 하는 것입니다. </a:t>
            </a:r>
          </a:p>
          <a:p>
            <a:pPr/>
            <a:r>
              <a:t>예제 코드를 보면</a:t>
            </a:r>
          </a:p>
          <a:p>
            <a:pPr/>
            <a:r>
              <a:t>Byte wrapper object인 bObj에 값 5가 바로 assign되고 있고</a:t>
            </a:r>
          </a:p>
          <a:p>
            <a:pPr/>
            <a:r>
              <a:t>Short wrapper object인 sObj에는 15가</a:t>
            </a:r>
          </a:p>
          <a:p>
            <a:pPr/>
            <a:r>
              <a:t>Integer wrapper object인 iObj에는 256이</a:t>
            </a:r>
          </a:p>
          <a:p>
            <a:pPr/>
            <a:r>
              <a:t>바로 assign될 수 있는 것을 볼 수 있습니다. </a:t>
            </a:r>
          </a:p>
          <a:p>
            <a:pPr/>
            <a:r>
              <a:t>한편, 반대로 wrapper class object를 </a:t>
            </a:r>
          </a:p>
          <a:p>
            <a:pPr/>
            <a:r>
              <a:t>대응하는 primitive type의 value로 바꾸려면</a:t>
            </a:r>
          </a:p>
          <a:p>
            <a:pPr/>
            <a:r>
              <a:t>각 wrapper class의 …Value() 라는 method를 사용해야 합니다. </a:t>
            </a:r>
          </a:p>
          <a:p>
            <a:pPr/>
            <a:r>
              <a:t>즉, Byte wrapper object인 bObj가 나타내는 </a:t>
            </a:r>
          </a:p>
          <a:p>
            <a:pPr/>
            <a:r>
              <a:t>primitive byte 값은 bObj.bytevalue() 로 return 됩니다.</a:t>
            </a:r>
          </a:p>
          <a:p>
            <a:pPr/>
            <a:r>
              <a:t>마찬가지로 Short wrapper object일 경우</a:t>
            </a:r>
          </a:p>
          <a:p>
            <a:pPr/>
            <a:r>
              <a:t>sObj.shortValue(), </a:t>
            </a:r>
          </a:p>
          <a:p>
            <a:pPr/>
            <a:r>
              <a:t>비슷한 원리로 intValue(), longValue(), floatValue(), </a:t>
            </a:r>
          </a:p>
          <a:p>
            <a:pPr/>
            <a:r>
              <a:t>doubleValue(), charValue() 와 같은 method를</a:t>
            </a:r>
          </a:p>
          <a:p>
            <a:pPr/>
            <a:r>
              <a:t>사용해야 합니다.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그러나 …Value() method를 쓰지 않아도</a:t>
            </a:r>
          </a:p>
          <a:p>
            <a:pPr/>
            <a:r>
              <a:t>Wrapper class object를 직접 primitive type variable에</a:t>
            </a:r>
          </a:p>
          <a:p>
            <a:pPr/>
            <a:r>
              <a:t>assign하게 되면</a:t>
            </a:r>
          </a:p>
          <a:p>
            <a:pPr/>
            <a:r>
              <a:t>automatic unboxing 이 일어나면서</a:t>
            </a:r>
          </a:p>
          <a:p>
            <a:pPr/>
            <a:r>
              <a:t>primitive variable에 적절한 값들이</a:t>
            </a:r>
          </a:p>
          <a:p>
            <a:pPr/>
            <a:r>
              <a:t>assign됩니다.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Wrapper class들에 있는 유용한 constants 들 중에</a:t>
            </a:r>
          </a:p>
          <a:p>
            <a:pPr/>
            <a:r>
              <a:t>먼저, 각 primitive type이 나타낼 수 있는</a:t>
            </a:r>
          </a:p>
          <a:p>
            <a:pPr/>
            <a:r>
              <a:t>가장 작은 수 MIN_VALUE와 </a:t>
            </a:r>
          </a:p>
          <a:p>
            <a:pPr/>
            <a:r>
              <a:t>가장 큰 수 MAX_VALUE 들이 있습니다. </a:t>
            </a:r>
          </a:p>
          <a:p>
            <a:pPr/>
            <a:r>
              <a:t>예를 들면 Integer.MAX_VALUE, Double.MIN_VALUE </a:t>
            </a:r>
          </a:p>
          <a:p>
            <a:pPr/>
            <a:r>
              <a:t>같은 것들입니다.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Wrapper class들은 String을 각 primitive type value로</a:t>
            </a:r>
          </a:p>
          <a:p>
            <a:pPr/>
            <a:r>
              <a:t>conversion해 주는 method들도 가지고 있습니다. </a:t>
            </a:r>
          </a:p>
          <a:p>
            <a:pPr/>
            <a:r>
              <a:t>예를 들어 Integer.parseInt(“365”) 는 int 365를 return하고</a:t>
            </a:r>
          </a:p>
          <a:p>
            <a:pPr/>
            <a:r>
              <a:t>Double.parseDouble(“199.98”) 은 double 199.98를 return합니다. </a:t>
            </a:r>
          </a:p>
          <a:p>
            <a:pPr/>
          </a:p>
          <a:p>
            <a:pPr/>
            <a:r>
              <a:t>theString이라는 String variable에 “   673.23   “ 이라는 </a:t>
            </a:r>
          </a:p>
          <a:p>
            <a:pPr/>
            <a:r>
              <a:t>String을 assign 해 놓았는데</a:t>
            </a:r>
          </a:p>
          <a:p>
            <a:pPr/>
            <a:r>
              <a:t>앞뒤로 space들이 있습니다. </a:t>
            </a:r>
          </a:p>
          <a:p>
            <a:pPr/>
            <a:r>
              <a:t>이런 경우는 특히 web에서 사용자로부터 입력을 받을 때 </a:t>
            </a:r>
          </a:p>
          <a:p>
            <a:pPr/>
            <a:r>
              <a:t>불필요한 space들이 함께 입력되는 경우에 많이 발생합니다. </a:t>
            </a:r>
          </a:p>
          <a:p>
            <a:pPr/>
            <a:r>
              <a:t>앞뒤 space들을 없애기 위해 우선 String method인 trim() 을 써서</a:t>
            </a:r>
          </a:p>
          <a:p>
            <a:pPr/>
            <a:r>
              <a:t>불필요한 space들을 제거 합니다. </a:t>
            </a:r>
          </a:p>
          <a:p>
            <a:pPr/>
            <a:r>
              <a:t>그럼 이제 trimedString의 값은 “673.23” 만 남아 있겠죠. </a:t>
            </a:r>
          </a:p>
          <a:p>
            <a:pPr/>
            <a:r>
              <a:t>이것을 double type으로 바꾸기 위해서</a:t>
            </a:r>
          </a:p>
          <a:p>
            <a:pPr/>
            <a:r>
              <a:t>wrapper class인 Double.parseDouble(trimedString) 을 call하여</a:t>
            </a:r>
          </a:p>
          <a:p>
            <a:pPr/>
            <a:r>
              <a:t>673.23 이라는 double 값을 얻을 수 있습니다. </a:t>
            </a:r>
          </a:p>
          <a:p>
            <a:pPr/>
          </a:p>
          <a:p>
            <a:pPr/>
            <a:r>
              <a:t>이것과는 반대로 숫자를 String으로 바꾸는 것은</a:t>
            </a:r>
          </a:p>
          <a:p>
            <a:pPr/>
            <a:r>
              <a:t>wrapper class의 toString method를 사용하면 됩니다. </a:t>
            </a:r>
          </a:p>
          <a:p>
            <a:pPr/>
            <a:r>
              <a:t>예를 들어 Double.toString(123.99) 를 하면 </a:t>
            </a:r>
          </a:p>
          <a:p>
            <a:pPr/>
            <a:r>
              <a:t>“123.99” 라는 String을 return하게 됩니다.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char type의 wrapper class인 Character class에는</a:t>
            </a:r>
          </a:p>
          <a:p>
            <a:pPr/>
            <a:r>
              <a:t>character들을 다루기 위한 유용한 static method들이 존재합니다. </a:t>
            </a:r>
          </a:p>
          <a:p>
            <a:pPr/>
            <a:r>
              <a:t>우선 Character.toUpperCase(‘a’) 를 실행하면 </a:t>
            </a:r>
          </a:p>
          <a:p>
            <a:pPr/>
            <a:r>
              <a:t>대문자 character ‘A’를 return 합니다. </a:t>
            </a:r>
          </a:p>
          <a:p>
            <a:pPr/>
            <a:r>
              <a:t>Character.toLowerCase는 반대로 대문자를 소문자로 바꾸어 return합니다. </a:t>
            </a:r>
          </a:p>
          <a:p>
            <a:pPr/>
            <a:r>
              <a:t>Character.isLowerCase(c) 는 c가 소문자일때 true를, 아니면 false를 return합니다. </a:t>
            </a:r>
          </a:p>
          <a:p>
            <a:pPr/>
            <a:r>
              <a:t>Character.isWhiteSpace(c) 는 c가 white space 문자일 경우 true를 return하는데</a:t>
            </a:r>
          </a:p>
          <a:p>
            <a:pPr/>
            <a:r>
              <a:t>여기서 white space 문자는 space, tab, line break 등을 말합니다. </a:t>
            </a:r>
          </a:p>
          <a:p>
            <a:pPr/>
            <a:r>
              <a:t>Character.isLetter(c)는 c가 alphabet 문자일 경우 true를 return하게 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Character.isDigit(c)는 c가 ‘0’ 부터 ‘9’ 사이의 숫자 문자일 경우 true를 return 합니다. </a:t>
            </a:r>
          </a:p>
          <a:p>
            <a:pPr/>
            <a:r>
              <a:t>Character.isLetterDigit(c)는 isLetter(c)나 isDigit(c)가 true인경우, </a:t>
            </a:r>
          </a:p>
          <a:p>
            <a:pPr/>
            <a:r>
              <a:t>즉, c가 alphabet 문자이거나 숫자 문자인 경우 true를 return합니다.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19</a:t>
            </a:r>
          </a:p>
          <a:p>
            <a:pPr/>
          </a:p>
          <a:p>
            <a:pPr/>
            <a:r>
              <a:t>이번에는 static variable의 특징을 사용하여</a:t>
            </a:r>
          </a:p>
          <a:p>
            <a:pPr/>
            <a:r>
              <a:t>어떤 class에 속하는 모든 method들이 </a:t>
            </a:r>
          </a:p>
          <a:p>
            <a:pPr/>
            <a:r>
              <a:t>얼마나 많이 call되었는지를 count하는 프로그램을</a:t>
            </a:r>
          </a:p>
          <a:p>
            <a:pPr/>
            <a:r>
              <a:t>작성해 보겠습니다. </a:t>
            </a:r>
          </a:p>
          <a:p>
            <a:pPr/>
          </a:p>
          <a:p>
            <a:pPr/>
            <a:r>
              <a:t>class InvocationCounter 에</a:t>
            </a:r>
          </a:p>
          <a:p>
            <a:pPr/>
            <a:r>
              <a:t>우선 static int type의 numberOfInvocation을 0으로 초기화 하였습니다. </a:t>
            </a:r>
          </a:p>
          <a:p>
            <a:pPr/>
            <a:r>
              <a:t>이 variable은 모든 method들이 call되는 횟수를 저장하게 됩니다. </a:t>
            </a:r>
          </a:p>
          <a:p>
            <a:pPr/>
            <a:r>
              <a:t>demoMethod() 가 call되면 static인 numberOfInvocation을 </a:t>
            </a:r>
          </a:p>
          <a:p>
            <a:pPr/>
            <a:r>
              <a:t>1 증가시켜 줍니다. </a:t>
            </a:r>
          </a:p>
          <a:p>
            <a:pPr/>
            <a:r>
              <a:t>outPutCount() method 안에서는</a:t>
            </a:r>
          </a:p>
          <a:p>
            <a:pPr/>
            <a:r>
              <a:t>numberOfInvocation을 1 증가시켜 주고</a:t>
            </a:r>
          </a:p>
          <a:p>
            <a:pPr/>
            <a:r>
              <a:t>현재 numberOfInvocation 의 값을 print합니다.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Instance member와 Static member와의 차이에 대해 알아보겠습니다. </a:t>
            </a:r>
          </a:p>
          <a:p>
            <a:pPr/>
            <a:r>
              <a:t>Instance member는 각각의 object마다 </a:t>
            </a:r>
          </a:p>
          <a:p>
            <a:pPr/>
            <a:r>
              <a:t>다른 value를 가지고 있는 member입니다. </a:t>
            </a:r>
          </a:p>
          <a:p>
            <a:pPr/>
            <a:r>
              <a:t>예를 들어 특정한 중학교의 Student class를 고려해보면</a:t>
            </a:r>
          </a:p>
          <a:p>
            <a:pPr/>
            <a:r>
              <a:t>student의 name 이라는 member는</a:t>
            </a:r>
          </a:p>
          <a:p>
            <a:pPr/>
            <a:r>
              <a:t>instance member라고 할 수 있겠습니다. </a:t>
            </a:r>
          </a:p>
          <a:p>
            <a:pPr/>
            <a:r>
              <a:t>왜냐하면 각각의 student마다 서로 다른 이름을 가질 수 있기 때문입니다. </a:t>
            </a:r>
          </a:p>
          <a:p>
            <a:pPr/>
          </a:p>
          <a:p>
            <a:pPr/>
            <a:r>
              <a:t>static member는</a:t>
            </a:r>
          </a:p>
          <a:p>
            <a:pPr/>
            <a:r>
              <a:t>하나의 class에서 모든 object가 공유하는 member를 말합니다. </a:t>
            </a:r>
          </a:p>
          <a:p>
            <a:pPr/>
            <a:r>
              <a:t>예를 들어 위의 경우와 같이 특정한 중학교의 Student class를 고려해보면</a:t>
            </a:r>
          </a:p>
          <a:p>
            <a:pPr/>
            <a:r>
              <a:t>school의 name은 static member라 할 수 있습니다. </a:t>
            </a:r>
          </a:p>
          <a:p>
            <a:pPr/>
            <a:r>
              <a:t>왜냐하면 모든 student는 이 특정한 같은 중학교의 학생이라서</a:t>
            </a:r>
          </a:p>
          <a:p>
            <a:pPr/>
            <a:r>
              <a:t>그들의 학교 이름은 모두 같기 때문입니다. </a:t>
            </a:r>
          </a:p>
          <a:p>
            <a:pPr/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20</a:t>
            </a:r>
          </a:p>
          <a:p>
            <a:pPr/>
          </a:p>
          <a:p>
            <a:pPr/>
            <a:r>
              <a:t>static method인 numberSoFar() 에서는</a:t>
            </a:r>
          </a:p>
          <a:p>
            <a:pPr/>
            <a:r>
              <a:t>역시 numberOfInvocation을 1 증가시키고</a:t>
            </a:r>
          </a:p>
          <a:p>
            <a:pPr/>
            <a:r>
              <a:t>그 값을 return합니다. </a:t>
            </a:r>
          </a:p>
          <a:p>
            <a:pPr/>
            <a:r>
              <a:t>numberSoFar() 안에서는 static variable 이외에</a:t>
            </a:r>
          </a:p>
          <a:p>
            <a:pPr/>
            <a:r>
              <a:t>다른 instance variable이 사용되지 않았기 때문에</a:t>
            </a:r>
          </a:p>
          <a:p>
            <a:pPr/>
            <a:r>
              <a:t>이 method를 static으로 할 수 있다는 것을 눈여겨 보시기 바랍니다. </a:t>
            </a:r>
          </a:p>
          <a:p>
            <a:pPr/>
          </a:p>
          <a:p>
            <a:pPr/>
            <a:r>
              <a:t>main method에서는</a:t>
            </a:r>
          </a:p>
          <a:p>
            <a:pPr/>
            <a:r>
              <a:t>InvocationCounter object1을 하나 생성합니다. </a:t>
            </a:r>
          </a:p>
          <a:p>
            <a:pPr/>
            <a:r>
              <a:t>이때 InvocationCounter의 값은 0으로 초기화 되었습니다. </a:t>
            </a:r>
          </a:p>
          <a:p>
            <a:pPr/>
            <a:r>
              <a:t>object1.outPutCount() 를 call합니다. </a:t>
            </a:r>
          </a:p>
          <a:p>
            <a:pPr/>
            <a:r>
              <a:t>이 때 invocationCounter는 1 증가 하므로 이제 값이 1이 되었습니다. </a:t>
            </a:r>
          </a:p>
          <a:p>
            <a:pPr/>
            <a:r>
              <a:t>outPutCount() 에서는 이 값을 print해서 보여주게 됩니다. </a:t>
            </a:r>
          </a:p>
          <a:p>
            <a:pPr/>
            <a:r>
              <a:t>이제 for문으로 object1.demoMethod()를 </a:t>
            </a:r>
          </a:p>
          <a:p>
            <a:pPr/>
            <a:r>
              <a:t>다섯번 연속으로 call하게 되는데</a:t>
            </a:r>
          </a:p>
          <a:p>
            <a:pPr/>
            <a:r>
              <a:t>각 call마다 invocationCounter의 값이 1씩 증가되어 값은 6이 됩니다. </a:t>
            </a:r>
          </a:p>
          <a:p>
            <a:pPr/>
            <a:r>
              <a:t>object1.outPutCount() 를 call하는 순간 </a:t>
            </a:r>
          </a:p>
          <a:p>
            <a:pPr/>
            <a:r>
              <a:t>다시 invocationCounter가 1 증가하여 7이되고</a:t>
            </a:r>
          </a:p>
          <a:p>
            <a:pPr/>
            <a:r>
              <a:t>7이 print됩니다. </a:t>
            </a:r>
          </a:p>
          <a:p>
            <a:pPr/>
          </a:p>
          <a:p>
            <a:pPr/>
            <a:r>
              <a:t>이제 InvocationCounter object2를 하나 더 생성했습니다. </a:t>
            </a:r>
          </a:p>
          <a:p>
            <a:pPr/>
            <a:r>
              <a:t>이 때는 static variable 값이 0으로 초기화 되지 않습니다. </a:t>
            </a:r>
          </a:p>
          <a:p>
            <a:pPr/>
            <a:r>
              <a:t>왜냐하면 static variable은 최초로 그 class object가 생성될 때</a:t>
            </a:r>
          </a:p>
          <a:p>
            <a:pPr/>
            <a:r>
              <a:t>즉, 이 프로그램에서는 object1이 생성될 때 딱 한번 초기화가 되고</a:t>
            </a:r>
          </a:p>
          <a:p>
            <a:pPr/>
            <a:r>
              <a:t>그 이후로 다시 초기화 되지는 않습니다. </a:t>
            </a:r>
          </a:p>
          <a:p>
            <a:pPr/>
            <a:r>
              <a:t>for 문으로 다시 object2.demoMethod()와 object2.outPutCount()를</a:t>
            </a:r>
          </a:p>
          <a:p>
            <a:pPr/>
            <a:r>
              <a:t>5번씩 연속으로 call하게 되니까</a:t>
            </a:r>
          </a:p>
          <a:p>
            <a:pPr/>
            <a:r>
              <a:t>이제 invocationCounter의 값은 17이 되었습니다. </a:t>
            </a:r>
          </a:p>
          <a:p>
            <a:pPr/>
            <a:r>
              <a:t>마지막 line에서 numberSoFar() 를 call 하면</a:t>
            </a:r>
          </a:p>
          <a:p>
            <a:pPr/>
            <a:r>
              <a:t>invocationCounter를 다시 1 증가시키고 print하므로</a:t>
            </a:r>
          </a:p>
          <a:p>
            <a:pPr/>
            <a:r>
              <a:t>마지막으로 18이 print됩니다. </a:t>
            </a:r>
          </a:p>
          <a:p>
            <a:pPr/>
          </a:p>
          <a:p>
            <a:pPr/>
            <a:r>
              <a:t>이와같이 static variable은 그 class의 모든 object들이 공유합니다. </a:t>
            </a:r>
          </a:p>
          <a:p>
            <a:pPr/>
            <a:r>
              <a:t>따라서 여러 object들이 공유하는 데이터를 표현하는데</a:t>
            </a:r>
          </a:p>
          <a:p>
            <a:pPr/>
            <a:r>
              <a:t>유용한 면이 있습니다.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JVM의 memory 구조를 다시 한번 상기해 봅시다. </a:t>
            </a:r>
          </a:p>
          <a:p>
            <a:pPr/>
            <a:r>
              <a:t>여기서 static member들은 Method area에 저장됩니다. </a:t>
            </a:r>
          </a:p>
          <a:p>
            <a:pPr/>
            <a:r>
              <a:t>즉, class에서 유일하게 존재하며 </a:t>
            </a:r>
          </a:p>
          <a:p>
            <a:pPr/>
            <a:r>
              <a:t>그 class의 object들이 모두 공유하는 것은</a:t>
            </a:r>
          </a:p>
          <a:p>
            <a:pPr/>
            <a:r>
              <a:t>Method area의 static area에 저장되기 때문입니다.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Student class를 다시 고려해 봅니다. </a:t>
            </a:r>
          </a:p>
          <a:p>
            <a:pPr/>
            <a:r>
              <a:t>private instance variable들로 id와 name이 있는데</a:t>
            </a:r>
          </a:p>
          <a:p>
            <a:pPr/>
            <a:r>
              <a:t>Student class로 부터 생성된 object들, 즉 학생들은</a:t>
            </a:r>
          </a:p>
          <a:p>
            <a:pPr/>
            <a:r>
              <a:t>서로다른 이름과 학번을 가질 수 있기 때문에</a:t>
            </a:r>
          </a:p>
          <a:p>
            <a:pPr/>
            <a:r>
              <a:t>id와 name은 instance member가 되어야 합니다. </a:t>
            </a:r>
          </a:p>
          <a:p>
            <a:pPr/>
            <a:r>
              <a:t>생성된 각각의 object들에 대한 정보</a:t>
            </a:r>
          </a:p>
          <a:p>
            <a:pPr/>
            <a:r>
              <a:t>특히 instance variable들의 값이 따로 따로 </a:t>
            </a:r>
          </a:p>
          <a:p>
            <a:pPr/>
            <a:r>
              <a:t>Heap area에 저장되게 됩니다. </a:t>
            </a:r>
          </a:p>
          <a:p>
            <a:pPr/>
            <a:r>
              <a:t>반면에 Student class의 schoolName과 </a:t>
            </a:r>
          </a:p>
          <a:p>
            <a:pPr/>
            <a:r>
              <a:t>numStudent는 static member 들입니다. </a:t>
            </a:r>
          </a:p>
          <a:p>
            <a:pPr/>
            <a:r>
              <a:t>특정한 학교에 함께 다니는 학생들을 위한 class라고 가정했을때</a:t>
            </a:r>
          </a:p>
          <a:p>
            <a:pPr/>
            <a:r>
              <a:t>schoolName은 모든 학생들에 대해 값이 같고</a:t>
            </a:r>
          </a:p>
          <a:p>
            <a:pPr/>
            <a:r>
              <a:t>그 학교의 학생수도 모든 학생들에 대해 같기 때문입니다. </a:t>
            </a:r>
          </a:p>
          <a:p>
            <a:pPr/>
            <a:r>
              <a:t>다만 이 example에서는 schoolName은 바뀌는 것이 가능한</a:t>
            </a:r>
          </a:p>
          <a:p>
            <a:pPr/>
            <a:r>
              <a:t>public static 으로 정의되었고</a:t>
            </a:r>
          </a:p>
          <a:p>
            <a:pPr/>
            <a:r>
              <a:t>numSudents는 절대 바뀌지 못하는 named constant로 되어 있습니다. </a:t>
            </a:r>
          </a:p>
          <a:p>
            <a:pPr/>
            <a:r>
              <a:t>이 static member들은 이전 slide에서 보았듯이</a:t>
            </a:r>
          </a:p>
          <a:p>
            <a:pPr/>
            <a:r>
              <a:t>Method area에 저장되게 됩니다.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static variable에 접근할 때에 </a:t>
            </a:r>
          </a:p>
          <a:p>
            <a:pPr/>
            <a:r>
              <a:t>object를 만들지 않고 class이름으로도 접근이 가능합니다. </a:t>
            </a:r>
          </a:p>
          <a:p>
            <a:pPr/>
            <a:r>
              <a:t>이 예에서 우리는 Student class의 두 object들인 st1, st2를 만들었습니다. </a:t>
            </a:r>
          </a:p>
          <a:p>
            <a:pPr/>
            <a:r>
              <a:t>st1과 st2의 instance variable인 name의 값을</a:t>
            </a:r>
          </a:p>
          <a:p>
            <a:pPr/>
            <a:r>
              <a:t>각각 “John” 과 “Tom” 으로 assign 했습니다. </a:t>
            </a:r>
          </a:p>
          <a:p>
            <a:pPr/>
            <a:r>
              <a:t>name이 private variable이기 때문에</a:t>
            </a:r>
          </a:p>
          <a:p>
            <a:pPr/>
            <a:r>
              <a:t>mutator인 setName을 사용했습니다. </a:t>
            </a:r>
          </a:p>
          <a:p>
            <a:pPr/>
            <a:r>
              <a:t>그리고 st1의 name을 읽어오기 위해</a:t>
            </a:r>
          </a:p>
          <a:p>
            <a:pPr/>
            <a:r>
              <a:t>st1.getName() 이라는 accessor method를 사용하여</a:t>
            </a:r>
          </a:p>
          <a:p>
            <a:pPr/>
            <a:r>
              <a:t>값을 읽어오게 하였습니다. </a:t>
            </a:r>
          </a:p>
          <a:p>
            <a:pPr/>
            <a:r>
              <a:t>이렇게 instance member들에 접근하기 위해서는</a:t>
            </a:r>
          </a:p>
          <a:p>
            <a:pPr/>
            <a:r>
              <a:t>object를 만들고 object dot operation을 통해</a:t>
            </a:r>
          </a:p>
          <a:p>
            <a:pPr/>
            <a:r>
              <a:t>접근하는 방식이 일반적입니다. </a:t>
            </a:r>
          </a:p>
          <a:p>
            <a:pPr/>
            <a:r>
              <a:t>반복해서 말하지만, instance member들은</a:t>
            </a:r>
          </a:p>
          <a:p>
            <a:pPr/>
            <a:r>
              <a:t>각각의 object마다 다 다른 것들이기 때문입니다. </a:t>
            </a:r>
          </a:p>
          <a:p>
            <a:pPr/>
            <a:r>
              <a:t>그러나 static variable에 access할 경우에는</a:t>
            </a:r>
          </a:p>
          <a:p>
            <a:pPr/>
            <a:r>
              <a:t>object를 생성할 필요가 없으며</a:t>
            </a:r>
          </a:p>
          <a:p>
            <a:pPr/>
            <a:r>
              <a:t>class 이름 dot 와 같이 사용할 수 있습니다. </a:t>
            </a:r>
          </a:p>
          <a:p>
            <a:pPr/>
            <a:r>
              <a:t>이 example에서도 Student dot schoolName 처럼 </a:t>
            </a:r>
          </a:p>
          <a:p>
            <a:pPr/>
            <a:r>
              <a:t>class이름인 Student를 사용해서 access했는데요. </a:t>
            </a:r>
          </a:p>
          <a:p>
            <a:pPr/>
            <a:r>
              <a:t>static member는 class에 오로지 단 하나이기 때문에</a:t>
            </a:r>
          </a:p>
          <a:p>
            <a:pPr/>
            <a:r>
              <a:t>이런 방식의 접근이 가능합니다.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이제 Java의 대표적인 built-in class들의 </a:t>
            </a:r>
          </a:p>
          <a:p>
            <a:pPr/>
            <a:r>
              <a:t>static member들에 대해 살펴보도록 합니다. </a:t>
            </a:r>
          </a:p>
          <a:p>
            <a:pPr/>
            <a:r>
              <a:t>Math class는 여러가지 표준 수학 method들을 제공합니다. </a:t>
            </a:r>
          </a:p>
          <a:p>
            <a:pPr/>
            <a:r>
              <a:t>Math class는 java.lang package에 속해 있으며</a:t>
            </a:r>
          </a:p>
          <a:p>
            <a:pPr/>
            <a:r>
              <a:t>따라서 import를 하지 않고 그냥 사용할 수 있습니다.</a:t>
            </a:r>
          </a:p>
          <a:p>
            <a:pPr/>
            <a:r>
              <a:t>Math class의 모든 method와 data는 모두 static 입니다. </a:t>
            </a:r>
          </a:p>
          <a:p>
            <a:pPr/>
            <a:r>
              <a:t>두 개의 predefined named constants가 있는데</a:t>
            </a:r>
          </a:p>
          <a:p>
            <a:pPr/>
            <a:r>
              <a:t>Math.E는 자연로그의 base e 값이며</a:t>
            </a:r>
          </a:p>
          <a:p>
            <a:pPr/>
            <a:r>
              <a:t>Math.PI는 pi 값을 가지고 있습니다. </a:t>
            </a:r>
          </a:p>
          <a:p>
            <a:pPr/>
            <a:r>
              <a:t>이 example에서는 원의 면적을 구하는 것을 보여주는데요. </a:t>
            </a:r>
          </a:p>
          <a:p>
            <a:pPr/>
            <a:r>
              <a:t>원의 면적은 pi r^2 이므로 Math.PI * radius * radius 와 같이 </a:t>
            </a:r>
          </a:p>
          <a:p>
            <a:pPr/>
            <a:r>
              <a:t>구할 수 있습니다. </a:t>
            </a:r>
          </a:p>
          <a:p>
            <a:pPr/>
            <a:r>
              <a:t>그 아래에서 Math.random() method는 0보다 크고 1보다 작은</a:t>
            </a:r>
          </a:p>
          <a:p>
            <a:pPr/>
            <a:r>
              <a:t>random 실수를 하나 return하게 됩니다.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Math.random() method는 </a:t>
            </a:r>
          </a:p>
          <a:p>
            <a:pPr/>
            <a:r>
              <a:t>비교적 간단하게 random number를 </a:t>
            </a:r>
          </a:p>
          <a:p>
            <a:pPr/>
            <a:r>
              <a:t>generate할 수 있는 method입니다. </a:t>
            </a:r>
          </a:p>
          <a:p>
            <a:pPr/>
            <a:r>
              <a:t>이 예에서는 1에서 6사이의 폐구간에 있는</a:t>
            </a:r>
          </a:p>
          <a:p>
            <a:pPr/>
            <a:r>
              <a:t>random 정수를 10개 생성하고 있습니다. </a:t>
            </a:r>
          </a:p>
          <a:p>
            <a:pPr/>
            <a:r>
              <a:t>기본적으로 Math.random() 은 </a:t>
            </a:r>
          </a:p>
          <a:p>
            <a:pPr/>
            <a:r>
              <a:t>0보다 같거나 크고 1보다 작은 랜덤한 실수를 하나 return합니다. </a:t>
            </a:r>
          </a:p>
          <a:p>
            <a:pPr/>
            <a:r>
              <a:t>예를 들면 0.366755 와 같은 랜덤한 실수가 나오게 됩니다. </a:t>
            </a:r>
          </a:p>
          <a:p>
            <a:pPr/>
            <a:r>
              <a:t>이제 10개의 정수를 generate하기 위해</a:t>
            </a:r>
          </a:p>
          <a:p>
            <a:pPr/>
            <a:r>
              <a:t>for 문 안에서 Math.random() 을 사용합니다. </a:t>
            </a:r>
          </a:p>
          <a:p>
            <a:pPr/>
            <a:r>
              <a:t>그런데 0에서 1사이의 실수를 1에서 6사이의 정수로</a:t>
            </a:r>
          </a:p>
          <a:p>
            <a:pPr/>
            <a:r>
              <a:t>어떻게 바꿀 수 있을까요? </a:t>
            </a:r>
          </a:p>
          <a:p>
            <a:pPr/>
            <a:r>
              <a:t>먼저 Math.random() 은 0보다 크고 1보다 작은 실수 입니다. </a:t>
            </a:r>
          </a:p>
          <a:p>
            <a:pPr/>
            <a:r>
              <a:t>여기에 6을 곱하면 0보다 크고 6보다 작은 실수가 됩니다. </a:t>
            </a:r>
          </a:p>
          <a:p>
            <a:pPr/>
            <a:r>
              <a:t>여기에 1을 더하면 1보다 크고 7보다 작은 실수가 됩니다. </a:t>
            </a:r>
          </a:p>
          <a:p>
            <a:pPr/>
            <a:r>
              <a:t>마지막으로 이 실수를 (int) 를 사용하여 정수로 바꾸어 주면</a:t>
            </a:r>
          </a:p>
          <a:p>
            <a:pPr/>
            <a:r>
              <a:t>랜덤 넘버는 1, 2, 3, 4, 5, 6 중의 하나의 정수가 됩니다. </a:t>
            </a:r>
          </a:p>
          <a:p>
            <a:pPr/>
            <a:r>
              <a:t>이와 같이 특정한 구간의 랜덤 실수 또는 정수를 generate하기 위해</a:t>
            </a:r>
          </a:p>
          <a:p>
            <a:pPr/>
            <a:r>
              <a:t>차근차근 따져 보고 구하는 식을 확정하는 것이 필요합니다. </a:t>
            </a:r>
          </a:p>
          <a:p>
            <a:pPr/>
            <a:r>
              <a:t>이렇게 구한 10개의 랜덤 정수는 </a:t>
            </a:r>
          </a:p>
          <a:p>
            <a:pPr/>
            <a:r>
              <a:t>이 output과 같습니다. </a:t>
            </a:r>
          </a:p>
          <a:p>
            <a:pPr/>
            <a:r>
              <a:t>물론 output은 프로그램 실행 때마다 달라지게 될 것입니다.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이번에는 동전을 던져서 앞면 (Heads) 또는 뒷면 (Tails) 을</a:t>
            </a:r>
          </a:p>
          <a:p>
            <a:pPr/>
            <a:r>
              <a:t>랜덤하게 나오도록 하는 프로그램을 보겠습니다.  </a:t>
            </a:r>
          </a:p>
          <a:p>
            <a:pPr/>
            <a:r>
              <a:t>class CoinFlipDemo 의 main method에서</a:t>
            </a:r>
          </a:p>
          <a:p>
            <a:pPr/>
            <a:r>
              <a:t>우리는 while 문을 사용하기 위해 </a:t>
            </a:r>
          </a:p>
          <a:p>
            <a:pPr/>
            <a:r>
              <a:t>counter를 1로 초기화 했습니다. </a:t>
            </a:r>
          </a:p>
          <a:p>
            <a:pPr/>
            <a:r>
              <a:t>물론 while문 말고 for문을 사용할 수도 있습니다. </a:t>
            </a:r>
          </a:p>
          <a:p>
            <a:pPr/>
            <a:r>
              <a:t>“Flip number “ + counter 와 콜론을 프린트 한 후</a:t>
            </a:r>
          </a:p>
          <a:p>
            <a:pPr/>
            <a:r>
              <a:t>(int)(Math.random() * 2.0) 을 실행하면</a:t>
            </a:r>
          </a:p>
          <a:p>
            <a:pPr/>
            <a:r>
              <a:t>0보다 크거나 같고 2보다 작은 실수가 나오게 되고</a:t>
            </a:r>
          </a:p>
          <a:p>
            <a:pPr/>
            <a:r>
              <a:t>이것을 (int) 를 이용하여 type 변환하면 </a:t>
            </a:r>
          </a:p>
          <a:p>
            <a:pPr/>
            <a:r>
              <a:t>정수 0 또는 1이 나오게 됩니다. </a:t>
            </a:r>
          </a:p>
          <a:p>
            <a:pPr/>
            <a:r>
              <a:t>만약 0 이라면 “Heads” 라고 프린트하고</a:t>
            </a:r>
          </a:p>
          <a:p>
            <a:pPr/>
            <a:r>
              <a:t>1 이라면 “Tails” 라고 프린트 합니다. </a:t>
            </a:r>
          </a:p>
          <a:p>
            <a:pPr/>
            <a:r>
              <a:t>그리고 counter를 하나 증가시킨 후</a:t>
            </a:r>
          </a:p>
          <a:p>
            <a:pPr/>
            <a:r>
              <a:t>다시 while문의 조건으로 올라가서</a:t>
            </a:r>
          </a:p>
          <a:p>
            <a:pPr/>
            <a:r>
              <a:t>counter가 5보다 작거나 같은 동안</a:t>
            </a:r>
          </a:p>
          <a:p>
            <a:pPr/>
            <a:r>
              <a:t>계속 반복하게 됩니다. </a:t>
            </a:r>
          </a:p>
          <a:p>
            <a:pPr/>
            <a:r>
              <a:t>이 프로그램의 output 중의 한 경우를</a:t>
            </a:r>
          </a:p>
          <a:p>
            <a:pPr/>
            <a:r>
              <a:t>여기에서 보여주고 있습니다. </a:t>
            </a:r>
          </a:p>
          <a:p>
            <a:pPr/>
            <a:r>
              <a:t>물론 이 output도 실행때마다 다르게 나올 수 있습니다.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이번에는 random number를 generate하기 위해 </a:t>
            </a:r>
          </a:p>
          <a:p>
            <a:pPr/>
            <a:r>
              <a:t>java.util.Random class를 사용하도록 하겠습니다. </a:t>
            </a:r>
          </a:p>
          <a:p>
            <a:pPr/>
            <a:r>
              <a:t>이를 위해 가장 먼저 “import java.util.Random” 을 하여</a:t>
            </a:r>
          </a:p>
          <a:p>
            <a:pPr/>
            <a:r>
              <a:t>Random class를 import 하였습니다. </a:t>
            </a:r>
          </a:p>
          <a:p>
            <a:pPr/>
            <a:r>
              <a:t>Random class의 장점은 long integer type의 seed를 </a:t>
            </a:r>
          </a:p>
          <a:p>
            <a:pPr/>
            <a:r>
              <a:t>사용할 수 있다는 것입니다. </a:t>
            </a:r>
          </a:p>
          <a:p>
            <a:pPr/>
            <a:r>
              <a:t>seed를 사용하면, 같은 seed를 사용하는 한</a:t>
            </a:r>
          </a:p>
          <a:p>
            <a:pPr/>
            <a:r>
              <a:t>random number가 같은 순서로 generate되기 때문에</a:t>
            </a:r>
          </a:p>
          <a:p>
            <a:pPr/>
            <a:r>
              <a:t>특히 똑같은 순서의 random number들을 이용하여</a:t>
            </a:r>
          </a:p>
          <a:p>
            <a:pPr/>
            <a:r>
              <a:t>프로그램을 debugging할 때 편리합니다. </a:t>
            </a:r>
          </a:p>
          <a:p>
            <a:pPr/>
            <a:r>
              <a:t>여기서는 우선 seed를 365428 로 주었습니다. </a:t>
            </a:r>
          </a:p>
          <a:p>
            <a:pPr/>
            <a:r>
              <a:t>Default constructor로 Random object를 생성하면</a:t>
            </a:r>
          </a:p>
          <a:p>
            <a:pPr/>
            <a:r>
              <a:t>seed를 사용할 수 없습니다. </a:t>
            </a:r>
          </a:p>
          <a:p>
            <a:pPr/>
            <a:r>
              <a:t>이 경우에는 random number가 앞으로 </a:t>
            </a:r>
          </a:p>
          <a:p>
            <a:pPr/>
            <a:r>
              <a:t>어떤 순서로 어떤 수가 나오게 될지를 모르게 됩니다. </a:t>
            </a:r>
          </a:p>
          <a:p>
            <a:pPr/>
            <a:r>
              <a:t>그 아래 것은 seed를 parameter로 주는 constructor 사용하여</a:t>
            </a:r>
          </a:p>
          <a:p>
            <a:pPr/>
            <a:r>
              <a:t>random seed를 주는 경우입니다. </a:t>
            </a:r>
          </a:p>
          <a:p>
            <a:pPr/>
            <a:r>
              <a:t>Random class의 method들로 </a:t>
            </a:r>
          </a:p>
          <a:p>
            <a:pPr/>
            <a:r>
              <a:t>nextInt() 는 가능한 최소 integer와 최대 integer 사이의 </a:t>
            </a:r>
          </a:p>
          <a:p>
            <a:pPr/>
            <a:r>
              <a:t>random integer를 발생시킵니다. </a:t>
            </a:r>
          </a:p>
          <a:p>
            <a:pPr/>
            <a:r>
              <a:t>nextInt(int n) 은 parameter로 integer n을 준 경우인데</a:t>
            </a:r>
          </a:p>
          <a:p>
            <a:pPr/>
            <a:r>
              <a:t>이 때에는 0부터 n-1 사이의 random integer를 발생시킵니다. </a:t>
            </a:r>
          </a:p>
          <a:p>
            <a:pPr/>
            <a:r>
              <a:t>따라서 nextInt(3) + 4는 4부터 6 사이의</a:t>
            </a:r>
          </a:p>
          <a:p>
            <a:pPr/>
            <a:r>
              <a:t>random integer를 발생시키게 됩니다. </a:t>
            </a:r>
          </a:p>
          <a:p>
            <a:pPr/>
            <a:r>
              <a:t>nextDouble() 은 0보다 크거나 같고 1보다 작은</a:t>
            </a:r>
          </a:p>
          <a:p>
            <a:pPr/>
            <a:r>
              <a:t>random double number를 발생시킵니다. </a:t>
            </a:r>
          </a:p>
          <a:p>
            <a:pPr/>
            <a:r>
              <a:t>이 외에도 true나 false 중의 하나를 </a:t>
            </a:r>
          </a:p>
          <a:p>
            <a:pPr/>
            <a:r>
              <a:t>random 하게 발생시키는 nextBoolean()</a:t>
            </a:r>
          </a:p>
          <a:p>
            <a:pPr/>
            <a:r>
              <a:t>또 nextByte(), nextFloat(), nextLong() 등의 method가 있습니다. </a:t>
            </a:r>
          </a:p>
          <a:p>
            <a:pPr/>
            <a:r>
              <a:t>setSeed(long) method는 Random object의 </a:t>
            </a:r>
          </a:p>
          <a:p>
            <a:pPr/>
            <a:r>
              <a:t>seed를 정해주는 method인데</a:t>
            </a:r>
          </a:p>
          <a:p>
            <a:pPr/>
            <a:r>
              <a:t>Random(seed) 라는 constructor를 사용하는 것과</a:t>
            </a:r>
          </a:p>
          <a:p>
            <a:pPr/>
            <a:r>
              <a:t>Random() 이라고 default constructor를 사용한 후</a:t>
            </a:r>
          </a:p>
          <a:p>
            <a:pPr/>
            <a:r>
              <a:t>바로 setSeed(seed) 를 call해 주는 것은</a:t>
            </a:r>
          </a:p>
          <a:p>
            <a:pPr/>
            <a:r>
              <a:t>정확히 같은 동작을 하게 됩니다.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05_2 Static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Other Methods in Class Math (1/2)</a:t>
            </a:r>
          </a:p>
        </p:txBody>
      </p:sp>
      <p:sp>
        <p:nvSpPr>
          <p:cNvPr id="134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t>public static double</a:t>
            </a:r>
            <a:r>
              <a:rPr b="0">
                <a:solidFill>
                  <a:srgbClr val="464646"/>
                </a:solidFill>
              </a:rPr>
              <a:t> </a:t>
            </a:r>
            <a:r>
              <a:rPr b="0">
                <a:solidFill>
                  <a:srgbClr val="FF0000"/>
                </a:solidFill>
              </a:rPr>
              <a:t>pow</a:t>
            </a:r>
            <a:r>
              <a:rPr b="0">
                <a:solidFill>
                  <a:srgbClr val="464646"/>
                </a:solidFill>
              </a:rPr>
              <a:t>(b, 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Math.pow(2.0, 3.0) returns </a:t>
            </a:r>
            <a14:m>
              <m:oMath>
                <m:sSup>
                  <m:e>
                    <m:r>
                      <a:rPr xmlns:a="http://schemas.openxmlformats.org/drawingml/2006/main" sz="2300" i="1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  <m:sup>
                    <m:r>
                      <a:rPr xmlns:a="http://schemas.openxmlformats.org/drawingml/2006/main" sz="2300" i="1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3</m:t>
                    </m:r>
                  </m:sup>
                </m:sSup>
                <m:r>
                  <a:rPr xmlns:a="http://schemas.openxmlformats.org/drawingml/2006/main" sz="23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23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8.0</m:t>
                </m:r>
              </m:oMath>
            </a14:m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int</a:t>
            </a:r>
            <a:r>
              <a:rPr b="0">
                <a:solidFill>
                  <a:srgbClr val="464646"/>
                </a:solidFill>
              </a:rPr>
              <a:t> </a:t>
            </a:r>
            <a:r>
              <a:rPr b="0">
                <a:solidFill>
                  <a:srgbClr val="FF0000"/>
                </a:solidFill>
              </a:rPr>
              <a:t>abs</a:t>
            </a:r>
            <a:r>
              <a:rPr b="0">
                <a:solidFill>
                  <a:srgbClr val="464646"/>
                </a:solidFill>
              </a:rPr>
              <a:t>(int), float abs(float), double abs(double), long abs(long)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Math.abs(-6) returns 6,  Math.abs(-5.5) returns 5.5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int</a:t>
            </a:r>
            <a:r>
              <a:rPr b="0">
                <a:solidFill>
                  <a:srgbClr val="464646"/>
                </a:solidFill>
              </a:rPr>
              <a:t> </a:t>
            </a:r>
            <a:r>
              <a:rPr b="0">
                <a:solidFill>
                  <a:srgbClr val="FF0000"/>
                </a:solidFill>
              </a:rPr>
              <a:t>min</a:t>
            </a:r>
            <a:r>
              <a:rPr b="0">
                <a:solidFill>
                  <a:srgbClr val="464646"/>
                </a:solidFill>
              </a:rPr>
              <a:t>(int,int), long min(long,long), float min(float,float), double min(double,double)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Math.min(3, 2) returns 2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int </a:t>
            </a:r>
            <a:r>
              <a:rPr b="0">
                <a:solidFill>
                  <a:srgbClr val="FF0000"/>
                </a:solidFill>
              </a:rPr>
              <a:t>max</a:t>
            </a:r>
            <a:r>
              <a:rPr b="0">
                <a:solidFill>
                  <a:srgbClr val="464646"/>
                </a:solidFill>
              </a:rPr>
              <a:t>(int,int), long max(int,int), float max(float,float), double max(double,double)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Math.max(3,5) returns 5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int </a:t>
            </a:r>
            <a:r>
              <a:rPr b="0">
                <a:solidFill>
                  <a:srgbClr val="FF0000"/>
                </a:solidFill>
              </a:rPr>
              <a:t>round</a:t>
            </a:r>
            <a:r>
              <a:rPr b="0">
                <a:solidFill>
                  <a:srgbClr val="464646"/>
                </a:solidFill>
              </a:rPr>
              <a:t>(float), long round(double)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Math.round(3.4523) returns 3</a:t>
            </a:r>
          </a:p>
        </p:txBody>
      </p:sp>
      <p:sp>
        <p:nvSpPr>
          <p:cNvPr id="13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Other Methods in Class Math (2/2)</a:t>
            </a:r>
          </a:p>
        </p:txBody>
      </p:sp>
      <p:sp>
        <p:nvSpPr>
          <p:cNvPr id="140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t>public static double</a:t>
            </a:r>
            <a:r>
              <a:rPr b="0">
                <a:solidFill>
                  <a:srgbClr val="464646"/>
                </a:solidFill>
              </a:rPr>
              <a:t> </a:t>
            </a:r>
            <a:r>
              <a:rPr b="0">
                <a:solidFill>
                  <a:srgbClr val="FF0000"/>
                </a:solidFill>
              </a:rPr>
              <a:t>ceil</a:t>
            </a:r>
            <a:r>
              <a:rPr b="0">
                <a:solidFill>
                  <a:srgbClr val="464646"/>
                </a:solidFill>
              </a:rPr>
              <a:t>(double)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Math.ceil(3.2), Math.ceil(3.8) both return 4.0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double</a:t>
            </a:r>
            <a:r>
              <a:rPr b="0">
                <a:solidFill>
                  <a:srgbClr val="464646"/>
                </a:solidFill>
              </a:rPr>
              <a:t> </a:t>
            </a:r>
            <a:r>
              <a:rPr b="0">
                <a:solidFill>
                  <a:srgbClr val="FF0000"/>
                </a:solidFill>
              </a:rPr>
              <a:t>floor</a:t>
            </a:r>
            <a:r>
              <a:rPr b="0">
                <a:solidFill>
                  <a:srgbClr val="464646"/>
                </a:solidFill>
              </a:rPr>
              <a:t>(double) 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Math.floor(3.2), Math.floor(3.8) both return 3.0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t>public static double </a:t>
            </a:r>
            <a:r>
              <a:rPr b="0">
                <a:solidFill>
                  <a:srgbClr val="FF0000"/>
                </a:solidFill>
              </a:rPr>
              <a:t>sqrt</a:t>
            </a:r>
            <a:r>
              <a:rPr b="0">
                <a:solidFill>
                  <a:srgbClr val="464646"/>
                </a:solidFill>
              </a:rPr>
              <a:t>(double)</a:t>
            </a:r>
            <a:endParaRPr b="0">
              <a:solidFill>
                <a:srgbClr val="464646"/>
              </a:solidFill>
            </a:endParaRPr>
          </a:p>
          <a:p>
            <a:pPr lvl="1" marL="800100" indent="-342900">
              <a:defRPr sz="2300"/>
            </a:pPr>
            <a:r>
              <a:t>ex) Math.sqrt(4.0) returns 2.0</a:t>
            </a:r>
          </a:p>
        </p:txBody>
      </p:sp>
      <p:sp>
        <p:nvSpPr>
          <p:cNvPr id="14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Wrapper Classes</a:t>
            </a:r>
          </a:p>
        </p:txBody>
      </p:sp>
      <p:sp>
        <p:nvSpPr>
          <p:cNvPr id="146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t>Class type corresponding to each of the primitive types</a:t>
            </a:r>
          </a:p>
          <a:p>
            <a:pPr lvl="1" marL="800100" indent="-342900">
              <a:lnSpc>
                <a:spcPct val="80000"/>
              </a:lnSpc>
            </a:pPr>
          </a:p>
          <a:p>
            <a:pPr lvl="1" marL="800100" indent="-342900">
              <a:lnSpc>
                <a:spcPct val="80000"/>
              </a:lnSpc>
              <a:defRPr>
                <a:solidFill>
                  <a:srgbClr val="FF0000"/>
                </a:solidFill>
              </a:defRPr>
            </a:pPr>
            <a:r>
              <a:t>Helping class types </a:t>
            </a:r>
            <a:r>
              <a:rPr>
                <a:solidFill>
                  <a:srgbClr val="464646"/>
                </a:solidFill>
              </a:rPr>
              <a:t>to behave like primitive types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Byte</a:t>
            </a:r>
            <a:r>
              <a:rPr b="0">
                <a:solidFill>
                  <a:srgbClr val="464646"/>
                </a:solidFill>
              </a:rPr>
              <a:t> for byte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Short</a:t>
            </a:r>
            <a:r>
              <a:rPr b="0">
                <a:solidFill>
                  <a:srgbClr val="464646"/>
                </a:solidFill>
              </a:rPr>
              <a:t> for short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Integer</a:t>
            </a:r>
            <a:r>
              <a:rPr b="0">
                <a:solidFill>
                  <a:srgbClr val="464646"/>
                </a:solidFill>
              </a:rPr>
              <a:t> for int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Long</a:t>
            </a:r>
            <a:r>
              <a:rPr b="0">
                <a:solidFill>
                  <a:srgbClr val="464646"/>
                </a:solidFill>
              </a:rPr>
              <a:t> for long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Float</a:t>
            </a:r>
            <a:r>
              <a:rPr b="0">
                <a:solidFill>
                  <a:srgbClr val="464646"/>
                </a:solidFill>
              </a:rPr>
              <a:t> for float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Double</a:t>
            </a:r>
            <a:r>
              <a:rPr b="0">
                <a:solidFill>
                  <a:srgbClr val="464646"/>
                </a:solidFill>
              </a:rPr>
              <a:t> for double</a:t>
            </a:r>
            <a:endParaRPr sz="2300"/>
          </a:p>
          <a:p>
            <a:pPr lvl="1" marL="800100" indent="-342900">
              <a:lnSpc>
                <a:spcPct val="80000"/>
              </a:lnSpc>
              <a:defRPr b="1">
                <a:solidFill>
                  <a:srgbClr val="7030A0"/>
                </a:solidFill>
              </a:defRPr>
            </a:pPr>
            <a:r>
              <a:t>Character</a:t>
            </a:r>
            <a:r>
              <a:rPr b="0">
                <a:solidFill>
                  <a:srgbClr val="464646"/>
                </a:solidFill>
              </a:rPr>
              <a:t> for char </a:t>
            </a:r>
            <a:endParaRPr sz="2300"/>
          </a:p>
          <a:p>
            <a:pPr lvl="1" marL="0" indent="457200">
              <a:lnSpc>
                <a:spcPct val="80000"/>
              </a:lnSpc>
              <a:buSzTx/>
              <a:buNone/>
            </a:pPr>
          </a:p>
          <a:p>
            <a:pPr>
              <a:lnSpc>
                <a:spcPct val="80000"/>
              </a:lnSpc>
              <a:defRPr sz="2800"/>
            </a:pPr>
            <a:r>
              <a:t>Useful predefined constants and static methods</a:t>
            </a:r>
          </a:p>
        </p:txBody>
      </p:sp>
      <p:sp>
        <p:nvSpPr>
          <p:cNvPr id="14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Boxing and Unboxing</a:t>
            </a:r>
          </a:p>
        </p:txBody>
      </p:sp>
      <p:sp>
        <p:nvSpPr>
          <p:cNvPr id="152" name="Rectangle 3"/>
          <p:cNvSpPr txBox="1"/>
          <p:nvPr>
            <p:ph type="body" sz="half" idx="1"/>
          </p:nvPr>
        </p:nvSpPr>
        <p:spPr>
          <a:xfrm>
            <a:off x="551385" y="1124742"/>
            <a:ext cx="4464495" cy="5400602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80000"/>
              </a:lnSpc>
              <a:defRPr sz="2000"/>
            </a:pPr>
            <a:r>
              <a:t>Boxing</a:t>
            </a:r>
          </a:p>
          <a:p>
            <a:pPr lvl="1" marL="800100" indent="-342900">
              <a:lnSpc>
                <a:spcPct val="80000"/>
              </a:lnSpc>
              <a:defRPr sz="2000"/>
            </a:pPr>
            <a:r>
              <a:t>Primitive type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wrapper class</a:t>
            </a:r>
          </a:p>
          <a:p>
            <a:pPr lvl="1" marL="800100" indent="-342900">
              <a:lnSpc>
                <a:spcPct val="80000"/>
              </a:lnSpc>
              <a:defRPr sz="2000"/>
            </a:pPr>
            <a:r>
              <a:t>auto boxing by assignment</a:t>
            </a:r>
          </a:p>
          <a:p>
            <a:pPr lvl="1" marL="800100" indent="-342900">
              <a:lnSpc>
                <a:spcPct val="80000"/>
              </a:lnSpc>
              <a:defRPr sz="2000"/>
            </a:pPr>
          </a:p>
          <a:p>
            <a:pPr marL="342899" indent="-342899">
              <a:lnSpc>
                <a:spcPct val="80000"/>
              </a:lnSpc>
              <a:defRPr sz="2000"/>
            </a:pPr>
            <a:r>
              <a:t>Unboxing</a:t>
            </a:r>
          </a:p>
          <a:p>
            <a:pPr lvl="1" marL="800100" indent="-342900">
              <a:lnSpc>
                <a:spcPct val="80000"/>
              </a:lnSpc>
              <a:defRPr sz="2000"/>
            </a:pPr>
            <a:r>
              <a:t>Wrapper class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primitive type</a:t>
            </a:r>
          </a:p>
          <a:p>
            <a:pPr lvl="1" marL="800100" indent="-342900">
              <a:lnSpc>
                <a:spcPct val="80000"/>
              </a:lnSpc>
              <a:defRPr sz="2000"/>
            </a:pPr>
            <a:r>
              <a:t>Using dedicated conversion     method: …Value()</a:t>
            </a:r>
          </a:p>
        </p:txBody>
      </p:sp>
      <p:sp>
        <p:nvSpPr>
          <p:cNvPr id="153" name="슬라이드 번호 개체 틀 1"/>
          <p:cNvSpPr txBox="1"/>
          <p:nvPr>
            <p:ph type="sldNum" sz="quarter" idx="2"/>
          </p:nvPr>
        </p:nvSpPr>
        <p:spPr>
          <a:xfrm>
            <a:off x="11689520" y="6435620"/>
            <a:ext cx="27894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4" name="직사각형 2"/>
          <p:cNvSpPr/>
          <p:nvPr/>
        </p:nvSpPr>
        <p:spPr>
          <a:xfrm>
            <a:off x="5375919" y="981098"/>
            <a:ext cx="6096001" cy="5434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t> ATest5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public static void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Byte bObj = </a:t>
            </a:r>
            <a:r>
              <a:rPr>
                <a:solidFill>
                  <a:srgbClr val="1C00CF"/>
                </a:solidFill>
              </a:rPr>
              <a:t>5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Short sObj = </a:t>
            </a:r>
            <a:r>
              <a:rPr>
                <a:solidFill>
                  <a:srgbClr val="1C00CF"/>
                </a:solidFill>
              </a:rPr>
              <a:t>15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Integer iObj = </a:t>
            </a:r>
            <a:r>
              <a:rPr>
                <a:solidFill>
                  <a:srgbClr val="1C00CF"/>
                </a:solidFill>
              </a:rPr>
              <a:t>256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Long lObj = </a:t>
            </a:r>
            <a:r>
              <a:rPr>
                <a:solidFill>
                  <a:srgbClr val="1C00CF"/>
                </a:solidFill>
              </a:rPr>
              <a:t>897584L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Float fObj = </a:t>
            </a:r>
            <a:r>
              <a:rPr>
                <a:solidFill>
                  <a:srgbClr val="1C00CF"/>
                </a:solidFill>
              </a:rPr>
              <a:t>243.563f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Double dObj = </a:t>
            </a:r>
            <a:r>
              <a:rPr>
                <a:solidFill>
                  <a:srgbClr val="1C00CF"/>
                </a:solidFill>
              </a:rPr>
              <a:t>-98603.2543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Character cObj = </a:t>
            </a:r>
            <a:r>
              <a:rPr>
                <a:solidFill>
                  <a:srgbClr val="1C00CF"/>
                </a:solidFill>
              </a:rPr>
              <a:t>'y'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    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byte b = bObj.byteValue();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short s = sObj.shortValue();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int i = iObj.intValue();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long l = lObj.longValue();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float f = fObj.floatValue();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double d = dObj.doubleValue();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char c = cObj.charValue();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  <p:bldP build="p" bldLvl="5" animBg="1" rev="0" advAuto="0" spid="154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Automatic Unboxing</a:t>
            </a:r>
          </a:p>
        </p:txBody>
      </p:sp>
      <p:sp>
        <p:nvSpPr>
          <p:cNvPr id="159" name="슬라이드 번호 개체 틀 1"/>
          <p:cNvSpPr txBox="1"/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0" name="직사각형 4"/>
          <p:cNvSpPr/>
          <p:nvPr/>
        </p:nvSpPr>
        <p:spPr>
          <a:xfrm>
            <a:off x="695399" y="1026015"/>
            <a:ext cx="8546633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t> ATest5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public static void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Byte bObj = </a:t>
            </a:r>
            <a:r>
              <a:rPr>
                <a:solidFill>
                  <a:srgbClr val="1C00CF"/>
                </a:solidFill>
              </a:rPr>
              <a:t>5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Short sObj = </a:t>
            </a:r>
            <a:r>
              <a:rPr>
                <a:solidFill>
                  <a:srgbClr val="1C00CF"/>
                </a:solidFill>
              </a:rPr>
              <a:t>15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Integer iObj = </a:t>
            </a:r>
            <a:r>
              <a:rPr>
                <a:solidFill>
                  <a:srgbClr val="1C00CF"/>
                </a:solidFill>
              </a:rPr>
              <a:t>256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Long lObj = </a:t>
            </a:r>
            <a:r>
              <a:rPr>
                <a:solidFill>
                  <a:srgbClr val="1C00CF"/>
                </a:solidFill>
              </a:rPr>
              <a:t>897584L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Float fObj = </a:t>
            </a:r>
            <a:r>
              <a:rPr>
                <a:solidFill>
                  <a:srgbClr val="1C00CF"/>
                </a:solidFill>
              </a:rPr>
              <a:t>243.563f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Double dObj = </a:t>
            </a:r>
            <a:r>
              <a:rPr>
                <a:solidFill>
                  <a:srgbClr val="1C00CF"/>
                </a:solidFill>
              </a:rPr>
              <a:t>-98603.2543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Character cObj = </a:t>
            </a:r>
            <a:r>
              <a:rPr>
                <a:solidFill>
                  <a:srgbClr val="1C00CF"/>
                </a:solidFill>
              </a:rPr>
              <a:t>'y'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      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byte b = bObj;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short s = sObj;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int i = iObj;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long l = lObj;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float f = fObj;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double d = dObj;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char c = cObj;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61" name="모서리가 둥근 직사각형 2"/>
          <p:cNvSpPr/>
          <p:nvPr/>
        </p:nvSpPr>
        <p:spPr>
          <a:xfrm>
            <a:off x="1648494" y="3703671"/>
            <a:ext cx="2524261" cy="2128313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Constants in Wrapper Classes</a:t>
            </a:r>
          </a:p>
        </p:txBody>
      </p:sp>
      <p:sp>
        <p:nvSpPr>
          <p:cNvPr id="166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t>Min, Max values</a:t>
            </a:r>
          </a:p>
          <a:p>
            <a:pPr lvl="1" marL="800100" indent="-342900">
              <a:lnSpc>
                <a:spcPct val="80000"/>
              </a:lnSpc>
              <a:def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Integer.MAX_VALUE</a:t>
            </a:r>
            <a:r>
              <a:rPr>
                <a:solidFill>
                  <a:srgbClr val="46464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,</a:t>
            </a:r>
            <a:r>
              <a:rPr>
                <a:solidFill>
                  <a:srgbClr val="464646"/>
                </a:solidFill>
              </a:rPr>
              <a:t> </a:t>
            </a:r>
            <a:r>
              <a:t>Integer.MIN_VALUE</a:t>
            </a:r>
          </a:p>
          <a:p>
            <a:pPr lvl="1" marL="800100" indent="-342900">
              <a:lnSpc>
                <a:spcPct val="80000"/>
              </a:lnSpc>
              <a:def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Double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.</a:t>
            </a:r>
            <a:r>
              <a:t>MAX_VALUE</a:t>
            </a:r>
            <a:r>
              <a:rPr>
                <a:solidFill>
                  <a:srgbClr val="46464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, </a:t>
            </a:r>
            <a:r>
              <a:t>Double.MIN_VALUE </a:t>
            </a:r>
          </a:p>
          <a:p>
            <a:pPr>
              <a:lnSpc>
                <a:spcPct val="80000"/>
              </a:lnSpc>
              <a:defRPr sz="2800"/>
            </a:pPr>
          </a:p>
          <a:p>
            <a:pPr>
              <a:lnSpc>
                <a:spcPct val="80000"/>
              </a:lnSpc>
              <a:defRPr sz="2800"/>
            </a:pPr>
            <a:r>
              <a:t>true and false </a:t>
            </a:r>
            <a:endParaRPr>
              <a:solidFill>
                <a:srgbClr val="034C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800100" indent="-342900">
              <a:lnSpc>
                <a:spcPct val="80000"/>
              </a:lnSpc>
              <a:def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Boolean.TRUE</a:t>
            </a:r>
            <a:r>
              <a:rPr>
                <a:solidFill>
                  <a:srgbClr val="46464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and </a:t>
            </a:r>
            <a:r>
              <a:t>Boolean.FALSE</a:t>
            </a:r>
          </a:p>
        </p:txBody>
      </p:sp>
      <p:sp>
        <p:nvSpPr>
          <p:cNvPr id="167" name="슬라이드 번호 개체 틀 1"/>
          <p:cNvSpPr txBox="1"/>
          <p:nvPr>
            <p:ph type="sldNum" sz="quarter" idx="2"/>
          </p:nvPr>
        </p:nvSpPr>
        <p:spPr>
          <a:xfrm>
            <a:off x="11691806" y="6435620"/>
            <a:ext cx="27665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>
                <a:solidFill>
                  <a:srgbClr val="404040"/>
                </a:solidFill>
              </a:defRPr>
            </a:lvl1pPr>
          </a:lstStyle>
          <a:p>
            <a:pPr/>
            <a:r>
              <a:t>Conversion from String to other primitive types</a:t>
            </a:r>
          </a:p>
        </p:txBody>
      </p:sp>
      <p:sp>
        <p:nvSpPr>
          <p:cNvPr id="17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Some Static Methods in Wrapper Classes</a:t>
            </a:r>
          </a:p>
        </p:txBody>
      </p:sp>
      <p:sp>
        <p:nvSpPr>
          <p:cNvPr id="173" name="슬라이드 번호 개체 틀 3"/>
          <p:cNvSpPr txBox="1"/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직사각형 4"/>
          <p:cNvSpPr/>
          <p:nvPr/>
        </p:nvSpPr>
        <p:spPr>
          <a:xfrm>
            <a:off x="790552" y="1675618"/>
            <a:ext cx="10375166" cy="2704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int i = Integer.parseInt(</a:t>
            </a:r>
            <a:r>
              <a:rPr>
                <a:solidFill>
                  <a:srgbClr val="C41A16"/>
                </a:solidFill>
              </a:rPr>
              <a:t>"365"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double d1 = Double.parseDouble(</a:t>
            </a:r>
            <a:r>
              <a:rPr>
                <a:solidFill>
                  <a:srgbClr val="C41A16"/>
                </a:solidFill>
              </a:rPr>
              <a:t>"199.98"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 theString = </a:t>
            </a:r>
            <a:r>
              <a:rPr>
                <a:solidFill>
                  <a:srgbClr val="C41A16"/>
                </a:solidFill>
              </a:rPr>
              <a:t>"  673.23  “</a:t>
            </a:r>
            <a:r>
              <a:t>;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 trimedString = theString.trim();              // </a:t>
            </a:r>
            <a:r>
              <a:rPr>
                <a:solidFill>
                  <a:srgbClr val="008F00"/>
                </a:solidFill>
              </a:rPr>
              <a:t>“673.23”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double d2 = Double.parseDouble(trimedString);        // </a:t>
            </a:r>
            <a:r>
              <a:rPr>
                <a:solidFill>
                  <a:srgbClr val="008F00"/>
                </a:solidFill>
              </a:rPr>
              <a:t>673.23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 str = Double.toString(</a:t>
            </a:r>
            <a:r>
              <a:rPr>
                <a:solidFill>
                  <a:srgbClr val="1C00CF"/>
                </a:solidFill>
              </a:rPr>
              <a:t>123.99</a:t>
            </a:r>
            <a:r>
              <a:t>);                // </a:t>
            </a:r>
            <a:r>
              <a:rPr>
                <a:solidFill>
                  <a:srgbClr val="008F00"/>
                </a:solidFill>
              </a:rPr>
              <a:t>"123.99"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2"/>
      <p:bldP build="whole" bldLvl="1" animBg="1" rev="0" advAuto="0" spid="17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Some Methods in Class Character (1/2)</a:t>
            </a:r>
          </a:p>
        </p:txBody>
      </p:sp>
      <p:sp>
        <p:nvSpPr>
          <p:cNvPr id="179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public static char toUpperCase(char arg)</a:t>
            </a:r>
          </a:p>
          <a:p>
            <a:pPr lvl="1" marL="800100" indent="-342900">
              <a:defRPr sz="2300"/>
            </a:pPr>
            <a:r>
              <a:t>ex) char c = Character.toUpperCase(‘a’);    // ‘A”</a:t>
            </a:r>
          </a:p>
          <a:p>
            <a:pPr/>
            <a:r>
              <a:t>public static toLowerCase(char arg)</a:t>
            </a:r>
          </a:p>
          <a:p>
            <a:pPr lvl="1" marL="800100" indent="-342900">
              <a:defRPr sz="2300"/>
            </a:pPr>
            <a:r>
              <a:t>ex) char c = Character.toLowerCase(‘A’);    // ‘a’</a:t>
            </a:r>
          </a:p>
          <a:p>
            <a:pPr/>
            <a:r>
              <a:t>public static boolean isLowerCase(char arg);  </a:t>
            </a:r>
          </a:p>
          <a:p>
            <a:pPr lvl="1" marL="800100" indent="-342900">
              <a:defRPr sz="2300"/>
            </a:pPr>
            <a:r>
              <a:t>ex) boolean answer = Character.isLowerCase(‘c’);    // true</a:t>
            </a:r>
          </a:p>
          <a:p>
            <a:pPr/>
            <a:r>
              <a:t>public static boolean isWhiteSpace(char arg);</a:t>
            </a:r>
          </a:p>
          <a:p>
            <a:pPr lvl="1" marL="800100" indent="-342900">
              <a:defRPr sz="2300"/>
            </a:pPr>
            <a:r>
              <a:t>ex) boolean answer = Character.isWhiteSpace(‘\t’);   // true</a:t>
            </a:r>
          </a:p>
          <a:p>
            <a:pPr lvl="1" marL="800100" indent="-342900">
              <a:defRPr sz="2300">
                <a:solidFill>
                  <a:srgbClr val="067B16"/>
                </a:solidFill>
              </a:defRPr>
            </a:pPr>
            <a:r>
              <a:t>// white space characters: space (blank), tab (\t), line break (\n)</a:t>
            </a:r>
          </a:p>
          <a:p>
            <a:pPr>
              <a:defRPr>
                <a:solidFill>
                  <a:srgbClr val="404040"/>
                </a:solidFill>
              </a:defRPr>
            </a:pPr>
            <a:r>
              <a:t>public static boolean isLetter(char arg); 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ex) </a:t>
            </a:r>
            <a:r>
              <a:rPr>
                <a:solidFill>
                  <a:srgbClr val="067B16"/>
                </a:solidFill>
              </a:rPr>
              <a:t>// letter: alphabet character: a ~ z, A ~ Z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      </a:t>
            </a:r>
            <a:r>
              <a:rPr>
                <a:solidFill>
                  <a:srgbClr val="067B16"/>
                </a:solidFill>
              </a:rPr>
              <a:t>// non-letter character: %, &amp;, ^, *, ...</a:t>
            </a:r>
          </a:p>
        </p:txBody>
      </p:sp>
      <p:sp>
        <p:nvSpPr>
          <p:cNvPr id="180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Some Methods in Class Character (2/2)</a:t>
            </a:r>
          </a:p>
        </p:txBody>
      </p:sp>
      <p:sp>
        <p:nvSpPr>
          <p:cNvPr id="185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public static boolean isDigit(char arg)</a:t>
            </a:r>
          </a:p>
          <a:p>
            <a:pPr lvl="1" marL="800100" indent="-342900">
              <a:defRPr sz="2300"/>
            </a:pPr>
            <a:r>
              <a:t>ex) </a:t>
            </a:r>
            <a:r>
              <a:rPr>
                <a:solidFill>
                  <a:srgbClr val="067B16"/>
                </a:solidFill>
              </a:rPr>
              <a:t>// digit: number character such as ‘0’ ... ‘9’</a:t>
            </a:r>
          </a:p>
          <a:p>
            <a:pPr/>
            <a:r>
              <a:t>public static boolean isLetterOrDigit(char arg)</a:t>
            </a:r>
          </a:p>
          <a:p>
            <a:pPr lvl="1" marL="800100" indent="-342900">
              <a:defRPr sz="2300"/>
            </a:pPr>
            <a:r>
              <a:t>ex) </a:t>
            </a:r>
            <a:r>
              <a:rPr>
                <a:solidFill>
                  <a:srgbClr val="067B16"/>
                </a:solidFill>
              </a:rPr>
              <a:t>// ‘a’...’z’, ‘A’...’Z’, ‘0’...’9’</a:t>
            </a:r>
          </a:p>
        </p:txBody>
      </p:sp>
      <p:sp>
        <p:nvSpPr>
          <p:cNvPr id="18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Invocation Counter (1/2)</a:t>
            </a:r>
          </a:p>
        </p:txBody>
      </p:sp>
      <p:sp>
        <p:nvSpPr>
          <p:cNvPr id="19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TextBox 7"/>
          <p:cNvSpPr txBox="1"/>
          <p:nvPr/>
        </p:nvSpPr>
        <p:spPr>
          <a:xfrm>
            <a:off x="604499" y="1085626"/>
            <a:ext cx="10990134" cy="5066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Counting how many invocation made for all methods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using static variable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InvocationCounter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numberOfInvocations = </a:t>
            </a:r>
            <a:r>
              <a:rPr>
                <a:solidFill>
                  <a:srgbClr val="1C00CF"/>
                </a:solidFill>
              </a:rPr>
              <a:t>0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demoMethod( 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numberOfInvocations++;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outPutCount( 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numberOfInvocations++;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C41A1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System.out.println("Number of invocations so far = "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+ numberOfInvocations);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Instance Member vs Static Member</a:t>
            </a:r>
          </a:p>
        </p:txBody>
      </p:sp>
      <p:sp>
        <p:nvSpPr>
          <p:cNvPr id="37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419656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t>Instance Member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Members that have separate values, one for each object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ex) Student class in a specific middle school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instance member: student’s name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different students have different names</a:t>
            </a:r>
          </a:p>
          <a:p>
            <a:pPr>
              <a:defRPr>
                <a:solidFill>
                  <a:srgbClr val="404040"/>
                </a:solidFill>
              </a:defRPr>
            </a:pPr>
            <a:r>
              <a:t>Static Member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Exist only once in a class and are shared by all objects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ex) Student class in a specific middle school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static member: the name of the school 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the same school’s name for all students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Invocation Counter (2/2)</a:t>
            </a:r>
          </a:p>
        </p:txBody>
      </p:sp>
      <p:sp>
        <p:nvSpPr>
          <p:cNvPr id="19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8" name="TextBox 4"/>
          <p:cNvSpPr txBox="1"/>
          <p:nvPr/>
        </p:nvSpPr>
        <p:spPr>
          <a:xfrm>
            <a:off x="551383" y="980727"/>
            <a:ext cx="11043248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numberSoFar( 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numberOfInvocations++;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numberOfInvocations;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InvocationCounter object1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InvocationCounter( 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object1.outPutCount( );  </a:t>
            </a:r>
            <a:r>
              <a:rPr>
                <a:solidFill>
                  <a:srgbClr val="267507"/>
                </a:solidFill>
              </a:rPr>
              <a:t>// 1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i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; i &lt;= </a:t>
            </a:r>
            <a:r>
              <a:rPr>
                <a:solidFill>
                  <a:srgbClr val="1C00CF"/>
                </a:solidFill>
              </a:rPr>
              <a:t>5</a:t>
            </a:r>
            <a:r>
              <a:t> ; i++)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object1.demoMethod( );  </a:t>
            </a:r>
            <a:r>
              <a:rPr>
                <a:solidFill>
                  <a:srgbClr val="267507"/>
                </a:solidFill>
              </a:rPr>
              <a:t>// +1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object1.outPutCount( ); </a:t>
            </a:r>
            <a:r>
              <a:rPr>
                <a:solidFill>
                  <a:srgbClr val="267507"/>
                </a:solidFill>
              </a:rPr>
              <a:t>// 7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InvocationCounter object2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InvocationCounter( 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i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; i &lt;= </a:t>
            </a:r>
            <a:r>
              <a:rPr>
                <a:solidFill>
                  <a:srgbClr val="1C00CF"/>
                </a:solidFill>
              </a:rPr>
              <a:t>5</a:t>
            </a:r>
            <a:r>
              <a:t> ; i++)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object2.demoMethod( ); </a:t>
            </a:r>
            <a:r>
              <a:rPr>
                <a:solidFill>
                  <a:srgbClr val="267507"/>
                </a:solidFill>
              </a:rPr>
              <a:t>// +1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object2.outPutCount( ); </a:t>
            </a:r>
            <a:r>
              <a:rPr>
                <a:solidFill>
                  <a:srgbClr val="267507"/>
                </a:solidFill>
              </a:rPr>
              <a:t>// +1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"Total number of invocations = "</a:t>
            </a:r>
            <a:r>
              <a:t> + numberSoFar( )); </a:t>
            </a:r>
            <a:r>
              <a:rPr>
                <a:solidFill>
                  <a:srgbClr val="267507"/>
                </a:solidFill>
              </a:rPr>
              <a:t>// 18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Memory Structure of JVM (Revisited)</a:t>
            </a:r>
          </a:p>
        </p:txBody>
      </p:sp>
      <p:sp>
        <p:nvSpPr>
          <p:cNvPr id="43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60" name="그룹 12"/>
          <p:cNvGrpSpPr/>
          <p:nvPr/>
        </p:nvGrpSpPr>
        <p:grpSpPr>
          <a:xfrm>
            <a:off x="551383" y="1196298"/>
            <a:ext cx="9514390" cy="5151151"/>
            <a:chOff x="0" y="0"/>
            <a:chExt cx="9514389" cy="5151149"/>
          </a:xfrm>
        </p:grpSpPr>
        <p:pic>
          <p:nvPicPr>
            <p:cNvPr id="44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14390" cy="51511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47" name="TextBox 5"/>
            <p:cNvGrpSpPr/>
            <p:nvPr/>
          </p:nvGrpSpPr>
          <p:grpSpPr>
            <a:xfrm>
              <a:off x="217060" y="4595148"/>
              <a:ext cx="1439417" cy="343135"/>
              <a:chOff x="0" y="0"/>
              <a:chExt cx="1439416" cy="343133"/>
            </a:xfrm>
          </p:grpSpPr>
          <p:sp>
            <p:nvSpPr>
              <p:cNvPr id="45" name="직사각형"/>
              <p:cNvSpPr/>
              <p:nvPr/>
            </p:nvSpPr>
            <p:spPr>
              <a:xfrm>
                <a:off x="0" y="0"/>
                <a:ext cx="1439120" cy="343134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400"/>
                </a:pPr>
              </a:p>
            </p:txBody>
          </p:sp>
          <p:sp>
            <p:nvSpPr>
              <p:cNvPr id="46" name="Lower Address"/>
              <p:cNvSpPr txBox="1"/>
              <p:nvPr/>
            </p:nvSpPr>
            <p:spPr>
              <a:xfrm>
                <a:off x="0" y="0"/>
                <a:ext cx="1439416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defTabSz="457200">
                  <a:defRPr sz="1400"/>
                </a:lvl1pPr>
              </a:lstStyle>
              <a:p>
                <a:pPr/>
                <a:r>
                  <a:t>Lower Address</a:t>
                </a:r>
              </a:p>
            </p:txBody>
          </p:sp>
        </p:grpSp>
        <p:grpSp>
          <p:nvGrpSpPr>
            <p:cNvPr id="50" name="TextBox 6"/>
            <p:cNvGrpSpPr/>
            <p:nvPr/>
          </p:nvGrpSpPr>
          <p:grpSpPr>
            <a:xfrm>
              <a:off x="7869856" y="4620350"/>
              <a:ext cx="1479777" cy="343135"/>
              <a:chOff x="0" y="0"/>
              <a:chExt cx="1479776" cy="343133"/>
            </a:xfrm>
          </p:grpSpPr>
          <p:sp>
            <p:nvSpPr>
              <p:cNvPr id="48" name="직사각형"/>
              <p:cNvSpPr/>
              <p:nvPr/>
            </p:nvSpPr>
            <p:spPr>
              <a:xfrm>
                <a:off x="0" y="0"/>
                <a:ext cx="1439120" cy="343134"/>
              </a:xfrm>
              <a:prstGeom prst="rect">
                <a:avLst/>
              </a:prstGeom>
              <a:solidFill>
                <a:srgbClr val="F3F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457200">
                  <a:defRPr sz="1400"/>
                </a:pPr>
              </a:p>
            </p:txBody>
          </p:sp>
          <p:sp>
            <p:nvSpPr>
              <p:cNvPr id="49" name="Higher Address"/>
              <p:cNvSpPr txBox="1"/>
              <p:nvPr/>
            </p:nvSpPr>
            <p:spPr>
              <a:xfrm>
                <a:off x="0" y="0"/>
                <a:ext cx="1479777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defTabSz="457200">
                  <a:defRPr sz="1400"/>
                </a:lvl1pPr>
              </a:lstStyle>
              <a:p>
                <a:pPr/>
                <a:r>
                  <a:t>Higher Address</a:t>
                </a:r>
              </a:p>
            </p:txBody>
          </p:sp>
        </p:grpSp>
        <p:grpSp>
          <p:nvGrpSpPr>
            <p:cNvPr id="53" name="TextBox 7"/>
            <p:cNvGrpSpPr/>
            <p:nvPr/>
          </p:nvGrpSpPr>
          <p:grpSpPr>
            <a:xfrm>
              <a:off x="354956" y="1824826"/>
              <a:ext cx="1651667" cy="407875"/>
              <a:chOff x="0" y="0"/>
              <a:chExt cx="1651666" cy="407873"/>
            </a:xfrm>
          </p:grpSpPr>
          <p:sp>
            <p:nvSpPr>
              <p:cNvPr id="51" name="직사각형"/>
              <p:cNvSpPr/>
              <p:nvPr/>
            </p:nvSpPr>
            <p:spPr>
              <a:xfrm>
                <a:off x="-1" y="0"/>
                <a:ext cx="1651668" cy="407874"/>
              </a:xfrm>
              <a:prstGeom prst="rect">
                <a:avLst/>
              </a:prstGeom>
              <a:solidFill>
                <a:srgbClr val="B7D8A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 defTabSz="457200">
                  <a:defRPr sz="1400"/>
                </a:pPr>
              </a:p>
            </p:txBody>
          </p:sp>
          <p:sp>
            <p:nvSpPr>
              <p:cNvPr id="52" name="Bytecode"/>
              <p:cNvSpPr txBox="1"/>
              <p:nvPr/>
            </p:nvSpPr>
            <p:spPr>
              <a:xfrm>
                <a:off x="340465" y="1"/>
                <a:ext cx="970736" cy="294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 defTabSz="457200">
                  <a:defRPr sz="1400"/>
                </a:lvl1pPr>
              </a:lstStyle>
              <a:p>
                <a:pPr/>
                <a:r>
                  <a:t>Bytecode</a:t>
                </a:r>
              </a:p>
            </p:txBody>
          </p:sp>
        </p:grpSp>
        <p:grpSp>
          <p:nvGrpSpPr>
            <p:cNvPr id="56" name="오른쪽 화살표[R] 9"/>
            <p:cNvGrpSpPr/>
            <p:nvPr/>
          </p:nvGrpSpPr>
          <p:grpSpPr>
            <a:xfrm>
              <a:off x="2249689" y="4539767"/>
              <a:ext cx="2129742" cy="514263"/>
              <a:chOff x="0" y="0"/>
              <a:chExt cx="2129741" cy="514262"/>
            </a:xfrm>
          </p:grpSpPr>
          <p:sp>
            <p:nvSpPr>
              <p:cNvPr id="54" name="화살표"/>
              <p:cNvSpPr/>
              <p:nvPr/>
            </p:nvSpPr>
            <p:spPr>
              <a:xfrm>
                <a:off x="0" y="0"/>
                <a:ext cx="2129742" cy="514263"/>
              </a:xfrm>
              <a:prstGeom prst="rightArrow">
                <a:avLst>
                  <a:gd name="adj1" fmla="val 50000"/>
                  <a:gd name="adj2" fmla="val 87759"/>
                </a:avLst>
              </a:prstGeom>
              <a:solidFill>
                <a:srgbClr val="DAD2EA"/>
              </a:solidFill>
              <a:ln w="12700" cap="flat">
                <a:solidFill>
                  <a:srgbClr val="7030A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55" name="Heap Grows"/>
              <p:cNvSpPr txBox="1"/>
              <p:nvPr/>
            </p:nvSpPr>
            <p:spPr>
              <a:xfrm>
                <a:off x="6350" y="134915"/>
                <a:ext cx="1891385" cy="289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pPr/>
                <a:r>
                  <a:t>Heap Grows</a:t>
                </a:r>
              </a:p>
            </p:txBody>
          </p:sp>
        </p:grpSp>
        <p:grpSp>
          <p:nvGrpSpPr>
            <p:cNvPr id="59" name="왼쪽 화살표[L] 11"/>
            <p:cNvGrpSpPr/>
            <p:nvPr/>
          </p:nvGrpSpPr>
          <p:grpSpPr>
            <a:xfrm>
              <a:off x="4499380" y="4539767"/>
              <a:ext cx="2129742" cy="514263"/>
              <a:chOff x="0" y="0"/>
              <a:chExt cx="2129741" cy="514262"/>
            </a:xfrm>
          </p:grpSpPr>
          <p:sp>
            <p:nvSpPr>
              <p:cNvPr id="57" name="화살표"/>
              <p:cNvSpPr/>
              <p:nvPr/>
            </p:nvSpPr>
            <p:spPr>
              <a:xfrm>
                <a:off x="0" y="0"/>
                <a:ext cx="2129742" cy="514263"/>
              </a:xfrm>
              <a:prstGeom prst="leftArrow">
                <a:avLst>
                  <a:gd name="adj1" fmla="val 50000"/>
                  <a:gd name="adj2" fmla="val 86417"/>
                </a:avLst>
              </a:prstGeom>
              <a:solidFill>
                <a:srgbClr val="FFE699"/>
              </a:solidFill>
              <a:ln w="3175" cap="flat">
                <a:solidFill>
                  <a:srgbClr val="953735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58" name="Stack Grows"/>
              <p:cNvSpPr txBox="1"/>
              <p:nvPr/>
            </p:nvSpPr>
            <p:spPr>
              <a:xfrm>
                <a:off x="222205" y="128565"/>
                <a:ext cx="1907536" cy="2893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14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pPr/>
                <a:r>
                  <a:t>Stack Grows</a:t>
                </a:r>
              </a:p>
            </p:txBody>
          </p:sp>
        </p:grpSp>
      </p:grpSp>
      <p:sp>
        <p:nvSpPr>
          <p:cNvPr id="61" name="모서리가 둥근 직사각형"/>
          <p:cNvSpPr/>
          <p:nvPr/>
        </p:nvSpPr>
        <p:spPr>
          <a:xfrm>
            <a:off x="1035115" y="3755533"/>
            <a:ext cx="1458905" cy="694682"/>
          </a:xfrm>
          <a:prstGeom prst="roundRect">
            <a:avLst>
              <a:gd name="adj" fmla="val 27423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62" name="모서리가 둥근 직사각형"/>
          <p:cNvSpPr/>
          <p:nvPr/>
        </p:nvSpPr>
        <p:spPr>
          <a:xfrm>
            <a:off x="780329" y="1803923"/>
            <a:ext cx="1968477" cy="3935902"/>
          </a:xfrm>
          <a:prstGeom prst="roundRect">
            <a:avLst>
              <a:gd name="adj" fmla="val 13058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3"/>
      <p:bldP build="whole" bldLvl="1" animBg="1" rev="0" advAuto="0" spid="62" grpId="2"/>
      <p:bldP build="whole" bldLvl="1" animBg="1" rev="0" advAuto="0" spid="6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Instance and Static Member</a:t>
            </a:r>
          </a:p>
        </p:txBody>
      </p:sp>
      <p:sp>
        <p:nvSpPr>
          <p:cNvPr id="67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" name="TextBox 4"/>
          <p:cNvGrpSpPr/>
          <p:nvPr/>
        </p:nvGrpSpPr>
        <p:grpSpPr>
          <a:xfrm>
            <a:off x="551383" y="980728"/>
            <a:ext cx="6045201" cy="1828801"/>
            <a:chOff x="0" y="0"/>
            <a:chExt cx="6045200" cy="1828800"/>
          </a:xfrm>
        </p:grpSpPr>
        <p:sp>
          <p:nvSpPr>
            <p:cNvPr id="68" name="직사각형"/>
            <p:cNvSpPr/>
            <p:nvPr/>
          </p:nvSpPr>
          <p:spPr>
            <a:xfrm>
              <a:off x="0" y="0"/>
              <a:ext cx="6045200" cy="1828800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69" name="public class Student {…"/>
            <p:cNvSpPr txBox="1"/>
            <p:nvPr/>
          </p:nvSpPr>
          <p:spPr>
            <a:xfrm>
              <a:off x="4762" y="68580"/>
              <a:ext cx="5884549" cy="1691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/>
            <a:p>
              <a:pPr>
                <a:defRPr b="1">
                  <a:solidFill>
                    <a:srgbClr val="9B2393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public</a:t>
              </a:r>
              <a:r>
                <a:rPr b="0">
                  <a:solidFill>
                    <a:srgbClr val="000000"/>
                  </a:solidFill>
                </a:rPr>
                <a:t> </a:t>
              </a:r>
              <a:r>
                <a:t>class</a:t>
              </a:r>
              <a:r>
                <a:rPr b="0">
                  <a:solidFill>
                    <a:srgbClr val="000000"/>
                  </a:solidFill>
                </a:rPr>
                <a:t> Student {</a:t>
              </a:r>
              <a:endParaRPr b="0">
                <a:latin typeface="나눔스퀘어OTF Bold"/>
                <a:ea typeface="나눔스퀘어OTF Bold"/>
                <a:cs typeface="나눔스퀘어OTF Bold"/>
                <a:sym typeface="나눔스퀘어OTF Bold"/>
              </a:endParaRPr>
            </a:p>
            <a:p>
              <a:pPr>
                <a:defRPr>
                  <a:solidFill>
                    <a:srgbClr val="9B2393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    </a:t>
              </a:r>
              <a:r>
                <a:rPr b="1"/>
                <a:t>private</a:t>
              </a:r>
              <a:r>
                <a:t> </a:t>
              </a:r>
              <a:r>
                <a:rPr b="1"/>
                <a:t>int</a:t>
              </a:r>
              <a:r>
                <a:t> id;</a:t>
              </a:r>
              <a:endParaRPr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    </a:t>
              </a:r>
              <a:r>
                <a:rPr b="1">
                  <a:solidFill>
                    <a:srgbClr val="9B2393"/>
                  </a:solidFill>
                </a:rPr>
                <a:t>private</a:t>
              </a:r>
              <a:r>
                <a:t> String name;</a:t>
              </a:r>
              <a:endParaRPr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    </a:t>
              </a:r>
              <a:r>
                <a:rPr b="1">
                  <a:solidFill>
                    <a:srgbClr val="9B2393"/>
                  </a:solidFill>
                </a:rPr>
                <a:t>public</a:t>
              </a:r>
              <a:r>
                <a:t> </a:t>
              </a:r>
              <a:r>
                <a:rPr b="1">
                  <a:solidFill>
                    <a:srgbClr val="9B2393"/>
                  </a:solidFill>
                </a:rPr>
                <a:t>static</a:t>
              </a:r>
              <a:r>
                <a:t> schoolName;</a:t>
              </a:r>
              <a:endParaRPr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    </a:t>
              </a:r>
              <a:r>
                <a:rPr b="1">
                  <a:solidFill>
                    <a:srgbClr val="9B2393"/>
                  </a:solidFill>
                </a:rPr>
                <a:t>public</a:t>
              </a:r>
              <a:r>
                <a:t> </a:t>
              </a:r>
              <a:r>
                <a:rPr b="1">
                  <a:solidFill>
                    <a:srgbClr val="9B2393"/>
                  </a:solidFill>
                </a:rPr>
                <a:t>final</a:t>
              </a:r>
              <a:r>
                <a:t> </a:t>
              </a:r>
              <a:r>
                <a:rPr b="1">
                  <a:solidFill>
                    <a:srgbClr val="9B2393"/>
                  </a:solidFill>
                </a:rPr>
                <a:t>static</a:t>
              </a:r>
              <a:r>
                <a:t> numStudents = </a:t>
              </a:r>
              <a:r>
                <a:rPr>
                  <a:solidFill>
                    <a:srgbClr val="1C00CF"/>
                  </a:solidFill>
                </a:rPr>
                <a:t>120</a:t>
              </a:r>
              <a:r>
                <a:t>;</a:t>
              </a:r>
              <a:endParaRPr>
                <a:latin typeface="나눔스퀘어OTF Regular"/>
                <a:ea typeface="나눔스퀘어OTF Regular"/>
                <a:cs typeface="나눔스퀘어OTF Regular"/>
                <a:sym typeface="나눔스퀘어OTF Regular"/>
              </a:endParaRPr>
            </a:p>
            <a:p>
              <a:pPr>
                <a:defRPr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}</a:t>
              </a:r>
            </a:p>
          </p:txBody>
        </p:sp>
      </p:grpSp>
      <p:grpSp>
        <p:nvGrpSpPr>
          <p:cNvPr id="77" name="그룹 7"/>
          <p:cNvGrpSpPr/>
          <p:nvPr/>
        </p:nvGrpSpPr>
        <p:grpSpPr>
          <a:xfrm>
            <a:off x="551383" y="3165127"/>
            <a:ext cx="3080818" cy="3108674"/>
            <a:chOff x="0" y="0"/>
            <a:chExt cx="3080817" cy="3108672"/>
          </a:xfrm>
        </p:grpSpPr>
        <p:grpSp>
          <p:nvGrpSpPr>
            <p:cNvPr id="73" name="TextBox 5"/>
            <p:cNvGrpSpPr/>
            <p:nvPr/>
          </p:nvGrpSpPr>
          <p:grpSpPr>
            <a:xfrm>
              <a:off x="0" y="-1"/>
              <a:ext cx="3080818" cy="454374"/>
              <a:chOff x="0" y="0"/>
              <a:chExt cx="3080817" cy="454372"/>
            </a:xfrm>
          </p:grpSpPr>
          <p:sp>
            <p:nvSpPr>
              <p:cNvPr id="71" name="직사각형"/>
              <p:cNvSpPr/>
              <p:nvPr/>
            </p:nvSpPr>
            <p:spPr>
              <a:xfrm>
                <a:off x="0" y="-1"/>
                <a:ext cx="3080818" cy="454374"/>
              </a:xfrm>
              <a:prstGeom prst="rect">
                <a:avLst/>
              </a:prstGeom>
              <a:noFill/>
              <a:ln w="9525" cap="flat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</a:p>
            </p:txBody>
          </p:sp>
          <p:sp>
            <p:nvSpPr>
              <p:cNvPr id="72" name="Method Area"/>
              <p:cNvSpPr txBox="1"/>
              <p:nvPr/>
            </p:nvSpPr>
            <p:spPr>
              <a:xfrm>
                <a:off x="720262" y="57121"/>
                <a:ext cx="1640294" cy="340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Method Area</a:t>
                </a:r>
              </a:p>
            </p:txBody>
          </p:sp>
        </p:grpSp>
        <p:grpSp>
          <p:nvGrpSpPr>
            <p:cNvPr id="76" name="TextBox 6"/>
            <p:cNvGrpSpPr/>
            <p:nvPr/>
          </p:nvGrpSpPr>
          <p:grpSpPr>
            <a:xfrm>
              <a:off x="0" y="454371"/>
              <a:ext cx="3080818" cy="2654302"/>
              <a:chOff x="0" y="0"/>
              <a:chExt cx="3080817" cy="2654301"/>
            </a:xfrm>
          </p:grpSpPr>
          <p:sp>
            <p:nvSpPr>
              <p:cNvPr id="74" name="직사각형"/>
              <p:cNvSpPr/>
              <p:nvPr/>
            </p:nvSpPr>
            <p:spPr>
              <a:xfrm>
                <a:off x="0" y="0"/>
                <a:ext cx="3080818" cy="2654302"/>
              </a:xfrm>
              <a:prstGeom prst="rect">
                <a:avLst/>
              </a:prstGeom>
              <a:noFill/>
              <a:ln w="9525" cap="flat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</a:p>
            </p:txBody>
          </p:sp>
          <p:sp>
            <p:nvSpPr>
              <p:cNvPr id="75" name="static schoolName…"/>
              <p:cNvSpPr txBox="1"/>
              <p:nvPr/>
            </p:nvSpPr>
            <p:spPr>
              <a:xfrm>
                <a:off x="231486" y="1011036"/>
                <a:ext cx="2617846" cy="632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/>
              <a:p>
                <a: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static schoolName</a:t>
                </a:r>
                <a:endPara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endParaRPr>
              </a:p>
              <a:p>
                <a: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t>static numStudents</a:t>
                </a:r>
              </a:p>
            </p:txBody>
          </p:sp>
        </p:grpSp>
      </p:grpSp>
      <p:grpSp>
        <p:nvGrpSpPr>
          <p:cNvPr id="88" name="그룹 13"/>
          <p:cNvGrpSpPr/>
          <p:nvPr/>
        </p:nvGrpSpPr>
        <p:grpSpPr>
          <a:xfrm>
            <a:off x="4208983" y="3165129"/>
            <a:ext cx="3080818" cy="3108672"/>
            <a:chOff x="0" y="0"/>
            <a:chExt cx="3080817" cy="3108670"/>
          </a:xfrm>
        </p:grpSpPr>
        <p:grpSp>
          <p:nvGrpSpPr>
            <p:cNvPr id="80" name="TextBox 9"/>
            <p:cNvGrpSpPr/>
            <p:nvPr/>
          </p:nvGrpSpPr>
          <p:grpSpPr>
            <a:xfrm>
              <a:off x="0" y="-1"/>
              <a:ext cx="3080818" cy="461163"/>
              <a:chOff x="0" y="0"/>
              <a:chExt cx="3080817" cy="461162"/>
            </a:xfrm>
          </p:grpSpPr>
          <p:sp>
            <p:nvSpPr>
              <p:cNvPr id="78" name="직사각형"/>
              <p:cNvSpPr/>
              <p:nvPr/>
            </p:nvSpPr>
            <p:spPr>
              <a:xfrm>
                <a:off x="0" y="-1"/>
                <a:ext cx="3080818" cy="461164"/>
              </a:xfrm>
              <a:prstGeom prst="rect">
                <a:avLst/>
              </a:prstGeom>
              <a:noFill/>
              <a:ln w="9525" cap="flat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pPr>
              </a:p>
            </p:txBody>
          </p:sp>
          <p:sp>
            <p:nvSpPr>
              <p:cNvPr id="79" name="Heap Area"/>
              <p:cNvSpPr txBox="1"/>
              <p:nvPr/>
            </p:nvSpPr>
            <p:spPr>
              <a:xfrm>
                <a:off x="859913" y="60516"/>
                <a:ext cx="1360992" cy="3401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 defTabSz="457200">
                  <a:defRPr sz="2000">
                    <a:solidFill>
                      <a:srgbClr val="404040"/>
                    </a:solidFill>
                    <a:latin typeface="Consolas"/>
                    <a:ea typeface="Consolas"/>
                    <a:cs typeface="Consolas"/>
                    <a:sym typeface="Consolas"/>
                  </a:defRPr>
                </a:lvl1pPr>
              </a:lstStyle>
              <a:p>
                <a:pPr/>
                <a:r>
                  <a:t>Heap Area</a:t>
                </a:r>
              </a:p>
            </p:txBody>
          </p:sp>
        </p:grpSp>
        <p:sp>
          <p:nvSpPr>
            <p:cNvPr id="81" name="TextBox 10"/>
            <p:cNvSpPr/>
            <p:nvPr/>
          </p:nvSpPr>
          <p:spPr>
            <a:xfrm>
              <a:off x="0" y="461162"/>
              <a:ext cx="3080818" cy="2647509"/>
            </a:xfrm>
            <a:prstGeom prst="rect">
              <a:avLst/>
            </a:prstGeom>
            <a:noFill/>
            <a:ln w="9525" cap="flat">
              <a:solidFill>
                <a:srgbClr val="BFBFB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 sz="2000">
                  <a:solidFill>
                    <a:srgbClr val="40404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grpSp>
          <p:nvGrpSpPr>
            <p:cNvPr id="84" name="모서리가 둥근 직사각형 11"/>
            <p:cNvGrpSpPr/>
            <p:nvPr/>
          </p:nvGrpSpPr>
          <p:grpSpPr>
            <a:xfrm>
              <a:off x="515416" y="959899"/>
              <a:ext cx="2082801" cy="644280"/>
              <a:chOff x="0" y="0"/>
              <a:chExt cx="2082800" cy="644278"/>
            </a:xfrm>
          </p:grpSpPr>
          <p:sp>
            <p:nvSpPr>
              <p:cNvPr id="82" name="모서리가 둥근 직사각형"/>
              <p:cNvSpPr/>
              <p:nvPr/>
            </p:nvSpPr>
            <p:spPr>
              <a:xfrm>
                <a:off x="0" y="0"/>
                <a:ext cx="2082800" cy="644279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83" name="id = 240427…"/>
              <p:cNvSpPr txBox="1"/>
              <p:nvPr/>
            </p:nvSpPr>
            <p:spPr>
              <a:xfrm>
                <a:off x="37800" y="13149"/>
                <a:ext cx="2007200" cy="617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  <a:r>
                  <a:t>id = 240427</a:t>
                </a:r>
              </a:p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  <a:r>
                  <a:t>name = ”John”</a:t>
                </a:r>
              </a:p>
            </p:txBody>
          </p:sp>
        </p:grpSp>
        <p:grpSp>
          <p:nvGrpSpPr>
            <p:cNvPr id="87" name="모서리가 둥근 직사각형 12"/>
            <p:cNvGrpSpPr/>
            <p:nvPr/>
          </p:nvGrpSpPr>
          <p:grpSpPr>
            <a:xfrm>
              <a:off x="515416" y="2113427"/>
              <a:ext cx="2082801" cy="644281"/>
              <a:chOff x="0" y="0"/>
              <a:chExt cx="2082800" cy="644279"/>
            </a:xfrm>
          </p:grpSpPr>
          <p:sp>
            <p:nvSpPr>
              <p:cNvPr id="85" name="모서리가 둥근 직사각형"/>
              <p:cNvSpPr/>
              <p:nvPr/>
            </p:nvSpPr>
            <p:spPr>
              <a:xfrm>
                <a:off x="0" y="0"/>
                <a:ext cx="2082800" cy="644280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BFBFBF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86" name="id = 240432…"/>
              <p:cNvSpPr txBox="1"/>
              <p:nvPr/>
            </p:nvSpPr>
            <p:spPr>
              <a:xfrm>
                <a:off x="37800" y="13149"/>
                <a:ext cx="2007200" cy="617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/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  <a:r>
                  <a:t>id = 240432</a:t>
                </a:r>
              </a:p>
              <a:p>
                <a:pPr algn="ctr"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  <a:r>
                  <a:t>name = ”Tom”</a:t>
                </a:r>
              </a:p>
            </p:txBody>
          </p:sp>
        </p:grpSp>
      </p:grpSp>
      <p:sp>
        <p:nvSpPr>
          <p:cNvPr id="89" name="TextBox 14"/>
          <p:cNvSpPr txBox="1"/>
          <p:nvPr/>
        </p:nvSpPr>
        <p:spPr>
          <a:xfrm>
            <a:off x="5138721" y="3752837"/>
            <a:ext cx="1221342" cy="34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20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student1</a:t>
            </a:r>
          </a:p>
        </p:txBody>
      </p:sp>
      <p:sp>
        <p:nvSpPr>
          <p:cNvPr id="90" name="TextBox 15"/>
          <p:cNvSpPr txBox="1"/>
          <p:nvPr/>
        </p:nvSpPr>
        <p:spPr>
          <a:xfrm>
            <a:off x="5138721" y="4939872"/>
            <a:ext cx="1221342" cy="340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20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student2</a:t>
            </a:r>
          </a:p>
        </p:txBody>
      </p:sp>
      <p:sp>
        <p:nvSpPr>
          <p:cNvPr id="91" name="모서리가 둥근 직사각형"/>
          <p:cNvSpPr/>
          <p:nvPr/>
        </p:nvSpPr>
        <p:spPr>
          <a:xfrm>
            <a:off x="1049255" y="1323418"/>
            <a:ext cx="3055419" cy="582389"/>
          </a:xfrm>
          <a:prstGeom prst="roundRect">
            <a:avLst>
              <a:gd name="adj" fmla="val 3271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2" name="모서리가 둥근 직사각형"/>
          <p:cNvSpPr/>
          <p:nvPr/>
        </p:nvSpPr>
        <p:spPr>
          <a:xfrm>
            <a:off x="1049255" y="1888764"/>
            <a:ext cx="5447102" cy="582389"/>
          </a:xfrm>
          <a:prstGeom prst="roundRect">
            <a:avLst>
              <a:gd name="adj" fmla="val 3271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100" fill="hold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" grpId="9"/>
      <p:bldP build="whole" bldLvl="1" animBg="1" rev="0" advAuto="0" spid="92" grpId="8"/>
      <p:bldP build="whole" bldLvl="1" animBg="1" rev="0" advAuto="0" spid="90" grpId="4"/>
      <p:bldP build="whole" bldLvl="1" animBg="1" rev="0" advAuto="0" spid="91" grpId="5"/>
      <p:bldP build="whole" bldLvl="1" animBg="1" rev="0" advAuto="0" spid="77" grpId="6"/>
      <p:bldP build="whole" bldLvl="1" animBg="1" rev="0" advAuto="0" spid="91" grpId="7"/>
      <p:bldP build="whole" bldLvl="1" animBg="1" rev="0" advAuto="0" spid="88" grpId="2"/>
      <p:bldP build="whole" bldLvl="1" animBg="1" rev="0" advAuto="0" spid="89" grpId="10"/>
      <p:bldP build="whole" bldLvl="1" animBg="1" rev="0" advAuto="0" spid="90" grpId="11"/>
      <p:bldP build="whole" bldLvl="1" animBg="1" rev="0" advAuto="0" spid="70" grpId="1"/>
      <p:bldP build="whole" bldLvl="1" animBg="1" rev="0" advAuto="0" spid="8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Static Variable – Without Object Creation</a:t>
            </a:r>
          </a:p>
        </p:txBody>
      </p:sp>
      <p:sp>
        <p:nvSpPr>
          <p:cNvPr id="97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Static variable can be accessed </a:t>
            </a:r>
            <a:r>
              <a:rPr>
                <a:solidFill>
                  <a:srgbClr val="FF0000"/>
                </a:solidFill>
              </a:rPr>
              <a:t>using only class name</a:t>
            </a:r>
            <a:endParaRPr>
              <a:solidFill>
                <a:srgbClr val="FF0000"/>
              </a:solidFill>
            </a:endParaRPr>
          </a:p>
          <a:p>
            <a:pPr marL="0" indent="0">
              <a:buSzTx/>
              <a:buNone/>
            </a:pPr>
          </a:p>
          <a:p>
            <a:pPr/>
            <a:r>
              <a:t>ex)</a:t>
            </a:r>
          </a:p>
          <a:p>
            <a:pPr lvl="1" marL="0" indent="457200">
              <a:buSzTx/>
              <a:buNone/>
              <a:defRPr sz="18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Student st1 = new Student();</a:t>
            </a:r>
            <a:endParaRPr sz="2300"/>
          </a:p>
          <a:p>
            <a:pPr lvl="1" marL="0" indent="457200">
              <a:buSzTx/>
              <a:buNone/>
              <a:defRPr sz="18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Student st2 = new Student();</a:t>
            </a:r>
            <a:endParaRPr sz="2300"/>
          </a:p>
          <a:p>
            <a:pPr lvl="1" marL="0" indent="457200">
              <a:buSzTx/>
              <a:buNone/>
              <a:defRPr sz="18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st1.setName(“John”);</a:t>
            </a:r>
            <a:endParaRPr sz="2300"/>
          </a:p>
          <a:p>
            <a:pPr lvl="1" marL="0" indent="457200">
              <a:buSzTx/>
              <a:buNone/>
              <a:defRPr sz="18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st2.setname(“Tom”);</a:t>
            </a:r>
            <a:endParaRPr sz="2300"/>
          </a:p>
          <a:p>
            <a:pPr lvl="1" marL="0" indent="457200">
              <a:buSzTx/>
              <a:buNone/>
              <a:defRPr sz="18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System.out.println(“st1’s name: “ + st1.getName()); </a:t>
            </a:r>
            <a:endParaRPr sz="2300"/>
          </a:p>
          <a:p>
            <a:pPr lvl="1" marL="0" indent="457200">
              <a:buSzTx/>
              <a:buNone/>
              <a:defRPr sz="1800">
                <a:solidFill>
                  <a:srgbClr val="FF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Student</a:t>
            </a:r>
            <a:r>
              <a:rPr>
                <a:solidFill>
                  <a:srgbClr val="464646"/>
                </a:solidFill>
              </a:rPr>
              <a:t>.schoolName = “Saint Jone’s Middle School”; </a:t>
            </a:r>
            <a:r>
              <a:rPr>
                <a:solidFill>
                  <a:srgbClr val="FF2600"/>
                </a:solidFill>
              </a:rPr>
              <a:t>// static variable</a:t>
            </a:r>
          </a:p>
        </p:txBody>
      </p:sp>
      <p:sp>
        <p:nvSpPr>
          <p:cNvPr id="9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Math</a:t>
            </a:r>
            <a:r>
              <a:t> Class</a:t>
            </a:r>
          </a:p>
        </p:txBody>
      </p:sp>
      <p:sp>
        <p:nvSpPr>
          <p:cNvPr id="103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t>Provides a number of standard mathematical methods</a:t>
            </a:r>
          </a:p>
          <a:p>
            <a:pPr lvl="1" marL="800100" indent="-342900">
              <a:lnSpc>
                <a:spcPct val="80000"/>
              </a:lnSpc>
            </a:pPr>
            <a:r>
              <a:t>In </a:t>
            </a:r>
            <a:r>
              <a: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java.lang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package, </a:t>
            </a:r>
            <a:r>
              <a:rPr b="1"/>
              <a:t>no </a:t>
            </a:r>
            <a:r>
              <a:rPr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import</a:t>
            </a:r>
            <a:r>
              <a:rPr b="1"/>
              <a:t> needed</a:t>
            </a:r>
            <a:endParaRPr sz="2300"/>
          </a:p>
          <a:p>
            <a:pPr lvl="1" marL="800100" indent="-342900">
              <a:lnSpc>
                <a:spcPct val="80000"/>
              </a:lnSpc>
            </a:pPr>
            <a:r>
              <a:t>All of its methods and data are </a:t>
            </a:r>
            <a:r>
              <a:rPr b="1">
                <a:solidFill>
                  <a:srgbClr val="FF0000"/>
                </a:solidFill>
              </a:rPr>
              <a:t>static</a:t>
            </a:r>
            <a:endParaRPr sz="2300"/>
          </a:p>
          <a:p>
            <a:pPr lvl="1" marL="800100" indent="-342900">
              <a:lnSpc>
                <a:spcPct val="80000"/>
              </a:lnSpc>
            </a:pPr>
            <a:r>
              <a:t>Two predefined constants, </a:t>
            </a:r>
            <a:endParaRPr sz="2300"/>
          </a:p>
          <a:p>
            <a:pPr lvl="2" marL="1219200" indent="-304800">
              <a:lnSpc>
                <a:spcPct val="80000"/>
              </a:lnSpc>
              <a:buFontTx/>
              <a:defRPr sz="2200"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E</a:t>
            </a:r>
            <a:r>
              <a:rPr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14:m>
              <m:oMath>
                <m:r>
                  <a:rPr xmlns:a="http://schemas.openxmlformats.org/drawingml/2006/main" sz="22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𝑒</m:t>
                </m:r>
                <m:r>
                  <a:rPr xmlns:a="http://schemas.openxmlformats.org/drawingml/2006/main" sz="22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:</m:t>
                </m:r>
              </m:oMath>
            </a14:m>
            <a:r>
              <a:rPr>
                <a:solidFill>
                  <a:srgbClr val="464646"/>
                </a:solidFill>
                <a:latin typeface="Monotype Corsiva"/>
                <a:ea typeface="Monotype Corsiva"/>
                <a:cs typeface="Monotype Corsiva"/>
                <a:sym typeface="Monotype Corsiva"/>
              </a:rPr>
              <a:t> </a:t>
            </a:r>
            <a:r>
              <a:rPr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the base of the natural logarithm system)</a:t>
            </a:r>
          </a:p>
          <a:p>
            <a:pPr lvl="2" marL="1219200" indent="-304800">
              <a:lnSpc>
                <a:spcPct val="80000"/>
              </a:lnSpc>
              <a:buFontTx/>
              <a:defRPr sz="2200"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PI</a:t>
            </a:r>
            <a:r>
              <a:rPr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14:m>
              <m:oMath>
                <m:r>
                  <a:rPr xmlns:a="http://schemas.openxmlformats.org/drawingml/2006/main" sz="2200" i="1">
                    <a:solidFill>
                      <a:srgbClr val="464646"/>
                    </a:solidFill>
                    <a:latin typeface="Cambria Math" panose="02040503050406030204" pitchFamily="18" charset="0"/>
                  </a:rPr>
                  <m:t>π</m:t>
                </m:r>
              </m:oMath>
            </a14:m>
            <a:r>
              <a:rPr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rPr>
              <a:t> = 3.141592 . . .)</a:t>
            </a:r>
          </a:p>
          <a:p>
            <a:pPr lvl="2" marL="1219200" indent="-304800">
              <a:lnSpc>
                <a:spcPct val="80000"/>
              </a:lnSpc>
              <a:buFontTx/>
              <a:defRPr sz="2200"/>
            </a:pPr>
          </a:p>
          <a:p>
            <a:pPr lvl="2" marL="304800" indent="609600">
              <a:lnSpc>
                <a:spcPct val="80000"/>
              </a:lnSpc>
              <a:buSzTx/>
              <a:buNone/>
              <a:defRPr sz="2000">
                <a:solidFill>
                  <a:srgbClr val="000000"/>
                </a:solidFill>
              </a:defRPr>
            </a:pPr>
            <a:r>
              <a:t>ex) </a:t>
            </a:r>
            <a:endParaRPr sz="2200"/>
          </a:p>
          <a:p>
            <a:pPr lvl="2" marL="304800" indent="609600">
              <a:lnSpc>
                <a:spcPct val="80000"/>
              </a:lnSpc>
              <a:buSzTx/>
              <a:buNone/>
              <a:defRPr sz="2000"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area = </a:t>
            </a:r>
            <a:r>
              <a:rPr>
                <a:solidFill>
                  <a:srgbClr val="FF0000"/>
                </a:solidFill>
              </a:rPr>
              <a:t>Math.PI </a:t>
            </a:r>
            <a:r>
              <a:t>* radius * radius;  </a:t>
            </a:r>
            <a:r>
              <a:rPr>
                <a:solidFill>
                  <a:srgbClr val="067B1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//</a:t>
            </a:r>
            <a:r>
              <a:rPr>
                <a:solidFill>
                  <a:srgbClr val="067B16"/>
                </a:solidFill>
              </a:rPr>
              <a:t> </a:t>
            </a:r>
            <a14:m>
              <m:oMath>
                <m:r>
                  <a:rPr xmlns:a="http://schemas.openxmlformats.org/drawingml/2006/main" sz="2000" i="1">
                    <a:solidFill>
                      <a:srgbClr val="067B16"/>
                    </a:solidFill>
                    <a:latin typeface="Cambria Math" panose="02040503050406030204" pitchFamily="18" charset="0"/>
                  </a:rPr>
                  <m:t>𝜋</m:t>
                </m:r>
                <m:sSup>
                  <m:e>
                    <m:r>
                      <a:rPr xmlns:a="http://schemas.openxmlformats.org/drawingml/2006/main" sz="2000" i="1">
                        <a:solidFill>
                          <a:srgbClr val="067B16"/>
                        </a:solidFill>
                        <a:latin typeface="Cambria Math" panose="02040503050406030204" pitchFamily="18" charset="0"/>
                      </a:rPr>
                      <m:t>𝑟</m:t>
                    </m:r>
                  </m:e>
                  <m:sup>
                    <m:r>
                      <a:rPr xmlns:a="http://schemas.openxmlformats.org/drawingml/2006/main" sz="2000" i="1">
                        <a:solidFill>
                          <a:srgbClr val="067B16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 lvl="2" marL="304800" indent="609600">
              <a:lnSpc>
                <a:spcPct val="80000"/>
              </a:lnSpc>
              <a:buSzTx/>
              <a:buNone/>
              <a:defRPr sz="2000">
                <a:solidFill>
                  <a:srgbClr val="034CA1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double r = </a:t>
            </a:r>
            <a:r>
              <a:rPr>
                <a:solidFill>
                  <a:srgbClr val="FF0000"/>
                </a:solidFill>
              </a:rPr>
              <a:t>Math.random()</a:t>
            </a:r>
            <a:r>
              <a:t>;</a:t>
            </a:r>
          </a:p>
        </p:txBody>
      </p:sp>
      <p:sp>
        <p:nvSpPr>
          <p:cNvPr id="104" name="슬라이드 번호 개체 틀 1"/>
          <p:cNvSpPr txBox="1"/>
          <p:nvPr>
            <p:ph type="sldNum" sz="quarter" idx="2"/>
          </p:nvPr>
        </p:nvSpPr>
        <p:spPr>
          <a:xfrm>
            <a:off x="11759014" y="6435620"/>
            <a:ext cx="20945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Math.random() Method</a:t>
            </a:r>
          </a:p>
        </p:txBody>
      </p:sp>
      <p:sp>
        <p:nvSpPr>
          <p:cNvPr id="109" name="내용 개체 틀 2"/>
          <p:cNvSpPr txBox="1"/>
          <p:nvPr>
            <p:ph type="body" sz="quarter" idx="1"/>
          </p:nvPr>
        </p:nvSpPr>
        <p:spPr>
          <a:xfrm>
            <a:off x="551384" y="1124742"/>
            <a:ext cx="9764594" cy="504058"/>
          </a:xfrm>
          <a:prstGeom prst="rect">
            <a:avLst/>
          </a:prstGeom>
        </p:spPr>
        <p:txBody>
          <a:bodyPr/>
          <a:lstStyle/>
          <a:p>
            <a:pPr/>
            <a:r>
              <a:t>Get 10 random integers in [1, 6]</a:t>
            </a:r>
          </a:p>
        </p:txBody>
      </p:sp>
      <p:sp>
        <p:nvSpPr>
          <p:cNvPr id="110" name="슬라이드 번호 개체 틀 3"/>
          <p:cNvSpPr txBox="1"/>
          <p:nvPr>
            <p:ph type="sldNum" sz="quarter" idx="2"/>
          </p:nvPr>
        </p:nvSpPr>
        <p:spPr>
          <a:xfrm>
            <a:off x="11768158" y="6435620"/>
            <a:ext cx="2003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1" name="직사각형 5"/>
          <p:cNvSpPr/>
          <p:nvPr/>
        </p:nvSpPr>
        <p:spPr>
          <a:xfrm>
            <a:off x="911422" y="1745450"/>
            <a:ext cx="9404555" cy="1751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System.out.println(Math.random()); </a:t>
            </a:r>
            <a:r>
              <a:rPr>
                <a:solidFill>
                  <a:srgbClr val="067B16"/>
                </a:solidFill>
              </a:rPr>
              <a:t>// [0.0,1.0) ex)0.366755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20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for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(</a:t>
            </a:r>
            <a:r>
              <a:t>int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i = </a:t>
            </a:r>
            <a:r>
              <a:rPr>
                <a:solidFill>
                  <a:srgbClr val="1C00C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0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; i &lt; </a:t>
            </a:r>
            <a:r>
              <a:rPr>
                <a:solidFill>
                  <a:srgbClr val="1C00C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10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; i++) 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System.out.println((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)(Math.random() * </a:t>
            </a:r>
            <a:r>
              <a:rPr>
                <a:solidFill>
                  <a:srgbClr val="1C00CF"/>
                </a:solidFill>
              </a:rPr>
              <a:t>6</a:t>
            </a:r>
            <a:r>
              <a:t>) + </a:t>
            </a:r>
            <a:r>
              <a:rPr>
                <a:solidFill>
                  <a:srgbClr val="1C00CF"/>
                </a:solidFill>
              </a:rPr>
              <a:t>1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112" name="직사각형 6"/>
          <p:cNvSpPr/>
          <p:nvPr/>
        </p:nvSpPr>
        <p:spPr>
          <a:xfrm>
            <a:off x="10441003" y="1727414"/>
            <a:ext cx="440589" cy="34029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6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6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5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5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</a:t>
            </a:r>
          </a:p>
        </p:txBody>
      </p:sp>
      <p:sp>
        <p:nvSpPr>
          <p:cNvPr id="113" name="방정식"/>
          <p:cNvSpPr txBox="1"/>
          <p:nvPr/>
        </p:nvSpPr>
        <p:spPr>
          <a:xfrm>
            <a:off x="968434" y="3780269"/>
            <a:ext cx="3226862" cy="2839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Math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random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mr>
                  </m:m>
                </m:oMath>
              </m:oMathPara>
            </a14:m>
            <a:endParaRPr sz="2600"/>
          </a:p>
        </p:txBody>
      </p:sp>
      <p:sp>
        <p:nvSpPr>
          <p:cNvPr id="114" name="방정식"/>
          <p:cNvSpPr txBox="1"/>
          <p:nvPr/>
        </p:nvSpPr>
        <p:spPr>
          <a:xfrm>
            <a:off x="978059" y="4185438"/>
            <a:ext cx="3691564" cy="2843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Math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random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mr>
                  </m:m>
                </m:oMath>
              </m:oMathPara>
            </a14:m>
            <a:endParaRPr sz="2600"/>
          </a:p>
        </p:txBody>
      </p:sp>
      <p:sp>
        <p:nvSpPr>
          <p:cNvPr id="115" name="방정식"/>
          <p:cNvSpPr txBox="1"/>
          <p:nvPr/>
        </p:nvSpPr>
        <p:spPr>
          <a:xfrm>
            <a:off x="1021221" y="4590886"/>
            <a:ext cx="4194605" cy="28430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Math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random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mr>
                  </m:m>
                </m:oMath>
              </m:oMathPara>
            </a14:m>
            <a:endParaRPr sz="2600"/>
          </a:p>
        </p:txBody>
      </p:sp>
      <p:sp>
        <p:nvSpPr>
          <p:cNvPr id="116" name="방정식"/>
          <p:cNvSpPr txBox="1"/>
          <p:nvPr/>
        </p:nvSpPr>
        <p:spPr>
          <a:xfrm>
            <a:off x="947008" y="4996334"/>
            <a:ext cx="5968256" cy="28694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m>
                    <m:mPr>
                      <m:ctrlPr>
                        <a:rPr xmlns:a="http://schemas.openxmlformats.org/drawingml/2006/mai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aseJc m:val="center"/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</m:mPr>
                    <m:mr>
                      <m:e/>
                      <m:e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Math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random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*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1,2,3,4,5,6</m:t>
                        </m:r>
                        <m:r>
                          <a:rPr xmlns:a="http://schemas.openxmlformats.org/drawingml/2006/mai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mr>
                  </m:m>
                </m:oMath>
              </m:oMathPara>
            </a14:m>
            <a:endParaRPr sz="26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" grpId="6"/>
      <p:bldP build="whole" bldLvl="1" animBg="1" rev="0" advAuto="0" spid="115" grpId="5"/>
      <p:bldP build="p" bldLvl="5" animBg="1" rev="0" advAuto="0" spid="111" grpId="2"/>
      <p:bldP build="whole" bldLvl="1" animBg="1" rev="0" advAuto="0" spid="109" grpId="1"/>
      <p:bldP build="whole" bldLvl="1" animBg="1" rev="0" advAuto="0" spid="114" grpId="4"/>
      <p:bldP build="whole" bldLvl="1" animBg="1" rev="0" advAuto="0" spid="113" grpId="3"/>
      <p:bldP build="whole" bldLvl="1" animBg="1" rev="0" advAuto="0" spid="112" grpId="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Example: Math.Random() – CoinFlipDemo</a:t>
            </a:r>
          </a:p>
        </p:txBody>
      </p:sp>
      <p:sp>
        <p:nvSpPr>
          <p:cNvPr id="121" name="슬라이드 번호 개체 틀 3"/>
          <p:cNvSpPr txBox="1"/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직사각형 4"/>
          <p:cNvSpPr/>
          <p:nvPr/>
        </p:nvSpPr>
        <p:spPr>
          <a:xfrm>
            <a:off x="551383" y="1166841"/>
            <a:ext cx="11043247" cy="4139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CoinFlipDemo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counter = </a:t>
            </a:r>
            <a:r>
              <a:rPr>
                <a:solidFill>
                  <a:srgbClr val="1C00CF"/>
                </a:solidFill>
              </a:rPr>
              <a:t>1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while</a:t>
            </a:r>
            <a:r>
              <a:t> (counter &lt;= </a:t>
            </a:r>
            <a:r>
              <a:rPr>
                <a:solidFill>
                  <a:srgbClr val="1C00CF"/>
                </a:solidFill>
              </a:rPr>
              <a:t>5</a:t>
            </a:r>
            <a:r>
              <a:t>){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System.out.print(</a:t>
            </a:r>
            <a:r>
              <a:rPr>
                <a:solidFill>
                  <a:srgbClr val="C41A16"/>
                </a:solidFill>
              </a:rPr>
              <a:t>"Flip number "</a:t>
            </a:r>
            <a:r>
              <a:t> + counter + </a:t>
            </a:r>
            <a:r>
              <a:rPr>
                <a:solidFill>
                  <a:srgbClr val="C41A16"/>
                </a:solidFill>
              </a:rPr>
              <a:t>":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coinFlip = 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)(Math.random() * </a:t>
            </a:r>
            <a:r>
              <a:rPr>
                <a:solidFill>
                  <a:srgbClr val="1C00CF"/>
                </a:solidFill>
              </a:rPr>
              <a:t>2.0</a:t>
            </a:r>
            <a:r>
              <a:t>); </a:t>
            </a:r>
            <a:r>
              <a:rPr>
                <a:solidFill>
                  <a:srgbClr val="067B16"/>
                </a:solidFill>
              </a:rPr>
              <a:t>//</a:t>
            </a:r>
            <a14:m>
              <m:oMath>
                <m:r>
                  <a:rPr xmlns:a="http://schemas.openxmlformats.org/drawingml/2006/main" sz="2000" i="1">
                    <a:solidFill>
                      <a:srgbClr val="067B16"/>
                    </a:solidFill>
                    <a:latin typeface="Cambria Math" panose="02040503050406030204" pitchFamily="18" charset="0"/>
                  </a:rPr>
                  <m:t>∈</m:t>
                </m:r>
                <m:r>
                  <a:rPr xmlns:a="http://schemas.openxmlformats.org/drawingml/2006/main" sz="2000" i="1">
                    <a:solidFill>
                      <a:srgbClr val="067B16"/>
                    </a:solidFill>
                    <a:latin typeface="Cambria Math" panose="02040503050406030204" pitchFamily="18" charset="0"/>
                  </a:rPr>
                  <m:t>{</m:t>
                </m:r>
                <m:r>
                  <a:rPr xmlns:a="http://schemas.openxmlformats.org/drawingml/2006/main" sz="2000" i="1">
                    <a:solidFill>
                      <a:srgbClr val="067B16"/>
                    </a:solidFill>
                    <a:latin typeface="Cambria Math" panose="02040503050406030204" pitchFamily="18" charset="0"/>
                  </a:rPr>
                  <m:t>0,1</m:t>
                </m:r>
                <m:r>
                  <a:rPr xmlns:a="http://schemas.openxmlformats.org/drawingml/2006/main" sz="2000" i="1">
                    <a:solidFill>
                      <a:srgbClr val="067B16"/>
                    </a:solidFill>
                    <a:latin typeface="Cambria Math" panose="02040503050406030204" pitchFamily="18" charset="0"/>
                  </a:rPr>
                  <m:t>}</m:t>
                </m:r>
              </m:oMath>
            </a14:m>
            <a:r>
              <a:rPr sz="2000">
                <a:solidFill>
                  <a:srgbClr val="067B16"/>
                </a:solidFill>
              </a:rPr>
              <a:t>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(coinFlip == </a:t>
            </a:r>
            <a:r>
              <a:rPr>
                <a:solidFill>
                  <a:srgbClr val="1C00CF"/>
                </a:solidFill>
              </a:rPr>
              <a:t>0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System.out.println(</a:t>
            </a:r>
            <a:r>
              <a:rPr>
                <a:solidFill>
                  <a:srgbClr val="C41A16"/>
                </a:solidFill>
              </a:rPr>
              <a:t>"Heads"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else </a:t>
            </a:r>
            <a:r>
              <a:rPr>
                <a:solidFill>
                  <a:srgbClr val="067B16"/>
                </a:solidFill>
              </a:rPr>
              <a:t>// coinFlip == 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System.out.println(</a:t>
            </a:r>
            <a:r>
              <a:rPr>
                <a:solidFill>
                  <a:srgbClr val="C41A16"/>
                </a:solidFill>
              </a:rPr>
              <a:t>"Tails"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counter++;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23" name="직사각형 5"/>
          <p:cNvSpPr/>
          <p:nvPr/>
        </p:nvSpPr>
        <p:spPr>
          <a:xfrm>
            <a:off x="8486278" y="3815539"/>
            <a:ext cx="2988798" cy="1434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Flip number </a:t>
            </a:r>
            <a:r>
              <a:rPr>
                <a:solidFill>
                  <a:srgbClr val="1C00CF"/>
                </a:solidFill>
              </a:rPr>
              <a:t>1</a:t>
            </a:r>
            <a:r>
              <a:t>: Heads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Flip number </a:t>
            </a:r>
            <a:r>
              <a:rPr>
                <a:solidFill>
                  <a:srgbClr val="1C00CF"/>
                </a:solidFill>
              </a:rPr>
              <a:t>2</a:t>
            </a:r>
            <a:r>
              <a:t>: 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Flip number </a:t>
            </a:r>
            <a:r>
              <a:rPr>
                <a:solidFill>
                  <a:srgbClr val="1C00CF"/>
                </a:solidFill>
              </a:rPr>
              <a:t>3</a:t>
            </a:r>
            <a:r>
              <a:t>: 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Flip number </a:t>
            </a:r>
            <a:r>
              <a:rPr>
                <a:solidFill>
                  <a:srgbClr val="1C00CF"/>
                </a:solidFill>
              </a:rPr>
              <a:t>4</a:t>
            </a:r>
            <a:r>
              <a:t>: Heads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Flip number </a:t>
            </a:r>
            <a:r>
              <a:rPr>
                <a:solidFill>
                  <a:srgbClr val="1C00CF"/>
                </a:solidFill>
              </a:rPr>
              <a:t>5</a:t>
            </a:r>
            <a:r>
              <a:t>: Tails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2" grpId="1"/>
      <p:bldP build="whole" bldLvl="1" animBg="1" rev="0" advAuto="0" spid="123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Random Object</a:t>
            </a:r>
          </a:p>
        </p:txBody>
      </p:sp>
      <p:sp>
        <p:nvSpPr>
          <p:cNvPr id="12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9" name="import java.util.Random;…"/>
          <p:cNvSpPr txBox="1"/>
          <p:nvPr/>
        </p:nvSpPr>
        <p:spPr>
          <a:xfrm>
            <a:off x="640144" y="986270"/>
            <a:ext cx="9472423" cy="5168264"/>
          </a:xfrm>
          <a:prstGeom prst="rect">
            <a:avLst/>
          </a:prstGeom>
          <a:ln>
            <a:solidFill>
              <a:srgbClr val="C0C0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java.util.Random;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long</a:t>
            </a:r>
            <a:r>
              <a:t> seed = </a:t>
            </a:r>
            <a:r>
              <a:rPr>
                <a:solidFill>
                  <a:srgbClr val="272AD8"/>
                </a:solidFill>
              </a:rPr>
              <a:t>365428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Random rand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Random();  </a:t>
            </a:r>
            <a:r>
              <a:rPr>
                <a:solidFill>
                  <a:srgbClr val="2D8504"/>
                </a:solidFill>
              </a:rPr>
              <a:t>// constructor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Random rand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Random(seed);  </a:t>
            </a:r>
            <a:r>
              <a:t>// constructor with seed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NOTE: when we give the same seed, 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// the same random number series will be generated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 = rand.nextInt(); </a:t>
            </a:r>
            <a:r>
              <a:t>// random integer [minimum int, maximum int]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r = rand.nextInt(n); </a:t>
            </a:r>
            <a:r>
              <a:t>// random integer in {0, 1, ..., n-1}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r = rand.nextInt(</a:t>
            </a:r>
            <a:r>
              <a:rPr>
                <a:solidFill>
                  <a:srgbClr val="272AD8"/>
                </a:solidFill>
              </a:rPr>
              <a:t>3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 + </a:t>
            </a:r>
            <a:r>
              <a:rPr>
                <a:solidFill>
                  <a:srgbClr val="272AD8"/>
                </a:solidFill>
              </a:rPr>
              <a:t>4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  </a:t>
            </a:r>
            <a:r>
              <a:t>// random integer in {4, 5, 6}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double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rd = rand.nextDouble(); </a:t>
            </a:r>
            <a:r>
              <a:t>// random double 0.0 &lt;= r &lt; 1.0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nextBoolean() </a:t>
            </a:r>
            <a:r>
              <a:t>// random true or false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nextBytes()   </a:t>
            </a:r>
            <a:r>
              <a:t>// random byte integer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nextFloat()   </a:t>
            </a:r>
            <a:r>
              <a:t>// random float in [0.0, 1.0)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nextLong()    </a:t>
            </a:r>
            <a:r>
              <a:t>// random long integer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setSeed(</a:t>
            </a:r>
            <a:r>
              <a:rPr b="1">
                <a:solidFill>
                  <a:srgbClr val="AD3DA4"/>
                </a:solidFill>
              </a:rPr>
              <a:t>long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 </a:t>
            </a:r>
            <a:r>
              <a:t>// change the seed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2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2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2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2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