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9525" cap="flat">
              <a:solidFill>
                <a:srgbClr val="BE4B48"/>
              </a:solidFill>
              <a:prstDash val="solid"/>
              <a:round/>
            </a:ln>
          </a:left>
          <a:right>
            <a:ln w="9525" cap="flat">
              <a:solidFill>
                <a:srgbClr val="BE4B48"/>
              </a:solidFill>
              <a:prstDash val="solid"/>
              <a:round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9525" cap="flat">
              <a:solidFill>
                <a:srgbClr val="BE4B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9525" cap="flat">
              <a:solidFill>
                <a:srgbClr val="BE4B48"/>
              </a:solidFill>
              <a:prstDash val="solid"/>
              <a:round/>
            </a:ln>
          </a:top>
          <a:bottom>
            <a:ln w="9525" cap="flat">
              <a:solidFill>
                <a:srgbClr val="BE4B4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Inheritance에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그 다음에는 toString()을 overriding 하였습니다. </a:t>
            </a:r>
          </a:p>
          <a:p>
            <a:pPr/>
            <a:r>
              <a:t>AnimalTest class에서는</a:t>
            </a:r>
          </a:p>
          <a:p>
            <a:pPr/>
            <a:r>
              <a:t>지금까지 정의한 Animal, Cat, Dog class들이 </a:t>
            </a:r>
          </a:p>
          <a:p>
            <a:pPr/>
            <a:r>
              <a:t>잘 작동하는지를 test합니다. </a:t>
            </a:r>
          </a:p>
          <a:p>
            <a:pPr/>
            <a:r>
              <a:t>먼저 “Generic Animal” 이라는 name과 age 5를 가지는</a:t>
            </a:r>
          </a:p>
          <a:p>
            <a:pPr/>
            <a:r>
              <a:t>animal object를 생성하였습니다. </a:t>
            </a:r>
          </a:p>
          <a:p>
            <a:pPr/>
            <a:r>
              <a:t>toString을 이용하여 animal의 정보를 print하였고</a:t>
            </a:r>
          </a:p>
          <a:p>
            <a:pPr/>
            <a:r>
              <a:t>animal의 makeSound()를 call 하여 </a:t>
            </a:r>
          </a:p>
          <a:p>
            <a:pPr/>
            <a:r>
              <a:t>“Some generic animal sound” 를 print합니다. </a:t>
            </a:r>
          </a:p>
          <a:p>
            <a:pPr/>
            <a:r>
              <a:t>이번에는 name이 Buddy이고 age 3이며 </a:t>
            </a:r>
          </a:p>
          <a:p>
            <a:pPr/>
            <a:r>
              <a:t>breed가 Golden Retriever인 Dog object를 생성합니다. </a:t>
            </a:r>
          </a:p>
          <a:p>
            <a:pPr/>
            <a:r>
              <a:t>dog의 정보를 print하고 </a:t>
            </a:r>
          </a:p>
          <a:p>
            <a:pPr/>
            <a:r>
              <a:t>makeSound를 call하여 “Bark” 라고 프린트 합니다. </a:t>
            </a:r>
          </a:p>
          <a:p>
            <a:pPr/>
            <a:r>
              <a:t>Cat에 대해서도 비슷한 test가 이루어지고 있습니다.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이 slide는 AnimalTest 프로그램의 output을 보여주고 있습니다.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이번에는 Vehicle class를 보겠습니다. </a:t>
            </a:r>
          </a:p>
          <a:p>
            <a:pPr/>
            <a:r>
              <a:t>이 class에는 brand를 나타내는 String과 </a:t>
            </a:r>
          </a:p>
          <a:p>
            <a:pPr/>
            <a:r>
              <a:t>출시년도를 나타내는 int year 라는 </a:t>
            </a:r>
          </a:p>
          <a:p>
            <a:pPr/>
            <a:r>
              <a:t>instance variable들이 있습니다. </a:t>
            </a:r>
          </a:p>
          <a:p>
            <a:pPr/>
          </a:p>
          <a:p>
            <a:pPr/>
            <a:r>
              <a:t>default constructor가 있고</a:t>
            </a:r>
          </a:p>
          <a:p>
            <a:pPr/>
            <a:r>
              <a:t>brand와 year를 초기화 하는 constructor가 있습니다. </a:t>
            </a:r>
          </a:p>
          <a:p>
            <a:pPr/>
            <a:r>
              <a:t>instance variable들이 모두 private이므로</a:t>
            </a:r>
          </a:p>
          <a:p>
            <a:pPr/>
            <a:r>
              <a:t>accessor와 mutator가 있습니다.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private instance variable인 year에 대한 </a:t>
            </a:r>
          </a:p>
          <a:p>
            <a:pPr/>
            <a:r>
              <a:t>accessor와 mutator가 있고</a:t>
            </a:r>
          </a:p>
          <a:p>
            <a:pPr/>
            <a:r>
              <a:t>startEngine이라는 method에서는</a:t>
            </a:r>
          </a:p>
          <a:p>
            <a:pPr/>
            <a:r>
              <a:t>“The engine is starting …” 이라는 string을 print합니다. </a:t>
            </a:r>
          </a:p>
          <a:p>
            <a:pPr/>
            <a:r>
              <a:t>맨 아래는 toString() method가 overriding 되어 있습니다.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class Car가 Vehicle의 child class로 정의되어 있습니다. </a:t>
            </a:r>
          </a:p>
          <a:p>
            <a:pPr/>
            <a:r>
              <a:t>문의 갯수를 나타내는 doors가 instance variable로 추가되어 있습니다. </a:t>
            </a:r>
          </a:p>
          <a:p>
            <a:pPr/>
            <a:r>
              <a:t>default constructor에서는 super()를 사용하여</a:t>
            </a:r>
          </a:p>
          <a:p>
            <a:pPr/>
            <a:r>
              <a:t>parent인 Vehicle의 default constructor를 call하였습니다. </a:t>
            </a:r>
          </a:p>
          <a:p>
            <a:pPr/>
            <a:r>
              <a:t>brand, year, doors를 parameter로 받는 constructor에서는</a:t>
            </a:r>
          </a:p>
          <a:p>
            <a:pPr/>
            <a:r>
              <a:t>먼저 brand와 year의 초기값을 set하는 parent의 constructor를 call하고</a:t>
            </a:r>
          </a:p>
          <a:p>
            <a:pPr/>
            <a:r>
              <a:t>doors의 초기값을 assign하였습니다. </a:t>
            </a:r>
          </a:p>
          <a:p>
            <a:pPr/>
            <a:r>
              <a:t>getDoors()와 setDoors()는 doors를 위한 accessor, mutator입니다.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startEngine() method를 overriding 했는데</a:t>
            </a:r>
          </a:p>
          <a:p>
            <a:pPr/>
            <a:r>
              <a:t>먼저 super.startEngine()을 call하여 </a:t>
            </a:r>
          </a:p>
          <a:p>
            <a:pPr/>
            <a:r>
              <a:t>parent의 startEngine()을 실행하여</a:t>
            </a:r>
          </a:p>
          <a:p>
            <a:pPr/>
            <a:r>
              <a:t>“The engine is starting…” 이라는 메시지를 프린트하고</a:t>
            </a:r>
          </a:p>
          <a:p>
            <a:pPr/>
            <a:r>
              <a:t>거기에 “The car engine is starting…” 이라는 메시지를</a:t>
            </a:r>
          </a:p>
          <a:p>
            <a:pPr/>
            <a:r>
              <a:t>더 프린트 하였습니다. </a:t>
            </a:r>
          </a:p>
          <a:p>
            <a:pPr/>
            <a:r>
              <a:t>마지막으로 toString() method를 overriding하여 </a:t>
            </a:r>
          </a:p>
          <a:p>
            <a:pPr/>
            <a:r>
              <a:t>Car object의 정보를 print하게 했습니다.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여기에서 ‘protected’ access에 대해 다시 살펴 보겠습니다. </a:t>
            </a:r>
          </a:p>
          <a:p>
            <a:pPr/>
            <a:r>
              <a:t>‘protected’ 로 정의된 member는 </a:t>
            </a:r>
          </a:p>
          <a:p>
            <a:pPr/>
            <a:r>
              <a:t>먼저 class 외부라 할지라도 같은 package 내에서는 access가 가능하며</a:t>
            </a:r>
          </a:p>
          <a:p>
            <a:pPr/>
            <a:r>
              <a:t>descendant class에서는 (심지어 같은 package 내에 있지 않더라도)</a:t>
            </a:r>
          </a:p>
          <a:p>
            <a:pPr/>
            <a:r>
              <a:t>access가 가능합니다. </a:t>
            </a:r>
          </a:p>
          <a:p>
            <a:pPr/>
            <a:r>
              <a:t>특히 descendant class에는 그 ancestor class의 member가</a:t>
            </a:r>
          </a:p>
          <a:p>
            <a:pPr/>
            <a:r>
              <a:t>정의에 포함되어 있기 때문에</a:t>
            </a:r>
          </a:p>
          <a:p>
            <a:pPr/>
            <a:r>
              <a:t>object와 dot operator를 제외한 direct access가 가능해 집니다. </a:t>
            </a:r>
          </a:p>
          <a:p>
            <a:pPr/>
            <a:r>
              <a:t>이것에 대해서는 다음 slide에서 더 자세히 살펴보겠습니다.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17</a:t>
            </a:r>
          </a:p>
          <a:p>
            <a:pPr/>
          </a:p>
          <a:p>
            <a:pPr/>
            <a:r>
              <a:t>Parent class에 String name instance variable과 display() method가 </a:t>
            </a:r>
          </a:p>
          <a:p>
            <a:pPr/>
            <a:r>
              <a:t>protected access로 정의되어 있습니다. </a:t>
            </a:r>
          </a:p>
          <a:p>
            <a:pPr/>
            <a:r>
              <a:t>Child class가 Parent class를 inheirt 하면</a:t>
            </a:r>
          </a:p>
          <a:p>
            <a:pPr/>
            <a:r>
              <a:t>name과 display()는 자동으로 자신의 member가 되며</a:t>
            </a:r>
          </a:p>
          <a:p>
            <a:pPr/>
            <a:r>
              <a:t>그들이 protected이기 때문에 dot operator 없이</a:t>
            </a:r>
          </a:p>
          <a:p>
            <a:pPr/>
            <a:r>
              <a:t>direct access 가 가능해 집니다. </a:t>
            </a:r>
          </a:p>
          <a:p>
            <a:pPr/>
            <a:r>
              <a:t>showName method 안에서 name이 direct access되었으며</a:t>
            </a:r>
          </a:p>
          <a:p>
            <a:pPr/>
            <a:r>
              <a:t>display() method call도 direct access되었습니다. </a:t>
            </a:r>
          </a:p>
          <a:p>
            <a:pPr/>
            <a:r>
              <a:t>ProtectedExample class program에서는</a:t>
            </a:r>
          </a:p>
          <a:p>
            <a:pPr/>
            <a:r>
              <a:t>Child class c를 생성하고 c.shoname()을 call하였는데</a:t>
            </a:r>
          </a:p>
          <a:p>
            <a:pPr/>
            <a:r>
              <a:t>“Name: Parent Name” 과 </a:t>
            </a:r>
          </a:p>
          <a:p>
            <a:pPr/>
            <a:r>
              <a:t>“This is a protected method in Parent class.”가 </a:t>
            </a:r>
          </a:p>
          <a:p>
            <a:pPr/>
            <a:r>
              <a:t>print됩니다.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18</a:t>
            </a:r>
          </a:p>
          <a:p>
            <a:pPr/>
          </a:p>
          <a:p>
            <a:pPr/>
            <a:r>
              <a:t>이제 access modifier들에 대해 요약해 보겠습니다. </a:t>
            </a:r>
          </a:p>
          <a:p>
            <a:pPr/>
            <a:r>
              <a:t>private은 같은 class 내에서만 access가 가능합니다. </a:t>
            </a:r>
          </a:p>
          <a:p>
            <a:pPr/>
            <a:r>
              <a:t>default 또는 package 권한은 같은 package 내에서만 access가 가능합니다. </a:t>
            </a:r>
          </a:p>
          <a:p>
            <a:pPr/>
            <a:r>
              <a:t>protected는 같은 pakcage이내와 함께</a:t>
            </a:r>
          </a:p>
          <a:p>
            <a:pPr/>
            <a:r>
              <a:t>descendant들에서는 access가 가능합니다. </a:t>
            </a:r>
          </a:p>
          <a:p>
            <a:pPr/>
            <a:r>
              <a:t>마지막으로 public은 아무런 제한이 없이 어디에서나 access가 가능합니다.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Inheritance, 즉, 상속의 목적은 중복되는 코드를 줄이고</a:t>
            </a:r>
          </a:p>
          <a:p>
            <a:pPr/>
            <a:r>
              <a:t>제대로 개발된 클래스들을 재사용하여 </a:t>
            </a:r>
          </a:p>
          <a:p>
            <a:pPr/>
            <a:r>
              <a:t>새로운 클래스를 생성하는데 있습니다. </a:t>
            </a:r>
          </a:p>
          <a:p>
            <a:pPr/>
          </a:p>
          <a:p>
            <a:pPr/>
            <a:r>
              <a:t>class A를 parent class로 가정할 때, </a:t>
            </a:r>
          </a:p>
          <a:p>
            <a:pPr/>
            <a:r>
              <a:t>A는 다른 이름으로 base class 또는 super class로도 불립니다. </a:t>
            </a:r>
          </a:p>
          <a:p>
            <a:pPr/>
            <a:r>
              <a:t>class A에는 instance variable field1이 있고, </a:t>
            </a:r>
          </a:p>
          <a:p>
            <a:pPr/>
            <a:r>
              <a:t>method1() 이 정의되어 있습니다. </a:t>
            </a:r>
          </a:p>
          <a:p>
            <a:pPr/>
          </a:p>
          <a:p>
            <a:pPr/>
            <a:r>
              <a:t>class B를 child class (또는 derived class 또는 sub class) 이라 할 때</a:t>
            </a:r>
          </a:p>
          <a:p>
            <a:pPr/>
            <a:r>
              <a:t>class B extends A 라고 “extends” 라는 keyword를 써서 </a:t>
            </a:r>
          </a:p>
          <a:p>
            <a:pPr/>
            <a:r>
              <a:t>A와 B간에는 parent, child관계가 성립되게 됩니다. </a:t>
            </a:r>
          </a:p>
          <a:p>
            <a:pPr/>
            <a:r>
              <a:t>이 때 B는 A에서 inherit한다, 즉, B가 A에게서 상속받는다 라고 합니다. </a:t>
            </a:r>
          </a:p>
          <a:p>
            <a:pPr/>
            <a:r>
              <a:t>코드만으로 볼 때에는 class B에는 instance variable field2가 있고</a:t>
            </a:r>
          </a:p>
          <a:p>
            <a:pPr/>
            <a:r>
              <a:t>method2() 가 있습니다. </a:t>
            </a:r>
          </a:p>
          <a:p>
            <a:pPr/>
            <a:r>
              <a:t>그러나 B는 A로 부터 상속을 받았기 때문에</a:t>
            </a:r>
          </a:p>
          <a:p>
            <a:pPr/>
            <a:r>
              <a:t>비록 눈에 보이지는 않지만 B에는 원래 A가 가지고 있던 </a:t>
            </a:r>
          </a:p>
          <a:p>
            <a:pPr/>
            <a:r>
              <a:t>field1과 method1() 도 존재하는 것입니다.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Inheritance에 대해 정해져 있는 rule들을 살펴보겠습니다. </a:t>
            </a:r>
          </a:p>
          <a:p>
            <a:pPr/>
            <a:r>
              <a:t>먼저 parent로는 단 하나의 class만을 가질 수 있습니다. </a:t>
            </a:r>
          </a:p>
          <a:p>
            <a:pPr/>
            <a:r>
              <a:t>이것은 Java 언어가 C++ 언어에 대해 가지고 있는 큰 차이점 중의 하나 입니다. </a:t>
            </a:r>
          </a:p>
          <a:p>
            <a:pPr/>
            <a:r>
              <a:t>C++ 언어는 parent class가 여러개가 될 수 있는</a:t>
            </a:r>
          </a:p>
          <a:p>
            <a:pPr/>
            <a:r>
              <a:t>multiple inheritance가 가능한데</a:t>
            </a:r>
          </a:p>
          <a:p>
            <a:pPr/>
            <a:r>
              <a:t>사실 이러한 속성은 프로그램을 이해하기 어렵게 만들고</a:t>
            </a:r>
          </a:p>
          <a:p>
            <a:pPr/>
            <a:r>
              <a:t>디버깅을 힘들게 하는 이유 중의 합니다. </a:t>
            </a:r>
          </a:p>
          <a:p>
            <a:pPr/>
            <a:r>
              <a:t>Java는 multiple inheritance를 금지하고 </a:t>
            </a:r>
          </a:p>
          <a:p>
            <a:pPr/>
            <a:r>
              <a:t>오직 단 하나의 parent만을 가능하게 했기 때문에</a:t>
            </a:r>
          </a:p>
          <a:p>
            <a:pPr/>
            <a:r>
              <a:t>class hierarchy가 명확해지고</a:t>
            </a:r>
          </a:p>
          <a:p>
            <a:pPr/>
            <a:r>
              <a:t>error를 훨씬 줄일 수 있습니다. </a:t>
            </a:r>
          </a:p>
          <a:p>
            <a:pPr/>
            <a:r>
              <a:t>두번째 rule로는 parent의 private field들은 </a:t>
            </a:r>
          </a:p>
          <a:p>
            <a:pPr/>
            <a:r>
              <a:t>child class에서도 direct access가 불가능하다는 것입니다. </a:t>
            </a:r>
          </a:p>
          <a:p>
            <a:pPr/>
            <a:r>
              <a:t>따라서 parent class의 private field를 access 하기 위해서는 </a:t>
            </a:r>
          </a:p>
          <a:p>
            <a:pPr/>
            <a:r>
              <a:t>child에서 accessor와 mutator를 이용해야 하는 것입니다. </a:t>
            </a:r>
          </a:p>
          <a:p>
            <a:pPr/>
            <a:r>
              <a:t>세번째 rule로는 child class와 parent class가 다른 package안에 있을 때에는</a:t>
            </a:r>
          </a:p>
          <a:p>
            <a:pPr/>
            <a:r>
              <a:t>parent class의 default fields와 methods를 </a:t>
            </a:r>
          </a:p>
          <a:p>
            <a:pPr/>
            <a:r>
              <a:t>child에서 direct access가 불가능하다는 것입니다.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class hierarchy를 나타내는 tree를 그림과 같이 그려 놓았습니다. </a:t>
            </a:r>
          </a:p>
          <a:p>
            <a:pPr/>
            <a:r>
              <a:t>tree의 edge는 child에서 parent로 가는 arrow로 표시되었습니다. </a:t>
            </a:r>
          </a:p>
          <a:p>
            <a:pPr/>
            <a:r>
              <a:t>이 hierarchy를 보면서 class들의 관계를 해석해 볼 수 있습니다. </a:t>
            </a:r>
          </a:p>
          <a:p>
            <a:pPr/>
            <a:r>
              <a:t>먼저 class A는 B와 C의 parent이고</a:t>
            </a:r>
          </a:p>
          <a:p>
            <a:pPr/>
            <a:r>
              <a:t>따라서 A는 D, E, F의 grand parent입니다. </a:t>
            </a:r>
          </a:p>
          <a:p>
            <a:pPr/>
            <a:r>
              <a:t>결국 A는 B, C, D, E, F, G의 ancestor입니다. </a:t>
            </a:r>
          </a:p>
          <a:p>
            <a:pPr/>
          </a:p>
          <a:p>
            <a:pPr/>
            <a:r>
              <a:t>한편, G는 F의 child이고</a:t>
            </a:r>
          </a:p>
          <a:p>
            <a:pPr/>
            <a:r>
              <a:t>G는 C의 grand child 입니다. </a:t>
            </a:r>
          </a:p>
          <a:p>
            <a:pPr/>
            <a:r>
              <a:t>따라서, G는 A, C, F의 descendant입니다. </a:t>
            </a:r>
          </a:p>
          <a:p>
            <a:pPr/>
          </a:p>
          <a:p>
            <a:pPr/>
            <a:r>
              <a:t>반면에 B는 E의 ancestor가 아닙니다. </a:t>
            </a:r>
          </a:p>
          <a:p>
            <a:pPr/>
            <a:r>
              <a:t>또한 D는 C의 descendant가 아닙니다. 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class Animal에는 private instance variable name과 age가 있습니다. </a:t>
            </a:r>
          </a:p>
          <a:p>
            <a:pPr/>
            <a:r>
              <a:t>하는 일이 없지만 권장하는대로 만들어진 default constructor도 있습니다. </a:t>
            </a:r>
          </a:p>
          <a:p>
            <a:pPr/>
            <a:r>
              <a:t>두 instance variable의 초기값을 parameter로 받는 </a:t>
            </a:r>
          </a:p>
          <a:p>
            <a:pPr/>
            <a:r>
              <a:t>constructor도 있습니다. </a:t>
            </a:r>
          </a:p>
          <a:p>
            <a:pPr/>
            <a:r>
              <a:t>instance variable name이 private이기 때문에</a:t>
            </a:r>
          </a:p>
          <a:p>
            <a:pPr/>
            <a:r>
              <a:t>그 값을 읽어서 return 해 주는 public method getName() 이 </a:t>
            </a:r>
          </a:p>
          <a:p>
            <a:pPr/>
            <a:r>
              <a:t>accessor로 define 되었습니다.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역시 instance variable name의 값을 바꾸어 주기 위해서는</a:t>
            </a:r>
          </a:p>
          <a:p>
            <a:pPr/>
            <a:r>
              <a:t>mutator인 public void setName이 정의되어야 합니다. </a:t>
            </a:r>
          </a:p>
          <a:p>
            <a:pPr/>
            <a:r>
              <a:t>private instance variable인 age를 위한 </a:t>
            </a:r>
          </a:p>
          <a:p>
            <a:pPr/>
            <a:r>
              <a:t>accessor인 getAge()와 mutator인 setAge()도 define 되었습니다. </a:t>
            </a:r>
          </a:p>
          <a:p>
            <a:pPr/>
            <a:r>
              <a:t>public method인 makeSound() 는 </a:t>
            </a:r>
          </a:p>
          <a:p>
            <a:pPr/>
            <a:r>
              <a:t>어떤 동물의 sound를 발생시킨다는 message를 print하고 있습니다. </a:t>
            </a:r>
          </a:p>
          <a:p>
            <a:pPr/>
            <a:r>
              <a:t>그 아래 toString() method가 재정의 되었는데 </a:t>
            </a:r>
          </a:p>
          <a:p>
            <a:pPr/>
            <a:r>
              <a:t>재정의를 영어로는 “overriding” 이라 합니다. </a:t>
            </a:r>
          </a:p>
          <a:p>
            <a:pPr/>
            <a:r>
              <a:t>이렇게 overriding 을 위한 method 앞에는 </a:t>
            </a:r>
          </a:p>
          <a:p>
            <a:pPr/>
            <a:r>
              <a:t>@Override 라는 표시가 IntelliJ 에 의해 자동으로 붙여지는데 </a:t>
            </a:r>
          </a:p>
          <a:p>
            <a:pPr/>
            <a:r>
              <a:t>이렇게 at (@) 표시 뒤에 붙는 특정 표시를 </a:t>
            </a:r>
          </a:p>
          <a:p>
            <a:pPr/>
            <a:r>
              <a:t>annotation이라 합니다. </a:t>
            </a:r>
          </a:p>
          <a:p>
            <a:pPr/>
            <a:r>
              <a:t>사실 annotation은 붙이지 않아도 전혀 상관이 없습니다만 </a:t>
            </a:r>
          </a:p>
          <a:p>
            <a:pPr/>
            <a:r>
              <a:t>우리 IDE가 친절하게 그 아래에 define된 method가 </a:t>
            </a:r>
          </a:p>
          <a:p>
            <a:pPr/>
            <a:r>
              <a:t>overriding 하고 있는 method라는 사실을 알려주는</a:t>
            </a:r>
          </a:p>
          <a:p>
            <a:pPr/>
            <a:r>
              <a:t>annotation @Override를 붙여주는 것입니다. </a:t>
            </a:r>
          </a:p>
          <a:p>
            <a:pPr/>
            <a:r>
              <a:t>우리도 overriding (재정의) 할 때에는 @Override annotation을 </a:t>
            </a:r>
          </a:p>
          <a:p>
            <a:pPr/>
            <a:r>
              <a:t>붙이는 습관을 들이는 것이 좋습니다.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Cat class는 Animal class를 inherit 합니다. </a:t>
            </a:r>
          </a:p>
          <a:p>
            <a:pPr/>
            <a:r>
              <a:t>Animal의 기존 instance variable들 (name, age) 에 더해</a:t>
            </a:r>
          </a:p>
          <a:p>
            <a:pPr/>
            <a:r>
              <a:t>color를 instance variable로 더 추가합니다. </a:t>
            </a:r>
          </a:p>
          <a:p>
            <a:pPr/>
            <a:r>
              <a:t>Cat의 default constructor에서는 super() 를 call 했는데</a:t>
            </a:r>
          </a:p>
          <a:p>
            <a:pPr/>
            <a:r>
              <a:t>이와 같이 child class에서는 자신의 parent class의 </a:t>
            </a:r>
          </a:p>
          <a:p>
            <a:pPr/>
            <a:r>
              <a:t>대응하는 constructor를 call해 주어야 합니다. </a:t>
            </a:r>
          </a:p>
          <a:p>
            <a:pPr/>
            <a:r>
              <a:t>또 이 call은 constructor에서 가장 먼저 실행되어야 합니다. </a:t>
            </a:r>
          </a:p>
          <a:p>
            <a:pPr/>
            <a:r>
              <a:t>다음에 나오는 constructor에서는 </a:t>
            </a:r>
          </a:p>
          <a:p>
            <a:pPr/>
            <a:r>
              <a:t>name, age, color의 초기값을 parameter로 받는데</a:t>
            </a:r>
          </a:p>
          <a:p>
            <a:pPr/>
            <a:r>
              <a:t>name과 age는 parent class인 Animal의 instance variable들입니다. </a:t>
            </a:r>
          </a:p>
          <a:p>
            <a:pPr/>
            <a:r>
              <a:t>그런데 그들이 Animal의 private이기 때문에</a:t>
            </a:r>
          </a:p>
          <a:p>
            <a:pPr/>
            <a:r>
              <a:t>child인 Cat에서도 direct access가 불가능합니다. </a:t>
            </a:r>
          </a:p>
          <a:p>
            <a:pPr/>
            <a:r>
              <a:t>그런 이유도 있고 해서 여기서도 super(name, age) 를</a:t>
            </a:r>
          </a:p>
          <a:p>
            <a:pPr/>
            <a:r>
              <a:t>가장 먼저 call합니다. </a:t>
            </a:r>
          </a:p>
          <a:p>
            <a:pPr/>
            <a:r>
              <a:t>이렇게 하면 Animal 의 constructor Animal(name, age)가 </a:t>
            </a:r>
          </a:p>
          <a:p>
            <a:pPr/>
            <a:r>
              <a:t>call 되며, private 문제도 해결됩니다. </a:t>
            </a:r>
          </a:p>
          <a:p>
            <a:pPr/>
            <a:r>
              <a:t>남은 parameter인 color는 this.color에 assign합니다. </a:t>
            </a:r>
          </a:p>
          <a:p>
            <a:pPr/>
            <a:r>
              <a:t>그 아래의 getColor, setColor는 accessor와 mutator method들입니다.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이번에는 inherit된 method makeSound를 </a:t>
            </a:r>
          </a:p>
          <a:p>
            <a:pPr/>
            <a:r>
              <a:t>overriding하여 새로운 기능을 가지게 하려고 합니다. </a:t>
            </a:r>
          </a:p>
          <a:p>
            <a:pPr/>
            <a:r>
              <a:t>overriding method는 overloading과 달리</a:t>
            </a:r>
          </a:p>
          <a:p>
            <a:pPr/>
            <a:r>
              <a:t>ancestor의 method와 정확히 똑같은 method header를</a:t>
            </a:r>
          </a:p>
          <a:p>
            <a:pPr/>
            <a:r>
              <a:t>가지고 있어야 합니다. </a:t>
            </a:r>
          </a:p>
          <a:p>
            <a:pPr/>
            <a:r>
              <a:t>이 경우에는 Animal의 ‘public void makeSound()’ 를 </a:t>
            </a:r>
          </a:p>
          <a:p>
            <a:pPr/>
            <a:r>
              <a:t>overriding하여 Cat의 ‘public void makeSound()’ 로 </a:t>
            </a:r>
          </a:p>
          <a:p>
            <a:pPr/>
            <a:r>
              <a:t>다시 정의하는 것입니다. </a:t>
            </a:r>
          </a:p>
          <a:p>
            <a:pPr/>
            <a:r>
              <a:t>여기서는 고양이 울음소리인 “Meow” 를 print하도록 했습니다. </a:t>
            </a:r>
          </a:p>
          <a:p>
            <a:pPr/>
            <a:r>
              <a:t>그 아래에는 toString() 이 overriding 되었습니다. </a:t>
            </a:r>
          </a:p>
          <a:p>
            <a:pPr/>
          </a:p>
          <a:p>
            <a:pPr/>
            <a:r>
              <a:t>이제 새로운 class Dog를 Animal의 child로 정의하기 시작합니다. </a:t>
            </a:r>
          </a:p>
          <a:p>
            <a:pPr/>
            <a:r>
              <a:t>Dog에는 String breed 라는 새 instance variable이 추가되었는데</a:t>
            </a:r>
          </a:p>
          <a:p>
            <a:pPr/>
            <a:r>
              <a:t>breed는 개의 품종을 말합니다. </a:t>
            </a:r>
          </a:p>
          <a:p>
            <a:pPr/>
            <a:r>
              <a:t>역시 default constructor에서는 super() 로 </a:t>
            </a:r>
          </a:p>
          <a:p>
            <a:pPr/>
            <a:r>
              <a:t>parent의 default constructor를 call하였습니다. </a:t>
            </a:r>
          </a:p>
          <a:p>
            <a:pPr/>
            <a:r>
              <a:t>그러나 역시 default constructor는 아무 하는 일이 없습니다.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Dog의 두번째 constructor는</a:t>
            </a:r>
          </a:p>
          <a:p>
            <a:pPr/>
            <a:r>
              <a:t>name, age, breed를 parameter로 받아</a:t>
            </a:r>
          </a:p>
          <a:p>
            <a:pPr/>
            <a:r>
              <a:t>super(name, age) 를 call하여 parent의 constructor를 실행되게 했고</a:t>
            </a:r>
          </a:p>
          <a:p>
            <a:pPr/>
            <a:r>
              <a:t>this.breed에 breed를 assgin하였습니다. </a:t>
            </a:r>
          </a:p>
          <a:p>
            <a:pPr/>
            <a:r>
              <a:t>그 아래 두개는 private instance variable인 breed를 위한</a:t>
            </a:r>
          </a:p>
          <a:p>
            <a:pPr/>
            <a:r>
              <a:t>accessor와 mutator들입니다. </a:t>
            </a:r>
          </a:p>
          <a:p>
            <a:pPr/>
            <a:r>
              <a:t>Dog에서도 makeSound method를 overriding하였는데</a:t>
            </a:r>
          </a:p>
          <a:p>
            <a:pPr/>
            <a:r>
              <a:t>여기서는 개가 짖는 “Bark” 소리를 print하였습니다.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06_1 Inheritance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(6/7)</a:t>
            </a:r>
          </a:p>
        </p:txBody>
      </p:sp>
      <p:sp>
        <p:nvSpPr>
          <p:cNvPr id="173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public String toString() {…"/>
          <p:cNvSpPr txBox="1"/>
          <p:nvPr/>
        </p:nvSpPr>
        <p:spPr>
          <a:xfrm>
            <a:off x="661115" y="953458"/>
            <a:ext cx="10842624" cy="54349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String toString()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</a:t>
            </a:r>
            <a:r>
              <a:rPr>
                <a:solidFill>
                  <a:srgbClr val="D12F1B"/>
                </a:solidFill>
              </a:rPr>
              <a:t>"Dog{name='"</a:t>
            </a:r>
            <a:r>
              <a:t>+getName()+</a:t>
            </a:r>
            <a:r>
              <a:rPr>
                <a:solidFill>
                  <a:srgbClr val="D12F1B"/>
                </a:solidFill>
              </a:rPr>
              <a:t>"', age="</a:t>
            </a:r>
            <a:r>
              <a:t> + getAge() + </a:t>
            </a:r>
            <a:r>
              <a:rPr>
                <a:solidFill>
                  <a:srgbClr val="D12F1B"/>
                </a:solidFill>
              </a:rPr>
              <a:t>", breed='"</a:t>
            </a:r>
            <a:r>
              <a:t> + breed + </a:t>
            </a:r>
            <a:r>
              <a:rPr>
                <a:solidFill>
                  <a:srgbClr val="D12F1B"/>
                </a:solidFill>
              </a:rPr>
              <a:t>"'}"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t> AnimalTest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Animal animal =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Animal(</a:t>
            </a:r>
            <a:r>
              <a:rPr>
                <a:solidFill>
                  <a:srgbClr val="D12F1B"/>
                </a:solidFill>
              </a:rPr>
              <a:t>"Generic Animal"</a:t>
            </a:r>
            <a:r>
              <a:t>, </a:t>
            </a:r>
            <a:r>
              <a:rPr>
                <a:solidFill>
                  <a:srgbClr val="272AD8"/>
                </a:solidFill>
              </a:rPr>
              <a:t>5</a:t>
            </a:r>
            <a:r>
              <a:t>);  </a:t>
            </a:r>
            <a:r>
              <a:rPr>
                <a:solidFill>
                  <a:srgbClr val="2D8504"/>
                </a:solidFill>
              </a:rPr>
              <a:t>// Animal object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System.out.println(animal);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animal.makeSound();  </a:t>
            </a:r>
            <a:r>
              <a:rPr>
                <a:solidFill>
                  <a:srgbClr val="009051"/>
                </a:solidFill>
              </a:rPr>
              <a:t>// print “Some generic animal sound” </a:t>
            </a:r>
            <a:br/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Dog dog =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Dog(</a:t>
            </a:r>
            <a:r>
              <a:rPr>
                <a:solidFill>
                  <a:srgbClr val="D12F1B"/>
                </a:solidFill>
              </a:rPr>
              <a:t>"Buddy"</a:t>
            </a:r>
            <a:r>
              <a:t>, </a:t>
            </a:r>
            <a:r>
              <a:rPr>
                <a:solidFill>
                  <a:srgbClr val="272AD8"/>
                </a:solidFill>
              </a:rPr>
              <a:t>3</a:t>
            </a:r>
            <a:r>
              <a:t>, </a:t>
            </a:r>
            <a:r>
              <a:rPr>
                <a:solidFill>
                  <a:srgbClr val="D12F1B"/>
                </a:solidFill>
              </a:rPr>
              <a:t>"Golden Retriever"</a:t>
            </a:r>
            <a:r>
              <a:t>);  </a:t>
            </a:r>
            <a:r>
              <a:rPr>
                <a:solidFill>
                  <a:srgbClr val="2D8504"/>
                </a:solidFill>
              </a:rPr>
              <a:t>// Dog object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System.out.println(dog);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dog.makeSound();    </a:t>
            </a:r>
            <a:r>
              <a:rPr>
                <a:solidFill>
                  <a:srgbClr val="009051"/>
                </a:solidFill>
              </a:rPr>
              <a:t> // print “Bark”</a:t>
            </a:r>
            <a:br/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Cat cat =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Cat(</a:t>
            </a:r>
            <a:r>
              <a:rPr>
                <a:solidFill>
                  <a:srgbClr val="D12F1B"/>
                </a:solidFill>
              </a:rPr>
              <a:t>"Whiskers"</a:t>
            </a:r>
            <a:r>
              <a:t>, </a:t>
            </a:r>
            <a:r>
              <a:rPr>
                <a:solidFill>
                  <a:srgbClr val="272AD8"/>
                </a:solidFill>
              </a:rPr>
              <a:t>2</a:t>
            </a:r>
            <a:r>
              <a:t>, </a:t>
            </a:r>
            <a:r>
              <a:rPr>
                <a:solidFill>
                  <a:srgbClr val="D12F1B"/>
                </a:solidFill>
              </a:rPr>
              <a:t>"Black"</a:t>
            </a:r>
            <a:r>
              <a:t>);  </a:t>
            </a:r>
            <a:r>
              <a:rPr>
                <a:solidFill>
                  <a:srgbClr val="2D8504"/>
                </a:solidFill>
              </a:rPr>
              <a:t>// Cat object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System.out.println(cat);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cat.makeSound();     </a:t>
            </a:r>
            <a:r>
              <a:rPr>
                <a:solidFill>
                  <a:srgbClr val="009051"/>
                </a:solidFill>
              </a:rPr>
              <a:t>// print “Meow” 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(7/7)</a:t>
            </a:r>
          </a:p>
        </p:txBody>
      </p:sp>
      <p:sp>
        <p:nvSpPr>
          <p:cNvPr id="179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OUTPUT:…"/>
          <p:cNvSpPr txBox="1"/>
          <p:nvPr/>
        </p:nvSpPr>
        <p:spPr>
          <a:xfrm>
            <a:off x="705486" y="1229025"/>
            <a:ext cx="6995104" cy="30346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Animal{name=</a:t>
            </a:r>
            <a:r>
              <a:t>'Generic Animal'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age=</a:t>
            </a:r>
            <a: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}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Some generic animal sound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Dog{name=</a:t>
            </a:r>
            <a:r>
              <a:t>'Buddy'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age=</a:t>
            </a:r>
            <a:r>
              <a:t>3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breed=</a:t>
            </a:r>
            <a:r>
              <a:t>'Golden Retriever'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}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Bark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72AD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Cat{name=</a:t>
            </a:r>
            <a:r>
              <a:t>'Whiskers'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age=</a:t>
            </a:r>
            <a:r>
              <a:t>2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color=</a:t>
            </a:r>
            <a:r>
              <a:t>'Black'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}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Meow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VehicleTest (1/4)</a:t>
            </a:r>
          </a:p>
        </p:txBody>
      </p:sp>
      <p:sp>
        <p:nvSpPr>
          <p:cNvPr id="185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public class Vehicle {…"/>
          <p:cNvSpPr txBox="1"/>
          <p:nvPr/>
        </p:nvSpPr>
        <p:spPr>
          <a:xfrm>
            <a:off x="628778" y="1206818"/>
            <a:ext cx="10603539" cy="44443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Vehicle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t> String brand;</a:t>
            </a:r>
          </a:p>
          <a:p>
            <a:pPr defTabSz="502284">
              <a:tabLst>
                <a:tab pos="495300" algn="l"/>
              </a:tabLst>
              <a:defRPr b="1" sz="1600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0"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private</a:t>
            </a:r>
            <a:r>
              <a:rPr b="0"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t>int</a:t>
            </a:r>
            <a:r>
              <a:rPr b="0">
                <a:solidFill>
                  <a:srgbClr val="000000">
                    <a:alpha val="85000"/>
                  </a:srgbClr>
                </a:solidFill>
              </a:rPr>
              <a:t> year;</a:t>
            </a:r>
            <a:endParaRPr b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Vehicle() { }</a:t>
            </a:r>
            <a:br/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Vehicle(String brand,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year)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.brand = brand;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.year = year;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String getBrand()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brand;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setBrand(String brand)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.brand = brand;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VehicleTest (2/4)</a:t>
            </a:r>
          </a:p>
        </p:txBody>
      </p:sp>
      <p:sp>
        <p:nvSpPr>
          <p:cNvPr id="191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public int getYear() {…"/>
          <p:cNvSpPr txBox="1"/>
          <p:nvPr/>
        </p:nvSpPr>
        <p:spPr>
          <a:xfrm>
            <a:off x="712305" y="1197766"/>
            <a:ext cx="10721405" cy="42030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getYear()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year;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setYear(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year)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.year = year;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startEngine()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D12F1B"/>
                </a:solidFill>
              </a:rPr>
              <a:t>"The engine is starting..."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String toString()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t>"Vehicle{brand='"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brand + </a:t>
            </a:r>
            <a:r>
              <a:t>"', year="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year + </a:t>
            </a:r>
            <a:r>
              <a:rPr>
                <a:solidFill>
                  <a:srgbClr val="272AD8"/>
                </a:solidFill>
              </a:rPr>
              <a:t>'}'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VehicleTest (3/4)</a:t>
            </a:r>
          </a:p>
        </p:txBody>
      </p:sp>
      <p:sp>
        <p:nvSpPr>
          <p:cNvPr id="19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public class Car extends Vehicle {…"/>
          <p:cNvSpPr txBox="1"/>
          <p:nvPr/>
        </p:nvSpPr>
        <p:spPr>
          <a:xfrm>
            <a:off x="670770" y="1086168"/>
            <a:ext cx="10804474" cy="46856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Car </a:t>
            </a:r>
            <a:r>
              <a:rPr b="1">
                <a:solidFill>
                  <a:srgbClr val="AD3DA4"/>
                </a:solidFill>
              </a:rPr>
              <a:t>extends</a:t>
            </a:r>
            <a:r>
              <a:t> Vehicle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doors; </a:t>
            </a:r>
            <a:r>
              <a:t>// more instance variable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Car()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super</a:t>
            </a:r>
            <a:r>
              <a:t>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Car(String brand,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year,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doors)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super</a:t>
            </a:r>
            <a:r>
              <a:t>(brand, year);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.doors = doors;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getDoors()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doors;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setDoors(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doors)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.doors = doors;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VehicleTest (4/4)</a:t>
            </a:r>
          </a:p>
        </p:txBody>
      </p:sp>
      <p:sp>
        <p:nvSpPr>
          <p:cNvPr id="203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TextBox 4"/>
          <p:cNvSpPr txBox="1"/>
          <p:nvPr/>
        </p:nvSpPr>
        <p:spPr>
          <a:xfrm>
            <a:off x="597367" y="4242044"/>
            <a:ext cx="10997263" cy="1853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OUTPUT: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Vehicle{brand='Generic Vehicle', year=2010}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The engine is starting...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Car{brand='Toyota', year=2020, doors=4}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The engine is starting...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The car engine is starting...</a:t>
            </a:r>
          </a:p>
        </p:txBody>
      </p:sp>
      <p:sp>
        <p:nvSpPr>
          <p:cNvPr id="205" name="// method overriding…"/>
          <p:cNvSpPr txBox="1"/>
          <p:nvPr/>
        </p:nvSpPr>
        <p:spPr>
          <a:xfrm>
            <a:off x="592607" y="1110723"/>
            <a:ext cx="11006787" cy="29965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method overriding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startEngine()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super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.startEngine(); </a:t>
            </a:r>
            <a:r>
              <a:t>// call the parent’s method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System.out.println(</a:t>
            </a:r>
            <a:r>
              <a:t>"The car engine is starting..."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String toString()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t>"Car{brand='"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+getBrand()+</a:t>
            </a:r>
            <a:r>
              <a:t>"', year="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+getYear() + </a:t>
            </a:r>
            <a:r>
              <a:t>", doors="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doors + </a:t>
            </a:r>
            <a:r>
              <a:rPr>
                <a:solidFill>
                  <a:srgbClr val="272AD8"/>
                </a:solidFill>
              </a:rPr>
              <a:t>'}'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2"/>
      <p:bldP build="p" bldLvl="5" animBg="1" rev="0" advAuto="0" spid="20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’protected’ Access members</a:t>
            </a:r>
          </a:p>
        </p:txBody>
      </p:sp>
      <p:sp>
        <p:nvSpPr>
          <p:cNvPr id="210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Can be directly accessed from</a:t>
            </a:r>
          </a:p>
          <a:p>
            <a:pPr lvl="1" marL="800100" indent="-342900">
              <a:defRPr sz="2300"/>
            </a:pPr>
            <a:r>
              <a:t>other classes in the same package</a:t>
            </a:r>
          </a:p>
          <a:p>
            <a:pPr lvl="1" marL="800100" indent="-342900">
              <a:defRPr sz="2300"/>
            </a:pPr>
            <a:r>
              <a:t>any descendant classes</a:t>
            </a:r>
          </a:p>
        </p:txBody>
      </p:sp>
      <p:sp>
        <p:nvSpPr>
          <p:cNvPr id="211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ProtectedExample</a:t>
            </a:r>
          </a:p>
        </p:txBody>
      </p:sp>
      <p:sp>
        <p:nvSpPr>
          <p:cNvPr id="21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TextBox 7"/>
          <p:cNvSpPr txBox="1"/>
          <p:nvPr/>
        </p:nvSpPr>
        <p:spPr>
          <a:xfrm>
            <a:off x="551381" y="1219348"/>
            <a:ext cx="11297720" cy="4926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Parent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protected</a:t>
            </a:r>
            <a:r>
              <a:t> String name = </a:t>
            </a:r>
            <a:r>
              <a:rPr>
                <a:solidFill>
                  <a:srgbClr val="C41A16"/>
                </a:solidFill>
              </a:rPr>
              <a:t>"Parent Name"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protected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display()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System.out.println(</a:t>
            </a:r>
            <a:r>
              <a:t>"This is a protected method in Parent class."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Child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Parent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showName() {</a:t>
            </a:r>
            <a:endParaRPr>
              <a:solidFill>
                <a:srgbClr val="00627A"/>
              </a:solidFill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"Name: "</a:t>
            </a:r>
            <a:r>
              <a:t> + name); </a:t>
            </a:r>
            <a:r>
              <a:rPr>
                <a:solidFill>
                  <a:srgbClr val="009051"/>
                </a:solidFill>
              </a:rPr>
              <a:t>// read parent’s protected variable</a:t>
            </a:r>
            <a:endParaRPr>
              <a:solidFill>
                <a:srgbClr val="009051"/>
              </a:solidFill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display(); </a:t>
            </a:r>
            <a:r>
              <a:rPr>
                <a:solidFill>
                  <a:srgbClr val="009051"/>
                </a:solidFill>
              </a:rPr>
              <a:t>// call the parent’s protected method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ProtectedExample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Child c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Child();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c.showName();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18" name="TextBox 9"/>
          <p:cNvSpPr txBox="1"/>
          <p:nvPr/>
        </p:nvSpPr>
        <p:spPr>
          <a:xfrm>
            <a:off x="6200240" y="5091948"/>
            <a:ext cx="5512272" cy="901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70C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OUTPUT: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solidFill>
                  <a:srgbClr val="0070C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Name: Parent Name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070C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This is a protected method in Parent class.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2"/>
      <p:bldP build="p" bldLvl="5" animBg="1" rev="0" advAuto="0" spid="2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Summary of Access Modifiers</a:t>
            </a:r>
          </a:p>
        </p:txBody>
      </p:sp>
      <p:sp>
        <p:nvSpPr>
          <p:cNvPr id="223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sz="2100"/>
            </a:pPr>
            <a:r>
              <a:t>private: access only from the same class</a:t>
            </a:r>
          </a:p>
          <a:p>
            <a:pPr>
              <a:defRPr sz="2100"/>
            </a:pPr>
            <a:r>
              <a:t>default (package): access only from the same package</a:t>
            </a:r>
          </a:p>
          <a:p>
            <a:pPr>
              <a:defRPr sz="2100"/>
            </a:pPr>
            <a:r>
              <a:t>protected: access from the same package, from the descendant class in other packages</a:t>
            </a:r>
          </a:p>
          <a:p>
            <a:pPr>
              <a:defRPr sz="2100"/>
            </a:pPr>
            <a:r>
              <a:t>public: no restriction </a:t>
            </a:r>
          </a:p>
        </p:txBody>
      </p:sp>
      <p:sp>
        <p:nvSpPr>
          <p:cNvPr id="224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225" name="표 4"/>
          <p:cNvGraphicFramePr/>
          <p:nvPr/>
        </p:nvGraphicFramePr>
        <p:xfrm>
          <a:off x="2279080" y="2783115"/>
          <a:ext cx="8128001" cy="3433594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87327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나눔스퀘어 네오 OTF Bold"/>
                        </a:rPr>
                        <a:t>Access
Modifier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나눔스퀘어 네오 OTF Bold"/>
                        </a:rPr>
                        <a:t>The same 
Class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나눔스퀘어 네오 OTF Bold"/>
                        </a:rPr>
                        <a:t>The same
Package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나눔스퀘어 네오 OTF Bold"/>
                        </a:rPr>
                        <a:t>Descendants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rgbClr val="FFFFFF"/>
                          </a:solidFill>
                          <a:sym typeface="나눔스퀘어 네오 OTF Bold"/>
                        </a:rPr>
                        <a:t>Everywhere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public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protected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default
(package)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700">
                          <a:latin typeface="나눔스퀘어 네오 OTF Bold"/>
                          <a:ea typeface="나눔스퀘어 네오 OTF Bold"/>
                          <a:cs typeface="나눔스퀘어 네오 OTF Bold"/>
                          <a:sym typeface="나눔스퀘어 네오 OTF Bold"/>
                        </a:rPr>
                        <a:t>private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700">
                          <a:sym typeface="나눔스퀘어 네오 OTF Regular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808080"/>
                      </a:solidFill>
                    </a:lnL>
                    <a:lnR w="12700">
                      <a:solidFill>
                        <a:srgbClr val="808080"/>
                      </a:solidFill>
                    </a:lnR>
                    <a:lnT w="12700">
                      <a:solidFill>
                        <a:srgbClr val="808080"/>
                      </a:solidFill>
                    </a:lnT>
                    <a:lnB w="12700">
                      <a:solidFill>
                        <a:srgbClr val="80808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26" name="직사각형"/>
          <p:cNvSpPr/>
          <p:nvPr/>
        </p:nvSpPr>
        <p:spPr>
          <a:xfrm>
            <a:off x="2293176" y="5591120"/>
            <a:ext cx="3226459" cy="656582"/>
          </a:xfrm>
          <a:prstGeom prst="rect">
            <a:avLst/>
          </a:prstGeom>
          <a:solidFill>
            <a:srgbClr val="009051">
              <a:alpha val="27550"/>
            </a:srgbClr>
          </a:solidFill>
          <a:ln w="63500">
            <a:solidFill>
              <a:srgbClr val="00905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7" name="직사각형"/>
          <p:cNvSpPr/>
          <p:nvPr/>
        </p:nvSpPr>
        <p:spPr>
          <a:xfrm>
            <a:off x="2293176" y="4926164"/>
            <a:ext cx="4851837" cy="656582"/>
          </a:xfrm>
          <a:prstGeom prst="rect">
            <a:avLst/>
          </a:prstGeom>
          <a:solidFill>
            <a:srgbClr val="009051">
              <a:alpha val="27550"/>
            </a:srgbClr>
          </a:solidFill>
          <a:ln w="63500">
            <a:solidFill>
              <a:srgbClr val="00905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8" name="직사각형"/>
          <p:cNvSpPr/>
          <p:nvPr/>
        </p:nvSpPr>
        <p:spPr>
          <a:xfrm>
            <a:off x="2293176" y="4294908"/>
            <a:ext cx="6502557" cy="656582"/>
          </a:xfrm>
          <a:prstGeom prst="rect">
            <a:avLst/>
          </a:prstGeom>
          <a:solidFill>
            <a:srgbClr val="009051">
              <a:alpha val="27550"/>
            </a:srgbClr>
          </a:solidFill>
          <a:ln w="63500">
            <a:solidFill>
              <a:srgbClr val="00905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29" name="직사각형"/>
          <p:cNvSpPr/>
          <p:nvPr/>
        </p:nvSpPr>
        <p:spPr>
          <a:xfrm>
            <a:off x="2293176" y="3680503"/>
            <a:ext cx="8099808" cy="656582"/>
          </a:xfrm>
          <a:prstGeom prst="rect">
            <a:avLst/>
          </a:prstGeom>
          <a:solidFill>
            <a:srgbClr val="009051">
              <a:alpha val="27550"/>
            </a:srgbClr>
          </a:solidFill>
          <a:ln w="63500">
            <a:solidFill>
              <a:srgbClr val="00905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5"/>
      <p:bldP build="whole" bldLvl="1" animBg="1" rev="0" advAuto="0" spid="227" grpId="6"/>
      <p:bldP build="whole" bldLvl="1" animBg="1" rev="0" advAuto="0" spid="226" grpId="3"/>
      <p:bldP build="whole" bldLvl="1" animBg="1" rev="0" advAuto="0" spid="226" grpId="4"/>
      <p:bldP build="whole" bldLvl="1" animBg="1" rev="0" advAuto="0" spid="228" grpId="7"/>
      <p:bldP build="whole" bldLvl="1" animBg="1" rev="0" advAuto="0" spid="228" grpId="8"/>
      <p:bldP build="p" bldLvl="5" animBg="1" rev="0" advAuto="0" spid="223" grpId="1"/>
      <p:bldP build="whole" bldLvl="1" animBg="1" rev="0" advAuto="0" spid="229" grpId="9"/>
      <p:bldP build="whole" bldLvl="1" animBg="1" rev="0" advAuto="0" spid="22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Inheritance</a:t>
            </a:r>
          </a:p>
        </p:txBody>
      </p:sp>
      <p:sp>
        <p:nvSpPr>
          <p:cNvPr id="37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텍스트 개체 틀 2"/>
          <p:cNvSpPr txBox="1"/>
          <p:nvPr>
            <p:ph type="body" idx="1"/>
          </p:nvPr>
        </p:nvSpPr>
        <p:spPr>
          <a:xfrm>
            <a:off x="551383" y="1124740"/>
            <a:ext cx="11043248" cy="531603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04040"/>
                </a:solidFill>
              </a:defRPr>
            </a:pPr>
            <a:r>
              <a:t>Reduce duplicate code by reusing already well-developed classes to create new ones</a:t>
            </a:r>
          </a:p>
          <a:p>
            <a:pPr>
              <a:defRPr>
                <a:solidFill>
                  <a:srgbClr val="404040"/>
                </a:solidFill>
              </a:defRPr>
            </a:pPr>
          </a:p>
          <a:p>
            <a:pPr marL="0" indent="0">
              <a:buSzTx/>
              <a:buNone/>
              <a:defRPr sz="1800">
                <a:solidFill>
                  <a:srgbClr val="00627A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//</a:t>
            </a:r>
            <a:r>
              <a:t> </a:t>
            </a:r>
            <a:r>
              <a:t>A: parent class (= base class = super class)</a:t>
            </a:r>
            <a:endParaRPr>
              <a:solidFill>
                <a:srgbClr val="404040"/>
              </a:solidFill>
            </a:endParaRPr>
          </a:p>
          <a:p>
            <a:pPr lvl="1" marL="0" indent="457200">
              <a:buSzTx/>
              <a:buNone/>
              <a:defRPr sz="18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A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{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  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       </a:t>
            </a:r>
            <a:endParaRPr>
              <a:solidFill>
                <a:srgbClr val="00627A"/>
              </a:solidFill>
            </a:endParaRPr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field1;            </a:t>
            </a:r>
            <a:r>
              <a:rPr>
                <a:solidFill>
                  <a:srgbClr val="00627A"/>
                </a:solidFill>
              </a:rPr>
              <a:t>// A has field1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method1() { }     </a:t>
            </a:r>
            <a:r>
              <a:rPr>
                <a:solidFill>
                  <a:srgbClr val="00627A"/>
                </a:solidFill>
              </a:rPr>
              <a:t>// A has method1()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 lvl="1" marL="0" indent="457200">
              <a:buSzTx/>
              <a:buNone/>
              <a:defRPr sz="1800">
                <a:solidFill>
                  <a:srgbClr val="00627A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B: child class (= derived class = sub class)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B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extends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A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{ </a:t>
            </a:r>
            <a:r>
              <a:rPr>
                <a:solidFill>
                  <a:srgbClr val="00627A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// B inherits from A 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field2;</a:t>
            </a:r>
            <a:r>
              <a:t> </a:t>
            </a:r>
            <a:r>
              <a:t>           </a:t>
            </a:r>
            <a:r>
              <a:rPr>
                <a:solidFill>
                  <a:srgbClr val="00627A"/>
                </a:solidFill>
              </a:rPr>
              <a:t>// B</a:t>
            </a:r>
            <a:r>
              <a:rPr>
                <a:solidFill>
                  <a:srgbClr val="00627A"/>
                </a:solidFill>
              </a:rPr>
              <a:t> </a:t>
            </a:r>
            <a:r>
              <a:rPr>
                <a:solidFill>
                  <a:srgbClr val="00627A"/>
                </a:solidFill>
              </a:rPr>
              <a:t>has field1 and field2 </a:t>
            </a:r>
            <a:endParaRPr>
              <a:solidFill>
                <a:srgbClr val="00627A"/>
              </a:solidFill>
            </a:endParaRPr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method2() { }     </a:t>
            </a:r>
            <a:r>
              <a:rPr>
                <a:solidFill>
                  <a:srgbClr val="00627A"/>
                </a:solidFill>
              </a:rPr>
              <a:t>// B has method1() and method2()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Inheritance Rule</a:t>
            </a:r>
          </a:p>
        </p:txBody>
      </p:sp>
      <p:sp>
        <p:nvSpPr>
          <p:cNvPr id="43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 startAt="1"/>
            </a:pPr>
            <a:r>
              <a:t>Only one parent class is allowed</a:t>
            </a:r>
          </a:p>
          <a:p>
            <a:pPr marL="457200" indent="-457200">
              <a:buFontTx/>
              <a:buAutoNum type="arabicPeriod" startAt="1"/>
            </a:pPr>
            <a:r>
              <a:t>Private fields and methods in the parent class cannot be accessed directly by the child class.</a:t>
            </a:r>
          </a:p>
          <a:p>
            <a:pPr marL="457200" indent="-457200">
              <a:buFontTx/>
              <a:buAutoNum type="arabicPeriod" startAt="1"/>
            </a:pPr>
            <a:r>
              <a:t>If the parent class exists in a different package, fields and methods with default (package) access cannot be directly accessed from the child class.</a:t>
            </a:r>
          </a:p>
        </p:txBody>
      </p:sp>
      <p:sp>
        <p:nvSpPr>
          <p:cNvPr id="4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Class Hierarchy</a:t>
            </a:r>
          </a:p>
        </p:txBody>
      </p:sp>
      <p:sp>
        <p:nvSpPr>
          <p:cNvPr id="49" name="텍스트 개체 틀 2"/>
          <p:cNvSpPr txBox="1"/>
          <p:nvPr>
            <p:ph type="body" sz="half" idx="1"/>
          </p:nvPr>
        </p:nvSpPr>
        <p:spPr>
          <a:xfrm>
            <a:off x="5962929" y="1124741"/>
            <a:ext cx="5631701" cy="5085560"/>
          </a:xfrm>
          <a:prstGeom prst="rect">
            <a:avLst/>
          </a:prstGeom>
        </p:spPr>
        <p:txBody>
          <a:bodyPr/>
          <a:lstStyle/>
          <a:p>
            <a:pPr/>
            <a:r>
              <a:t>A is a parent of B, C</a:t>
            </a:r>
          </a:p>
          <a:p>
            <a:pPr/>
            <a:r>
              <a:t>A is a grand parent of D, E, F</a:t>
            </a:r>
          </a:p>
          <a:p>
            <a:pPr/>
            <a:r>
              <a:t>A is an ancestor of B, C, D, E, F, G</a:t>
            </a:r>
          </a:p>
          <a:p>
            <a:pPr/>
          </a:p>
          <a:p>
            <a:pPr/>
            <a:r>
              <a:t>G is a child of F</a:t>
            </a:r>
          </a:p>
          <a:p>
            <a:pPr/>
            <a:r>
              <a:t>G is a grand child of C</a:t>
            </a:r>
          </a:p>
          <a:p>
            <a:pPr/>
            <a:r>
              <a:t>G is a descendant of A, C, F</a:t>
            </a:r>
          </a:p>
          <a:p>
            <a:pPr/>
          </a:p>
          <a:p>
            <a:pPr/>
            <a:r>
              <a:t>B is not an ancestor of E</a:t>
            </a:r>
          </a:p>
          <a:p>
            <a:pPr/>
            <a:r>
              <a:t>D is not a descendant of C</a:t>
            </a:r>
          </a:p>
        </p:txBody>
      </p:sp>
      <p:sp>
        <p:nvSpPr>
          <p:cNvPr id="50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3" name="타원 4"/>
          <p:cNvGrpSpPr/>
          <p:nvPr/>
        </p:nvGrpSpPr>
        <p:grpSpPr>
          <a:xfrm>
            <a:off x="1993900" y="1399828"/>
            <a:ext cx="1066800" cy="889001"/>
            <a:chOff x="0" y="0"/>
            <a:chExt cx="1066800" cy="889000"/>
          </a:xfrm>
        </p:grpSpPr>
        <p:sp>
          <p:nvSpPr>
            <p:cNvPr id="51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52" name="A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6" name="타원 5"/>
          <p:cNvGrpSpPr/>
          <p:nvPr/>
        </p:nvGrpSpPr>
        <p:grpSpPr>
          <a:xfrm>
            <a:off x="927100" y="2470842"/>
            <a:ext cx="1066800" cy="889001"/>
            <a:chOff x="0" y="0"/>
            <a:chExt cx="1066800" cy="889000"/>
          </a:xfrm>
        </p:grpSpPr>
        <p:sp>
          <p:nvSpPr>
            <p:cNvPr id="54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55" name="B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9" name="타원 6"/>
          <p:cNvGrpSpPr/>
          <p:nvPr/>
        </p:nvGrpSpPr>
        <p:grpSpPr>
          <a:xfrm>
            <a:off x="551383" y="3819873"/>
            <a:ext cx="1066801" cy="889001"/>
            <a:chOff x="0" y="0"/>
            <a:chExt cx="1066800" cy="889000"/>
          </a:xfrm>
        </p:grpSpPr>
        <p:sp>
          <p:nvSpPr>
            <p:cNvPr id="57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58" name="D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2" name="타원 7"/>
          <p:cNvGrpSpPr/>
          <p:nvPr/>
        </p:nvGrpSpPr>
        <p:grpSpPr>
          <a:xfrm>
            <a:off x="2371070" y="3819873"/>
            <a:ext cx="1066801" cy="889001"/>
            <a:chOff x="0" y="0"/>
            <a:chExt cx="1066800" cy="889000"/>
          </a:xfrm>
        </p:grpSpPr>
        <p:sp>
          <p:nvSpPr>
            <p:cNvPr id="60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61" name="E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65" name="타원 8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63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64" name="C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33" name="직선 화살표 연결선 9"/>
          <p:cNvSpPr/>
          <p:nvPr/>
        </p:nvSpPr>
        <p:spPr>
          <a:xfrm>
            <a:off x="1805758" y="2190951"/>
            <a:ext cx="376284" cy="37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4" name="직선 화살표 연결선 10"/>
          <p:cNvSpPr/>
          <p:nvPr/>
        </p:nvSpPr>
        <p:spPr>
          <a:xfrm>
            <a:off x="2872558" y="2190951"/>
            <a:ext cx="376284" cy="377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5" name="직선 화살표 연결선 11"/>
          <p:cNvSpPr/>
          <p:nvPr/>
        </p:nvSpPr>
        <p:spPr>
          <a:xfrm>
            <a:off x="1207092" y="3354500"/>
            <a:ext cx="131099" cy="47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" name="직선 화살표 연결선 12"/>
          <p:cNvSpPr/>
          <p:nvPr/>
        </p:nvSpPr>
        <p:spPr>
          <a:xfrm>
            <a:off x="3116475" y="3330059"/>
            <a:ext cx="265621" cy="519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" name="TextBox 13"/>
          <p:cNvSpPr txBox="1"/>
          <p:nvPr/>
        </p:nvSpPr>
        <p:spPr>
          <a:xfrm>
            <a:off x="767592" y="5114425"/>
            <a:ext cx="2298082" cy="47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 defTabSz="457200">
              <a:defRPr sz="240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(child </a:t>
            </a:r>
            <a14:m>
              <m:oMath>
                <m:r>
                  <a:rPr xmlns:a="http://schemas.openxmlformats.org/drawingml/2006/main" sz="2400" i="1">
                    <a:solidFill>
                      <a:srgbClr val="3F3F3F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parent)</a:t>
            </a:r>
            <a:endParaRPr sz="2264"/>
          </a:p>
        </p:txBody>
      </p:sp>
      <p:grpSp>
        <p:nvGrpSpPr>
          <p:cNvPr id="73" name="타원 17"/>
          <p:cNvGrpSpPr/>
          <p:nvPr/>
        </p:nvGrpSpPr>
        <p:grpSpPr>
          <a:xfrm>
            <a:off x="3841750" y="3831792"/>
            <a:ext cx="1066800" cy="889001"/>
            <a:chOff x="0" y="0"/>
            <a:chExt cx="1066800" cy="889000"/>
          </a:xfrm>
        </p:grpSpPr>
        <p:sp>
          <p:nvSpPr>
            <p:cNvPr id="71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72" name="F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37" name="직선 화살표 연결선 18"/>
          <p:cNvSpPr/>
          <p:nvPr/>
        </p:nvSpPr>
        <p:spPr>
          <a:xfrm>
            <a:off x="3827471" y="3321984"/>
            <a:ext cx="314308" cy="5476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77" name="타원 30"/>
          <p:cNvGrpSpPr/>
          <p:nvPr/>
        </p:nvGrpSpPr>
        <p:grpSpPr>
          <a:xfrm>
            <a:off x="4498975" y="5025592"/>
            <a:ext cx="1066800" cy="889001"/>
            <a:chOff x="0" y="0"/>
            <a:chExt cx="1066800" cy="889000"/>
          </a:xfrm>
        </p:grpSpPr>
        <p:sp>
          <p:nvSpPr>
            <p:cNvPr id="75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76" name="G"/>
            <p:cNvSpPr txBox="1"/>
            <p:nvPr/>
          </p:nvSpPr>
          <p:spPr>
            <a:xfrm>
              <a:off x="162579" y="268860"/>
              <a:ext cx="741642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138" name="직선 화살표 연결선 31"/>
          <p:cNvSpPr/>
          <p:nvPr/>
        </p:nvSpPr>
        <p:spPr>
          <a:xfrm>
            <a:off x="4600705" y="4685996"/>
            <a:ext cx="206115" cy="374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70C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81" name="그룹화"/>
          <p:cNvGrpSpPr/>
          <p:nvPr/>
        </p:nvGrpSpPr>
        <p:grpSpPr>
          <a:xfrm>
            <a:off x="1993900" y="1399828"/>
            <a:ext cx="1066800" cy="889001"/>
            <a:chOff x="0" y="0"/>
            <a:chExt cx="1066800" cy="889000"/>
          </a:xfrm>
        </p:grpSpPr>
        <p:sp>
          <p:nvSpPr>
            <p:cNvPr id="79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80" name="A"/>
            <p:cNvSpPr txBox="1"/>
            <p:nvPr/>
          </p:nvSpPr>
          <p:spPr>
            <a:xfrm>
              <a:off x="162578" y="268859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4" name="그룹화"/>
          <p:cNvGrpSpPr/>
          <p:nvPr/>
        </p:nvGrpSpPr>
        <p:grpSpPr>
          <a:xfrm>
            <a:off x="927100" y="2470842"/>
            <a:ext cx="1066800" cy="889001"/>
            <a:chOff x="0" y="0"/>
            <a:chExt cx="1066800" cy="889000"/>
          </a:xfrm>
        </p:grpSpPr>
        <p:sp>
          <p:nvSpPr>
            <p:cNvPr id="82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83" name="B"/>
            <p:cNvSpPr txBox="1"/>
            <p:nvPr/>
          </p:nvSpPr>
          <p:spPr>
            <a:xfrm>
              <a:off x="162579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87" name="그룹화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85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86" name="C"/>
            <p:cNvSpPr txBox="1"/>
            <p:nvPr/>
          </p:nvSpPr>
          <p:spPr>
            <a:xfrm>
              <a:off x="162578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90" name="그룹화"/>
          <p:cNvGrpSpPr/>
          <p:nvPr/>
        </p:nvGrpSpPr>
        <p:grpSpPr>
          <a:xfrm>
            <a:off x="551383" y="3831792"/>
            <a:ext cx="1066801" cy="889001"/>
            <a:chOff x="0" y="0"/>
            <a:chExt cx="1066800" cy="889000"/>
          </a:xfrm>
        </p:grpSpPr>
        <p:sp>
          <p:nvSpPr>
            <p:cNvPr id="88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89" name="D"/>
            <p:cNvSpPr txBox="1"/>
            <p:nvPr/>
          </p:nvSpPr>
          <p:spPr>
            <a:xfrm>
              <a:off x="162579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93" name="그룹화"/>
          <p:cNvGrpSpPr/>
          <p:nvPr/>
        </p:nvGrpSpPr>
        <p:grpSpPr>
          <a:xfrm>
            <a:off x="2371070" y="3831792"/>
            <a:ext cx="1066801" cy="889001"/>
            <a:chOff x="0" y="0"/>
            <a:chExt cx="1066800" cy="889000"/>
          </a:xfrm>
        </p:grpSpPr>
        <p:sp>
          <p:nvSpPr>
            <p:cNvPr id="91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92" name="E"/>
            <p:cNvSpPr txBox="1"/>
            <p:nvPr/>
          </p:nvSpPr>
          <p:spPr>
            <a:xfrm>
              <a:off x="162579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96" name="그룹화"/>
          <p:cNvGrpSpPr/>
          <p:nvPr/>
        </p:nvGrpSpPr>
        <p:grpSpPr>
          <a:xfrm>
            <a:off x="3841750" y="3831792"/>
            <a:ext cx="1066800" cy="889001"/>
            <a:chOff x="0" y="0"/>
            <a:chExt cx="1066800" cy="889000"/>
          </a:xfrm>
        </p:grpSpPr>
        <p:sp>
          <p:nvSpPr>
            <p:cNvPr id="94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95" name="F"/>
            <p:cNvSpPr txBox="1"/>
            <p:nvPr/>
          </p:nvSpPr>
          <p:spPr>
            <a:xfrm>
              <a:off x="162578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99" name="그룹화"/>
          <p:cNvGrpSpPr/>
          <p:nvPr/>
        </p:nvGrpSpPr>
        <p:grpSpPr>
          <a:xfrm>
            <a:off x="4498975" y="5025592"/>
            <a:ext cx="1066800" cy="889001"/>
            <a:chOff x="0" y="0"/>
            <a:chExt cx="1066800" cy="889000"/>
          </a:xfrm>
        </p:grpSpPr>
        <p:sp>
          <p:nvSpPr>
            <p:cNvPr id="97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98" name="G"/>
            <p:cNvSpPr txBox="1"/>
            <p:nvPr/>
          </p:nvSpPr>
          <p:spPr>
            <a:xfrm>
              <a:off x="162579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102" name="그룹화"/>
          <p:cNvGrpSpPr/>
          <p:nvPr/>
        </p:nvGrpSpPr>
        <p:grpSpPr>
          <a:xfrm>
            <a:off x="1993900" y="1399828"/>
            <a:ext cx="1066800" cy="889001"/>
            <a:chOff x="0" y="0"/>
            <a:chExt cx="1066800" cy="889000"/>
          </a:xfrm>
        </p:grpSpPr>
        <p:sp>
          <p:nvSpPr>
            <p:cNvPr id="100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01" name="A"/>
            <p:cNvSpPr txBox="1"/>
            <p:nvPr/>
          </p:nvSpPr>
          <p:spPr>
            <a:xfrm>
              <a:off x="162578" y="268859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05" name="그룹화"/>
          <p:cNvGrpSpPr/>
          <p:nvPr/>
        </p:nvGrpSpPr>
        <p:grpSpPr>
          <a:xfrm>
            <a:off x="927100" y="2470842"/>
            <a:ext cx="1066800" cy="889001"/>
            <a:chOff x="0" y="0"/>
            <a:chExt cx="1066800" cy="889000"/>
          </a:xfrm>
        </p:grpSpPr>
        <p:sp>
          <p:nvSpPr>
            <p:cNvPr id="103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04" name="B"/>
            <p:cNvSpPr txBox="1"/>
            <p:nvPr/>
          </p:nvSpPr>
          <p:spPr>
            <a:xfrm>
              <a:off x="162579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08" name="그룹화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106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07" name="C"/>
            <p:cNvSpPr txBox="1"/>
            <p:nvPr/>
          </p:nvSpPr>
          <p:spPr>
            <a:xfrm>
              <a:off x="162578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11" name="그룹화"/>
          <p:cNvGrpSpPr/>
          <p:nvPr/>
        </p:nvGrpSpPr>
        <p:grpSpPr>
          <a:xfrm>
            <a:off x="3841750" y="3831792"/>
            <a:ext cx="1066800" cy="889001"/>
            <a:chOff x="0" y="0"/>
            <a:chExt cx="1066800" cy="889000"/>
          </a:xfrm>
        </p:grpSpPr>
        <p:sp>
          <p:nvSpPr>
            <p:cNvPr id="109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10" name="F"/>
            <p:cNvSpPr txBox="1"/>
            <p:nvPr/>
          </p:nvSpPr>
          <p:spPr>
            <a:xfrm>
              <a:off x="162578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114" name="그룹화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112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13" name="C"/>
            <p:cNvSpPr txBox="1"/>
            <p:nvPr/>
          </p:nvSpPr>
          <p:spPr>
            <a:xfrm>
              <a:off x="162578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17" name="그룹화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115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16" name="C"/>
            <p:cNvSpPr txBox="1"/>
            <p:nvPr/>
          </p:nvSpPr>
          <p:spPr>
            <a:xfrm>
              <a:off x="162578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20" name="그룹화"/>
          <p:cNvGrpSpPr/>
          <p:nvPr/>
        </p:nvGrpSpPr>
        <p:grpSpPr>
          <a:xfrm>
            <a:off x="3841750" y="3831792"/>
            <a:ext cx="1066800" cy="889001"/>
            <a:chOff x="0" y="0"/>
            <a:chExt cx="1066800" cy="889000"/>
          </a:xfrm>
        </p:grpSpPr>
        <p:sp>
          <p:nvSpPr>
            <p:cNvPr id="118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19" name="F"/>
            <p:cNvSpPr txBox="1"/>
            <p:nvPr/>
          </p:nvSpPr>
          <p:spPr>
            <a:xfrm>
              <a:off x="162578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F</a:t>
              </a:r>
            </a:p>
          </p:txBody>
        </p:sp>
      </p:grpSp>
      <p:grpSp>
        <p:nvGrpSpPr>
          <p:cNvPr id="123" name="그룹화"/>
          <p:cNvGrpSpPr/>
          <p:nvPr/>
        </p:nvGrpSpPr>
        <p:grpSpPr>
          <a:xfrm>
            <a:off x="927100" y="2470842"/>
            <a:ext cx="1066800" cy="889001"/>
            <a:chOff x="0" y="0"/>
            <a:chExt cx="1066800" cy="889000"/>
          </a:xfrm>
        </p:grpSpPr>
        <p:sp>
          <p:nvSpPr>
            <p:cNvPr id="121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22" name="B"/>
            <p:cNvSpPr txBox="1"/>
            <p:nvPr/>
          </p:nvSpPr>
          <p:spPr>
            <a:xfrm>
              <a:off x="162579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26" name="그룹화"/>
          <p:cNvGrpSpPr/>
          <p:nvPr/>
        </p:nvGrpSpPr>
        <p:grpSpPr>
          <a:xfrm>
            <a:off x="2371070" y="3831792"/>
            <a:ext cx="1066801" cy="889001"/>
            <a:chOff x="0" y="0"/>
            <a:chExt cx="1066800" cy="889000"/>
          </a:xfrm>
        </p:grpSpPr>
        <p:sp>
          <p:nvSpPr>
            <p:cNvPr id="124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25" name="E"/>
            <p:cNvSpPr txBox="1"/>
            <p:nvPr/>
          </p:nvSpPr>
          <p:spPr>
            <a:xfrm>
              <a:off x="162579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29" name="그룹화"/>
          <p:cNvGrpSpPr/>
          <p:nvPr/>
        </p:nvGrpSpPr>
        <p:grpSpPr>
          <a:xfrm>
            <a:off x="551383" y="3831792"/>
            <a:ext cx="1066801" cy="889001"/>
            <a:chOff x="0" y="0"/>
            <a:chExt cx="1066800" cy="889000"/>
          </a:xfrm>
        </p:grpSpPr>
        <p:sp>
          <p:nvSpPr>
            <p:cNvPr id="127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28" name="D"/>
            <p:cNvSpPr txBox="1"/>
            <p:nvPr/>
          </p:nvSpPr>
          <p:spPr>
            <a:xfrm>
              <a:off x="162579" y="268860"/>
              <a:ext cx="741643" cy="35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32" name="그룹화"/>
          <p:cNvGrpSpPr/>
          <p:nvPr/>
        </p:nvGrpSpPr>
        <p:grpSpPr>
          <a:xfrm>
            <a:off x="3060700" y="2470842"/>
            <a:ext cx="1066800" cy="889001"/>
            <a:chOff x="0" y="0"/>
            <a:chExt cx="1066800" cy="889000"/>
          </a:xfrm>
        </p:grpSpPr>
        <p:sp>
          <p:nvSpPr>
            <p:cNvPr id="130" name="타원형"/>
            <p:cNvSpPr/>
            <p:nvPr/>
          </p:nvSpPr>
          <p:spPr>
            <a:xfrm>
              <a:off x="0" y="0"/>
              <a:ext cx="1066800" cy="889000"/>
            </a:xfrm>
            <a:prstGeom prst="ellipse">
              <a:avLst/>
            </a:prstGeom>
            <a:noFill/>
            <a:ln w="38100" cap="flat">
              <a:solidFill>
                <a:srgbClr val="FF26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31" name="C"/>
            <p:cNvSpPr txBox="1"/>
            <p:nvPr/>
          </p:nvSpPr>
          <p:spPr>
            <a:xfrm>
              <a:off x="162578" y="268860"/>
              <a:ext cx="741643" cy="3512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2600"/>
                  </a:solidFill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pPr/>
              <a:r>
                <a:t>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xit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xit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xit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xit" nodeType="after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xit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xit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xit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Class="exit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Class="entr" nodeType="after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3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xit" nodeType="afterEffect" presetSubtype="0" presetID="1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ntr" nodeType="after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Class="entr" nodeType="afterEffect" presetSubtype="0" presetID="1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4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Class="exit" nodeType="afterEffect" presetSubtype="0" presetID="1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Class="exit" nodeType="afterEffect" presetSubtype="0" presetID="1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Class="entr" nodeType="afterEffect" presetSubtype="0" presetID="1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Class="entr" nodeType="afterEffect" presetSubtype="0" presetID="1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5"/>
      <p:bldP build="whole" bldLvl="1" animBg="1" rev="0" advAuto="0" spid="136" grpId="7"/>
      <p:bldP build="whole" bldLvl="1" animBg="1" rev="0" advAuto="0" spid="126" grpId="47"/>
      <p:bldP build="whole" bldLvl="1" animBg="1" rev="0" advAuto="0" spid="77" grpId="13"/>
      <p:bldP build="whole" bldLvl="1" animBg="1" rev="0" advAuto="0" spid="73" grpId="11"/>
      <p:bldP build="whole" bldLvl="1" animBg="1" rev="0" advAuto="0" spid="65" grpId="5"/>
      <p:bldP build="whole" bldLvl="1" animBg="1" rev="0" advAuto="0" spid="114" grpId="40"/>
      <p:bldP build="whole" bldLvl="1" animBg="1" rev="0" advAuto="0" spid="93" grpId="22"/>
      <p:bldP build="whole" bldLvl="1" animBg="1" rev="0" advAuto="0" spid="99" grpId="24"/>
      <p:bldP build="whole" bldLvl="1" animBg="1" rev="0" advAuto="0" spid="105" grpId="25"/>
      <p:bldP build="whole" bldLvl="1" animBg="1" rev="0" advAuto="0" spid="133" grpId="2"/>
      <p:bldP build="whole" bldLvl="1" animBg="1" rev="0" advAuto="0" spid="117" grpId="37"/>
      <p:bldP build="whole" bldLvl="1" animBg="1" rev="0" advAuto="0" spid="70" grpId="14"/>
      <p:bldP build="whole" bldLvl="1" animBg="1" rev="0" advAuto="0" spid="105" grpId="28"/>
      <p:bldP build="whole" bldLvl="1" animBg="1" rev="0" advAuto="0" spid="135" grpId="8"/>
      <p:bldP build="whole" bldLvl="1" animBg="1" rev="0" advAuto="0" spid="93" grpId="31"/>
      <p:bldP build="whole" bldLvl="1" animBg="1" rev="0" advAuto="0" spid="117" grpId="41"/>
      <p:bldP build="whole" bldLvl="1" animBg="1" rev="0" advAuto="0" spid="90" grpId="21"/>
      <p:bldP build="whole" bldLvl="1" animBg="1" rev="0" advAuto="0" spid="81" grpId="16"/>
      <p:bldP build="whole" bldLvl="1" animBg="1" rev="0" advAuto="0" spid="129" grpId="48"/>
      <p:bldP build="whole" bldLvl="1" animBg="1" rev="0" advAuto="0" spid="132" grpId="49"/>
      <p:bldP build="whole" bldLvl="1" animBg="1" rev="0" advAuto="0" spid="137" grpId="6"/>
      <p:bldP build="whole" bldLvl="1" animBg="1" rev="0" advAuto="0" spid="99" grpId="43"/>
      <p:bldP build="whole" bldLvl="1" animBg="1" rev="0" advAuto="0" spid="111" grpId="32"/>
      <p:bldP build="whole" bldLvl="1" animBg="1" rev="0" advAuto="0" spid="111" grpId="33"/>
      <p:bldP build="whole" bldLvl="1" animBg="1" rev="0" advAuto="0" spid="90" grpId="30"/>
      <p:bldP build="whole" bldLvl="1" animBg="1" rev="0" advAuto="0" spid="56" grpId="4"/>
      <p:bldP build="whole" bldLvl="1" animBg="1" rev="0" advAuto="0" spid="123" grpId="44"/>
      <p:bldP build="whole" bldLvl="1" animBg="1" rev="0" advAuto="0" spid="87" grpId="18"/>
      <p:bldP build="whole" bldLvl="1" animBg="1" rev="0" advAuto="0" spid="81" grpId="27"/>
      <p:bldP build="whole" bldLvl="1" animBg="1" rev="0" advAuto="0" spid="87" grpId="20"/>
      <p:bldP build="whole" bldLvl="1" animBg="1" rev="0" advAuto="0" spid="123" grpId="46"/>
      <p:bldP build="whole" bldLvl="1" animBg="1" rev="0" advAuto="0" spid="102" grpId="36"/>
      <p:bldP build="whole" bldLvl="1" animBg="1" rev="0" advAuto="0" spid="96" grpId="23"/>
      <p:bldP build="whole" bldLvl="1" animBg="1" rev="0" advAuto="0" spid="120" grpId="38"/>
      <p:bldP build="whole" bldLvl="1" animBg="1" rev="0" advAuto="0" spid="138" grpId="12"/>
      <p:bldP build="whole" bldLvl="1" animBg="1" rev="0" advAuto="0" spid="84" grpId="17"/>
      <p:bldP build="whole" bldLvl="1" animBg="1" rev="0" advAuto="0" spid="62" grpId="10"/>
      <p:bldP build="whole" bldLvl="1" animBg="1" rev="0" advAuto="0" spid="84" grpId="19"/>
      <p:bldP build="whole" bldLvl="1" animBg="1" rev="0" advAuto="0" spid="108" grpId="26"/>
      <p:bldP build="whole" bldLvl="1" animBg="1" rev="0" advAuto="0" spid="102" grpId="39"/>
      <p:bldP build="whole" bldLvl="1" animBg="1" rev="0" advAuto="0" spid="134" grpId="3"/>
      <p:bldP build="whole" bldLvl="1" animBg="1" rev="0" advAuto="0" spid="108" grpId="29"/>
      <p:bldP build="whole" bldLvl="1" animBg="1" rev="0" advAuto="0" spid="120" grpId="42"/>
      <p:bldP build="whole" bldLvl="1" animBg="1" rev="0" advAuto="0" spid="96" grpId="34"/>
      <p:bldP build="whole" bldLvl="1" animBg="1" rev="0" advAuto="0" spid="126" grpId="45"/>
      <p:bldP build="whole" bldLvl="1" animBg="1" rev="0" advAuto="0" spid="59" grpId="9"/>
      <p:bldP build="whole" bldLvl="1" animBg="1" rev="0" advAuto="0" spid="53" grpId="1"/>
      <p:bldP build="whole" bldLvl="1" animBg="1" rev="0" advAuto="0" spid="114" grpId="3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(1/7)</a:t>
            </a:r>
          </a:p>
        </p:txBody>
      </p:sp>
      <p:sp>
        <p:nvSpPr>
          <p:cNvPr id="143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public class Animal {…"/>
          <p:cNvSpPr txBox="1"/>
          <p:nvPr/>
        </p:nvSpPr>
        <p:spPr>
          <a:xfrm>
            <a:off x="628509" y="1206818"/>
            <a:ext cx="10888996" cy="44443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Animal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String name;  </a:t>
            </a:r>
            <a:r>
              <a:t>// private access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age;      </a:t>
            </a:r>
            <a:r>
              <a:t>// private access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Default constructor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Animal() { }</a:t>
            </a:r>
            <a:br/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Constructor with parameters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Animal(String name,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age)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.name = name;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.age = age;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br/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Accessors and Mutators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String getName()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name;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(2/7)</a:t>
            </a:r>
          </a:p>
        </p:txBody>
      </p:sp>
      <p:sp>
        <p:nvSpPr>
          <p:cNvPr id="149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public void setName(String name) {…"/>
          <p:cNvSpPr txBox="1"/>
          <p:nvPr/>
        </p:nvSpPr>
        <p:spPr>
          <a:xfrm>
            <a:off x="667761" y="1169358"/>
            <a:ext cx="9995975" cy="4901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setName(String name)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.name = name;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getAge()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age;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setAge(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age)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.age = age;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Method makesound()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makeSound()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D12F1B"/>
                </a:solidFill>
              </a:rPr>
              <a:t>"Some generic animal sound"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@Override </a:t>
            </a:r>
            <a:r>
              <a:t>// why? see later chapters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String toString()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t>"Animal{name='"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name + </a:t>
            </a:r>
            <a:r>
              <a:t>"', age="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age + </a:t>
            </a:r>
            <a:r>
              <a:rPr>
                <a:solidFill>
                  <a:srgbClr val="272AD8"/>
                </a:solidFill>
              </a:rPr>
              <a:t>'}'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(3/7)</a:t>
            </a:r>
          </a:p>
        </p:txBody>
      </p:sp>
      <p:sp>
        <p:nvSpPr>
          <p:cNvPr id="155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public class Cat extends Animal { // inherit Animal class…"/>
          <p:cNvSpPr txBox="1"/>
          <p:nvPr/>
        </p:nvSpPr>
        <p:spPr>
          <a:xfrm>
            <a:off x="638749" y="1089346"/>
            <a:ext cx="10774560" cy="49523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Cat </a:t>
            </a:r>
            <a:r>
              <a:rPr b="1">
                <a:solidFill>
                  <a:srgbClr val="AD3DA4"/>
                </a:solidFill>
              </a:rPr>
              <a:t>extends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Animal { </a:t>
            </a:r>
            <a:r>
              <a:t>// inherit Animal class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String color;  </a:t>
            </a:r>
            <a:r>
              <a:t>// more instance variable 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Cat()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super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();    </a:t>
            </a:r>
            <a:r>
              <a:t>// must call the parent constructor first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// name and age are private in the parent class, so cannot directly accessed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Cat(String name,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age, String color)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super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(name, age); </a:t>
            </a:r>
            <a:r>
              <a:t>// call the parent constructor instead of direct access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.color = color;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String getColor()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color;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setColor(String color)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.color = color;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(4/7)</a:t>
            </a:r>
          </a:p>
        </p:txBody>
      </p:sp>
      <p:sp>
        <p:nvSpPr>
          <p:cNvPr id="161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// Method overriding: change the original method…"/>
          <p:cNvSpPr txBox="1"/>
          <p:nvPr/>
        </p:nvSpPr>
        <p:spPr>
          <a:xfrm>
            <a:off x="599946" y="861699"/>
            <a:ext cx="10964544" cy="54349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Method overriding: change the original method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@Override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makeSound()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D12F1B"/>
                </a:solidFill>
              </a:rPr>
              <a:t>"Meow"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toString method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@Override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String toString()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</a:t>
            </a:r>
            <a:r>
              <a:rPr>
                <a:solidFill>
                  <a:srgbClr val="D12F1B"/>
                </a:solidFill>
              </a:rPr>
              <a:t>"Cat{name='"</a:t>
            </a:r>
            <a:r>
              <a:t>+getName()+ </a:t>
            </a:r>
            <a:r>
              <a:rPr>
                <a:solidFill>
                  <a:srgbClr val="D12F1B"/>
                </a:solidFill>
              </a:rPr>
              <a:t>"', age="</a:t>
            </a:r>
            <a:r>
              <a:t> + getAge() + </a:t>
            </a:r>
            <a:r>
              <a:rPr>
                <a:solidFill>
                  <a:srgbClr val="D12F1B"/>
                </a:solidFill>
              </a:rPr>
              <a:t>", color='"</a:t>
            </a:r>
            <a:r>
              <a:t> + color + </a:t>
            </a:r>
            <a:r>
              <a:rPr>
                <a:solidFill>
                  <a:srgbClr val="D12F1B"/>
                </a:solidFill>
              </a:rPr>
              <a:t>"'}"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t> Dog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extends</a:t>
            </a:r>
            <a:r>
              <a:t> Animal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String breed; </a:t>
            </a:r>
            <a:r>
              <a:t>// more instance variable</a:t>
            </a:r>
            <a:br/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t>// Default constructor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Dog()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super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();  </a:t>
            </a:r>
            <a:r>
              <a:t>// call the parent constructor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AnimalTest (5/7)</a:t>
            </a:r>
          </a:p>
        </p:txBody>
      </p:sp>
      <p:sp>
        <p:nvSpPr>
          <p:cNvPr id="167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TextBox 4"/>
          <p:cNvSpPr txBox="1"/>
          <p:nvPr/>
        </p:nvSpPr>
        <p:spPr>
          <a:xfrm>
            <a:off x="597368" y="980727"/>
            <a:ext cx="10997264" cy="4926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00627A"/>
                </a:solidFill>
              </a:rPr>
              <a:t>// Constructor with parameters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Dog(String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age, String breed)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super</a:t>
            </a:r>
            <a:r>
              <a:t>(name, age);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.breed = breed;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00627A"/>
                </a:solidFill>
              </a:rPr>
              <a:t>// Accessors and Mutators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getBreed()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breed;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setBreed(String breed)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.breed = breed;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00627A"/>
                </a:solidFill>
              </a:rPr>
              <a:t>// Method overriding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makeSound()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"Bark"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