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20"/>
  </p:normalViewPr>
  <p:slideViewPr>
    <p:cSldViewPr snapToGrid="0">
      <p:cViewPr varScale="1">
        <p:scale>
          <a:sx n="102" d="100"/>
          <a:sy n="10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Polymorphism에 대해 강의하겠습니다.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10</a:t>
            </a:r>
          </a:p>
          <a:p>
            <a:endParaRPr/>
          </a:p>
          <a:p>
            <a:r>
              <a:t>이제 Upcasting과 Downcasting의 차이에 대해 알아보도록 하겠습니다. </a:t>
            </a:r>
          </a:p>
          <a:p>
            <a:r>
              <a:t>Upcasting은 지금까지 우리가 계속 봐 왔던것과 같이</a:t>
            </a:r>
          </a:p>
          <a:p>
            <a:r>
              <a:t>descendant object를 ancestor object에 assign하는 경우를 말합니다. </a:t>
            </a:r>
          </a:p>
          <a:p>
            <a:r>
              <a:t>이 경우는 automatic type conversion이 지원되기 때문에</a:t>
            </a:r>
          </a:p>
          <a:p>
            <a:r>
              <a:t>explicit type conversion을 할 필요가 없습니다. </a:t>
            </a:r>
          </a:p>
          <a:p>
            <a:r>
              <a:t>Downcasting은 반대로 parent object를 child object에 assign하는 경우를 말합니다. </a:t>
            </a:r>
          </a:p>
          <a:p>
            <a:r>
              <a:t>이 경우는 explicit type conversion이 필요합니다. </a:t>
            </a:r>
          </a:p>
          <a:p>
            <a:r>
              <a:t>그런데 ancestor를 descendant에 assign하는 모든 경우가 </a:t>
            </a:r>
          </a:p>
          <a:p>
            <a:r>
              <a:t>다 downcastring이 가능한 것은 아닙니다. </a:t>
            </a:r>
          </a:p>
          <a:p>
            <a:r>
              <a:t>example과 같이 Parent p1에 일단 Child object가 upcasting되었다가</a:t>
            </a:r>
          </a:p>
          <a:p>
            <a:r>
              <a:t>이 p1을 Child c = (Child)p1; 과 같이 downcasting 하는 것은 가능합니다. </a:t>
            </a:r>
          </a:p>
          <a:p>
            <a:r>
              <a:t>그러나 Parent p2 = new Parent(); 의 p2처럼 </a:t>
            </a:r>
          </a:p>
          <a:p>
            <a:r>
              <a:t>Original class가 Child가 아닌 Parent 였다면</a:t>
            </a:r>
          </a:p>
          <a:p>
            <a:r>
              <a:t>p2를 c에 downcasting 하려는 순간 runtime error가 나게 됩니다. </a:t>
            </a:r>
          </a:p>
          <a:p>
            <a:r>
              <a:t>즉, downcasting을 하기 전에 </a:t>
            </a:r>
          </a:p>
          <a:p>
            <a:r>
              <a:t>descendant object에 assign하려는 ancestor object가 </a:t>
            </a:r>
          </a:p>
          <a:p>
            <a:r>
              <a:t>원래 그 descendant object 출신인지를 먼저 test해 보고</a:t>
            </a:r>
          </a:p>
          <a:p>
            <a:r>
              <a:t>downcasting을 해야 하는 것입니다.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11</a:t>
            </a:r>
          </a:p>
          <a:p>
            <a:endParaRPr/>
          </a:p>
          <a:p>
            <a:r>
              <a:t>Upcasting과 Downcasting의 좀 더 구체적인 이용 사례를 보도록 하겠습니다. </a:t>
            </a:r>
          </a:p>
          <a:p>
            <a:r>
              <a:t>class Employee 의 work() method는</a:t>
            </a:r>
          </a:p>
          <a:p>
            <a:r>
              <a:t>“Employee is working” 이라는 message를 print합니다. </a:t>
            </a:r>
          </a:p>
          <a:p>
            <a:r>
              <a:t>Employee의 child인 Manager class의 work() method는</a:t>
            </a:r>
          </a:p>
          <a:p>
            <a:r>
              <a:t>“Manager is managing” 을 print합니다. </a:t>
            </a:r>
          </a:p>
          <a:p>
            <a:r>
              <a:t>Manager class에 새로 add된 plan() method는</a:t>
            </a:r>
          </a:p>
          <a:p>
            <a:r>
              <a:t>“Manager is planning” 을 print합니다.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12</a:t>
            </a:r>
          </a:p>
          <a:p>
            <a:endParaRPr/>
          </a:p>
          <a:p>
            <a:r>
              <a:t>역시 Employee의 child class인 Engineer class에서는</a:t>
            </a:r>
          </a:p>
          <a:p>
            <a:r>
              <a:t>work() method가 “Engineer is engineering” 을 print합니다. </a:t>
            </a:r>
          </a:p>
          <a:p>
            <a:r>
              <a:t>Engineer에 새로 추가된 design() method는</a:t>
            </a:r>
          </a:p>
          <a:p>
            <a:r>
              <a:t>“Engineer is designing” 을 print합니다. </a:t>
            </a:r>
          </a:p>
          <a:p>
            <a:r>
              <a:t>EmployeeDemo의 main method에서</a:t>
            </a:r>
          </a:p>
          <a:p>
            <a:r>
              <a:t>Employee object인 employee1 에 Manager object가 assign 되었습니다. </a:t>
            </a:r>
          </a:p>
          <a:p>
            <a:r>
              <a:t>Manager가 Employee의 child이므로</a:t>
            </a:r>
          </a:p>
          <a:p>
            <a:r>
              <a:t>이 assignment는 Upcasting입니다. </a:t>
            </a:r>
          </a:p>
          <a:p>
            <a:r>
              <a:t>즉, explicit type conversion이 필요하지 않습니다. </a:t>
            </a:r>
          </a:p>
          <a:p>
            <a:r>
              <a:t>이제 employee1.work() 을 call하면 </a:t>
            </a:r>
          </a:p>
          <a:p>
            <a:r>
              <a:t>Manager에서 override된 work() method가 실행되어</a:t>
            </a:r>
          </a:p>
          <a:p>
            <a:r>
              <a:t>“Manager is managing” 이라는 message가 print됩니다. </a:t>
            </a:r>
          </a:p>
          <a:p>
            <a:r>
              <a:t>그 아래 if (employee1 instanceof Manager) 라는 조건이 test되는데</a:t>
            </a:r>
          </a:p>
          <a:p>
            <a:r>
              <a:t>이것은 employee1에 현재 assign되어 있는 object의 </a:t>
            </a:r>
          </a:p>
          <a:p>
            <a:r>
              <a:t>original class가 Manager인지를 test해 보는 condition입니다. </a:t>
            </a:r>
          </a:p>
          <a:p>
            <a:r>
              <a:t>만일 그렇다고 하면 이 instanceof operator는 true를 return합니다. </a:t>
            </a:r>
          </a:p>
          <a:p>
            <a:r>
              <a:t>우리의 example의 경우, employee1에 현재 assign되어 있는 object는</a:t>
            </a:r>
          </a:p>
          <a:p>
            <a:r>
              <a:t>original class가 Manger이기 때문에 이 조건이 true가 됩니다. </a:t>
            </a:r>
          </a:p>
          <a:p>
            <a:r>
              <a:t>employee1의 original class가 Manger이기 때문에</a:t>
            </a:r>
          </a:p>
          <a:p>
            <a:r>
              <a:t>employee1은 Manger object인 manager로</a:t>
            </a:r>
          </a:p>
          <a:p>
            <a:r>
              <a:t>downcasting이 가능합니다. </a:t>
            </a:r>
          </a:p>
          <a:p>
            <a:r>
              <a:t>물론 explicit type conversion이 필요합니다. </a:t>
            </a:r>
          </a:p>
          <a:p>
            <a:r>
              <a:t>그리고나서 manger.plan() 을 call하면 </a:t>
            </a:r>
          </a:p>
          <a:p>
            <a:r>
              <a:t>“Manger is planning” 이라는 message가 print되게 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13</a:t>
            </a:r>
          </a:p>
          <a:p>
            <a:endParaRPr/>
          </a:p>
          <a:p>
            <a:r>
              <a:t>같은 원리로 Employee object인 employee2에 </a:t>
            </a:r>
          </a:p>
          <a:p>
            <a:r>
              <a:t>Engineer class object를 assign하였습니다. </a:t>
            </a:r>
          </a:p>
          <a:p>
            <a:r>
              <a:t>이 assignment는 upcasting으로</a:t>
            </a:r>
          </a:p>
          <a:p>
            <a:r>
              <a:t>explicit type conversion이 필요하지 않습니다. </a:t>
            </a:r>
          </a:p>
          <a:p>
            <a:r>
              <a:t>employee2.work()을 call하면</a:t>
            </a:r>
          </a:p>
          <a:p>
            <a:r>
              <a:t>original class인 Engineer에서 override되어 정의된</a:t>
            </a:r>
          </a:p>
          <a:p>
            <a:r>
              <a:t>work()이 실행됩니다. </a:t>
            </a:r>
          </a:p>
          <a:p>
            <a:r>
              <a:t>따라서 “Engineer is engineering” 이라는 message가</a:t>
            </a:r>
          </a:p>
          <a:p>
            <a:r>
              <a:t>프린트 됩니다. </a:t>
            </a:r>
          </a:p>
          <a:p>
            <a:r>
              <a:t>그 아래 if 문에서는 employee2의 original class가 </a:t>
            </a:r>
          </a:p>
          <a:p>
            <a:r>
              <a:t>Engineer인지를 test하고 있습니다. </a:t>
            </a:r>
          </a:p>
          <a:p>
            <a:r>
              <a:t>우리의 example에서는 이 test가 true이기 때문에</a:t>
            </a:r>
          </a:p>
          <a:p>
            <a:r>
              <a:t>employee2는 explicit type conversion을 통한</a:t>
            </a:r>
          </a:p>
          <a:p>
            <a:r>
              <a:t>downcasting으로 engineer에 assign됩니다.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14</a:t>
            </a:r>
          </a:p>
          <a:p>
            <a:endParaRPr/>
          </a:p>
          <a:p>
            <a:r>
              <a:t>Instanceof operator와 getClass() method는 </a:t>
            </a:r>
          </a:p>
          <a:p>
            <a:r>
              <a:t>object의 original class가 무엇인지를 확인할 수 있는 방법입니다. </a:t>
            </a:r>
          </a:p>
          <a:p>
            <a:r>
              <a:t>anObject instanceof SomeClass 는 </a:t>
            </a:r>
          </a:p>
          <a:p>
            <a:r>
              <a:t>anObject의 original class가 SomeClass이거나 </a:t>
            </a:r>
          </a:p>
          <a:p>
            <a:r>
              <a:t>SomeClass의 descendant일 경우 true를 return합니다. </a:t>
            </a:r>
          </a:p>
          <a:p>
            <a:r>
              <a:t>예를 들면 그림의 class hirerarchy에서 </a:t>
            </a:r>
          </a:p>
          <a:p>
            <a:r>
              <a:t>other instanceof Worker는 </a:t>
            </a:r>
          </a:p>
          <a:p>
            <a:r>
              <a:t>other가 Worker, HWorker, SWorker, WSWorker일 경우 true가 됩니다.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15</a:t>
            </a:r>
          </a:p>
          <a:p>
            <a:endParaRPr/>
          </a:p>
          <a:p>
            <a:r>
              <a:t>한편 getClass()는 toString() 처럼 어떤 class에나 존재하는 method로서</a:t>
            </a:r>
          </a:p>
          <a:p>
            <a:r>
              <a:t>두 object a와 b에 대해 (a.getClass() ==  b.getClass()) 는 </a:t>
            </a:r>
          </a:p>
          <a:p>
            <a:r>
              <a:t>a와 b의 original class가 같을 경우에만 true가 됩니다. </a:t>
            </a:r>
          </a:p>
          <a:p>
            <a:r>
              <a:t>예를 들면 그림의 class hierarchy에서 </a:t>
            </a:r>
          </a:p>
          <a:p>
            <a:r>
              <a:t>Designer d의 original class가 ADesigner이고</a:t>
            </a:r>
          </a:p>
          <a:p>
            <a:r>
              <a:t>ad의 original class도 ADesigner이므로</a:t>
            </a:r>
          </a:p>
          <a:p>
            <a:r>
              <a:t>d.getClass() == ad.getClass() 는 true가 됩니다.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16</a:t>
            </a:r>
          </a:p>
          <a:p>
            <a:endParaRPr/>
          </a:p>
          <a:p>
            <a:r>
              <a:t>이제 instanceof와 getClass() 에 대해 </a:t>
            </a:r>
          </a:p>
          <a:p>
            <a:r>
              <a:t>좀 더 많은 example을 보도록 하겠습니다.</a:t>
            </a:r>
          </a:p>
          <a:p>
            <a:r>
              <a:t>그림의 class hierarchy를 고려하도록 하겠습니다.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17</a:t>
            </a:r>
          </a:p>
          <a:p>
            <a:endParaRPr/>
          </a:p>
          <a:p>
            <a:r>
              <a:t>worker의 original class는 Worker</a:t>
            </a:r>
          </a:p>
          <a:p>
            <a:r>
              <a:t>hworker의 original class는 HWorker 이므로</a:t>
            </a:r>
          </a:p>
          <a:p>
            <a:r>
              <a:t>worker.getClass() == hworker.getClass() 는 false가 됩니다. </a:t>
            </a:r>
          </a:p>
          <a:p>
            <a:r>
              <a:t>그러나 sworker1과 sworker2의 original class는 둘 다 SWorker이므로  </a:t>
            </a:r>
          </a:p>
          <a:p>
            <a:r>
              <a:t>sowker1.getClass() == sworker2.getClass() 는 true가 됩니다. </a:t>
            </a:r>
          </a:p>
          <a:p>
            <a:r>
              <a:t>wsworker의 original class는 WSWorker이므로</a:t>
            </a:r>
          </a:p>
          <a:p>
            <a:r>
              <a:t>sworker1.getClass() == wsworker.getClass() 는 false 입니다. </a:t>
            </a:r>
          </a:p>
          <a:p>
            <a:r>
              <a:t>한편, hworker와 designer의 original class들은 각각</a:t>
            </a:r>
          </a:p>
          <a:p>
            <a:r>
              <a:t>HWorker와 Designer이고 </a:t>
            </a:r>
          </a:p>
          <a:p>
            <a:r>
              <a:t>이들은 class hierarchy에서 ancestor-descendant의 관계가 아니므로</a:t>
            </a:r>
          </a:p>
          <a:p>
            <a:r>
              <a:t>hworker.getClass() == designer.getClass() 의 비교가 이루어질수 없으며</a:t>
            </a:r>
          </a:p>
          <a:p>
            <a:r>
              <a:t>compile error를 일으키게 됩니다. </a:t>
            </a:r>
          </a:p>
          <a:p>
            <a:r>
              <a:t>instanceof operator를 고려해 보면</a:t>
            </a:r>
          </a:p>
          <a:p>
            <a:r>
              <a:t>wsworker의 original class는 WSWorker로서</a:t>
            </a:r>
          </a:p>
          <a:p>
            <a:r>
              <a:t>Worker의 descendant이므로</a:t>
            </a:r>
          </a:p>
          <a:p>
            <a:r>
              <a:t>wsworker instanceof Worker는 true이며</a:t>
            </a:r>
          </a:p>
          <a:p>
            <a:r>
              <a:t>sworker1의 original class는 SWorker인데</a:t>
            </a:r>
          </a:p>
          <a:p>
            <a:r>
              <a:t>WSWorker는 SWorker의 child이므로</a:t>
            </a:r>
          </a:p>
          <a:p>
            <a:r>
              <a:t>sworker1 instanceof WSWorker는 false가 됩니다. </a:t>
            </a:r>
          </a:p>
          <a:p>
            <a:r>
              <a:t>또 designer의 original class는 Designer인데</a:t>
            </a:r>
          </a:p>
          <a:p>
            <a:r>
              <a:t>Designer는 Object의 descendant이므로</a:t>
            </a:r>
          </a:p>
          <a:p>
            <a:r>
              <a:t>designer instanceof Object는 true가 됩니다. </a:t>
            </a:r>
          </a:p>
          <a:p>
            <a:r>
              <a:t>한편 worker instanceof Designer는 compile error를 내는데</a:t>
            </a:r>
          </a:p>
          <a:p>
            <a:r>
              <a:t>worker의 original class인 Worker와 </a:t>
            </a:r>
          </a:p>
          <a:p>
            <a:r>
              <a:t>Designer class간에는 ancestor-descendant의 관계가 없기 때문입니다.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18</a:t>
            </a:r>
          </a:p>
          <a:p>
            <a:endParaRPr/>
          </a:p>
          <a:p>
            <a:r>
              <a:t>이제 Automatic Type Conversion에 대해 요약을 해 보도록 하겠습니다. </a:t>
            </a:r>
          </a:p>
          <a:p>
            <a:r>
              <a:t>Automatic Type Conversion이 가능한 경우는</a:t>
            </a:r>
          </a:p>
          <a:p>
            <a:r>
              <a:t>먼저, Numbers에 속하는 primitive type들 중에</a:t>
            </a:r>
          </a:p>
          <a:p>
            <a:r>
              <a:t>범위가 작은 쪽에서 큰쪽으로는 auto type conversion이 가능합니다.</a:t>
            </a:r>
          </a:p>
          <a:p>
            <a:r>
              <a:t>예를 들면 int에서 double로 assignment는</a:t>
            </a:r>
          </a:p>
          <a:p>
            <a:r>
              <a:t>explicit type conversion이 없어도 가능합니다.</a:t>
            </a:r>
          </a:p>
          <a:p>
            <a:r>
              <a:t>두번째로는 descendant class object를 ancestor class object로</a:t>
            </a:r>
          </a:p>
          <a:p>
            <a:r>
              <a:t>direct assignment가 가능하며, 이를 upcasting이라 합니다. </a:t>
            </a:r>
          </a:p>
          <a:p>
            <a: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19</a:t>
            </a:r>
          </a:p>
          <a:p>
            <a:endParaRPr/>
          </a:p>
          <a:p>
            <a:r>
              <a:t>한편 Auto Type Conversion이 불가능한 경우를 보면</a:t>
            </a:r>
          </a:p>
          <a:p>
            <a:r>
              <a:t>Numbers에 속하는 primitive type들 중</a:t>
            </a:r>
          </a:p>
          <a:p>
            <a:r>
              <a:t>큰 범위의 type을 작은 범위의 type으로 assign하려면</a:t>
            </a:r>
          </a:p>
          <a:p>
            <a:r>
              <a:t>explicit type conversion을 해야 합니다. </a:t>
            </a:r>
          </a:p>
          <a:p>
            <a:r>
              <a:t>예를 들면 int x에 double y를 assign하는 경우라면</a:t>
            </a:r>
          </a:p>
          <a:p>
            <a:r>
              <a:t>int x = (int) y; 와 같은 형태가 되어야 합니다. </a:t>
            </a:r>
          </a:p>
          <a:p>
            <a:r>
              <a:t>두번째로 ancestor class type을 descendant class type으로</a:t>
            </a:r>
          </a:p>
          <a:p>
            <a:r>
              <a:t>assign하는 downcasting의 경우 입니다. </a:t>
            </a:r>
          </a:p>
          <a:p>
            <a:r>
              <a:t>세번째로는 아무 관련 없는 두 type들간의 conversion은 불가능한데</a:t>
            </a:r>
          </a:p>
          <a:p>
            <a:r>
              <a:t>예를 들면 int x에 boolean b를 assign하는 경우는</a:t>
            </a:r>
          </a:p>
          <a:p>
            <a:r>
              <a:t>explicit type conversion x = (int)b; 를 하더라도 </a:t>
            </a:r>
          </a:p>
          <a:p>
            <a:r>
              <a:t>compile error가 나게 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</a:t>
            </a:r>
          </a:p>
          <a:p>
            <a:endParaRPr/>
          </a:p>
          <a:p>
            <a:r>
              <a:t>Class 간의 automatic type conversion이 가능한 경우는</a:t>
            </a:r>
          </a:p>
          <a:p>
            <a:r>
              <a:t>Descendant class의 object를 ancestor class object에 </a:t>
            </a:r>
          </a:p>
          <a:p>
            <a:r>
              <a:t>assign하는 경우 입니다. </a:t>
            </a:r>
          </a:p>
          <a:p>
            <a:r>
              <a:t>하위 (descendant) object를 상위 (ancestor) object에 assign하는 것이므로</a:t>
            </a:r>
          </a:p>
          <a:p>
            <a:r>
              <a:t>이것을 upcasting이라 부릅니다. </a:t>
            </a:r>
          </a:p>
          <a:p>
            <a:r>
              <a:t>upcasting 시에는 automatic type conversion이 되므로 </a:t>
            </a:r>
          </a:p>
          <a:p>
            <a:r>
              <a:t>explicit type conversion이 필요하지 않습니다. </a:t>
            </a:r>
          </a:p>
          <a:p>
            <a:r>
              <a:t>예를 들어, Cat class가 Animal class의 child일 때</a:t>
            </a:r>
          </a:p>
          <a:p>
            <a:r>
              <a:t>cat object를 animal object에 직접 assign하는 것이 가능합니다.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3</a:t>
            </a:r>
          </a:p>
          <a:p>
            <a:endParaRPr/>
          </a:p>
          <a:p>
            <a:r>
              <a:t>이 inheritance tree는 class의 hierarchy를 나타내고 있습니다. </a:t>
            </a:r>
          </a:p>
          <a:p>
            <a:r>
              <a:t>먼저 b, c, d, e를 각각 class B, C, D, E의 object로 생성하였습니다. </a:t>
            </a:r>
          </a:p>
          <a:p>
            <a:r>
              <a:t>A가 B, C, D, E의 ancestor이기 때문에 </a:t>
            </a:r>
          </a:p>
          <a:p>
            <a:r>
              <a:t>A의 object에는 b, c, d, e들이 </a:t>
            </a:r>
          </a:p>
          <a:p>
            <a:r>
              <a:t>automatic type conversion되면서 assign 될 수 있습니다. </a:t>
            </a:r>
          </a:p>
          <a:p>
            <a:r>
              <a:t>또, B는 D의 parent, C는 E의 parent이므로</a:t>
            </a:r>
          </a:p>
          <a:p>
            <a:r>
              <a:t>d, e 는 각각 b1, c1에 </a:t>
            </a:r>
          </a:p>
          <a:p>
            <a:r>
              <a:t>automatic type conversion되면서 assign될 수 있습니다. </a:t>
            </a:r>
          </a:p>
          <a:p>
            <a:r>
              <a:t>그러나 B는 E의 ancestor가 아니며</a:t>
            </a:r>
          </a:p>
          <a:p>
            <a:r>
              <a:t>C는 D의 ancestor가 아니기 때문에</a:t>
            </a:r>
          </a:p>
          <a:p>
            <a:r>
              <a:t>e를 b3에 directly assign 할 수 없고</a:t>
            </a:r>
          </a:p>
          <a:p>
            <a:r>
              <a:t>d를 c2에 directly assign 할 수 없습니다.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4</a:t>
            </a:r>
          </a:p>
          <a:p>
            <a:endParaRPr/>
          </a:p>
          <a:p>
            <a:r>
              <a:t>Parent class가 method1과 method2를 가지고 있고</a:t>
            </a:r>
          </a:p>
          <a:p>
            <a:r>
              <a:t>Child class는 method2를 overriding하며</a:t>
            </a:r>
          </a:p>
          <a:p>
            <a:r>
              <a:t>method3를 더 가지고 있다고 가정해 보겠습니다. </a:t>
            </a:r>
          </a:p>
          <a:p>
            <a:r>
              <a:t>ParentChildDemo class의 main에서 </a:t>
            </a:r>
          </a:p>
          <a:p>
            <a:r>
              <a:t>child object를 하나 생성하고 </a:t>
            </a:r>
          </a:p>
          <a:p>
            <a:r>
              <a:t>이를 Parent object의 reference인 parent에 assign 하였습니다. </a:t>
            </a:r>
          </a:p>
          <a:p>
            <a:r>
              <a:t>이 때 parent.method1() 을 call하면 </a:t>
            </a:r>
          </a:p>
          <a:p>
            <a:r>
              <a:t>이것은 당연히 Parent class의 method1을 실행합니다. </a:t>
            </a:r>
          </a:p>
          <a:p>
            <a:r>
              <a:t>그런데 parent.method2() 를 call하면 </a:t>
            </a:r>
          </a:p>
          <a:p>
            <a:r>
              <a:t>Parent class의 method2() 와 Child class의 method2() 중에</a:t>
            </a:r>
          </a:p>
          <a:p>
            <a:r>
              <a:t>어떤 것을 실행할까요? </a:t>
            </a:r>
          </a:p>
          <a:p>
            <a:r>
              <a:t>parent object가 Parent class라는 점을 생각하면 </a:t>
            </a:r>
          </a:p>
          <a:p>
            <a:r>
              <a:t>Parent의 method2() 를 실행해야 할 것 같고</a:t>
            </a:r>
          </a:p>
          <a:p>
            <a:r>
              <a:t>parent에 assign된 child가 원래 Child class의 object였던 것을 고려한다면</a:t>
            </a:r>
          </a:p>
          <a:p>
            <a:r>
              <a:t>overriding된 Child의 method2() 를 실행해야 할 것도 같습니다. </a:t>
            </a:r>
          </a:p>
          <a:p>
            <a:r>
              <a:t>여기서는 Child class의 method2() 를 실행해 줍니다. </a:t>
            </a:r>
          </a:p>
          <a:p>
            <a:r>
              <a:t>parent에 assign된 child가 원래 Child class의 object였기 때문입니다. </a:t>
            </a:r>
          </a:p>
          <a:p>
            <a:r>
              <a:t>이렇게 원래 생성된 출신 class를 기억하고 있다가 </a:t>
            </a:r>
          </a:p>
          <a:p>
            <a:r>
              <a:t>원래 생성된 class의 method를 실행해주는 이 기능을 </a:t>
            </a:r>
          </a:p>
          <a:p>
            <a:r>
              <a:t>polymorphism이라고 합니다. </a:t>
            </a:r>
          </a:p>
          <a:p>
            <a:r>
              <a:t>그 아래에서는 parent.method3() 를 call 했습니다만</a:t>
            </a:r>
          </a:p>
          <a:p>
            <a:r>
              <a:t>이 것은 compile error를 발생시킵니다. </a:t>
            </a:r>
          </a:p>
          <a:p>
            <a:r>
              <a:t>방금 parent에 assign된 child가 Child class object로 생성되었다고 했으니</a:t>
            </a:r>
          </a:p>
          <a:p>
            <a:r>
              <a:t>Child class에 있는 method3() 를 call 해 주는 것이 맞을 것 같은데 </a:t>
            </a:r>
          </a:p>
          <a:p>
            <a:r>
              <a:t>이것은 왜 error가 되는 것일까요? </a:t>
            </a:r>
          </a:p>
          <a:p>
            <a:r>
              <a:t>그것은 parent에 assign된 object가 원래 Child class로 생성되었기는 하지만 </a:t>
            </a:r>
          </a:p>
          <a:p>
            <a:r>
              <a:t>현재 외적인 형식이 Parent class이며, </a:t>
            </a:r>
          </a:p>
          <a:p>
            <a:r>
              <a:t>Parent class에는 method3() 가 없기 때문입니다. </a:t>
            </a:r>
          </a:p>
          <a:p>
            <a:r>
              <a:t>즉 child object가 parent에 assign되는 순간 </a:t>
            </a:r>
          </a:p>
          <a:p>
            <a:r>
              <a:t>외형은 Parent object로 변하게 되며, </a:t>
            </a:r>
          </a:p>
          <a:p>
            <a:r>
              <a:t>따라서 method3() 에 대한 정보는 완전히 잃어버리게 되는 것입니다.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5</a:t>
            </a:r>
          </a:p>
          <a:p>
            <a:endParaRPr/>
          </a:p>
          <a:p>
            <a:r>
              <a:t>이렇게 parent class object이지만 마치 child class object처럼 실행되는 현상을 </a:t>
            </a:r>
          </a:p>
          <a:p>
            <a:r>
              <a:t>“polymorphism” (다형성) 이라 합니다. </a:t>
            </a:r>
          </a:p>
          <a:p>
            <a:r>
              <a:t>다른 표현으로, child class object가 parent class object에 assign되었을 때</a:t>
            </a:r>
          </a:p>
          <a:p>
            <a:r>
              <a:t>parent object는 overriden된 child의 method를 call해 준다는 것입니다. </a:t>
            </a:r>
          </a:p>
          <a:p>
            <a:r>
              <a:t>이렇게 Polymorphism이 구현될 수 있는 이유는 </a:t>
            </a:r>
          </a:p>
          <a:p>
            <a:r>
              <a:t>method call이 어떤 method를 실행시키는지가 compile time이 아닌</a:t>
            </a:r>
          </a:p>
          <a:p>
            <a:r>
              <a:t>runtime에 결정되는 dynamic binding mechanism을 이용하기 때문입니다. </a:t>
            </a:r>
          </a:p>
          <a:p>
            <a:r>
              <a:t>Dynamic binding은 late binding이라 불리기도 합니다. </a:t>
            </a:r>
          </a:p>
          <a:p>
            <a:r>
              <a:t>Polymorphism이 자칫 복잡하게 보일 수 있으나 </a:t>
            </a:r>
          </a:p>
          <a:p>
            <a:r>
              <a:t>몇가지 장점을 가지고 있으므로 잘 이용하는 것이 중요합니다. </a:t>
            </a:r>
          </a:p>
          <a:p>
            <a:r>
              <a:t>먼저 code의 flexibility인데, 같은 code가 여러 서로 다른 object들에 대해</a:t>
            </a:r>
          </a:p>
          <a:p>
            <a:r>
              <a:t>공통적으로 사용될 수 있다는 점 입니다. </a:t>
            </a:r>
          </a:p>
          <a:p>
            <a:r>
              <a:t>Parent class를 inherit한 많은 descendant class의 object들은 </a:t>
            </a:r>
          </a:p>
          <a:p>
            <a:r>
              <a:t>각각이 서로 다를 수 있지만 parent class object에서 </a:t>
            </a:r>
          </a:p>
          <a:p>
            <a:r>
              <a:t>descendant들이 공통으로 가지고 있는 overriding된 method를 call해 주면</a:t>
            </a:r>
          </a:p>
          <a:p>
            <a:r>
              <a:t>각각의 서로 다른 class의 object들이</a:t>
            </a:r>
          </a:p>
          <a:p>
            <a:r>
              <a:t>서로 다른 일을 해 줄 수 있게 됩니다. </a:t>
            </a:r>
          </a:p>
          <a:p>
            <a:r>
              <a:t>이러한 장점은 parent object에서의 method call 부분을 바꾸지 않고도 </a:t>
            </a:r>
          </a:p>
          <a:p>
            <a:r>
              <a:t>새로운 descendant class를 추가만 해 주면 새로운 일을 할 수 있기 때문에</a:t>
            </a:r>
          </a:p>
          <a:p>
            <a:r>
              <a:t>유지보수를 쉽게 하면서도 코드를 바꾸지 않고 기능을 추가할 수 있게 해 줍니다.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6</a:t>
            </a:r>
          </a:p>
          <a:p>
            <a:endParaRPr/>
          </a:p>
          <a:p>
            <a:r>
              <a:t>이제 간단한 example로 polymorphism을 사용하는 예를 들어보겠습니다. </a:t>
            </a:r>
          </a:p>
          <a:p>
            <a:r>
              <a:t>Dog와 Cat이 Animal의 child class들이고 </a:t>
            </a:r>
          </a:p>
          <a:p>
            <a:r>
              <a:t>Animal class의 makeSound() method가 </a:t>
            </a:r>
          </a:p>
          <a:p>
            <a:r>
              <a:t>Dog와 Cat에서 각각 overriding되어 </a:t>
            </a:r>
          </a:p>
          <a:p>
            <a:r>
              <a:t>다른 울음소리를 프린트한다고 가정해 봅니다. </a:t>
            </a:r>
          </a:p>
          <a:p>
            <a:r>
              <a:t>Animal class object인 animal에서 makeSound를 call하면</a:t>
            </a:r>
          </a:p>
          <a:p>
            <a:r>
              <a:t>“Some generic animal sound”를 print합니다. </a:t>
            </a:r>
          </a:p>
          <a:p>
            <a:r>
              <a:t>이제 Dog object인 dog를 animal에 assign하고 </a:t>
            </a:r>
          </a:p>
          <a:p>
            <a:r>
              <a:t>animal.makeSound() 를 call하면 “Back”라고 print 합니다. </a:t>
            </a:r>
          </a:p>
          <a:p>
            <a:r>
              <a:t>다시 Cat object인 cat을 animal에 assign하고 </a:t>
            </a:r>
          </a:p>
          <a:p>
            <a:r>
              <a:t>animal.makeSound() 를 call하면 “Meow” 라고 print 합니다. </a:t>
            </a:r>
          </a:p>
          <a:p>
            <a:r>
              <a:t>이처럼 parent object에 assign된 child class object들이 </a:t>
            </a:r>
          </a:p>
          <a:p>
            <a:r>
              <a:t>다른 child class 소속일 때</a:t>
            </a:r>
          </a:p>
          <a:p>
            <a:r>
              <a:t>parent object에서의 method call은 </a:t>
            </a:r>
          </a:p>
          <a:p>
            <a:r>
              <a:t>child class에서 overriding된 method를 찾아서 call 해주게 됩니다.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7</a:t>
            </a:r>
          </a:p>
          <a:p>
            <a:endParaRPr/>
          </a:p>
          <a:p>
            <a:r>
              <a:t>Polymorphism의 개념은 method의 parameter passing에서도</a:t>
            </a:r>
          </a:p>
          <a:p>
            <a:r>
              <a:t>유용하게 사용될 수 있습니다. </a:t>
            </a:r>
          </a:p>
          <a:p>
            <a:r>
              <a:t>어떤 method에서 ancestor class type의 parameter를 </a:t>
            </a:r>
          </a:p>
          <a:p>
            <a:r>
              <a:t>formal parameter p로 받는다고 가정할 때</a:t>
            </a:r>
          </a:p>
          <a:p>
            <a:r>
              <a:t>p와 같은 class의 object는 물론이고 </a:t>
            </a:r>
          </a:p>
          <a:p>
            <a:r>
              <a:t>p의 모든 descendant class 의 object들은 </a:t>
            </a:r>
          </a:p>
          <a:p>
            <a:r>
              <a:t>p에 대응하는 actual parameter로 pass될 수 있습니다. </a:t>
            </a:r>
          </a:p>
          <a:p>
            <a:r>
              <a:t>예를 들어보면 </a:t>
            </a:r>
          </a:p>
          <a:p>
            <a:r>
              <a:t>Parent class가 있고</a:t>
            </a:r>
          </a:p>
          <a:p>
            <a:r>
              <a:t>Parent를 inherit한 Child class가 있을 때</a:t>
            </a:r>
          </a:p>
          <a:p>
            <a:r>
              <a:t>c와 p는 각각 Child와 Parent의 object들 입니다. </a:t>
            </a:r>
          </a:p>
          <a:p>
            <a:r>
              <a:t>이 때 someMethod가 Parent p를 parameter로 받는다면 </a:t>
            </a:r>
          </a:p>
          <a:p>
            <a:r>
              <a:t>someMethod(p); 도 가능하지만 </a:t>
            </a:r>
          </a:p>
          <a:p>
            <a:r>
              <a:t>someMethod(c); 도 가능합니다. </a:t>
            </a:r>
          </a:p>
          <a:p>
            <a:r>
              <a:t>만일 someMethod안에서 p.method() 라는 call이 있었을때</a:t>
            </a:r>
          </a:p>
          <a:p>
            <a:r>
              <a:t>p가 Parent class출신이면 Parent의 method()가 실행될 것이고</a:t>
            </a:r>
          </a:p>
          <a:p>
            <a:r>
              <a:t>p가 Child class출신이면 overriding된 Child의 method()가</a:t>
            </a:r>
          </a:p>
          <a:p>
            <a:r>
              <a:t>실행될 것입니다.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8</a:t>
            </a:r>
          </a:p>
          <a:p>
            <a:endParaRPr/>
          </a:p>
          <a:p>
            <a:r>
              <a:t>좀 더 구체적인 예를 들어보도록 하겠습니다. </a:t>
            </a:r>
          </a:p>
          <a:p>
            <a:r>
              <a:t>Shape class는 draw() 라는 method를 가지고 있습니다. </a:t>
            </a:r>
          </a:p>
          <a:p>
            <a:r>
              <a:t>실제로 무엇인가를 그려내는 method여야 하겠지만</a:t>
            </a:r>
          </a:p>
          <a:p>
            <a:r>
              <a:t>여기서는 그냥 “Draw Something” 이라는 </a:t>
            </a:r>
          </a:p>
          <a:p>
            <a:r>
              <a:t>message를 print하는 것으로 하겠습니다. </a:t>
            </a:r>
          </a:p>
          <a:p>
            <a:r>
              <a:t>Shape의 child인 Circle class에서는</a:t>
            </a:r>
          </a:p>
          <a:p>
            <a:r>
              <a:t>draw()를 override하여 </a:t>
            </a:r>
          </a:p>
          <a:p>
            <a:r>
              <a:t>“Drawing a Circle” 을 print하고</a:t>
            </a:r>
          </a:p>
          <a:p>
            <a:r>
              <a:t>역시 Shape의 child인 Rectangle에서는 </a:t>
            </a:r>
          </a:p>
          <a:p>
            <a:r>
              <a:t>“Drawing a Rectangle”을 print합니다.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9</a:t>
            </a:r>
          </a:p>
          <a:p>
            <a:endParaRPr/>
          </a:p>
          <a:p>
            <a:r>
              <a:t>ShapeDrawer class에는 drawShape이라는 method가 있는데</a:t>
            </a:r>
          </a:p>
          <a:p>
            <a:r>
              <a:t>이 method는 Shape class type인 shape을 parameter로 받아서</a:t>
            </a:r>
          </a:p>
          <a:p>
            <a:r>
              <a:t>shape.draw() 를 call하여 주고 있습니다. </a:t>
            </a:r>
          </a:p>
          <a:p>
            <a:r>
              <a:t>이제 ShapeDemo class의 main method에서</a:t>
            </a:r>
          </a:p>
          <a:p>
            <a:r>
              <a:t>먼저 ShapeDrawer class object인 shapeDrawer를 생성하고</a:t>
            </a:r>
          </a:p>
          <a:p>
            <a:r>
              <a:t>Shape, Circle, Rectangle class object들인 </a:t>
            </a:r>
          </a:p>
          <a:p>
            <a:r>
              <a:t>myShape, myCircle, myRectangle을 생성하였습니다. </a:t>
            </a:r>
          </a:p>
          <a:p>
            <a:r>
              <a:t>이제 shapeDrawer.drawShap() 을 세번 call 하는데</a:t>
            </a:r>
          </a:p>
          <a:p>
            <a:r>
              <a:t>그 parameter를 각각 myShape, myCircle, myRectangle로 하면</a:t>
            </a:r>
          </a:p>
          <a:p>
            <a:r>
              <a:t>각각의 parameter의 class type별로 다른 draw() method가 실행되어</a:t>
            </a:r>
          </a:p>
          <a:p>
            <a:r>
              <a:t>적절한 message들이 프린트되게 됩니다.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06_2 Polymorphism</a:t>
            </a:r>
          </a:p>
        </p:txBody>
      </p:sp>
      <p:sp>
        <p:nvSpPr>
          <p:cNvPr id="32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Upcasting vs Downcasting</a:t>
            </a:r>
          </a:p>
        </p:txBody>
      </p:sp>
      <p:sp>
        <p:nvSpPr>
          <p:cNvPr id="11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Upcasting</a:t>
            </a:r>
          </a:p>
          <a:p>
            <a:pPr marL="800100" lvl="1" indent="-342900">
              <a:defRPr sz="2300"/>
            </a:pPr>
            <a:r>
              <a:t>Automatic type conversion from descendant class to ancestor class</a:t>
            </a:r>
          </a:p>
          <a:p>
            <a:pPr marL="800100" lvl="1" indent="-342900">
              <a:defRPr sz="2300"/>
            </a:pPr>
            <a:r>
              <a:t>No explicit casting</a:t>
            </a:r>
          </a:p>
          <a:p>
            <a:pPr marL="800100" lvl="1" indent="-342900">
              <a:defRPr sz="2300"/>
            </a:pPr>
            <a:r>
              <a:t>ex) Child c = new Child();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Parent p = c;           // upcasting</a:t>
            </a:r>
          </a:p>
          <a:p>
            <a:r>
              <a:t>Downcasting</a:t>
            </a:r>
          </a:p>
          <a:p>
            <a:pPr marL="800100" lvl="1" indent="-342900">
              <a:defRPr sz="2300"/>
            </a:pPr>
            <a:r>
              <a:t>Type conversion from ancestor class to descendant class</a:t>
            </a:r>
          </a:p>
          <a:p>
            <a:pPr marL="800100" lvl="1" indent="-342900">
              <a:defRPr sz="2300"/>
            </a:pPr>
            <a:r>
              <a:t>Explicit casting needed</a:t>
            </a:r>
          </a:p>
          <a:p>
            <a:pPr marL="800100" lvl="1" indent="-342900">
              <a:defRPr sz="2300"/>
            </a:pPr>
            <a:r>
              <a:t>ex) Parent p1 = new Child();  // upcasting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Child c = (Child) p1;        // downcasting OK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Parent p2 = new Parent();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Child c = (Child) p2;        </a:t>
            </a:r>
            <a:r>
              <a:rPr>
                <a:solidFill>
                  <a:srgbClr val="FF2600"/>
                </a:solidFill>
              </a:rPr>
              <a:t>// ERROR!! Runtime error</a:t>
            </a:r>
          </a:p>
        </p:txBody>
      </p:sp>
      <p:sp>
        <p:nvSpPr>
          <p:cNvPr id="11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Example) EmployeeDemo (1/3)</a:t>
            </a:r>
          </a:p>
        </p:txBody>
      </p:sp>
      <p:sp>
        <p:nvSpPr>
          <p:cNvPr id="12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1" name="TextBox 5"/>
          <p:cNvSpPr txBox="1"/>
          <p:nvPr/>
        </p:nvSpPr>
        <p:spPr>
          <a:xfrm>
            <a:off x="551382" y="1180927"/>
            <a:ext cx="11043247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Employee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work()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"Employee is working"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Manager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Employee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work()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"Manager is managing"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plan()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"Manager is planning"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Example) EmployeeDemo (2/3)</a:t>
            </a:r>
          </a:p>
        </p:txBody>
      </p:sp>
      <p:sp>
        <p:nvSpPr>
          <p:cNvPr id="12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TextBox 4"/>
          <p:cNvSpPr txBox="1"/>
          <p:nvPr/>
        </p:nvSpPr>
        <p:spPr>
          <a:xfrm>
            <a:off x="551383" y="1181387"/>
            <a:ext cx="11043248" cy="4685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Engineer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Employee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work()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"Engineer is engineering"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design()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"Engineer is designing"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EmployeeDemo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Employee employee1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Manager(); </a:t>
            </a:r>
            <a:r>
              <a:rPr>
                <a:solidFill>
                  <a:srgbClr val="267507"/>
                </a:solidFill>
              </a:rPr>
              <a:t>// Upcasting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employee1.work(); </a:t>
            </a:r>
            <a:r>
              <a:t>// Output: Manager is managing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(employee1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Manager) { </a:t>
            </a:r>
            <a:r>
              <a:rPr>
                <a:solidFill>
                  <a:srgbClr val="267507"/>
                </a:solidFill>
              </a:rPr>
              <a:t>// original class = Manager?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Manager manager = (Manager) employee1; </a:t>
            </a:r>
            <a:r>
              <a:rPr>
                <a:solidFill>
                  <a:srgbClr val="267507"/>
                </a:solidFill>
              </a:rPr>
              <a:t>// Downcasting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>
                <a:solidFill>
                  <a:srgbClr val="000000"/>
                </a:solidFill>
              </a:rPr>
              <a:t>manager.plan(); </a:t>
            </a:r>
            <a:r>
              <a:t>// Output: Manager is planning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Example) EmployeeDemo (3/3)</a:t>
            </a:r>
          </a:p>
        </p:txBody>
      </p:sp>
      <p:sp>
        <p:nvSpPr>
          <p:cNvPr id="13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3" name="TextBox 5"/>
          <p:cNvSpPr txBox="1"/>
          <p:nvPr/>
        </p:nvSpPr>
        <p:spPr>
          <a:xfrm>
            <a:off x="551382" y="1305340"/>
            <a:ext cx="11043247" cy="2767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Employee employee2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Engineer(); </a:t>
            </a:r>
            <a:r>
              <a:rPr>
                <a:solidFill>
                  <a:srgbClr val="267507"/>
                </a:solidFill>
              </a:rPr>
              <a:t>// Upcasting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employee2.work(); </a:t>
            </a:r>
            <a:r>
              <a:t>// Output: Engineer is engineering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(employee2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Engineer) { </a:t>
            </a:r>
            <a:r>
              <a:rPr>
                <a:solidFill>
                  <a:srgbClr val="267507"/>
                </a:solidFill>
              </a:rPr>
              <a:t>// original class = Engineer?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Engineer engineer = (Engineer) employee2; </a:t>
            </a:r>
            <a:r>
              <a:rPr>
                <a:solidFill>
                  <a:srgbClr val="267507"/>
                </a:solidFill>
              </a:rPr>
              <a:t>// Downcasting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>
                <a:solidFill>
                  <a:srgbClr val="000000"/>
                </a:solidFill>
              </a:rPr>
              <a:t>engineer.design(); </a:t>
            </a:r>
            <a:r>
              <a:t>// Output: Engineer is designing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Instanceof and getClass() (1/2)</a:t>
            </a:r>
          </a:p>
        </p:txBody>
      </p:sp>
      <p:sp>
        <p:nvSpPr>
          <p:cNvPr id="138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Both can be used to check the class of an object</a:t>
            </a:r>
          </a:p>
          <a:p>
            <a:r>
              <a:t>instanceof</a:t>
            </a:r>
          </a:p>
          <a:p>
            <a:pPr marL="800100" lvl="1" indent="-342900">
              <a:defRPr sz="2300"/>
            </a:pPr>
            <a:r>
              <a:t>anObject instanceof SomeClass</a:t>
            </a:r>
          </a:p>
          <a:p>
            <a:pPr marL="1219200" lvl="2" indent="-304800">
              <a:buFontTx/>
              <a:defRPr sz="2200"/>
            </a:pPr>
            <a:r>
              <a:t>returns true if anObject is of type SomeClass </a:t>
            </a:r>
          </a:p>
          <a:p>
            <a:pPr marL="0" lvl="2" indent="914400">
              <a:buSzTx/>
              <a:buNone/>
              <a:defRPr sz="2200"/>
            </a:pPr>
            <a:r>
              <a:t>    (or SomeClass’s descendant)</a:t>
            </a:r>
          </a:p>
          <a:p>
            <a:pPr marL="800100" lvl="1" indent="-342900">
              <a:defRPr sz="2300"/>
            </a:pPr>
            <a:r>
              <a:t>ex) (other instanceof Worker) is true</a:t>
            </a:r>
          </a:p>
          <a:p>
            <a:pPr marL="1219200" lvl="2" indent="-304800">
              <a:buFontTx/>
              <a:defRPr sz="2200"/>
            </a:pPr>
            <a:r>
              <a:t>when other is Worker, HWorker, SWorker, WSWorker</a:t>
            </a:r>
          </a:p>
        </p:txBody>
      </p:sp>
      <p:sp>
        <p:nvSpPr>
          <p:cNvPr id="13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167" name="그룹 4"/>
          <p:cNvGrpSpPr/>
          <p:nvPr/>
        </p:nvGrpSpPr>
        <p:grpSpPr>
          <a:xfrm>
            <a:off x="7514104" y="620686"/>
            <a:ext cx="4454359" cy="2813402"/>
            <a:chOff x="0" y="0"/>
            <a:chExt cx="4454357" cy="2813400"/>
          </a:xfrm>
        </p:grpSpPr>
        <p:grpSp>
          <p:nvGrpSpPr>
            <p:cNvPr id="142" name="타원 5"/>
            <p:cNvGrpSpPr/>
            <p:nvPr/>
          </p:nvGrpSpPr>
          <p:grpSpPr>
            <a:xfrm>
              <a:off x="1322016" y="-1"/>
              <a:ext cx="1322017" cy="425355"/>
              <a:chOff x="0" y="0"/>
              <a:chExt cx="1322016" cy="425354"/>
            </a:xfrm>
          </p:grpSpPr>
          <p:sp>
            <p:nvSpPr>
              <p:cNvPr id="140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41" name="Object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Object</a:t>
                </a:r>
              </a:p>
            </p:txBody>
          </p:sp>
        </p:grpSp>
        <p:grpSp>
          <p:nvGrpSpPr>
            <p:cNvPr id="145" name="타원 6"/>
            <p:cNvGrpSpPr/>
            <p:nvPr/>
          </p:nvGrpSpPr>
          <p:grpSpPr>
            <a:xfrm>
              <a:off x="677287" y="795612"/>
              <a:ext cx="1322017" cy="425355"/>
              <a:chOff x="0" y="0"/>
              <a:chExt cx="1322016" cy="425354"/>
            </a:xfrm>
          </p:grpSpPr>
          <p:sp>
            <p:nvSpPr>
              <p:cNvPr id="143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44" name="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Worker</a:t>
                </a:r>
              </a:p>
            </p:txBody>
          </p:sp>
        </p:grpSp>
        <p:grpSp>
          <p:nvGrpSpPr>
            <p:cNvPr id="148" name="타원 7"/>
            <p:cNvGrpSpPr/>
            <p:nvPr/>
          </p:nvGrpSpPr>
          <p:grpSpPr>
            <a:xfrm>
              <a:off x="2122447" y="762364"/>
              <a:ext cx="1322017" cy="425355"/>
              <a:chOff x="0" y="0"/>
              <a:chExt cx="1322016" cy="425354"/>
            </a:xfrm>
          </p:grpSpPr>
          <p:sp>
            <p:nvSpPr>
              <p:cNvPr id="146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47" name="Design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Designer</a:t>
                </a:r>
              </a:p>
            </p:txBody>
          </p:sp>
        </p:grpSp>
        <p:grpSp>
          <p:nvGrpSpPr>
            <p:cNvPr id="151" name="타원 8"/>
            <p:cNvGrpSpPr/>
            <p:nvPr/>
          </p:nvGrpSpPr>
          <p:grpSpPr>
            <a:xfrm>
              <a:off x="0" y="1550195"/>
              <a:ext cx="1322017" cy="425355"/>
              <a:chOff x="0" y="0"/>
              <a:chExt cx="1322016" cy="425354"/>
            </a:xfrm>
          </p:grpSpPr>
          <p:sp>
            <p:nvSpPr>
              <p:cNvPr id="149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50" name="H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HWorker</a:t>
                </a:r>
              </a:p>
            </p:txBody>
          </p:sp>
        </p:grpSp>
        <p:grpSp>
          <p:nvGrpSpPr>
            <p:cNvPr id="154" name="타원 9"/>
            <p:cNvGrpSpPr/>
            <p:nvPr/>
          </p:nvGrpSpPr>
          <p:grpSpPr>
            <a:xfrm>
              <a:off x="1492225" y="1573787"/>
              <a:ext cx="1322017" cy="425355"/>
              <a:chOff x="0" y="0"/>
              <a:chExt cx="1322016" cy="425354"/>
            </a:xfrm>
          </p:grpSpPr>
          <p:sp>
            <p:nvSpPr>
              <p:cNvPr id="152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53" name="S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SWorker</a:t>
                </a:r>
              </a:p>
            </p:txBody>
          </p:sp>
        </p:grpSp>
        <p:grpSp>
          <p:nvGrpSpPr>
            <p:cNvPr id="157" name="타원 10"/>
            <p:cNvGrpSpPr/>
            <p:nvPr/>
          </p:nvGrpSpPr>
          <p:grpSpPr>
            <a:xfrm>
              <a:off x="1396354" y="2388046"/>
              <a:ext cx="1511077" cy="425355"/>
              <a:chOff x="0" y="0"/>
              <a:chExt cx="1511075" cy="425354"/>
            </a:xfrm>
          </p:grpSpPr>
          <p:sp>
            <p:nvSpPr>
              <p:cNvPr id="155" name="타원형"/>
              <p:cNvSpPr/>
              <p:nvPr/>
            </p:nvSpPr>
            <p:spPr>
              <a:xfrm>
                <a:off x="0" y="-1"/>
                <a:ext cx="1511076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56" name="WSWorker"/>
              <p:cNvSpPr txBox="1"/>
              <p:nvPr/>
            </p:nvSpPr>
            <p:spPr>
              <a:xfrm>
                <a:off x="279711" y="84406"/>
                <a:ext cx="951653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WSWorker</a:t>
                </a:r>
              </a:p>
            </p:txBody>
          </p:sp>
        </p:grpSp>
        <p:grpSp>
          <p:nvGrpSpPr>
            <p:cNvPr id="160" name="타원 11"/>
            <p:cNvGrpSpPr/>
            <p:nvPr/>
          </p:nvGrpSpPr>
          <p:grpSpPr>
            <a:xfrm>
              <a:off x="2922877" y="1549468"/>
              <a:ext cx="1531481" cy="425355"/>
              <a:chOff x="0" y="0"/>
              <a:chExt cx="1531480" cy="425354"/>
            </a:xfrm>
          </p:grpSpPr>
          <p:sp>
            <p:nvSpPr>
              <p:cNvPr id="158" name="타원형"/>
              <p:cNvSpPr/>
              <p:nvPr/>
            </p:nvSpPr>
            <p:spPr>
              <a:xfrm>
                <a:off x="-1" y="-1"/>
                <a:ext cx="1531482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59" name="ADesigner"/>
              <p:cNvSpPr txBox="1"/>
              <p:nvPr/>
            </p:nvSpPr>
            <p:spPr>
              <a:xfrm>
                <a:off x="282699" y="84406"/>
                <a:ext cx="966082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ADesigner</a:t>
                </a:r>
              </a:p>
            </p:txBody>
          </p:sp>
        </p:grpSp>
        <p:sp>
          <p:nvSpPr>
            <p:cNvPr id="161" name="직선 화살표 연결선 12"/>
            <p:cNvSpPr/>
            <p:nvPr/>
          </p:nvSpPr>
          <p:spPr>
            <a:xfrm flipV="1">
              <a:off x="1338295" y="363061"/>
              <a:ext cx="177326" cy="43255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직선 화살표 연결선 13"/>
            <p:cNvSpPr/>
            <p:nvPr/>
          </p:nvSpPr>
          <p:spPr>
            <a:xfrm flipV="1">
              <a:off x="661008" y="1158675"/>
              <a:ext cx="209885" cy="39152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직선 화살표 연결선 14"/>
            <p:cNvSpPr/>
            <p:nvPr/>
          </p:nvSpPr>
          <p:spPr>
            <a:xfrm flipH="1" flipV="1">
              <a:off x="2450428" y="363061"/>
              <a:ext cx="333028" cy="399304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직선 화살표 연결선 15"/>
            <p:cNvSpPr/>
            <p:nvPr/>
          </p:nvSpPr>
          <p:spPr>
            <a:xfrm flipH="1" flipV="1">
              <a:off x="3250858" y="1125426"/>
              <a:ext cx="437760" cy="424043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직선 화살표 연결선 16"/>
            <p:cNvSpPr/>
            <p:nvPr/>
          </p:nvSpPr>
          <p:spPr>
            <a:xfrm flipH="1" flipV="1">
              <a:off x="1805699" y="1158674"/>
              <a:ext cx="347535" cy="415114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직선 화살표 연결선 17"/>
            <p:cNvSpPr/>
            <p:nvPr/>
          </p:nvSpPr>
          <p:spPr>
            <a:xfrm flipV="1">
              <a:off x="2151892" y="1999141"/>
              <a:ext cx="1341" cy="3889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Instanceof and getClass() (2/2)</a:t>
            </a:r>
          </a:p>
        </p:txBody>
      </p:sp>
      <p:sp>
        <p:nvSpPr>
          <p:cNvPr id="172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getClass() </a:t>
            </a:r>
          </a:p>
          <a:p>
            <a:pPr marL="800100" lvl="1" indent="-342900">
              <a:defRPr sz="2300"/>
            </a:pPr>
            <a:r>
              <a:t>true when both classes are the same, false otherwise</a:t>
            </a:r>
          </a:p>
          <a:p>
            <a:pPr marL="800100" lvl="1" indent="-342900">
              <a:defRPr sz="2300"/>
            </a:pPr>
            <a:r>
              <a:t>ex) Designer d = new ADesigner(); 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ADesigner ad = new ADesigner(); </a:t>
            </a:r>
          </a:p>
          <a:p>
            <a:pPr marL="0" lvl="1" indent="228600">
              <a:buSzTx/>
              <a:buFontTx/>
              <a:buNone/>
              <a:defRPr sz="2300"/>
            </a:pPr>
            <a:r>
              <a:t>            if (d.getClass() == ad.getClass()) { }</a:t>
            </a:r>
          </a:p>
        </p:txBody>
      </p:sp>
      <p:sp>
        <p:nvSpPr>
          <p:cNvPr id="17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91806" y="6435620"/>
            <a:ext cx="27665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201" name="그룹 4"/>
          <p:cNvGrpSpPr/>
          <p:nvPr/>
        </p:nvGrpSpPr>
        <p:grpSpPr>
          <a:xfrm>
            <a:off x="7484112" y="1775402"/>
            <a:ext cx="4454358" cy="2813401"/>
            <a:chOff x="0" y="0"/>
            <a:chExt cx="4454357" cy="2813400"/>
          </a:xfrm>
        </p:grpSpPr>
        <p:grpSp>
          <p:nvGrpSpPr>
            <p:cNvPr id="176" name="타원 5"/>
            <p:cNvGrpSpPr/>
            <p:nvPr/>
          </p:nvGrpSpPr>
          <p:grpSpPr>
            <a:xfrm>
              <a:off x="1322016" y="-1"/>
              <a:ext cx="1322017" cy="425355"/>
              <a:chOff x="0" y="0"/>
              <a:chExt cx="1322016" cy="425354"/>
            </a:xfrm>
          </p:grpSpPr>
          <p:sp>
            <p:nvSpPr>
              <p:cNvPr id="174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75" name="Object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Object</a:t>
                </a:r>
              </a:p>
            </p:txBody>
          </p:sp>
        </p:grpSp>
        <p:grpSp>
          <p:nvGrpSpPr>
            <p:cNvPr id="179" name="타원 6"/>
            <p:cNvGrpSpPr/>
            <p:nvPr/>
          </p:nvGrpSpPr>
          <p:grpSpPr>
            <a:xfrm>
              <a:off x="677287" y="795612"/>
              <a:ext cx="1322017" cy="425355"/>
              <a:chOff x="0" y="0"/>
              <a:chExt cx="1322016" cy="425354"/>
            </a:xfrm>
          </p:grpSpPr>
          <p:sp>
            <p:nvSpPr>
              <p:cNvPr id="177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78" name="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Worker</a:t>
                </a:r>
              </a:p>
            </p:txBody>
          </p:sp>
        </p:grpSp>
        <p:grpSp>
          <p:nvGrpSpPr>
            <p:cNvPr id="182" name="타원 7"/>
            <p:cNvGrpSpPr/>
            <p:nvPr/>
          </p:nvGrpSpPr>
          <p:grpSpPr>
            <a:xfrm>
              <a:off x="2122447" y="762364"/>
              <a:ext cx="1322017" cy="425355"/>
              <a:chOff x="0" y="0"/>
              <a:chExt cx="1322016" cy="425354"/>
            </a:xfrm>
          </p:grpSpPr>
          <p:sp>
            <p:nvSpPr>
              <p:cNvPr id="180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81" name="Design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Designer</a:t>
                </a:r>
              </a:p>
            </p:txBody>
          </p:sp>
        </p:grpSp>
        <p:grpSp>
          <p:nvGrpSpPr>
            <p:cNvPr id="185" name="타원 8"/>
            <p:cNvGrpSpPr/>
            <p:nvPr/>
          </p:nvGrpSpPr>
          <p:grpSpPr>
            <a:xfrm>
              <a:off x="0" y="1550195"/>
              <a:ext cx="1322017" cy="425355"/>
              <a:chOff x="0" y="0"/>
              <a:chExt cx="1322016" cy="425354"/>
            </a:xfrm>
          </p:grpSpPr>
          <p:sp>
            <p:nvSpPr>
              <p:cNvPr id="183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84" name="H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HWorker</a:t>
                </a:r>
              </a:p>
            </p:txBody>
          </p:sp>
        </p:grpSp>
        <p:grpSp>
          <p:nvGrpSpPr>
            <p:cNvPr id="188" name="타원 9"/>
            <p:cNvGrpSpPr/>
            <p:nvPr/>
          </p:nvGrpSpPr>
          <p:grpSpPr>
            <a:xfrm>
              <a:off x="1492225" y="1573787"/>
              <a:ext cx="1322017" cy="425355"/>
              <a:chOff x="0" y="0"/>
              <a:chExt cx="1322016" cy="425354"/>
            </a:xfrm>
          </p:grpSpPr>
          <p:sp>
            <p:nvSpPr>
              <p:cNvPr id="186" name="타원형"/>
              <p:cNvSpPr/>
              <p:nvPr/>
            </p:nvSpPr>
            <p:spPr>
              <a:xfrm>
                <a:off x="-1" y="-1"/>
                <a:ext cx="1322018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87" name="SWorker"/>
              <p:cNvSpPr txBox="1"/>
              <p:nvPr/>
            </p:nvSpPr>
            <p:spPr>
              <a:xfrm>
                <a:off x="252024" y="84406"/>
                <a:ext cx="817968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SWorker</a:t>
                </a:r>
              </a:p>
            </p:txBody>
          </p:sp>
        </p:grpSp>
        <p:grpSp>
          <p:nvGrpSpPr>
            <p:cNvPr id="191" name="타원 10"/>
            <p:cNvGrpSpPr/>
            <p:nvPr/>
          </p:nvGrpSpPr>
          <p:grpSpPr>
            <a:xfrm>
              <a:off x="1396354" y="2388046"/>
              <a:ext cx="1511077" cy="425355"/>
              <a:chOff x="0" y="0"/>
              <a:chExt cx="1511075" cy="425354"/>
            </a:xfrm>
          </p:grpSpPr>
          <p:sp>
            <p:nvSpPr>
              <p:cNvPr id="189" name="타원형"/>
              <p:cNvSpPr/>
              <p:nvPr/>
            </p:nvSpPr>
            <p:spPr>
              <a:xfrm>
                <a:off x="0" y="-1"/>
                <a:ext cx="1511076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90" name="WSWorker"/>
              <p:cNvSpPr txBox="1"/>
              <p:nvPr/>
            </p:nvSpPr>
            <p:spPr>
              <a:xfrm>
                <a:off x="279711" y="84406"/>
                <a:ext cx="951653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WSWorker</a:t>
                </a:r>
              </a:p>
            </p:txBody>
          </p:sp>
        </p:grpSp>
        <p:grpSp>
          <p:nvGrpSpPr>
            <p:cNvPr id="194" name="타원 11"/>
            <p:cNvGrpSpPr/>
            <p:nvPr/>
          </p:nvGrpSpPr>
          <p:grpSpPr>
            <a:xfrm>
              <a:off x="2922877" y="1549468"/>
              <a:ext cx="1531481" cy="425355"/>
              <a:chOff x="0" y="0"/>
              <a:chExt cx="1531480" cy="425354"/>
            </a:xfrm>
          </p:grpSpPr>
          <p:sp>
            <p:nvSpPr>
              <p:cNvPr id="192" name="타원형"/>
              <p:cNvSpPr/>
              <p:nvPr/>
            </p:nvSpPr>
            <p:spPr>
              <a:xfrm>
                <a:off x="-1" y="-1"/>
                <a:ext cx="1531482" cy="4253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2136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pPr>
                <a:endParaRPr/>
              </a:p>
            </p:txBody>
          </p:sp>
          <p:sp>
            <p:nvSpPr>
              <p:cNvPr id="193" name="ADesigner"/>
              <p:cNvSpPr txBox="1"/>
              <p:nvPr/>
            </p:nvSpPr>
            <p:spPr>
              <a:xfrm>
                <a:off x="282699" y="84406"/>
                <a:ext cx="966082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나눔스퀘어 네오 OTF Bold"/>
                    <a:ea typeface="나눔스퀘어 네오 OTF Bold"/>
                    <a:cs typeface="나눔스퀘어 네오 OTF Bold"/>
                    <a:sym typeface="나눔스퀘어 네오 OTF Bold"/>
                  </a:defRPr>
                </a:lvl1pPr>
              </a:lstStyle>
              <a:p>
                <a:r>
                  <a:t>ADesigner</a:t>
                </a:r>
              </a:p>
            </p:txBody>
          </p:sp>
        </p:grpSp>
        <p:sp>
          <p:nvSpPr>
            <p:cNvPr id="195" name="직선 화살표 연결선 12"/>
            <p:cNvSpPr/>
            <p:nvPr/>
          </p:nvSpPr>
          <p:spPr>
            <a:xfrm flipV="1">
              <a:off x="1338295" y="363061"/>
              <a:ext cx="177326" cy="43255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직선 화살표 연결선 13"/>
            <p:cNvSpPr/>
            <p:nvPr/>
          </p:nvSpPr>
          <p:spPr>
            <a:xfrm flipV="1">
              <a:off x="661008" y="1158675"/>
              <a:ext cx="209885" cy="39152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직선 화살표 연결선 14"/>
            <p:cNvSpPr/>
            <p:nvPr/>
          </p:nvSpPr>
          <p:spPr>
            <a:xfrm flipH="1" flipV="1">
              <a:off x="2450428" y="363061"/>
              <a:ext cx="333028" cy="399304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직선 화살표 연결선 15"/>
            <p:cNvSpPr/>
            <p:nvPr/>
          </p:nvSpPr>
          <p:spPr>
            <a:xfrm flipH="1" flipV="1">
              <a:off x="3250858" y="1125426"/>
              <a:ext cx="437760" cy="424043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직선 화살표 연결선 16"/>
            <p:cNvSpPr/>
            <p:nvPr/>
          </p:nvSpPr>
          <p:spPr>
            <a:xfrm flipH="1" flipV="1">
              <a:off x="1805699" y="1158674"/>
              <a:ext cx="347535" cy="415114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직선 화살표 연결선 17"/>
            <p:cNvSpPr/>
            <p:nvPr/>
          </p:nvSpPr>
          <p:spPr>
            <a:xfrm flipV="1">
              <a:off x="2151892" y="1999141"/>
              <a:ext cx="1341" cy="3889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 (1/2)</a:t>
            </a:r>
          </a:p>
        </p:txBody>
      </p:sp>
      <p:sp>
        <p:nvSpPr>
          <p:cNvPr id="20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7" name="TextBox 8"/>
          <p:cNvSpPr txBox="1"/>
          <p:nvPr/>
        </p:nvSpPr>
        <p:spPr>
          <a:xfrm>
            <a:off x="695399" y="1124744"/>
            <a:ext cx="10585178" cy="44128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Worker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Designer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HWorker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Worker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SWorker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Worker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WSWorker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SWorker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ADesigner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Designer { }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TestGetClass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Worker worker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Worker();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HWorker hworker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HWorker();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SWorker sworker1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SWorker();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SWorker sworker2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SWorker();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WSWorker wsworker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WSWorker();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Designer designer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Designer();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ADesigner adesigner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ADesigner();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  <p:grpSp>
        <p:nvGrpSpPr>
          <p:cNvPr id="210" name="타원 10"/>
          <p:cNvGrpSpPr/>
          <p:nvPr/>
        </p:nvGrpSpPr>
        <p:grpSpPr>
          <a:xfrm>
            <a:off x="7818374" y="707563"/>
            <a:ext cx="1546098" cy="511679"/>
            <a:chOff x="0" y="0"/>
            <a:chExt cx="1546097" cy="511678"/>
          </a:xfrm>
        </p:grpSpPr>
        <p:sp>
          <p:nvSpPr>
            <p:cNvPr id="208" name="타원형"/>
            <p:cNvSpPr/>
            <p:nvPr/>
          </p:nvSpPr>
          <p:spPr>
            <a:xfrm>
              <a:off x="0" y="-1"/>
              <a:ext cx="1546098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09" name="Object"/>
            <p:cNvSpPr txBox="1"/>
            <p:nvPr/>
          </p:nvSpPr>
          <p:spPr>
            <a:xfrm>
              <a:off x="284841" y="108519"/>
              <a:ext cx="97641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Object</a:t>
              </a:r>
            </a:p>
          </p:txBody>
        </p:sp>
      </p:grpSp>
      <p:grpSp>
        <p:nvGrpSpPr>
          <p:cNvPr id="213" name="타원 13"/>
          <p:cNvGrpSpPr/>
          <p:nvPr/>
        </p:nvGrpSpPr>
        <p:grpSpPr>
          <a:xfrm>
            <a:off x="7064364" y="1664645"/>
            <a:ext cx="1546099" cy="511679"/>
            <a:chOff x="0" y="0"/>
            <a:chExt cx="1546097" cy="511678"/>
          </a:xfrm>
        </p:grpSpPr>
        <p:sp>
          <p:nvSpPr>
            <p:cNvPr id="211" name="타원형"/>
            <p:cNvSpPr/>
            <p:nvPr/>
          </p:nvSpPr>
          <p:spPr>
            <a:xfrm>
              <a:off x="0" y="-1"/>
              <a:ext cx="1546098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12" name="Worker"/>
            <p:cNvSpPr txBox="1"/>
            <p:nvPr/>
          </p:nvSpPr>
          <p:spPr>
            <a:xfrm>
              <a:off x="284841" y="108519"/>
              <a:ext cx="97641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Worker</a:t>
              </a:r>
            </a:p>
          </p:txBody>
        </p:sp>
      </p:grpSp>
      <p:grpSp>
        <p:nvGrpSpPr>
          <p:cNvPr id="216" name="타원 14"/>
          <p:cNvGrpSpPr/>
          <p:nvPr/>
        </p:nvGrpSpPr>
        <p:grpSpPr>
          <a:xfrm>
            <a:off x="8754478" y="1624649"/>
            <a:ext cx="1546098" cy="511679"/>
            <a:chOff x="0" y="0"/>
            <a:chExt cx="1546097" cy="511678"/>
          </a:xfrm>
        </p:grpSpPr>
        <p:sp>
          <p:nvSpPr>
            <p:cNvPr id="214" name="타원형"/>
            <p:cNvSpPr/>
            <p:nvPr/>
          </p:nvSpPr>
          <p:spPr>
            <a:xfrm>
              <a:off x="0" y="-1"/>
              <a:ext cx="1546098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15" name="Designer"/>
            <p:cNvSpPr txBox="1"/>
            <p:nvPr/>
          </p:nvSpPr>
          <p:spPr>
            <a:xfrm>
              <a:off x="284841" y="108519"/>
              <a:ext cx="97641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Designer</a:t>
              </a:r>
            </a:p>
          </p:txBody>
        </p:sp>
      </p:grpSp>
      <p:grpSp>
        <p:nvGrpSpPr>
          <p:cNvPr id="219" name="타원 16"/>
          <p:cNvGrpSpPr/>
          <p:nvPr/>
        </p:nvGrpSpPr>
        <p:grpSpPr>
          <a:xfrm>
            <a:off x="6272275" y="2572370"/>
            <a:ext cx="1546099" cy="511679"/>
            <a:chOff x="0" y="0"/>
            <a:chExt cx="1546097" cy="511678"/>
          </a:xfrm>
        </p:grpSpPr>
        <p:sp>
          <p:nvSpPr>
            <p:cNvPr id="217" name="타원형"/>
            <p:cNvSpPr/>
            <p:nvPr/>
          </p:nvSpPr>
          <p:spPr>
            <a:xfrm>
              <a:off x="0" y="-1"/>
              <a:ext cx="1546098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18" name="HWorker"/>
            <p:cNvSpPr txBox="1"/>
            <p:nvPr/>
          </p:nvSpPr>
          <p:spPr>
            <a:xfrm>
              <a:off x="284841" y="108519"/>
              <a:ext cx="97641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HWorker</a:t>
              </a:r>
            </a:p>
          </p:txBody>
        </p:sp>
      </p:grpSp>
      <p:grpSp>
        <p:nvGrpSpPr>
          <p:cNvPr id="222" name="타원 17"/>
          <p:cNvGrpSpPr/>
          <p:nvPr/>
        </p:nvGrpSpPr>
        <p:grpSpPr>
          <a:xfrm>
            <a:off x="8017433" y="2600749"/>
            <a:ext cx="1546099" cy="511679"/>
            <a:chOff x="0" y="0"/>
            <a:chExt cx="1546097" cy="511678"/>
          </a:xfrm>
        </p:grpSpPr>
        <p:sp>
          <p:nvSpPr>
            <p:cNvPr id="220" name="타원형"/>
            <p:cNvSpPr/>
            <p:nvPr/>
          </p:nvSpPr>
          <p:spPr>
            <a:xfrm>
              <a:off x="0" y="-1"/>
              <a:ext cx="1546098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21" name="SWorker"/>
            <p:cNvSpPr txBox="1"/>
            <p:nvPr/>
          </p:nvSpPr>
          <p:spPr>
            <a:xfrm>
              <a:off x="284841" y="108519"/>
              <a:ext cx="97641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SWorker</a:t>
              </a:r>
            </a:p>
          </p:txBody>
        </p:sp>
      </p:grpSp>
      <p:grpSp>
        <p:nvGrpSpPr>
          <p:cNvPr id="225" name="타원 18"/>
          <p:cNvGrpSpPr/>
          <p:nvPr/>
        </p:nvGrpSpPr>
        <p:grpSpPr>
          <a:xfrm>
            <a:off x="7905312" y="3580261"/>
            <a:ext cx="1767203" cy="511679"/>
            <a:chOff x="0" y="0"/>
            <a:chExt cx="1767202" cy="511678"/>
          </a:xfrm>
        </p:grpSpPr>
        <p:sp>
          <p:nvSpPr>
            <p:cNvPr id="223" name="타원형"/>
            <p:cNvSpPr/>
            <p:nvPr/>
          </p:nvSpPr>
          <p:spPr>
            <a:xfrm>
              <a:off x="-1" y="-1"/>
              <a:ext cx="1767204" cy="51168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24" name="WSWorker"/>
            <p:cNvSpPr txBox="1"/>
            <p:nvPr/>
          </p:nvSpPr>
          <p:spPr>
            <a:xfrm>
              <a:off x="317220" y="108519"/>
              <a:ext cx="1132762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WSWorker</a:t>
              </a:r>
            </a:p>
          </p:txBody>
        </p:sp>
      </p:grpSp>
      <p:grpSp>
        <p:nvGrpSpPr>
          <p:cNvPr id="228" name="타원 19"/>
          <p:cNvGrpSpPr/>
          <p:nvPr/>
        </p:nvGrpSpPr>
        <p:grpSpPr>
          <a:xfrm>
            <a:off x="9690580" y="2552621"/>
            <a:ext cx="1767203" cy="549427"/>
            <a:chOff x="0" y="0"/>
            <a:chExt cx="1767202" cy="549425"/>
          </a:xfrm>
        </p:grpSpPr>
        <p:sp>
          <p:nvSpPr>
            <p:cNvPr id="226" name="타원형"/>
            <p:cNvSpPr/>
            <p:nvPr/>
          </p:nvSpPr>
          <p:spPr>
            <a:xfrm>
              <a:off x="0" y="-1"/>
              <a:ext cx="1767203" cy="549427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2136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pPr>
              <a:endParaRPr/>
            </a:p>
          </p:txBody>
        </p:sp>
        <p:sp>
          <p:nvSpPr>
            <p:cNvPr id="227" name="ADesigner"/>
            <p:cNvSpPr txBox="1"/>
            <p:nvPr/>
          </p:nvSpPr>
          <p:spPr>
            <a:xfrm>
              <a:off x="321530" y="7429"/>
              <a:ext cx="1124141" cy="534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나눔스퀘어 네오 OTF Bold"/>
                  <a:ea typeface="나눔스퀘어 네오 OTF Bold"/>
                  <a:cs typeface="나눔스퀘어 네오 OTF Bold"/>
                  <a:sym typeface="나눔스퀘어 네오 OTF Bold"/>
                </a:defRPr>
              </a:lvl1pPr>
            </a:lstStyle>
            <a:p>
              <a:r>
                <a:t>ADesigner</a:t>
              </a:r>
            </a:p>
          </p:txBody>
        </p:sp>
      </p:grpSp>
      <p:sp>
        <p:nvSpPr>
          <p:cNvPr id="229" name="직선 화살표 연결선 21"/>
          <p:cNvSpPr/>
          <p:nvPr/>
        </p:nvSpPr>
        <p:spPr>
          <a:xfrm flipV="1">
            <a:off x="7837413" y="1144307"/>
            <a:ext cx="207383" cy="52033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0" name="직선 화살표 연결선 22"/>
          <p:cNvSpPr/>
          <p:nvPr/>
        </p:nvSpPr>
        <p:spPr>
          <a:xfrm flipV="1">
            <a:off x="7045325" y="2101389"/>
            <a:ext cx="245461" cy="47098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직선 화살표 연결선 26"/>
          <p:cNvSpPr/>
          <p:nvPr/>
        </p:nvSpPr>
        <p:spPr>
          <a:xfrm flipH="1" flipV="1">
            <a:off x="9138050" y="1144307"/>
            <a:ext cx="389477" cy="4803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직선 화살표 연결선 29"/>
          <p:cNvSpPr/>
          <p:nvPr/>
        </p:nvSpPr>
        <p:spPr>
          <a:xfrm flipH="1" flipV="1">
            <a:off x="10074154" y="2061393"/>
            <a:ext cx="439321" cy="51010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직선 화살표 연결선 32"/>
          <p:cNvSpPr/>
          <p:nvPr/>
        </p:nvSpPr>
        <p:spPr>
          <a:xfrm flipH="1" flipV="1">
            <a:off x="8384041" y="2101389"/>
            <a:ext cx="406441" cy="49936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직선 화살표 연결선 35"/>
          <p:cNvSpPr/>
          <p:nvPr/>
        </p:nvSpPr>
        <p:spPr>
          <a:xfrm flipV="1">
            <a:off x="8788913" y="3112427"/>
            <a:ext cx="1569" cy="467835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 (2/2)</a:t>
            </a:r>
          </a:p>
        </p:txBody>
      </p:sp>
      <p:sp>
        <p:nvSpPr>
          <p:cNvPr id="23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98359" y="6435620"/>
            <a:ext cx="27010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40" name="TextBox 8"/>
          <p:cNvSpPr txBox="1"/>
          <p:nvPr/>
        </p:nvSpPr>
        <p:spPr>
          <a:xfrm>
            <a:off x="695399" y="1124744"/>
            <a:ext cx="10585178" cy="3466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System.out.println(worker.getClass() == hworker.getClass()); </a:t>
            </a:r>
            <a:r>
              <a:rPr>
                <a:solidFill>
                  <a:srgbClr val="267507"/>
                </a:solidFill>
              </a:rPr>
              <a:t>// false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System.out.println(sworker1.getClass() == sworker2.getClass()); </a:t>
            </a:r>
            <a:r>
              <a:rPr>
                <a:solidFill>
                  <a:srgbClr val="267507"/>
                </a:solidFill>
              </a:rPr>
              <a:t>// true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System.out.println(sworker1.getClass() == wsworker.getClass()); </a:t>
            </a:r>
            <a:r>
              <a:rPr>
                <a:solidFill>
                  <a:srgbClr val="267507"/>
                </a:solidFill>
              </a:rPr>
              <a:t>// false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//The following is ERROR! No ancestor-descendant relationship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//System.out.println(hworker.getClass() == designer.getClass());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System.out.println(wsworker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Worker); </a:t>
            </a:r>
            <a:r>
              <a:rPr>
                <a:solidFill>
                  <a:srgbClr val="267507"/>
                </a:solidFill>
              </a:rPr>
              <a:t>// true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System.out.println(sworker1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WSWorker); </a:t>
            </a:r>
            <a:r>
              <a:rPr>
                <a:solidFill>
                  <a:srgbClr val="267507"/>
                </a:solidFill>
              </a:rPr>
              <a:t>// false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System.out.println(designer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Object); </a:t>
            </a:r>
            <a:r>
              <a:rPr>
                <a:solidFill>
                  <a:srgbClr val="267507"/>
                </a:solidFill>
              </a:rPr>
              <a:t>// true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The following is ERROR: No ancestor-descendant relationship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System.out.println(worker instanceof Designer);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mmary: Automatic Type Conversion (1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Summary: Automatic Type Conversion (1/2)</a:t>
            </a:r>
          </a:p>
        </p:txBody>
      </p:sp>
      <p:sp>
        <p:nvSpPr>
          <p:cNvPr id="245" name="Automatic Type Conversion이 가능한 경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 Type Conversion이 가능한 경우</a:t>
            </a:r>
          </a:p>
          <a:p>
            <a:pPr marL="800100" lvl="1" indent="-342900"/>
            <a:r>
              <a:t>Numbers 에 속하는 type들 중에 범위가 작은 쪽에서 큰 쪽으로</a:t>
            </a:r>
          </a:p>
          <a:p>
            <a:pPr marL="1257300" lvl="2" indent="-342900">
              <a:buChar char="▻"/>
            </a:pPr>
            <a:r>
              <a:t>ex) int x = 5;   </a:t>
            </a:r>
          </a:p>
          <a:p>
            <a:pPr marL="0" lvl="2" indent="457200">
              <a:buSzTx/>
              <a:buFontTx/>
              <a:buNone/>
            </a:pPr>
            <a:r>
              <a:t>              double y = x; </a:t>
            </a:r>
          </a:p>
          <a:p>
            <a:pPr marL="800100" lvl="1" indent="-342900"/>
            <a:r>
              <a:t>Descendant class object를 Ancestor class object로 (Upcasting)</a:t>
            </a:r>
          </a:p>
          <a:p>
            <a:pPr marL="1257300" lvl="2" indent="-342900">
              <a:buChar char="▻"/>
            </a:pPr>
            <a:r>
              <a:t>ex) class Animal {  }    </a:t>
            </a:r>
          </a:p>
          <a:p>
            <a:pPr marL="0" lvl="2" indent="457200">
              <a:buSzTx/>
              <a:buFontTx/>
              <a:buNone/>
            </a:pPr>
            <a:r>
              <a:t>              class Cat extends Animal {  } </a:t>
            </a:r>
          </a:p>
          <a:p>
            <a:pPr marL="0" lvl="2" indent="457200">
              <a:buSzTx/>
              <a:buFontTx/>
              <a:buNone/>
            </a:pPr>
            <a:r>
              <a:t>              Cat c = new Cat(); </a:t>
            </a:r>
          </a:p>
          <a:p>
            <a:pPr marL="0" lvl="2" indent="457200">
              <a:buSzTx/>
              <a:buFontTx/>
              <a:buNone/>
            </a:pPr>
            <a:r>
              <a:t>              Animal a = c;</a:t>
            </a:r>
          </a:p>
        </p:txBody>
      </p:sp>
      <p:sp>
        <p:nvSpPr>
          <p:cNvPr id="24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ummary: Automatic Type Conversion (2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Summary: Automatic Type Conversion (2/2)</a:t>
            </a:r>
          </a:p>
        </p:txBody>
      </p:sp>
      <p:sp>
        <p:nvSpPr>
          <p:cNvPr id="251" name="Automatic Type Conversion이 불가능한 경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 Type Conversion이 불가능한 경우</a:t>
            </a:r>
          </a:p>
          <a:p>
            <a:pPr marL="800100" lvl="1" indent="-342900"/>
            <a:r>
              <a:t>Numbers type들 중 큰 범위의 type을 작은 범위로 assign</a:t>
            </a:r>
          </a:p>
          <a:p>
            <a:pPr marL="1257300" lvl="2" indent="-342900">
              <a:buChar char="▻"/>
            </a:pPr>
            <a:r>
              <a:t>ex) int x;    double y = 123.51;</a:t>
            </a:r>
          </a:p>
          <a:p>
            <a:pPr marL="0" lvl="2" indent="457200">
              <a:buSzTx/>
              <a:buFontTx/>
              <a:buNone/>
            </a:pPr>
            <a:r>
              <a:t>              </a:t>
            </a:r>
            <a:r>
              <a:rPr>
                <a:solidFill>
                  <a:srgbClr val="FF2600"/>
                </a:solidFill>
              </a:rPr>
              <a:t>x = y;    </a:t>
            </a:r>
            <a:r>
              <a:rPr>
                <a:solidFill>
                  <a:srgbClr val="009051"/>
                </a:solidFill>
              </a:rPr>
              <a:t>// x = (int)y; 는 가능, explicit type conversion</a:t>
            </a:r>
          </a:p>
          <a:p>
            <a:pPr marL="800100" lvl="1" indent="-342900"/>
            <a:r>
              <a:t>Ancestor class type을 Descendant class type으로 (Down-casting)</a:t>
            </a:r>
          </a:p>
          <a:p>
            <a:pPr marL="1257300" lvl="2" indent="-342900">
              <a:buChar char="▻"/>
            </a:pPr>
            <a:r>
              <a:t>ex) class Animal {    }       class Cat extends Animal {    } </a:t>
            </a:r>
          </a:p>
          <a:p>
            <a:pPr marL="0" lvl="2" indent="457200">
              <a:buSzTx/>
              <a:buFontTx/>
              <a:buNone/>
            </a:pPr>
            <a:r>
              <a:t>              Animal a = new Animal();     </a:t>
            </a:r>
            <a:r>
              <a:rPr>
                <a:solidFill>
                  <a:srgbClr val="FF2600"/>
                </a:solidFill>
              </a:rPr>
              <a:t>Cat c = a;  </a:t>
            </a:r>
            <a:r>
              <a:t>  </a:t>
            </a:r>
          </a:p>
          <a:p>
            <a:pPr marL="0" lvl="2" indent="457200">
              <a:buSzTx/>
              <a:buFontTx/>
              <a:buNone/>
            </a:pPr>
            <a:r>
              <a:t>              Animal b = new Cat();   Cat c = (Cat)b;  </a:t>
            </a:r>
            <a:r>
              <a:rPr>
                <a:solidFill>
                  <a:srgbClr val="009051"/>
                </a:solidFill>
              </a:rPr>
              <a:t>// explicit down-casting</a:t>
            </a:r>
            <a:r>
              <a:t>  </a:t>
            </a:r>
          </a:p>
          <a:p>
            <a:pPr marL="800100" lvl="1" indent="-342900"/>
            <a:r>
              <a:t>아무 관련 없는 두 type들 간의 conversion</a:t>
            </a:r>
          </a:p>
          <a:p>
            <a:pPr marL="1257300" lvl="2" indent="-342900">
              <a:buChar char="▻"/>
            </a:pPr>
            <a:r>
              <a:t>ex) boolean b = false;     int x;      </a:t>
            </a:r>
            <a:r>
              <a:rPr>
                <a:solidFill>
                  <a:srgbClr val="FF2600"/>
                </a:solidFill>
              </a:rPr>
              <a:t>x = b;     </a:t>
            </a:r>
            <a:r>
              <a:rPr>
                <a:solidFill>
                  <a:srgbClr val="009051"/>
                </a:solidFill>
              </a:rPr>
              <a:t>// x = (int)b; 도 불가 </a:t>
            </a:r>
          </a:p>
        </p:txBody>
      </p:sp>
      <p:sp>
        <p:nvSpPr>
          <p:cNvPr id="2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Automatic Type Conversion</a:t>
            </a:r>
          </a:p>
        </p:txBody>
      </p:sp>
      <p:sp>
        <p:nvSpPr>
          <p:cNvPr id="3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486966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t>The automatic type conversion of a Class:</a:t>
            </a:r>
          </a:p>
          <a:p>
            <a:pPr marL="800100" lvl="1" indent="-342900">
              <a:defRPr sz="2300">
                <a:solidFill>
                  <a:srgbClr val="404040"/>
                </a:solidFill>
              </a:defRPr>
            </a:pPr>
            <a:r>
              <a:t>Descendant to the Ancestor type.</a:t>
            </a:r>
          </a:p>
          <a:p>
            <a:pPr marL="800100" lvl="1" indent="-342900">
              <a:defRPr sz="2300">
                <a:solidFill>
                  <a:srgbClr val="404040"/>
                </a:solidFill>
              </a:defRPr>
            </a:pPr>
            <a:r>
              <a:rPr b="1"/>
              <a:t>Upcasting</a:t>
            </a:r>
            <a:r>
              <a:t>이라 부름</a:t>
            </a:r>
          </a:p>
          <a:p>
            <a:pPr>
              <a:defRPr sz="2100">
                <a:solidFill>
                  <a:srgbClr val="40404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>
              <a:defRPr sz="2100">
                <a:solidFill>
                  <a:srgbClr val="404040"/>
                </a:solidFill>
              </a:defRPr>
            </a:pPr>
            <a:r>
              <a:t>Example)</a:t>
            </a:r>
          </a:p>
          <a:p>
            <a:pPr marL="0" lvl="1" indent="457200">
              <a:buSzTx/>
              <a:buNone/>
              <a:defRPr sz="18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Animal { ... }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Cat </a:t>
            </a:r>
            <a:r>
              <a:t>extends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Animal { ... }</a:t>
            </a:r>
            <a:b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</a:br>
            <a:endParaRPr>
              <a:solidFill>
                <a:srgbClr val="000000"/>
              </a:solidFill>
            </a:endParaRPr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Cat cat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Cat();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Animal animal1 = cat;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Animal animal2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Cat();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Inheritance Tree and Auto Type Conversion</a:t>
            </a:r>
          </a:p>
        </p:txBody>
      </p:sp>
      <p:sp>
        <p:nvSpPr>
          <p:cNvPr id="4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200650" y="1354840"/>
            <a:ext cx="2494973" cy="1478346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/>
          <a:lstStyle/>
          <a:p>
            <a:pPr marL="0" indent="0" algn="ctr" defTabSz="694944">
              <a:spcBef>
                <a:spcPts val="300"/>
              </a:spcBef>
              <a:buSzTx/>
              <a:buNone/>
              <a:defRPr sz="1824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B b = new B();</a:t>
            </a:r>
          </a:p>
          <a:p>
            <a:pPr marL="0" indent="0" algn="ctr" defTabSz="694944">
              <a:spcBef>
                <a:spcPts val="300"/>
              </a:spcBef>
              <a:buSzTx/>
              <a:buNone/>
              <a:defRPr sz="1824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 c = new C();</a:t>
            </a:r>
          </a:p>
          <a:p>
            <a:pPr marL="0" indent="0" algn="ctr" defTabSz="694944">
              <a:spcBef>
                <a:spcPts val="300"/>
              </a:spcBef>
              <a:buSzTx/>
              <a:buNone/>
              <a:defRPr sz="1824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 d = new D();</a:t>
            </a:r>
          </a:p>
          <a:p>
            <a:pPr marL="0" indent="0" algn="ctr" defTabSz="694944">
              <a:spcBef>
                <a:spcPts val="300"/>
              </a:spcBef>
              <a:buSzTx/>
              <a:buNone/>
              <a:defRPr sz="1824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E e = new E();</a:t>
            </a:r>
          </a:p>
        </p:txBody>
      </p:sp>
      <p:sp>
        <p:nvSpPr>
          <p:cNvPr id="4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47" name="타원 4"/>
          <p:cNvGrpSpPr/>
          <p:nvPr/>
        </p:nvGrpSpPr>
        <p:grpSpPr>
          <a:xfrm>
            <a:off x="1993900" y="1399828"/>
            <a:ext cx="1066800" cy="889001"/>
            <a:chOff x="0" y="0"/>
            <a:chExt cx="1066800" cy="889000"/>
          </a:xfrm>
        </p:grpSpPr>
        <p:sp>
          <p:nvSpPr>
            <p:cNvPr id="45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46" name="A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0" name="타원 5"/>
          <p:cNvGrpSpPr/>
          <p:nvPr/>
        </p:nvGrpSpPr>
        <p:grpSpPr>
          <a:xfrm>
            <a:off x="927100" y="2470842"/>
            <a:ext cx="1066800" cy="889001"/>
            <a:chOff x="0" y="0"/>
            <a:chExt cx="1066800" cy="889000"/>
          </a:xfrm>
        </p:grpSpPr>
        <p:sp>
          <p:nvSpPr>
            <p:cNvPr id="48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49" name="B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3" name="타원 6"/>
          <p:cNvGrpSpPr/>
          <p:nvPr/>
        </p:nvGrpSpPr>
        <p:grpSpPr>
          <a:xfrm>
            <a:off x="927100" y="3819873"/>
            <a:ext cx="1066800" cy="889001"/>
            <a:chOff x="0" y="0"/>
            <a:chExt cx="1066800" cy="889000"/>
          </a:xfrm>
        </p:grpSpPr>
        <p:sp>
          <p:nvSpPr>
            <p:cNvPr id="51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52" name="D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56" name="타원 8"/>
          <p:cNvGrpSpPr/>
          <p:nvPr/>
        </p:nvGrpSpPr>
        <p:grpSpPr>
          <a:xfrm>
            <a:off x="3060700" y="3819873"/>
            <a:ext cx="1066800" cy="889001"/>
            <a:chOff x="0" y="0"/>
            <a:chExt cx="1066800" cy="889000"/>
          </a:xfrm>
        </p:grpSpPr>
        <p:sp>
          <p:nvSpPr>
            <p:cNvPr id="54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55" name="E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59" name="타원 9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57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58" name="C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66" name="직선 화살표 연결선 12"/>
          <p:cNvSpPr/>
          <p:nvPr/>
        </p:nvSpPr>
        <p:spPr>
          <a:xfrm>
            <a:off x="1805758" y="2190951"/>
            <a:ext cx="376284" cy="37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" name="직선 화살표 연결선 13"/>
          <p:cNvSpPr/>
          <p:nvPr/>
        </p:nvSpPr>
        <p:spPr>
          <a:xfrm>
            <a:off x="2872558" y="2190951"/>
            <a:ext cx="376284" cy="37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" name="직선 화살표 연결선 16"/>
          <p:cNvSpPr/>
          <p:nvPr/>
        </p:nvSpPr>
        <p:spPr>
          <a:xfrm>
            <a:off x="1460500" y="3371887"/>
            <a:ext cx="1" cy="435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" name="직선 화살표 연결선 20"/>
          <p:cNvSpPr/>
          <p:nvPr/>
        </p:nvSpPr>
        <p:spPr>
          <a:xfrm>
            <a:off x="3594100" y="3366192"/>
            <a:ext cx="0" cy="44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7"/>
              <p:cNvSpPr txBox="1"/>
              <p:nvPr/>
            </p:nvSpPr>
            <p:spPr>
              <a:xfrm>
                <a:off x="1561088" y="4821292"/>
                <a:ext cx="1932424" cy="71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8" tIns="45718" rIns="45718" bIns="45718" anchor="ctr">
                <a:spAutoFit/>
              </a:bodyPr>
              <a:lstStyle/>
              <a:p>
                <a:pPr algn="ctr" defTabSz="457200">
                  <a:defRPr sz="2000">
                    <a:solidFill>
                      <a:srgbClr val="40404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class hierarchy</a:t>
                </a:r>
                <a:endPara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endParaRPr>
              </a:p>
              <a:p>
                <a:pPr algn="ctr" defTabSz="457200">
                  <a:defRPr sz="2000">
                    <a:solidFill>
                      <a:srgbClr val="40404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(child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parent)</a:t>
                </a:r>
                <a:endParaRPr sz="1887"/>
              </a:p>
            </p:txBody>
          </p:sp>
        </mc:Choice>
        <mc:Fallback>
          <p:sp>
            <p:nvSpPr>
              <p:cNvPr id="6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88" y="4821292"/>
                <a:ext cx="1932424" cy="712077"/>
              </a:xfrm>
              <a:prstGeom prst="rect">
                <a:avLst/>
              </a:prstGeom>
              <a:blipFill>
                <a:blip r:embed="rId3"/>
                <a:stretch>
                  <a:fillRect l="-4545" t="-5263" r="-4545" b="-1578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 a1 = b; //ok…"/>
          <p:cNvSpPr txBox="1"/>
          <p:nvPr/>
        </p:nvSpPr>
        <p:spPr>
          <a:xfrm>
            <a:off x="8058286" y="1348828"/>
            <a:ext cx="2856864" cy="34029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 a1 = b;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 a2 = c;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 a3 = d;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 a4 = e;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solidFill>
                <a:srgbClr val="2D8504"/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B b1 = d;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 c1 = e; </a:t>
            </a:r>
            <a:r>
              <a:rPr>
                <a:solidFill>
                  <a:srgbClr val="2D8504"/>
                </a:solidFill>
              </a:rPr>
              <a:t>//ok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solidFill>
                <a:srgbClr val="2D8504"/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B b3 = e; </a:t>
            </a:r>
            <a:r>
              <a:rPr>
                <a:solidFill>
                  <a:srgbClr val="2D8504"/>
                </a:solidFill>
              </a:rPr>
              <a:t>//error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 c2 = d; </a:t>
            </a:r>
            <a:r>
              <a:rPr>
                <a:solidFill>
                  <a:srgbClr val="2D8504"/>
                </a:solidFill>
              </a:rPr>
              <a:t>//error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uild="p" animBg="1" advAuto="0"/>
      <p:bldP spid="65" grpId="2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lass ParentChildDemo {…"/>
          <p:cNvSpPr txBox="1"/>
          <p:nvPr/>
        </p:nvSpPr>
        <p:spPr>
          <a:xfrm>
            <a:off x="5151494" y="1297412"/>
            <a:ext cx="6674161" cy="3693315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 dirty="0"/>
              <a:t> </a:t>
            </a:r>
            <a:r>
              <a:rPr dirty="0" err="1"/>
              <a:t>ParentChildDemo</a:t>
            </a:r>
            <a:r>
              <a:rPr dirty="0"/>
              <a:t>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rPr dirty="0"/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Child child =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dirty="0"/>
              <a:t> Child();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Parent parent = child;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       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parent.method1();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       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parent.method2(); </a:t>
            </a:r>
            <a:endParaRPr dirty="0">
              <a:solidFill>
                <a:srgbClr val="FF2600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       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dirty="0"/>
              <a:t>// ERROR: no method3() in Parent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parent.method3();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</a:t>
            </a:r>
          </a:p>
        </p:txBody>
      </p:sp>
      <p:sp>
        <p:nvSpPr>
          <p:cNvPr id="7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Polymorphism in Method Call</a:t>
            </a:r>
          </a:p>
        </p:txBody>
      </p:sp>
      <p:sp>
        <p:nvSpPr>
          <p:cNvPr id="7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6" name="TextBox 5"/>
          <p:cNvSpPr txBox="1"/>
          <p:nvPr/>
        </p:nvSpPr>
        <p:spPr>
          <a:xfrm>
            <a:off x="551381" y="1387963"/>
            <a:ext cx="4089893" cy="1269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Parent {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method1() { ... }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method2() { ... }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77" name="TextBox 7"/>
          <p:cNvSpPr txBox="1"/>
          <p:nvPr/>
        </p:nvSpPr>
        <p:spPr>
          <a:xfrm>
            <a:off x="551381" y="3531044"/>
            <a:ext cx="4089893" cy="156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Child </a:t>
            </a:r>
            <a:r>
              <a:t>extends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Parent {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@override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method2() { ... }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method3() { ... }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78" name="직선 화살표 연결선 12"/>
          <p:cNvSpPr/>
          <p:nvPr/>
        </p:nvSpPr>
        <p:spPr>
          <a:xfrm flipH="1" flipV="1">
            <a:off x="4150423" y="1854443"/>
            <a:ext cx="2040532" cy="959309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직선 화살표 연결선 13"/>
          <p:cNvSpPr/>
          <p:nvPr/>
        </p:nvSpPr>
        <p:spPr>
          <a:xfrm flipH="1">
            <a:off x="4322617" y="3507777"/>
            <a:ext cx="1868336" cy="76193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직선 화살표 연결선 12">
            <a:extLst>
              <a:ext uri="{FF2B5EF4-FFF2-40B4-BE49-F238E27FC236}">
                <a16:creationId xmlns:a16="http://schemas.microsoft.com/office/drawing/2014/main" id="{FAA269A0-48CE-FF59-343F-6F46B1DB3B63}"/>
              </a:ext>
            </a:extLst>
          </p:cNvPr>
          <p:cNvSpPr/>
          <p:nvPr/>
        </p:nvSpPr>
        <p:spPr>
          <a:xfrm flipH="1" flipV="1">
            <a:off x="4108535" y="2304787"/>
            <a:ext cx="2082419" cy="1069833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786F8-7712-68D1-982A-7866DAD5ECBB}"/>
              </a:ext>
            </a:extLst>
          </p:cNvPr>
          <p:cNvSpPr txBox="1"/>
          <p:nvPr/>
        </p:nvSpPr>
        <p:spPr>
          <a:xfrm>
            <a:off x="8628315" y="3244334"/>
            <a:ext cx="273520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2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by Polymorphism</a:t>
            </a:r>
            <a:endParaRPr lang="ko-KR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09F6-BF66-28FF-0420-18CF7FAD692D}"/>
              </a:ext>
            </a:extLst>
          </p:cNvPr>
          <p:cNvSpPr txBox="1"/>
          <p:nvPr/>
        </p:nvSpPr>
        <p:spPr>
          <a:xfrm>
            <a:off x="5366772" y="3416693"/>
            <a:ext cx="5511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나눔스퀘어 네오 OTF Regular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나눔스퀘어 네오 OTF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7616F-CF9C-3E35-E551-2727AAD1EF15}"/>
              </a:ext>
            </a:extLst>
          </p:cNvPr>
          <p:cNvSpPr txBox="1"/>
          <p:nvPr/>
        </p:nvSpPr>
        <p:spPr>
          <a:xfrm>
            <a:off x="5510818" y="2704956"/>
            <a:ext cx="6392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나눔스퀘어 네오 OTF Regular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나눔스퀘어 네오 OTF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EF236-3C60-011C-A4E8-F5F256ECA514}"/>
              </a:ext>
            </a:extLst>
          </p:cNvPr>
          <p:cNvSpPr txBox="1"/>
          <p:nvPr/>
        </p:nvSpPr>
        <p:spPr>
          <a:xfrm>
            <a:off x="6190955" y="2998812"/>
            <a:ext cx="446471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lang="en-US" altLang="ko-KR" dirty="0"/>
              <a:t>// Child’s overridden method2()</a:t>
            </a:r>
            <a:endParaRPr lang="en-US" altLang="ko-KR" dirty="0">
              <a:solidFill>
                <a:srgbClr val="000000">
                  <a:alpha val="85000"/>
                </a:srgb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3" uiExpand="1" build="p" bldLvl="5" animBg="1" advAuto="0"/>
      <p:bldP spid="76" grpId="1" build="p" bldLvl="5" animBg="1" advAuto="0"/>
      <p:bldP spid="77" grpId="2" uiExpand="1" build="p" bldLvl="5" animBg="1" advAuto="0"/>
      <p:bldP spid="78" grpId="4" animBg="1" advAuto="0"/>
      <p:bldP spid="79" grpId="5" animBg="1" advAuto="0"/>
      <p:bldP spid="2" grpId="1" animBg="1"/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Polymorphism</a:t>
            </a:r>
          </a:p>
        </p:txBody>
      </p:sp>
      <p:sp>
        <p:nvSpPr>
          <p:cNvPr id="8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In the previous example, when a parent class object behaves as if it were a child class object in some situations, this is called </a:t>
            </a:r>
            <a:r>
              <a:rPr>
                <a:solidFill>
                  <a:srgbClr val="FF0000"/>
                </a:solidFill>
              </a:rPr>
              <a:t>"polymorphism (다형성)”</a:t>
            </a:r>
            <a:r>
              <a:t>. </a:t>
            </a:r>
          </a:p>
          <a:p>
            <a:r>
              <a:t>In other words, when a child class object is assigned to the parent class object, the parent object will call the overridden method in the child class.</a:t>
            </a:r>
          </a:p>
          <a:p>
            <a:r>
              <a:t>Polymorphism is implemented by </a:t>
            </a:r>
            <a:r>
              <a:rPr>
                <a:solidFill>
                  <a:srgbClr val="FF2600"/>
                </a:solidFill>
              </a:rPr>
              <a:t>Dynamic Binding (Late Binding)</a:t>
            </a:r>
            <a:r>
              <a:t>. </a:t>
            </a:r>
          </a:p>
          <a:p>
            <a:r>
              <a:t>This means that we don't decide which 'method2' to run at compile time, but we decide which method2 to run </a:t>
            </a:r>
            <a:r>
              <a:rPr>
                <a:solidFill>
                  <a:srgbClr val="FF0000"/>
                </a:solidFill>
              </a:rPr>
              <a:t>at runtime</a:t>
            </a:r>
            <a:r>
              <a:t>.</a:t>
            </a:r>
          </a:p>
          <a:p>
            <a:endParaRPr/>
          </a:p>
          <a:p>
            <a:r>
              <a:t>Advantages of Polymorphism</a:t>
            </a:r>
          </a:p>
          <a:p>
            <a:pPr marL="800100" lvl="1" indent="-342900">
              <a:defRPr sz="2300"/>
            </a:pPr>
            <a:r>
              <a:t>Flexibility in code: the same code can work for many different objects</a:t>
            </a:r>
          </a:p>
          <a:p>
            <a:pPr marL="800100" lvl="1" indent="-342900">
              <a:defRPr sz="2300"/>
            </a:pPr>
            <a:r>
              <a:t>Maintainability: New classes can be added without changing the code</a:t>
            </a:r>
          </a:p>
          <a:p>
            <a:pPr marL="800100" lvl="1" indent="-342900">
              <a:defRPr sz="2300"/>
            </a:pPr>
            <a:r>
              <a:t>Extensibility: Can extend functionality without code modifications</a:t>
            </a:r>
          </a:p>
        </p:txBody>
      </p:sp>
      <p:sp>
        <p:nvSpPr>
          <p:cNvPr id="8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AnimalCoversionTest.java</a:t>
            </a:r>
          </a:p>
        </p:txBody>
      </p:sp>
      <p:sp>
        <p:nvSpPr>
          <p:cNvPr id="9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1" name="TextBox 5"/>
          <p:cNvSpPr txBox="1"/>
          <p:nvPr/>
        </p:nvSpPr>
        <p:spPr>
          <a:xfrm>
            <a:off x="597368" y="980728"/>
            <a:ext cx="10997264" cy="4634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AnimalConversionTest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Dog dog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Dog(</a:t>
            </a:r>
            <a:r>
              <a:rPr>
                <a:solidFill>
                  <a:srgbClr val="C41A16"/>
                </a:solidFill>
              </a:rPr>
              <a:t>"Jane"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8</a:t>
            </a:r>
            <a:r>
              <a:t>, </a:t>
            </a:r>
            <a:r>
              <a:rPr>
                <a:solidFill>
                  <a:srgbClr val="C41A16"/>
                </a:solidFill>
              </a:rPr>
              <a:t>"bulldog"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Cat cat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Cat(</a:t>
            </a:r>
            <a:r>
              <a:rPr>
                <a:solidFill>
                  <a:srgbClr val="C41A16"/>
                </a:solidFill>
              </a:rPr>
              <a:t>"Kitti"</a:t>
            </a:r>
            <a: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t>, </a:t>
            </a:r>
            <a:r>
              <a:rPr>
                <a:solidFill>
                  <a:srgbClr val="C41A16"/>
                </a:solidFill>
              </a:rPr>
              <a:t>"white"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Animal animal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Animal(</a:t>
            </a:r>
            <a:r>
              <a:rPr>
                <a:solidFill>
                  <a:srgbClr val="C41A16"/>
                </a:solidFill>
              </a:rPr>
              <a:t>"Tom"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animal.makeSound();</a:t>
            </a:r>
            <a:r>
              <a:t>  </a:t>
            </a:r>
            <a:r>
              <a:rPr>
                <a:solidFill>
                  <a:srgbClr val="00627A"/>
                </a:solidFill>
              </a:rPr>
              <a:t>// original Animal's makeSound()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627A"/>
                </a:solidFill>
              </a:rPr>
              <a:t>                             // “Some generic animal sound"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animal = dog;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animal.makeSound();  </a:t>
            </a:r>
            <a:r>
              <a:rPr>
                <a:solidFill>
                  <a:srgbClr val="00627A"/>
                </a:solidFill>
              </a:rPr>
              <a:t>// dog's overridden makeSound()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627A"/>
                </a:solidFill>
              </a:rPr>
              <a:t>                             // “Bark"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animal = cat;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animal.makeSound();  </a:t>
            </a:r>
            <a:r>
              <a:rPr>
                <a:solidFill>
                  <a:srgbClr val="00627A"/>
                </a:solidFill>
              </a:rPr>
              <a:t>// cat's overridden makeSound()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627A"/>
                </a:solidFill>
              </a:rPr>
              <a:t>                             // “Meow”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Polymorphism in Parameters</a:t>
            </a:r>
          </a:p>
        </p:txBody>
      </p:sp>
      <p:sp>
        <p:nvSpPr>
          <p:cNvPr id="9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Take a parent (ancestor) class type as a parameter in a method</a:t>
            </a:r>
          </a:p>
          <a:p>
            <a:r>
              <a:t>Then, any child (descendant) class of the parameter type can be passed as the parameter</a:t>
            </a:r>
          </a:p>
          <a:p>
            <a:r>
              <a:t>Ex)</a:t>
            </a:r>
            <a:endParaRPr sz="2000">
              <a:latin typeface="JetBrains Mono Regular"/>
              <a:ea typeface="JetBrains Mono Regular"/>
              <a:cs typeface="JetBrains Mono Regular"/>
              <a:sym typeface="JetBrains Mono Regular"/>
            </a:endParaRPr>
          </a:p>
          <a:p>
            <a:pPr marL="0" lvl="1" indent="457200">
              <a:buSzTx/>
              <a:buNone/>
              <a:defRPr sz="18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Parent { }</a:t>
            </a:r>
            <a:endParaRPr sz="2000" b="0">
              <a:latin typeface="JetBrains Mono Bold"/>
              <a:ea typeface="JetBrains Mono Bold"/>
              <a:cs typeface="JetBrains Mono Bold"/>
              <a:sym typeface="JetBrains Mono Bold"/>
            </a:endParaRPr>
          </a:p>
          <a:p>
            <a:pPr marL="0" lvl="1" indent="457200">
              <a:buSzTx/>
              <a:buNone/>
              <a:defRPr sz="18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Child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Parent { }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Child c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Child();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Parent p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Parent();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  <a:endParaRPr sz="2300"/>
          </a:p>
          <a:p>
            <a:pPr marL="0" lvl="1" indent="457200">
              <a:buSzTx/>
              <a:buNone/>
              <a:defRPr sz="18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 b="0">
                <a:solidFill>
                  <a:srgbClr val="000000"/>
                </a:solidFill>
              </a:rPr>
              <a:t> someMethod(Parent p) { }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someMethod(p);</a:t>
            </a:r>
            <a:endParaRPr sz="2300"/>
          </a:p>
          <a:p>
            <a:pPr marL="0" lvl="1" indent="457200">
              <a:buSzTx/>
              <a:buNone/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someMethod(c);  </a:t>
            </a:r>
            <a:r>
              <a:rPr>
                <a:solidFill>
                  <a:srgbClr val="00627A"/>
                </a:solidFill>
              </a:rPr>
              <a:t>// OK! because of the polymorphism</a:t>
            </a:r>
          </a:p>
        </p:txBody>
      </p:sp>
      <p:sp>
        <p:nvSpPr>
          <p:cNvPr id="9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Example) ShapeDemo (1/2)</a:t>
            </a:r>
          </a:p>
        </p:txBody>
      </p:sp>
      <p:sp>
        <p:nvSpPr>
          <p:cNvPr id="10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3" name="TextBox 5"/>
          <p:cNvSpPr txBox="1"/>
          <p:nvPr/>
        </p:nvSpPr>
        <p:spPr>
          <a:xfrm>
            <a:off x="551383" y="1043730"/>
            <a:ext cx="11043248" cy="5409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Shape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draw()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    System.out.println(</a:t>
            </a:r>
            <a:r>
              <a:rPr>
                <a:solidFill>
                  <a:srgbClr val="C41A16"/>
                </a:solidFill>
              </a:rPr>
              <a:t>"Drawing Something"</a:t>
            </a:r>
            <a:r>
              <a:t>);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>
              <a:defRPr sz="19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Circle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Shape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draw()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"Drawing a Circle"</a:t>
            </a:r>
            <a:r>
              <a:t>);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>
              <a:defRPr sz="19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Rectangle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Shape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draw() {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"Drawing a Rectangle"</a:t>
            </a:r>
            <a:r>
              <a:t>);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Example) ShapeDemo (2/2)</a:t>
            </a:r>
          </a:p>
        </p:txBody>
      </p:sp>
      <p:sp>
        <p:nvSpPr>
          <p:cNvPr id="10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9" name="TextBox 4"/>
          <p:cNvSpPr txBox="1"/>
          <p:nvPr/>
        </p:nvSpPr>
        <p:spPr>
          <a:xfrm>
            <a:off x="551382" y="1054688"/>
            <a:ext cx="10874197" cy="5434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ShapeDrawer {</a:t>
            </a:r>
          </a:p>
          <a:p>
            <a:pPr>
              <a:defRPr sz="17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00627A"/>
                </a:solidFill>
              </a:rPr>
              <a:t>// Use polymorphism to take a Shape (Parent, Ancestor) type as a parameter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drawShape(</a:t>
            </a:r>
            <a:r>
              <a:rPr>
                <a:solidFill>
                  <a:srgbClr val="FF0000"/>
                </a:solidFill>
              </a:rPr>
              <a:t>Shape shape</a:t>
            </a:r>
            <a:r>
              <a:t>) {</a:t>
            </a:r>
          </a:p>
          <a:p>
            <a:pPr>
              <a:defRPr sz="17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shape.draw();</a:t>
            </a:r>
            <a:r>
              <a:t> </a:t>
            </a:r>
            <a:r>
              <a:rPr>
                <a:solidFill>
                  <a:srgbClr val="00627A"/>
                </a:solidFill>
              </a:rPr>
              <a:t>// At runtime, appropriate class' draw method is called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>
              <a:defRPr sz="17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ShapeDemo {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ShapeDrawer shapeDrawer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ShapeDrawer();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    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    Shape myShape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Shape();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Shape myCircle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Circle();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Shape myRectangle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Rectangle();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    </a:t>
            </a:r>
          </a:p>
          <a:p>
            <a:pPr>
              <a:defRPr sz="17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627A"/>
                </a:solidFill>
              </a:rPr>
              <a:t>// Using polymorphism for method parameter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    shapeDrawer.drawShape(myShape);  </a:t>
            </a:r>
            <a:r>
              <a:rPr>
                <a:solidFill>
                  <a:srgbClr val="00627A"/>
                </a:solidFill>
              </a:rPr>
              <a:t>// Output: Drawing Something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shapeDrawer.drawShape(myCircle); </a:t>
            </a:r>
            <a:r>
              <a:rPr>
                <a:solidFill>
                  <a:srgbClr val="00627A"/>
                </a:solidFill>
              </a:rPr>
              <a:t>// Output: Drawing a Circle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shapeDrawer.drawShape(myRectangle); </a:t>
            </a:r>
            <a:r>
              <a:rPr>
                <a:solidFill>
                  <a:srgbClr val="00627A"/>
                </a:solidFill>
              </a:rPr>
              <a:t>// Output: Drawing a Rectangle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bldLvl="5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4102</Words>
  <Application>Microsoft Macintosh PowerPoint</Application>
  <PresentationFormat>와이드스크린</PresentationFormat>
  <Paragraphs>601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나눔스퀘어 네오 OTF Regular</vt:lpstr>
      <vt:lpstr>나눔스퀘어OTF Bold</vt:lpstr>
      <vt:lpstr>나눔스퀘어OTF Regular</vt:lpstr>
      <vt:lpstr>Arial</vt:lpstr>
      <vt:lpstr>Cambria Math</vt:lpstr>
      <vt:lpstr>JetBrains Mono Bold</vt:lpstr>
      <vt:lpstr>JetBrains Mono Regular</vt:lpstr>
      <vt:lpstr>Menlo</vt:lpstr>
      <vt:lpstr>Tahoma</vt:lpstr>
      <vt:lpstr>Office 테마</vt:lpstr>
      <vt:lpstr>06_2 Polymorphism</vt:lpstr>
      <vt:lpstr>Automatic Type Conversion</vt:lpstr>
      <vt:lpstr>Inheritance Tree and Auto Type Conversion</vt:lpstr>
      <vt:lpstr>Polymorphism in Method Call</vt:lpstr>
      <vt:lpstr>Polymorphism</vt:lpstr>
      <vt:lpstr>Example: AnimalCoversionTest.java</vt:lpstr>
      <vt:lpstr>Polymorphism in Parameters</vt:lpstr>
      <vt:lpstr>Example) ShapeDemo (1/2)</vt:lpstr>
      <vt:lpstr>Example) ShapeDemo (2/2)</vt:lpstr>
      <vt:lpstr>Upcasting vs Downcasting</vt:lpstr>
      <vt:lpstr>Example) EmployeeDemo (1/3)</vt:lpstr>
      <vt:lpstr>Example) EmployeeDemo (2/3)</vt:lpstr>
      <vt:lpstr>Example) EmployeeDemo (3/3)</vt:lpstr>
      <vt:lpstr>Instanceof and getClass() (1/2)</vt:lpstr>
      <vt:lpstr>Instanceof and getClass() (2/2)</vt:lpstr>
      <vt:lpstr>Example (1/2)</vt:lpstr>
      <vt:lpstr>Example (2/2)</vt:lpstr>
      <vt:lpstr>Summary: Automatic Type Conversion (1/2)</vt:lpstr>
      <vt:lpstr>Summary: Automatic Type Conversion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</cp:revision>
  <dcterms:modified xsi:type="dcterms:W3CDTF">2025-08-07T14:44:28Z</dcterms:modified>
</cp:coreProperties>
</file>