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이제 demo program에서는 먼저 TextureRectangle class의 object인</a:t>
            </a:r>
          </a:p>
          <a:p>
            <a:pPr/>
            <a:r>
              <a:t>rectangle을 생성합니다. </a:t>
            </a:r>
          </a:p>
          <a:p>
            <a:pPr/>
            <a:r>
              <a:t>width, height, color, texture가 각각 5, 10, “Red”, “Smooth” 로</a:t>
            </a:r>
          </a:p>
          <a:p>
            <a:pPr/>
            <a:r>
              <a:t>초기화 됩니다. </a:t>
            </a:r>
          </a:p>
          <a:p>
            <a:pPr/>
            <a:r>
              <a:t>이제 implement한 세개의 method를 call하여</a:t>
            </a:r>
          </a:p>
          <a:p>
            <a:pPr/>
            <a:r>
              <a:t>area, color, texture를 print합니다.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11</a:t>
            </a:r>
          </a:p>
          <a:p>
            <a:pPr/>
          </a:p>
          <a:p>
            <a:pPr/>
            <a:r>
              <a:t>이번에는 java.lang package에 속한 </a:t>
            </a:r>
          </a:p>
          <a:p>
            <a:pPr/>
            <a:r>
              <a:t>Comparable interface에 대해 알아보려 합니다. </a:t>
            </a:r>
          </a:p>
          <a:p>
            <a:pPr/>
            <a:r>
              <a:t>java.lang에 속해있기 때문에</a:t>
            </a:r>
          </a:p>
          <a:p>
            <a:pPr/>
            <a:r>
              <a:t>import 없이 그냥 사용이 가능합니다. </a:t>
            </a:r>
          </a:p>
          <a:p>
            <a:pPr/>
            <a:r>
              <a:t>Comparable interface에는</a:t>
            </a:r>
          </a:p>
          <a:p>
            <a:pPr/>
            <a:r>
              <a:t>오직 하나의 abstract method가 있습니다. </a:t>
            </a:r>
          </a:p>
          <a:p>
            <a:pPr/>
            <a:r>
              <a:t>바로 abstract public int compareTo(Object other) 입니다. </a:t>
            </a:r>
          </a:p>
          <a:p>
            <a:pPr/>
            <a:r>
              <a:t>parameter로 Object type을 받는 것에 유의합니다. </a:t>
            </a:r>
          </a:p>
          <a:p>
            <a:pPr/>
            <a:r>
              <a:t>return value는 세가지 경우가 있는데</a:t>
            </a:r>
          </a:p>
          <a:p>
            <a:pPr/>
            <a:r>
              <a:t>calling object, 즉, this가 other보다 앞에 올 경우 (즉, 작을 경우)</a:t>
            </a:r>
          </a:p>
          <a:p>
            <a:pPr/>
            <a:r>
              <a:t>negative integer를 return 합니다.</a:t>
            </a:r>
          </a:p>
          <a:p>
            <a:pPr/>
            <a:r>
              <a:t>보통은 -1을 return 하는 경우가 많습니다. </a:t>
            </a:r>
          </a:p>
          <a:p>
            <a:pPr/>
            <a:r>
              <a:t>만약 this가 other와 정확히 같다면</a:t>
            </a:r>
          </a:p>
          <a:p>
            <a:pPr/>
            <a:r>
              <a:t>0을 return 합니다. </a:t>
            </a:r>
          </a:p>
          <a:p>
            <a:pPr/>
            <a:r>
              <a:t>this가 other보다 뒤에 있다면 (즉, 크다면)</a:t>
            </a:r>
          </a:p>
          <a:p>
            <a:pPr/>
            <a:r>
              <a:t>positive integer를 return합니다. </a:t>
            </a:r>
          </a:p>
          <a:p>
            <a:pPr/>
            <a:r>
              <a:t>보통은 +1을 return합니다.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12</a:t>
            </a:r>
          </a:p>
          <a:p>
            <a:pPr/>
          </a:p>
          <a:p>
            <a:pPr/>
            <a:r>
              <a:t>이와같이 Java에는 기본 package와 함께 제공되는</a:t>
            </a:r>
          </a:p>
          <a:p>
            <a:pPr/>
            <a:r>
              <a:t>interface들이 여러개 있습니다. </a:t>
            </a:r>
          </a:p>
          <a:p>
            <a:pPr/>
            <a:r>
              <a:t>그 중에 java.lang.Runnable은 method void run()을 가지고 있습니다. </a:t>
            </a:r>
          </a:p>
          <a:p>
            <a:pPr/>
            <a:r>
              <a:t>java.util.Comparator는 method int compare(a, b) 를 가지고 있습니다. </a:t>
            </a:r>
          </a:p>
          <a:p>
            <a:pPr/>
            <a:r>
              <a:t>특히 Comparator는 앞쪽에서 살펴본 Comparable interface와 유사하나</a:t>
            </a:r>
          </a:p>
          <a:p>
            <a:pPr/>
            <a:r>
              <a:t>그 method compare가 compareTo와는 달리</a:t>
            </a:r>
          </a:p>
          <a:p>
            <a:pPr/>
            <a:r>
              <a:t>parameter를 두개 받는 다는 점이 다릅니다. </a:t>
            </a:r>
          </a:p>
          <a:p>
            <a:pPr/>
            <a:r>
              <a:t>두 parameter a, b의 관계가 a &lt; b 이면 negative integer를</a:t>
            </a:r>
          </a:p>
          <a:p>
            <a:pPr/>
            <a:r>
              <a:t>a == b 이면 0을, a &gt; b 이면 positive integer를 return 합니다.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13</a:t>
            </a:r>
          </a:p>
          <a:p>
            <a:pPr/>
          </a:p>
          <a:p>
            <a:pPr/>
            <a:r>
              <a:t>이제 Comparator Interface를 사용하는 예를 보도록 하겠습니다. </a:t>
            </a:r>
          </a:p>
          <a:p>
            <a:pPr/>
            <a:r>
              <a:t>Comparator는 java.util package에 속하기 때문에 </a:t>
            </a:r>
          </a:p>
          <a:p>
            <a:pPr/>
            <a:r>
              <a:t>먼저 import를 해 주어야 합니다. </a:t>
            </a:r>
          </a:p>
          <a:p>
            <a:pPr/>
            <a:r>
              <a:t>AgeComparator class가 Comparator interface를 implement하고 있습니다. </a:t>
            </a:r>
          </a:p>
          <a:p>
            <a:pPr/>
            <a:r>
              <a:t>abstract method인 compare() 를 implement하기 위해</a:t>
            </a:r>
          </a:p>
          <a:p>
            <a:pPr/>
            <a:r>
              <a:t>Object type의 두 parameter o1과 o2를 사용합니다. </a:t>
            </a:r>
          </a:p>
          <a:p>
            <a:pPr/>
            <a:r>
              <a:t>뒤에 나올 Human class로 o1과 o2를 downcasting하고</a:t>
            </a:r>
          </a:p>
          <a:p>
            <a:pPr/>
            <a:r>
              <a:t>Integer.compare로 h1과 h2의 age를 비교하여 return합니다. </a:t>
            </a:r>
          </a:p>
          <a:p>
            <a:pPr/>
            <a:r>
              <a:t>사실 여기서도 Object인 o1과 o2를 </a:t>
            </a:r>
          </a:p>
          <a:p>
            <a:pPr/>
            <a:r>
              <a:t>Human class로 downcasting 하기 전에 </a:t>
            </a:r>
          </a:p>
          <a:p>
            <a:pPr/>
            <a:r>
              <a:t>o1 instanceof Human, o2 instanceof Human과 같이</a:t>
            </a:r>
          </a:p>
          <a:p>
            <a:pPr/>
            <a:r>
              <a:t>test를 먼저 한 후 true가 되어야 </a:t>
            </a:r>
          </a:p>
          <a:p>
            <a:pPr/>
            <a:r>
              <a:t>downcasting을 할 수 있을 것입니다. </a:t>
            </a:r>
          </a:p>
          <a:p>
            <a:pPr/>
            <a:r>
              <a:t>그러나 이 example에서는 그 code가 생략되어 있다는 것을 </a:t>
            </a:r>
          </a:p>
          <a:p>
            <a:pPr/>
            <a:r>
              <a:t>알아두어야 할 것입니다.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14</a:t>
            </a:r>
          </a:p>
          <a:p>
            <a:pPr/>
          </a:p>
          <a:p>
            <a:pPr/>
            <a:r>
              <a:t>Comparison에 사용할 Human class를 정의합니다. </a:t>
            </a:r>
          </a:p>
          <a:p>
            <a:pPr/>
            <a:r>
              <a:t>name과 age fields가 있고</a:t>
            </a:r>
          </a:p>
          <a:p>
            <a:pPr/>
            <a:r>
              <a:t>constructor와 </a:t>
            </a:r>
          </a:p>
          <a:p>
            <a:pPr/>
            <a:r>
              <a:t>accessor들이 있으며</a:t>
            </a:r>
          </a:p>
          <a:p>
            <a:pPr/>
            <a:r>
              <a:t>toString을 override하였습니다.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15</a:t>
            </a:r>
          </a:p>
          <a:p>
            <a:pPr/>
          </a:p>
          <a:p>
            <a:pPr/>
            <a:r>
              <a:t>main에서는 먼저 Alice와 Bob이라는 두 명의 Human object를 create하고</a:t>
            </a:r>
          </a:p>
          <a:p>
            <a:pPr/>
            <a:r>
              <a:t>AgeComparator를 생성하여</a:t>
            </a:r>
          </a:p>
          <a:p>
            <a:pPr/>
            <a:r>
              <a:t>comparator의 compare method에 두 Human object를 pass합니다. </a:t>
            </a:r>
          </a:p>
          <a:p>
            <a:pPr/>
            <a:r>
              <a:t>나온 결과가 음수인지, 양수인지, 0과 같은지에 따라 적절한 message를 print합니다.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16</a:t>
            </a:r>
          </a:p>
          <a:p>
            <a:pPr/>
          </a:p>
          <a:p>
            <a:pPr/>
            <a:r>
              <a:t>이번에는 Selection sort 알고리즘을 구현해 보겠습니다. </a:t>
            </a:r>
          </a:p>
          <a:p>
            <a:pPr/>
            <a:r>
              <a:t>array가 주어졌을 때 position 0부터 n-1까지 증가시키면서</a:t>
            </a:r>
          </a:p>
          <a:p>
            <a:pPr/>
            <a:r>
              <a:t>array[positon] 부터 array[n-1] 까지 중에 가장 minimum의 값을 찾아내고</a:t>
            </a:r>
          </a:p>
          <a:p>
            <a:pPr/>
            <a:r>
              <a:t>그 minimum 값을 array[position]과 swap 합니다. </a:t>
            </a:r>
          </a:p>
          <a:p>
            <a:pPr/>
            <a:r>
              <a:t>이 과정을 position을 증가시키면서 반복합니다. </a:t>
            </a:r>
          </a:p>
          <a:p>
            <a:pPr/>
            <a:r>
              <a:t>먼저 position이 0일 때에는 array[0] = 64 부터</a:t>
            </a:r>
          </a:p>
          <a:p>
            <a:pPr/>
            <a:r>
              <a:t>array[n-1] 까지의 minimum 을 구하면 11이 됩니다. </a:t>
            </a:r>
          </a:p>
          <a:p>
            <a:pPr/>
            <a:r>
              <a:t>이제 64와 11을 exchange하면 array[0] = 11 이 확정됩니다. </a:t>
            </a:r>
          </a:p>
          <a:p>
            <a:pPr/>
            <a:r>
              <a:t>다음 step에는 array[1] 부터 array[n-1]까지의 minimum을 찾으면</a:t>
            </a:r>
          </a:p>
          <a:p>
            <a:pPr/>
            <a:r>
              <a:t>12가 되고 이를 array[1] = 25와 exchange하여 array[1] = 12가 확정됩니다. </a:t>
            </a:r>
          </a:p>
          <a:p>
            <a:pPr/>
            <a:r>
              <a:t>다음 step에는 array[2] 부터 array[n-1]까지의 minum을 찾으면 </a:t>
            </a:r>
          </a:p>
          <a:p>
            <a:pPr/>
            <a:r>
              <a:t>22가 되고 25와 22를 exchange하여 array[2] = 22로 확정합니다. </a:t>
            </a:r>
          </a:p>
          <a:p>
            <a:pPr/>
            <a:r>
              <a:t>마지막 step에서 array[3]부터 array[n-1]까지의 minimum은</a:t>
            </a:r>
          </a:p>
          <a:p>
            <a:pPr/>
            <a:r>
              <a:t>25이므로 array[3] = 25로 확정된 후 sorting이 완료됩니다. </a:t>
            </a:r>
          </a:p>
          <a:p>
            <a:pPr/>
            <a:r>
              <a:t>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17</a:t>
            </a:r>
          </a:p>
          <a:p>
            <a:pPr/>
          </a:p>
          <a:p>
            <a:pPr/>
            <a:r>
              <a:t>앞에서 보았던 selection sort의 알고리즘을 SelectionSort class의</a:t>
            </a:r>
          </a:p>
          <a:p>
            <a:pPr/>
            <a:r>
              <a:t>sort() method에 구현하였습니다. </a:t>
            </a:r>
          </a:p>
          <a:p>
            <a:pPr/>
            <a:r>
              <a:t>여기서 눈여겨 보아야 할 것은 sort method의 parameter가 </a:t>
            </a:r>
          </a:p>
          <a:p>
            <a:pPr/>
            <a:r>
              <a:t>Comparable interface의 array type 이라는 것입니다. </a:t>
            </a:r>
          </a:p>
          <a:p>
            <a:pPr/>
            <a:r>
              <a:t>interface를 parameter로 한다는 것은</a:t>
            </a:r>
          </a:p>
          <a:p>
            <a:pPr/>
            <a:r>
              <a:t>그 interface를 implement한 모든 concrete class들을 </a:t>
            </a:r>
          </a:p>
          <a:p>
            <a:pPr/>
            <a:r>
              <a:t>다 parameter로 받을 수 있다는 뜻이됩니다. </a:t>
            </a:r>
          </a:p>
          <a:p>
            <a:pPr/>
            <a:r>
              <a:t>Comparable interface에는 compareTo() method가 존재하기 때문에</a:t>
            </a:r>
          </a:p>
          <a:p>
            <a:pPr/>
            <a:r>
              <a:t>두 object간의 크고 작은 관계를 test해 볼 수 있는 수단이 존재합니다. </a:t>
            </a:r>
          </a:p>
          <a:p>
            <a:pPr/>
            <a:r>
              <a:t>position i를 0부터 n-1 까지 증가시키면서 </a:t>
            </a:r>
          </a:p>
          <a:p>
            <a:pPr/>
            <a:r>
              <a:t>각 position i 마다 j = i + 1 부터 n-1 까지 중에</a:t>
            </a:r>
          </a:p>
          <a:p>
            <a:pPr/>
            <a:r>
              <a:t>가장 작은 object를 compareTo method를 이용하여 찾습니다. </a:t>
            </a:r>
          </a:p>
          <a:p>
            <a:pPr/>
            <a:r>
              <a:t>그리고 나서 j에 관한 for loop가 끝나면</a:t>
            </a:r>
          </a:p>
          <a:p>
            <a:pPr/>
            <a:r>
              <a:t>array[i] 와 array[minIndex]의 두 element를 exchange합니다.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18</a:t>
            </a:r>
          </a:p>
          <a:p>
            <a:pPr/>
          </a:p>
          <a:p>
            <a:pPr/>
            <a:r>
              <a:t>이것은 swap() method인데</a:t>
            </a:r>
          </a:p>
          <a:p>
            <a:pPr/>
            <a:r>
              <a:t>swapping을 위해서는 temp variable 하나에 </a:t>
            </a:r>
          </a:p>
          <a:p>
            <a:pPr/>
            <a:r>
              <a:t>우선 한쪽 element인 array[i]를  assign해 놓고 </a:t>
            </a:r>
          </a:p>
          <a:p>
            <a:pPr/>
            <a:r>
              <a:t>array[i] = array[j] 로 assign하고</a:t>
            </a:r>
          </a:p>
          <a:p>
            <a:pPr/>
            <a:r>
              <a:t>array[j]는 아까 저장해 둔 temp를 assign 하면됩니다.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19</a:t>
            </a:r>
          </a:p>
          <a:p>
            <a:pPr/>
          </a:p>
          <a:p>
            <a:pPr/>
            <a:r>
              <a:t>이 슬라이드에서는 SelectionSort를 test하기 위해</a:t>
            </a:r>
          </a:p>
          <a:p>
            <a:pPr/>
            <a:r>
              <a:t>Comparable의 array인 intArray가 주어집니다.  </a:t>
            </a:r>
          </a:p>
          <a:p>
            <a:pPr/>
            <a:r>
              <a:t>intArray를 sorting하기 위하여 </a:t>
            </a:r>
          </a:p>
          <a:p>
            <a:pPr/>
            <a:r>
              <a:t>우선 SelectionSort object인 sorter를 생성하고</a:t>
            </a:r>
          </a:p>
          <a:p>
            <a:pPr/>
            <a:r>
              <a:t>sorter.sort(intArray) 를 call 하여 </a:t>
            </a:r>
          </a:p>
          <a:p>
            <a:pPr/>
            <a:r>
              <a:t>sorting된 intArray를 구하게 됩니다.  </a:t>
            </a:r>
          </a:p>
          <a:p>
            <a:pPr/>
            <a:r>
              <a:t>처음의 input array = {64, 25, 12, 22, 11} 이 </a:t>
            </a:r>
          </a:p>
          <a:p>
            <a:pPr/>
            <a:r>
              <a:t>output array = {11, 12, 22, 25, 64}</a:t>
            </a:r>
          </a:p>
          <a:p>
            <a:pPr/>
            <a:r>
              <a:t>로 sorting되게 됩니다.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</a:t>
            </a:r>
          </a:p>
          <a:p>
            <a:pPr/>
          </a:p>
          <a:p>
            <a:pPr/>
            <a:r>
              <a:t>Interface는 class는 아니지만 abstract class와 유사합니다. </a:t>
            </a:r>
          </a:p>
          <a:p>
            <a:pPr/>
            <a:r>
              <a:t>어떤 class도 interface를 implement 할 수 있습니다. </a:t>
            </a:r>
          </a:p>
          <a:p>
            <a:pPr/>
            <a:r>
              <a:t>class hierarchy와는 달리, interface의 경우에는</a:t>
            </a:r>
          </a:p>
          <a:p>
            <a:pPr/>
            <a:r>
              <a:t>multiple inheritance가 허용됩니다. </a:t>
            </a:r>
          </a:p>
          <a:p>
            <a:pPr/>
            <a:r>
              <a:t>즉, 하나의 class가 여러 개의 interface를 </a:t>
            </a:r>
          </a:p>
          <a:p>
            <a:pPr/>
            <a:r>
              <a:t>동시에 implement하는 것이 가능합니다. </a:t>
            </a:r>
          </a:p>
          <a:p>
            <a:pPr/>
            <a:r>
              <a:t>interface의 grammar를 살펴보면</a:t>
            </a:r>
          </a:p>
          <a:p>
            <a:pPr/>
            <a:r>
              <a:t>먼저 interface keyword 다음에 interface의 이름이 오고</a:t>
            </a:r>
          </a:p>
          <a:p>
            <a:pPr/>
            <a:r>
              <a:t>interface의 내부에는 </a:t>
            </a:r>
          </a:p>
          <a:p>
            <a:pPr/>
            <a:r>
              <a:t>public static final로 시작하는 named constant와 그 초기값</a:t>
            </a:r>
          </a:p>
          <a:p>
            <a:pPr/>
            <a:r>
              <a:t>그리고 public abstract method의 signature가 존재할 수 있습니다. </a:t>
            </a:r>
          </a:p>
          <a:p>
            <a:pPr/>
            <a:r>
              <a:t>named constants를 위한 public static final은 언제나 같기 때문에</a:t>
            </a:r>
          </a:p>
          <a:p>
            <a:pPr/>
            <a:r>
              <a:t>실제 interface의 정의에서는 생략되는 경우가 많습니다. </a:t>
            </a:r>
          </a:p>
          <a:p>
            <a:pPr/>
            <a:r>
              <a:t>또한 method signature 앞의 public abstract도 </a:t>
            </a:r>
          </a:p>
          <a:p>
            <a:pPr/>
            <a:r>
              <a:t>언제나 존재해야 하기 때문에</a:t>
            </a:r>
          </a:p>
          <a:p>
            <a:pPr/>
            <a:r>
              <a:t>실제로는 생략되는 경우가 많습니다.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20</a:t>
            </a:r>
          </a:p>
          <a:p>
            <a:pPr/>
          </a:p>
          <a:p>
            <a:pPr/>
            <a:r>
              <a:t>integer array 뿐 아니라 대소관계를 정의할 수 있는</a:t>
            </a:r>
          </a:p>
          <a:p>
            <a:pPr/>
            <a:r>
              <a:t>과일 이름 String array를 Comparable[] array type으로 정의하였습니다.  </a:t>
            </a:r>
          </a:p>
          <a:p>
            <a:pPr/>
            <a:r>
              <a:t>sorter.sort(stringArray); call을 통해 sorting을 실행합니다.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21</a:t>
            </a:r>
          </a:p>
          <a:p>
            <a:pPr/>
          </a:p>
          <a:p>
            <a:pPr/>
            <a:r>
              <a:t>이번 예에서는 두 interface Inter1과 Inter2에 같은 이름의 constant인 </a:t>
            </a:r>
          </a:p>
          <a:p>
            <a:pPr/>
            <a:r>
              <a:t>NUMBER가 정의되어 있습니다. </a:t>
            </a:r>
          </a:p>
          <a:p>
            <a:pPr/>
            <a:r>
              <a:t>이 때 InconsistentInterfaceDemo class는 두 interface들인</a:t>
            </a:r>
          </a:p>
          <a:p>
            <a:pPr/>
            <a:r>
              <a:t>Inter1과 Inter2를 모두 inherit 하는 multiple inheritance로 정의되어 있습니다. </a:t>
            </a:r>
          </a:p>
          <a:p>
            <a:pPr/>
            <a:r>
              <a:t>keyword implements 뒤에 Inter1, Inter2 의 두 interface를 볼 수 있습니다. </a:t>
            </a:r>
          </a:p>
          <a:p>
            <a:pPr/>
            <a:r>
              <a:t>이때 이 class안에서 NUMBER라는 constant를 사용할 경우</a:t>
            </a:r>
          </a:p>
          <a:p>
            <a:pPr/>
            <a:r>
              <a:t>이것은 inter1과 inter2에 모두 존재하기 때문에 </a:t>
            </a:r>
          </a:p>
          <a:p>
            <a:pPr/>
            <a:r>
              <a:t>NUMBER의 값이 25인지 32인지 알수가 없게 되며</a:t>
            </a:r>
          </a:p>
          <a:p>
            <a:pPr/>
            <a:r>
              <a:t>따라서 compile error가 나게 됩니다. </a:t>
            </a:r>
          </a:p>
          <a:p>
            <a:pPr/>
            <a:r>
              <a:t>그러나 Inter1과 Inter2를 모두 multiple로 inherit하더라도 </a:t>
            </a:r>
          </a:p>
          <a:p>
            <a:pPr/>
            <a:r>
              <a:t>NUMBER constant를 사용하지만 않는다면 </a:t>
            </a:r>
          </a:p>
          <a:p>
            <a:pPr/>
            <a:r>
              <a:t>compile error가 나지 않습니다.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22</a:t>
            </a:r>
          </a:p>
          <a:p>
            <a:pPr/>
          </a:p>
          <a:p>
            <a:pPr/>
            <a:r>
              <a:t>이번에는 interface를 사용하는 polymorphism에 대해 설명하겠습니다. </a:t>
            </a:r>
          </a:p>
          <a:p>
            <a:pPr/>
            <a:r>
              <a:t>interface를 implement하는 class의 instance는</a:t>
            </a:r>
          </a:p>
          <a:p>
            <a:pPr/>
            <a:r>
              <a:t>모두 interface variable에 assign이 가능합니다. </a:t>
            </a:r>
          </a:p>
          <a:p>
            <a:pPr/>
            <a:r>
              <a:t>먼저 interface Fightable을 고려해 봅니다. </a:t>
            </a:r>
          </a:p>
          <a:p>
            <a:pPr/>
            <a:r>
              <a:t>move와 attack의 두 abstract methods를 가지고 있습니다. </a:t>
            </a:r>
          </a:p>
          <a:p>
            <a:pPr/>
            <a:r>
              <a:t>attack method의 parameter로는 </a:t>
            </a:r>
          </a:p>
          <a:p>
            <a:pPr/>
            <a:r>
              <a:t>자기 자신인 Fightable interface를 사용하였습니다.</a:t>
            </a:r>
          </a:p>
          <a:p>
            <a:pPr/>
            <a:r>
              <a:t>이제 Fighter class로 Fightable interface를 implement합니다. </a:t>
            </a:r>
          </a:p>
          <a:p>
            <a:pPr/>
            <a:r>
              <a:t>methods의 body는 편의상 생략하였습니다. </a:t>
            </a:r>
          </a:p>
          <a:p>
            <a:pPr/>
            <a:r>
              <a:t>Fighter class object를 new Fighter() 로 생성하여 </a:t>
            </a:r>
          </a:p>
          <a:p>
            <a:pPr/>
            <a:r>
              <a:t>Fighter variable f에 assign하는 것은 당연히 가능합니다. </a:t>
            </a:r>
          </a:p>
          <a:p>
            <a:pPr/>
            <a:r>
              <a:t>또 new Fighter() 만들어진 Fighter object를 </a:t>
            </a:r>
          </a:p>
          <a:p>
            <a:pPr/>
            <a:r>
              <a:t>Fightable interface의 variable인 f에 assign하는 것도 가능합니다.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23</a:t>
            </a:r>
          </a:p>
          <a:p>
            <a:pPr/>
          </a:p>
          <a:p>
            <a:pPr/>
            <a:r>
              <a:t>Fightable interface의 attack method의 parameter가 </a:t>
            </a:r>
          </a:p>
          <a:p>
            <a:pPr/>
            <a:r>
              <a:t>Fightable interface 자신있었던 것을 기억할 수 있을 겁니다. </a:t>
            </a:r>
          </a:p>
          <a:p>
            <a:pPr/>
            <a:r>
              <a:t>이처럼 interface type은 </a:t>
            </a:r>
          </a:p>
          <a:p>
            <a:pPr/>
            <a:r>
              <a:t>method의 parameter type으로도 사용이 가능합니다.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24</a:t>
            </a:r>
          </a:p>
          <a:p>
            <a:pPr/>
          </a:p>
          <a:p>
            <a:pPr/>
            <a:r>
              <a:t>Interface type은 또한 method의 return type으로도 가능합니다. </a:t>
            </a:r>
          </a:p>
          <a:p>
            <a:pPr/>
            <a:r>
              <a:t>이 method는 return type으로 Fightable을 지정해 놓았는데</a:t>
            </a:r>
          </a:p>
          <a:p>
            <a:pPr/>
            <a:r>
              <a:t>실제로는 Fightable을 implement한 어떤 class라도</a:t>
            </a:r>
          </a:p>
          <a:p>
            <a:pPr/>
            <a:r>
              <a:t>return 가능합니다.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이제 interface의 실제 예로 Ordered interface를 정의해 보겠습니다. </a:t>
            </a:r>
          </a:p>
          <a:p>
            <a:pPr/>
            <a:r>
              <a:t>public interface Ordered는</a:t>
            </a:r>
          </a:p>
          <a:p>
            <a:pPr/>
            <a:r>
              <a:t>named constants는 가지지 않습니다. </a:t>
            </a:r>
          </a:p>
          <a:p>
            <a:pPr/>
            <a:r>
              <a:t>abstract public boolean type인 precedes method가 있는데</a:t>
            </a:r>
          </a:p>
          <a:p>
            <a:pPr/>
            <a:r>
              <a:t>abstract가 생략되어 있음에 유의합니다. </a:t>
            </a:r>
          </a:p>
          <a:p>
            <a:pPr/>
            <a:r>
              <a:t>또 parameter other의 type이 </a:t>
            </a:r>
          </a:p>
          <a:p>
            <a:pPr/>
            <a:r>
              <a:t>대문자 O로 시작하는 Object 임에 주목하도록 합니다. </a:t>
            </a:r>
          </a:p>
          <a:p>
            <a:pPr/>
            <a:r>
              <a:t>Object는 우리가 사용하는 모든 class의 ancestor이며</a:t>
            </a:r>
          </a:p>
          <a:p>
            <a:pPr/>
            <a:r>
              <a:t>우리가 새로 define하는 모든 class들의 parent입니다. </a:t>
            </a:r>
          </a:p>
          <a:p>
            <a:pPr/>
            <a:r>
              <a:t>즉, Object type을 parameter로 놓으면</a:t>
            </a:r>
          </a:p>
          <a:p>
            <a:pPr/>
            <a:r>
              <a:t>어떤 class type의 parameter라 할지라도</a:t>
            </a:r>
          </a:p>
          <a:p>
            <a:pPr/>
            <a:r>
              <a:t>일단 parameter로 받는 것이 가능해 집니다. </a:t>
            </a:r>
          </a:p>
          <a:p>
            <a:pPr/>
            <a:r>
              <a:t>Object type에 대해서는 9장에서 더 자세히 살펴보겠습니다. </a:t>
            </a:r>
          </a:p>
          <a:p>
            <a:pPr/>
            <a:r>
              <a:t>그 아래 follows도 abstract public boolean type의 method 입니다. </a:t>
            </a:r>
          </a:p>
          <a:p>
            <a:pPr/>
            <a:r>
              <a:t>여기서 precedes는 caller object가 parameter인 other보다 </a:t>
            </a:r>
          </a:p>
          <a:p>
            <a:pPr/>
            <a:r>
              <a:t>앞설때 true를 return하며</a:t>
            </a:r>
          </a:p>
          <a:p>
            <a:pPr/>
            <a:r>
              <a:t>follows는 caller가 other보다 뒤에 있을 때 true를 return한다는 </a:t>
            </a:r>
          </a:p>
          <a:p>
            <a:pPr/>
            <a:r>
              <a:t>의미를 가지고 있습니다. </a:t>
            </a:r>
          </a:p>
          <a:p>
            <a:pPr/>
            <a:r>
              <a:t>따라서 o1.follows(o2) 의 return 값은 </a:t>
            </a:r>
          </a:p>
          <a:p>
            <a:pPr/>
            <a:r>
              <a:t>o2.precedes(o1) 의 return 값과</a:t>
            </a:r>
          </a:p>
          <a:p>
            <a:pPr/>
            <a:r>
              <a:t>같다고 볼 수 있습니다. </a:t>
            </a:r>
          </a:p>
          <a:p>
            <a:pPr/>
            <a:r>
              <a:t>그러나 “앞서다” “뒤따르다” 라는 것은 의미적인 것만 내포할 뿐이지</a:t>
            </a:r>
          </a:p>
          <a:p>
            <a:pPr/>
            <a:r>
              <a:t>어떤 기준으로 object의 순서를 가늠하는지는 </a:t>
            </a:r>
          </a:p>
          <a:p>
            <a:pPr/>
            <a:r>
              <a:t>이 interface를 implement한 class들 마다</a:t>
            </a:r>
          </a:p>
          <a:p>
            <a:pPr/>
            <a:r>
              <a:t>달라질 수 있습니다. </a:t>
            </a:r>
          </a:p>
          <a:p>
            <a:pPr/>
            <a:r>
              <a:t>또 한가지, interface에서 주의할 점은</a:t>
            </a:r>
          </a:p>
          <a:p>
            <a:pPr/>
            <a:r>
              <a:t>이러한 method와 constant의 의미적인 면들이 </a:t>
            </a:r>
          </a:p>
          <a:p>
            <a:pPr/>
            <a:r>
              <a:t>comment 등으로 묘사되어 있다 할 지라도 </a:t>
            </a:r>
          </a:p>
          <a:p>
            <a:pPr/>
            <a:r>
              <a:t>그 의미와 다른 method나 constant로 class에 구현되었을 때</a:t>
            </a:r>
          </a:p>
          <a:p>
            <a:pPr/>
            <a:r>
              <a:t>그것이 error는 아니라는 것입니다. </a:t>
            </a:r>
          </a:p>
          <a:p>
            <a:pPr/>
            <a:r>
              <a:t>즉, 문법적인 오류만 없으면 프로그램은 실행될 것이며</a:t>
            </a:r>
          </a:p>
          <a:p>
            <a:pPr/>
            <a:r>
              <a:t>interface를 정의할 때 내포한 그 의미들은</a:t>
            </a:r>
          </a:p>
          <a:p>
            <a:pPr/>
            <a:r>
              <a:t>class 구현에 있어 어떠한 제약도 가하지 않는 다는 점을</a:t>
            </a:r>
          </a:p>
          <a:p>
            <a:pPr/>
            <a:r>
              <a:t>잘 알아두도록 합니다.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이제 Ordered Interface를 class로 implement하는 과정을 </a:t>
            </a:r>
          </a:p>
          <a:p>
            <a:pPr/>
            <a:r>
              <a:t>살펴 보도록 하겠습니다. </a:t>
            </a:r>
          </a:p>
          <a:p>
            <a:pPr/>
            <a:r>
              <a:t>class Person 뒤에 implements keyword를 써서 </a:t>
            </a:r>
          </a:p>
          <a:p>
            <a:pPr/>
            <a:r>
              <a:t>interface Ordered를 implement한다는 정보를 표시하고 있습니다. </a:t>
            </a:r>
          </a:p>
          <a:p>
            <a:pPr/>
            <a:r>
              <a:t>class inheritance때 사용했던 keyword인 extends와 다르다는 점을</a:t>
            </a:r>
          </a:p>
          <a:p>
            <a:pPr/>
            <a:r>
              <a:t>기억해야 하겠습니다. </a:t>
            </a:r>
          </a:p>
          <a:p>
            <a:pPr/>
            <a:r>
              <a:t>Person class에는</a:t>
            </a:r>
          </a:p>
          <a:p>
            <a:pPr/>
            <a:r>
              <a:t>private인 String name과 int age의 두 개의 instance variable들이 있습니다. </a:t>
            </a:r>
          </a:p>
          <a:p>
            <a:pPr/>
            <a:r>
              <a:t>두 instance variable들의 초기값을 parameter로 받는</a:t>
            </a:r>
          </a:p>
          <a:p>
            <a:pPr/>
            <a:r>
              <a:t>constructor가 있습니다. </a:t>
            </a:r>
          </a:p>
          <a:p>
            <a:pPr/>
            <a:r>
              <a:t>그 아래에는 Ordered interface의 두 개의 abstract methods들 중 하나인</a:t>
            </a:r>
          </a:p>
          <a:p>
            <a:pPr/>
            <a:r>
              <a:t>precedes를 overriding하여 implement하였습니다. </a:t>
            </a:r>
          </a:p>
          <a:p>
            <a:pPr/>
            <a:r>
              <a:t>Person이 concrete class가 되려면 Ordered의 모든 abstract methods들을</a:t>
            </a:r>
          </a:p>
          <a:p>
            <a:pPr/>
            <a:r>
              <a:t>implement하여야 한다는 점을 기억하도록 합시다. </a:t>
            </a:r>
          </a:p>
          <a:p>
            <a:pPr/>
            <a:r>
              <a:t>precedes method에서는 먼저 Object type의 parameter로 받은 other가 </a:t>
            </a:r>
          </a:p>
          <a:p>
            <a:pPr/>
            <a:r>
              <a:t>caller인 Person class에 대해 “other instanceof Person”, </a:t>
            </a:r>
          </a:p>
          <a:p>
            <a:pPr/>
            <a:r>
              <a:t>즉, other의 original class type이 Person 이던가 </a:t>
            </a:r>
          </a:p>
          <a:p>
            <a:pPr/>
            <a:r>
              <a:t>또는 Person의 descendant 일 때만 true가 되는 조건을 </a:t>
            </a:r>
          </a:p>
          <a:p>
            <a:pPr/>
            <a:r>
              <a:t>만족하는지 먼저 test합니다. </a:t>
            </a:r>
          </a:p>
          <a:p>
            <a:pPr/>
            <a:r>
              <a:t>이 구현에서 우리는 caller object (this) 의 age와 other의 age를 </a:t>
            </a:r>
          </a:p>
          <a:p>
            <a:pPr/>
            <a:r>
              <a:t>비교하여 this.age가 작을 경우 true를 return하게 하려고 합니다. </a:t>
            </a:r>
          </a:p>
          <a:p>
            <a:pPr/>
            <a:r>
              <a:t>그런데 other가 Person이나 Person의 descendant가 아니라면</a:t>
            </a:r>
          </a:p>
          <a:p>
            <a:pPr/>
            <a:r>
              <a:t>instance variable age를 가지고 있지 않을 수도 있기 때문에 </a:t>
            </a:r>
          </a:p>
          <a:p>
            <a:pPr/>
            <a:r>
              <a:t>이 구현 자체가 성립되지 않는 것입니다. </a:t>
            </a:r>
          </a:p>
          <a:p>
            <a:pPr/>
            <a:r>
              <a:t>이제 (other instanceof Person) 의 condition test가 true로 판명되면</a:t>
            </a:r>
          </a:p>
          <a:p>
            <a:pPr/>
            <a:r>
              <a:t>일단 other의 type을 Person type인 otherPerson으로</a:t>
            </a:r>
          </a:p>
          <a:p>
            <a:pPr/>
            <a:r>
              <a:t>downcasting 합니다. </a:t>
            </a:r>
          </a:p>
          <a:p>
            <a:pPr/>
            <a:r>
              <a:t>이 downcasting은 if 문의 조건 “other instanceof Person” 이 </a:t>
            </a:r>
          </a:p>
          <a:p>
            <a:pPr/>
            <a:r>
              <a:t>true가 될 때 실행되기 때문에 downcasting의 가능 조건을 만족합니다. </a:t>
            </a:r>
          </a:p>
          <a:p>
            <a:pPr/>
            <a:r>
              <a:t>즉, other의 original class가 Person이던지 아니면</a:t>
            </a:r>
          </a:p>
          <a:p>
            <a:pPr/>
            <a:r>
              <a:t>Person의 descendant 라는 조건을 만족하는 것입니다. </a:t>
            </a:r>
          </a:p>
          <a:p>
            <a:pPr/>
            <a:r>
              <a:t>이제 this.age &lt; otherPerson.age 의 결과값을 return하면 됩니다. </a:t>
            </a:r>
          </a:p>
          <a:p>
            <a:pPr/>
            <a:r>
              <a:t>한편 if 문의 조건을 만족하지 못한 경우, </a:t>
            </a:r>
          </a:p>
          <a:p>
            <a:pPr/>
            <a:r>
              <a:t>other로 올바른 type의 parameter가 pass되지 않았다는 뜻이 되므로</a:t>
            </a:r>
          </a:p>
          <a:p>
            <a:pPr/>
            <a:r>
              <a:t>이 경우에는 무조건 false를 return하게 되겠습니다.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이것은 precedes와 거의 비슷하게 구현된 follows method 입니다. </a:t>
            </a:r>
          </a:p>
          <a:p>
            <a:pPr/>
            <a:r>
              <a:t>여러분이 직접 따라가면서 어떻게 구현되었는지를 꼭 따져 보시기 바랍니다.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이제 Person class를 test해 보는 demo 프로그램입니다. </a:t>
            </a:r>
          </a:p>
          <a:p>
            <a:pPr/>
            <a:r>
              <a:t>person1과 person2는 각각 “Alice”와 “Bob” 이라는 이름의</a:t>
            </a:r>
          </a:p>
          <a:p>
            <a:pPr/>
            <a:r>
              <a:t>Person object들 입니다. </a:t>
            </a:r>
          </a:p>
          <a:p>
            <a:pPr/>
            <a:r>
              <a:t>person1.precedes(person2)를 실행하면 </a:t>
            </a:r>
          </a:p>
          <a:p>
            <a:pPr/>
            <a:r>
              <a:t>Alice의 age가 Bob의 age보다 작으므로</a:t>
            </a:r>
          </a:p>
          <a:p>
            <a:pPr/>
            <a:r>
              <a:t>true를 print합니다. </a:t>
            </a:r>
          </a:p>
          <a:p>
            <a:pPr/>
            <a:r>
              <a:t>같은 이유로 person1.follows(person2) 는 false</a:t>
            </a:r>
          </a:p>
          <a:p>
            <a:pPr/>
            <a:r>
              <a:t>person2.precedes(person1) 은 false</a:t>
            </a:r>
          </a:p>
          <a:p>
            <a:pPr/>
            <a:r>
              <a:t>person2.follows(person2) 는 true 입니다.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class와 마찬가지로 interface들도 hierarchy가 있을 수 있습니다. </a:t>
            </a:r>
          </a:p>
          <a:p>
            <a:pPr/>
            <a:r>
              <a:t>Base interface로 Shape을 define하는데</a:t>
            </a:r>
          </a:p>
          <a:p>
            <a:pPr/>
            <a:r>
              <a:t>calculateArea() method가 abstract method로 포함되어 있습니다. </a:t>
            </a:r>
          </a:p>
          <a:p>
            <a:pPr/>
            <a:r>
              <a:t>ColoredShape interface는 Shape을 inherit하는데</a:t>
            </a:r>
          </a:p>
          <a:p>
            <a:pPr/>
            <a:r>
              <a:t>이 때 extends keyword를 사용합니다. </a:t>
            </a:r>
          </a:p>
          <a:p>
            <a:pPr/>
            <a:r>
              <a:t>이것은 class inheritance 때와 동일합니다. </a:t>
            </a:r>
          </a:p>
          <a:p>
            <a:pPr/>
            <a:r>
              <a:t>ColoredShape interface에는 Shape의 method인</a:t>
            </a:r>
          </a:p>
          <a:p>
            <a:pPr/>
            <a:r>
              <a:t>calculatedArea() 뿐 아니라 getColor() 라는 abstract method가</a:t>
            </a:r>
          </a:p>
          <a:p>
            <a:pPr/>
            <a:r>
              <a:t>하나 더 추가되었습니다. </a:t>
            </a:r>
          </a:p>
          <a:p>
            <a:pPr/>
            <a:r>
              <a:t>TexturedShape interface는 ColoredShape을 inherit하는데</a:t>
            </a:r>
          </a:p>
          <a:p>
            <a:pPr/>
            <a:r>
              <a:t>getTexture() 라는 abstract method가 하나 더 추가되었습니다.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TexturedRectangle class는 TexturedShape interface를 implement합니다. </a:t>
            </a:r>
          </a:p>
          <a:p>
            <a:pPr/>
            <a:r>
              <a:t>width, height, color, texture의 네개의 private instance variable들이 있습니다. </a:t>
            </a:r>
          </a:p>
          <a:p>
            <a:pPr/>
            <a:r>
              <a:t>constructor에서는 네개의 instance variable들을 초기화 합니다.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TexturedRectangle class는 TexturedShape interface를 implement하고 있으므로</a:t>
            </a:r>
          </a:p>
          <a:p>
            <a:pPr/>
            <a:r>
              <a:t>TexturedShape interface가 가진 세개의 abstract method</a:t>
            </a:r>
          </a:p>
          <a:p>
            <a:pPr/>
            <a:r>
              <a:t>calculatedArea(), getColor(), getTexture()를</a:t>
            </a:r>
          </a:p>
          <a:p>
            <a:pPr/>
            <a:r>
              <a:t>모두 implement해야 합니다.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07_1 Interface</a:t>
            </a:r>
          </a:p>
        </p:txBody>
      </p:sp>
      <p:sp>
        <p:nvSpPr>
          <p:cNvPr id="32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Interface Hierarchy (4/4)</a:t>
            </a:r>
          </a:p>
        </p:txBody>
      </p:sp>
      <p:sp>
        <p:nvSpPr>
          <p:cNvPr id="87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TextBox 4"/>
          <p:cNvSpPr txBox="1"/>
          <p:nvPr/>
        </p:nvSpPr>
        <p:spPr>
          <a:xfrm>
            <a:off x="551382" y="1171596"/>
            <a:ext cx="11043247" cy="4672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TexturedRectangleDemo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TexturedRectangle rectangle = 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TexturedRectangle(</a:t>
            </a:r>
            <a:r>
              <a:rPr>
                <a:solidFill>
                  <a:srgbClr val="1C00CF"/>
                </a:solidFill>
              </a:rPr>
              <a:t>5</a:t>
            </a:r>
            <a:r>
              <a:t>, </a:t>
            </a:r>
            <a:r>
              <a:rPr>
                <a:solidFill>
                  <a:srgbClr val="1C00CF"/>
                </a:solidFill>
              </a:rPr>
              <a:t>10</a:t>
            </a:r>
            <a:r>
              <a:t>, </a:t>
            </a:r>
            <a:r>
              <a:rPr>
                <a:solidFill>
                  <a:srgbClr val="C41A16"/>
                </a:solidFill>
              </a:rPr>
              <a:t>"Red"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"Smooth"</a:t>
            </a:r>
            <a:r>
              <a:t>);</a:t>
            </a:r>
            <a:br/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"Area: "</a:t>
            </a:r>
            <a:r>
              <a:t> </a:t>
            </a:r>
          </a:p>
          <a:p>
            <a:pPr lvl="1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+ rectangle.calculateArea()); </a:t>
            </a:r>
            <a:r>
              <a:rPr>
                <a:solidFill>
                  <a:srgbClr val="00627A"/>
                </a:solidFill>
              </a:rPr>
              <a:t>// Area: 50.0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"Color: "</a:t>
            </a:r>
            <a:r>
              <a:t> 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+ rectangle.getColor());     </a:t>
            </a:r>
            <a:r>
              <a:rPr>
                <a:solidFill>
                  <a:srgbClr val="00627A"/>
                </a:solidFill>
              </a:rPr>
              <a:t>// Color: Red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"Texture: "</a:t>
            </a:r>
            <a:r>
              <a:t> 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+ rectangle.getTexture()); </a:t>
            </a:r>
            <a:r>
              <a:rPr>
                <a:solidFill>
                  <a:srgbClr val="00627A"/>
                </a:solidFill>
              </a:rPr>
              <a:t>// Texture: Smooth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002060"/>
                </a:solidFill>
                <a:latin typeface="Menlo Regular"/>
                <a:ea typeface="Menlo Regular"/>
                <a:cs typeface="Menlo Regular"/>
                <a:sym typeface="Menlo Regular"/>
              </a:rPr>
              <a:t>Comparable</a:t>
            </a:r>
            <a:r>
              <a:t> Interface</a:t>
            </a:r>
          </a:p>
        </p:txBody>
      </p:sp>
      <p:sp>
        <p:nvSpPr>
          <p:cNvPr id="93" name="Rectangle 3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In the </a:t>
            </a:r>
            <a:r>
              <a:rPr b="1">
                <a:solidFill>
                  <a:srgbClr val="034CA1"/>
                </a:solidFill>
                <a:latin typeface="Menlo Regular"/>
                <a:ea typeface="Menlo Regular"/>
                <a:cs typeface="Menlo Regular"/>
                <a:sym typeface="Menlo Regular"/>
              </a:rPr>
              <a:t>java.lang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package</a:t>
            </a:r>
          </a:p>
          <a:p>
            <a:pPr>
              <a:lnSpc>
                <a:spcPct val="90000"/>
              </a:lnSpc>
            </a:pPr>
            <a:r>
              <a:t>Automatically available to any program</a:t>
            </a:r>
          </a:p>
          <a:p>
            <a:pPr>
              <a:lnSpc>
                <a:spcPct val="90000"/>
              </a:lnSpc>
            </a:pPr>
            <a:r>
              <a:t>Only one method that must be implemented:</a:t>
            </a:r>
          </a:p>
          <a:p>
            <a:pPr lvl="1" marL="342900" indent="114300">
              <a:lnSpc>
                <a:spcPct val="90000"/>
              </a:lnSpc>
              <a:buSzTx/>
              <a:buNone/>
              <a:defRPr b="1">
                <a:solidFill>
                  <a:srgbClr val="034CA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31B93"/>
                </a:solidFill>
              </a:rPr>
              <a:t>public int</a:t>
            </a:r>
            <a:r>
              <a:t> compareTo(Object other);</a:t>
            </a:r>
          </a:p>
          <a:p>
            <a:pPr lvl="1" marL="800100" indent="-342900">
              <a:lnSpc>
                <a:spcPct val="90000"/>
              </a:lnSpc>
            </a:pPr>
            <a:r>
              <a:t>return value</a:t>
            </a:r>
          </a:p>
          <a:p>
            <a:pPr lvl="2" marL="1219200" indent="-304800">
              <a:lnSpc>
                <a:spcPct val="90000"/>
              </a:lnSpc>
              <a:buFontTx/>
            </a:pPr>
            <a:r>
              <a:t>&lt; 0 : if the calling object "comes before" the parameter other</a:t>
            </a:r>
          </a:p>
          <a:p>
            <a:pPr lvl="2" marL="1219200" indent="-304800">
              <a:lnSpc>
                <a:spcPct val="90000"/>
              </a:lnSpc>
              <a:buFontTx/>
            </a:pPr>
            <a:r>
              <a:t>== 0 : if the calling object "equals" the parameter other</a:t>
            </a:r>
          </a:p>
          <a:p>
            <a:pPr lvl="2" marL="1219200" indent="-304800">
              <a:lnSpc>
                <a:spcPct val="90000"/>
              </a:lnSpc>
              <a:buFontTx/>
            </a:pPr>
            <a:r>
              <a:t>&gt; 0 : if the calling object "comes after" the parameter other</a:t>
            </a:r>
          </a:p>
        </p:txBody>
      </p:sp>
      <p:sp>
        <p:nvSpPr>
          <p:cNvPr id="94" name="슬라이드 번호 개체 틀 1"/>
          <p:cNvSpPr txBox="1"/>
          <p:nvPr>
            <p:ph type="sldNum" sz="quarter" idx="2"/>
          </p:nvPr>
        </p:nvSpPr>
        <p:spPr>
          <a:xfrm>
            <a:off x="11724724" y="6435620"/>
            <a:ext cx="24374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Other Typical Interfaces in Java API</a:t>
            </a:r>
          </a:p>
        </p:txBody>
      </p:sp>
      <p:sp>
        <p:nvSpPr>
          <p:cNvPr id="99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 marL="342900" indent="-342900">
              <a:def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chemeClr val="accent1">
                    <a:satOff val="-4409"/>
                    <a:lumOff val="-10509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java.lang.Runnable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: having the method ‘</a:t>
            </a:r>
            <a:r>
              <a:t>run()’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to run something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def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chemeClr val="accent1">
                    <a:satOff val="-4409"/>
                    <a:lumOff val="-10509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java.util.Comparator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having the method: ‘</a:t>
            </a:r>
            <a:r>
              <a:rPr>
                <a:solidFill>
                  <a:srgbClr val="531B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>
                <a:solidFill>
                  <a:schemeClr val="accent1">
                    <a:satOff val="-4409"/>
                    <a:lumOff val="-10509"/>
                  </a:schemeClr>
                </a:solidFill>
              </a:rPr>
              <a:t> compare(a,b)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’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 marL="800100" indent="-342900">
              <a:defRPr>
                <a:solidFill>
                  <a:srgbClr val="000000"/>
                </a:solidFill>
              </a:defRPr>
            </a:pPr>
            <a:r>
              <a:t>compare’s Output has the same meaning of ‘compareTo()’ in Comparable </a:t>
            </a:r>
          </a:p>
          <a:p>
            <a:pPr lvl="1" marL="800100" indent="-342900">
              <a:defRPr>
                <a:solidFill>
                  <a:srgbClr val="000000"/>
                </a:solidFill>
              </a:defRPr>
            </a:pPr>
            <a:r>
              <a:t>i.e., returns negative int (if a &lt; b),  </a:t>
            </a:r>
          </a:p>
          <a:p>
            <a:pPr lvl="1" marL="800100" indent="-342900">
              <a:defRPr>
                <a:solidFill>
                  <a:srgbClr val="000000"/>
                </a:solidFill>
              </a:defRPr>
            </a:pPr>
            <a:r>
              <a:t>                 positive int (if a &gt; b),  </a:t>
            </a:r>
          </a:p>
          <a:p>
            <a:pPr lvl="1" marL="800100" indent="-342900">
              <a:defRPr>
                <a:solidFill>
                  <a:srgbClr val="000000"/>
                </a:solidFill>
              </a:defRPr>
            </a:pPr>
            <a:r>
              <a:t>                 zero (if a == b) </a:t>
            </a:r>
          </a:p>
        </p:txBody>
      </p:sp>
      <p:sp>
        <p:nvSpPr>
          <p:cNvPr id="100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Comparator Interface (1/3)</a:t>
            </a:r>
          </a:p>
        </p:txBody>
      </p:sp>
      <p:sp>
        <p:nvSpPr>
          <p:cNvPr id="105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TextBox 7"/>
          <p:cNvSpPr txBox="1"/>
          <p:nvPr/>
        </p:nvSpPr>
        <p:spPr>
          <a:xfrm>
            <a:off x="551382" y="1253341"/>
            <a:ext cx="11043247" cy="3148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import</a:t>
            </a:r>
            <a:r>
              <a:rPr b="0">
                <a:solidFill>
                  <a:srgbClr val="000000"/>
                </a:solidFill>
              </a:rPr>
              <a:t> java.util.Comparator;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AgeComparator </a:t>
            </a:r>
            <a:r>
              <a:t>implements</a:t>
            </a:r>
            <a:r>
              <a:rPr b="0">
                <a:solidFill>
                  <a:srgbClr val="000000"/>
                </a:solidFill>
              </a:rPr>
              <a:t> Comparator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compare(Object o1, Object o2)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Human h1 = (Human) o1;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Human h2 = (Human) o2;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Integer.compare(h1.getAge(), h2.getAge());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Comparator Interface (2/3)</a:t>
            </a:r>
          </a:p>
        </p:txBody>
      </p:sp>
      <p:sp>
        <p:nvSpPr>
          <p:cNvPr id="111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TextBox 4"/>
          <p:cNvSpPr txBox="1"/>
          <p:nvPr/>
        </p:nvSpPr>
        <p:spPr>
          <a:xfrm>
            <a:off x="597368" y="1028343"/>
            <a:ext cx="10997264" cy="4672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class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Human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String name;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Human(String name,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.name = name;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.age = age;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getName() {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name;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getAge() {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age;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toString()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name + </a:t>
            </a:r>
            <a:r>
              <a:rPr>
                <a:solidFill>
                  <a:srgbClr val="C41A16"/>
                </a:solidFill>
              </a:rPr>
              <a:t>" ("</a:t>
            </a:r>
            <a:r>
              <a:t> + age + </a:t>
            </a:r>
            <a:r>
              <a:rPr>
                <a:solidFill>
                  <a:srgbClr val="C41A16"/>
                </a:solidFill>
              </a:rPr>
              <a:t>")"</a:t>
            </a:r>
            <a:r>
              <a:t>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Comparator Interface (3/3)</a:t>
            </a:r>
          </a:p>
        </p:txBody>
      </p:sp>
      <p:sp>
        <p:nvSpPr>
          <p:cNvPr id="117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TextBox 5"/>
          <p:cNvSpPr txBox="1"/>
          <p:nvPr/>
        </p:nvSpPr>
        <p:spPr>
          <a:xfrm>
            <a:off x="597368" y="980727"/>
            <a:ext cx="11043247" cy="5282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Human human1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Human(</a:t>
            </a:r>
            <a:r>
              <a:rPr>
                <a:solidFill>
                  <a:srgbClr val="C41A16"/>
                </a:solidFill>
              </a:rPr>
              <a:t>"Alice"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30</a:t>
            </a:r>
            <a:r>
              <a:t>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Human human2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Human(</a:t>
            </a:r>
            <a:r>
              <a:rPr>
                <a:solidFill>
                  <a:srgbClr val="C41A16"/>
                </a:solidFill>
              </a:rPr>
              <a:t>"Bob"</a:t>
            </a:r>
            <a:r>
              <a:t>, </a:t>
            </a:r>
            <a:r>
              <a:rPr>
                <a:solidFill>
                  <a:srgbClr val="1C00CF"/>
                </a:solidFill>
              </a:rPr>
              <a:t>25</a:t>
            </a:r>
            <a:r>
              <a:t>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AgeComparator comparator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AgeComparator();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comparisonResult = comparator.compare(human1, human2);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(comparisonResult &lt; </a:t>
            </a:r>
            <a:r>
              <a:rPr>
                <a:solidFill>
                  <a:srgbClr val="1C00CF"/>
                </a:solidFill>
              </a:rPr>
              <a:t>0</a:t>
            </a:r>
            <a:r>
              <a:t>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System.out.println(human1.getName() + </a:t>
            </a:r>
            <a:r>
              <a:rPr>
                <a:solidFill>
                  <a:srgbClr val="C41A16"/>
                </a:solidFill>
              </a:rPr>
              <a:t>" is younger than "</a:t>
            </a:r>
            <a:r>
              <a:t> 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				+ human2.getName());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 </a:t>
            </a:r>
            <a:r>
              <a:rPr b="1">
                <a:solidFill>
                  <a:srgbClr val="9B2393"/>
                </a:solidFill>
              </a:rPr>
              <a:t>else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(comparisonResult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t>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System.out.println(human1.getName() + </a:t>
            </a:r>
            <a:r>
              <a:rPr>
                <a:solidFill>
                  <a:srgbClr val="C41A16"/>
                </a:solidFill>
              </a:rPr>
              <a:t>" is older than "</a:t>
            </a:r>
            <a:r>
              <a:t> 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				+ human2.getName());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 </a:t>
            </a:r>
            <a:r>
              <a:rPr b="1">
                <a:solidFill>
                  <a:srgbClr val="9B2393"/>
                </a:solidFill>
              </a:rPr>
              <a:t>else</a:t>
            </a:r>
            <a:r>
              <a:t>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System.out.println(human1.getName() + </a:t>
            </a:r>
            <a:r>
              <a:rPr>
                <a:solidFill>
                  <a:srgbClr val="C41A16"/>
                </a:solidFill>
              </a:rPr>
              <a:t>" and "</a:t>
            </a:r>
            <a:r>
              <a:t> 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		         + human2.getName() + </a:t>
            </a:r>
            <a:r>
              <a:rPr>
                <a:solidFill>
                  <a:srgbClr val="C41A16"/>
                </a:solidFill>
              </a:rPr>
              <a:t>" are the same age"</a:t>
            </a:r>
            <a:r>
              <a:t>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19" name="TextBox 7"/>
          <p:cNvSpPr txBox="1"/>
          <p:nvPr/>
        </p:nvSpPr>
        <p:spPr>
          <a:xfrm>
            <a:off x="7921469" y="1070343"/>
            <a:ext cx="3619097" cy="710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0070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OUTPUT:</a:t>
            </a:r>
          </a:p>
          <a:p>
            <a:pPr>
              <a:defRPr sz="2000">
                <a:solidFill>
                  <a:srgbClr val="0070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Alice is older than Bob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Selection Sort</a:t>
            </a:r>
          </a:p>
        </p:txBody>
      </p:sp>
      <p:sp>
        <p:nvSpPr>
          <p:cNvPr id="124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position 0: [</a:t>
            </a:r>
            <a:r>
              <a:rPr>
                <a:solidFill>
                  <a:srgbClr val="0070C0"/>
                </a:solidFill>
              </a:rPr>
              <a:t>64</a:t>
            </a:r>
            <a:r>
              <a:t>, 25, 12, 22, </a:t>
            </a:r>
            <a:r>
              <a:rPr>
                <a:solidFill>
                  <a:srgbClr val="FF0000"/>
                </a:solidFill>
              </a:rPr>
              <a:t>11</a:t>
            </a:r>
            <a:r>
              <a:t>] : minimum of {</a:t>
            </a:r>
            <a:r>
              <a:rPr>
                <a:solidFill>
                  <a:srgbClr val="0070C0"/>
                </a:solidFill>
              </a:rPr>
              <a:t>64</a:t>
            </a:r>
            <a:r>
              <a:t>, 25, 12, 22, 11} = </a:t>
            </a:r>
            <a:r>
              <a:rPr>
                <a:solidFill>
                  <a:srgbClr val="FF0000"/>
                </a:solidFill>
              </a:rPr>
              <a:t>11</a:t>
            </a:r>
          </a:p>
          <a:p>
            <a:pPr marL="0" indent="0">
              <a:buSzTx/>
              <a:buNone/>
            </a:pPr>
            <a:r>
              <a:t>                [11, 25, 12, 22, 64] : swap </a:t>
            </a:r>
            <a:r>
              <a:rPr>
                <a:solidFill>
                  <a:srgbClr val="0070C0"/>
                </a:solidFill>
              </a:rPr>
              <a:t>64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11</a:t>
            </a:r>
          </a:p>
          <a:p>
            <a:pPr marL="0" indent="0">
              <a:buSzTx/>
              <a:buNone/>
            </a:pPr>
            <a:r>
              <a:t>position 1: [11, </a:t>
            </a:r>
            <a:r>
              <a:rPr>
                <a:solidFill>
                  <a:srgbClr val="0070C0"/>
                </a:solidFill>
              </a:rPr>
              <a:t>25</a:t>
            </a:r>
            <a:r>
              <a:t>, </a:t>
            </a:r>
            <a:r>
              <a:rPr>
                <a:solidFill>
                  <a:srgbClr val="FF0000"/>
                </a:solidFill>
              </a:rPr>
              <a:t>12</a:t>
            </a:r>
            <a:r>
              <a:t>, 22, 64] : minimum of {</a:t>
            </a:r>
            <a:r>
              <a:rPr>
                <a:solidFill>
                  <a:srgbClr val="0070C0"/>
                </a:solidFill>
              </a:rPr>
              <a:t>25</a:t>
            </a:r>
            <a:r>
              <a:t>, 12, 22, 64} = </a:t>
            </a:r>
            <a:r>
              <a:rPr>
                <a:solidFill>
                  <a:srgbClr val="FF0000"/>
                </a:solidFill>
              </a:rPr>
              <a:t>12</a:t>
            </a:r>
            <a:endParaRPr>
              <a:solidFill>
                <a:srgbClr val="FF0000"/>
              </a:solidFill>
            </a:endParaRP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                [11, 12, 25, 22, 64] : swap </a:t>
            </a:r>
            <a:r>
              <a:rPr>
                <a:solidFill>
                  <a:srgbClr val="0070C0"/>
                </a:solidFill>
              </a:rPr>
              <a:t>25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12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position 2 : [11, 12, </a:t>
            </a:r>
            <a:r>
              <a:rPr>
                <a:solidFill>
                  <a:srgbClr val="0070C0"/>
                </a:solidFill>
              </a:rPr>
              <a:t>25</a:t>
            </a:r>
            <a:r>
              <a:t>, </a:t>
            </a:r>
            <a:r>
              <a:rPr>
                <a:solidFill>
                  <a:srgbClr val="FF0000"/>
                </a:solidFill>
              </a:rPr>
              <a:t>22</a:t>
            </a:r>
            <a:r>
              <a:t>, 64] : minimum of {</a:t>
            </a:r>
            <a:r>
              <a:rPr>
                <a:solidFill>
                  <a:srgbClr val="0070C0"/>
                </a:solidFill>
              </a:rPr>
              <a:t>25</a:t>
            </a:r>
            <a:r>
              <a:t>, 22, 64} = </a:t>
            </a:r>
            <a:r>
              <a:rPr>
                <a:solidFill>
                  <a:srgbClr val="FF0000"/>
                </a:solidFill>
              </a:rPr>
              <a:t>22</a:t>
            </a:r>
            <a:endParaRPr>
              <a:solidFill>
                <a:srgbClr val="FF0000"/>
              </a:solidFill>
            </a:endParaRP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                 [11, 12, 22, 25, 64] : swap </a:t>
            </a:r>
            <a:r>
              <a:rPr>
                <a:solidFill>
                  <a:srgbClr val="0070C0"/>
                </a:solidFill>
              </a:rPr>
              <a:t>25</a:t>
            </a:r>
            <a:r>
              <a:t> and 22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position 3 : [11, 12, 22, </a:t>
            </a:r>
            <a:r>
              <a:rPr>
                <a:solidFill>
                  <a:srgbClr val="0070C0"/>
                </a:solidFill>
              </a:rPr>
              <a:t>25</a:t>
            </a:r>
            <a:r>
              <a:t>, 64] : minimum of {</a:t>
            </a:r>
            <a:r>
              <a:rPr>
                <a:solidFill>
                  <a:srgbClr val="0070C0"/>
                </a:solidFill>
              </a:rPr>
              <a:t>25</a:t>
            </a:r>
            <a:r>
              <a:t>, 64} = </a:t>
            </a:r>
            <a:r>
              <a:rPr>
                <a:solidFill>
                  <a:srgbClr val="FF0000"/>
                </a:solidFill>
              </a:rPr>
              <a:t>25</a:t>
            </a:r>
            <a:r>
              <a:t>, so no swap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result:        [11, 12, 22, 25, 64] </a:t>
            </a:r>
          </a:p>
        </p:txBody>
      </p:sp>
      <p:sp>
        <p:nvSpPr>
          <p:cNvPr id="125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Selection Sort (1/4)</a:t>
            </a:r>
          </a:p>
        </p:txBody>
      </p:sp>
      <p:sp>
        <p:nvSpPr>
          <p:cNvPr id="130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public class SelectionSort {…"/>
          <p:cNvSpPr txBox="1"/>
          <p:nvPr/>
        </p:nvSpPr>
        <p:spPr>
          <a:xfrm>
            <a:off x="706211" y="1111672"/>
            <a:ext cx="11043248" cy="43681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SelectionSort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sort(Comparable[] array) { </a:t>
            </a:r>
            <a:r>
              <a:t>// parameter: array of 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        // interface Comparable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 = array.length;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rPr b="1">
                <a:solidFill>
                  <a:srgbClr val="AD3DA4"/>
                </a:solidFill>
              </a:rPr>
              <a:t>for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i = </a:t>
            </a:r>
            <a:r>
              <a:rPr>
                <a:solidFill>
                  <a:srgbClr val="272AD8"/>
                </a:solidFill>
              </a:rPr>
              <a:t>0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i &lt; n - </a:t>
            </a:r>
            <a:r>
              <a:rPr>
                <a:solidFill>
                  <a:srgbClr val="272AD8"/>
                </a:solidFill>
              </a:rPr>
              <a:t>1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i++) { </a:t>
            </a:r>
            <a:r>
              <a:t>// position from 0 to n-1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   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minIndex = i; </a:t>
            </a:r>
            <a:r>
              <a:t>// index of minimum 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AD3DA4"/>
                </a:solidFill>
              </a:rPr>
              <a:t>for</a:t>
            </a:r>
            <a:r>
              <a:t> 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j = i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; j &lt; n; j++) { </a:t>
            </a:r>
            <a:r>
              <a:rPr>
                <a:solidFill>
                  <a:srgbClr val="4A8528"/>
                </a:solidFill>
              </a:rPr>
              <a:t>// from i+1 to n-1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 b="1">
                <a:solidFill>
                  <a:srgbClr val="AD3DA4"/>
                </a:solidFill>
              </a:rPr>
              <a:t>if</a:t>
            </a:r>
            <a:r>
              <a:t> (array[j].compareTo(array[minIndex]) &lt; </a:t>
            </a:r>
            <a:r>
              <a:rPr>
                <a:solidFill>
                  <a:srgbClr val="272AD8"/>
                </a:solidFill>
              </a:rPr>
              <a:t>0</a:t>
            </a:r>
            <a:r>
              <a:t>)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minIndex = j; 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swap(array, i, minIndex);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Selection Sort (2/4)</a:t>
            </a:r>
          </a:p>
        </p:txBody>
      </p:sp>
      <p:sp>
        <p:nvSpPr>
          <p:cNvPr id="136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private void swap(Comparable[] array, int i, int j) {…"/>
          <p:cNvSpPr txBox="1"/>
          <p:nvPr/>
        </p:nvSpPr>
        <p:spPr>
          <a:xfrm>
            <a:off x="574376" y="1164970"/>
            <a:ext cx="11043248" cy="19297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private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swap(Comparable[] array,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i,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j)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Comparable temp = array[i];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array[i] = array[j];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array[j] = temp;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Selection Sort (3/4)</a:t>
            </a:r>
          </a:p>
        </p:txBody>
      </p:sp>
      <p:sp>
        <p:nvSpPr>
          <p:cNvPr id="142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TextBox 4"/>
          <p:cNvSpPr txBox="1"/>
          <p:nvPr/>
        </p:nvSpPr>
        <p:spPr>
          <a:xfrm>
            <a:off x="649357" y="1142068"/>
            <a:ext cx="11043248" cy="30727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SelectionSortDemo {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 sz="2000"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// Integer array demo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Comparable[] intArray = {</a:t>
            </a:r>
            <a:r>
              <a:rPr>
                <a:solidFill>
                  <a:srgbClr val="1C00CF"/>
                </a:solidFill>
              </a:rPr>
              <a:t>64</a:t>
            </a:r>
            <a:r>
              <a:t>, </a:t>
            </a:r>
            <a:r>
              <a:rPr>
                <a:solidFill>
                  <a:srgbClr val="1C00CF"/>
                </a:solidFill>
              </a:rPr>
              <a:t>25</a:t>
            </a:r>
            <a:r>
              <a:t>, </a:t>
            </a:r>
            <a:r>
              <a:rPr>
                <a:solidFill>
                  <a:srgbClr val="1C00CF"/>
                </a:solidFill>
              </a:rPr>
              <a:t>12</a:t>
            </a:r>
            <a:r>
              <a:t>, </a:t>
            </a:r>
            <a:r>
              <a:rPr>
                <a:solidFill>
                  <a:srgbClr val="1C00CF"/>
                </a:solidFill>
              </a:rPr>
              <a:t>22</a:t>
            </a:r>
            <a:r>
              <a:t>, </a:t>
            </a:r>
            <a:r>
              <a:rPr>
                <a:solidFill>
                  <a:srgbClr val="1C00CF"/>
                </a:solidFill>
              </a:rPr>
              <a:t>11</a:t>
            </a:r>
            <a:r>
              <a:t>};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SelectionSort sorter =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SelectionSort();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sorter.sort(intArray);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System.out.print(</a:t>
            </a:r>
            <a:r>
              <a:rPr>
                <a:solidFill>
                  <a:srgbClr val="C41A16"/>
                </a:solidFill>
              </a:rPr>
              <a:t>"Sorted Integer Array: "</a:t>
            </a:r>
            <a:r>
              <a:t>);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printArray(intArray); </a:t>
            </a:r>
            <a:r>
              <a:rPr>
                <a:solidFill>
                  <a:srgbClr val="00627A"/>
                </a:solidFill>
              </a:rPr>
              <a:t>// 11 12 22 25 64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Interfaces</a:t>
            </a:r>
          </a:p>
        </p:txBody>
      </p:sp>
      <p:sp>
        <p:nvSpPr>
          <p:cNvPr id="37" name="Rectangle 3"/>
          <p:cNvSpPr txBox="1"/>
          <p:nvPr>
            <p:ph type="body" sz="quarter" idx="1"/>
          </p:nvPr>
        </p:nvSpPr>
        <p:spPr>
          <a:xfrm>
            <a:off x="551383" y="1124742"/>
            <a:ext cx="11043248" cy="1224758"/>
          </a:xfrm>
          <a:prstGeom prst="rect">
            <a:avLst/>
          </a:prstGeom>
        </p:spPr>
        <p:txBody>
          <a:bodyPr/>
          <a:lstStyle/>
          <a:p>
            <a:pPr marL="308609" indent="-308609" defTabSz="822959">
              <a:spcBef>
                <a:spcPts val="400"/>
              </a:spcBef>
              <a:defRPr sz="2159"/>
            </a:pPr>
            <a:r>
              <a:t>Not a class but very </a:t>
            </a:r>
            <a:r>
              <a:rPr b="1"/>
              <a:t>similar to abstract class</a:t>
            </a:r>
            <a:r>
              <a:t> </a:t>
            </a:r>
          </a:p>
          <a:p>
            <a:pPr marL="308609" indent="-308609" defTabSz="822959">
              <a:spcBef>
                <a:spcPts val="400"/>
              </a:spcBef>
              <a:defRPr sz="2159"/>
            </a:pPr>
            <a:r>
              <a:t>Any class can </a:t>
            </a:r>
            <a:r>
              <a:rPr b="1"/>
              <a:t>implement</a:t>
            </a:r>
            <a:r>
              <a:t> the interface</a:t>
            </a:r>
          </a:p>
          <a:p>
            <a:pPr marL="308609" indent="-308609" defTabSz="822959">
              <a:spcBef>
                <a:spcPts val="400"/>
              </a:spcBef>
              <a:defRPr b="1" sz="2159"/>
            </a:pPr>
            <a:r>
              <a:t>Multiple inheritance </a:t>
            </a:r>
            <a:r>
              <a:rPr b="0"/>
              <a:t>possible</a:t>
            </a:r>
          </a:p>
        </p:txBody>
      </p:sp>
      <p:sp>
        <p:nvSpPr>
          <p:cNvPr id="38" name="슬라이드 번호 개체 틀 1"/>
          <p:cNvSpPr txBox="1"/>
          <p:nvPr>
            <p:ph type="sldNum" sz="quarter" idx="2"/>
          </p:nvPr>
        </p:nvSpPr>
        <p:spPr>
          <a:xfrm>
            <a:off x="11761758" y="6435620"/>
            <a:ext cx="20670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" name="직사각형 2"/>
          <p:cNvSpPr/>
          <p:nvPr/>
        </p:nvSpPr>
        <p:spPr>
          <a:xfrm>
            <a:off x="802741" y="2597399"/>
            <a:ext cx="10540532" cy="1370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interface</a:t>
            </a:r>
            <a:r>
              <a:rPr b="0">
                <a:solidFill>
                  <a:srgbClr val="000000"/>
                </a:solidFill>
              </a:rPr>
              <a:t> Name {</a:t>
            </a:r>
          </a:p>
          <a:p>
            <a:pPr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final</a:t>
            </a:r>
            <a:r>
              <a:t> Type Constant_Variable = Value;</a:t>
            </a:r>
          </a:p>
          <a:p>
            <a:pPr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abstract</a:t>
            </a:r>
            <a:r>
              <a:t> Type Method(Param1, Param2, ...);</a:t>
            </a:r>
          </a:p>
          <a:p>
            <a:pPr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40" name="내용 개체 틀 2"/>
          <p:cNvSpPr txBox="1"/>
          <p:nvPr/>
        </p:nvSpPr>
        <p:spPr>
          <a:xfrm>
            <a:off x="574376" y="4216264"/>
            <a:ext cx="11043248" cy="883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300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“</a:t>
            </a:r>
            <a:r>
              <a:rPr b="1">
                <a:solidFill>
                  <a:srgbClr val="9B2293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 static final</a:t>
            </a:r>
            <a:r>
              <a:t>” for constants </a:t>
            </a:r>
            <a:r>
              <a:rPr b="1"/>
              <a:t>can be omitted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300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“</a:t>
            </a:r>
            <a:r>
              <a:rPr b="1">
                <a:solidFill>
                  <a:srgbClr val="9B2293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 abstract</a:t>
            </a:r>
            <a:r>
              <a:t>” for method heading </a:t>
            </a:r>
            <a:r>
              <a:rPr b="1"/>
              <a:t>can be omitted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" grpId="2"/>
      <p:bldP build="p" bldLvl="5" animBg="1" rev="0" advAuto="0" spid="40" grpId="3"/>
      <p:bldP build="p" bldLvl="1" animBg="1" rev="0" advAuto="0" spid="3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Selection Sort (4/4)</a:t>
            </a:r>
          </a:p>
        </p:txBody>
      </p:sp>
      <p:sp>
        <p:nvSpPr>
          <p:cNvPr id="148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TextBox 4"/>
          <p:cNvSpPr txBox="1"/>
          <p:nvPr/>
        </p:nvSpPr>
        <p:spPr>
          <a:xfrm>
            <a:off x="649357" y="1142068"/>
            <a:ext cx="11043248" cy="4355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// String array demo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Comparable[] stringArray = </a:t>
            </a: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               {</a:t>
            </a:r>
            <a:r>
              <a:rPr>
                <a:solidFill>
                  <a:srgbClr val="C41A16"/>
                </a:solidFill>
              </a:rPr>
              <a:t>"apple"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"orange"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"banana"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"kiwi"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"grape"</a:t>
            </a:r>
            <a:r>
              <a:t>};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sorter.sort(stringArray);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System.out.print(</a:t>
            </a:r>
            <a:r>
              <a:rPr>
                <a:solidFill>
                  <a:srgbClr val="C41A16"/>
                </a:solidFill>
              </a:rPr>
              <a:t>"Sorted String Array: "</a:t>
            </a:r>
            <a:r>
              <a:t>); </a:t>
            </a: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printArray(stringArray); </a:t>
            </a:r>
            <a:r>
              <a:rPr>
                <a:solidFill>
                  <a:srgbClr val="00627A"/>
                </a:solidFill>
              </a:rPr>
              <a:t>// apple banana grape kiwi orange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br/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printArray(Comparable[] array) { </a:t>
            </a: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</a:t>
            </a:r>
            <a:r>
              <a:rPr>
                <a:solidFill>
                  <a:srgbClr val="00627A"/>
                </a:solidFill>
              </a:rPr>
              <a:t>// print the array ...</a:t>
            </a:r>
            <a:r>
              <a:t> </a:t>
            </a: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Inconsistent Interfaces</a:t>
            </a:r>
          </a:p>
        </p:txBody>
      </p:sp>
      <p:sp>
        <p:nvSpPr>
          <p:cNvPr id="154" name="슬라이드 번호 개체 틀 1"/>
          <p:cNvSpPr txBox="1"/>
          <p:nvPr>
            <p:ph type="sldNum" sz="quarter" idx="2"/>
          </p:nvPr>
        </p:nvSpPr>
        <p:spPr>
          <a:xfrm>
            <a:off x="11691958" y="6435620"/>
            <a:ext cx="27650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5" name="TextBox 3"/>
          <p:cNvSpPr txBox="1"/>
          <p:nvPr/>
        </p:nvSpPr>
        <p:spPr>
          <a:xfrm>
            <a:off x="551383" y="1028342"/>
            <a:ext cx="11043248" cy="4672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interface</a:t>
            </a:r>
            <a:r>
              <a:rPr b="0">
                <a:solidFill>
                  <a:srgbClr val="000000"/>
                </a:solidFill>
              </a:rPr>
              <a:t> Inter1 {   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NUMBER =</a:t>
            </a:r>
            <a:r>
              <a:rPr b="0"/>
              <a:t> </a:t>
            </a:r>
            <a:r>
              <a:rPr b="0">
                <a:solidFill>
                  <a:srgbClr val="1C00CF"/>
                </a:solidFill>
              </a:rPr>
              <a:t>25</a:t>
            </a:r>
            <a:r>
              <a:rPr b="0"/>
              <a:t>;</a:t>
            </a:r>
            <a:r>
              <a:t>   }</a:t>
            </a:r>
          </a:p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interface</a:t>
            </a:r>
            <a:r>
              <a:rPr b="0">
                <a:solidFill>
                  <a:srgbClr val="000000"/>
                </a:solidFill>
              </a:rPr>
              <a:t> Inter2 {   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NUMBER =</a:t>
            </a:r>
            <a:r>
              <a:rPr b="0"/>
              <a:t> </a:t>
            </a:r>
            <a:r>
              <a:rPr b="0">
                <a:solidFill>
                  <a:srgbClr val="1C00CF"/>
                </a:solidFill>
              </a:rPr>
              <a:t>32</a:t>
            </a:r>
            <a:r>
              <a:rPr b="0"/>
              <a:t>; </a:t>
            </a:r>
            <a:r>
              <a:t>  }</a:t>
            </a:r>
            <a:br/>
          </a:p>
          <a:p>
            <a:pPr>
              <a:defRPr sz="2000">
                <a:solidFill>
                  <a:srgbClr val="0091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Using multiple inheritance</a:t>
            </a:r>
          </a:p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InconsistentInterfaceDemo </a:t>
            </a:r>
            <a:r>
              <a:t>implements</a:t>
            </a:r>
            <a:r>
              <a:rPr b="0">
                <a:solidFill>
                  <a:srgbClr val="000000"/>
                </a:solidFill>
              </a:rPr>
              <a:t> Inter1, Inter2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argc)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x = NUMBER;  </a:t>
            </a:r>
            <a:r>
              <a:rPr>
                <a:solidFill>
                  <a:srgbClr val="267507"/>
                </a:solidFill>
              </a:rPr>
              <a:t>// Compile error, 25? 32? which one?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InconsistentInterfaceDemo </a:t>
            </a:r>
            <a:r>
              <a:t>implements</a:t>
            </a:r>
            <a:r>
              <a:rPr b="0">
                <a:solidFill>
                  <a:srgbClr val="000000"/>
                </a:solidFill>
              </a:rPr>
              <a:t> Inter1, Inter2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argc)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267507"/>
                </a:solidFill>
              </a:rPr>
              <a:t>// But if we don’t use NUMBER, then no compile error</a:t>
            </a:r>
            <a:r>
              <a:t>    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Polymorphism Using Interfaces (1/3)</a:t>
            </a:r>
          </a:p>
        </p:txBody>
      </p:sp>
      <p:sp>
        <p:nvSpPr>
          <p:cNvPr id="160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An instance of a class implementing an interface can be assigned to the      variable of the interface</a:t>
            </a:r>
          </a:p>
        </p:txBody>
      </p:sp>
      <p:sp>
        <p:nvSpPr>
          <p:cNvPr id="161" name="슬라이드 번호 개체 틀 3"/>
          <p:cNvSpPr txBox="1"/>
          <p:nvPr>
            <p:ph type="sldNum" sz="quarter" idx="2"/>
          </p:nvPr>
        </p:nvSpPr>
        <p:spPr>
          <a:xfrm>
            <a:off x="11659192" y="6435620"/>
            <a:ext cx="30927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" name="직사각형 4"/>
          <p:cNvSpPr/>
          <p:nvPr/>
        </p:nvSpPr>
        <p:spPr>
          <a:xfrm>
            <a:off x="1244958" y="2072341"/>
            <a:ext cx="9237513" cy="3758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interface</a:t>
            </a:r>
            <a:r>
              <a:rPr b="0">
                <a:solidFill>
                  <a:srgbClr val="000000"/>
                </a:solidFill>
              </a:rPr>
              <a:t> Fightable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move(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x,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y);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attack(Fightable f);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Fighter </a:t>
            </a:r>
            <a:r>
              <a:t>implements</a:t>
            </a:r>
            <a:r>
              <a:rPr b="0">
                <a:solidFill>
                  <a:srgbClr val="000000"/>
                </a:solidFill>
              </a:rPr>
              <a:t> Fightable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move(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x,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y) {  //. . .  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attack(Fightable f) {  //. . .  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Fighter f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Fighter();</a:t>
            </a:r>
          </a:p>
          <a:p>
            <a:pPr>
              <a:defRPr b="1"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Fightable f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Fighter(); 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Polymorphism Using Interfaces (2/3)</a:t>
            </a:r>
          </a:p>
        </p:txBody>
      </p:sp>
      <p:sp>
        <p:nvSpPr>
          <p:cNvPr id="167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An interface type can be used as </a:t>
            </a:r>
            <a:r>
              <a:rPr b="1"/>
              <a:t>parameter type</a:t>
            </a:r>
            <a:r>
              <a:t> in a method</a:t>
            </a:r>
          </a:p>
        </p:txBody>
      </p:sp>
      <p:sp>
        <p:nvSpPr>
          <p:cNvPr id="168" name="슬라이드 번호 개체 틀 3"/>
          <p:cNvSpPr txBox="1"/>
          <p:nvPr>
            <p:ph type="sldNum" sz="quarter" idx="2"/>
          </p:nvPr>
        </p:nvSpPr>
        <p:spPr>
          <a:xfrm>
            <a:off x="11656754" y="6435620"/>
            <a:ext cx="31171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직사각형 5"/>
          <p:cNvSpPr/>
          <p:nvPr/>
        </p:nvSpPr>
        <p:spPr>
          <a:xfrm>
            <a:off x="1055439" y="1844824"/>
            <a:ext cx="8136906" cy="40633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interface</a:t>
            </a:r>
            <a:r>
              <a:rPr b="0">
                <a:solidFill>
                  <a:srgbClr val="000000"/>
                </a:solidFill>
              </a:rPr>
              <a:t> Fightable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move(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x,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y);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attack(</a:t>
            </a:r>
            <a:r>
              <a:rPr>
                <a:solidFill>
                  <a:srgbClr val="FF0000"/>
                </a:solidFill>
              </a:rPr>
              <a:t>Fightable</a:t>
            </a:r>
            <a:r>
              <a:t> f);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Fighter </a:t>
            </a:r>
            <a:r>
              <a:t>implements</a:t>
            </a:r>
            <a:r>
              <a:rPr b="0">
                <a:solidFill>
                  <a:srgbClr val="000000"/>
                </a:solidFill>
              </a:rPr>
              <a:t> Fightable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move(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x,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y) {</a:t>
            </a:r>
          </a:p>
          <a:p>
            <a:pPr>
              <a:defRPr sz="20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implement here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attack(</a:t>
            </a:r>
            <a:r>
              <a:rPr>
                <a:solidFill>
                  <a:srgbClr val="FF0000"/>
                </a:solidFill>
              </a:rPr>
              <a:t>Fightable</a:t>
            </a:r>
            <a:r>
              <a:t> f) {</a:t>
            </a:r>
          </a:p>
          <a:p>
            <a:pPr>
              <a:defRPr sz="20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implement here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Polymorphism Using Interfaces (3/3)</a:t>
            </a:r>
          </a:p>
        </p:txBody>
      </p:sp>
      <p:sp>
        <p:nvSpPr>
          <p:cNvPr id="174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An interface can be used as the </a:t>
            </a:r>
            <a:r>
              <a:rPr b="1"/>
              <a:t>return type</a:t>
            </a:r>
            <a:r>
              <a:t> of a method</a:t>
            </a:r>
          </a:p>
        </p:txBody>
      </p:sp>
      <p:sp>
        <p:nvSpPr>
          <p:cNvPr id="175" name="슬라이드 번호 개체 틀 3"/>
          <p:cNvSpPr txBox="1"/>
          <p:nvPr>
            <p:ph type="sldNum" sz="quarter" idx="2"/>
          </p:nvPr>
        </p:nvSpPr>
        <p:spPr>
          <a:xfrm>
            <a:off x="11657211" y="6435620"/>
            <a:ext cx="311253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직사각형 4"/>
          <p:cNvSpPr/>
          <p:nvPr/>
        </p:nvSpPr>
        <p:spPr>
          <a:xfrm>
            <a:off x="1123932" y="1782553"/>
            <a:ext cx="8020068" cy="1320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Fightable</a:t>
            </a:r>
            <a:r>
              <a:rPr>
                <a:solidFill>
                  <a:srgbClr val="000000"/>
                </a:solidFill>
              </a:rPr>
              <a:t> method() {</a:t>
            </a:r>
          </a:p>
          <a:p>
            <a:pPr>
              <a:defRPr sz="20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...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</a:t>
            </a:r>
            <a:r>
              <a:rPr>
                <a:solidFill>
                  <a:srgbClr val="FF0000"/>
                </a:solidFill>
              </a:rPr>
              <a:t>Fighter</a:t>
            </a:r>
            <a:r>
              <a:t>(); 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</a:t>
            </a:r>
            <a:r>
              <a:rPr b="0">
                <a:latin typeface="JetBrains Mono Bold"/>
                <a:ea typeface="JetBrains Mono Bold"/>
                <a:cs typeface="JetBrains Mono Bold"/>
                <a:sym typeface="JetBrains Mono Bold"/>
              </a:rPr>
              <a:t>Ordered</a:t>
            </a:r>
            <a:r>
              <a:t> Interface (1/4)</a:t>
            </a:r>
          </a:p>
        </p:txBody>
      </p:sp>
      <p:sp>
        <p:nvSpPr>
          <p:cNvPr id="45" name="슬라이드 번호 개체 틀 1"/>
          <p:cNvSpPr txBox="1"/>
          <p:nvPr>
            <p:ph type="sldNum" sz="quarter" idx="2"/>
          </p:nvPr>
        </p:nvSpPr>
        <p:spPr>
          <a:xfrm>
            <a:off x="11759319" y="6435620"/>
            <a:ext cx="20914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" name="TextBox 4"/>
          <p:cNvSpPr txBox="1"/>
          <p:nvPr/>
        </p:nvSpPr>
        <p:spPr>
          <a:xfrm>
            <a:off x="551382" y="1256436"/>
            <a:ext cx="11043247" cy="2234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interface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Ordered {</a:t>
            </a:r>
          </a:p>
          <a:p>
            <a:pPr>
              <a:defRPr sz="21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boolean</a:t>
            </a:r>
            <a:r>
              <a:t> precedes(Object other);</a:t>
            </a:r>
            <a:endParaRPr>
              <a:solidFill>
                <a:srgbClr val="267507"/>
              </a:solidFill>
            </a:endParaRPr>
          </a:p>
          <a:p>
            <a:pPr>
              <a:defRPr sz="2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boolean</a:t>
            </a:r>
            <a:r>
              <a:t> follows(Object other);</a:t>
            </a:r>
          </a:p>
          <a:p>
            <a:pPr>
              <a:defRPr sz="21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NOTE: o1.follows(o2) == o2.precedes(o1)</a:t>
            </a:r>
          </a:p>
          <a:p>
            <a:pPr>
              <a:defRPr sz="21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Ordered </a:t>
            </a:r>
            <a:r>
              <a:t>Interface (2/4)</a:t>
            </a:r>
          </a:p>
        </p:txBody>
      </p:sp>
      <p:sp>
        <p:nvSpPr>
          <p:cNvPr id="51" name="슬라이드 번호 개체 틀 1"/>
          <p:cNvSpPr txBox="1"/>
          <p:nvPr>
            <p:ph type="sldNum" sz="quarter" idx="2"/>
          </p:nvPr>
        </p:nvSpPr>
        <p:spPr>
          <a:xfrm>
            <a:off x="11755204" y="6435620"/>
            <a:ext cx="21326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" name="TextBox 3"/>
          <p:cNvSpPr txBox="1"/>
          <p:nvPr/>
        </p:nvSpPr>
        <p:spPr>
          <a:xfrm>
            <a:off x="551382" y="1018828"/>
            <a:ext cx="11043247" cy="4672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class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Person</a:t>
            </a:r>
            <a:r>
              <a:rPr b="0"/>
              <a:t> </a:t>
            </a:r>
            <a:r>
              <a:t>implements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Ordered {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String name;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Person(String name,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.name = name;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.age = age;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boolean</a:t>
            </a:r>
            <a:r>
              <a:t> precedes(Object other)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(other </a:t>
            </a:r>
            <a:r>
              <a:rPr b="1">
                <a:solidFill>
                  <a:srgbClr val="9B2393"/>
                </a:solidFill>
              </a:rPr>
              <a:t>instanceof</a:t>
            </a:r>
            <a:r>
              <a:t> Person)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Person otherPerson = (Person) other;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.age &lt; otherPerson.age;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</a:p>
          <a:p>
            <a:pPr>
              <a:defRPr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/>
              <a:t>return</a:t>
            </a:r>
            <a:r>
              <a:t> </a:t>
            </a:r>
            <a:r>
              <a:rPr b="1"/>
              <a:t>false</a:t>
            </a:r>
            <a:r>
              <a:t>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</a:t>
            </a:r>
            <a:r>
              <a:rPr b="0">
                <a:latin typeface="JetBrains Mono Bold"/>
                <a:ea typeface="JetBrains Mono Bold"/>
                <a:cs typeface="JetBrains Mono Bold"/>
                <a:sym typeface="JetBrains Mono Bold"/>
              </a:rPr>
              <a:t>Ordered</a:t>
            </a:r>
            <a:r>
              <a:t> Interface (3/4)</a:t>
            </a:r>
          </a:p>
        </p:txBody>
      </p:sp>
      <p:sp>
        <p:nvSpPr>
          <p:cNvPr id="57" name="슬라이드 번호 개체 틀 1"/>
          <p:cNvSpPr txBox="1"/>
          <p:nvPr>
            <p:ph type="sldNum" sz="quarter" idx="2"/>
          </p:nvPr>
        </p:nvSpPr>
        <p:spPr>
          <a:xfrm>
            <a:off x="11761605" y="6435620"/>
            <a:ext cx="20685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" name="TextBox 4"/>
          <p:cNvSpPr txBox="1"/>
          <p:nvPr/>
        </p:nvSpPr>
        <p:spPr>
          <a:xfrm>
            <a:off x="551382" y="1216252"/>
            <a:ext cx="11043247" cy="2844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boolean</a:t>
            </a:r>
            <a:r>
              <a:t> follows(Object other)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(other </a:t>
            </a:r>
            <a:r>
              <a:rPr b="1">
                <a:solidFill>
                  <a:srgbClr val="9B2393"/>
                </a:solidFill>
              </a:rPr>
              <a:t>instanceof</a:t>
            </a:r>
            <a:r>
              <a:t> Person)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Person otherPerson = (Person) other;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.age &gt; otherPerson.age;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</a:p>
          <a:p>
            <a:pPr>
              <a:defRPr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/>
              <a:t>return</a:t>
            </a:r>
            <a:r>
              <a:t> </a:t>
            </a:r>
            <a:r>
              <a:rPr b="1"/>
              <a:t>false</a:t>
            </a:r>
            <a:r>
              <a:t>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</a:t>
            </a:r>
            <a:r>
              <a:rPr b="0">
                <a:latin typeface="JetBrains Mono Bold"/>
                <a:ea typeface="JetBrains Mono Bold"/>
                <a:cs typeface="JetBrains Mono Bold"/>
                <a:sym typeface="JetBrains Mono Bold"/>
              </a:rPr>
              <a:t>Ordered</a:t>
            </a:r>
            <a:r>
              <a:t> Interface (4/4)</a:t>
            </a:r>
          </a:p>
        </p:txBody>
      </p:sp>
      <p:sp>
        <p:nvSpPr>
          <p:cNvPr id="63" name="슬라이드 번호 개체 틀 1"/>
          <p:cNvSpPr txBox="1"/>
          <p:nvPr>
            <p:ph type="sldNum" sz="quarter" idx="2"/>
          </p:nvPr>
        </p:nvSpPr>
        <p:spPr>
          <a:xfrm>
            <a:off x="11759014" y="6435620"/>
            <a:ext cx="20945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" name="TextBox 4"/>
          <p:cNvSpPr txBox="1"/>
          <p:nvPr/>
        </p:nvSpPr>
        <p:spPr>
          <a:xfrm>
            <a:off x="551382" y="1216252"/>
            <a:ext cx="11043247" cy="4672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PersonOrderDemo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Person person1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Person(</a:t>
            </a:r>
            <a:r>
              <a:rPr>
                <a:solidFill>
                  <a:srgbClr val="C41A16"/>
                </a:solidFill>
              </a:rPr>
              <a:t>"Alice"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25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Person person2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Person(</a:t>
            </a:r>
            <a:r>
              <a:rPr>
                <a:solidFill>
                  <a:srgbClr val="C41A16"/>
                </a:solidFill>
              </a:rPr>
              <a:t>"Bob"</a:t>
            </a:r>
            <a:r>
              <a:t>, </a:t>
            </a:r>
            <a:r>
              <a:rPr>
                <a:solidFill>
                  <a:srgbClr val="1C00CF"/>
                </a:solidFill>
              </a:rPr>
              <a:t>30</a:t>
            </a:r>
            <a:r>
              <a:t>);</a:t>
            </a:r>
            <a:br/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"Person1 precedes Person2: "</a:t>
            </a:r>
            <a:r>
              <a:t> + 								person1.precedes(person2)); </a:t>
            </a:r>
            <a:r>
              <a:rPr>
                <a:solidFill>
                  <a:schemeClr val="accent5">
                    <a:satOff val="-6843"/>
                    <a:lumOff val="-10705"/>
                  </a:schemeClr>
                </a:solidFill>
              </a:rPr>
              <a:t>// true</a:t>
            </a:r>
            <a:endParaRPr>
              <a:solidFill>
                <a:schemeClr val="accent5">
                  <a:satOff val="-6843"/>
                  <a:lumOff val="-10705"/>
                </a:schemeClr>
              </a:solidFill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"Person1 follows Person2: "</a:t>
            </a:r>
            <a:r>
              <a:t> +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			person1.follows(person2));  </a:t>
            </a:r>
            <a:r>
              <a:rPr>
                <a:solidFill>
                  <a:schemeClr val="accent5">
                    <a:satOff val="-6843"/>
                    <a:lumOff val="-10705"/>
                  </a:schemeClr>
                </a:solidFill>
              </a:rPr>
              <a:t>// false</a:t>
            </a:r>
            <a:r>
              <a:t> 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"Person2 precedes Person1: "</a:t>
            </a:r>
            <a:r>
              <a:t> +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			person2.precedes(person1)); </a:t>
            </a:r>
            <a:r>
              <a:rPr>
                <a:solidFill>
                  <a:schemeClr val="accent5">
                    <a:satOff val="-6843"/>
                    <a:lumOff val="-10705"/>
                  </a:schemeClr>
                </a:solidFill>
              </a:rPr>
              <a:t>// false</a:t>
            </a:r>
            <a:endParaRPr>
              <a:solidFill>
                <a:schemeClr val="accent5">
                  <a:satOff val="-6843"/>
                  <a:lumOff val="-10705"/>
                </a:schemeClr>
              </a:solidFill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"Person2 follows Person1: "</a:t>
            </a:r>
            <a:r>
              <a:t> +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			person2.follows(person1));  </a:t>
            </a:r>
            <a:r>
              <a:rPr>
                <a:solidFill>
                  <a:schemeClr val="accent5">
                    <a:satOff val="-6843"/>
                    <a:lumOff val="-10705"/>
                  </a:schemeClr>
                </a:solidFill>
              </a:rPr>
              <a:t>// true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Interface Hierarchy (1/4)</a:t>
            </a:r>
          </a:p>
        </p:txBody>
      </p:sp>
      <p:sp>
        <p:nvSpPr>
          <p:cNvPr id="69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TextBox 7"/>
          <p:cNvSpPr txBox="1"/>
          <p:nvPr/>
        </p:nvSpPr>
        <p:spPr>
          <a:xfrm>
            <a:off x="551382" y="1250624"/>
            <a:ext cx="11043247" cy="4368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62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Base Interface</a:t>
            </a:r>
          </a:p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interface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Shape</a:t>
            </a:r>
            <a:r>
              <a:rPr b="0"/>
              <a:t>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double</a:t>
            </a:r>
            <a:r>
              <a:t> calculateArea();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000">
                <a:solidFill>
                  <a:srgbClr val="0062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Derived Interface</a:t>
            </a:r>
          </a:p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interface</a:t>
            </a:r>
            <a:r>
              <a:rPr b="0">
                <a:solidFill>
                  <a:srgbClr val="000000"/>
                </a:solidFill>
              </a:rPr>
              <a:t> ColoredShape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Shape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getColor();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000">
                <a:solidFill>
                  <a:srgbClr val="0062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More Specific Interface</a:t>
            </a:r>
          </a:p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interface</a:t>
            </a:r>
            <a:r>
              <a:rPr b="0">
                <a:solidFill>
                  <a:srgbClr val="000000"/>
                </a:solidFill>
              </a:rPr>
              <a:t> TexturedShape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ColoredShape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getTexture();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Interface Hierarchy (2/4)</a:t>
            </a:r>
          </a:p>
        </p:txBody>
      </p:sp>
      <p:sp>
        <p:nvSpPr>
          <p:cNvPr id="75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" name="TextBox 4"/>
          <p:cNvSpPr txBox="1"/>
          <p:nvPr/>
        </p:nvSpPr>
        <p:spPr>
          <a:xfrm>
            <a:off x="551384" y="1174055"/>
            <a:ext cx="11043248" cy="40633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TexturedRectangle </a:t>
            </a:r>
            <a:r>
              <a:t>implements</a:t>
            </a:r>
            <a:r>
              <a:rPr b="0">
                <a:solidFill>
                  <a:srgbClr val="000000"/>
                </a:solidFill>
              </a:rPr>
              <a:t> TexturedShape {</a:t>
            </a:r>
          </a:p>
          <a:p>
            <a:pPr>
              <a:defRPr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/>
              <a:t>private</a:t>
            </a:r>
            <a:r>
              <a:t> </a:t>
            </a:r>
            <a:r>
              <a:rPr b="1"/>
              <a:t>double</a:t>
            </a:r>
            <a:r>
              <a:t> </a:t>
            </a:r>
            <a:r>
              <a:rPr>
                <a:solidFill>
                  <a:srgbClr val="000000"/>
                </a:solidFill>
              </a:rPr>
              <a:t>width;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double</a:t>
            </a:r>
            <a:r>
              <a:t> height;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String color;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String texture;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TexturedRectangle(</a:t>
            </a:r>
            <a:r>
              <a:rPr b="1">
                <a:solidFill>
                  <a:srgbClr val="9B2393"/>
                </a:solidFill>
              </a:rPr>
              <a:t>double</a:t>
            </a:r>
            <a:r>
              <a:t> width, </a:t>
            </a:r>
            <a:r>
              <a:rPr b="1">
                <a:solidFill>
                  <a:srgbClr val="9B2393"/>
                </a:solidFill>
              </a:rPr>
              <a:t>double</a:t>
            </a:r>
            <a:r>
              <a:t> height, 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String color, String texture)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.width = width;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.height = height;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.color = color;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.texture = texture;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Interface Hierarchy (3/4)</a:t>
            </a:r>
          </a:p>
        </p:txBody>
      </p:sp>
      <p:sp>
        <p:nvSpPr>
          <p:cNvPr id="81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TextBox 5"/>
          <p:cNvSpPr txBox="1"/>
          <p:nvPr/>
        </p:nvSpPr>
        <p:spPr>
          <a:xfrm>
            <a:off x="551382" y="1249423"/>
            <a:ext cx="11043247" cy="4672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double</a:t>
            </a:r>
            <a:r>
              <a:t> calculateArea()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width * height;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getColor()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color;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getTexture() {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texture;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