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0748"/>
  </p:normalViewPr>
  <p:slideViewPr>
    <p:cSldViewPr snapToGrid="0">
      <p:cViewPr>
        <p:scale>
          <a:sx n="86" d="100"/>
          <a:sy n="86" d="100"/>
        </p:scale>
        <p:origin x="8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n-lt"/>
        <a:ea typeface="+mn-ea"/>
        <a:cs typeface="+mn-cs"/>
        <a:sym typeface="나눔스퀘어 네오 OTF Regular"/>
      </a:defRPr>
    </a:lvl1pPr>
    <a:lvl2pPr indent="228600" latinLnBrk="0">
      <a:defRPr sz="1500">
        <a:latin typeface="+mn-lt"/>
        <a:ea typeface="+mn-ea"/>
        <a:cs typeface="+mn-cs"/>
        <a:sym typeface="나눔스퀘어 네오 OTF Regular"/>
      </a:defRPr>
    </a:lvl2pPr>
    <a:lvl3pPr indent="457200" latinLnBrk="0">
      <a:defRPr sz="1500">
        <a:latin typeface="+mn-lt"/>
        <a:ea typeface="+mn-ea"/>
        <a:cs typeface="+mn-cs"/>
        <a:sym typeface="나눔스퀘어 네오 OTF Regular"/>
      </a:defRPr>
    </a:lvl3pPr>
    <a:lvl4pPr indent="685800" latinLnBrk="0">
      <a:defRPr sz="1500">
        <a:latin typeface="+mn-lt"/>
        <a:ea typeface="+mn-ea"/>
        <a:cs typeface="+mn-cs"/>
        <a:sym typeface="나눔스퀘어 네오 OTF Regular"/>
      </a:defRPr>
    </a:lvl4pPr>
    <a:lvl5pPr indent="914400" latinLnBrk="0">
      <a:defRPr sz="1500">
        <a:latin typeface="+mn-lt"/>
        <a:ea typeface="+mn-ea"/>
        <a:cs typeface="+mn-cs"/>
        <a:sym typeface="나눔스퀘어 네오 OTF Regular"/>
      </a:defRPr>
    </a:lvl5pPr>
    <a:lvl6pPr indent="1143000" latinLnBrk="0">
      <a:defRPr sz="1500">
        <a:latin typeface="+mn-lt"/>
        <a:ea typeface="+mn-ea"/>
        <a:cs typeface="+mn-cs"/>
        <a:sym typeface="나눔스퀘어 네오 OTF Regular"/>
      </a:defRPr>
    </a:lvl6pPr>
    <a:lvl7pPr indent="1371600" latinLnBrk="0">
      <a:defRPr sz="1500">
        <a:latin typeface="+mn-lt"/>
        <a:ea typeface="+mn-ea"/>
        <a:cs typeface="+mn-cs"/>
        <a:sym typeface="나눔스퀘어 네오 OTF Regular"/>
      </a:defRPr>
    </a:lvl7pPr>
    <a:lvl8pPr indent="1600200" latinLnBrk="0">
      <a:defRPr sz="1500">
        <a:latin typeface="+mn-lt"/>
        <a:ea typeface="+mn-ea"/>
        <a:cs typeface="+mn-cs"/>
        <a:sym typeface="나눔스퀘어 네오 OTF Regular"/>
      </a:defRPr>
    </a:lvl8pPr>
    <a:lvl9pPr indent="1828800" latinLnBrk="0">
      <a:defRPr sz="1500">
        <a:latin typeface="+mn-lt"/>
        <a:ea typeface="+mn-ea"/>
        <a:cs typeface="+mn-cs"/>
        <a:sym typeface="나눔스퀘어 네오 OTF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Exception의 Throwing과 Catching에 대해 강의하겠습니다.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10</a:t>
            </a:r>
          </a:p>
          <a:p>
            <a:endParaRPr/>
          </a:p>
          <a:p>
            <a:r>
              <a:t>이번에는 throw command를 알아보겠습니다. </a:t>
            </a:r>
          </a:p>
          <a:p>
            <a:r>
              <a:t>주의할 점은 throw command와 앞 슬라이드에서 살펴본</a:t>
            </a:r>
          </a:p>
          <a:p>
            <a:r>
              <a:t>throws phrase는 다른 것이라는 겁니다. </a:t>
            </a:r>
          </a:p>
          <a:p>
            <a:r>
              <a:t>throw command는 프로그램이 고의적으로</a:t>
            </a:r>
          </a:p>
          <a:p>
            <a:r>
              <a:t>exception을 발생시키기 위해 명령하는 것으로</a:t>
            </a:r>
          </a:p>
          <a:p>
            <a:r>
              <a:t>error에 의해 발생되는 exception과 똑같이</a:t>
            </a:r>
          </a:p>
          <a:p>
            <a:r>
              <a:t>try-catch block으로 handling하거나</a:t>
            </a:r>
          </a:p>
          <a:p>
            <a:r>
              <a:t>자신을 call한 method로 throw되어 </a:t>
            </a:r>
          </a:p>
          <a:p>
            <a:r>
              <a:t>책임을 떠 넘기든지 해야 합니다. </a:t>
            </a:r>
          </a:p>
          <a:p>
            <a:r>
              <a:t>ExceptionEx03 class 프로그램에서는</a:t>
            </a:r>
          </a:p>
          <a:p>
            <a:r>
              <a:t>java.lang.Exception class object인 e를 생성하면서</a:t>
            </a:r>
          </a:p>
          <a:p>
            <a:r>
              <a:t>메시지를 “MyException” 이라 주고나서</a:t>
            </a:r>
          </a:p>
          <a:p>
            <a:r>
              <a:t>그 exception e를 throw 하였습니다. </a:t>
            </a:r>
          </a:p>
          <a:p>
            <a:r>
              <a:t>이렇게 throw된 exception은</a:t>
            </a:r>
          </a:p>
          <a:p>
            <a:r>
              <a:t>try block안에서 발생한 error에 의한 exception과 </a:t>
            </a:r>
          </a:p>
          <a:p>
            <a:r>
              <a:t>동일한 handling을 필요로 합니다. </a:t>
            </a:r>
          </a:p>
          <a:p>
            <a:r>
              <a:t>따라서 catch block에서는 이 exception을 받아서</a:t>
            </a:r>
          </a:p>
          <a:p>
            <a:r>
              <a:t>error message를 출력하였고</a:t>
            </a:r>
          </a:p>
          <a:p>
            <a:r>
              <a:t>printStackTrace()를 call하여 </a:t>
            </a:r>
          </a:p>
          <a:p>
            <a:r>
              <a:t>method stack을 print하였습니다. </a:t>
            </a:r>
          </a:p>
          <a:p>
            <a:r>
              <a:t>비록 이 프로그램에서 throw된 exception은</a:t>
            </a:r>
          </a:p>
          <a:p>
            <a:r>
              <a:t>아무 이유없이 throw되었지만</a:t>
            </a:r>
          </a:p>
          <a:p>
            <a:r>
              <a:t>이 throw exception을 잘 활용하면</a:t>
            </a:r>
          </a:p>
          <a:p>
            <a:r>
              <a:t>여러가지 유용한 실행 sequence를</a:t>
            </a:r>
          </a:p>
          <a:p>
            <a:r>
              <a:t>control할 수도 있습니다. 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페이지</a:t>
            </a:r>
            <a:r>
              <a:rPr dirty="0"/>
              <a:t> 11</a:t>
            </a:r>
          </a:p>
          <a:p>
            <a:endParaRPr dirty="0"/>
          </a:p>
          <a:p>
            <a:r>
              <a:rPr dirty="0" err="1"/>
              <a:t>throw와</a:t>
            </a:r>
            <a:r>
              <a:rPr dirty="0"/>
              <a:t> </a:t>
            </a:r>
            <a:r>
              <a:rPr dirty="0" err="1"/>
              <a:t>throws를</a:t>
            </a:r>
            <a:r>
              <a:rPr dirty="0"/>
              <a:t> </a:t>
            </a:r>
            <a:r>
              <a:rPr dirty="0" err="1"/>
              <a:t>이용했을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</a:p>
          <a:p>
            <a:r>
              <a:rPr dirty="0" err="1"/>
              <a:t>프로그램의</a:t>
            </a:r>
            <a:r>
              <a:rPr dirty="0"/>
              <a:t> </a:t>
            </a:r>
            <a:r>
              <a:rPr dirty="0" err="1"/>
              <a:t>실행</a:t>
            </a:r>
            <a:r>
              <a:rPr dirty="0"/>
              <a:t> </a:t>
            </a:r>
            <a:r>
              <a:rPr dirty="0" err="1"/>
              <a:t>순서가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달라지는지</a:t>
            </a:r>
            <a:endParaRPr dirty="0"/>
          </a:p>
          <a:p>
            <a:r>
              <a:rPr dirty="0" err="1"/>
              <a:t>예를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보도록</a:t>
            </a:r>
            <a:r>
              <a:rPr dirty="0"/>
              <a:t> </a:t>
            </a:r>
            <a:r>
              <a:rPr dirty="0" err="1"/>
              <a:t>하겠습니다</a:t>
            </a:r>
            <a:r>
              <a:rPr dirty="0"/>
              <a:t>. </a:t>
            </a:r>
          </a:p>
          <a:p>
            <a:r>
              <a:rPr dirty="0"/>
              <a:t>이 </a:t>
            </a:r>
            <a:r>
              <a:rPr dirty="0" err="1"/>
              <a:t>예제</a:t>
            </a:r>
            <a:r>
              <a:rPr dirty="0"/>
              <a:t> </a:t>
            </a:r>
            <a:r>
              <a:rPr dirty="0" err="1"/>
              <a:t>프로그램은</a:t>
            </a:r>
            <a:r>
              <a:rPr dirty="0"/>
              <a:t> ExceptionEx04라는 </a:t>
            </a:r>
            <a:r>
              <a:rPr dirty="0" err="1"/>
              <a:t>class인데</a:t>
            </a:r>
            <a:endParaRPr dirty="0"/>
          </a:p>
          <a:p>
            <a:r>
              <a:rPr dirty="0"/>
              <a:t>main, method1, method2의 </a:t>
            </a:r>
            <a:r>
              <a:rPr dirty="0" err="1"/>
              <a:t>세개의</a:t>
            </a:r>
            <a:r>
              <a:rPr dirty="0"/>
              <a:t> </a:t>
            </a:r>
            <a:r>
              <a:rPr dirty="0" err="1"/>
              <a:t>class가</a:t>
            </a:r>
            <a:r>
              <a:rPr dirty="0"/>
              <a:t> </a:t>
            </a:r>
            <a:r>
              <a:rPr dirty="0" err="1"/>
              <a:t>존재합니다</a:t>
            </a:r>
            <a:r>
              <a:rPr dirty="0"/>
              <a:t>. </a:t>
            </a:r>
          </a:p>
          <a:p>
            <a:r>
              <a:rPr dirty="0" err="1"/>
              <a:t>main의</a:t>
            </a:r>
            <a:r>
              <a:rPr dirty="0"/>
              <a:t> try </a:t>
            </a:r>
            <a:r>
              <a:rPr dirty="0" err="1"/>
              <a:t>block에서</a:t>
            </a:r>
            <a:r>
              <a:rPr dirty="0"/>
              <a:t> method1을 </a:t>
            </a:r>
            <a:r>
              <a:rPr dirty="0" err="1"/>
              <a:t>call하였고</a:t>
            </a:r>
            <a:endParaRPr dirty="0"/>
          </a:p>
          <a:p>
            <a:r>
              <a:rPr dirty="0"/>
              <a:t>method1의 try </a:t>
            </a:r>
            <a:r>
              <a:rPr dirty="0" err="1"/>
              <a:t>block에서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method2를 </a:t>
            </a:r>
            <a:r>
              <a:rPr dirty="0" err="1"/>
              <a:t>call하였습니다</a:t>
            </a:r>
            <a:r>
              <a:rPr dirty="0"/>
              <a:t>. </a:t>
            </a:r>
          </a:p>
          <a:p>
            <a:r>
              <a:rPr dirty="0"/>
              <a:t>method2는 </a:t>
            </a:r>
            <a:r>
              <a:rPr dirty="0" err="1"/>
              <a:t>NullPointerException을</a:t>
            </a:r>
            <a:r>
              <a:rPr dirty="0"/>
              <a:t> </a:t>
            </a:r>
            <a:r>
              <a:rPr dirty="0" err="1"/>
              <a:t>throws하도록</a:t>
            </a:r>
            <a:r>
              <a:rPr dirty="0"/>
              <a:t> </a:t>
            </a:r>
            <a:r>
              <a:rPr dirty="0" err="1"/>
              <a:t>되어있고</a:t>
            </a:r>
            <a:endParaRPr dirty="0"/>
          </a:p>
          <a:p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처리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NullPointerException을</a:t>
            </a:r>
            <a:r>
              <a:rPr dirty="0"/>
              <a:t> </a:t>
            </a:r>
            <a:r>
              <a:rPr dirty="0" err="1"/>
              <a:t>생성하여</a:t>
            </a:r>
            <a:r>
              <a:rPr dirty="0"/>
              <a:t> </a:t>
            </a:r>
            <a:r>
              <a:rPr dirty="0" err="1"/>
              <a:t>throw하였습니다</a:t>
            </a:r>
            <a:r>
              <a:rPr dirty="0"/>
              <a:t>. </a:t>
            </a:r>
          </a:p>
          <a:p>
            <a:r>
              <a:rPr dirty="0"/>
              <a:t>이 </a:t>
            </a:r>
            <a:r>
              <a:rPr dirty="0" err="1"/>
              <a:t>exception은</a:t>
            </a:r>
            <a:r>
              <a:rPr dirty="0"/>
              <a:t> method2를 </a:t>
            </a:r>
            <a:r>
              <a:rPr dirty="0" err="1"/>
              <a:t>call한</a:t>
            </a:r>
            <a:r>
              <a:rPr dirty="0"/>
              <a:t> method1에서 </a:t>
            </a:r>
            <a:r>
              <a:rPr dirty="0" err="1"/>
              <a:t>catch하여</a:t>
            </a:r>
            <a:endParaRPr dirty="0"/>
          </a:p>
          <a:p>
            <a:r>
              <a:rPr dirty="0" err="1"/>
              <a:t>handling해야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 </a:t>
            </a:r>
          </a:p>
          <a:p>
            <a:r>
              <a:rPr dirty="0" err="1"/>
              <a:t>NullPointerException을</a:t>
            </a:r>
            <a:r>
              <a:rPr dirty="0"/>
              <a:t> </a:t>
            </a:r>
            <a:r>
              <a:rPr dirty="0" err="1"/>
              <a:t>catch한</a:t>
            </a:r>
            <a:r>
              <a:rPr dirty="0"/>
              <a:t> </a:t>
            </a:r>
            <a:r>
              <a:rPr dirty="0" err="1"/>
              <a:t>후</a:t>
            </a:r>
            <a:endParaRPr dirty="0"/>
          </a:p>
          <a:p>
            <a:r>
              <a:rPr dirty="0"/>
              <a:t>2를 </a:t>
            </a:r>
            <a:r>
              <a:rPr dirty="0" err="1"/>
              <a:t>print합니다</a:t>
            </a:r>
            <a:r>
              <a:rPr dirty="0"/>
              <a:t>. </a:t>
            </a:r>
          </a:p>
          <a:p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NullPointerException을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throw합니다</a:t>
            </a:r>
            <a:r>
              <a:rPr dirty="0"/>
              <a:t>. </a:t>
            </a:r>
          </a:p>
          <a:p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catch한</a:t>
            </a:r>
            <a:r>
              <a:rPr dirty="0"/>
              <a:t> </a:t>
            </a:r>
            <a:r>
              <a:rPr dirty="0" err="1"/>
              <a:t>exception을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throw하는</a:t>
            </a:r>
            <a:r>
              <a:rPr dirty="0"/>
              <a:t> </a:t>
            </a:r>
            <a:r>
              <a:rPr dirty="0" err="1"/>
              <a:t>경우로</a:t>
            </a:r>
            <a:endParaRPr dirty="0"/>
          </a:p>
          <a:p>
            <a:r>
              <a:rPr dirty="0"/>
              <a:t>‘rethrow’ </a:t>
            </a:r>
            <a:r>
              <a:rPr dirty="0" err="1"/>
              <a:t>라</a:t>
            </a:r>
            <a:r>
              <a:rPr dirty="0"/>
              <a:t> </a:t>
            </a:r>
            <a:r>
              <a:rPr dirty="0" err="1"/>
              <a:t>부릅니다</a:t>
            </a:r>
            <a:r>
              <a:rPr dirty="0"/>
              <a:t>. </a:t>
            </a:r>
          </a:p>
          <a:p>
            <a:r>
              <a:rPr dirty="0"/>
              <a:t>method1이 ‘throws Exception’ </a:t>
            </a:r>
            <a:r>
              <a:rPr dirty="0" err="1"/>
              <a:t>phrase를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때문에</a:t>
            </a:r>
            <a:endParaRPr dirty="0"/>
          </a:p>
          <a:p>
            <a:r>
              <a:rPr dirty="0"/>
              <a:t>이 </a:t>
            </a:r>
            <a:r>
              <a:rPr dirty="0" err="1"/>
              <a:t>rethrow된</a:t>
            </a:r>
            <a:r>
              <a:rPr dirty="0"/>
              <a:t> </a:t>
            </a:r>
            <a:r>
              <a:rPr dirty="0" err="1"/>
              <a:t>exception은</a:t>
            </a:r>
            <a:r>
              <a:rPr dirty="0"/>
              <a:t> </a:t>
            </a:r>
          </a:p>
          <a:p>
            <a:r>
              <a:rPr dirty="0"/>
              <a:t>method1을 </a:t>
            </a:r>
            <a:r>
              <a:rPr dirty="0" err="1"/>
              <a:t>call한</a:t>
            </a:r>
            <a:r>
              <a:rPr dirty="0"/>
              <a:t> </a:t>
            </a:r>
            <a:r>
              <a:rPr dirty="0" err="1"/>
              <a:t>main이</a:t>
            </a:r>
            <a:r>
              <a:rPr dirty="0"/>
              <a:t> </a:t>
            </a:r>
            <a:r>
              <a:rPr dirty="0" err="1"/>
              <a:t>handling하게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 </a:t>
            </a:r>
          </a:p>
          <a:p>
            <a:r>
              <a:rPr dirty="0" err="1"/>
              <a:t>그런데</a:t>
            </a:r>
            <a:r>
              <a:rPr dirty="0"/>
              <a:t> method1의 catch block </a:t>
            </a:r>
            <a:r>
              <a:rPr dirty="0" err="1"/>
              <a:t>아래에</a:t>
            </a:r>
            <a:r>
              <a:rPr dirty="0"/>
              <a:t> </a:t>
            </a:r>
          </a:p>
          <a:p>
            <a:r>
              <a:rPr dirty="0"/>
              <a:t>finally </a:t>
            </a:r>
            <a:r>
              <a:rPr dirty="0" err="1"/>
              <a:t>block이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때문에</a:t>
            </a:r>
            <a:endParaRPr dirty="0"/>
          </a:p>
          <a:p>
            <a:r>
              <a:rPr dirty="0" err="1"/>
              <a:t>main으로</a:t>
            </a:r>
            <a:r>
              <a:rPr dirty="0"/>
              <a:t> </a:t>
            </a:r>
            <a:r>
              <a:rPr dirty="0" err="1"/>
              <a:t>돌아가기</a:t>
            </a:r>
            <a:r>
              <a:rPr dirty="0"/>
              <a:t> </a:t>
            </a:r>
            <a:r>
              <a:rPr dirty="0" err="1"/>
              <a:t>전에</a:t>
            </a:r>
            <a:endParaRPr dirty="0"/>
          </a:p>
          <a:p>
            <a:r>
              <a:rPr dirty="0"/>
              <a:t>finally </a:t>
            </a:r>
            <a:r>
              <a:rPr dirty="0" err="1"/>
              <a:t>block을</a:t>
            </a:r>
            <a:r>
              <a:rPr dirty="0"/>
              <a:t> </a:t>
            </a:r>
            <a:r>
              <a:rPr dirty="0" err="1"/>
              <a:t>실행하게</a:t>
            </a:r>
            <a:r>
              <a:rPr dirty="0"/>
              <a:t> </a:t>
            </a:r>
            <a:r>
              <a:rPr dirty="0" err="1"/>
              <a:t>되어</a:t>
            </a:r>
            <a:endParaRPr dirty="0"/>
          </a:p>
          <a:p>
            <a:r>
              <a:rPr dirty="0"/>
              <a:t>4가 </a:t>
            </a:r>
            <a:r>
              <a:rPr dirty="0" err="1"/>
              <a:t>프린트되게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 </a:t>
            </a:r>
          </a:p>
          <a:p>
            <a:r>
              <a:rPr dirty="0" err="1"/>
              <a:t>한가지</a:t>
            </a:r>
            <a:r>
              <a:rPr dirty="0"/>
              <a:t> </a:t>
            </a:r>
            <a:r>
              <a:rPr dirty="0" err="1"/>
              <a:t>주의할</a:t>
            </a:r>
            <a:r>
              <a:rPr dirty="0"/>
              <a:t> </a:t>
            </a:r>
            <a:r>
              <a:rPr dirty="0" err="1"/>
              <a:t>점은</a:t>
            </a:r>
            <a:r>
              <a:rPr dirty="0"/>
              <a:t> </a:t>
            </a:r>
          </a:p>
          <a:p>
            <a:r>
              <a:rPr dirty="0" err="1"/>
              <a:t>rethrow된</a:t>
            </a:r>
            <a:r>
              <a:rPr dirty="0"/>
              <a:t> exception </a:t>
            </a:r>
            <a:r>
              <a:rPr dirty="0" err="1"/>
              <a:t>e를</a:t>
            </a:r>
            <a:r>
              <a:rPr dirty="0"/>
              <a:t> </a:t>
            </a:r>
          </a:p>
          <a:p>
            <a:r>
              <a:rPr dirty="0"/>
              <a:t>method1의 </a:t>
            </a:r>
            <a:r>
              <a:rPr dirty="0" err="1"/>
              <a:t>두번째</a:t>
            </a:r>
            <a:r>
              <a:rPr dirty="0"/>
              <a:t> catch </a:t>
            </a:r>
            <a:r>
              <a:rPr dirty="0" err="1"/>
              <a:t>block인</a:t>
            </a:r>
            <a:r>
              <a:rPr dirty="0"/>
              <a:t> </a:t>
            </a:r>
          </a:p>
          <a:p>
            <a:r>
              <a:rPr dirty="0"/>
              <a:t>catch (Exception e) </a:t>
            </a:r>
            <a:r>
              <a:rPr dirty="0" err="1"/>
              <a:t>에서는</a:t>
            </a:r>
            <a:r>
              <a:rPr dirty="0"/>
              <a:t> </a:t>
            </a:r>
            <a:r>
              <a:rPr dirty="0" err="1"/>
              <a:t>catch하지</a:t>
            </a:r>
            <a:r>
              <a:rPr dirty="0"/>
              <a:t> </a:t>
            </a:r>
            <a:r>
              <a:rPr dirty="0" err="1"/>
              <a:t>못한다는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</a:p>
          <a:p>
            <a:r>
              <a:rPr dirty="0" err="1"/>
              <a:t>이것은</a:t>
            </a:r>
            <a:r>
              <a:rPr dirty="0"/>
              <a:t> try-catch-finally </a:t>
            </a:r>
            <a:r>
              <a:rPr dirty="0" err="1"/>
              <a:t>block이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묶음이고</a:t>
            </a:r>
            <a:endParaRPr dirty="0"/>
          </a:p>
          <a:p>
            <a:r>
              <a:rPr dirty="0" err="1"/>
              <a:t>중간에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catch </a:t>
            </a:r>
            <a:r>
              <a:rPr dirty="0" err="1"/>
              <a:t>block들</a:t>
            </a:r>
            <a:r>
              <a:rPr dirty="0"/>
              <a:t> </a:t>
            </a:r>
            <a:r>
              <a:rPr dirty="0" err="1"/>
              <a:t>중에서는</a:t>
            </a:r>
            <a:r>
              <a:rPr dirty="0"/>
              <a:t> </a:t>
            </a:r>
          </a:p>
          <a:p>
            <a:r>
              <a:rPr dirty="0" err="1"/>
              <a:t>딱</a:t>
            </a:r>
            <a:r>
              <a:rPr dirty="0"/>
              <a:t> </a:t>
            </a:r>
            <a:r>
              <a:rPr dirty="0" err="1"/>
              <a:t>하나의</a:t>
            </a:r>
            <a:r>
              <a:rPr dirty="0"/>
              <a:t> catch </a:t>
            </a:r>
            <a:r>
              <a:rPr dirty="0" err="1"/>
              <a:t>block만</a:t>
            </a:r>
            <a:r>
              <a:rPr dirty="0"/>
              <a:t> </a:t>
            </a:r>
            <a:r>
              <a:rPr dirty="0" err="1"/>
              <a:t>실행된</a:t>
            </a:r>
            <a:r>
              <a:rPr dirty="0"/>
              <a:t> </a:t>
            </a:r>
            <a:r>
              <a:rPr dirty="0" err="1"/>
              <a:t>후</a:t>
            </a:r>
            <a:endParaRPr dirty="0"/>
          </a:p>
          <a:p>
            <a:r>
              <a:rPr dirty="0" err="1"/>
              <a:t>finally로</a:t>
            </a:r>
            <a:r>
              <a:rPr dirty="0"/>
              <a:t> </a:t>
            </a:r>
            <a:r>
              <a:rPr dirty="0" err="1"/>
              <a:t>진행하기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</a:p>
          <a:p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rethrow된</a:t>
            </a:r>
            <a:r>
              <a:rPr dirty="0"/>
              <a:t> </a:t>
            </a:r>
            <a:r>
              <a:rPr dirty="0" err="1"/>
              <a:t>exception은</a:t>
            </a:r>
            <a:r>
              <a:rPr dirty="0"/>
              <a:t> </a:t>
            </a:r>
            <a:r>
              <a:rPr dirty="0" err="1"/>
              <a:t>main으로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</a:t>
            </a:r>
            <a:r>
              <a:rPr dirty="0" err="1"/>
              <a:t>되고</a:t>
            </a:r>
            <a:endParaRPr dirty="0"/>
          </a:p>
          <a:p>
            <a:r>
              <a:rPr dirty="0"/>
              <a:t>catch </a:t>
            </a:r>
            <a:r>
              <a:rPr dirty="0" err="1"/>
              <a:t>block이</a:t>
            </a:r>
            <a:r>
              <a:rPr dirty="0"/>
              <a:t> </a:t>
            </a:r>
            <a:r>
              <a:rPr dirty="0" err="1"/>
              <a:t>실행되어</a:t>
            </a:r>
            <a:endParaRPr dirty="0"/>
          </a:p>
          <a:p>
            <a:r>
              <a:rPr dirty="0"/>
              <a:t>7이 </a:t>
            </a:r>
            <a:r>
              <a:rPr dirty="0" err="1"/>
              <a:t>프린트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 </a:t>
            </a:r>
          </a:p>
          <a:p>
            <a:r>
              <a:rPr dirty="0" err="1"/>
              <a:t>최종적으로</a:t>
            </a:r>
            <a:r>
              <a:rPr dirty="0"/>
              <a:t> </a:t>
            </a:r>
            <a:r>
              <a:rPr dirty="0" err="1"/>
              <a:t>output은</a:t>
            </a:r>
            <a:r>
              <a:rPr dirty="0"/>
              <a:t> 2 4 7 이 </a:t>
            </a:r>
            <a:r>
              <a:rPr dirty="0" err="1"/>
              <a:t>됩니다</a:t>
            </a:r>
            <a:r>
              <a:rPr dirty="0"/>
              <a:t>. </a:t>
            </a:r>
          </a:p>
          <a:p>
            <a:r>
              <a:rPr dirty="0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12</a:t>
            </a:r>
          </a:p>
          <a:p>
            <a:endParaRPr/>
          </a:p>
          <a:p>
            <a:r>
              <a:t>Java의 exception에는 유용한 user defined exception</a:t>
            </a:r>
          </a:p>
          <a:p>
            <a:r>
              <a:t>또는 programmer defined exception이라고 불리는 기능이 있습니다. </a:t>
            </a:r>
          </a:p>
          <a:p>
            <a:r>
              <a:t>이것은 programmer가 자신이 새로운 custom exception class를 만들어</a:t>
            </a:r>
          </a:p>
          <a:p>
            <a:r>
              <a:t>사용하는 기능입니다. </a:t>
            </a:r>
          </a:p>
          <a:p>
            <a:r>
              <a:t>만약에 Java에서 이미 제공하는 library중에</a:t>
            </a:r>
          </a:p>
          <a:p>
            <a:r>
              <a:t>찾고 있는 적절한 exception class가 없다면</a:t>
            </a:r>
          </a:p>
          <a:p>
            <a:r>
              <a:t>새로운 exception class를 standard exception class를 inherit하여</a:t>
            </a:r>
          </a:p>
          <a:p>
            <a:r>
              <a:t>생성해 낼 수 있습니다. </a:t>
            </a:r>
          </a:p>
          <a:p>
            <a:r>
              <a:t>만약 대문자 Exception class를 extend한다면 </a:t>
            </a:r>
          </a:p>
          <a:p>
            <a:r>
              <a:t>compiler checked exception을 새로 만들 수 있고</a:t>
            </a:r>
          </a:p>
          <a:p>
            <a:r>
              <a:t>RuntimeException class를 extend한다면</a:t>
            </a:r>
          </a:p>
          <a:p>
            <a:r>
              <a:t>compiler unchecked exception을 새로 만들 수 있습니다. </a:t>
            </a:r>
          </a:p>
          <a:p>
            <a:r>
              <a:t>한편 user defined exception class의 constructor를 이용하면</a:t>
            </a:r>
          </a:p>
          <a:p>
            <a:r>
              <a:t>적절한 메시지를 exception class가 가질 수 있도록</a:t>
            </a:r>
          </a:p>
          <a:p>
            <a:r>
              <a:t>프로그램할 수 있습니다.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13</a:t>
            </a:r>
          </a:p>
          <a:p>
            <a:endParaRPr/>
          </a:p>
          <a:p>
            <a:r>
              <a:t>이제 user defined exception의 예제 프로그램을 보겠습니다. </a:t>
            </a:r>
          </a:p>
          <a:p>
            <a:r>
              <a:t>Scanner를 사용한 input을 위해서 java.util.Scanner class를 import하였습니다. </a:t>
            </a:r>
          </a:p>
          <a:p>
            <a:r>
              <a:t>Exception class를 inherit하여 </a:t>
            </a:r>
          </a:p>
          <a:p>
            <a:r>
              <a:t>User defined exception으로</a:t>
            </a:r>
          </a:p>
          <a:p>
            <a:r>
              <a:t>InvalidInputException class를 define 하였습니다. </a:t>
            </a:r>
          </a:p>
          <a:p>
            <a:r>
              <a:t>constructor에서 String message를 받아</a:t>
            </a:r>
          </a:p>
          <a:p>
            <a:r>
              <a:t>super(message)를 call함으로써</a:t>
            </a:r>
          </a:p>
          <a:p>
            <a:r>
              <a:t>exception 발생시 가져올 수 있는 message를 저장하였습니다. </a:t>
            </a:r>
          </a:p>
          <a:p>
            <a:r>
              <a:t>Main class로 ExceptionBasedInputLoop를 정의합니다. </a:t>
            </a:r>
          </a:p>
          <a:p>
            <a:r>
              <a:t>main method에서는 먼저</a:t>
            </a:r>
          </a:p>
          <a:p>
            <a:r>
              <a:t>input을 위한 Scanner object를 생성하고</a:t>
            </a:r>
          </a:p>
          <a:p>
            <a:r>
              <a:t>integer input을 받을 number를 0으로 초기화 하며</a:t>
            </a:r>
          </a:p>
          <a:p>
            <a:r>
              <a:t>valid input이 들어왔는지를 알려줄 </a:t>
            </a:r>
          </a:p>
          <a:p>
            <a:r>
              <a:t>validInput boolean 변수를 false로 초기화 하고</a:t>
            </a:r>
          </a:p>
          <a:p>
            <a:r>
              <a:t>input을 위한 String 변수 input을 null로 초기화 하였습니다.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페이지</a:t>
            </a:r>
            <a:r>
              <a:rPr dirty="0"/>
              <a:t> 14</a:t>
            </a:r>
          </a:p>
          <a:p>
            <a:endParaRPr dirty="0"/>
          </a:p>
          <a:p>
            <a:r>
              <a:rPr dirty="0"/>
              <a:t>이 </a:t>
            </a:r>
            <a:r>
              <a:rPr dirty="0" err="1"/>
              <a:t>프로그램은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홀수</a:t>
            </a:r>
            <a:r>
              <a:rPr dirty="0"/>
              <a:t> </a:t>
            </a:r>
            <a:r>
              <a:rPr dirty="0" err="1"/>
              <a:t>정수가</a:t>
            </a:r>
            <a:r>
              <a:rPr dirty="0"/>
              <a:t> </a:t>
            </a:r>
            <a:r>
              <a:rPr dirty="0" err="1"/>
              <a:t>제대로</a:t>
            </a:r>
            <a:r>
              <a:rPr dirty="0"/>
              <a:t> </a:t>
            </a:r>
            <a:r>
              <a:rPr dirty="0" err="1"/>
              <a:t>input될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</a:p>
          <a:p>
            <a:r>
              <a:rPr dirty="0" err="1"/>
              <a:t>계속</a:t>
            </a:r>
            <a:r>
              <a:rPr dirty="0"/>
              <a:t> scanner </a:t>
            </a:r>
            <a:r>
              <a:rPr dirty="0" err="1"/>
              <a:t>input을</a:t>
            </a:r>
            <a:r>
              <a:rPr dirty="0"/>
              <a:t> </a:t>
            </a:r>
            <a:r>
              <a:rPr dirty="0" err="1"/>
              <a:t>반복하는데</a:t>
            </a:r>
            <a:endParaRPr dirty="0"/>
          </a:p>
          <a:p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홀수</a:t>
            </a:r>
            <a:r>
              <a:rPr dirty="0"/>
              <a:t> </a:t>
            </a:r>
            <a:r>
              <a:rPr dirty="0" err="1"/>
              <a:t>정수라는</a:t>
            </a:r>
            <a:r>
              <a:rPr dirty="0"/>
              <a:t> </a:t>
            </a:r>
            <a:r>
              <a:rPr dirty="0" err="1"/>
              <a:t>조건을</a:t>
            </a:r>
            <a:r>
              <a:rPr dirty="0"/>
              <a:t> </a:t>
            </a:r>
            <a:r>
              <a:rPr dirty="0" err="1"/>
              <a:t>테스트하기</a:t>
            </a:r>
            <a:r>
              <a:rPr dirty="0"/>
              <a:t> </a:t>
            </a:r>
            <a:r>
              <a:rPr dirty="0" err="1"/>
              <a:t>위해</a:t>
            </a:r>
            <a:endParaRPr dirty="0"/>
          </a:p>
          <a:p>
            <a:r>
              <a:rPr dirty="0"/>
              <a:t>Exception </a:t>
            </a:r>
            <a:r>
              <a:rPr dirty="0" err="1"/>
              <a:t>handling을</a:t>
            </a:r>
            <a:r>
              <a:rPr dirty="0"/>
              <a:t> </a:t>
            </a:r>
            <a:r>
              <a:rPr dirty="0" err="1"/>
              <a:t>사용하고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</a:p>
          <a:p>
            <a:r>
              <a:rPr dirty="0" err="1"/>
              <a:t>이러한</a:t>
            </a:r>
            <a:r>
              <a:rPr dirty="0"/>
              <a:t> </a:t>
            </a:r>
            <a:r>
              <a:rPr dirty="0" err="1"/>
              <a:t>방식을</a:t>
            </a:r>
            <a:r>
              <a:rPr dirty="0"/>
              <a:t> Exception based input loop 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부릅니다</a:t>
            </a:r>
            <a:r>
              <a:rPr dirty="0"/>
              <a:t>. </a:t>
            </a:r>
          </a:p>
          <a:p>
            <a:r>
              <a:rPr dirty="0" err="1"/>
              <a:t>while문은</a:t>
            </a:r>
            <a:r>
              <a:rPr dirty="0"/>
              <a:t> </a:t>
            </a:r>
            <a:r>
              <a:rPr dirty="0" err="1"/>
              <a:t>validInput이</a:t>
            </a:r>
            <a:r>
              <a:rPr dirty="0"/>
              <a:t> </a:t>
            </a:r>
            <a:r>
              <a:rPr dirty="0" err="1"/>
              <a:t>false인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반복이</a:t>
            </a:r>
            <a:r>
              <a:rPr dirty="0"/>
              <a:t> </a:t>
            </a:r>
            <a:r>
              <a:rPr dirty="0" err="1"/>
              <a:t>유지됩니다</a:t>
            </a:r>
            <a:r>
              <a:rPr dirty="0"/>
              <a:t>. </a:t>
            </a:r>
          </a:p>
          <a:p>
            <a:r>
              <a:rPr dirty="0"/>
              <a:t>try block </a:t>
            </a:r>
            <a:r>
              <a:rPr dirty="0" err="1"/>
              <a:t>안에서</a:t>
            </a:r>
            <a:endParaRPr dirty="0"/>
          </a:p>
          <a:p>
            <a:r>
              <a:rPr dirty="0"/>
              <a:t>“Please enter a positive odd integer: “ </a:t>
            </a:r>
            <a:r>
              <a:rPr dirty="0" err="1"/>
              <a:t>라는</a:t>
            </a:r>
            <a:r>
              <a:rPr dirty="0"/>
              <a:t> </a:t>
            </a:r>
            <a:r>
              <a:rPr dirty="0" err="1"/>
              <a:t>prompt를</a:t>
            </a:r>
            <a:r>
              <a:rPr dirty="0"/>
              <a:t> </a:t>
            </a:r>
            <a:r>
              <a:rPr dirty="0" err="1"/>
              <a:t>프린트하여</a:t>
            </a:r>
            <a:r>
              <a:rPr dirty="0"/>
              <a:t> </a:t>
            </a:r>
            <a:r>
              <a:rPr dirty="0" err="1"/>
              <a:t>보여주고</a:t>
            </a:r>
            <a:endParaRPr dirty="0"/>
          </a:p>
          <a:p>
            <a:r>
              <a:rPr dirty="0" err="1"/>
              <a:t>scanner.nextLine</a:t>
            </a:r>
            <a:r>
              <a:rPr dirty="0"/>
              <a:t>()</a:t>
            </a:r>
            <a:r>
              <a:rPr dirty="0" err="1"/>
              <a:t>으로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라인</a:t>
            </a:r>
            <a:r>
              <a:rPr dirty="0"/>
              <a:t> </a:t>
            </a:r>
            <a:r>
              <a:rPr dirty="0" err="1"/>
              <a:t>전체를</a:t>
            </a:r>
            <a:r>
              <a:rPr dirty="0"/>
              <a:t> </a:t>
            </a:r>
            <a:r>
              <a:rPr dirty="0" err="1"/>
              <a:t>String으로</a:t>
            </a:r>
            <a:r>
              <a:rPr dirty="0"/>
              <a:t> input </a:t>
            </a:r>
            <a:r>
              <a:rPr dirty="0" err="1"/>
              <a:t>받습니다</a:t>
            </a:r>
            <a:r>
              <a:rPr dirty="0"/>
              <a:t>. </a:t>
            </a:r>
          </a:p>
          <a:p>
            <a:r>
              <a:rPr dirty="0"/>
              <a:t>이 input </a:t>
            </a:r>
            <a:r>
              <a:rPr dirty="0" err="1"/>
              <a:t>String을</a:t>
            </a:r>
            <a:r>
              <a:rPr dirty="0"/>
              <a:t> Wrapper </a:t>
            </a:r>
            <a:r>
              <a:rPr dirty="0" err="1"/>
              <a:t>class인</a:t>
            </a:r>
            <a:r>
              <a:rPr dirty="0"/>
              <a:t> Integer.parseInt(input) </a:t>
            </a:r>
            <a:r>
              <a:rPr dirty="0" err="1"/>
              <a:t>으로</a:t>
            </a:r>
            <a:endParaRPr dirty="0"/>
          </a:p>
          <a:p>
            <a:r>
              <a:rPr dirty="0"/>
              <a:t>int </a:t>
            </a:r>
            <a:r>
              <a:rPr dirty="0" err="1"/>
              <a:t>type의</a:t>
            </a:r>
            <a:r>
              <a:rPr dirty="0"/>
              <a:t> </a:t>
            </a:r>
            <a:r>
              <a:rPr dirty="0" err="1"/>
              <a:t>number로</a:t>
            </a:r>
            <a:r>
              <a:rPr dirty="0"/>
              <a:t> </a:t>
            </a:r>
            <a:r>
              <a:rPr dirty="0" err="1"/>
              <a:t>conversion을</a:t>
            </a:r>
            <a:r>
              <a:rPr dirty="0"/>
              <a:t> </a:t>
            </a:r>
            <a:r>
              <a:rPr dirty="0" err="1"/>
              <a:t>시도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 </a:t>
            </a:r>
          </a:p>
          <a:p>
            <a:r>
              <a:rPr dirty="0" err="1"/>
              <a:t>만약</a:t>
            </a:r>
            <a:r>
              <a:rPr dirty="0"/>
              <a:t> 이 </a:t>
            </a:r>
            <a:r>
              <a:rPr dirty="0" err="1"/>
              <a:t>conversion에서</a:t>
            </a:r>
            <a:r>
              <a:rPr dirty="0"/>
              <a:t> input </a:t>
            </a:r>
            <a:r>
              <a:rPr dirty="0" err="1"/>
              <a:t>String이</a:t>
            </a:r>
            <a:r>
              <a:rPr dirty="0"/>
              <a:t> </a:t>
            </a:r>
            <a:r>
              <a:rPr dirty="0" err="1"/>
              <a:t>int로</a:t>
            </a:r>
            <a:r>
              <a:rPr dirty="0"/>
              <a:t> </a:t>
            </a:r>
            <a:r>
              <a:rPr dirty="0" err="1"/>
              <a:t>바뀔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것이라면</a:t>
            </a:r>
            <a:endParaRPr dirty="0"/>
          </a:p>
          <a:p>
            <a:r>
              <a:rPr dirty="0" err="1"/>
              <a:t>예를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“</a:t>
            </a:r>
            <a:r>
              <a:rPr dirty="0" err="1"/>
              <a:t>abcd</a:t>
            </a:r>
            <a:r>
              <a:rPr dirty="0"/>
              <a:t>” </a:t>
            </a:r>
            <a:r>
              <a:rPr dirty="0" err="1"/>
              <a:t>나</a:t>
            </a:r>
            <a:r>
              <a:rPr dirty="0"/>
              <a:t> “123.45”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것이라면</a:t>
            </a:r>
            <a:r>
              <a:rPr dirty="0"/>
              <a:t> </a:t>
            </a:r>
          </a:p>
          <a:p>
            <a:r>
              <a:rPr dirty="0" err="1"/>
              <a:t>프로그램은</a:t>
            </a:r>
            <a:r>
              <a:rPr dirty="0"/>
              <a:t> </a:t>
            </a:r>
            <a:r>
              <a:rPr dirty="0" err="1"/>
              <a:t>NumberFormatException을</a:t>
            </a:r>
            <a:r>
              <a:rPr dirty="0"/>
              <a:t> </a:t>
            </a:r>
            <a:r>
              <a:rPr dirty="0" err="1"/>
              <a:t>발생시키고</a:t>
            </a:r>
            <a:endParaRPr dirty="0"/>
          </a:p>
          <a:p>
            <a:r>
              <a:rPr dirty="0"/>
              <a:t>try </a:t>
            </a:r>
            <a:r>
              <a:rPr dirty="0" err="1"/>
              <a:t>block의</a:t>
            </a:r>
            <a:r>
              <a:rPr dirty="0"/>
              <a:t> </a:t>
            </a:r>
            <a:r>
              <a:rPr dirty="0" err="1"/>
              <a:t>실행은</a:t>
            </a:r>
            <a:r>
              <a:rPr dirty="0"/>
              <a:t> 이 </a:t>
            </a:r>
            <a:r>
              <a:rPr dirty="0" err="1"/>
              <a:t>지점에서</a:t>
            </a:r>
            <a:r>
              <a:rPr dirty="0"/>
              <a:t> </a:t>
            </a:r>
            <a:r>
              <a:rPr dirty="0" err="1"/>
              <a:t>stop한</a:t>
            </a:r>
            <a:r>
              <a:rPr dirty="0"/>
              <a:t> </a:t>
            </a:r>
            <a:r>
              <a:rPr dirty="0" err="1"/>
              <a:t>후</a:t>
            </a:r>
            <a:endParaRPr dirty="0"/>
          </a:p>
          <a:p>
            <a:r>
              <a:rPr dirty="0" err="1"/>
              <a:t>NumberFormatException을</a:t>
            </a:r>
            <a:r>
              <a:rPr dirty="0"/>
              <a:t> </a:t>
            </a:r>
            <a:r>
              <a:rPr dirty="0" err="1"/>
              <a:t>catch하는</a:t>
            </a:r>
            <a:endParaRPr dirty="0"/>
          </a:p>
          <a:p>
            <a:r>
              <a:rPr dirty="0"/>
              <a:t>catch </a:t>
            </a:r>
            <a:r>
              <a:rPr dirty="0" err="1"/>
              <a:t>block으로</a:t>
            </a:r>
            <a:r>
              <a:rPr dirty="0"/>
              <a:t> </a:t>
            </a:r>
            <a:r>
              <a:rPr dirty="0" err="1"/>
              <a:t>건너뛰게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 </a:t>
            </a:r>
          </a:p>
          <a:p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input을</a:t>
            </a:r>
            <a:r>
              <a:rPr dirty="0"/>
              <a:t> </a:t>
            </a:r>
            <a:r>
              <a:rPr dirty="0" err="1"/>
              <a:t>정수로</a:t>
            </a:r>
            <a:r>
              <a:rPr dirty="0"/>
              <a:t> </a:t>
            </a:r>
            <a:r>
              <a:rPr dirty="0" err="1"/>
              <a:t>바꾸는데</a:t>
            </a:r>
            <a:r>
              <a:rPr dirty="0"/>
              <a:t> </a:t>
            </a:r>
            <a:r>
              <a:rPr dirty="0" err="1"/>
              <a:t>성공했을</a:t>
            </a:r>
            <a:r>
              <a:rPr dirty="0"/>
              <a:t> </a:t>
            </a:r>
            <a:r>
              <a:rPr dirty="0" err="1"/>
              <a:t>때</a:t>
            </a:r>
            <a:endParaRPr dirty="0"/>
          </a:p>
          <a:p>
            <a:r>
              <a:rPr dirty="0"/>
              <a:t>이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number가</a:t>
            </a:r>
            <a:r>
              <a:rPr dirty="0"/>
              <a:t> 0이하의 </a:t>
            </a:r>
            <a:r>
              <a:rPr dirty="0" err="1"/>
              <a:t>정수이면</a:t>
            </a:r>
            <a:r>
              <a:rPr dirty="0"/>
              <a:t> </a:t>
            </a:r>
          </a:p>
          <a:p>
            <a:r>
              <a:rPr dirty="0"/>
              <a:t>“Negative Number” </a:t>
            </a:r>
            <a:r>
              <a:rPr dirty="0" err="1"/>
              <a:t>라는</a:t>
            </a:r>
            <a:r>
              <a:rPr dirty="0"/>
              <a:t> </a:t>
            </a:r>
            <a:r>
              <a:rPr dirty="0" err="1"/>
              <a:t>메시지를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</a:p>
          <a:p>
            <a:r>
              <a:rPr dirty="0"/>
              <a:t>user defined exception </a:t>
            </a:r>
            <a:r>
              <a:rPr dirty="0" err="1"/>
              <a:t>class인</a:t>
            </a:r>
            <a:r>
              <a:rPr dirty="0"/>
              <a:t> </a:t>
            </a:r>
          </a:p>
          <a:p>
            <a:r>
              <a:rPr dirty="0" err="1"/>
              <a:t>InvalidInputException을</a:t>
            </a:r>
            <a:r>
              <a:rPr dirty="0"/>
              <a:t> </a:t>
            </a:r>
            <a:r>
              <a:rPr dirty="0" err="1"/>
              <a:t>throw합니다</a:t>
            </a:r>
            <a:r>
              <a:rPr dirty="0"/>
              <a:t>. </a:t>
            </a:r>
          </a:p>
          <a:p>
            <a:r>
              <a:rPr dirty="0" err="1"/>
              <a:t>throw한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진행하지</a:t>
            </a:r>
            <a:r>
              <a:rPr dirty="0"/>
              <a:t> </a:t>
            </a:r>
            <a:r>
              <a:rPr dirty="0" err="1"/>
              <a:t>않고</a:t>
            </a:r>
            <a:endParaRPr dirty="0"/>
          </a:p>
          <a:p>
            <a:r>
              <a:rPr dirty="0"/>
              <a:t>catch (</a:t>
            </a:r>
            <a:r>
              <a:rPr dirty="0" err="1"/>
              <a:t>InvalidInputException</a:t>
            </a:r>
            <a:r>
              <a:rPr dirty="0"/>
              <a:t>) </a:t>
            </a:r>
            <a:r>
              <a:rPr dirty="0" err="1"/>
              <a:t>block을</a:t>
            </a:r>
            <a:r>
              <a:rPr dirty="0"/>
              <a:t> </a:t>
            </a:r>
            <a:r>
              <a:rPr dirty="0" err="1"/>
              <a:t>실행하게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 </a:t>
            </a:r>
          </a:p>
          <a:p>
            <a:r>
              <a:rPr dirty="0"/>
              <a:t>negative integer, </a:t>
            </a:r>
            <a:r>
              <a:rPr dirty="0" err="1"/>
              <a:t>또는</a:t>
            </a:r>
            <a:r>
              <a:rPr dirty="0"/>
              <a:t> 0이 </a:t>
            </a:r>
            <a:r>
              <a:rPr dirty="0" err="1"/>
              <a:t>아니라면</a:t>
            </a:r>
            <a:r>
              <a:rPr dirty="0"/>
              <a:t> </a:t>
            </a:r>
            <a:r>
              <a:rPr dirty="0" err="1"/>
              <a:t>number는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정수인데</a:t>
            </a:r>
            <a:r>
              <a:rPr dirty="0"/>
              <a:t> </a:t>
            </a:r>
          </a:p>
          <a:p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중에서도</a:t>
            </a:r>
            <a:r>
              <a:rPr dirty="0"/>
              <a:t> </a:t>
            </a:r>
            <a:r>
              <a:rPr dirty="0" err="1"/>
              <a:t>홀수를</a:t>
            </a:r>
            <a:r>
              <a:rPr dirty="0"/>
              <a:t> </a:t>
            </a:r>
            <a:r>
              <a:rPr dirty="0" err="1"/>
              <a:t>입력받고</a:t>
            </a:r>
            <a:r>
              <a:rPr dirty="0"/>
              <a:t> </a:t>
            </a:r>
            <a:r>
              <a:rPr dirty="0" err="1"/>
              <a:t>싶어하는</a:t>
            </a:r>
            <a:r>
              <a:rPr dirty="0"/>
              <a:t> </a:t>
            </a:r>
            <a:r>
              <a:rPr dirty="0" err="1"/>
              <a:t>것이니까</a:t>
            </a:r>
            <a:endParaRPr dirty="0"/>
          </a:p>
          <a:p>
            <a:r>
              <a:rPr dirty="0" err="1"/>
              <a:t>number가</a:t>
            </a:r>
            <a:r>
              <a:rPr dirty="0"/>
              <a:t> </a:t>
            </a:r>
            <a:r>
              <a:rPr dirty="0" err="1"/>
              <a:t>짝수인지를</a:t>
            </a:r>
            <a:r>
              <a:rPr dirty="0"/>
              <a:t> </a:t>
            </a:r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 </a:t>
            </a:r>
          </a:p>
          <a:p>
            <a:r>
              <a:rPr dirty="0" err="1"/>
              <a:t>number를</a:t>
            </a:r>
            <a:r>
              <a:rPr dirty="0"/>
              <a:t> 2로 </a:t>
            </a:r>
            <a:r>
              <a:rPr dirty="0" err="1"/>
              <a:t>나눈</a:t>
            </a:r>
            <a:r>
              <a:rPr dirty="0"/>
              <a:t> </a:t>
            </a:r>
            <a:r>
              <a:rPr dirty="0" err="1"/>
              <a:t>나머지가</a:t>
            </a:r>
            <a:r>
              <a:rPr dirty="0"/>
              <a:t> 0이면 </a:t>
            </a:r>
            <a:r>
              <a:rPr dirty="0" err="1"/>
              <a:t>짝수입니다</a:t>
            </a:r>
            <a:r>
              <a:rPr dirty="0"/>
              <a:t>.</a:t>
            </a:r>
          </a:p>
          <a:p>
            <a:r>
              <a:rPr dirty="0" err="1"/>
              <a:t>짝수</a:t>
            </a:r>
            <a:r>
              <a:rPr dirty="0"/>
              <a:t> </a:t>
            </a:r>
            <a:r>
              <a:rPr dirty="0" err="1"/>
              <a:t>이면</a:t>
            </a:r>
            <a:r>
              <a:rPr dirty="0"/>
              <a:t> “Not odd integer” </a:t>
            </a:r>
            <a:r>
              <a:rPr dirty="0" err="1"/>
              <a:t>라는</a:t>
            </a:r>
            <a:r>
              <a:rPr dirty="0"/>
              <a:t> </a:t>
            </a:r>
            <a:r>
              <a:rPr dirty="0" err="1"/>
              <a:t>message와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</a:p>
          <a:p>
            <a:r>
              <a:rPr dirty="0" err="1"/>
              <a:t>InvalidInputException</a:t>
            </a:r>
            <a:r>
              <a:rPr dirty="0"/>
              <a:t> </a:t>
            </a:r>
            <a:r>
              <a:rPr dirty="0" err="1"/>
              <a:t>object를</a:t>
            </a:r>
            <a:r>
              <a:rPr dirty="0"/>
              <a:t> </a:t>
            </a:r>
            <a:r>
              <a:rPr dirty="0" err="1"/>
              <a:t>생성하여</a:t>
            </a:r>
            <a:r>
              <a:rPr dirty="0"/>
              <a:t> </a:t>
            </a:r>
            <a:r>
              <a:rPr dirty="0" err="1"/>
              <a:t>throw합니다</a:t>
            </a:r>
            <a:r>
              <a:rPr dirty="0"/>
              <a:t>. </a:t>
            </a:r>
          </a:p>
          <a:p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프로그램은</a:t>
            </a:r>
            <a:r>
              <a:rPr dirty="0"/>
              <a:t> catch(</a:t>
            </a:r>
            <a:r>
              <a:rPr dirty="0" err="1"/>
              <a:t>InvalidInputException</a:t>
            </a:r>
            <a:r>
              <a:rPr dirty="0"/>
              <a:t> e) </a:t>
            </a:r>
            <a:r>
              <a:rPr dirty="0" err="1"/>
              <a:t>block으로</a:t>
            </a:r>
            <a:endParaRPr dirty="0"/>
          </a:p>
          <a:p>
            <a:r>
              <a:rPr dirty="0" err="1"/>
              <a:t>진행합니다</a:t>
            </a:r>
            <a:r>
              <a:rPr dirty="0"/>
              <a:t>. </a:t>
            </a:r>
          </a:p>
          <a:p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number가</a:t>
            </a:r>
            <a:r>
              <a:rPr dirty="0"/>
              <a:t> </a:t>
            </a:r>
            <a:r>
              <a:rPr dirty="0" err="1"/>
              <a:t>음의정수도</a:t>
            </a:r>
            <a:r>
              <a:rPr dirty="0"/>
              <a:t>, 0도, </a:t>
            </a:r>
            <a:r>
              <a:rPr dirty="0" err="1"/>
              <a:t>양의짝수도</a:t>
            </a:r>
            <a:r>
              <a:rPr dirty="0"/>
              <a:t> </a:t>
            </a:r>
            <a:r>
              <a:rPr dirty="0" err="1"/>
              <a:t>아니라면</a:t>
            </a:r>
            <a:r>
              <a:rPr dirty="0"/>
              <a:t> </a:t>
            </a:r>
          </a:p>
          <a:p>
            <a:r>
              <a:rPr dirty="0" err="1"/>
              <a:t>number는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홀수</a:t>
            </a:r>
            <a:r>
              <a:rPr dirty="0"/>
              <a:t> </a:t>
            </a:r>
            <a:r>
              <a:rPr dirty="0" err="1"/>
              <a:t>정수</a:t>
            </a:r>
            <a:r>
              <a:rPr dirty="0"/>
              <a:t> </a:t>
            </a:r>
            <a:r>
              <a:rPr dirty="0" err="1"/>
              <a:t>일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</a:p>
          <a:p>
            <a:r>
              <a:rPr dirty="0"/>
              <a:t>이 </a:t>
            </a:r>
            <a:r>
              <a:rPr dirty="0" err="1"/>
              <a:t>때에는</a:t>
            </a:r>
            <a:r>
              <a:rPr dirty="0"/>
              <a:t> </a:t>
            </a:r>
            <a:r>
              <a:rPr dirty="0" err="1"/>
              <a:t>validInput이</a:t>
            </a:r>
            <a:r>
              <a:rPr dirty="0"/>
              <a:t> </a:t>
            </a:r>
            <a:r>
              <a:rPr dirty="0" err="1"/>
              <a:t>true로</a:t>
            </a:r>
            <a:r>
              <a:rPr dirty="0"/>
              <a:t> </a:t>
            </a:r>
            <a:r>
              <a:rPr dirty="0" err="1"/>
              <a:t>assign되고</a:t>
            </a:r>
            <a:endParaRPr dirty="0"/>
          </a:p>
          <a:p>
            <a:r>
              <a:rPr dirty="0" err="1"/>
              <a:t>while문을</a:t>
            </a:r>
            <a:r>
              <a:rPr dirty="0"/>
              <a:t> </a:t>
            </a:r>
            <a:r>
              <a:rPr dirty="0" err="1"/>
              <a:t>빠져나올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 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페이지</a:t>
            </a:r>
            <a:r>
              <a:rPr dirty="0"/>
              <a:t> 15</a:t>
            </a:r>
          </a:p>
          <a:p>
            <a:endParaRPr dirty="0"/>
          </a:p>
          <a:p>
            <a:r>
              <a:rPr dirty="0" err="1"/>
              <a:t>입력의</a:t>
            </a:r>
            <a:r>
              <a:rPr dirty="0"/>
              <a:t> </a:t>
            </a:r>
            <a:r>
              <a:rPr dirty="0" err="1"/>
              <a:t>예를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r>
              <a:rPr dirty="0" err="1"/>
              <a:t>처음에</a:t>
            </a:r>
            <a:r>
              <a:rPr dirty="0"/>
              <a:t> a9832를 </a:t>
            </a:r>
            <a:r>
              <a:rPr dirty="0" err="1"/>
              <a:t>입력했을때에는</a:t>
            </a:r>
            <a:endParaRPr dirty="0"/>
          </a:p>
          <a:p>
            <a:r>
              <a:rPr dirty="0" err="1"/>
              <a:t>NumberFormatException이</a:t>
            </a:r>
            <a:r>
              <a:rPr dirty="0"/>
              <a:t> </a:t>
            </a:r>
            <a:r>
              <a:rPr dirty="0" err="1"/>
              <a:t>발생하면서</a:t>
            </a:r>
            <a:endParaRPr dirty="0"/>
          </a:p>
          <a:p>
            <a:r>
              <a:rPr dirty="0"/>
              <a:t>“Invalid input: Not a valid integer” </a:t>
            </a:r>
            <a:r>
              <a:rPr dirty="0" err="1"/>
              <a:t>라는</a:t>
            </a:r>
            <a:r>
              <a:rPr dirty="0"/>
              <a:t> </a:t>
            </a:r>
            <a:r>
              <a:rPr dirty="0" err="1"/>
              <a:t>메시지가</a:t>
            </a:r>
            <a:r>
              <a:rPr dirty="0"/>
              <a:t> </a:t>
            </a:r>
            <a:r>
              <a:rPr dirty="0" err="1"/>
              <a:t>표시됩니다</a:t>
            </a:r>
            <a:r>
              <a:rPr dirty="0"/>
              <a:t>. </a:t>
            </a:r>
          </a:p>
          <a:p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입력이</a:t>
            </a:r>
            <a:r>
              <a:rPr dirty="0"/>
              <a:t> </a:t>
            </a:r>
            <a:r>
              <a:rPr dirty="0" err="1"/>
              <a:t>이번에</a:t>
            </a:r>
            <a:r>
              <a:rPr dirty="0"/>
              <a:t> -253 </a:t>
            </a:r>
            <a:r>
              <a:rPr dirty="0" err="1"/>
              <a:t>인데</a:t>
            </a:r>
            <a:endParaRPr dirty="0"/>
          </a:p>
          <a:p>
            <a:r>
              <a:rPr dirty="0"/>
              <a:t>“Negative integer” </a:t>
            </a:r>
            <a:r>
              <a:rPr dirty="0" err="1"/>
              <a:t>라는</a:t>
            </a:r>
            <a:r>
              <a:rPr dirty="0"/>
              <a:t> </a:t>
            </a:r>
            <a:r>
              <a:rPr dirty="0" err="1"/>
              <a:t>메시지가</a:t>
            </a:r>
            <a:r>
              <a:rPr dirty="0"/>
              <a:t> </a:t>
            </a:r>
            <a:r>
              <a:rPr dirty="0" err="1"/>
              <a:t>표시되고</a:t>
            </a:r>
            <a:endParaRPr dirty="0"/>
          </a:p>
          <a:p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입력은</a:t>
            </a:r>
            <a:r>
              <a:rPr dirty="0"/>
              <a:t> 2982 </a:t>
            </a:r>
            <a:r>
              <a:rPr dirty="0" err="1"/>
              <a:t>인데</a:t>
            </a:r>
            <a:r>
              <a:rPr dirty="0"/>
              <a:t> </a:t>
            </a:r>
          </a:p>
          <a:p>
            <a:r>
              <a:rPr dirty="0"/>
              <a:t>“Not odd integer” </a:t>
            </a:r>
            <a:r>
              <a:rPr dirty="0" err="1"/>
              <a:t>라는</a:t>
            </a:r>
            <a:r>
              <a:rPr dirty="0"/>
              <a:t> </a:t>
            </a:r>
            <a:r>
              <a:rPr dirty="0" err="1"/>
              <a:t>메시지가</a:t>
            </a:r>
            <a:r>
              <a:rPr dirty="0"/>
              <a:t> </a:t>
            </a:r>
            <a:r>
              <a:rPr dirty="0" err="1"/>
              <a:t>표시됩니다</a:t>
            </a:r>
            <a:r>
              <a:rPr dirty="0"/>
              <a:t>. </a:t>
            </a:r>
          </a:p>
          <a:p>
            <a:r>
              <a:rPr dirty="0"/>
              <a:t>980751 </a:t>
            </a:r>
            <a:r>
              <a:rPr dirty="0" err="1"/>
              <a:t>이라는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홀수</a:t>
            </a:r>
            <a:r>
              <a:rPr dirty="0"/>
              <a:t> </a:t>
            </a:r>
            <a:r>
              <a:rPr dirty="0" err="1"/>
              <a:t>정수가</a:t>
            </a:r>
            <a:r>
              <a:rPr dirty="0"/>
              <a:t> </a:t>
            </a:r>
            <a:r>
              <a:rPr dirty="0" err="1"/>
              <a:t>입력되면</a:t>
            </a:r>
            <a:endParaRPr dirty="0"/>
          </a:p>
          <a:p>
            <a:r>
              <a:rPr dirty="0"/>
              <a:t>while </a:t>
            </a:r>
            <a:r>
              <a:rPr dirty="0" err="1"/>
              <a:t>loop가</a:t>
            </a:r>
            <a:r>
              <a:rPr dirty="0"/>
              <a:t> </a:t>
            </a:r>
            <a:r>
              <a:rPr dirty="0" err="1"/>
              <a:t>끝나고</a:t>
            </a:r>
            <a:r>
              <a:rPr dirty="0"/>
              <a:t> </a:t>
            </a:r>
            <a:r>
              <a:rPr dirty="0" err="1"/>
              <a:t>프로그램이</a:t>
            </a:r>
            <a:r>
              <a:rPr dirty="0"/>
              <a:t> </a:t>
            </a:r>
            <a:r>
              <a:rPr dirty="0" err="1"/>
              <a:t>종료됩니다</a:t>
            </a:r>
            <a:r>
              <a:rPr dirty="0"/>
              <a:t>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Font typeface="+mj-lt"/>
              <a:buNone/>
            </a:pPr>
            <a:r>
              <a:rPr dirty="0"/>
              <a:t>Exception </a:t>
            </a:r>
            <a:r>
              <a:rPr dirty="0" err="1"/>
              <a:t>handling의</a:t>
            </a:r>
            <a:r>
              <a:rPr dirty="0"/>
              <a:t> </a:t>
            </a:r>
            <a:r>
              <a:rPr dirty="0" err="1"/>
              <a:t>기본</a:t>
            </a:r>
            <a:r>
              <a:rPr dirty="0"/>
              <a:t> </a:t>
            </a:r>
            <a:r>
              <a:rPr dirty="0" err="1"/>
              <a:t>code는</a:t>
            </a:r>
            <a:r>
              <a:rPr dirty="0"/>
              <a:t> try-catch-finally block </a:t>
            </a:r>
            <a:r>
              <a:rPr dirty="0" err="1"/>
              <a:t>입니다</a:t>
            </a:r>
            <a:r>
              <a:rPr dirty="0"/>
              <a:t>. </a:t>
            </a:r>
            <a:endParaRPr lang="en-US" dirty="0"/>
          </a:p>
          <a:p>
            <a:pPr marL="0" indent="0">
              <a:buFont typeface="+mj-lt"/>
              <a:buNone/>
            </a:pPr>
            <a:r>
              <a:rPr dirty="0"/>
              <a:t>try block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exception이</a:t>
            </a:r>
            <a:r>
              <a:rPr dirty="0"/>
              <a:t> throwing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가능성이</a:t>
            </a:r>
            <a:r>
              <a:rPr dirty="0"/>
              <a:t> </a:t>
            </a:r>
            <a:r>
              <a:rPr dirty="0" err="1"/>
              <a:t>있는</a:t>
            </a:r>
            <a:r>
              <a:rPr lang="en-US" dirty="0"/>
              <a:t>, </a:t>
            </a:r>
            <a:r>
              <a:rPr dirty="0" err="1"/>
              <a:t>즉</a:t>
            </a:r>
            <a:r>
              <a:rPr lang="en-US" dirty="0"/>
              <a:t>,</a:t>
            </a:r>
            <a:r>
              <a:rPr dirty="0"/>
              <a:t> </a:t>
            </a:r>
            <a:r>
              <a:rPr dirty="0" err="1"/>
              <a:t>exception이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가능성이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code를</a:t>
            </a:r>
            <a:r>
              <a:rPr dirty="0"/>
              <a:t> </a:t>
            </a:r>
            <a:r>
              <a:rPr dirty="0" err="1"/>
              <a:t>둡니다</a:t>
            </a:r>
            <a:r>
              <a:rPr dirty="0"/>
              <a:t>. </a:t>
            </a:r>
            <a:endParaRPr lang="en-US" dirty="0"/>
          </a:p>
          <a:p>
            <a:pPr marL="0" indent="0">
              <a:buFont typeface="+mj-lt"/>
              <a:buNone/>
            </a:pPr>
            <a:r>
              <a:rPr dirty="0"/>
              <a:t>catch </a:t>
            </a:r>
            <a:r>
              <a:rPr dirty="0" err="1"/>
              <a:t>block에서는</a:t>
            </a:r>
            <a:r>
              <a:rPr dirty="0"/>
              <a:t> </a:t>
            </a:r>
            <a:r>
              <a:rPr dirty="0" err="1"/>
              <a:t>exception이</a:t>
            </a:r>
            <a:r>
              <a:rPr dirty="0"/>
              <a:t> </a:t>
            </a:r>
            <a:r>
              <a:rPr lang="ko-KR" altLang="en-US" dirty="0"/>
              <a:t>발생한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exception을</a:t>
            </a:r>
            <a:r>
              <a:rPr dirty="0"/>
              <a:t> </a:t>
            </a:r>
            <a:r>
              <a:rPr dirty="0" err="1"/>
              <a:t>handling하는</a:t>
            </a:r>
            <a:r>
              <a:rPr dirty="0"/>
              <a:t> </a:t>
            </a:r>
            <a:r>
              <a:rPr dirty="0" err="1"/>
              <a:t>code를</a:t>
            </a:r>
            <a:r>
              <a:rPr dirty="0"/>
              <a:t> </a:t>
            </a:r>
            <a:r>
              <a:rPr dirty="0" err="1"/>
              <a:t>둡니다</a:t>
            </a:r>
            <a:r>
              <a:rPr dirty="0"/>
              <a:t>. </a:t>
            </a:r>
            <a:endParaRPr lang="en-US" dirty="0"/>
          </a:p>
          <a:p>
            <a:pPr marL="0" indent="0">
              <a:buFont typeface="+mj-lt"/>
              <a:buNone/>
            </a:pPr>
            <a:r>
              <a:rPr dirty="0"/>
              <a:t>catch </a:t>
            </a:r>
            <a:r>
              <a:rPr dirty="0" err="1"/>
              <a:t>block에서는</a:t>
            </a:r>
            <a:r>
              <a:rPr dirty="0"/>
              <a:t> </a:t>
            </a:r>
            <a:r>
              <a:rPr dirty="0" err="1"/>
              <a:t>발생된</a:t>
            </a:r>
            <a:r>
              <a:rPr dirty="0"/>
              <a:t> </a:t>
            </a:r>
            <a:r>
              <a:rPr dirty="0" err="1"/>
              <a:t>exception을</a:t>
            </a:r>
            <a:r>
              <a:rPr dirty="0"/>
              <a:t> parameter </a:t>
            </a:r>
            <a:r>
              <a:rPr dirty="0" err="1"/>
              <a:t>형태로</a:t>
            </a:r>
            <a:r>
              <a:rPr dirty="0"/>
              <a:t> </a:t>
            </a:r>
            <a:r>
              <a:rPr dirty="0" err="1"/>
              <a:t>받아서</a:t>
            </a:r>
            <a:r>
              <a:rPr dirty="0"/>
              <a:t> </a:t>
            </a:r>
            <a:r>
              <a:rPr lang="en-US" dirty="0"/>
              <a:t>exception</a:t>
            </a:r>
            <a:r>
              <a:rPr lang="ko-KR" altLang="en-US" dirty="0"/>
              <a:t>의 정보를 </a:t>
            </a:r>
            <a:r>
              <a:rPr dirty="0" err="1"/>
              <a:t>이용할</a:t>
            </a:r>
            <a:r>
              <a:rPr dirty="0"/>
              <a:t> </a:t>
            </a:r>
            <a:r>
              <a:rPr dirty="0" err="1"/>
              <a:t>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  <a:p>
            <a:pPr marL="0" indent="0">
              <a:buFont typeface="+mj-lt"/>
              <a:buNone/>
            </a:pPr>
            <a:r>
              <a:rPr dirty="0"/>
              <a:t>finally </a:t>
            </a:r>
            <a:r>
              <a:rPr dirty="0" err="1"/>
              <a:t>block은</a:t>
            </a:r>
            <a:r>
              <a:rPr dirty="0"/>
              <a:t> </a:t>
            </a:r>
            <a:r>
              <a:rPr dirty="0" err="1"/>
              <a:t>exception이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여부와</a:t>
            </a:r>
            <a:r>
              <a:rPr dirty="0"/>
              <a:t> </a:t>
            </a:r>
            <a:r>
              <a:rPr dirty="0" err="1"/>
              <a:t>상관없이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실행되어야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부분을</a:t>
            </a:r>
            <a:r>
              <a:rPr dirty="0"/>
              <a:t> </a:t>
            </a:r>
            <a:r>
              <a:rPr dirty="0" err="1"/>
              <a:t>포함합니다</a:t>
            </a:r>
            <a:r>
              <a:rPr dirty="0"/>
              <a:t>. finally </a:t>
            </a:r>
            <a:r>
              <a:rPr dirty="0" err="1"/>
              <a:t>block은</a:t>
            </a:r>
            <a:r>
              <a:rPr dirty="0"/>
              <a:t> </a:t>
            </a:r>
            <a:r>
              <a:rPr dirty="0" err="1"/>
              <a:t>꼭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부분은</a:t>
            </a:r>
            <a:r>
              <a:rPr dirty="0"/>
              <a:t> </a:t>
            </a:r>
            <a:r>
              <a:rPr dirty="0" err="1"/>
              <a:t>아니라서</a:t>
            </a:r>
            <a:r>
              <a:rPr dirty="0"/>
              <a:t> </a:t>
            </a:r>
            <a:r>
              <a:rPr dirty="0" err="1"/>
              <a:t>생략되기도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Font typeface="+mj-lt"/>
              <a:buNone/>
            </a:pPr>
            <a:r>
              <a:rPr dirty="0" err="1"/>
              <a:t>Exception이</a:t>
            </a:r>
            <a:r>
              <a:rPr dirty="0"/>
              <a:t> </a:t>
            </a:r>
            <a:r>
              <a:rPr dirty="0" err="1"/>
              <a:t>발생하지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lang="ko-KR" altLang="en-US" dirty="0"/>
              <a:t>경우</a:t>
            </a:r>
            <a:r>
              <a:rPr lang="en-US" altLang="ko-KR" dirty="0"/>
              <a:t>,</a:t>
            </a:r>
            <a:r>
              <a:rPr dirty="0"/>
              <a:t> try-catch-finally </a:t>
            </a:r>
            <a:r>
              <a:rPr dirty="0" err="1"/>
              <a:t>block의</a:t>
            </a:r>
            <a:r>
              <a:rPr dirty="0"/>
              <a:t> </a:t>
            </a:r>
            <a:r>
              <a:rPr dirty="0" err="1"/>
              <a:t>실행</a:t>
            </a:r>
            <a:r>
              <a:rPr dirty="0"/>
              <a:t> </a:t>
            </a:r>
            <a:r>
              <a:rPr dirty="0" err="1"/>
              <a:t>순서는</a:t>
            </a:r>
            <a:r>
              <a:rPr dirty="0"/>
              <a:t> </a:t>
            </a:r>
            <a:r>
              <a:rPr dirty="0" err="1"/>
              <a:t>왼쪽</a:t>
            </a:r>
            <a:r>
              <a:rPr dirty="0"/>
              <a:t> </a:t>
            </a:r>
            <a:r>
              <a:rPr dirty="0" err="1"/>
              <a:t>그림과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 </a:t>
            </a:r>
          </a:p>
          <a:p>
            <a:pPr marL="0" indent="0">
              <a:buFont typeface="+mj-lt"/>
              <a:buNone/>
            </a:pPr>
            <a:r>
              <a:rPr dirty="0"/>
              <a:t>try </a:t>
            </a:r>
            <a:r>
              <a:rPr dirty="0" err="1"/>
              <a:t>block의</a:t>
            </a:r>
            <a:r>
              <a:rPr dirty="0"/>
              <a:t> </a:t>
            </a:r>
            <a:r>
              <a:rPr dirty="0" err="1"/>
              <a:t>시작부터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실행</a:t>
            </a:r>
            <a:r>
              <a:rPr dirty="0"/>
              <a:t> </a:t>
            </a:r>
            <a:r>
              <a:rPr dirty="0" err="1"/>
              <a:t>후</a:t>
            </a:r>
            <a:endParaRPr dirty="0"/>
          </a:p>
          <a:p>
            <a:pPr marL="0" indent="0">
              <a:buFont typeface="+mj-lt"/>
              <a:buNone/>
            </a:pPr>
            <a:r>
              <a:rPr dirty="0"/>
              <a:t>catch </a:t>
            </a:r>
            <a:r>
              <a:rPr dirty="0" err="1"/>
              <a:t>block은</a:t>
            </a:r>
            <a:r>
              <a:rPr dirty="0"/>
              <a:t> </a:t>
            </a:r>
            <a:r>
              <a:rPr dirty="0" err="1"/>
              <a:t>건너뛰고</a:t>
            </a:r>
            <a:endParaRPr dirty="0"/>
          </a:p>
          <a:p>
            <a:pPr marL="0" indent="0">
              <a:buFont typeface="+mj-lt"/>
              <a:buNone/>
            </a:pPr>
            <a:r>
              <a:rPr dirty="0"/>
              <a:t>finally </a:t>
            </a:r>
            <a:r>
              <a:rPr dirty="0" err="1"/>
              <a:t>block을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실행</a:t>
            </a:r>
            <a:r>
              <a:rPr lang="ko-KR" altLang="en-US" dirty="0"/>
              <a:t>하고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다음으로</a:t>
            </a:r>
            <a:r>
              <a:rPr dirty="0"/>
              <a:t> </a:t>
            </a:r>
            <a:r>
              <a:rPr dirty="0" err="1"/>
              <a:t>실행해</a:t>
            </a:r>
            <a:r>
              <a:rPr dirty="0"/>
              <a:t>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  <a:p>
            <a:pPr marL="0" indent="0">
              <a:buFont typeface="+mj-lt"/>
              <a:buNone/>
            </a:pPr>
            <a:r>
              <a:rPr dirty="0" err="1"/>
              <a:t>반면</a:t>
            </a:r>
            <a:r>
              <a:rPr dirty="0"/>
              <a:t> </a:t>
            </a:r>
            <a:r>
              <a:rPr dirty="0" err="1"/>
              <a:t>Exception이</a:t>
            </a:r>
            <a:r>
              <a:rPr dirty="0"/>
              <a:t> </a:t>
            </a:r>
            <a:r>
              <a:rPr dirty="0" err="1"/>
              <a:t>발생하는</a:t>
            </a:r>
            <a:r>
              <a:rPr dirty="0"/>
              <a:t> </a:t>
            </a:r>
            <a:r>
              <a:rPr dirty="0" err="1"/>
              <a:t>경우에는</a:t>
            </a:r>
            <a:r>
              <a:rPr dirty="0"/>
              <a:t> </a:t>
            </a:r>
          </a:p>
          <a:p>
            <a:pPr marL="0" indent="0">
              <a:buFont typeface="+mj-lt"/>
              <a:buNone/>
            </a:pPr>
            <a:r>
              <a:rPr dirty="0"/>
              <a:t>try block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exception이</a:t>
            </a:r>
            <a:r>
              <a:rPr dirty="0"/>
              <a:t> </a:t>
            </a:r>
            <a:r>
              <a:rPr dirty="0" err="1"/>
              <a:t>발생하는</a:t>
            </a:r>
            <a:r>
              <a:rPr dirty="0"/>
              <a:t> </a:t>
            </a:r>
            <a:r>
              <a:rPr dirty="0" err="1"/>
              <a:t>지점에서</a:t>
            </a:r>
            <a:r>
              <a:rPr lang="ko-KR" altLang="en-US" dirty="0"/>
              <a:t> </a:t>
            </a:r>
            <a:r>
              <a:rPr dirty="0" err="1"/>
              <a:t>실행이</a:t>
            </a:r>
            <a:r>
              <a:rPr dirty="0"/>
              <a:t> </a:t>
            </a:r>
            <a:r>
              <a:rPr lang="ko-KR" altLang="en-US" dirty="0"/>
              <a:t>중단되고</a:t>
            </a:r>
            <a:endParaRPr lang="en-US" dirty="0"/>
          </a:p>
          <a:p>
            <a:pPr marL="0" indent="0">
              <a:buFont typeface="+mj-lt"/>
              <a:buNone/>
            </a:pPr>
            <a:r>
              <a:rPr dirty="0"/>
              <a:t>catch </a:t>
            </a:r>
            <a:r>
              <a:rPr dirty="0" err="1"/>
              <a:t>block으로</a:t>
            </a:r>
            <a:r>
              <a:rPr dirty="0"/>
              <a:t> </a:t>
            </a:r>
            <a:r>
              <a:rPr lang="ko-KR" altLang="en-US" dirty="0"/>
              <a:t>점프하여 </a:t>
            </a:r>
            <a:r>
              <a:rPr dirty="0"/>
              <a:t>catch </a:t>
            </a:r>
            <a:r>
              <a:rPr dirty="0" err="1"/>
              <a:t>block을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실행하며</a:t>
            </a:r>
            <a:endParaRPr dirty="0"/>
          </a:p>
          <a:p>
            <a:pPr marL="0" indent="0">
              <a:buFont typeface="+mj-lt"/>
              <a:buNone/>
            </a:pPr>
            <a:r>
              <a:rPr dirty="0"/>
              <a:t>finally </a:t>
            </a:r>
            <a:r>
              <a:rPr dirty="0" err="1"/>
              <a:t>block을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실행하고</a:t>
            </a:r>
            <a:r>
              <a:rPr lang="ko-KR" altLang="en-US"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다음으로</a:t>
            </a:r>
            <a:r>
              <a:rPr dirty="0"/>
              <a:t> </a:t>
            </a:r>
            <a:r>
              <a:rPr dirty="0" err="1"/>
              <a:t>실행해</a:t>
            </a:r>
            <a:r>
              <a:rPr dirty="0"/>
              <a:t>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r>
              <a:rPr dirty="0" err="1"/>
              <a:t>특히</a:t>
            </a:r>
            <a:r>
              <a:rPr dirty="0"/>
              <a:t> </a:t>
            </a:r>
            <a:r>
              <a:rPr dirty="0" err="1"/>
              <a:t>exception이</a:t>
            </a:r>
            <a:r>
              <a:rPr dirty="0"/>
              <a:t> </a:t>
            </a:r>
            <a:r>
              <a:rPr dirty="0" err="1"/>
              <a:t>일어나는</a:t>
            </a:r>
            <a:r>
              <a:rPr dirty="0"/>
              <a:t> </a:t>
            </a:r>
            <a:r>
              <a:rPr dirty="0" err="1"/>
              <a:t>케이스에서는</a:t>
            </a:r>
            <a:r>
              <a:rPr lang="ko-KR" altLang="en-US" dirty="0"/>
              <a:t> </a:t>
            </a:r>
            <a:r>
              <a:rPr dirty="0"/>
              <a:t>try block </a:t>
            </a:r>
            <a:r>
              <a:rPr dirty="0" err="1"/>
              <a:t>내에서</a:t>
            </a:r>
            <a:r>
              <a:rPr dirty="0"/>
              <a:t> exception 이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지점</a:t>
            </a:r>
            <a:r>
              <a:rPr dirty="0"/>
              <a:t> </a:t>
            </a:r>
            <a:r>
              <a:rPr dirty="0" err="1"/>
              <a:t>이후의</a:t>
            </a:r>
            <a:r>
              <a:rPr dirty="0"/>
              <a:t> </a:t>
            </a:r>
            <a:r>
              <a:rPr dirty="0" err="1"/>
              <a:t>명령어들은</a:t>
            </a:r>
            <a:r>
              <a:rPr lang="ko-KR" altLang="en-US" dirty="0"/>
              <a:t> </a:t>
            </a:r>
            <a:r>
              <a:rPr dirty="0" err="1"/>
              <a:t>실행되지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catch </a:t>
            </a:r>
            <a:r>
              <a:rPr dirty="0" err="1"/>
              <a:t>block으로</a:t>
            </a:r>
            <a:r>
              <a:rPr dirty="0"/>
              <a:t> </a:t>
            </a:r>
            <a:r>
              <a:rPr dirty="0" err="1"/>
              <a:t>jump한다는</a:t>
            </a:r>
            <a:r>
              <a:rPr dirty="0"/>
              <a:t> </a:t>
            </a:r>
            <a:r>
              <a:rPr dirty="0" err="1"/>
              <a:t>점에</a:t>
            </a:r>
            <a:r>
              <a:rPr lang="ko-KR" altLang="en-US" dirty="0"/>
              <a:t> </a:t>
            </a:r>
            <a:r>
              <a:rPr dirty="0" err="1"/>
              <a:t>유의하기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 </a:t>
            </a:r>
          </a:p>
          <a:p>
            <a:r>
              <a:rPr dirty="0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페이지</a:t>
            </a:r>
            <a:r>
              <a:rPr dirty="0"/>
              <a:t> 4</a:t>
            </a:r>
          </a:p>
          <a:p>
            <a:endParaRPr dirty="0"/>
          </a:p>
          <a:p>
            <a:r>
              <a:rPr dirty="0" err="1"/>
              <a:t>좀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구체적으로</a:t>
            </a:r>
            <a:r>
              <a:rPr dirty="0"/>
              <a:t> try catch </a:t>
            </a:r>
            <a:r>
              <a:rPr dirty="0" err="1"/>
              <a:t>block의</a:t>
            </a:r>
            <a:r>
              <a:rPr dirty="0"/>
              <a:t> </a:t>
            </a:r>
            <a:r>
              <a:rPr dirty="0" err="1"/>
              <a:t>flow에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알아보죠</a:t>
            </a:r>
            <a:r>
              <a:rPr dirty="0"/>
              <a:t>. </a:t>
            </a:r>
          </a:p>
          <a:p>
            <a:r>
              <a:rPr dirty="0"/>
              <a:t>이 </a:t>
            </a:r>
            <a:r>
              <a:rPr dirty="0" err="1"/>
              <a:t>경우는</a:t>
            </a:r>
            <a:r>
              <a:rPr dirty="0"/>
              <a:t> </a:t>
            </a:r>
            <a:r>
              <a:rPr dirty="0" err="1"/>
              <a:t>exception이</a:t>
            </a:r>
            <a:r>
              <a:rPr dirty="0"/>
              <a:t> </a:t>
            </a:r>
            <a:r>
              <a:rPr dirty="0" err="1"/>
              <a:t>일어나지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입니다</a:t>
            </a:r>
            <a:r>
              <a:rPr dirty="0"/>
              <a:t>. </a:t>
            </a:r>
          </a:p>
          <a:p>
            <a:r>
              <a:rPr dirty="0"/>
              <a:t>main </a:t>
            </a:r>
            <a:r>
              <a:rPr dirty="0" err="1"/>
              <a:t>method에서</a:t>
            </a:r>
            <a:r>
              <a:rPr dirty="0"/>
              <a:t> 1과 2를 </a:t>
            </a:r>
            <a:r>
              <a:rPr dirty="0" err="1"/>
              <a:t>print한</a:t>
            </a:r>
            <a:r>
              <a:rPr dirty="0"/>
              <a:t> </a:t>
            </a:r>
            <a:r>
              <a:rPr dirty="0" err="1"/>
              <a:t>후</a:t>
            </a:r>
            <a:endParaRPr dirty="0"/>
          </a:p>
          <a:p>
            <a:r>
              <a:rPr dirty="0"/>
              <a:t>try </a:t>
            </a:r>
            <a:r>
              <a:rPr dirty="0" err="1"/>
              <a:t>block에서</a:t>
            </a:r>
            <a:r>
              <a:rPr dirty="0"/>
              <a:t> 3과 4를 </a:t>
            </a:r>
            <a:r>
              <a:rPr dirty="0" err="1"/>
              <a:t>print하고</a:t>
            </a:r>
            <a:endParaRPr dirty="0"/>
          </a:p>
          <a:p>
            <a:r>
              <a:rPr dirty="0" err="1"/>
              <a:t>exception이</a:t>
            </a:r>
            <a:r>
              <a:rPr dirty="0"/>
              <a:t> </a:t>
            </a:r>
            <a:r>
              <a:rPr dirty="0" err="1"/>
              <a:t>발생하지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때문에</a:t>
            </a:r>
            <a:endParaRPr dirty="0"/>
          </a:p>
          <a:p>
            <a:r>
              <a:rPr dirty="0"/>
              <a:t>catch </a:t>
            </a:r>
            <a:r>
              <a:rPr dirty="0" err="1"/>
              <a:t>block은</a:t>
            </a:r>
            <a:r>
              <a:rPr dirty="0"/>
              <a:t> </a:t>
            </a:r>
            <a:r>
              <a:rPr dirty="0" err="1"/>
              <a:t>실행되지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 </a:t>
            </a:r>
          </a:p>
          <a:p>
            <a:r>
              <a:rPr dirty="0"/>
              <a:t>catch </a:t>
            </a:r>
            <a:r>
              <a:rPr dirty="0" err="1"/>
              <a:t>block을</a:t>
            </a:r>
            <a:r>
              <a:rPr dirty="0"/>
              <a:t> </a:t>
            </a:r>
            <a:r>
              <a:rPr dirty="0" err="1"/>
              <a:t>건너뛰고</a:t>
            </a:r>
            <a:r>
              <a:rPr dirty="0"/>
              <a:t> 6을 </a:t>
            </a:r>
            <a:r>
              <a:rPr dirty="0" err="1"/>
              <a:t>print하고</a:t>
            </a:r>
            <a:r>
              <a:rPr dirty="0"/>
              <a:t> </a:t>
            </a:r>
          </a:p>
          <a:p>
            <a:r>
              <a:rPr dirty="0" err="1"/>
              <a:t>프로그램은</a:t>
            </a:r>
            <a:r>
              <a:rPr dirty="0"/>
              <a:t> </a:t>
            </a:r>
            <a:r>
              <a:rPr dirty="0" err="1"/>
              <a:t>종료됩니다</a:t>
            </a:r>
            <a:r>
              <a:rPr dirty="0"/>
              <a:t>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이번에는</a:t>
            </a:r>
            <a:r>
              <a:rPr dirty="0"/>
              <a:t> </a:t>
            </a:r>
            <a:r>
              <a:rPr dirty="0" err="1"/>
              <a:t>exception이</a:t>
            </a:r>
            <a:r>
              <a:rPr dirty="0"/>
              <a:t> </a:t>
            </a:r>
            <a:r>
              <a:rPr dirty="0" err="1"/>
              <a:t>발생하는</a:t>
            </a:r>
            <a:r>
              <a:rPr dirty="0"/>
              <a:t> </a:t>
            </a:r>
            <a:r>
              <a:rPr dirty="0" err="1"/>
              <a:t>경우를</a:t>
            </a:r>
            <a:r>
              <a:rPr dirty="0"/>
              <a:t> </a:t>
            </a:r>
            <a:r>
              <a:rPr dirty="0" err="1"/>
              <a:t>살펴</a:t>
            </a:r>
            <a:r>
              <a:rPr dirty="0"/>
              <a:t> </a:t>
            </a:r>
            <a:r>
              <a:rPr dirty="0" err="1"/>
              <a:t>보죠</a:t>
            </a:r>
            <a:r>
              <a:rPr dirty="0"/>
              <a:t>. </a:t>
            </a:r>
          </a:p>
          <a:p>
            <a:r>
              <a:rPr dirty="0"/>
              <a:t>1과 2를 </a:t>
            </a:r>
            <a:r>
              <a:rPr dirty="0" err="1"/>
              <a:t>print한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try </a:t>
            </a:r>
            <a:r>
              <a:rPr dirty="0" err="1"/>
              <a:t>block에</a:t>
            </a:r>
            <a:r>
              <a:rPr dirty="0"/>
              <a:t> </a:t>
            </a:r>
            <a:r>
              <a:rPr dirty="0" err="1"/>
              <a:t>진입합니다</a:t>
            </a:r>
            <a:r>
              <a:rPr dirty="0"/>
              <a:t>. </a:t>
            </a:r>
          </a:p>
          <a:p>
            <a:r>
              <a:rPr dirty="0"/>
              <a:t>3을 </a:t>
            </a:r>
            <a:r>
              <a:rPr dirty="0" err="1"/>
              <a:t>print하고</a:t>
            </a:r>
            <a:endParaRPr dirty="0"/>
          </a:p>
          <a:p>
            <a:r>
              <a:rPr dirty="0"/>
              <a:t>0/0 </a:t>
            </a:r>
            <a:r>
              <a:rPr dirty="0" err="1"/>
              <a:t>을</a:t>
            </a:r>
            <a:r>
              <a:rPr dirty="0"/>
              <a:t> </a:t>
            </a:r>
            <a:r>
              <a:rPr dirty="0" err="1"/>
              <a:t>시도하는데</a:t>
            </a:r>
            <a:r>
              <a:rPr dirty="0"/>
              <a:t>, 0으로 </a:t>
            </a:r>
            <a:r>
              <a:rPr dirty="0" err="1"/>
              <a:t>나누는</a:t>
            </a:r>
            <a:r>
              <a:rPr dirty="0"/>
              <a:t> </a:t>
            </a:r>
            <a:r>
              <a:rPr dirty="0" err="1"/>
              <a:t>것은</a:t>
            </a:r>
            <a:endParaRPr dirty="0"/>
          </a:p>
          <a:p>
            <a:r>
              <a:rPr dirty="0" err="1"/>
              <a:t>ArithmeticException을</a:t>
            </a:r>
            <a:r>
              <a:rPr dirty="0"/>
              <a:t> </a:t>
            </a:r>
            <a:r>
              <a:rPr dirty="0" err="1"/>
              <a:t>발생시킵니다</a:t>
            </a:r>
            <a:r>
              <a:rPr dirty="0"/>
              <a:t>. </a:t>
            </a:r>
          </a:p>
          <a:p>
            <a:r>
              <a:rPr dirty="0" err="1"/>
              <a:t>발생된</a:t>
            </a:r>
            <a:r>
              <a:rPr dirty="0"/>
              <a:t> </a:t>
            </a:r>
            <a:r>
              <a:rPr dirty="0" err="1"/>
              <a:t>exception은</a:t>
            </a:r>
            <a:r>
              <a:rPr dirty="0"/>
              <a:t> </a:t>
            </a:r>
          </a:p>
          <a:p>
            <a:r>
              <a:rPr dirty="0"/>
              <a:t>catch </a:t>
            </a:r>
            <a:r>
              <a:rPr dirty="0" err="1"/>
              <a:t>block에서</a:t>
            </a:r>
            <a:r>
              <a:rPr dirty="0"/>
              <a:t> </a:t>
            </a:r>
            <a:r>
              <a:rPr dirty="0" err="1"/>
              <a:t>catch되어</a:t>
            </a:r>
            <a:endParaRPr dirty="0"/>
          </a:p>
          <a:p>
            <a:r>
              <a:rPr dirty="0"/>
              <a:t>catch </a:t>
            </a:r>
            <a:r>
              <a:rPr dirty="0" err="1"/>
              <a:t>block으로</a:t>
            </a:r>
            <a:r>
              <a:rPr dirty="0"/>
              <a:t> </a:t>
            </a:r>
            <a:r>
              <a:rPr dirty="0" err="1"/>
              <a:t>진입합니다</a:t>
            </a:r>
            <a:r>
              <a:rPr dirty="0"/>
              <a:t>. </a:t>
            </a:r>
          </a:p>
          <a:p>
            <a:r>
              <a:rPr dirty="0"/>
              <a:t>5를 </a:t>
            </a:r>
            <a:r>
              <a:rPr dirty="0" err="1"/>
              <a:t>print하고</a:t>
            </a:r>
            <a:r>
              <a:rPr dirty="0"/>
              <a:t> catch </a:t>
            </a:r>
            <a:r>
              <a:rPr dirty="0" err="1"/>
              <a:t>block을</a:t>
            </a:r>
            <a:r>
              <a:rPr dirty="0"/>
              <a:t> </a:t>
            </a:r>
            <a:r>
              <a:rPr dirty="0" err="1"/>
              <a:t>끝낸</a:t>
            </a:r>
            <a:r>
              <a:rPr dirty="0"/>
              <a:t> </a:t>
            </a:r>
            <a:r>
              <a:rPr dirty="0" err="1"/>
              <a:t>후</a:t>
            </a:r>
            <a:endParaRPr dirty="0"/>
          </a:p>
          <a:p>
            <a:r>
              <a:rPr dirty="0"/>
              <a:t>6을 </a:t>
            </a:r>
            <a:r>
              <a:rPr dirty="0" err="1"/>
              <a:t>print하고</a:t>
            </a:r>
            <a:r>
              <a:rPr dirty="0"/>
              <a:t> </a:t>
            </a:r>
            <a:r>
              <a:rPr dirty="0" err="1"/>
              <a:t>프로그램이</a:t>
            </a:r>
            <a:r>
              <a:rPr dirty="0"/>
              <a:t> </a:t>
            </a:r>
            <a:r>
              <a:rPr dirty="0" err="1"/>
              <a:t>끝나게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페이지</a:t>
            </a:r>
            <a:r>
              <a:rPr dirty="0"/>
              <a:t> 6</a:t>
            </a:r>
          </a:p>
          <a:p>
            <a:endParaRPr dirty="0"/>
          </a:p>
          <a:p>
            <a:r>
              <a:rPr dirty="0"/>
              <a:t>TryCatchDemo example </a:t>
            </a:r>
            <a:r>
              <a:rPr dirty="0" err="1"/>
              <a:t>프로그램에서는</a:t>
            </a:r>
            <a:r>
              <a:rPr lang="ko-KR" altLang="en-US" dirty="0"/>
              <a:t> </a:t>
            </a:r>
            <a:r>
              <a:rPr dirty="0"/>
              <a:t>String </a:t>
            </a:r>
            <a:r>
              <a:rPr dirty="0" err="1"/>
              <a:t>array의</a:t>
            </a:r>
            <a:r>
              <a:rPr dirty="0"/>
              <a:t> </a:t>
            </a:r>
            <a:r>
              <a:rPr dirty="0" err="1"/>
              <a:t>element들을</a:t>
            </a:r>
            <a:endParaRPr dirty="0"/>
          </a:p>
          <a:p>
            <a:r>
              <a:rPr dirty="0" err="1"/>
              <a:t>하나씩</a:t>
            </a:r>
            <a:r>
              <a:rPr dirty="0"/>
              <a:t> int </a:t>
            </a:r>
            <a:r>
              <a:rPr dirty="0" err="1"/>
              <a:t>type으로</a:t>
            </a:r>
            <a:r>
              <a:rPr dirty="0"/>
              <a:t> </a:t>
            </a:r>
            <a:r>
              <a:rPr dirty="0" err="1"/>
              <a:t>conversion하는</a:t>
            </a:r>
            <a:r>
              <a:rPr dirty="0"/>
              <a:t> </a:t>
            </a:r>
            <a:r>
              <a:rPr dirty="0" err="1"/>
              <a:t>과정에서</a:t>
            </a:r>
            <a:endParaRPr dirty="0"/>
          </a:p>
          <a:p>
            <a:r>
              <a:rPr dirty="0" err="1"/>
              <a:t>발생할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exception들을</a:t>
            </a:r>
            <a:endParaRPr dirty="0"/>
          </a:p>
          <a:p>
            <a:r>
              <a:rPr dirty="0"/>
              <a:t>try-catch-finally </a:t>
            </a:r>
            <a:r>
              <a:rPr dirty="0" err="1"/>
              <a:t>block을</a:t>
            </a:r>
            <a:r>
              <a:rPr dirty="0"/>
              <a:t> </a:t>
            </a:r>
            <a:r>
              <a:rPr dirty="0" err="1"/>
              <a:t>이용하여</a:t>
            </a:r>
            <a:endParaRPr dirty="0"/>
          </a:p>
          <a:p>
            <a:r>
              <a:rPr dirty="0"/>
              <a:t>handling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code를</a:t>
            </a:r>
            <a:r>
              <a:rPr dirty="0"/>
              <a:t> </a:t>
            </a:r>
            <a:r>
              <a:rPr dirty="0" err="1"/>
              <a:t>살펴보겠습니다</a:t>
            </a:r>
            <a:r>
              <a:rPr dirty="0"/>
              <a:t>. 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일 때 </a:t>
            </a:r>
            <a:r>
              <a:rPr lang="en-US" altLang="ko-KR" dirty="0"/>
              <a:t>str[0] = “123”</a:t>
            </a:r>
            <a:r>
              <a:rPr lang="ko-KR" altLang="en-US" dirty="0"/>
              <a:t> 이므로 </a:t>
            </a:r>
            <a:r>
              <a:rPr lang="en-US" altLang="ko-KR" dirty="0" err="1"/>
              <a:t>Integer.parseInt</a:t>
            </a:r>
            <a:r>
              <a:rPr lang="en-US" altLang="ko-KR" dirty="0"/>
              <a:t>(str[0])</a:t>
            </a:r>
            <a:r>
              <a:rPr lang="ko-KR" altLang="en-US" dirty="0"/>
              <a:t> 가 정상적으로 </a:t>
            </a:r>
            <a:r>
              <a:rPr lang="en-US" altLang="ko-KR" dirty="0"/>
              <a:t>int 123</a:t>
            </a:r>
            <a:r>
              <a:rPr lang="ko-KR" altLang="en-US" dirty="0"/>
              <a:t>을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try block</a:t>
            </a:r>
            <a:r>
              <a:rPr lang="ko-KR" altLang="en-US" dirty="0"/>
              <a:t>이 정상적으로 실행되고 </a:t>
            </a:r>
            <a:r>
              <a:rPr lang="en-US" altLang="ko-KR" dirty="0"/>
              <a:t>a[0] = 123 done </a:t>
            </a:r>
            <a:r>
              <a:rPr lang="ko-KR" altLang="en-US" dirty="0"/>
              <a:t>이 </a:t>
            </a:r>
            <a:r>
              <a:rPr lang="en-US" altLang="ko-KR" dirty="0"/>
              <a:t>output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“done”</a:t>
            </a:r>
            <a:r>
              <a:rPr lang="ko-KR" altLang="en-US" dirty="0"/>
              <a:t>은 </a:t>
            </a:r>
            <a:r>
              <a:rPr lang="en-US" altLang="ko-KR" dirty="0"/>
              <a:t>finally block</a:t>
            </a:r>
            <a:r>
              <a:rPr lang="ko-KR" altLang="en-US" dirty="0"/>
              <a:t>에서 </a:t>
            </a:r>
            <a:r>
              <a:rPr lang="en-US" altLang="ko-KR" dirty="0"/>
              <a:t>print</a:t>
            </a:r>
            <a:r>
              <a:rPr lang="ko-KR" altLang="en-US" dirty="0"/>
              <a:t>한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err="1"/>
              <a:t>일때도</a:t>
            </a:r>
            <a:r>
              <a:rPr lang="ko-KR" altLang="en-US" dirty="0"/>
              <a:t> </a:t>
            </a:r>
            <a:r>
              <a:rPr lang="en-US" altLang="ko-KR" dirty="0"/>
              <a:t>str[1] = “45” </a:t>
            </a:r>
            <a:r>
              <a:rPr lang="ko-KR" altLang="en-US" dirty="0"/>
              <a:t>이므로 </a:t>
            </a:r>
            <a:r>
              <a:rPr lang="en-US" altLang="ko-KR" dirty="0"/>
              <a:t>try block</a:t>
            </a:r>
            <a:r>
              <a:rPr lang="ko-KR" altLang="en-US" dirty="0"/>
              <a:t>이 정상적으로 실행되고 </a:t>
            </a:r>
            <a:endParaRPr lang="en-US" altLang="ko-KR" dirty="0"/>
          </a:p>
          <a:p>
            <a:r>
              <a:rPr lang="en-US" dirty="0"/>
              <a:t>output</a:t>
            </a:r>
            <a:r>
              <a:rPr lang="ko-KR" altLang="en-US" dirty="0"/>
              <a:t>은 </a:t>
            </a:r>
            <a:r>
              <a:rPr lang="en-US" altLang="ko-KR" dirty="0"/>
              <a:t>a[1] = 45 done 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str[2] = “</a:t>
            </a:r>
            <a:r>
              <a:rPr lang="en-US" altLang="ko-KR" dirty="0" err="1"/>
              <a:t>abc</a:t>
            </a:r>
            <a:r>
              <a:rPr lang="en-US" altLang="ko-KR" dirty="0"/>
              <a:t>” 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  <a:r>
              <a:rPr lang="ko-KR" altLang="en-US" dirty="0"/>
              <a:t> 이것은 </a:t>
            </a:r>
            <a:r>
              <a:rPr lang="en-US" altLang="ko-KR" dirty="0"/>
              <a:t>int</a:t>
            </a:r>
            <a:r>
              <a:rPr lang="ko-KR" altLang="en-US" dirty="0"/>
              <a:t>로 </a:t>
            </a:r>
            <a:r>
              <a:rPr lang="en-US" altLang="ko-KR" dirty="0"/>
              <a:t>convert</a:t>
            </a:r>
            <a:r>
              <a:rPr lang="ko-KR" altLang="en-US" dirty="0"/>
              <a:t>될 수 없습니다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Integer.parseInt(str[2])</a:t>
            </a:r>
            <a:r>
              <a:rPr lang="ko-KR" altLang="en-US" dirty="0"/>
              <a:t>를 실행하는 순간 </a:t>
            </a:r>
            <a:r>
              <a:rPr lang="en-US" altLang="ko-KR" dirty="0"/>
              <a:t>NumberFormatException</a:t>
            </a:r>
            <a:r>
              <a:rPr lang="ko-KR" altLang="en-US" dirty="0"/>
              <a:t>이 일어나고 </a:t>
            </a:r>
            <a:endParaRPr lang="en-US" altLang="ko-KR" dirty="0"/>
          </a:p>
          <a:p>
            <a:r>
              <a:rPr lang="en-US" dirty="0"/>
              <a:t>catch block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en-US" altLang="ko-KR" dirty="0"/>
              <a:t>jump</a:t>
            </a:r>
            <a:r>
              <a:rPr lang="ko-KR" altLang="en-US" dirty="0"/>
              <a:t>하여 </a:t>
            </a:r>
            <a:r>
              <a:rPr lang="en-US" altLang="ko-KR" dirty="0"/>
              <a:t>output</a:t>
            </a:r>
            <a:r>
              <a:rPr lang="ko-KR" altLang="en-US" dirty="0"/>
              <a:t>은 </a:t>
            </a:r>
            <a:r>
              <a:rPr lang="en-US" altLang="ko-KR" dirty="0"/>
              <a:t>a[2] = Number format exception done 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Integer.parseInt(str[3])</a:t>
            </a:r>
            <a:r>
              <a:rPr lang="ko-KR" altLang="en-US" dirty="0"/>
              <a:t>를 실행하는 순간 </a:t>
            </a:r>
            <a:r>
              <a:rPr lang="en-US" altLang="ko-KR" dirty="0"/>
              <a:t>ArrayIndexOutOfBoundsException</a:t>
            </a:r>
            <a:r>
              <a:rPr lang="ko-KR" altLang="en-US" dirty="0"/>
              <a:t>이 발생합니다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str array</a:t>
            </a:r>
            <a:r>
              <a:rPr lang="ko-KR" altLang="en-US" dirty="0"/>
              <a:t>의 </a:t>
            </a:r>
            <a:r>
              <a:rPr lang="en-US" altLang="ko-KR" dirty="0"/>
              <a:t>size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  <a:r>
              <a:rPr lang="ko-KR" altLang="en-US" dirty="0"/>
              <a:t> 따라서 마지막 </a:t>
            </a:r>
            <a:r>
              <a:rPr lang="en-US" altLang="ko-KR" dirty="0"/>
              <a:t>index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이기 때문입니다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catch block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en-US" altLang="ko-KR" dirty="0"/>
              <a:t>jump</a:t>
            </a:r>
            <a:r>
              <a:rPr lang="ko-KR" altLang="en-US" dirty="0"/>
              <a:t>하여 </a:t>
            </a:r>
            <a:r>
              <a:rPr lang="en-US" altLang="ko-KR" dirty="0"/>
              <a:t>output</a:t>
            </a:r>
            <a:r>
              <a:rPr lang="ko-KR" altLang="en-US" dirty="0"/>
              <a:t>은 </a:t>
            </a:r>
            <a:r>
              <a:rPr lang="en-US" altLang="ko-KR" dirty="0"/>
              <a:t>a[3] = Array index exception done 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  <a:p>
            <a:endParaRPr dirty="0"/>
          </a:p>
          <a:p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각각의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exception들에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</a:p>
          <a:p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handling을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있도록</a:t>
            </a:r>
            <a:endParaRPr dirty="0"/>
          </a:p>
          <a:p>
            <a:r>
              <a:rPr dirty="0"/>
              <a:t>catch </a:t>
            </a:r>
            <a:r>
              <a:rPr dirty="0" err="1"/>
              <a:t>block을</a:t>
            </a:r>
            <a:r>
              <a:rPr dirty="0"/>
              <a:t> </a:t>
            </a:r>
            <a:r>
              <a:rPr dirty="0" err="1"/>
              <a:t>여러</a:t>
            </a:r>
            <a:r>
              <a:rPr lang="ko-KR" altLang="en-US" dirty="0"/>
              <a:t>개</a:t>
            </a:r>
            <a:r>
              <a:rPr dirty="0"/>
              <a:t> </a:t>
            </a:r>
            <a:r>
              <a:rPr dirty="0" err="1"/>
              <a:t>사용할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있음에</a:t>
            </a:r>
            <a:r>
              <a:rPr dirty="0"/>
              <a:t> </a:t>
            </a:r>
          </a:p>
          <a:p>
            <a:r>
              <a:rPr dirty="0" err="1"/>
              <a:t>유의하기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페이지</a:t>
            </a:r>
            <a:r>
              <a:rPr dirty="0"/>
              <a:t> 7</a:t>
            </a:r>
          </a:p>
          <a:p>
            <a:endParaRPr dirty="0"/>
          </a:p>
          <a:p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exception은</a:t>
            </a:r>
            <a:r>
              <a:rPr dirty="0"/>
              <a:t> </a:t>
            </a:r>
            <a:r>
              <a:rPr dirty="0" err="1"/>
              <a:t>java.lang.Exception의</a:t>
            </a:r>
            <a:r>
              <a:rPr dirty="0"/>
              <a:t> </a:t>
            </a:r>
            <a:r>
              <a:rPr dirty="0" err="1"/>
              <a:t>descendant입니다</a:t>
            </a:r>
            <a:r>
              <a:rPr dirty="0"/>
              <a:t>. </a:t>
            </a:r>
          </a:p>
          <a:p>
            <a:r>
              <a:rPr dirty="0" err="1"/>
              <a:t>따라서</a:t>
            </a:r>
            <a:r>
              <a:rPr dirty="0"/>
              <a:t> catch </a:t>
            </a:r>
            <a:r>
              <a:rPr dirty="0" err="1"/>
              <a:t>block의</a:t>
            </a:r>
            <a:r>
              <a:rPr dirty="0"/>
              <a:t> </a:t>
            </a:r>
            <a:r>
              <a:rPr dirty="0" err="1"/>
              <a:t>순서는</a:t>
            </a:r>
            <a:endParaRPr dirty="0"/>
          </a:p>
          <a:p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하위의</a:t>
            </a:r>
            <a:r>
              <a:rPr dirty="0"/>
              <a:t> descendant exception </a:t>
            </a:r>
            <a:r>
              <a:rPr dirty="0" err="1"/>
              <a:t>class를</a:t>
            </a:r>
            <a:r>
              <a:rPr dirty="0"/>
              <a:t> </a:t>
            </a:r>
          </a:p>
          <a:p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catch하게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좋습니다</a:t>
            </a:r>
            <a:r>
              <a:rPr dirty="0"/>
              <a:t>. </a:t>
            </a:r>
          </a:p>
          <a:p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그림과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대문자</a:t>
            </a:r>
            <a:r>
              <a:rPr dirty="0"/>
              <a:t> Exception </a:t>
            </a:r>
            <a:r>
              <a:rPr dirty="0" err="1"/>
              <a:t>class를</a:t>
            </a:r>
            <a:r>
              <a:rPr dirty="0"/>
              <a:t> </a:t>
            </a:r>
          </a:p>
          <a:p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catch하도록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놓는다면</a:t>
            </a:r>
            <a:endParaRPr dirty="0"/>
          </a:p>
          <a:p>
            <a:r>
              <a:rPr dirty="0" err="1"/>
              <a:t>polymorphism에</a:t>
            </a:r>
            <a:r>
              <a:rPr dirty="0"/>
              <a:t> </a:t>
            </a:r>
            <a:r>
              <a:rPr dirty="0" err="1"/>
              <a:t>의해</a:t>
            </a:r>
            <a:endParaRPr dirty="0"/>
          </a:p>
          <a:p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하위</a:t>
            </a:r>
            <a:r>
              <a:rPr dirty="0"/>
              <a:t> descendant </a:t>
            </a:r>
            <a:r>
              <a:rPr dirty="0" err="1"/>
              <a:t>exception들도</a:t>
            </a:r>
            <a:endParaRPr dirty="0"/>
          </a:p>
          <a:p>
            <a:r>
              <a:rPr dirty="0"/>
              <a:t>이 </a:t>
            </a:r>
            <a:r>
              <a:rPr dirty="0" err="1"/>
              <a:t>첫번째</a:t>
            </a:r>
            <a:r>
              <a:rPr dirty="0"/>
              <a:t> catch </a:t>
            </a:r>
            <a:r>
              <a:rPr dirty="0" err="1"/>
              <a:t>block에서</a:t>
            </a:r>
            <a:r>
              <a:rPr dirty="0"/>
              <a:t> </a:t>
            </a:r>
            <a:r>
              <a:rPr dirty="0" err="1"/>
              <a:t>catch되고</a:t>
            </a:r>
            <a:r>
              <a:rPr dirty="0"/>
              <a:t> </a:t>
            </a:r>
            <a:r>
              <a:rPr dirty="0" err="1"/>
              <a:t>말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</a:p>
          <a:p>
            <a:r>
              <a:rPr dirty="0" err="1"/>
              <a:t>이럴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아래의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catch </a:t>
            </a:r>
            <a:r>
              <a:rPr dirty="0" err="1"/>
              <a:t>block은</a:t>
            </a:r>
            <a:endParaRPr dirty="0"/>
          </a:p>
          <a:p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되고</a:t>
            </a:r>
            <a:endParaRPr dirty="0"/>
          </a:p>
          <a:p>
            <a:r>
              <a:rPr dirty="0" err="1"/>
              <a:t>존재할</a:t>
            </a:r>
            <a:r>
              <a:rPr dirty="0"/>
              <a:t> </a:t>
            </a:r>
            <a:r>
              <a:rPr dirty="0" err="1"/>
              <a:t>필요도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</a:p>
          <a:p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이러한</a:t>
            </a:r>
            <a:r>
              <a:rPr dirty="0"/>
              <a:t> </a:t>
            </a:r>
            <a:r>
              <a:rPr dirty="0" err="1"/>
              <a:t>경우를</a:t>
            </a:r>
            <a:r>
              <a:rPr dirty="0"/>
              <a:t> </a:t>
            </a:r>
            <a:r>
              <a:rPr dirty="0" err="1"/>
              <a:t>방지하기</a:t>
            </a:r>
            <a:r>
              <a:rPr dirty="0"/>
              <a:t> </a:t>
            </a:r>
            <a:r>
              <a:rPr dirty="0" err="1"/>
              <a:t>위해</a:t>
            </a:r>
            <a:endParaRPr dirty="0"/>
          </a:p>
          <a:p>
            <a:r>
              <a:rPr dirty="0" err="1"/>
              <a:t>상위의</a:t>
            </a:r>
            <a:r>
              <a:rPr dirty="0"/>
              <a:t> </a:t>
            </a:r>
            <a:r>
              <a:rPr dirty="0" err="1"/>
              <a:t>exception들을</a:t>
            </a:r>
            <a:r>
              <a:rPr dirty="0"/>
              <a:t> </a:t>
            </a:r>
          </a:p>
          <a:p>
            <a:r>
              <a:rPr dirty="0" err="1"/>
              <a:t>되도록</a:t>
            </a:r>
            <a:r>
              <a:rPr dirty="0"/>
              <a:t> </a:t>
            </a:r>
            <a:r>
              <a:rPr dirty="0" err="1"/>
              <a:t>뒤쪽</a:t>
            </a:r>
            <a:r>
              <a:rPr dirty="0"/>
              <a:t> catch </a:t>
            </a:r>
            <a:r>
              <a:rPr dirty="0" err="1"/>
              <a:t>block에서</a:t>
            </a:r>
            <a:r>
              <a:rPr dirty="0"/>
              <a:t> catch </a:t>
            </a:r>
            <a:r>
              <a:rPr dirty="0" err="1"/>
              <a:t>하도록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좋습니다</a:t>
            </a:r>
            <a:r>
              <a:rPr dirty="0"/>
              <a:t>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8</a:t>
            </a:r>
          </a:p>
          <a:p>
            <a:endParaRPr/>
          </a:p>
          <a:p>
            <a:r>
              <a:t>어떤 method 안에서 exception handling을 하는 </a:t>
            </a:r>
          </a:p>
          <a:p>
            <a:r>
              <a:t>두 가지 방법을 고려한다면</a:t>
            </a:r>
          </a:p>
          <a:p>
            <a:r>
              <a:t>첫번째는 지금까지 보아 온 것처럼</a:t>
            </a:r>
          </a:p>
          <a:p>
            <a:r>
              <a:t>try-catch block을 이용하는 handling 방법이 있고</a:t>
            </a:r>
          </a:p>
          <a:p>
            <a:r>
              <a:t>두번쨰로는 현재 method를 call한</a:t>
            </a:r>
          </a:p>
          <a:p>
            <a:r>
              <a:t>이전 method가 exception을 handling하도록</a:t>
            </a:r>
          </a:p>
          <a:p>
            <a:r>
              <a:t>exception을 throw 하는 방법이 있습니다. </a:t>
            </a:r>
          </a:p>
          <a:p>
            <a:r>
              <a:t>두번째 방법처럼 exception을 throw하기 위해서는</a:t>
            </a:r>
          </a:p>
          <a:p>
            <a:r>
              <a:t>현재 method의 header에 </a:t>
            </a:r>
          </a:p>
          <a:p>
            <a:r>
              <a:t>‘throws’ keyword를 사용하여 </a:t>
            </a:r>
          </a:p>
          <a:p>
            <a:r>
              <a:t>이 method에서는 어떠어떠한 exception을</a:t>
            </a:r>
          </a:p>
          <a:p>
            <a:r>
              <a:t>처리하지 않고 throw한다는 것을 밝힐 필요가 있습니다. </a:t>
            </a:r>
          </a:p>
          <a:p>
            <a:r>
              <a:t>이렇게 해 놓으면</a:t>
            </a:r>
          </a:p>
          <a:p>
            <a:r>
              <a:t>나중에 다른 method에서 이 method를 call하는 경우</a:t>
            </a:r>
          </a:p>
          <a:p>
            <a:r>
              <a:t>call한 method가 책임을 지고 그 throw된 method를</a:t>
            </a:r>
          </a:p>
          <a:p>
            <a:r>
              <a:t>try-catch로 handling해 주거나</a:t>
            </a:r>
          </a:p>
          <a:p>
            <a:r>
              <a:t>그것이 싫다면 다시 throw하여 </a:t>
            </a:r>
          </a:p>
          <a:p>
            <a:r>
              <a:t>자신을 call한 method로</a:t>
            </a:r>
          </a:p>
          <a:p>
            <a:r>
              <a:t>handling 책임을 넘기도록 할 수 있는 것입니다. 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9</a:t>
            </a:r>
          </a:p>
          <a:p>
            <a:endParaRPr/>
          </a:p>
          <a:p>
            <a:r>
              <a:t>예를 들어 ThrowingExceptionDemo 프로그램을 살펴 보겠습니다. </a:t>
            </a:r>
          </a:p>
          <a:p>
            <a:r>
              <a:t>“java.lang.String2” 라는 String literal을 String name에 assign하였습니다. </a:t>
            </a:r>
          </a:p>
          <a:p>
            <a:r>
              <a:t>이 프로그램의 의도는 이 name이라는 String의 이름을 가진 class가 존재할 때</a:t>
            </a:r>
          </a:p>
          <a:p>
            <a:r>
              <a:t>그 class information을 대문자 Class의 object로 return받을 수 있는</a:t>
            </a:r>
          </a:p>
          <a:p>
            <a:r>
              <a:t>Class.forName(name)을 실행하고자 하는 것입니다. </a:t>
            </a:r>
          </a:p>
          <a:p>
            <a:r>
              <a:t>그러나 우리는 이미 String2 라는 class는 java.lang에 존재하지 않는다는 것을</a:t>
            </a:r>
          </a:p>
          <a:p>
            <a:r>
              <a:t>잘 알고 있지요. </a:t>
            </a:r>
          </a:p>
          <a:p>
            <a:r>
              <a:t>어쨌든 forName method call을 바로 하지 않고</a:t>
            </a:r>
          </a:p>
          <a:p>
            <a:r>
              <a:t>findClass(name) 으로 findClass라는 method에서</a:t>
            </a:r>
          </a:p>
          <a:p>
            <a:r>
              <a:t>forName을 call하도록 시도하였습니다. </a:t>
            </a:r>
          </a:p>
          <a:p>
            <a:r>
              <a:t>findClass method에 가서 보니 </a:t>
            </a:r>
          </a:p>
          <a:p>
            <a:r>
              <a:t>Class.forName(name) 을 여기서 call하여</a:t>
            </a:r>
          </a:p>
          <a:p>
            <a:r>
              <a:t>대문자 Class object를 return 받아 </a:t>
            </a:r>
          </a:p>
          <a:p>
            <a:r>
              <a:t>다시 main으로 return하도록 되어 있네요. </a:t>
            </a:r>
          </a:p>
          <a:p>
            <a:r>
              <a:t>그런데 우리가 이미 공부했듯이</a:t>
            </a:r>
          </a:p>
          <a:p>
            <a:r>
              <a:t>forName call을 할 때에는 ClassNotFoundException이 발생할 우려가 있고</a:t>
            </a:r>
          </a:p>
          <a:p>
            <a:r>
              <a:t>이는 General Exception 이기 때문에 </a:t>
            </a:r>
          </a:p>
          <a:p>
            <a:r>
              <a:t>forName call이 exception을 발생할 때를 대비한</a:t>
            </a:r>
          </a:p>
          <a:p>
            <a:r>
              <a:t>handling code를 함께 coding하지 않는다면</a:t>
            </a:r>
          </a:p>
          <a:p>
            <a:r>
              <a:t>compile error가 나게 됩니다. </a:t>
            </a:r>
          </a:p>
          <a:p>
            <a:r>
              <a:t>여기서 findClass method는 그 handling의 책임을 </a:t>
            </a:r>
          </a:p>
          <a:p>
            <a:r>
              <a:t>자신을 call한 main method로 다시 떠넘기기 위해</a:t>
            </a:r>
          </a:p>
          <a:p>
            <a:r>
              <a:t>method header 뒤에 “throws ClassNotFoundException” 이라는</a:t>
            </a:r>
          </a:p>
          <a:p>
            <a:r>
              <a:t>throws phrase를 coding하였습니다. </a:t>
            </a:r>
          </a:p>
          <a:p>
            <a:r>
              <a:t>이 때문에 ClassNotFoundException 은</a:t>
            </a:r>
          </a:p>
          <a:p>
            <a:r>
              <a:t>main에서 다시 catch하여 handling하여야 하며</a:t>
            </a:r>
          </a:p>
          <a:p>
            <a:r>
              <a:t>그 때문에 try-catch block을 사용하게 된 것입니다. </a:t>
            </a:r>
          </a:p>
          <a:p>
            <a:r>
              <a:t>그런데 이렇게 throws phrase를 method header에 추가해 주어야 하는 경우는</a:t>
            </a:r>
          </a:p>
          <a:p>
            <a:r>
              <a:t>throw되는 exception이 General exception</a:t>
            </a:r>
          </a:p>
          <a:p>
            <a:r>
              <a:t>즉, compiler checked exception 인 경우에만 강제성이 부과됩니다. </a:t>
            </a:r>
          </a:p>
          <a:p>
            <a:r>
              <a:t>runtime exception, 즉, compiler unchecked exception의 경우에는</a:t>
            </a:r>
          </a:p>
          <a:p>
            <a:r>
              <a:t>throws절을 반드시 써야 하는 것은 아니며</a:t>
            </a:r>
          </a:p>
          <a:p>
            <a:r>
              <a:t>써도 되고 안써도 compile error는 나지 않습니다. </a:t>
            </a:r>
          </a:p>
          <a:p>
            <a:r>
              <a:t>그러나 이 method가 exception을 handling 하지 않고 </a:t>
            </a:r>
          </a:p>
          <a:p>
            <a:r>
              <a:t>그냥 throw를 하기만 한다는 것을 </a:t>
            </a:r>
          </a:p>
          <a:p>
            <a:r>
              <a:t>다른 method들에 알리기 위해서는</a:t>
            </a:r>
          </a:p>
          <a:p>
            <a:r>
              <a:t>throws절을 써 놓는 것이 더 좋다고 볼 수 있습니다. </a:t>
            </a:r>
          </a:p>
          <a:p>
            <a:r>
              <a:t>이 프로그램의 output은 결국</a:t>
            </a:r>
          </a:p>
          <a:p>
            <a:r>
              <a:t>catch block에서 print한 메시지가 되겠습니다. </a:t>
            </a:r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150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 txBox="1">
            <a:spLocks noGrp="1"/>
          </p:cNvSpPr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r>
              <a:t>08_2 Throwing &amp; Catching Exceptions</a:t>
            </a:r>
          </a:p>
        </p:txBody>
      </p:sp>
      <p:sp>
        <p:nvSpPr>
          <p:cNvPr id="32" name="Subtitle 3"/>
          <p:cNvSpPr txBox="1">
            <a:spLocks noGrp="1"/>
          </p:cNvSpPr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r>
              <a:t>Object-Oriented Programming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Throw command</a:t>
            </a:r>
          </a:p>
        </p:txBody>
      </p:sp>
      <p:sp>
        <p:nvSpPr>
          <p:cNvPr id="14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51383" y="1124742"/>
            <a:ext cx="11043248" cy="909011"/>
          </a:xfrm>
          <a:prstGeom prst="rect">
            <a:avLst/>
          </a:prstGeom>
        </p:spPr>
        <p:txBody>
          <a:bodyPr/>
          <a:lstStyle/>
          <a:p>
            <a:r>
              <a:rPr dirty="0"/>
              <a:t>‘</a:t>
            </a:r>
            <a:r>
              <a:rPr dirty="0">
                <a:solidFill>
                  <a:srgbClr val="FF0000"/>
                </a:solidFill>
              </a:rPr>
              <a:t>throw</a:t>
            </a:r>
            <a:r>
              <a:rPr dirty="0"/>
              <a:t>’ command</a:t>
            </a:r>
            <a:r>
              <a:rPr lang="ko-KR" altLang="en-US" dirty="0"/>
              <a:t>를 이용</a:t>
            </a:r>
            <a:r>
              <a:rPr lang="en-US" altLang="ko-KR" dirty="0"/>
              <a:t>,</a:t>
            </a:r>
            <a:r>
              <a:rPr lang="ko-KR" altLang="en-US" dirty="0"/>
              <a:t> 고의적으로 </a:t>
            </a:r>
            <a:r>
              <a:rPr lang="en-US" altLang="ko-KR" dirty="0"/>
              <a:t>exception</a:t>
            </a:r>
            <a:r>
              <a:rPr lang="ko-KR" altLang="en-US" dirty="0"/>
              <a:t>을 </a:t>
            </a:r>
            <a:r>
              <a:rPr lang="en-US" altLang="ko-KR" dirty="0"/>
              <a:t>throw </a:t>
            </a:r>
            <a:r>
              <a:rPr lang="ko-KR" altLang="en-US" dirty="0"/>
              <a:t>가능</a:t>
            </a:r>
            <a:endParaRPr dirty="0"/>
          </a:p>
          <a:p>
            <a:r>
              <a:rPr lang="en-US" dirty="0"/>
              <a:t>e</a:t>
            </a:r>
            <a:r>
              <a:rPr dirty="0"/>
              <a:t>xception</a:t>
            </a:r>
            <a:r>
              <a:rPr lang="en-US" dirty="0"/>
              <a:t> </a:t>
            </a:r>
            <a:r>
              <a:rPr lang="ko-KR" altLang="en-US" dirty="0"/>
              <a:t>은 </a:t>
            </a:r>
            <a:r>
              <a:rPr dirty="0"/>
              <a:t>method </a:t>
            </a:r>
            <a:r>
              <a:rPr lang="ko-KR" altLang="en-US" dirty="0"/>
              <a:t>안에서 </a:t>
            </a:r>
            <a:r>
              <a:rPr lang="en-US" altLang="ko-KR" dirty="0"/>
              <a:t>handling </a:t>
            </a:r>
            <a:r>
              <a:rPr lang="ko-KR" altLang="en-US" dirty="0"/>
              <a:t>되거나 </a:t>
            </a:r>
            <a:r>
              <a:rPr lang="en-US" altLang="ko-KR" dirty="0"/>
              <a:t>caller</a:t>
            </a:r>
            <a:r>
              <a:rPr lang="ko-KR" altLang="en-US" dirty="0"/>
              <a:t>에게 </a:t>
            </a:r>
            <a:r>
              <a:rPr dirty="0"/>
              <a:t> ‘</a:t>
            </a:r>
            <a:r>
              <a:rPr dirty="0">
                <a:solidFill>
                  <a:srgbClr val="FF0000"/>
                </a:solidFill>
              </a:rPr>
              <a:t>throw</a:t>
            </a:r>
            <a:r>
              <a:rPr dirty="0"/>
              <a:t>’</a:t>
            </a:r>
            <a:r>
              <a:rPr lang="ko-KR" altLang="en-US" dirty="0"/>
              <a:t> 됨</a:t>
            </a:r>
            <a:r>
              <a:rPr dirty="0"/>
              <a:t> </a:t>
            </a:r>
          </a:p>
        </p:txBody>
      </p:sp>
      <p:sp>
        <p:nvSpPr>
          <p:cNvPr id="14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48" name="TextBox 7"/>
          <p:cNvSpPr txBox="1"/>
          <p:nvPr/>
        </p:nvSpPr>
        <p:spPr>
          <a:xfrm>
            <a:off x="722583" y="2193537"/>
            <a:ext cx="10700847" cy="35680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ExceptionEx03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 args[])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try</a:t>
            </a:r>
            <a:r>
              <a:t>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Exception e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Exception(</a:t>
            </a:r>
            <a:r>
              <a:rPr>
                <a:solidFill>
                  <a:srgbClr val="C41A16"/>
                </a:solidFill>
              </a:rPr>
              <a:t>"My Exception"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throw</a:t>
            </a:r>
            <a:r>
              <a:t> </a:t>
            </a:r>
            <a:r>
              <a:rPr>
                <a:solidFill>
                  <a:srgbClr val="000000"/>
                </a:solidFill>
              </a:rPr>
              <a:t>e;</a:t>
            </a:r>
            <a:r>
              <a:t> </a:t>
            </a:r>
            <a:r>
              <a:rPr>
                <a:solidFill>
                  <a:srgbClr val="00627A"/>
                </a:solidFill>
              </a:rPr>
              <a:t>// throw the exception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catch</a:t>
            </a:r>
            <a:r>
              <a:t> (Exception e)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System.out.println(</a:t>
            </a:r>
            <a:r>
              <a:rPr>
                <a:solidFill>
                  <a:srgbClr val="C41A16"/>
                </a:solidFill>
              </a:rPr>
              <a:t>"Error message: "</a:t>
            </a:r>
            <a:r>
              <a:t> + e.getMessage());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e.printStackTrace();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"Program ended"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50B690-16A1-D08C-E9ED-27FC4E893327}"/>
              </a:ext>
            </a:extLst>
          </p:cNvPr>
          <p:cNvSpPr/>
          <p:nvPr/>
        </p:nvSpPr>
        <p:spPr>
          <a:xfrm>
            <a:off x="2323476" y="3339060"/>
            <a:ext cx="1094282" cy="303550"/>
          </a:xfrm>
          <a:prstGeom prst="rect">
            <a:avLst/>
          </a:prstGeom>
          <a:noFill/>
          <a:ln w="508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나눔스퀘어 네오 OTF Regula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1" uiExpand="1" build="p" bldLvl="5" animBg="1" advAuto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ExceptionEx04</a:t>
            </a:r>
          </a:p>
        </p:txBody>
      </p:sp>
      <p:sp>
        <p:nvSpPr>
          <p:cNvPr id="15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54" name="TextBox 5"/>
          <p:cNvSpPr txBox="1"/>
          <p:nvPr/>
        </p:nvSpPr>
        <p:spPr>
          <a:xfrm>
            <a:off x="574376" y="1249626"/>
            <a:ext cx="5260851" cy="21583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public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ExceptionEx04 {</a:t>
            </a:r>
            <a:endParaRPr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try</a:t>
            </a:r>
            <a:r>
              <a:t>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method1();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System.out.println(</a:t>
            </a:r>
            <a:r>
              <a:rPr>
                <a:solidFill>
                  <a:srgbClr val="1C00CF"/>
                </a:solidFill>
              </a:rPr>
              <a:t>6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}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catch</a:t>
            </a:r>
            <a:r>
              <a:t> (Exception e)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System.out.println(</a:t>
            </a:r>
            <a:r>
              <a:rPr>
                <a:solidFill>
                  <a:srgbClr val="1C00CF"/>
                </a:solidFill>
              </a:rPr>
              <a:t>7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</a:p>
        </p:txBody>
      </p:sp>
      <p:sp>
        <p:nvSpPr>
          <p:cNvPr id="155" name="TextBox 5"/>
          <p:cNvSpPr txBox="1"/>
          <p:nvPr/>
        </p:nvSpPr>
        <p:spPr>
          <a:xfrm>
            <a:off x="5953495" y="1262396"/>
            <a:ext cx="6060232" cy="41141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method1()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throws</a:t>
            </a:r>
            <a:r>
              <a:t> Exception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try</a:t>
            </a:r>
            <a:r>
              <a:t>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method2();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System.out.println(</a:t>
            </a:r>
            <a:r>
              <a:rPr>
                <a:solidFill>
                  <a:srgbClr val="1C00CF"/>
                </a:solidFill>
              </a:rPr>
              <a:t>1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}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catch</a:t>
            </a:r>
            <a:r>
              <a:t> (NullPointerException e)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System.out.println(</a:t>
            </a:r>
            <a:r>
              <a:rPr>
                <a:solidFill>
                  <a:srgbClr val="1C00CF"/>
                </a:solidFill>
              </a:rPr>
              <a:t>2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solidFill>
                  <a:srgbClr val="267507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throw</a:t>
            </a:r>
            <a:r>
              <a:t> e;  // rethrow the exception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}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catch</a:t>
            </a:r>
            <a:r>
              <a:t> (Exception e)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System.out.println(</a:t>
            </a:r>
            <a:r>
              <a:rPr>
                <a:solidFill>
                  <a:srgbClr val="1C00CF"/>
                </a:solidFill>
              </a:rPr>
              <a:t>3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}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finally</a:t>
            </a:r>
            <a:r>
              <a:t>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System.out.println(</a:t>
            </a:r>
            <a:r>
              <a:rPr>
                <a:solidFill>
                  <a:srgbClr val="1C00CF"/>
                </a:solidFill>
              </a:rPr>
              <a:t>4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</a:t>
            </a:r>
            <a:r>
              <a:rPr>
                <a:solidFill>
                  <a:srgbClr val="1C00CF"/>
                </a:solidFill>
              </a:rPr>
              <a:t>5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method2() </a:t>
            </a:r>
            <a:r>
              <a:rPr b="1">
                <a:solidFill>
                  <a:srgbClr val="9B2393"/>
                </a:solidFill>
              </a:rPr>
              <a:t>throws</a:t>
            </a:r>
            <a:r>
              <a:t> NullPointerException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throw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NullPointerException();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56" name="TextBox 4"/>
          <p:cNvSpPr txBox="1"/>
          <p:nvPr/>
        </p:nvSpPr>
        <p:spPr>
          <a:xfrm>
            <a:off x="564153" y="4087991"/>
            <a:ext cx="1476410" cy="1009270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OUTPUT:</a:t>
            </a:r>
          </a:p>
          <a:p>
            <a:pPr>
              <a:defRPr sz="16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2</a:t>
            </a:r>
          </a:p>
          <a:p>
            <a:pPr>
              <a:defRPr sz="16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4</a:t>
            </a:r>
          </a:p>
          <a:p>
            <a:pPr>
              <a:defRPr sz="16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7</a:t>
            </a:r>
          </a:p>
        </p:txBody>
      </p:sp>
      <p:sp>
        <p:nvSpPr>
          <p:cNvPr id="157" name="직사각형 8"/>
          <p:cNvSpPr/>
          <p:nvPr/>
        </p:nvSpPr>
        <p:spPr>
          <a:xfrm>
            <a:off x="1705990" y="1900747"/>
            <a:ext cx="1597591" cy="275429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58" name="직사각형 8"/>
          <p:cNvSpPr/>
          <p:nvPr/>
        </p:nvSpPr>
        <p:spPr>
          <a:xfrm>
            <a:off x="6327564" y="1262397"/>
            <a:ext cx="4534050" cy="281882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59" name="직사각형 8"/>
          <p:cNvSpPr/>
          <p:nvPr/>
        </p:nvSpPr>
        <p:spPr>
          <a:xfrm>
            <a:off x="7200392" y="1693817"/>
            <a:ext cx="1190846" cy="281882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60" name="직사각형 8"/>
          <p:cNvSpPr/>
          <p:nvPr/>
        </p:nvSpPr>
        <p:spPr>
          <a:xfrm>
            <a:off x="6327564" y="4297743"/>
            <a:ext cx="5602075" cy="214629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61" name="직사각형 8"/>
          <p:cNvSpPr/>
          <p:nvPr/>
        </p:nvSpPr>
        <p:spPr>
          <a:xfrm>
            <a:off x="6799586" y="4503338"/>
            <a:ext cx="3636796" cy="214629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62" name="직사각형 8"/>
          <p:cNvSpPr/>
          <p:nvPr/>
        </p:nvSpPr>
        <p:spPr>
          <a:xfrm>
            <a:off x="7031022" y="2146545"/>
            <a:ext cx="3817664" cy="214629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63" name="직사각형 8"/>
          <p:cNvSpPr/>
          <p:nvPr/>
        </p:nvSpPr>
        <p:spPr>
          <a:xfrm>
            <a:off x="7209689" y="2355248"/>
            <a:ext cx="3651925" cy="408525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64" name="직사각형 8"/>
          <p:cNvSpPr/>
          <p:nvPr/>
        </p:nvSpPr>
        <p:spPr>
          <a:xfrm>
            <a:off x="6799586" y="3214371"/>
            <a:ext cx="3947458" cy="214629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65" name="직사각형 8"/>
          <p:cNvSpPr/>
          <p:nvPr/>
        </p:nvSpPr>
        <p:spPr>
          <a:xfrm>
            <a:off x="7226220" y="3422368"/>
            <a:ext cx="2783529" cy="295226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66" name="직사각형 8"/>
          <p:cNvSpPr/>
          <p:nvPr/>
        </p:nvSpPr>
        <p:spPr>
          <a:xfrm>
            <a:off x="1708570" y="2568187"/>
            <a:ext cx="2992461" cy="299445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animBg="1" advAuto="0"/>
      <p:bldP spid="157" grpId="2" animBg="1" advAuto="0"/>
      <p:bldP spid="158" grpId="3" animBg="1" advAuto="0"/>
      <p:bldP spid="158" grpId="4" animBg="1" advAuto="0"/>
      <p:bldP spid="159" grpId="5" animBg="1" advAuto="0"/>
      <p:bldP spid="159" grpId="6" animBg="1" advAuto="0"/>
      <p:bldP spid="160" grpId="7" animBg="1" advAuto="0"/>
      <p:bldP spid="160" grpId="8" animBg="1" advAuto="0"/>
      <p:bldP spid="161" grpId="9" animBg="1" advAuto="0"/>
      <p:bldP spid="161" grpId="10" animBg="1" advAuto="0"/>
      <p:bldP spid="162" grpId="11" animBg="1" advAuto="0"/>
      <p:bldP spid="162" grpId="12" animBg="1" advAuto="0"/>
      <p:bldP spid="163" grpId="13" animBg="1" advAuto="0"/>
      <p:bldP spid="163" grpId="14" animBg="1" advAuto="0"/>
      <p:bldP spid="164" grpId="15" animBg="1" advAuto="0"/>
      <p:bldP spid="164" grpId="16" animBg="1" advAuto="0"/>
      <p:bldP spid="165" grpId="17" animBg="1" advAuto="0"/>
      <p:bldP spid="165" grpId="18" animBg="1" advAuto="0"/>
      <p:bldP spid="166" grpId="19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er Defined Excep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 Defined Exception</a:t>
            </a:r>
          </a:p>
        </p:txBody>
      </p:sp>
      <p:sp>
        <p:nvSpPr>
          <p:cNvPr id="171" name="Custom exception class defined by programm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Programmer</a:t>
            </a:r>
            <a:r>
              <a:rPr lang="ko-KR" altLang="en-US" dirty="0"/>
              <a:t>가 자신만의 </a:t>
            </a:r>
            <a:r>
              <a:rPr lang="en-US" altLang="ko-KR" dirty="0"/>
              <a:t>c</a:t>
            </a:r>
            <a:r>
              <a:rPr dirty="0"/>
              <a:t>ustom exception class</a:t>
            </a:r>
            <a:r>
              <a:rPr lang="ko-KR" altLang="en-US" dirty="0"/>
              <a:t>를 </a:t>
            </a:r>
            <a:r>
              <a:rPr lang="en-US" altLang="ko-KR" dirty="0"/>
              <a:t>define</a:t>
            </a:r>
            <a:r>
              <a:rPr lang="ko-KR" altLang="en-US" dirty="0"/>
              <a:t> 가능</a:t>
            </a:r>
            <a:endParaRPr dirty="0"/>
          </a:p>
          <a:p>
            <a:r>
              <a:rPr lang="en-US" dirty="0"/>
              <a:t>Java standard library</a:t>
            </a:r>
            <a:r>
              <a:rPr lang="ko-KR" altLang="en-US" dirty="0"/>
              <a:t>에서 처리해 주지 않는 </a:t>
            </a:r>
            <a:r>
              <a:rPr lang="en-US" altLang="ko-KR" dirty="0"/>
              <a:t>exception</a:t>
            </a:r>
            <a:r>
              <a:rPr lang="ko-KR" altLang="en-US" dirty="0"/>
              <a:t>일 경우</a:t>
            </a:r>
            <a:endParaRPr lang="en-US" altLang="ko-KR" dirty="0"/>
          </a:p>
          <a:p>
            <a:r>
              <a:rPr lang="ko-KR" altLang="en-US" dirty="0"/>
              <a:t>기존하는 </a:t>
            </a:r>
            <a:r>
              <a:rPr lang="en-US" altLang="ko-KR" dirty="0"/>
              <a:t>exception class</a:t>
            </a:r>
            <a:r>
              <a:rPr lang="ko-KR" altLang="en-US" dirty="0"/>
              <a:t>들로부터 상속하여 </a:t>
            </a:r>
            <a:r>
              <a:rPr lang="en-US" altLang="ko-KR" dirty="0"/>
              <a:t>define</a:t>
            </a:r>
            <a:endParaRPr dirty="0"/>
          </a:p>
          <a:p>
            <a:pPr marL="800100" lvl="1" indent="-342900">
              <a:buChar char="•"/>
            </a:pPr>
            <a:r>
              <a:rPr dirty="0"/>
              <a:t>extends Exception: compiler checked exception</a:t>
            </a:r>
          </a:p>
          <a:p>
            <a:pPr marL="800100" lvl="1" indent="-342900">
              <a:buChar char="•"/>
            </a:pPr>
            <a:r>
              <a:rPr dirty="0"/>
              <a:t>extends </a:t>
            </a:r>
            <a:r>
              <a:rPr dirty="0" err="1"/>
              <a:t>RuntimeException</a:t>
            </a:r>
            <a:r>
              <a:rPr dirty="0"/>
              <a:t>: compiler unchecked exception</a:t>
            </a:r>
          </a:p>
          <a:p>
            <a:r>
              <a:rPr dirty="0"/>
              <a:t>Constructor </a:t>
            </a:r>
          </a:p>
          <a:p>
            <a:pPr marL="800100" lvl="1" indent="-342900">
              <a:buChar char="•"/>
            </a:pPr>
            <a:r>
              <a:rPr lang="ko-KR" altLang="en-US" dirty="0"/>
              <a:t>특별한 </a:t>
            </a:r>
            <a:r>
              <a:rPr lang="en-US" altLang="ko-KR" dirty="0"/>
              <a:t>message</a:t>
            </a:r>
            <a:r>
              <a:rPr lang="ko-KR" altLang="en-US" dirty="0"/>
              <a:t>를 더 붙여서 </a:t>
            </a:r>
            <a:r>
              <a:rPr lang="en-US" altLang="ko-KR" dirty="0"/>
              <a:t>constructor</a:t>
            </a:r>
            <a:r>
              <a:rPr lang="ko-KR" altLang="en-US" dirty="0"/>
              <a:t>를 실행 가능</a:t>
            </a:r>
            <a:endParaRPr lang="en-US" altLang="ko-KR" dirty="0"/>
          </a:p>
        </p:txBody>
      </p:sp>
      <p:sp>
        <p:nvSpPr>
          <p:cNvPr id="17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xample: User Defined Exception (1/3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User Defined Exception (1/3)</a:t>
            </a:r>
          </a:p>
        </p:txBody>
      </p:sp>
      <p:sp>
        <p:nvSpPr>
          <p:cNvPr id="17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78" name="import java.util.Scanner;…"/>
          <p:cNvSpPr txBox="1"/>
          <p:nvPr/>
        </p:nvSpPr>
        <p:spPr>
          <a:xfrm>
            <a:off x="684273" y="1073468"/>
            <a:ext cx="10777468" cy="41014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import</a:t>
            </a:r>
            <a:r>
              <a:t> java.util.Scanner;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class</a:t>
            </a:r>
            <a:r>
              <a:t> InvalidInputException </a:t>
            </a:r>
            <a:r>
              <a:rPr b="1">
                <a:solidFill>
                  <a:srgbClr val="AD3DA4"/>
                </a:solidFill>
              </a:rPr>
              <a:t>extends</a:t>
            </a:r>
            <a:r>
              <a:t> Exception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InvalidInputException(String message)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super</a:t>
            </a:r>
            <a:r>
              <a:t>(message);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ExceptionBasedInputLoop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Scanner scanner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Scanner(System.in);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number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boolean</a:t>
            </a:r>
            <a:r>
              <a:t> validInput = </a:t>
            </a:r>
            <a:r>
              <a:rPr b="1">
                <a:solidFill>
                  <a:srgbClr val="AD3DA4"/>
                </a:solidFill>
              </a:rPr>
              <a:t>false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 input = </a:t>
            </a:r>
            <a:r>
              <a:rPr b="1">
                <a:solidFill>
                  <a:srgbClr val="AD3DA4"/>
                </a:solidFill>
              </a:rPr>
              <a:t>null</a:t>
            </a:r>
            <a: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Example: User Defined Exception (2/3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User Defined Exception (2/3)</a:t>
            </a:r>
          </a:p>
        </p:txBody>
      </p:sp>
      <p:sp>
        <p:nvSpPr>
          <p:cNvPr id="18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84" name="while (!validInput) {…"/>
          <p:cNvSpPr txBox="1"/>
          <p:nvPr/>
        </p:nvSpPr>
        <p:spPr>
          <a:xfrm>
            <a:off x="492671" y="1206818"/>
            <a:ext cx="11206658" cy="44443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</a:t>
            </a:r>
            <a:r>
              <a:rPr b="1" dirty="0">
                <a:solidFill>
                  <a:srgbClr val="AD3DA4"/>
                </a:solidFill>
              </a:rPr>
              <a:t>while</a:t>
            </a:r>
            <a:r>
              <a:rPr dirty="0"/>
              <a:t> (!</a:t>
            </a:r>
            <a:r>
              <a:rPr dirty="0" err="1"/>
              <a:t>validInput</a:t>
            </a:r>
            <a:r>
              <a:rPr dirty="0"/>
              <a:t>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    </a:t>
            </a:r>
            <a:r>
              <a:rPr b="1" dirty="0">
                <a:solidFill>
                  <a:srgbClr val="AD3DA4"/>
                </a:solidFill>
              </a:rPr>
              <a:t>try</a:t>
            </a:r>
            <a:r>
              <a:rPr dirty="0"/>
              <a:t>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>
                    <a:alpha val="85000"/>
                  </a:srgbClr>
                </a:solidFill>
              </a:rPr>
              <a:t>                System.out.print(</a:t>
            </a:r>
            <a:r>
              <a:rPr dirty="0"/>
              <a:t>"Please enter a positive odd integer: "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        input = </a:t>
            </a:r>
            <a:r>
              <a:rPr dirty="0" err="1"/>
              <a:t>scanner.nextLine</a:t>
            </a:r>
            <a:r>
              <a:rPr dirty="0"/>
              <a:t>();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        number = Integer.parseInt(input); </a:t>
            </a:r>
            <a:r>
              <a:rPr dirty="0">
                <a:solidFill>
                  <a:srgbClr val="2D8504"/>
                </a:solidFill>
              </a:rPr>
              <a:t>// convert String to int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>
                    <a:alpha val="85000"/>
                  </a:srgbClr>
                </a:solidFill>
              </a:rPr>
              <a:t>                </a:t>
            </a:r>
            <a:r>
              <a:rPr b="1" dirty="0">
                <a:solidFill>
                  <a:srgbClr val="AD3DA4"/>
                </a:solidFill>
              </a:rPr>
              <a:t>if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 (number &lt;=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) {  </a:t>
            </a:r>
            <a:r>
              <a:rPr dirty="0"/>
              <a:t>// negative integer</a:t>
            </a: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            </a:t>
            </a:r>
            <a:r>
              <a:rPr b="1" dirty="0">
                <a:solidFill>
                  <a:srgbClr val="AD3DA4"/>
                </a:solidFill>
              </a:rPr>
              <a:t>throw</a:t>
            </a:r>
            <a:r>
              <a:rPr dirty="0"/>
              <a:t> </a:t>
            </a:r>
            <a:r>
              <a:rPr b="1" dirty="0">
                <a:solidFill>
                  <a:srgbClr val="AD3DA4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InvalidInputException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"Negative integer"</a:t>
            </a:r>
            <a:r>
              <a:rPr dirty="0"/>
              <a:t>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       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        </a:t>
            </a:r>
            <a:r>
              <a:rPr b="1" dirty="0">
                <a:solidFill>
                  <a:srgbClr val="AD3DA4"/>
                </a:solidFill>
              </a:rPr>
              <a:t>else</a:t>
            </a:r>
            <a:r>
              <a:rPr dirty="0"/>
              <a:t> </a:t>
            </a:r>
            <a:r>
              <a:rPr b="1" dirty="0">
                <a:solidFill>
                  <a:srgbClr val="AD3DA4"/>
                </a:solidFill>
              </a:rPr>
              <a:t>if</a:t>
            </a:r>
            <a:r>
              <a:rPr dirty="0"/>
              <a:t> (number % </a:t>
            </a:r>
            <a:r>
              <a:rPr dirty="0">
                <a:solidFill>
                  <a:srgbClr val="272AD8"/>
                </a:solidFill>
              </a:rPr>
              <a:t>2</a:t>
            </a:r>
            <a:r>
              <a:rPr dirty="0"/>
              <a:t> ==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) { </a:t>
            </a:r>
            <a:r>
              <a:rPr dirty="0">
                <a:solidFill>
                  <a:srgbClr val="2D8504"/>
                </a:solidFill>
              </a:rPr>
              <a:t>// even number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            </a:t>
            </a:r>
            <a:r>
              <a:rPr b="1" dirty="0">
                <a:solidFill>
                  <a:srgbClr val="AD3DA4"/>
                </a:solidFill>
              </a:rPr>
              <a:t>throw</a:t>
            </a:r>
            <a:r>
              <a:rPr dirty="0"/>
              <a:t> </a:t>
            </a:r>
            <a:r>
              <a:rPr b="1" dirty="0">
                <a:solidFill>
                  <a:srgbClr val="AD3DA4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InvalidInputException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"Not odd integer"</a:t>
            </a:r>
            <a:r>
              <a:rPr dirty="0"/>
              <a:t>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       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>
                    <a:alpha val="85000"/>
                  </a:srgbClr>
                </a:solidFill>
              </a:rPr>
              <a:t>                </a:t>
            </a:r>
            <a:r>
              <a:rPr dirty="0" err="1">
                <a:solidFill>
                  <a:srgbClr val="000000">
                    <a:alpha val="85000"/>
                  </a:srgbClr>
                </a:solidFill>
              </a:rPr>
              <a:t>validInput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 = </a:t>
            </a:r>
            <a:r>
              <a:rPr b="1" dirty="0">
                <a:solidFill>
                  <a:srgbClr val="AD3DA4"/>
                </a:solidFill>
              </a:rPr>
              <a:t>true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; </a:t>
            </a:r>
            <a:r>
              <a:rPr dirty="0"/>
              <a:t>// exit from the loop if valid input</a:t>
            </a: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    } </a:t>
            </a:r>
            <a:r>
              <a:rPr b="1" dirty="0">
                <a:solidFill>
                  <a:srgbClr val="AD3DA4"/>
                </a:solidFill>
              </a:rPr>
              <a:t>catch</a:t>
            </a:r>
            <a:r>
              <a:rPr dirty="0"/>
              <a:t> (</a:t>
            </a:r>
            <a:r>
              <a:rPr dirty="0" err="1"/>
              <a:t>InvalidInputException</a:t>
            </a:r>
            <a:r>
              <a:rPr dirty="0"/>
              <a:t> e)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  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"Invalid input: "</a:t>
            </a:r>
            <a:r>
              <a:rPr dirty="0"/>
              <a:t> + </a:t>
            </a:r>
            <a:r>
              <a:rPr dirty="0" err="1"/>
              <a:t>e.getMessage</a:t>
            </a:r>
            <a:r>
              <a:rPr dirty="0"/>
              <a:t>());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    } </a:t>
            </a:r>
            <a:r>
              <a:rPr b="1" dirty="0">
                <a:solidFill>
                  <a:srgbClr val="AD3DA4"/>
                </a:solidFill>
              </a:rPr>
              <a:t>catch</a:t>
            </a:r>
            <a:r>
              <a:rPr dirty="0"/>
              <a:t> (NumberFormatException e)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>
                    <a:alpha val="85000"/>
                  </a:srgbClr>
                </a:solidFill>
              </a:rPr>
              <a:t>                </a:t>
            </a:r>
            <a:r>
              <a:rPr dirty="0" err="1">
                <a:solidFill>
                  <a:srgbClr val="000000">
                    <a:alpha val="85000"/>
                  </a:srgbClr>
                </a:solidFill>
              </a:rPr>
              <a:t>System.out.println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(</a:t>
            </a:r>
            <a:r>
              <a:rPr dirty="0"/>
              <a:t>"Invalid input: Not a valid integer"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   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}</a:t>
            </a:r>
          </a:p>
        </p:txBody>
      </p:sp>
      <p:sp>
        <p:nvSpPr>
          <p:cNvPr id="185" name="직사각형 8"/>
          <p:cNvSpPr/>
          <p:nvPr/>
        </p:nvSpPr>
        <p:spPr>
          <a:xfrm>
            <a:off x="2448823" y="2259627"/>
            <a:ext cx="4181836" cy="214629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86" name="직사각형 8"/>
          <p:cNvSpPr/>
          <p:nvPr/>
        </p:nvSpPr>
        <p:spPr>
          <a:xfrm>
            <a:off x="2012646" y="4654552"/>
            <a:ext cx="7544780" cy="694682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87" name="직사각형 8"/>
          <p:cNvSpPr/>
          <p:nvPr/>
        </p:nvSpPr>
        <p:spPr>
          <a:xfrm>
            <a:off x="2448823" y="2477953"/>
            <a:ext cx="6965551" cy="666675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88" name="직사각형 8"/>
          <p:cNvSpPr/>
          <p:nvPr/>
        </p:nvSpPr>
        <p:spPr>
          <a:xfrm>
            <a:off x="2012646" y="4175151"/>
            <a:ext cx="7544780" cy="481585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89" name="직사각형 8"/>
          <p:cNvSpPr/>
          <p:nvPr/>
        </p:nvSpPr>
        <p:spPr>
          <a:xfrm>
            <a:off x="2444066" y="3188207"/>
            <a:ext cx="6965551" cy="694682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90" name="직사각형 8"/>
          <p:cNvSpPr/>
          <p:nvPr/>
        </p:nvSpPr>
        <p:spPr>
          <a:xfrm>
            <a:off x="2007890" y="4139565"/>
            <a:ext cx="7544780" cy="481586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91" name="직사각형 8"/>
          <p:cNvSpPr/>
          <p:nvPr/>
        </p:nvSpPr>
        <p:spPr>
          <a:xfrm>
            <a:off x="2448823" y="3874102"/>
            <a:ext cx="2404610" cy="337168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1" animBg="1" advAuto="0"/>
      <p:bldP spid="185" grpId="2" animBg="1" advAuto="0"/>
      <p:bldP spid="186" grpId="3" animBg="1" advAuto="0"/>
      <p:bldP spid="186" grpId="4" animBg="1" advAuto="0"/>
      <p:bldP spid="187" grpId="5" animBg="1" advAuto="0"/>
      <p:bldP spid="187" grpId="6" animBg="1" advAuto="0"/>
      <p:bldP spid="188" grpId="7" animBg="1" advAuto="0"/>
      <p:bldP spid="188" grpId="8" animBg="1" advAuto="0"/>
      <p:bldP spid="189" grpId="9" animBg="1" advAuto="0"/>
      <p:bldP spid="189" grpId="10" animBg="1" advAuto="0"/>
      <p:bldP spid="190" grpId="11" animBg="1" advAuto="0"/>
      <p:bldP spid="190" grpId="12" animBg="1" advAuto="0"/>
      <p:bldP spid="191" grpId="13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Example: User Defined Exception (3/3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User Defined Exception (3/3)</a:t>
            </a:r>
          </a:p>
        </p:txBody>
      </p:sp>
      <p:sp>
        <p:nvSpPr>
          <p:cNvPr id="19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197" name="System.out.println(&quot;You entered a valid positive integer: &quot; + number);…"/>
          <p:cNvSpPr txBox="1"/>
          <p:nvPr/>
        </p:nvSpPr>
        <p:spPr>
          <a:xfrm>
            <a:off x="492671" y="1265238"/>
            <a:ext cx="11206658" cy="10661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System.out.println(</a:t>
            </a:r>
            <a:r>
              <a:t>"You entered a valid positive integer: 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+ number);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scanner.close();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98" name="Please enter a positive odd integer: a9832…"/>
          <p:cNvSpPr txBox="1"/>
          <p:nvPr/>
        </p:nvSpPr>
        <p:spPr>
          <a:xfrm>
            <a:off x="474854" y="2418398"/>
            <a:ext cx="11196306" cy="22345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Please enter a positive odd integer: a9832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Invalid input: Not a valid integer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Please enter a positive odd integer: -253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Invalid input: Negative integer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Please enter a positive odd integer: 2982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Invalid input: Not odd integer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Please enter a positive odd integer: 980751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You entered a valid positive integer: 980751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Exception Handling Code</a:t>
            </a:r>
          </a:p>
        </p:txBody>
      </p:sp>
      <p:sp>
        <p:nvSpPr>
          <p:cNvPr id="37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51383" y="1124742"/>
            <a:ext cx="11043248" cy="526258"/>
          </a:xfrm>
          <a:prstGeom prst="rect">
            <a:avLst/>
          </a:prstGeom>
        </p:spPr>
        <p:txBody>
          <a:bodyPr/>
          <a:lstStyle/>
          <a:p>
            <a:r>
              <a:rPr dirty="0"/>
              <a:t>try-catch-finally block</a:t>
            </a:r>
          </a:p>
        </p:txBody>
      </p:sp>
      <p:sp>
        <p:nvSpPr>
          <p:cNvPr id="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39" name="TextBox 5"/>
          <p:cNvSpPr txBox="1"/>
          <p:nvPr/>
        </p:nvSpPr>
        <p:spPr>
          <a:xfrm>
            <a:off x="1170043" y="1918016"/>
            <a:ext cx="7124740" cy="3013975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/>
          <a:p>
            <a:pPr>
              <a:def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rPr dirty="0"/>
              <a:t>try</a:t>
            </a:r>
            <a:r>
              <a:rPr dirty="0"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{</a:t>
            </a:r>
          </a:p>
          <a:p>
            <a:pPr>
              <a:defRPr>
                <a:solidFill>
                  <a:srgbClr val="267507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    // </a:t>
            </a:r>
            <a:r>
              <a:rPr lang="en-US" dirty="0"/>
              <a:t>exception</a:t>
            </a:r>
            <a:r>
              <a:rPr lang="ko-KR" altLang="en-US" dirty="0"/>
              <a:t>이 일어날 가능성이 있는 </a:t>
            </a:r>
            <a:r>
              <a:rPr lang="en-US" altLang="ko-KR" dirty="0"/>
              <a:t>code</a:t>
            </a:r>
            <a:endParaRPr dirty="0"/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} 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rPr dirty="0"/>
              <a:t>catch </a:t>
            </a:r>
            <a:r>
              <a:rPr dirty="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(</a:t>
            </a:r>
            <a:r>
              <a:rPr dirty="0" err="1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AnyExceptionClass</a:t>
            </a:r>
            <a:r>
              <a:rPr dirty="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e) {</a:t>
            </a:r>
          </a:p>
          <a:p>
            <a:pPr>
              <a:defRPr>
                <a:solidFill>
                  <a:srgbClr val="267507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// </a:t>
            </a:r>
            <a:r>
              <a:rPr lang="en-US" dirty="0"/>
              <a:t>exception handling</a:t>
            </a:r>
            <a:endParaRPr dirty="0"/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} 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rPr dirty="0"/>
              <a:t>finally</a:t>
            </a:r>
            <a:r>
              <a:rPr dirty="0"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rPr dirty="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{</a:t>
            </a:r>
          </a:p>
          <a:p>
            <a:pPr>
              <a:defRPr>
                <a:solidFill>
                  <a:srgbClr val="267507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// </a:t>
            </a:r>
            <a:r>
              <a:rPr lang="en-US" dirty="0"/>
              <a:t>exception </a:t>
            </a:r>
            <a:r>
              <a:rPr lang="ko-KR" altLang="en-US" dirty="0"/>
              <a:t>여부와 상관없이</a:t>
            </a:r>
            <a:endParaRPr dirty="0"/>
          </a:p>
          <a:p>
            <a:pPr>
              <a:defRPr>
                <a:solidFill>
                  <a:srgbClr val="267507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    // </a:t>
            </a:r>
            <a:r>
              <a:rPr lang="ko-KR" altLang="en-US" dirty="0"/>
              <a:t>언제나 실행되는 </a:t>
            </a:r>
            <a:r>
              <a:rPr lang="en-US" altLang="ko-KR" dirty="0"/>
              <a:t>code</a:t>
            </a:r>
            <a:r>
              <a:rPr dirty="0"/>
              <a:t> 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}</a:t>
            </a:r>
          </a:p>
        </p:txBody>
      </p:sp>
      <p:sp>
        <p:nvSpPr>
          <p:cNvPr id="41" name="직사각형"/>
          <p:cNvSpPr/>
          <p:nvPr/>
        </p:nvSpPr>
        <p:spPr>
          <a:xfrm>
            <a:off x="1170043" y="1936529"/>
            <a:ext cx="7124740" cy="841114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2" name="직사각형"/>
          <p:cNvSpPr/>
          <p:nvPr/>
        </p:nvSpPr>
        <p:spPr>
          <a:xfrm>
            <a:off x="1170043" y="2796155"/>
            <a:ext cx="7124740" cy="768680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3" name="직사각형"/>
          <p:cNvSpPr/>
          <p:nvPr/>
        </p:nvSpPr>
        <p:spPr>
          <a:xfrm>
            <a:off x="1170043" y="3577689"/>
            <a:ext cx="7124740" cy="1357574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0" name="모서리가 둥근 직사각형"/>
          <p:cNvSpPr/>
          <p:nvPr/>
        </p:nvSpPr>
        <p:spPr>
          <a:xfrm>
            <a:off x="2016006" y="2788735"/>
            <a:ext cx="2967674" cy="282429"/>
          </a:xfrm>
          <a:prstGeom prst="roundRect">
            <a:avLst>
              <a:gd name="adj" fmla="val 50000"/>
            </a:avLst>
          </a:prstGeom>
          <a:ln w="381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allAtOnce"/>
      <p:bldP spid="41" grpId="0" animBg="1"/>
      <p:bldP spid="41" grpId="1" animBg="1"/>
      <p:bldP spid="42" grpId="0" animBg="1"/>
      <p:bldP spid="43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// normal execution…"/>
          <p:cNvSpPr txBox="1"/>
          <p:nvPr/>
        </p:nvSpPr>
        <p:spPr>
          <a:xfrm>
            <a:off x="954696" y="960248"/>
            <a:ext cx="4770254" cy="5148347"/>
          </a:xfrm>
          <a:prstGeom prst="rect">
            <a:avLst/>
          </a:prstGeom>
          <a:noFill/>
          <a:ln w="9525" cap="flat">
            <a:noFill/>
            <a:prstDash val="solid"/>
            <a:round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 numCol="1" anchor="ctr">
            <a:noAutofit/>
          </a:bodyPr>
          <a:lstStyle/>
          <a:p>
            <a:pPr defTabSz="502284">
              <a:tabLst>
                <a:tab pos="495300" algn="l"/>
              </a:tabLst>
              <a:defRPr sz="19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// normal execution</a:t>
            </a: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900" b="1">
                <a:solidFill>
                  <a:srgbClr val="AD3DA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try</a:t>
            </a:r>
            <a:r>
              <a:rPr b="0" dirty="0">
                <a:solidFill>
                  <a:srgbClr val="000000">
                    <a:alpha val="85000"/>
                  </a:srgbClr>
                </a:solidFill>
              </a:rPr>
              <a:t> {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b="0"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 </a:t>
            </a:r>
            <a:endParaRPr lang="en-US" dirty="0"/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 dirty="0">
                <a:solidFill>
                  <a:srgbClr val="AD3DA4"/>
                </a:solidFill>
              </a:rPr>
              <a:t>catch</a:t>
            </a:r>
            <a:r>
              <a:rPr dirty="0"/>
              <a:t>(</a:t>
            </a:r>
            <a:r>
              <a:rPr dirty="0" err="1"/>
              <a:t>AnyExceptionClass</a:t>
            </a:r>
            <a:r>
              <a:rPr dirty="0"/>
              <a:t> e) {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defTabSz="502284">
              <a:tabLst>
                <a:tab pos="495300" algn="l"/>
              </a:tabLst>
              <a:defRPr sz="1900" b="1">
                <a:solidFill>
                  <a:srgbClr val="AD3DA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 dirty="0">
                <a:solidFill>
                  <a:srgbClr val="000000">
                    <a:alpha val="85000"/>
                  </a:srgbClr>
                </a:solidFill>
              </a:rPr>
              <a:t>} </a:t>
            </a:r>
            <a:endParaRPr lang="en-US" b="0"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900" b="1">
                <a:solidFill>
                  <a:srgbClr val="AD3DA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finally</a:t>
            </a:r>
            <a:r>
              <a:rPr b="0" dirty="0">
                <a:solidFill>
                  <a:srgbClr val="000000">
                    <a:alpha val="85000"/>
                  </a:srgbClr>
                </a:solidFill>
              </a:rPr>
              <a:t> {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b="0"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</p:txBody>
      </p:sp>
      <p:sp>
        <p:nvSpPr>
          <p:cNvPr id="47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Try-Catch-Finally Block</a:t>
            </a:r>
          </a:p>
        </p:txBody>
      </p:sp>
      <p:sp>
        <p:nvSpPr>
          <p:cNvPr id="4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49" name="// exception case…"/>
          <p:cNvSpPr txBox="1"/>
          <p:nvPr/>
        </p:nvSpPr>
        <p:spPr>
          <a:xfrm>
            <a:off x="6589625" y="1100408"/>
            <a:ext cx="4770253" cy="4571365"/>
          </a:xfrm>
          <a:prstGeom prst="rect">
            <a:avLst/>
          </a:prstGeom>
          <a:noFill/>
          <a:ln w="9525" cap="flat">
            <a:noFill/>
            <a:prstDash val="solid"/>
            <a:round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 numCol="1" anchor="ctr">
            <a:noAutofit/>
          </a:bodyPr>
          <a:lstStyle/>
          <a:p>
            <a:pPr defTabSz="502284">
              <a:tabLst>
                <a:tab pos="495300" algn="l"/>
              </a:tabLst>
              <a:defRPr sz="19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// exception case</a:t>
            </a: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900" b="1">
                <a:solidFill>
                  <a:srgbClr val="AD3DA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try</a:t>
            </a:r>
            <a:r>
              <a:rPr b="0" dirty="0">
                <a:solidFill>
                  <a:srgbClr val="000000">
                    <a:alpha val="85000"/>
                  </a:srgbClr>
                </a:solidFill>
              </a:rPr>
              <a:t> {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b="0"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 </a:t>
            </a:r>
            <a:endParaRPr lang="en-US" dirty="0"/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 dirty="0">
                <a:solidFill>
                  <a:srgbClr val="AD3DA4"/>
                </a:solidFill>
              </a:rPr>
              <a:t>catch</a:t>
            </a:r>
            <a:r>
              <a:rPr dirty="0"/>
              <a:t>(</a:t>
            </a:r>
            <a:r>
              <a:rPr dirty="0" err="1"/>
              <a:t>AnyExceptionClass</a:t>
            </a:r>
            <a:r>
              <a:rPr dirty="0"/>
              <a:t> e) {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defTabSz="502284">
              <a:tabLst>
                <a:tab pos="495300" algn="l"/>
              </a:tabLst>
              <a:defRPr sz="1900" b="1">
                <a:solidFill>
                  <a:srgbClr val="AD3DA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 dirty="0">
                <a:solidFill>
                  <a:srgbClr val="000000">
                    <a:alpha val="85000"/>
                  </a:srgbClr>
                </a:solidFill>
              </a:rPr>
              <a:t>} </a:t>
            </a:r>
            <a:endParaRPr lang="en-US" b="0"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900" b="1">
                <a:solidFill>
                  <a:srgbClr val="AD3DA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finally</a:t>
            </a:r>
            <a:r>
              <a:rPr b="0" dirty="0">
                <a:solidFill>
                  <a:srgbClr val="000000">
                    <a:alpha val="85000"/>
                  </a:srgbClr>
                </a:solidFill>
              </a:rPr>
              <a:t> {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b="0"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</p:txBody>
      </p:sp>
      <p:sp>
        <p:nvSpPr>
          <p:cNvPr id="50" name="타원 29"/>
          <p:cNvSpPr/>
          <p:nvPr/>
        </p:nvSpPr>
        <p:spPr>
          <a:xfrm>
            <a:off x="7979964" y="3603371"/>
            <a:ext cx="72001" cy="72001"/>
          </a:xfrm>
          <a:prstGeom prst="ellips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grpSp>
        <p:nvGrpSpPr>
          <p:cNvPr id="53" name="직사각형 30"/>
          <p:cNvGrpSpPr/>
          <p:nvPr/>
        </p:nvGrpSpPr>
        <p:grpSpPr>
          <a:xfrm>
            <a:off x="6822475" y="2287110"/>
            <a:ext cx="2550651" cy="504359"/>
            <a:chOff x="0" y="0"/>
            <a:chExt cx="2550648" cy="504358"/>
          </a:xfrm>
        </p:grpSpPr>
        <p:sp>
          <p:nvSpPr>
            <p:cNvPr id="51" name="직사각형"/>
            <p:cNvSpPr/>
            <p:nvPr/>
          </p:nvSpPr>
          <p:spPr>
            <a:xfrm>
              <a:off x="0" y="-1"/>
              <a:ext cx="2550649" cy="504360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  <a:latin typeface="JetBrains Mono Bold"/>
                  <a:ea typeface="JetBrains Mono Bold"/>
                  <a:cs typeface="JetBrains Mono Bold"/>
                  <a:sym typeface="JetBrains Mono Bold"/>
                </a:defRPr>
              </a:pPr>
              <a:endParaRPr/>
            </a:p>
          </p:txBody>
        </p:sp>
        <p:sp>
          <p:nvSpPr>
            <p:cNvPr id="52" name="exception occurs"/>
            <p:cNvSpPr txBox="1"/>
            <p:nvPr/>
          </p:nvSpPr>
          <p:spPr>
            <a:xfrm>
              <a:off x="12700" y="60410"/>
              <a:ext cx="2525249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0000"/>
                  </a:solidFill>
                  <a:latin typeface="JetBrains Mono Bold"/>
                  <a:ea typeface="JetBrains Mono Bold"/>
                  <a:cs typeface="JetBrains Mono Bold"/>
                  <a:sym typeface="JetBrains Mono Bold"/>
                </a:defRPr>
              </a:lvl1pPr>
            </a:lstStyle>
            <a:p>
              <a:r>
                <a:rPr dirty="0"/>
                <a:t>exception </a:t>
              </a:r>
              <a:r>
                <a:rPr lang="ko-KR" altLang="en-US" dirty="0"/>
                <a:t>발생</a:t>
              </a:r>
              <a:endParaRPr dirty="0"/>
            </a:p>
          </p:txBody>
        </p:sp>
      </p:grpSp>
      <p:sp>
        <p:nvSpPr>
          <p:cNvPr id="58" name="타원 10"/>
          <p:cNvSpPr/>
          <p:nvPr/>
        </p:nvSpPr>
        <p:spPr>
          <a:xfrm>
            <a:off x="2148490" y="2924422"/>
            <a:ext cx="72001" cy="72001"/>
          </a:xfrm>
          <a:prstGeom prst="ellips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59" name="직선 화살표 연결선 12"/>
          <p:cNvSpPr/>
          <p:nvPr/>
        </p:nvSpPr>
        <p:spPr>
          <a:xfrm flipH="1">
            <a:off x="2184488" y="2374551"/>
            <a:ext cx="0" cy="549872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 w="lg" len="lg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60" name="타원 14"/>
          <p:cNvSpPr/>
          <p:nvPr/>
        </p:nvSpPr>
        <p:spPr>
          <a:xfrm>
            <a:off x="2148490" y="4876221"/>
            <a:ext cx="72001" cy="72001"/>
          </a:xfrm>
          <a:prstGeom prst="ellips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cxnSp>
        <p:nvCxnSpPr>
          <p:cNvPr id="61" name="꺾인 연결선[E] 16"/>
          <p:cNvCxnSpPr>
            <a:cxnSpLocks/>
            <a:stCxn id="58" idx="6"/>
            <a:endCxn id="60" idx="0"/>
          </p:cNvCxnSpPr>
          <p:nvPr/>
        </p:nvCxnSpPr>
        <p:spPr>
          <a:xfrm flipH="1">
            <a:off x="2184491" y="2960423"/>
            <a:ext cx="36000" cy="1915798"/>
          </a:xfrm>
          <a:prstGeom prst="bentConnector4">
            <a:avLst>
              <a:gd name="adj1" fmla="val -8219722"/>
              <a:gd name="adj2" fmla="val 86737"/>
            </a:avLst>
          </a:prstGeom>
          <a:ln w="25400" cap="flat">
            <a:solidFill>
              <a:srgbClr val="FF0000"/>
            </a:solidFill>
            <a:prstDash val="solid"/>
            <a:round/>
            <a:tailEnd type="triangle" w="lg" len="lg"/>
          </a:ln>
          <a:effectLst/>
        </p:spPr>
      </p:cxnSp>
      <p:sp>
        <p:nvSpPr>
          <p:cNvPr id="62" name="직선 화살표 연결선 18"/>
          <p:cNvSpPr/>
          <p:nvPr/>
        </p:nvSpPr>
        <p:spPr>
          <a:xfrm flipH="1">
            <a:off x="2184485" y="4943718"/>
            <a:ext cx="4" cy="835934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 w="lg" len="lg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52A2A542-8E46-868D-160D-4A26384844FB}"/>
              </a:ext>
            </a:extLst>
          </p:cNvPr>
          <p:cNvCxnSpPr>
            <a:cxnSpLocks/>
            <a:stCxn id="51" idx="3"/>
            <a:endCxn id="50" idx="6"/>
          </p:cNvCxnSpPr>
          <p:nvPr/>
        </p:nvCxnSpPr>
        <p:spPr>
          <a:xfrm flipH="1">
            <a:off x="8051965" y="2539290"/>
            <a:ext cx="1321162" cy="1100082"/>
          </a:xfrm>
          <a:prstGeom prst="bentConnector3">
            <a:avLst>
              <a:gd name="adj1" fmla="val -111476"/>
            </a:avLst>
          </a:prstGeom>
          <a:noFill/>
          <a:ln w="25400" cap="flat">
            <a:solidFill>
              <a:srgbClr val="FF0000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9EB7D4-9A1D-AD7D-D052-126CA6BB68C8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097801" y="1963713"/>
            <a:ext cx="0" cy="32339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7C3A39-9477-4050-D8D3-FC7657A5A76D}"/>
              </a:ext>
            </a:extLst>
          </p:cNvPr>
          <p:cNvCxnSpPr>
            <a:cxnSpLocks/>
            <a:stCxn id="50" idx="5"/>
          </p:cNvCxnSpPr>
          <p:nvPr/>
        </p:nvCxnSpPr>
        <p:spPr>
          <a:xfrm>
            <a:off x="8041421" y="3664828"/>
            <a:ext cx="0" cy="1934944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8" grpId="0" animBg="1"/>
      <p:bldP spid="59" grpId="0" animBg="1"/>
      <p:bldP spid="60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Flow in try-catch Block (1/2)</a:t>
            </a:r>
          </a:p>
        </p:txBody>
      </p:sp>
      <p:sp>
        <p:nvSpPr>
          <p:cNvPr id="7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55204" y="6435620"/>
            <a:ext cx="21326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1" name="직사각형 10"/>
          <p:cNvSpPr/>
          <p:nvPr/>
        </p:nvSpPr>
        <p:spPr>
          <a:xfrm>
            <a:off x="648457" y="1677753"/>
            <a:ext cx="7924508" cy="3970318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class</a:t>
            </a:r>
            <a:r>
              <a:rPr dirty="0">
                <a:solidFill>
                  <a:srgbClr val="000000"/>
                </a:solidFill>
              </a:rPr>
              <a:t> ExceptionEx02 {</a:t>
            </a:r>
          </a:p>
          <a:p>
            <a:pPr lvl="1" indent="457200">
              <a:defRPr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public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static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void</a:t>
            </a:r>
            <a:r>
              <a:rPr dirty="0">
                <a:solidFill>
                  <a:srgbClr val="000000"/>
                </a:solidFill>
              </a:rPr>
              <a:t> main(String args[]) {</a:t>
            </a:r>
          </a:p>
          <a:p>
            <a:pPr lvl="2" indent="914400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1C00CF"/>
                </a:solidFill>
              </a:rPr>
              <a:t>1</a:t>
            </a:r>
            <a:r>
              <a:rPr dirty="0"/>
              <a:t>); </a:t>
            </a:r>
          </a:p>
          <a:p>
            <a:pPr lvl="2" indent="914400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1C00CF"/>
                </a:solidFill>
              </a:rPr>
              <a:t>2</a:t>
            </a:r>
            <a:r>
              <a:rPr dirty="0"/>
              <a:t>);</a:t>
            </a:r>
          </a:p>
          <a:p>
            <a:pPr lvl="2" indent="914400">
              <a:defRPr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try</a:t>
            </a:r>
            <a:r>
              <a:rPr dirty="0">
                <a:solidFill>
                  <a:srgbClr val="000000"/>
                </a:solidFill>
              </a:rPr>
              <a:t> {</a:t>
            </a:r>
          </a:p>
          <a:p>
            <a:pPr lvl="3" indent="1371600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1C00CF"/>
                </a:solidFill>
              </a:rPr>
              <a:t>3</a:t>
            </a:r>
            <a:r>
              <a:rPr dirty="0"/>
              <a:t>);</a:t>
            </a:r>
          </a:p>
          <a:p>
            <a:pPr lvl="3" indent="1371600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1C00CF"/>
                </a:solidFill>
              </a:rPr>
              <a:t>4</a:t>
            </a:r>
            <a:r>
              <a:rPr dirty="0"/>
              <a:t>);</a:t>
            </a:r>
          </a:p>
          <a:p>
            <a:pPr lvl="2" indent="914400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dirty="0"/>
          </a:p>
          <a:p>
            <a:pPr lvl="2" indent="914400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 </a:t>
            </a:r>
            <a:r>
              <a:rPr dirty="0">
                <a:solidFill>
                  <a:srgbClr val="9B2393"/>
                </a:solidFill>
              </a:rPr>
              <a:t>catch</a:t>
            </a:r>
            <a:r>
              <a:rPr dirty="0"/>
              <a:t> (Exception e) {</a:t>
            </a:r>
          </a:p>
          <a:p>
            <a:pPr lvl="2" indent="914400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1C00CF"/>
                </a:solidFill>
              </a:rPr>
              <a:t>5</a:t>
            </a:r>
            <a:r>
              <a:rPr dirty="0"/>
              <a:t>);</a:t>
            </a:r>
          </a:p>
          <a:p>
            <a:pPr lvl="2" indent="914400">
              <a:defRPr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  <a:p>
            <a:pPr lvl="2" indent="914400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1C00CF"/>
                </a:solidFill>
              </a:rPr>
              <a:t>6</a:t>
            </a:r>
            <a:r>
              <a:rPr dirty="0"/>
              <a:t>);</a:t>
            </a:r>
          </a:p>
          <a:p>
            <a:pPr lvl="1" indent="457200">
              <a:defRPr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</p:txBody>
      </p:sp>
      <p:sp>
        <p:nvSpPr>
          <p:cNvPr id="72" name="TextBox 14"/>
          <p:cNvSpPr txBox="1"/>
          <p:nvPr/>
        </p:nvSpPr>
        <p:spPr>
          <a:xfrm>
            <a:off x="8997431" y="2603817"/>
            <a:ext cx="1077067" cy="17011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Output:</a:t>
            </a:r>
          </a:p>
          <a:p>
            <a:pPr algn="ctr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1</a:t>
            </a:r>
          </a:p>
          <a:p>
            <a:pPr algn="ctr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2</a:t>
            </a:r>
          </a:p>
          <a:p>
            <a:pPr algn="ctr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3</a:t>
            </a:r>
          </a:p>
          <a:p>
            <a:pPr algn="ctr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4</a:t>
            </a:r>
          </a:p>
          <a:p>
            <a:pPr algn="ctr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6</a:t>
            </a:r>
          </a:p>
        </p:txBody>
      </p:sp>
      <p:sp>
        <p:nvSpPr>
          <p:cNvPr id="73" name="TextBox 12"/>
          <p:cNvSpPr txBox="1"/>
          <p:nvPr/>
        </p:nvSpPr>
        <p:spPr>
          <a:xfrm>
            <a:off x="644756" y="1109689"/>
            <a:ext cx="235216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dirty="0"/>
              <a:t>No Exception case</a:t>
            </a:r>
          </a:p>
        </p:txBody>
      </p:sp>
      <p:sp>
        <p:nvSpPr>
          <p:cNvPr id="74" name="직사각형 8"/>
          <p:cNvSpPr/>
          <p:nvPr/>
        </p:nvSpPr>
        <p:spPr>
          <a:xfrm>
            <a:off x="1550785" y="2241054"/>
            <a:ext cx="3159475" cy="567460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75" name="직사각형 8"/>
          <p:cNvSpPr/>
          <p:nvPr/>
        </p:nvSpPr>
        <p:spPr>
          <a:xfrm>
            <a:off x="9340979" y="2904137"/>
            <a:ext cx="389971" cy="574290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76" name="직사각형 8"/>
          <p:cNvSpPr/>
          <p:nvPr/>
        </p:nvSpPr>
        <p:spPr>
          <a:xfrm>
            <a:off x="2043088" y="3060694"/>
            <a:ext cx="3558431" cy="574291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77" name="직사각형 8"/>
          <p:cNvSpPr/>
          <p:nvPr/>
        </p:nvSpPr>
        <p:spPr>
          <a:xfrm>
            <a:off x="9340979" y="3470380"/>
            <a:ext cx="389971" cy="511990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80" name="직사각형 8"/>
          <p:cNvSpPr/>
          <p:nvPr/>
        </p:nvSpPr>
        <p:spPr>
          <a:xfrm>
            <a:off x="1515588" y="4735711"/>
            <a:ext cx="3558431" cy="300313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81" name="직사각형 8"/>
          <p:cNvSpPr/>
          <p:nvPr/>
        </p:nvSpPr>
        <p:spPr>
          <a:xfrm>
            <a:off x="9340979" y="4028106"/>
            <a:ext cx="389971" cy="231141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CF578911-E3DB-45FD-23B1-7CF1B8AFE5CC}"/>
              </a:ext>
            </a:extLst>
          </p:cNvPr>
          <p:cNvCxnSpPr>
            <a:cxnSpLocks/>
            <a:stCxn id="76" idx="2"/>
            <a:endCxn id="80" idx="1"/>
          </p:cNvCxnSpPr>
          <p:nvPr/>
        </p:nvCxnSpPr>
        <p:spPr>
          <a:xfrm rot="5400000">
            <a:off x="2043505" y="3107068"/>
            <a:ext cx="1250883" cy="2306716"/>
          </a:xfrm>
          <a:prstGeom prst="bentConnector4">
            <a:avLst>
              <a:gd name="adj1" fmla="val 15237"/>
              <a:gd name="adj2" fmla="val 109910"/>
            </a:avLst>
          </a:prstGeom>
          <a:noFill/>
          <a:ln w="25400" cap="flat">
            <a:solidFill>
              <a:srgbClr val="FF0000"/>
            </a:solidFill>
            <a:prstDash val="solid"/>
            <a:round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allAtOnce" animBg="1"/>
      <p:bldP spid="72" grpId="0" uiExpand="1" build="allAtOnce" animBg="1"/>
      <p:bldP spid="73" grpId="0" animBg="1"/>
      <p:bldP spid="74" grpId="0" animBg="1"/>
      <p:bldP spid="75" grpId="0" animBg="1"/>
      <p:bldP spid="76" grpId="0" animBg="1"/>
      <p:bldP spid="77" grpId="0" animBg="1"/>
      <p:bldP spid="80" grpId="0" animBg="1"/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Flow in try-catch Block (2/2)</a:t>
            </a:r>
          </a:p>
        </p:txBody>
      </p:sp>
      <p:sp>
        <p:nvSpPr>
          <p:cNvPr id="8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61605" y="6435620"/>
            <a:ext cx="20685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88" name="직사각형 10"/>
          <p:cNvSpPr/>
          <p:nvPr/>
        </p:nvSpPr>
        <p:spPr>
          <a:xfrm>
            <a:off x="648457" y="1677753"/>
            <a:ext cx="7924508" cy="38347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class</a:t>
            </a:r>
            <a:r>
              <a:rPr dirty="0">
                <a:solidFill>
                  <a:srgbClr val="000000"/>
                </a:solidFill>
              </a:rPr>
              <a:t> ExceptionEx02 {</a:t>
            </a:r>
          </a:p>
          <a:p>
            <a:pPr lvl="1" indent="457200">
              <a:defRPr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public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static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void</a:t>
            </a:r>
            <a:r>
              <a:rPr dirty="0">
                <a:solidFill>
                  <a:srgbClr val="000000"/>
                </a:solidFill>
              </a:rPr>
              <a:t> main(String args[]) {</a:t>
            </a:r>
          </a:p>
          <a:p>
            <a:pPr lvl="2" indent="914400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1C00CF"/>
                </a:solidFill>
              </a:rPr>
              <a:t>1</a:t>
            </a:r>
            <a:r>
              <a:rPr dirty="0"/>
              <a:t>); </a:t>
            </a:r>
          </a:p>
          <a:p>
            <a:pPr lvl="2" indent="914400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1C00CF"/>
                </a:solidFill>
              </a:rPr>
              <a:t>2</a:t>
            </a:r>
            <a:r>
              <a:rPr dirty="0"/>
              <a:t>);</a:t>
            </a:r>
          </a:p>
          <a:p>
            <a:pPr lvl="2" indent="914400">
              <a:defRPr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try</a:t>
            </a:r>
            <a:r>
              <a:rPr dirty="0">
                <a:solidFill>
                  <a:srgbClr val="000000"/>
                </a:solidFill>
              </a:rPr>
              <a:t> {</a:t>
            </a:r>
          </a:p>
          <a:p>
            <a:pPr lvl="3" indent="1371600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1C00CF"/>
                </a:solidFill>
              </a:rPr>
              <a:t>3</a:t>
            </a:r>
            <a:r>
              <a:rPr dirty="0"/>
              <a:t>);</a:t>
            </a:r>
          </a:p>
          <a:p>
            <a:pPr lvl="3" indent="1371600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1C00CF"/>
                </a:solidFill>
              </a:rPr>
              <a:t>0</a:t>
            </a:r>
            <a:r>
              <a:rPr dirty="0"/>
              <a:t>/</a:t>
            </a:r>
            <a:r>
              <a:rPr dirty="0">
                <a:solidFill>
                  <a:srgbClr val="1C00CF"/>
                </a:solidFill>
              </a:rPr>
              <a:t>0</a:t>
            </a:r>
            <a:r>
              <a:rPr dirty="0"/>
              <a:t>); </a:t>
            </a:r>
          </a:p>
          <a:p>
            <a:pPr lvl="3" indent="1371600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1C00CF"/>
                </a:solidFill>
              </a:rPr>
              <a:t>4</a:t>
            </a:r>
            <a:r>
              <a:rPr dirty="0"/>
              <a:t>);</a:t>
            </a:r>
          </a:p>
          <a:p>
            <a:pPr lvl="2" indent="914400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 </a:t>
            </a:r>
            <a:r>
              <a:rPr dirty="0">
                <a:solidFill>
                  <a:srgbClr val="9B2393"/>
                </a:solidFill>
              </a:rPr>
              <a:t>catch</a:t>
            </a:r>
            <a:r>
              <a:rPr dirty="0"/>
              <a:t> (Exception e) {</a:t>
            </a:r>
          </a:p>
          <a:p>
            <a:pPr lvl="2" indent="914400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1C00CF"/>
                </a:solidFill>
              </a:rPr>
              <a:t>5</a:t>
            </a:r>
            <a:r>
              <a:rPr dirty="0"/>
              <a:t>);</a:t>
            </a:r>
          </a:p>
          <a:p>
            <a:pPr lvl="2" indent="914400">
              <a:defRPr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  <a:p>
            <a:pPr lvl="2" indent="914400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1C00CF"/>
                </a:solidFill>
              </a:rPr>
              <a:t>6</a:t>
            </a:r>
            <a:r>
              <a:rPr dirty="0"/>
              <a:t>);</a:t>
            </a:r>
          </a:p>
          <a:p>
            <a:pPr lvl="1" indent="457200">
              <a:defRPr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</p:txBody>
      </p:sp>
      <p:sp>
        <p:nvSpPr>
          <p:cNvPr id="89" name="TextBox 14"/>
          <p:cNvSpPr txBox="1"/>
          <p:nvPr/>
        </p:nvSpPr>
        <p:spPr>
          <a:xfrm>
            <a:off x="8997431" y="2603817"/>
            <a:ext cx="1077067" cy="17011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Output:</a:t>
            </a:r>
          </a:p>
          <a:p>
            <a:pPr algn="ctr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1</a:t>
            </a:r>
          </a:p>
          <a:p>
            <a:pPr algn="ctr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2</a:t>
            </a:r>
          </a:p>
          <a:p>
            <a:pPr algn="ctr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3</a:t>
            </a:r>
          </a:p>
          <a:p>
            <a:pPr algn="ctr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5</a:t>
            </a:r>
          </a:p>
          <a:p>
            <a:pPr algn="ctr"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6</a:t>
            </a:r>
          </a:p>
        </p:txBody>
      </p:sp>
      <p:sp>
        <p:nvSpPr>
          <p:cNvPr id="90" name="TextBox 12"/>
          <p:cNvSpPr txBox="1"/>
          <p:nvPr/>
        </p:nvSpPr>
        <p:spPr>
          <a:xfrm>
            <a:off x="644756" y="1109689"/>
            <a:ext cx="192665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dirty="0"/>
              <a:t>Exception case</a:t>
            </a:r>
          </a:p>
        </p:txBody>
      </p:sp>
      <p:sp>
        <p:nvSpPr>
          <p:cNvPr id="91" name="직사각형 8"/>
          <p:cNvSpPr/>
          <p:nvPr/>
        </p:nvSpPr>
        <p:spPr>
          <a:xfrm>
            <a:off x="1550785" y="2234223"/>
            <a:ext cx="3159475" cy="574291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92" name="직사각형 8"/>
          <p:cNvSpPr/>
          <p:nvPr/>
        </p:nvSpPr>
        <p:spPr>
          <a:xfrm>
            <a:off x="9340979" y="2904137"/>
            <a:ext cx="389971" cy="574290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93" name="직사각형 8"/>
          <p:cNvSpPr/>
          <p:nvPr/>
        </p:nvSpPr>
        <p:spPr>
          <a:xfrm>
            <a:off x="2043088" y="3075685"/>
            <a:ext cx="3558431" cy="300314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94" name="직사각형 8"/>
          <p:cNvSpPr/>
          <p:nvPr/>
        </p:nvSpPr>
        <p:spPr>
          <a:xfrm>
            <a:off x="9340979" y="3470380"/>
            <a:ext cx="389971" cy="231141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95" name="직사각형 8"/>
          <p:cNvSpPr/>
          <p:nvPr/>
        </p:nvSpPr>
        <p:spPr>
          <a:xfrm>
            <a:off x="2043088" y="3349214"/>
            <a:ext cx="3558431" cy="300313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96" name="Division by Zero"/>
          <p:cNvSpPr txBox="1"/>
          <p:nvPr/>
        </p:nvSpPr>
        <p:spPr>
          <a:xfrm>
            <a:off x="5821143" y="3282200"/>
            <a:ext cx="2070990" cy="43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 sz="2200">
                <a:solidFill>
                  <a:srgbClr val="FF26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dirty="0"/>
              <a:t>Division by Zero</a:t>
            </a:r>
          </a:p>
        </p:txBody>
      </p:sp>
      <p:sp>
        <p:nvSpPr>
          <p:cNvPr id="97" name="직사각형 8"/>
          <p:cNvSpPr/>
          <p:nvPr/>
        </p:nvSpPr>
        <p:spPr>
          <a:xfrm>
            <a:off x="2043088" y="4185646"/>
            <a:ext cx="3558431" cy="300313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98" name="직사각형 8"/>
          <p:cNvSpPr/>
          <p:nvPr/>
        </p:nvSpPr>
        <p:spPr>
          <a:xfrm>
            <a:off x="9340979" y="3749127"/>
            <a:ext cx="389971" cy="231141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99" name="직사각형 8"/>
          <p:cNvSpPr/>
          <p:nvPr/>
        </p:nvSpPr>
        <p:spPr>
          <a:xfrm>
            <a:off x="1561249" y="4728423"/>
            <a:ext cx="3558432" cy="300313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00" name="직사각형 8"/>
          <p:cNvSpPr/>
          <p:nvPr/>
        </p:nvSpPr>
        <p:spPr>
          <a:xfrm>
            <a:off x="9340979" y="4028106"/>
            <a:ext cx="389971" cy="231141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08CC535-A0C2-329A-0502-F88503801504}"/>
              </a:ext>
            </a:extLst>
          </p:cNvPr>
          <p:cNvCxnSpPr>
            <a:endCxn id="97" idx="1"/>
          </p:cNvCxnSpPr>
          <p:nvPr/>
        </p:nvCxnSpPr>
        <p:spPr>
          <a:xfrm rot="5400000">
            <a:off x="1614400" y="3907115"/>
            <a:ext cx="857376" cy="12700"/>
          </a:xfrm>
          <a:prstGeom prst="bentConnector4">
            <a:avLst>
              <a:gd name="adj1" fmla="val -718"/>
              <a:gd name="adj2" fmla="val 9631150"/>
            </a:avLst>
          </a:prstGeom>
          <a:noFill/>
          <a:ln w="25400" cap="flat">
            <a:solidFill>
              <a:srgbClr val="FF0000"/>
            </a:solidFill>
            <a:prstDash val="solid"/>
            <a:round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uiExpand="1" build="allAtOnce" animBg="1"/>
      <p:bldP spid="89" grpId="0" uiExpand="1" build="allAtOnce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rPr dirty="0"/>
              <a:t>Example: TryCatchDemo</a:t>
            </a:r>
          </a:p>
        </p:txBody>
      </p:sp>
      <p:sp>
        <p:nvSpPr>
          <p:cNvPr id="10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07" name="TextBox 5"/>
          <p:cNvSpPr txBox="1"/>
          <p:nvPr/>
        </p:nvSpPr>
        <p:spPr>
          <a:xfrm>
            <a:off x="597368" y="1125429"/>
            <a:ext cx="10997264" cy="5416868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B4F79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0B4F79"/>
                </a:solidFill>
                <a:latin typeface="Menlo" panose="020B0609030804020204" pitchFamily="49" charset="0"/>
              </a:rPr>
              <a:t> TryCatchDemo {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ko-KR" sz="1600" dirty="0">
                <a:latin typeface="Menlo" panose="020B0609030804020204" pitchFamily="49" charset="0"/>
              </a:rPr>
              <a:t>(String[] args) {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    String[] str =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latin typeface="Menlo" panose="020B0609030804020204" pitchFamily="49" charset="0"/>
              </a:rPr>
              <a:t> String[]{</a:t>
            </a:r>
            <a:r>
              <a:rPr lang="en-US" altLang="ko-KR" sz="1600" dirty="0">
                <a:solidFill>
                  <a:srgbClr val="C41A16"/>
                </a:solidFill>
                <a:latin typeface="Menlo" panose="020B0609030804020204" pitchFamily="49" charset="0"/>
              </a:rPr>
              <a:t>"123"</a:t>
            </a:r>
            <a:r>
              <a:rPr lang="en-US" altLang="ko-KR" sz="1600" dirty="0"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C41A16"/>
                </a:solidFill>
                <a:latin typeface="Menlo" panose="020B0609030804020204" pitchFamily="49" charset="0"/>
              </a:rPr>
              <a:t>"45"</a:t>
            </a:r>
            <a:r>
              <a:rPr lang="en-US" altLang="ko-KR" sz="1600" dirty="0"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ko-KR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abc</a:t>
            </a:r>
            <a:r>
              <a:rPr lang="en-US" altLang="ko-KR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ko-KR" sz="1600" dirty="0">
                <a:latin typeface="Menlo" panose="020B0609030804020204" pitchFamily="49" charset="0"/>
              </a:rPr>
              <a:t>};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US" altLang="ko-KR" sz="1600" dirty="0">
                <a:latin typeface="Menlo" panose="020B0609030804020204" pitchFamily="49" charset="0"/>
              </a:rPr>
              <a:t>[] a =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US" altLang="ko-KR" sz="1600" dirty="0">
                <a:latin typeface="Menlo" panose="020B0609030804020204" pitchFamily="49" charset="0"/>
              </a:rPr>
              <a:t>[</a:t>
            </a:r>
            <a:r>
              <a:rPr lang="en-US" altLang="ko-KR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ko-KR" sz="1600" dirty="0">
                <a:latin typeface="Menlo" panose="020B0609030804020204" pitchFamily="49" charset="0"/>
              </a:rPr>
              <a:t>];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for</a:t>
            </a:r>
            <a:r>
              <a:rPr lang="en-US" altLang="ko-KR" sz="1600" dirty="0">
                <a:latin typeface="Menlo" panose="020B0609030804020204" pitchFamily="49" charset="0"/>
              </a:rPr>
              <a:t> (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US" altLang="ko-KR" sz="1600" dirty="0"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latin typeface="Menlo" panose="020B0609030804020204" pitchFamily="49" charset="0"/>
              </a:rPr>
              <a:t> = </a:t>
            </a:r>
            <a:r>
              <a:rPr lang="en-US" altLang="ko-KR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latin typeface="Menlo" panose="020B0609030804020204" pitchFamily="49" charset="0"/>
              </a:rPr>
              <a:t>; </a:t>
            </a:r>
            <a:r>
              <a:rPr lang="en-US" altLang="ko-KR" sz="1600" dirty="0" err="1"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latin typeface="Menlo" panose="020B0609030804020204" pitchFamily="49" charset="0"/>
              </a:rPr>
              <a:t> &lt; </a:t>
            </a:r>
            <a:r>
              <a:rPr lang="en-US" altLang="ko-KR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ko-KR" sz="1600" dirty="0">
                <a:latin typeface="Menlo" panose="020B0609030804020204" pitchFamily="49" charset="0"/>
              </a:rPr>
              <a:t>; </a:t>
            </a:r>
            <a:r>
              <a:rPr lang="en-US" altLang="ko-KR" sz="1600" dirty="0" err="1"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latin typeface="Menlo" panose="020B0609030804020204" pitchFamily="49" charset="0"/>
              </a:rPr>
              <a:t>++) {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            System.out.print(</a:t>
            </a:r>
            <a:r>
              <a:rPr lang="en-US" altLang="ko-KR" sz="1600" dirty="0">
                <a:solidFill>
                  <a:srgbClr val="C41A16"/>
                </a:solidFill>
                <a:latin typeface="Menlo" panose="020B0609030804020204" pitchFamily="49" charset="0"/>
              </a:rPr>
              <a:t>"a["</a:t>
            </a:r>
            <a:r>
              <a:rPr lang="en-US" altLang="ko-KR" sz="1600" dirty="0">
                <a:latin typeface="Menlo" panose="020B0609030804020204" pitchFamily="49" charset="0"/>
              </a:rPr>
              <a:t> + </a:t>
            </a:r>
            <a:r>
              <a:rPr lang="en-US" altLang="ko-KR" sz="1600" dirty="0" err="1"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latin typeface="Menlo" panose="020B0609030804020204" pitchFamily="49" charset="0"/>
              </a:rPr>
              <a:t> + </a:t>
            </a:r>
            <a:r>
              <a:rPr lang="en-US" altLang="ko-KR" sz="1600" dirty="0">
                <a:solidFill>
                  <a:srgbClr val="C41A16"/>
                </a:solidFill>
                <a:latin typeface="Menlo" panose="020B0609030804020204" pitchFamily="49" charset="0"/>
              </a:rPr>
              <a:t>"] = "</a:t>
            </a:r>
            <a:r>
              <a:rPr lang="en-US" altLang="ko-KR" sz="1600" dirty="0"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            a[</a:t>
            </a:r>
            <a:r>
              <a:rPr lang="en-US" altLang="ko-KR" sz="1600" dirty="0" err="1"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latin typeface="Menlo" panose="020B0609030804020204" pitchFamily="49" charset="0"/>
              </a:rPr>
              <a:t>] = Integer.parseInt(str[</a:t>
            </a:r>
            <a:r>
              <a:rPr lang="en-US" altLang="ko-KR" sz="1600" dirty="0" err="1"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latin typeface="Menlo" panose="020B0609030804020204" pitchFamily="49" charset="0"/>
              </a:rPr>
              <a:t>]);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            System.out.print(a[</a:t>
            </a:r>
            <a:r>
              <a:rPr lang="en-US" altLang="ko-KR" sz="1600" dirty="0" err="1"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latin typeface="Menlo" panose="020B0609030804020204" pitchFamily="49" charset="0"/>
              </a:rPr>
              <a:t>]);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        }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latin typeface="Menlo" panose="020B0609030804020204" pitchFamily="49" charset="0"/>
              </a:rPr>
              <a:t>(ArrayIndexOutOfBoundsException e) {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            System.out.print(</a:t>
            </a:r>
            <a:r>
              <a:rPr lang="en-US" altLang="ko-KR" sz="1600" dirty="0">
                <a:solidFill>
                  <a:srgbClr val="C41A16"/>
                </a:solidFill>
                <a:latin typeface="Menlo" panose="020B0609030804020204" pitchFamily="49" charset="0"/>
              </a:rPr>
              <a:t>"Array index exception"</a:t>
            </a:r>
            <a:r>
              <a:rPr lang="en-US" altLang="ko-KR" sz="1600" dirty="0"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        }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latin typeface="Menlo" panose="020B0609030804020204" pitchFamily="49" charset="0"/>
              </a:rPr>
              <a:t>(NumberFormatException e) {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            System.out.print(</a:t>
            </a:r>
            <a:r>
              <a:rPr lang="en-US" altLang="ko-KR" sz="1600" dirty="0">
                <a:solidFill>
                  <a:srgbClr val="C41A16"/>
                </a:solidFill>
                <a:latin typeface="Menlo" panose="020B0609030804020204" pitchFamily="49" charset="0"/>
              </a:rPr>
              <a:t>"Number format exception"</a:t>
            </a:r>
            <a:r>
              <a:rPr lang="en-US" altLang="ko-KR" sz="1600" dirty="0"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        }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latin typeface="Menlo" panose="020B0609030804020204" pitchFamily="49" charset="0"/>
              </a:rPr>
              <a:t>(Exception e) {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            System.out.print(</a:t>
            </a:r>
            <a:r>
              <a:rPr lang="en-US" altLang="ko-KR" sz="1600" dirty="0">
                <a:solidFill>
                  <a:srgbClr val="C41A16"/>
                </a:solidFill>
                <a:latin typeface="Menlo" panose="020B0609030804020204" pitchFamily="49" charset="0"/>
              </a:rPr>
              <a:t>"Other exception"</a:t>
            </a:r>
            <a:r>
              <a:rPr lang="en-US" altLang="ko-KR" sz="1600" dirty="0"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        }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finally</a:t>
            </a:r>
            <a:r>
              <a:rPr lang="en-US" altLang="ko-KR" sz="1600" dirty="0"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            System.out.println(</a:t>
            </a:r>
            <a:r>
              <a:rPr lang="en-US" altLang="ko-KR" sz="1600" dirty="0">
                <a:solidFill>
                  <a:srgbClr val="C41A16"/>
                </a:solidFill>
                <a:latin typeface="Menlo" panose="020B0609030804020204" pitchFamily="49" charset="0"/>
              </a:rPr>
              <a:t>" done"</a:t>
            </a:r>
            <a:r>
              <a:rPr lang="en-US" altLang="ko-KR" sz="1600" dirty="0"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8" name="TextBox 7"/>
          <p:cNvSpPr txBox="1"/>
          <p:nvPr/>
        </p:nvSpPr>
        <p:spPr>
          <a:xfrm>
            <a:off x="7655115" y="1994859"/>
            <a:ext cx="4377586" cy="1077218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>
                <a:latin typeface="나눔스퀘어 네오 OTF Bold"/>
                <a:ea typeface="나눔스퀘어 네오 OTF Bold"/>
                <a:cs typeface="나눔스퀘어 네오 OTF Bold"/>
                <a:sym typeface="나눔스퀘어 네오 OTF Bold"/>
              </a:defRPr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a[0] = 123 done</a:t>
            </a:r>
          </a:p>
          <a:p>
            <a:pPr>
              <a:defRPr sz="1600">
                <a:latin typeface="나눔스퀘어 네오 OTF Bold"/>
                <a:ea typeface="나눔스퀘어 네오 OTF Bold"/>
                <a:cs typeface="나눔스퀘어 네오 OTF Bold"/>
                <a:sym typeface="나눔스퀘어 네오 OTF Bold"/>
              </a:defRPr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a[1] = 45 done</a:t>
            </a:r>
          </a:p>
          <a:p>
            <a:pPr>
              <a:defRPr sz="1600">
                <a:latin typeface="나눔스퀘어 네오 OTF Bold"/>
                <a:ea typeface="나눔스퀘어 네오 OTF Bold"/>
                <a:cs typeface="나눔스퀘어 네오 OTF Bold"/>
                <a:sym typeface="나눔스퀘어 네오 OTF Bold"/>
              </a:defRPr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a[2] = Number format exception done</a:t>
            </a:r>
          </a:p>
          <a:p>
            <a:pPr>
              <a:defRPr sz="1600">
                <a:latin typeface="나눔스퀘어 네오 OTF Bold"/>
                <a:ea typeface="나눔스퀘어 네오 OTF Bold"/>
                <a:cs typeface="나눔스퀘어 네오 OTF Bold"/>
                <a:sym typeface="나눔스퀘어 네오 OTF Bold"/>
              </a:defRPr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a[3] = Array index exception done</a:t>
            </a: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0D71C1-9561-4236-54E1-FE5FE82E401B}"/>
              </a:ext>
            </a:extLst>
          </p:cNvPr>
          <p:cNvSpPr/>
          <p:nvPr/>
        </p:nvSpPr>
        <p:spPr>
          <a:xfrm>
            <a:off x="5036695" y="1635095"/>
            <a:ext cx="659567" cy="28364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나눔스퀘어 네오 OTF Regular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CEB8F6-A293-C76B-9F84-5841199EDEB4}"/>
              </a:ext>
            </a:extLst>
          </p:cNvPr>
          <p:cNvSpPr/>
          <p:nvPr/>
        </p:nvSpPr>
        <p:spPr>
          <a:xfrm>
            <a:off x="5836173" y="1635095"/>
            <a:ext cx="659567" cy="28364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나눔스퀘어 네오 OTF Regular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CC8CFF-A21B-34BD-F0F3-F81C856BD26C}"/>
              </a:ext>
            </a:extLst>
          </p:cNvPr>
          <p:cNvSpPr/>
          <p:nvPr/>
        </p:nvSpPr>
        <p:spPr>
          <a:xfrm>
            <a:off x="6635651" y="1652420"/>
            <a:ext cx="659567" cy="28364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나눔스퀘어 네오 OTF Regula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uiExpand="1" build="allAtOnce" animBg="1"/>
      <p:bldP spid="2" grpId="0" animBg="1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Exception Catching Order</a:t>
            </a:r>
          </a:p>
        </p:txBody>
      </p:sp>
      <p:sp>
        <p:nvSpPr>
          <p:cNvPr id="11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51383" y="1124742"/>
            <a:ext cx="11043248" cy="13662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/>
              <a:t>모든 </a:t>
            </a:r>
            <a:r>
              <a:rPr lang="en-US" altLang="ko-KR" dirty="0"/>
              <a:t>exception class</a:t>
            </a:r>
            <a:r>
              <a:rPr lang="ko-KR" altLang="en-US" dirty="0"/>
              <a:t>들은 </a:t>
            </a:r>
            <a:r>
              <a:rPr dirty="0" err="1"/>
              <a:t>java.lang.Exception</a:t>
            </a:r>
            <a:r>
              <a:rPr lang="ko-KR" altLang="en-US" dirty="0"/>
              <a:t>의 </a:t>
            </a:r>
            <a:r>
              <a:rPr lang="en-US" altLang="ko-KR" dirty="0"/>
              <a:t>descendant</a:t>
            </a:r>
            <a:endParaRPr dirty="0"/>
          </a:p>
          <a:p>
            <a:r>
              <a:rPr dirty="0"/>
              <a:t>Descendant (specific)</a:t>
            </a:r>
            <a:r>
              <a:rPr lang="en-US" dirty="0"/>
              <a:t> exception</a:t>
            </a:r>
            <a:r>
              <a:rPr lang="ko-KR" altLang="en-US" dirty="0"/>
              <a:t>을 앞 쪽에서 먼저 </a:t>
            </a:r>
            <a:r>
              <a:rPr lang="en-US" altLang="ko-KR" dirty="0"/>
              <a:t>catch </a:t>
            </a:r>
            <a:r>
              <a:rPr lang="ko-KR" altLang="en-US" dirty="0"/>
              <a:t>해야 함</a:t>
            </a:r>
            <a:endParaRPr lang="en-US" altLang="ko-KR" dirty="0"/>
          </a:p>
          <a:p>
            <a:r>
              <a:rPr lang="ko-KR" altLang="en-US" dirty="0"/>
              <a:t>그렇지 않으면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parent exception</a:t>
            </a:r>
            <a:r>
              <a:rPr lang="ko-KR" altLang="en-US" dirty="0"/>
              <a:t>이 먼저 </a:t>
            </a:r>
            <a:r>
              <a:rPr lang="en-US" altLang="ko-KR" dirty="0"/>
              <a:t>catch </a:t>
            </a:r>
            <a:r>
              <a:rPr lang="ko-KR" altLang="en-US" dirty="0"/>
              <a:t>해 버림 </a:t>
            </a:r>
            <a:r>
              <a:rPr lang="en-US" altLang="ko-KR" dirty="0"/>
              <a:t>(polymorphism)</a:t>
            </a:r>
            <a:endParaRPr dirty="0"/>
          </a:p>
        </p:txBody>
      </p:sp>
      <p:sp>
        <p:nvSpPr>
          <p:cNvPr id="11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18" name="TextBox 5"/>
          <p:cNvSpPr txBox="1"/>
          <p:nvPr/>
        </p:nvSpPr>
        <p:spPr>
          <a:xfrm>
            <a:off x="886809" y="2649471"/>
            <a:ext cx="6093374" cy="33013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try</a:t>
            </a:r>
            <a:r>
              <a:rPr b="0" dirty="0"/>
              <a:t> {</a:t>
            </a:r>
            <a:endParaRPr b="0" dirty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 b="0" dirty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catch</a:t>
            </a:r>
            <a:r>
              <a:rPr b="0" dirty="0">
                <a:solidFill>
                  <a:srgbClr val="000000"/>
                </a:solidFill>
              </a:rPr>
              <a:t> (Exception e) {</a:t>
            </a:r>
            <a:endParaRPr b="0" dirty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 b="0" dirty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catch</a:t>
            </a:r>
            <a:r>
              <a:rPr b="0" dirty="0">
                <a:solidFill>
                  <a:srgbClr val="000000"/>
                </a:solidFill>
              </a:rPr>
              <a:t> (</a:t>
            </a:r>
            <a:r>
              <a:rPr b="0" dirty="0" err="1">
                <a:solidFill>
                  <a:srgbClr val="000000"/>
                </a:solidFill>
              </a:rPr>
              <a:t>ArrayIndexOufOfBoundsException</a:t>
            </a:r>
            <a:r>
              <a:rPr b="0" dirty="0">
                <a:solidFill>
                  <a:srgbClr val="000000"/>
                </a:solidFill>
              </a:rPr>
              <a:t> e) {</a:t>
            </a:r>
            <a:endParaRPr b="0" dirty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 b="0" dirty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catch</a:t>
            </a:r>
            <a:r>
              <a:rPr b="0" dirty="0">
                <a:solidFill>
                  <a:srgbClr val="000000"/>
                </a:solidFill>
              </a:rPr>
              <a:t> (NumberFormatException e) {</a:t>
            </a:r>
            <a:endParaRPr b="0" dirty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 b="0" dirty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</p:txBody>
      </p:sp>
      <p:sp>
        <p:nvSpPr>
          <p:cNvPr id="119" name="TextBox 7"/>
          <p:cNvSpPr txBox="1"/>
          <p:nvPr/>
        </p:nvSpPr>
        <p:spPr>
          <a:xfrm>
            <a:off x="7691296" y="3479917"/>
            <a:ext cx="37667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rPr lang="ko-KR" altLang="en-US" dirty="0"/>
              <a:t>모든 </a:t>
            </a:r>
            <a:r>
              <a:rPr lang="en-US" altLang="ko-KR" dirty="0"/>
              <a:t>exception</a:t>
            </a:r>
            <a:r>
              <a:rPr lang="ko-KR" altLang="en-US" dirty="0"/>
              <a:t>들이 여기서 </a:t>
            </a:r>
            <a:r>
              <a:rPr lang="en-US" altLang="ko-KR" dirty="0"/>
              <a:t>catch </a:t>
            </a:r>
            <a:r>
              <a:rPr lang="ko-KR" altLang="en-US" dirty="0"/>
              <a:t>됨</a:t>
            </a:r>
            <a:endParaRPr dirty="0"/>
          </a:p>
        </p:txBody>
      </p:sp>
      <p:sp>
        <p:nvSpPr>
          <p:cNvPr id="120" name="직사각형 8"/>
          <p:cNvSpPr/>
          <p:nvPr/>
        </p:nvSpPr>
        <p:spPr>
          <a:xfrm>
            <a:off x="926134" y="3516632"/>
            <a:ext cx="2795841" cy="295902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22" name="직사각형 8"/>
          <p:cNvSpPr/>
          <p:nvPr/>
        </p:nvSpPr>
        <p:spPr>
          <a:xfrm>
            <a:off x="926134" y="4298594"/>
            <a:ext cx="5560830" cy="325883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2600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23" name="직사각형 8"/>
          <p:cNvSpPr/>
          <p:nvPr/>
        </p:nvSpPr>
        <p:spPr>
          <a:xfrm>
            <a:off x="926134" y="5110538"/>
            <a:ext cx="5560830" cy="325883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2600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24" name="TextBox 7"/>
          <p:cNvSpPr txBox="1"/>
          <p:nvPr/>
        </p:nvSpPr>
        <p:spPr>
          <a:xfrm>
            <a:off x="7691297" y="4671595"/>
            <a:ext cx="37667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2600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rPr lang="en-US" altLang="ko-KR" dirty="0"/>
              <a:t>exception</a:t>
            </a:r>
            <a:r>
              <a:rPr lang="ko-KR" altLang="en-US" dirty="0"/>
              <a:t>을 </a:t>
            </a:r>
            <a:r>
              <a:rPr lang="en-US" altLang="ko-KR" dirty="0"/>
              <a:t>catch</a:t>
            </a:r>
            <a:r>
              <a:rPr lang="ko-KR" altLang="en-US" dirty="0"/>
              <a:t>할 기회가 없게 됨</a:t>
            </a:r>
            <a:endParaRPr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6D9306A-A089-CE79-9E34-2EF68F46796A}"/>
              </a:ext>
            </a:extLst>
          </p:cNvPr>
          <p:cNvCxnSpPr>
            <a:stCxn id="119" idx="1"/>
            <a:endCxn id="120" idx="3"/>
          </p:cNvCxnSpPr>
          <p:nvPr/>
        </p:nvCxnSpPr>
        <p:spPr>
          <a:xfrm flipH="1">
            <a:off x="3721975" y="3664583"/>
            <a:ext cx="3969321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D35FF8D-6BE8-69A7-B52D-DBC0800A678A}"/>
              </a:ext>
            </a:extLst>
          </p:cNvPr>
          <p:cNvCxnSpPr>
            <a:cxnSpLocks/>
          </p:cNvCxnSpPr>
          <p:nvPr/>
        </p:nvCxnSpPr>
        <p:spPr>
          <a:xfrm flipH="1">
            <a:off x="7088237" y="4856261"/>
            <a:ext cx="48659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왼쪽 중괄호[L] 7">
            <a:extLst>
              <a:ext uri="{FF2B5EF4-FFF2-40B4-BE49-F238E27FC236}">
                <a16:creationId xmlns:a16="http://schemas.microsoft.com/office/drawing/2014/main" id="{225176FB-C28E-A31F-9F79-6F5B3DEE2CDE}"/>
              </a:ext>
            </a:extLst>
          </p:cNvPr>
          <p:cNvSpPr/>
          <p:nvPr/>
        </p:nvSpPr>
        <p:spPr>
          <a:xfrm rot="10800000">
            <a:off x="6601648" y="4441011"/>
            <a:ext cx="486589" cy="880497"/>
          </a:xfrm>
          <a:prstGeom prst="leftBrace">
            <a:avLst>
              <a:gd name="adj1" fmla="val 20593"/>
              <a:gd name="adj2" fmla="val 50000"/>
            </a:avLst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Throwing Exception</a:t>
            </a:r>
          </a:p>
        </p:txBody>
      </p:sp>
      <p:sp>
        <p:nvSpPr>
          <p:cNvPr id="129" name="텍스트 개체 틀 2"/>
          <p:cNvSpPr txBox="1">
            <a:spLocks noGrp="1"/>
          </p:cNvSpPr>
          <p:nvPr>
            <p:ph type="body" sz="half" idx="1"/>
          </p:nvPr>
        </p:nvSpPr>
        <p:spPr>
          <a:xfrm>
            <a:off x="551383" y="1124742"/>
            <a:ext cx="11043248" cy="230425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Method </a:t>
            </a:r>
            <a:r>
              <a:rPr lang="ko-KR" altLang="en-US" dirty="0"/>
              <a:t>내에서 </a:t>
            </a:r>
            <a:r>
              <a:rPr lang="en-US" altLang="ko-KR" dirty="0"/>
              <a:t>exception</a:t>
            </a:r>
            <a:r>
              <a:rPr lang="ko-KR" altLang="en-US" dirty="0"/>
              <a:t>을 </a:t>
            </a:r>
            <a:r>
              <a:rPr lang="en-US" altLang="ko-KR" dirty="0"/>
              <a:t>handling</a:t>
            </a:r>
            <a:r>
              <a:rPr lang="ko-KR" altLang="en-US" dirty="0"/>
              <a:t>하는 두 가지 방법</a:t>
            </a:r>
            <a:r>
              <a:rPr lang="en-US" altLang="ko-KR" dirty="0"/>
              <a:t>:</a:t>
            </a:r>
          </a:p>
          <a:p>
            <a:pPr marL="914400" lvl="1" indent="-457200">
              <a:buFontTx/>
              <a:buAutoNum type="circleNumDbPlain"/>
              <a:defRPr sz="2300"/>
            </a:pPr>
            <a:r>
              <a:rPr lang="en-US" dirty="0"/>
              <a:t>try-catch block</a:t>
            </a:r>
            <a:r>
              <a:rPr lang="ko-KR" altLang="en-US" dirty="0"/>
              <a:t>을 써서 </a:t>
            </a:r>
            <a:r>
              <a:rPr lang="en-US" altLang="ko-KR" dirty="0"/>
              <a:t>handling</a:t>
            </a:r>
          </a:p>
          <a:p>
            <a:pPr marL="914400" lvl="1" indent="-457200">
              <a:buFontTx/>
              <a:buAutoNum type="circleNumDbPlain"/>
              <a:defRPr sz="2300"/>
            </a:pPr>
            <a:r>
              <a:rPr lang="ko-KR" altLang="en-US" dirty="0"/>
              <a:t>자신</a:t>
            </a:r>
            <a:r>
              <a:rPr lang="en-US" altLang="ko-KR" dirty="0"/>
              <a:t>(method)</a:t>
            </a:r>
            <a:r>
              <a:rPr lang="ko-KR" altLang="en-US" dirty="0"/>
              <a:t>을 </a:t>
            </a:r>
            <a:r>
              <a:rPr lang="en-US" altLang="ko-KR" dirty="0"/>
              <a:t>call</a:t>
            </a:r>
            <a:r>
              <a:rPr lang="ko-KR" altLang="en-US" dirty="0"/>
              <a:t>한 </a:t>
            </a:r>
            <a:r>
              <a:rPr lang="en-US" altLang="ko-KR" dirty="0"/>
              <a:t>method</a:t>
            </a:r>
            <a:r>
              <a:rPr lang="ko-KR" altLang="en-US" dirty="0"/>
              <a:t>에게 </a:t>
            </a:r>
            <a:r>
              <a:rPr lang="en-US" altLang="ko-KR" dirty="0"/>
              <a:t>exception</a:t>
            </a:r>
            <a:r>
              <a:rPr lang="ko-KR" altLang="en-US" dirty="0"/>
              <a:t>을 </a:t>
            </a:r>
            <a:r>
              <a:rPr lang="en-US" altLang="ko-KR" dirty="0"/>
              <a:t>throw (</a:t>
            </a:r>
            <a:r>
              <a:rPr lang="ko-KR" altLang="en-US" dirty="0"/>
              <a:t>던져 버림</a:t>
            </a:r>
            <a:r>
              <a:rPr lang="en-US" altLang="ko-KR" dirty="0"/>
              <a:t>,</a:t>
            </a:r>
            <a:r>
              <a:rPr lang="ko-KR" altLang="en-US" dirty="0"/>
              <a:t> 처리를 미룸</a:t>
            </a:r>
            <a:r>
              <a:rPr lang="en-US" altLang="ko-KR" dirty="0"/>
              <a:t>)</a:t>
            </a:r>
            <a:endParaRPr dirty="0"/>
          </a:p>
          <a:p>
            <a:r>
              <a:rPr dirty="0"/>
              <a:t>throwing exception</a:t>
            </a:r>
            <a:r>
              <a:rPr lang="ko-KR" altLang="en-US" dirty="0"/>
              <a:t> 하기 위해서는 </a:t>
            </a:r>
            <a:r>
              <a:rPr dirty="0"/>
              <a:t> ‘</a:t>
            </a:r>
            <a:r>
              <a:rPr dirty="0">
                <a:solidFill>
                  <a:srgbClr val="FF0000"/>
                </a:solidFill>
              </a:rPr>
              <a:t>throws</a:t>
            </a:r>
            <a:r>
              <a:rPr dirty="0"/>
              <a:t>’ keyword</a:t>
            </a:r>
            <a:r>
              <a:rPr lang="ko-KR" altLang="en-US" dirty="0"/>
              <a:t>를 </a:t>
            </a:r>
            <a:r>
              <a:rPr lang="en-US" altLang="ko-KR" dirty="0"/>
              <a:t>method head</a:t>
            </a:r>
            <a:r>
              <a:rPr lang="ko-KR" altLang="en-US" dirty="0"/>
              <a:t>에 사용</a:t>
            </a:r>
            <a:endParaRPr dirty="0"/>
          </a:p>
        </p:txBody>
      </p:sp>
      <p:sp>
        <p:nvSpPr>
          <p:cNvPr id="13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grpSp>
        <p:nvGrpSpPr>
          <p:cNvPr id="133" name="TextBox 4"/>
          <p:cNvGrpSpPr/>
          <p:nvPr/>
        </p:nvGrpSpPr>
        <p:grpSpPr>
          <a:xfrm>
            <a:off x="949213" y="3563910"/>
            <a:ext cx="10247587" cy="1349531"/>
            <a:chOff x="0" y="0"/>
            <a:chExt cx="10247585" cy="1349530"/>
          </a:xfrm>
        </p:grpSpPr>
        <p:sp>
          <p:nvSpPr>
            <p:cNvPr id="131" name="직사각형"/>
            <p:cNvSpPr/>
            <p:nvPr/>
          </p:nvSpPr>
          <p:spPr>
            <a:xfrm>
              <a:off x="-1" y="0"/>
              <a:ext cx="10247587" cy="1349531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  <a:endParaRPr/>
            </a:p>
          </p:txBody>
        </p:sp>
        <p:sp>
          <p:nvSpPr>
            <p:cNvPr id="132" name="return_type method_name (parameters) throws SomeException1, SomeException2, ... {…"/>
            <p:cNvSpPr txBox="1"/>
            <p:nvPr/>
          </p:nvSpPr>
          <p:spPr>
            <a:xfrm>
              <a:off x="4762" y="114696"/>
              <a:ext cx="9979659" cy="1120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sz="1600">
                  <a:solidFill>
                    <a:srgbClr val="9B2293"/>
                  </a:solidFill>
                  <a:latin typeface="JetBrains Mono Bold"/>
                  <a:ea typeface="JetBrains Mono Bold"/>
                  <a:cs typeface="JetBrains Mono Bold"/>
                  <a:sym typeface="JetBrains Mono Bold"/>
                </a:defRPr>
              </a:pPr>
              <a:r>
                <a:rPr dirty="0" err="1"/>
                <a:t>return_type</a:t>
              </a:r>
              <a:r>
                <a:rPr dirty="0"/>
                <a:t> </a:t>
              </a:r>
              <a:r>
                <a:rPr dirty="0" err="1">
                  <a:solidFill>
                    <a:srgbClr val="000000"/>
                  </a:solidFill>
                  <a:latin typeface="JetBrains Mono Regular"/>
                  <a:ea typeface="JetBrains Mono Regular"/>
                  <a:cs typeface="JetBrains Mono Regular"/>
                  <a:sym typeface="JetBrains Mono Regular"/>
                </a:rPr>
                <a:t>method_name</a:t>
              </a:r>
              <a:r>
                <a:rPr dirty="0">
                  <a:solidFill>
                    <a:srgbClr val="000000"/>
                  </a:solidFill>
                  <a:latin typeface="JetBrains Mono Regular"/>
                  <a:ea typeface="JetBrains Mono Regular"/>
                  <a:cs typeface="JetBrains Mono Regular"/>
                  <a:sym typeface="JetBrains Mono Regular"/>
                </a:rPr>
                <a:t> (parameters) </a:t>
              </a:r>
              <a:r>
                <a:rPr dirty="0">
                  <a:solidFill>
                    <a:srgbClr val="9B2393"/>
                  </a:solidFill>
                </a:rPr>
                <a:t>throws</a:t>
              </a:r>
              <a:r>
                <a:rPr dirty="0">
                  <a:solidFill>
                    <a:srgbClr val="000000"/>
                  </a:solidFill>
                  <a:latin typeface="JetBrains Mono Regular"/>
                  <a:ea typeface="JetBrains Mono Regular"/>
                  <a:cs typeface="JetBrains Mono Regular"/>
                  <a:sym typeface="JetBrains Mono Regular"/>
                </a:rPr>
                <a:t> SomeException1, SomeException2, ... {</a:t>
              </a:r>
              <a:endParaRPr dirty="0">
                <a:latin typeface="나눔스퀘어OTF Bold"/>
                <a:ea typeface="나눔스퀘어OTF Bold"/>
                <a:cs typeface="나눔스퀘어OTF Bold"/>
                <a:sym typeface="나눔스퀘어OTF Bold"/>
              </a:endParaRPr>
            </a:p>
            <a:p>
              <a:pPr>
                <a:defRPr sz="1600"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pPr>
              <a:br>
                <a:rPr dirty="0"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rPr>
              </a:br>
              <a:endParaRPr dirty="0">
                <a:latin typeface="나눔스퀘어OTF Regular"/>
                <a:ea typeface="나눔스퀘어OTF Regular"/>
                <a:cs typeface="나눔스퀘어OTF Regular"/>
                <a:sym typeface="나눔스퀘어OTF Regular"/>
              </a:endParaRPr>
            </a:p>
            <a:p>
              <a:pPr>
                <a:defRPr sz="1600"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pPr>
              <a:r>
                <a:rPr dirty="0"/>
                <a:t>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ThrowingExceptionDemo</a:t>
            </a:r>
          </a:p>
        </p:txBody>
      </p:sp>
      <p:sp>
        <p:nvSpPr>
          <p:cNvPr id="1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39" name="TextBox 7"/>
          <p:cNvSpPr txBox="1"/>
          <p:nvPr/>
        </p:nvSpPr>
        <p:spPr>
          <a:xfrm>
            <a:off x="729154" y="1199558"/>
            <a:ext cx="10865478" cy="2767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ThrowingExceptionDemo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String name = </a:t>
            </a:r>
            <a:r>
              <a:rPr>
                <a:solidFill>
                  <a:srgbClr val="C41A16"/>
                </a:solidFill>
              </a:rPr>
              <a:t>"java.lang.String2"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try</a:t>
            </a:r>
            <a:r>
              <a:t>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// get 'Class' object having 'name'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Class classObject = findClass(name);        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 </a:t>
            </a:r>
            <a:r>
              <a:rPr b="1">
                <a:solidFill>
                  <a:srgbClr val="9B2393"/>
                </a:solidFill>
              </a:rPr>
              <a:t>catch</a:t>
            </a:r>
            <a:r>
              <a:t> (ClassNotFoundException e)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System.out.println(</a:t>
            </a:r>
            <a:r>
              <a:rPr>
                <a:solidFill>
                  <a:srgbClr val="C41A16"/>
                </a:solidFill>
              </a:rPr>
              <a:t>"No class having name: "</a:t>
            </a:r>
            <a:r>
              <a:t> + name);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  <p:sp>
        <p:nvSpPr>
          <p:cNvPr id="140" name="TextBox 7"/>
          <p:cNvSpPr txBox="1"/>
          <p:nvPr/>
        </p:nvSpPr>
        <p:spPr>
          <a:xfrm>
            <a:off x="729154" y="3959786"/>
            <a:ext cx="10865478" cy="1434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Class findClass(String name) </a:t>
            </a:r>
            <a:r>
              <a:rPr b="1">
                <a:solidFill>
                  <a:srgbClr val="9B2393"/>
                </a:solidFill>
              </a:rPr>
              <a:t>throws</a:t>
            </a:r>
            <a:r>
              <a:t> ClassNotFoundException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Class classObject = Class.forName(name);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classObject;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41" name="TextBox 4"/>
          <p:cNvSpPr txBox="1"/>
          <p:nvPr/>
        </p:nvSpPr>
        <p:spPr>
          <a:xfrm>
            <a:off x="3215053" y="5035401"/>
            <a:ext cx="8009294" cy="685166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206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OUTPUT:</a:t>
            </a:r>
          </a:p>
          <a:p>
            <a:pPr>
              <a:defRPr>
                <a:solidFill>
                  <a:srgbClr val="00206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No class having name: java.lang.String2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1" uiExpand="1" build="p" bldLvl="5" animBg="1" advAuto="0"/>
      <p:bldP spid="140" grpId="2" animBg="1" advAuto="0"/>
      <p:bldP spid="141" grpId="3" animBg="1" advAuto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FF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no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3549</Words>
  <Application>Microsoft Macintosh PowerPoint</Application>
  <PresentationFormat>와이드스크린</PresentationFormat>
  <Paragraphs>568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나눔스퀘어 네오 OTF Regular</vt:lpstr>
      <vt:lpstr>나눔스퀘어OTF Bold</vt:lpstr>
      <vt:lpstr>나눔스퀘어OTF Regular</vt:lpstr>
      <vt:lpstr>Arial</vt:lpstr>
      <vt:lpstr>JetBrains Mono Bold</vt:lpstr>
      <vt:lpstr>JetBrains Mono Regular</vt:lpstr>
      <vt:lpstr>Menlo</vt:lpstr>
      <vt:lpstr>Tahoma</vt:lpstr>
      <vt:lpstr>Office 테마</vt:lpstr>
      <vt:lpstr>08_2 Throwing &amp; Catching Exceptions</vt:lpstr>
      <vt:lpstr>Exception Handling Code</vt:lpstr>
      <vt:lpstr>Try-Catch-Finally Block</vt:lpstr>
      <vt:lpstr>Example: Flow in try-catch Block (1/2)</vt:lpstr>
      <vt:lpstr>Example: Flow in try-catch Block (2/2)</vt:lpstr>
      <vt:lpstr>Example: TryCatchDemo</vt:lpstr>
      <vt:lpstr>Exception Catching Order</vt:lpstr>
      <vt:lpstr>Throwing Exception</vt:lpstr>
      <vt:lpstr>Example: ThrowingExceptionDemo</vt:lpstr>
      <vt:lpstr>Throw command</vt:lpstr>
      <vt:lpstr>Example: ExceptionEx04</vt:lpstr>
      <vt:lpstr>User Defined Exception</vt:lpstr>
      <vt:lpstr>Example: User Defined Exception (1/3)</vt:lpstr>
      <vt:lpstr>Example: User Defined Exception (2/3)</vt:lpstr>
      <vt:lpstr>Example: User Defined Exception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인권 이</cp:lastModifiedBy>
  <cp:revision>13</cp:revision>
  <dcterms:modified xsi:type="dcterms:W3CDTF">2025-08-13T02:35:49Z</dcterms:modified>
</cp:coreProperties>
</file>