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n-lt"/>
        <a:ea typeface="+mn-ea"/>
        <a:cs typeface="+mn-cs"/>
        <a:sym typeface="나눔스퀘어 네오 OTF Regular"/>
      </a:defRPr>
    </a:lvl1pPr>
    <a:lvl2pPr indent="228600" latinLnBrk="0">
      <a:defRPr sz="1500">
        <a:latin typeface="+mn-lt"/>
        <a:ea typeface="+mn-ea"/>
        <a:cs typeface="+mn-cs"/>
        <a:sym typeface="나눔스퀘어 네오 OTF Regular"/>
      </a:defRPr>
    </a:lvl2pPr>
    <a:lvl3pPr indent="457200" latinLnBrk="0">
      <a:defRPr sz="1500">
        <a:latin typeface="+mn-lt"/>
        <a:ea typeface="+mn-ea"/>
        <a:cs typeface="+mn-cs"/>
        <a:sym typeface="나눔스퀘어 네오 OTF Regular"/>
      </a:defRPr>
    </a:lvl3pPr>
    <a:lvl4pPr indent="685800" latinLnBrk="0">
      <a:defRPr sz="1500">
        <a:latin typeface="+mn-lt"/>
        <a:ea typeface="+mn-ea"/>
        <a:cs typeface="+mn-cs"/>
        <a:sym typeface="나눔스퀘어 네오 OTF Regular"/>
      </a:defRPr>
    </a:lvl4pPr>
    <a:lvl5pPr indent="914400" latinLnBrk="0">
      <a:defRPr sz="1500">
        <a:latin typeface="+mn-lt"/>
        <a:ea typeface="+mn-ea"/>
        <a:cs typeface="+mn-cs"/>
        <a:sym typeface="나눔스퀘어 네오 OTF Regular"/>
      </a:defRPr>
    </a:lvl5pPr>
    <a:lvl6pPr indent="1143000" latinLnBrk="0">
      <a:defRPr sz="1500">
        <a:latin typeface="+mn-lt"/>
        <a:ea typeface="+mn-ea"/>
        <a:cs typeface="+mn-cs"/>
        <a:sym typeface="나눔스퀘어 네오 OTF Regular"/>
      </a:defRPr>
    </a:lvl6pPr>
    <a:lvl7pPr indent="1371600" latinLnBrk="0">
      <a:defRPr sz="1500">
        <a:latin typeface="+mn-lt"/>
        <a:ea typeface="+mn-ea"/>
        <a:cs typeface="+mn-cs"/>
        <a:sym typeface="나눔스퀘어 네오 OTF Regular"/>
      </a:defRPr>
    </a:lvl7pPr>
    <a:lvl8pPr indent="1600200" latinLnBrk="0">
      <a:defRPr sz="1500">
        <a:latin typeface="+mn-lt"/>
        <a:ea typeface="+mn-ea"/>
        <a:cs typeface="+mn-cs"/>
        <a:sym typeface="나눔스퀘어 네오 OTF Regular"/>
      </a:defRPr>
    </a:lvl8pPr>
    <a:lvl9pPr indent="1828800" latinLnBrk="0">
      <a:defRPr sz="1500">
        <a:latin typeface="+mn-lt"/>
        <a:ea typeface="+mn-ea"/>
        <a:cs typeface="+mn-cs"/>
        <a:sym typeface="나눔스퀘어 네오 OTF Regular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 class에 대해 강의하겠습니다.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10</a:t>
            </a:r>
          </a:p>
          <a:p>
            <a:pPr/>
          </a:p>
          <a:p>
            <a:pPr/>
            <a:r>
              <a:t>이번에는 hierarchy가 있는 class들간에 polymorphism을 고려할 때</a:t>
            </a:r>
          </a:p>
          <a:p>
            <a:pPr/>
            <a:r>
              <a:t>equals method의 구현에 주의해야 하는 점을 예를 들어 설명하겠습니다. </a:t>
            </a:r>
          </a:p>
          <a:p>
            <a:pPr/>
            <a:r>
              <a:t>polymorphism의 개념을 간단히 복습해 보면</a:t>
            </a:r>
          </a:p>
          <a:p>
            <a:pPr/>
            <a:r>
              <a:t>descendant type object를 ancestor type의 reference variable에</a:t>
            </a:r>
          </a:p>
          <a:p>
            <a:pPr/>
            <a:r>
              <a:t>assign할 수 있다는 것이며</a:t>
            </a:r>
          </a:p>
          <a:p>
            <a:pPr/>
            <a:r>
              <a:t>이 때 descendant type class에서 overriding 된 method를 </a:t>
            </a:r>
          </a:p>
          <a:p>
            <a:pPr/>
            <a:r>
              <a:t>그 type들에 따라 다르게 적용할 수 있다는 것이었습니다. </a:t>
            </a:r>
          </a:p>
          <a:p>
            <a:pPr/>
            <a:r>
              <a:t>이제 base class로 AClass를 고려해 보겠습니다</a:t>
            </a:r>
          </a:p>
          <a:p>
            <a:pPr/>
            <a:r>
              <a:t>AClass에는 int x 가 유일한 instance variable 입니다. </a:t>
            </a:r>
          </a:p>
          <a:p>
            <a:pPr/>
            <a:r>
              <a:t>Constructor가 정의되어 있고</a:t>
            </a:r>
          </a:p>
          <a:p>
            <a:pPr/>
            <a:r>
              <a:t>equals는 적절한 test를 거친 후 this.x와 other.x가 같은지 비교하는 것으로</a:t>
            </a:r>
          </a:p>
          <a:p>
            <a:pPr/>
            <a:r>
              <a:t>구현되어 override되어 있습니다. </a:t>
            </a:r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11</a:t>
            </a:r>
          </a:p>
          <a:p>
            <a:pPr/>
          </a:p>
          <a:p>
            <a:pPr/>
            <a:r>
              <a:t>AClass의 child인 BClass에는 </a:t>
            </a:r>
          </a:p>
          <a:p>
            <a:pPr/>
            <a:r>
              <a:t>int y 하나가 더 instance variable로 추가되었습니다. </a:t>
            </a:r>
          </a:p>
          <a:p>
            <a:pPr/>
            <a:r>
              <a:t>overriding된 equals method에서는</a:t>
            </a:r>
          </a:p>
          <a:p>
            <a:pPr/>
            <a:r>
              <a:t>super.equals를 이용하여 x가 같은지를 확인하고 </a:t>
            </a:r>
          </a:p>
          <a:p>
            <a:pPr/>
            <a:r>
              <a:t>this.y 와 other.y가 같은지를 더 체크하여 </a:t>
            </a:r>
          </a:p>
          <a:p>
            <a:pPr/>
            <a:r>
              <a:t>결과를 return합니다. </a:t>
            </a:r>
          </a:p>
          <a:p>
            <a:pPr/>
            <a:r>
              <a:t>CClass는 AClass와 BClass의 hierarchy에 속해있지 않은</a:t>
            </a:r>
          </a:p>
          <a:p>
            <a:pPr/>
            <a:r>
              <a:t>독자적인 class로서</a:t>
            </a:r>
          </a:p>
          <a:p>
            <a:pPr/>
            <a:r>
              <a:t>String name 하나만을 instance variable로 가지고 있습니다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12</a:t>
            </a:r>
          </a:p>
          <a:p>
            <a:pPr/>
          </a:p>
          <a:p>
            <a:pPr/>
            <a:r>
              <a:t>Main class에서 먼저 AClass object인 a1과 a2을 생성하여</a:t>
            </a:r>
          </a:p>
          <a:p>
            <a:pPr/>
            <a:r>
              <a:t>x값에 각각 3과 7을 assign 하였습니다. </a:t>
            </a:r>
          </a:p>
          <a:p>
            <a:pPr/>
            <a:r>
              <a:t>BClass object인 b1과 b2에는 x와 y를 각각 (3, 5) 그리고 (7,9) 를 assign했습니다. </a:t>
            </a:r>
          </a:p>
          <a:p>
            <a:pPr/>
            <a:r>
              <a:t>CClass인 object c는 “Korea” 를 String name에 assign 하였습니다. </a:t>
            </a:r>
          </a:p>
          <a:p>
            <a:pPr/>
            <a:r>
              <a:t>먼저 a1.equals(a1) 을 call 했는데, a1 자신과 자신을 비교하는 것이니까 </a:t>
            </a:r>
          </a:p>
          <a:p>
            <a:pPr/>
            <a:r>
              <a:t>당연히 같게 되고, 답은 true가 나옵니다. </a:t>
            </a:r>
          </a:p>
          <a:p>
            <a:pPr/>
            <a:r>
              <a:t>a1.equals(b1) 을 call 할 때 a1.equals의 formal parameter type이 Object이고 </a:t>
            </a:r>
          </a:p>
          <a:p>
            <a:pPr/>
            <a:r>
              <a:t>BClass는 어쨌든 Object의 descendant이기 때문에</a:t>
            </a:r>
          </a:p>
          <a:p>
            <a:pPr/>
            <a:r>
              <a:t>polymorphism이 적용되어 BClass object인 b1을 </a:t>
            </a:r>
          </a:p>
          <a:p>
            <a:pPr/>
            <a:r>
              <a:t>parameter로 passing 받을 수 있게 됩니다. </a:t>
            </a:r>
          </a:p>
          <a:p>
            <a:pPr/>
            <a:r>
              <a:t>a1.equals 내부에서 b1은 AClass type으로 upcasting되어 </a:t>
            </a:r>
          </a:p>
          <a:p>
            <a:pPr/>
            <a:r>
              <a:t>x 값 만이 같은지를 비교하게 됩니다. </a:t>
            </a:r>
          </a:p>
          <a:p>
            <a:pPr/>
            <a:r>
              <a:t>따라서 a1.equals(b1) 은 a1과 b1 모두 x가 3이기 때문에</a:t>
            </a:r>
          </a:p>
          <a:p>
            <a:pPr/>
            <a:r>
              <a:t>true를 return하게 됩니다. </a:t>
            </a:r>
          </a:p>
          <a:p>
            <a:pPr/>
            <a:r>
              <a:t>그러나 a1.equals(b2)를 하면, b2의 x value는 7이기 때문에</a:t>
            </a:r>
          </a:p>
          <a:p>
            <a:pPr/>
            <a:r>
              <a:t>false를 return하게 됩니다. </a:t>
            </a:r>
          </a:p>
          <a:p>
            <a:pPr/>
            <a:r>
              <a:t>한편 a2.equals(c) 는 당연히 false가 되는데</a:t>
            </a:r>
          </a:p>
          <a:p>
            <a:pPr/>
            <a:r>
              <a:t>AClass인 a2와 CClass인 c가 서로 class가 다르며</a:t>
            </a:r>
          </a:p>
          <a:p>
            <a:pPr/>
            <a:r>
              <a:t>c를 AClass로 down casting 할 수도 없고</a:t>
            </a:r>
          </a:p>
          <a:p>
            <a:pPr/>
            <a:r>
              <a:t>따라서 비교가 불가능하기 때문입니다.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two</a:t>
            </a:r>
          </a:p>
          <a:p>
            <a:pPr/>
          </a:p>
          <a:p>
            <a:pPr/>
            <a:r>
              <a:t>java.lang package에 여러가지 중요한 class들이 포함되어 있고</a:t>
            </a:r>
          </a:p>
          <a:p>
            <a:pPr/>
            <a:r>
              <a:t>그 중에 Object class에 대해 자세히 알아보겠습니다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" name="Shape 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3</a:t>
            </a:r>
          </a:p>
          <a:p>
            <a:pPr/>
          </a:p>
          <a:p>
            <a:pPr/>
            <a:r>
              <a:t>Object class는 모든 package 안의 모든 class들의 ancestor가 되는 class입니다</a:t>
            </a:r>
          </a:p>
          <a:p>
            <a:pPr/>
            <a:r>
              <a:t>User defined class들도 명시적으로 extends를 하지 않지만</a:t>
            </a:r>
          </a:p>
          <a:p>
            <a:pPr/>
            <a:r>
              <a:t>자동으로 Object class의 descendant가 되는 것입니다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4</a:t>
            </a:r>
          </a:p>
          <a:p>
            <a:pPr/>
          </a:p>
          <a:p>
            <a:pPr/>
            <a:r>
              <a:t>Object class는 모든 class들이 상속받는 중요한 method들을 가지고 있습니다</a:t>
            </a:r>
          </a:p>
          <a:p>
            <a:pPr/>
            <a:r>
              <a:t>우리는 이미 equals()와 toString()에 대해 알고 있습니다</a:t>
            </a:r>
          </a:p>
          <a:p>
            <a:pPr/>
            <a:r>
              <a:t>equals()는 override되지 않는 다면 reference 값의 동일함 여부를 test하며</a:t>
            </a:r>
          </a:p>
          <a:p>
            <a:pPr/>
            <a:r>
              <a:t>흔히 overriding되어 두 object의 내용이 같은지를 비교하는데 사용됩니다</a:t>
            </a:r>
          </a:p>
          <a:p>
            <a:pPr/>
            <a:r>
              <a:t>toString()은 object에 대한 정보를 String으로 return하는데</a:t>
            </a:r>
          </a:p>
          <a:p>
            <a:pPr/>
            <a:r>
              <a:t>주로 instance variable들의 value들을 정보로 포함하게 됩니다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5</a:t>
            </a:r>
          </a:p>
          <a:p>
            <a:pPr/>
          </a:p>
          <a:p>
            <a:pPr/>
            <a:r>
              <a:t>hashCode() methyod는 각 object마다 고유하게 가진 번호를 return합니다. </a:t>
            </a:r>
          </a:p>
          <a:p>
            <a:pPr/>
            <a:r>
              <a:t>때문에 같은 object들은 같은 hashCode() 값을 return해야 합니다. </a:t>
            </a:r>
          </a:p>
          <a:p>
            <a:pPr/>
            <a:r>
              <a:t>원래 대문자 Object class의 hashCode() 는 </a:t>
            </a:r>
          </a:p>
          <a:p>
            <a:pPr/>
            <a:r>
              <a:t>그 object의 memory address를 return합니다.</a:t>
            </a:r>
          </a:p>
          <a:p>
            <a:pPr/>
            <a:r>
              <a:t>hashCode()가 overriding 되면</a:t>
            </a:r>
          </a:p>
          <a:p>
            <a:pPr/>
            <a:r>
              <a:t>해당 object의 instance variable 값들을 조합하여</a:t>
            </a:r>
          </a:p>
          <a:p>
            <a:pPr/>
            <a:r>
              <a:t>새로운 hashCode 값을 만들어 냅니다. </a:t>
            </a:r>
          </a:p>
          <a:p>
            <a:pPr/>
            <a:r>
              <a:t>hashCode() 는 주로 hash 기반의 collection들인 </a:t>
            </a:r>
          </a:p>
          <a:p>
            <a:pPr/>
            <a:r>
              <a:t>HashMap, HashSet, HashTable 등에 주로 사용됩니다. </a:t>
            </a:r>
          </a:p>
          <a:p>
            <a:pPr/>
            <a:r>
              <a:t>이 collection들에 대해서는 뒤의 Collections chapter에서 자세히 다룰 것입니다. </a:t>
            </a:r>
          </a:p>
          <a:p>
            <a:pPr/>
            <a:r>
              <a:t>새로 만들어 내는 hashCode 값은 지금까지 나온 적이 없는</a:t>
            </a:r>
          </a:p>
          <a:p>
            <a:pPr/>
            <a:r>
              <a:t>새로운 hashCode 값이 되는 것이 </a:t>
            </a:r>
          </a:p>
          <a:p>
            <a:pPr/>
            <a:r>
              <a:t>hash 기반 collection에서 data 위치들의 충돌을 방지할 수 있기 때문에</a:t>
            </a:r>
          </a:p>
          <a:p>
            <a:pPr/>
            <a:r>
              <a:t>prime number를 instance variable value에 곱하는 </a:t>
            </a:r>
          </a:p>
          <a:p>
            <a:pPr/>
            <a:r>
              <a:t>기법을 자주 활용합니다.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6</a:t>
            </a:r>
          </a:p>
          <a:p>
            <a:pPr/>
          </a:p>
          <a:p>
            <a:pPr/>
            <a:r>
              <a:t>이제 Object를 상속받는 user defined class Person을 살펴보겠습니다</a:t>
            </a:r>
          </a:p>
          <a:p>
            <a:pPr/>
            <a:r>
              <a:t>Person은 name과 age, 두 개의 private instance variable들을 가지고 있습니다</a:t>
            </a:r>
          </a:p>
          <a:p>
            <a:pPr/>
            <a:r>
              <a:t>Constructor는 name과 age값을 parameter로 받아</a:t>
            </a:r>
          </a:p>
          <a:p>
            <a:pPr/>
            <a:r>
              <a:t>instance variable들에 assign해 주고 있습니다. </a:t>
            </a:r>
          </a:p>
          <a:p>
            <a:pPr/>
            <a:r>
              <a:t>Instance variable들이 private이기 때문에 </a:t>
            </a:r>
          </a:p>
          <a:p>
            <a:pPr/>
            <a:r>
              <a:t>name을 위한 accessor method인 getName()과</a:t>
            </a:r>
          </a:p>
          <a:p>
            <a:pPr/>
            <a:r>
              <a:t>age를 위한 accessor method인 getAge()가 존재합니다.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hape 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7</a:t>
            </a:r>
          </a:p>
          <a:p>
            <a:pPr/>
          </a:p>
          <a:p>
            <a:pPr/>
            <a:r>
              <a:t>equals method가 overriding되어 있습니다. </a:t>
            </a:r>
          </a:p>
          <a:p>
            <a:pPr/>
            <a:r>
              <a:t>equals는 원래 Object class에 존재하던 대로</a:t>
            </a:r>
          </a:p>
          <a:p>
            <a:pPr/>
            <a:r>
              <a:t>Object type parameter를 넘겨 받아야 합니다. </a:t>
            </a:r>
          </a:p>
          <a:p>
            <a:pPr/>
            <a:r>
              <a:t>equals에서는 먼저 현재 object가 null인지와</a:t>
            </a:r>
          </a:p>
          <a:p>
            <a:pPr/>
            <a:r>
              <a:t>현재 object의 getClass()와 other object의 getClass()가 </a:t>
            </a:r>
          </a:p>
          <a:p>
            <a:pPr/>
            <a:r>
              <a:t>다른지를 test합니다. </a:t>
            </a:r>
          </a:p>
          <a:p>
            <a:pPr/>
            <a:r>
              <a:t>만약 이 조건이 하나라도 만족한다면</a:t>
            </a:r>
          </a:p>
          <a:p>
            <a:pPr/>
            <a:r>
              <a:t>this와 other는 내용을 볼 필요도 없이 다르다고 판단할 수 있기 때문에</a:t>
            </a:r>
          </a:p>
          <a:p>
            <a:pPr/>
            <a:r>
              <a:t>false를 return하고 method를 끝냅니다. </a:t>
            </a:r>
          </a:p>
          <a:p>
            <a:pPr/>
            <a:r>
              <a:t>그렇지 않다면 other는 Person class의 object일 것이므로</a:t>
            </a:r>
          </a:p>
          <a:p>
            <a:pPr/>
            <a:r>
              <a:t>먼저 할 일은 large Object type인 other를 </a:t>
            </a:r>
          </a:p>
          <a:p>
            <a:pPr/>
            <a:r>
              <a:t>Person class type으로 down casting 하는 것입니다. </a:t>
            </a:r>
          </a:p>
          <a:p>
            <a:pPr/>
            <a:r>
              <a:t>이 down casting이 가능한 이유는 </a:t>
            </a:r>
          </a:p>
          <a:p>
            <a:pPr/>
            <a:r>
              <a:t>위의 test에서 this.getClass()가 other.getClass()와 같다고 했고</a:t>
            </a:r>
          </a:p>
          <a:p>
            <a:pPr/>
            <a:r>
              <a:t>따라서 other는 원래 Person class object로 생성된 것이기 때문입니다. </a:t>
            </a:r>
          </a:p>
          <a:p>
            <a:pPr/>
            <a:r>
              <a:t>Down casting이 되었다면 이제 할일은</a:t>
            </a:r>
          </a:p>
          <a:p>
            <a:pPr/>
            <a:r>
              <a:t>두 object들의 instance variable들의 값이 모두 같은지를 test하는 일 뿐입니다. </a:t>
            </a:r>
          </a:p>
          <a:p>
            <a:pPr/>
            <a:r>
              <a:t>age가 같아야 하고, name이 둘다 null 이거나, </a:t>
            </a:r>
          </a:p>
          <a:p>
            <a:pPr/>
            <a:r>
              <a:t>null이 아니라면 두 name이 같은지는 </a:t>
            </a:r>
          </a:p>
          <a:p>
            <a:pPr/>
            <a:r>
              <a:t>이미 잘 정의되어 있는 String class의 equals method를 활용하여</a:t>
            </a:r>
          </a:p>
          <a:p>
            <a:pPr/>
            <a:r>
              <a:t>알아보면 되겠습니다.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8</a:t>
            </a:r>
          </a:p>
          <a:p>
            <a:pPr/>
          </a:p>
          <a:p>
            <a:pPr/>
            <a:r>
              <a:t>hashCode() 의 overriding은 처음 나오는 것인데요. </a:t>
            </a:r>
          </a:p>
          <a:p>
            <a:pPr/>
            <a:r>
              <a:t>새로운 hashCode 값은 31 곱하기 name의 hashCode 더하기 age로 계산하였습니다. </a:t>
            </a:r>
          </a:p>
          <a:p>
            <a:pPr/>
            <a:r>
              <a:t>여기서 31은 prime number로서 </a:t>
            </a:r>
          </a:p>
          <a:p>
            <a:pPr/>
            <a:r>
              <a:t>이렇게 prime number를 instance variable 값에 곱해 줌으로써</a:t>
            </a:r>
          </a:p>
          <a:p>
            <a:pPr/>
            <a:r>
              <a:t>서로 다른 object들의 hashCode가 같은 값이 나올 확률을 줄여줄 수 있습니다. </a:t>
            </a:r>
          </a:p>
          <a:p>
            <a:pPr/>
            <a:r>
              <a:t>toString() 은 instance variable value들을 보여주도록 </a:t>
            </a:r>
          </a:p>
          <a:p>
            <a:pPr/>
            <a:r>
              <a:t>overriding되었습니다.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9</a:t>
            </a:r>
          </a:p>
          <a:p>
            <a:pPr/>
          </a:p>
          <a:p>
            <a:pPr/>
            <a:r>
              <a:t>Person class를 test해 보는 code 입니다. </a:t>
            </a:r>
          </a:p>
          <a:p>
            <a:pPr/>
            <a:r>
              <a:t>먼저 person1, person2, person3의 세 object들을 생성하였습니다. </a:t>
            </a:r>
          </a:p>
          <a:p>
            <a:pPr/>
            <a:r>
              <a:t>person1과 person2는 equal하다고 나오고</a:t>
            </a:r>
          </a:p>
          <a:p>
            <a:pPr/>
            <a:r>
              <a:t>person1과 person3는 equal하지 않다고 맞는 결과가 나오고 있습니다. </a:t>
            </a:r>
          </a:p>
          <a:p>
            <a:pPr/>
            <a:r>
              <a:t>세 object들의 hashCode들도 모두 다르게 나와 충돌을 피하고 있습니다. </a:t>
            </a:r>
          </a:p>
          <a:p>
            <a:pPr/>
            <a:r>
              <a:t>마지막으로 toString들을 test해 보았습니다. </a:t>
            </a: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15008" marR="0" indent="-3578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46909" marR="0" indent="-33250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 txBox="1"/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pPr/>
            <a:r>
              <a:t>09_1 Object Class</a:t>
            </a:r>
          </a:p>
        </p:txBody>
      </p:sp>
      <p:sp>
        <p:nvSpPr>
          <p:cNvPr id="32" name="Subtitle 3"/>
          <p:cNvSpPr txBox="1"/>
          <p:nvPr>
            <p:ph type="subTitle" sz="quarter" idx="1"/>
          </p:nvPr>
        </p:nvSpPr>
        <p:spPr>
          <a:xfrm>
            <a:off x="2895600" y="3573016"/>
            <a:ext cx="6400800" cy="560574"/>
          </a:xfrm>
          <a:prstGeom prst="rect">
            <a:avLst/>
          </a:prstGeom>
        </p:spPr>
        <p:txBody>
          <a:bodyPr/>
          <a:lstStyle/>
          <a:p>
            <a:pPr/>
            <a:r>
              <a:t>Object-Oriented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Example) EqualsWithPolymorphism (1/3)</a:t>
            </a:r>
          </a:p>
        </p:txBody>
      </p:sp>
      <p:sp>
        <p:nvSpPr>
          <p:cNvPr id="94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TextBox 5"/>
          <p:cNvSpPr txBox="1"/>
          <p:nvPr/>
        </p:nvSpPr>
        <p:spPr>
          <a:xfrm>
            <a:off x="551381" y="1429940"/>
            <a:ext cx="10878619" cy="4379405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AClass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/>
              <a:t>private</a:t>
            </a:r>
            <a:r>
              <a:t> </a:t>
            </a:r>
            <a:r>
              <a:rPr b="1"/>
              <a:t>int</a:t>
            </a:r>
            <a:r>
              <a:t> </a:t>
            </a:r>
            <a:r>
              <a:rPr>
                <a:solidFill>
                  <a:srgbClr val="000000"/>
                </a:solidFill>
              </a:rPr>
              <a:t>x;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AClass(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x) {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.x = x;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나눔스퀘어OTF Regular"/>
                <a:ea typeface="나눔스퀘어OTF Regular"/>
                <a:cs typeface="나눔스퀘어OTF Regular"/>
                <a:sym typeface="나눔스퀘어OTF Regular"/>
              </a:rPr>
              <a:t>          </a:t>
            </a:r>
            <a:r>
              <a:t>@Override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boolean</a:t>
            </a:r>
            <a:r>
              <a:t> equals(Object obj)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(obj == </a:t>
            </a:r>
            <a:r>
              <a:rPr b="1">
                <a:solidFill>
                  <a:srgbClr val="9B2393"/>
                </a:solidFill>
              </a:rPr>
              <a:t>null</a:t>
            </a:r>
            <a:r>
              <a:t>)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false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(obj </a:t>
            </a:r>
            <a:r>
              <a:rPr b="1">
                <a:solidFill>
                  <a:srgbClr val="9B2393"/>
                </a:solidFill>
              </a:rPr>
              <a:t>instanceof</a:t>
            </a:r>
            <a:r>
              <a:t> AClass) {</a:t>
            </a:r>
            <a:endParaRPr>
              <a:solidFill>
                <a:srgbClr val="00627A"/>
              </a:solidFill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AClass other = (AClass) obj; 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(x == other.x)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true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false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/>
              <a:t>return</a:t>
            </a:r>
            <a:r>
              <a:t> </a:t>
            </a:r>
            <a:r>
              <a:rPr b="1"/>
              <a:t>false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96" name="Polymorphism:…"/>
          <p:cNvSpPr txBox="1"/>
          <p:nvPr/>
        </p:nvSpPr>
        <p:spPr>
          <a:xfrm>
            <a:off x="6742444" y="1619907"/>
            <a:ext cx="4451135" cy="10153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>
              <a:defRPr sz="2000">
                <a:solidFill>
                  <a:schemeClr val="accent1">
                    <a:satOff val="-4409"/>
                    <a:lumOff val="-10509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b="1"/>
              <a:t>Polymorphism</a:t>
            </a:r>
            <a:r>
              <a:t>:</a:t>
            </a:r>
          </a:p>
          <a:p>
            <a:pPr>
              <a:defRPr sz="2000">
                <a:solidFill>
                  <a:schemeClr val="accent1">
                    <a:satOff val="-4409"/>
                    <a:lumOff val="-10509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Descendant object can be assigned to </a:t>
            </a:r>
          </a:p>
          <a:p>
            <a:pPr>
              <a:defRPr sz="2000">
                <a:solidFill>
                  <a:schemeClr val="accent1">
                    <a:satOff val="-4409"/>
                    <a:lumOff val="-10509"/>
                  </a:schemeClr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Ancestor type reference variable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6" grpId="1"/>
      <p:bldP build="p" bldLvl="5" animBg="1" rev="0" advAuto="0" spid="95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Example) EqualsWithPolymorphism (2/3)</a:t>
            </a:r>
          </a:p>
        </p:txBody>
      </p:sp>
      <p:sp>
        <p:nvSpPr>
          <p:cNvPr id="101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" name="TextBox 4"/>
          <p:cNvSpPr txBox="1"/>
          <p:nvPr/>
        </p:nvSpPr>
        <p:spPr>
          <a:xfrm>
            <a:off x="551381" y="1054688"/>
            <a:ext cx="10929419" cy="5434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BClass </a:t>
            </a:r>
            <a:r>
              <a:t>extends</a:t>
            </a:r>
            <a:r>
              <a:rPr b="0">
                <a:solidFill>
                  <a:srgbClr val="000000"/>
                </a:solidFill>
              </a:rPr>
              <a:t> AClass {</a:t>
            </a:r>
          </a:p>
          <a:p>
            <a:pPr>
              <a:defRPr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/>
              <a:t>private</a:t>
            </a:r>
            <a:r>
              <a:t> </a:t>
            </a:r>
            <a:r>
              <a:rPr b="1"/>
              <a:t>int</a:t>
            </a:r>
            <a:r>
              <a:t> </a:t>
            </a:r>
            <a:r>
              <a:rPr>
                <a:solidFill>
                  <a:srgbClr val="000000"/>
                </a:solidFill>
              </a:rPr>
              <a:t>y;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BClass(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x,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y) { </a:t>
            </a:r>
            <a:r>
              <a:rPr b="1">
                <a:solidFill>
                  <a:srgbClr val="9B2393"/>
                </a:solidFill>
              </a:rPr>
              <a:t>super</a:t>
            </a:r>
            <a:r>
              <a:t>(x);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.y = y;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boolean</a:t>
            </a:r>
            <a:r>
              <a:t> equals(Object obj)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(obj == </a:t>
            </a:r>
            <a:r>
              <a:rPr b="1">
                <a:solidFill>
                  <a:srgbClr val="9B2393"/>
                </a:solidFill>
              </a:rPr>
              <a:t>null</a:t>
            </a:r>
            <a:r>
              <a:t>)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false</a:t>
            </a:r>
            <a:r>
              <a:t>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(obj </a:t>
            </a:r>
            <a:r>
              <a:rPr b="1">
                <a:solidFill>
                  <a:srgbClr val="9B2393"/>
                </a:solidFill>
              </a:rPr>
              <a:t>instanceof</a:t>
            </a:r>
            <a:r>
              <a:t> BClass)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BClass other = (BClass) obj; </a:t>
            </a:r>
            <a:r>
              <a:rPr>
                <a:solidFill>
                  <a:srgbClr val="00627A"/>
                </a:solidFill>
              </a:rPr>
              <a:t>// downcasting</a:t>
            </a:r>
            <a:endParaRPr>
              <a:solidFill>
                <a:srgbClr val="00627A"/>
              </a:solidFill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</a:t>
            </a:r>
            <a:r>
              <a:rPr b="1">
                <a:solidFill>
                  <a:srgbClr val="9B2393"/>
                </a:solidFill>
              </a:rPr>
              <a:t>super</a:t>
            </a:r>
            <a:r>
              <a:t>.equals(obj) &amp;&amp; y == other.y) 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true</a:t>
            </a:r>
            <a:r>
              <a:t>; </a:t>
            </a:r>
            <a:r>
              <a:rPr>
                <a:solidFill>
                  <a:srgbClr val="00627A"/>
                </a:solidFill>
              </a:rPr>
              <a:t>// using super.equals</a:t>
            </a:r>
            <a:endParaRPr>
              <a:solidFill>
                <a:srgbClr val="00627A"/>
              </a:solidFill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false</a:t>
            </a:r>
            <a:r>
              <a:t>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</a:p>
          <a:p>
            <a:pPr>
              <a:defRPr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/>
              <a:t>return</a:t>
            </a:r>
            <a:r>
              <a:t> </a:t>
            </a:r>
            <a:r>
              <a:rPr b="1"/>
              <a:t>false</a:t>
            </a:r>
            <a:r>
              <a:t>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CClass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String name;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CClass(String name) {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.name = name;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0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0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0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0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Example) EqualsWithPolymorphism (3/3)</a:t>
            </a:r>
          </a:p>
        </p:txBody>
      </p:sp>
      <p:sp>
        <p:nvSpPr>
          <p:cNvPr id="107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" name="TextBox 5"/>
          <p:cNvSpPr txBox="1"/>
          <p:nvPr/>
        </p:nvSpPr>
        <p:spPr>
          <a:xfrm>
            <a:off x="551382" y="1290240"/>
            <a:ext cx="11043247" cy="35680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EqualWithPolymorphism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AClass a1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AClass(</a:t>
            </a:r>
            <a:r>
              <a:rPr>
                <a:solidFill>
                  <a:srgbClr val="1C00CF"/>
                </a:solidFill>
              </a:rPr>
              <a:t>3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AClass a2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AClass(</a:t>
            </a:r>
            <a:r>
              <a:rPr>
                <a:solidFill>
                  <a:srgbClr val="1C00CF"/>
                </a:solidFill>
              </a:rPr>
              <a:t>7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BClass b1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BClass(</a:t>
            </a:r>
            <a:r>
              <a:rPr>
                <a:solidFill>
                  <a:srgbClr val="1C00CF"/>
                </a:solidFill>
              </a:rPr>
              <a:t>3</a:t>
            </a:r>
            <a:r>
              <a:t>, </a:t>
            </a:r>
            <a:r>
              <a:rPr>
                <a:solidFill>
                  <a:srgbClr val="1C00CF"/>
                </a:solidFill>
              </a:rPr>
              <a:t>5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BClass b2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BClass(</a:t>
            </a:r>
            <a:r>
              <a:rPr>
                <a:solidFill>
                  <a:srgbClr val="1C00CF"/>
                </a:solidFill>
              </a:rPr>
              <a:t>7</a:t>
            </a:r>
            <a:r>
              <a:t>, </a:t>
            </a:r>
            <a:r>
              <a:rPr>
                <a:solidFill>
                  <a:srgbClr val="1C00CF"/>
                </a:solidFill>
              </a:rPr>
              <a:t>9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CClass c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CClass(</a:t>
            </a:r>
            <a:r>
              <a:rPr>
                <a:solidFill>
                  <a:srgbClr val="C41A16"/>
                </a:solidFill>
              </a:rPr>
              <a:t>"Korea"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System.out.println(a1.equals(a1));  </a:t>
            </a:r>
            <a:r>
              <a:rPr>
                <a:solidFill>
                  <a:srgbClr val="00627A"/>
                </a:solidFill>
              </a:rPr>
              <a:t>// true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System.out.println(a1.equals(b1));  </a:t>
            </a:r>
            <a:r>
              <a:rPr>
                <a:solidFill>
                  <a:srgbClr val="00627A"/>
                </a:solidFill>
              </a:rPr>
              <a:t>// true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System.out.println(a1.equals(b2));  </a:t>
            </a:r>
            <a:r>
              <a:rPr>
                <a:solidFill>
                  <a:srgbClr val="00627A"/>
                </a:solidFill>
              </a:rPr>
              <a:t>// false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System.out.println(a2.equals(c));   </a:t>
            </a:r>
            <a:r>
              <a:rPr>
                <a:solidFill>
                  <a:srgbClr val="00627A"/>
                </a:solidFill>
              </a:rPr>
              <a:t>// false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java.lang package revisited</a:t>
            </a:r>
          </a:p>
        </p:txBody>
      </p:sp>
      <p:sp>
        <p:nvSpPr>
          <p:cNvPr id="37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Object class</a:t>
            </a:r>
          </a:p>
          <a:p>
            <a:pPr/>
            <a:r>
              <a:t>System class</a:t>
            </a:r>
          </a:p>
          <a:p>
            <a:pPr/>
            <a:r>
              <a:t>Class class</a:t>
            </a:r>
          </a:p>
          <a:p>
            <a:pPr/>
            <a:r>
              <a:t>String, StringBuilder, StringTokenizer</a:t>
            </a:r>
          </a:p>
          <a:p>
            <a:pPr/>
            <a:r>
              <a:t>Wrapper classes: Byte, Short, Character, Integer, Float, Double, Boolean</a:t>
            </a:r>
          </a:p>
          <a:p>
            <a:pPr/>
            <a:r>
              <a:t>Math class</a:t>
            </a:r>
          </a:p>
        </p:txBody>
      </p:sp>
      <p:sp>
        <p:nvSpPr>
          <p:cNvPr id="38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Object class</a:t>
            </a:r>
          </a:p>
        </p:txBody>
      </p:sp>
      <p:sp>
        <p:nvSpPr>
          <p:cNvPr id="43" name="텍스트 개체 틀 2"/>
          <p:cNvSpPr txBox="1"/>
          <p:nvPr>
            <p:ph type="body" sz="quarter" idx="1"/>
          </p:nvPr>
        </p:nvSpPr>
        <p:spPr>
          <a:xfrm>
            <a:off x="564083" y="1124741"/>
            <a:ext cx="11043248" cy="980790"/>
          </a:xfrm>
          <a:prstGeom prst="rect">
            <a:avLst/>
          </a:prstGeom>
        </p:spPr>
        <p:txBody>
          <a:bodyPr/>
          <a:lstStyle/>
          <a:p>
            <a:pPr marL="342899" indent="-342899">
              <a:defRPr sz="2200"/>
            </a:pPr>
            <a:r>
              <a:t>Inherited by default by all classes (in all packages) without 'extends' keyword</a:t>
            </a:r>
          </a:p>
          <a:p>
            <a:pPr marL="342899" indent="-342899">
              <a:defRPr sz="2200"/>
            </a:pPr>
            <a:r>
              <a:t>Every class (including user-defined class) in java is a child or descendant of Object.    </a:t>
            </a:r>
          </a:p>
        </p:txBody>
      </p:sp>
      <p:sp>
        <p:nvSpPr>
          <p:cNvPr id="44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7" name="그룹화"/>
          <p:cNvGrpSpPr/>
          <p:nvPr/>
        </p:nvGrpSpPr>
        <p:grpSpPr>
          <a:xfrm>
            <a:off x="4099893" y="2510454"/>
            <a:ext cx="393548" cy="1224688"/>
            <a:chOff x="0" y="0"/>
            <a:chExt cx="393547" cy="1224686"/>
          </a:xfrm>
        </p:grpSpPr>
        <p:sp>
          <p:nvSpPr>
            <p:cNvPr id="45" name="방정식"/>
            <p:cNvSpPr txBox="1"/>
            <p:nvPr/>
          </p:nvSpPr>
          <p:spPr>
            <a:xfrm rot="10800000">
              <a:off x="37947" y="0"/>
              <a:ext cx="355601" cy="12246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1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m:oMathPara>
              </a14:m>
              <a:endParaRPr sz="11200"/>
            </a:p>
          </p:txBody>
        </p:sp>
        <p:sp>
          <p:nvSpPr>
            <p:cNvPr id="46" name="방정식"/>
            <p:cNvSpPr txBox="1"/>
            <p:nvPr/>
          </p:nvSpPr>
          <p:spPr>
            <a:xfrm rot="10800000">
              <a:off x="0" y="0"/>
              <a:ext cx="355601" cy="12246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11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m:oMathPara>
              </a14:m>
              <a:endParaRPr sz="11200">
                <a:solidFill>
                  <a:srgbClr val="FFFFFF"/>
                </a:solidFill>
              </a:endParaRPr>
            </a:p>
          </p:txBody>
        </p:sp>
      </p:grpSp>
      <p:sp>
        <p:nvSpPr>
          <p:cNvPr id="48" name="Java Standard Library (Java API)"/>
          <p:cNvSpPr txBox="1"/>
          <p:nvPr/>
        </p:nvSpPr>
        <p:spPr>
          <a:xfrm>
            <a:off x="4652764" y="2924678"/>
            <a:ext cx="3757125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Java Standard Library (Java API)</a:t>
            </a:r>
          </a:p>
        </p:txBody>
      </p:sp>
      <p:grpSp>
        <p:nvGrpSpPr>
          <p:cNvPr id="51" name="그룹화"/>
          <p:cNvGrpSpPr/>
          <p:nvPr/>
        </p:nvGrpSpPr>
        <p:grpSpPr>
          <a:xfrm>
            <a:off x="4187535" y="3845926"/>
            <a:ext cx="295259" cy="885712"/>
            <a:chOff x="0" y="0"/>
            <a:chExt cx="295258" cy="885710"/>
          </a:xfrm>
        </p:grpSpPr>
        <p:sp>
          <p:nvSpPr>
            <p:cNvPr id="49" name="방정식"/>
            <p:cNvSpPr txBox="1"/>
            <p:nvPr/>
          </p:nvSpPr>
          <p:spPr>
            <a:xfrm rot="10800000">
              <a:off x="38083" y="-1"/>
              <a:ext cx="257176" cy="885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8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m:oMathPara>
              </a14:m>
              <a:endParaRPr sz="8100"/>
            </a:p>
          </p:txBody>
        </p:sp>
        <p:sp>
          <p:nvSpPr>
            <p:cNvPr id="50" name="방정식"/>
            <p:cNvSpPr txBox="1"/>
            <p:nvPr/>
          </p:nvSpPr>
          <p:spPr>
            <a:xfrm rot="10800000">
              <a:off x="0" y="-1"/>
              <a:ext cx="257176" cy="8857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81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{</m:t>
                    </m:r>
                  </m:oMath>
                </m:oMathPara>
              </a14:m>
              <a:endParaRPr sz="8100">
                <a:solidFill>
                  <a:srgbClr val="FFFFFF"/>
                </a:solidFill>
              </a:endParaRPr>
            </a:p>
          </p:txBody>
        </p:sp>
      </p:grpSp>
      <p:sp>
        <p:nvSpPr>
          <p:cNvPr id="52" name="User-defined classes"/>
          <p:cNvSpPr txBox="1"/>
          <p:nvPr/>
        </p:nvSpPr>
        <p:spPr>
          <a:xfrm>
            <a:off x="4729759" y="4090662"/>
            <a:ext cx="2388899" cy="396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>
              <a:defRPr sz="20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User-defined classes</a:t>
            </a:r>
          </a:p>
        </p:txBody>
      </p:sp>
      <p:sp>
        <p:nvSpPr>
          <p:cNvPr id="53" name="Object…"/>
          <p:cNvSpPr txBox="1"/>
          <p:nvPr/>
        </p:nvSpPr>
        <p:spPr>
          <a:xfrm>
            <a:off x="778013" y="2212087"/>
            <a:ext cx="3162557" cy="2707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457200">
              <a:defRPr sz="2000">
                <a:solidFill>
                  <a:srgbClr val="46464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Object</a:t>
            </a:r>
            <a:endParaRPr>
              <a:solidFill>
                <a:srgbClr val="000000"/>
              </a:solidFill>
            </a:endParaRPr>
          </a:p>
          <a:p>
            <a:pPr defTabSz="457200">
              <a:defRPr sz="2000">
                <a:solidFill>
                  <a:srgbClr val="46464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 ├── System</a:t>
            </a:r>
            <a:endParaRPr>
              <a:solidFill>
                <a:srgbClr val="000000"/>
              </a:solidFill>
            </a:endParaRPr>
          </a:p>
          <a:p>
            <a:pPr defTabSz="457200">
              <a:defRPr sz="2000">
                <a:solidFill>
                  <a:srgbClr val="46464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 ├── Scanner</a:t>
            </a:r>
            <a:endParaRPr>
              <a:solidFill>
                <a:srgbClr val="000000"/>
              </a:solidFill>
            </a:endParaRPr>
          </a:p>
          <a:p>
            <a:pPr defTabSz="457200">
              <a:defRPr sz="2000">
                <a:solidFill>
                  <a:srgbClr val="46464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 ├── File</a:t>
            </a:r>
            <a:endParaRPr>
              <a:solidFill>
                <a:srgbClr val="000000"/>
              </a:solidFill>
            </a:endParaRPr>
          </a:p>
          <a:p>
            <a:pPr defTabSz="457200">
              <a:defRPr sz="2000">
                <a:solidFill>
                  <a:srgbClr val="46464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 ├── ...</a:t>
            </a:r>
            <a:endParaRPr>
              <a:solidFill>
                <a:srgbClr val="000000"/>
              </a:solidFill>
            </a:endParaRPr>
          </a:p>
          <a:p>
            <a:pPr defTabSz="457200">
              <a:defRPr sz="2000">
                <a:solidFill>
                  <a:srgbClr val="46464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 └── Vehicle</a:t>
            </a:r>
            <a:endParaRPr>
              <a:solidFill>
                <a:srgbClr val="000000"/>
              </a:solidFill>
            </a:endParaRPr>
          </a:p>
          <a:p>
            <a:pPr defTabSz="457200">
              <a:defRPr sz="2000">
                <a:solidFill>
                  <a:srgbClr val="46464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     </a:t>
            </a:r>
            <a:r>
              <a:t>├── Auto </a:t>
            </a:r>
            <a:endParaRPr>
              <a:solidFill>
                <a:srgbClr val="000000"/>
              </a:solidFill>
            </a:endParaRPr>
          </a:p>
          <a:p>
            <a:pPr defTabSz="457200">
              <a:defRPr sz="2000">
                <a:solidFill>
                  <a:srgbClr val="46464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        </a:t>
            </a:r>
            <a:r>
              <a:t>└── … 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Methods in Object class (1/2)</a:t>
            </a:r>
          </a:p>
        </p:txBody>
      </p:sp>
      <p:sp>
        <p:nvSpPr>
          <p:cNvPr id="58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boolean equals(Object obj) </a:t>
            </a:r>
          </a:p>
          <a:p>
            <a:pPr lvl="1" marL="800100" indent="-342900">
              <a:defRPr sz="2000"/>
            </a:pPr>
            <a:r>
              <a:t>Testing whether two objects (caller and obj)’s references are the same or not</a:t>
            </a:r>
            <a:endParaRPr sz="2300"/>
          </a:p>
          <a:p>
            <a:pPr lvl="1" marL="800100" indent="-342900">
              <a:defRPr sz="2000"/>
            </a:pPr>
            <a:r>
              <a:t>‘equals(obj)’ is overridden and rewritten for almost all classes</a:t>
            </a:r>
            <a:endParaRPr sz="2300"/>
          </a:p>
          <a:p>
            <a:pPr>
              <a:defRPr sz="2000"/>
            </a:pPr>
            <a:r>
              <a:t>String toString() </a:t>
            </a:r>
          </a:p>
          <a:p>
            <a:pPr lvl="1" marL="800100" indent="-342900">
              <a:defRPr sz="2000"/>
            </a:pPr>
            <a:r>
              <a:t>Return the string representing the object’s information</a:t>
            </a:r>
            <a:endParaRPr sz="2300"/>
          </a:p>
          <a:p>
            <a:pPr lvl="1" marL="800100" indent="-342900">
              <a:defRPr sz="2000"/>
            </a:pPr>
            <a:r>
              <a:t>toString() is overridden and rewritten for almost all classes</a:t>
            </a:r>
          </a:p>
        </p:txBody>
      </p:sp>
      <p:sp>
        <p:nvSpPr>
          <p:cNvPr id="59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5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Methods in Object class (2/2)</a:t>
            </a:r>
          </a:p>
        </p:txBody>
      </p:sp>
      <p:sp>
        <p:nvSpPr>
          <p:cNvPr id="64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int hashCode()</a:t>
            </a:r>
          </a:p>
          <a:p>
            <a:pPr lvl="1" marL="800100" indent="-342900">
              <a:defRPr sz="2000"/>
            </a:pPr>
            <a:r>
              <a:t>Return the hash code (an integer identifying the object)</a:t>
            </a:r>
            <a:r>
              <a:t> </a:t>
            </a:r>
            <a:r>
              <a:t>of the object</a:t>
            </a:r>
          </a:p>
          <a:p>
            <a:pPr lvl="1" marL="800100" indent="-342900">
              <a:defRPr sz="2000"/>
            </a:pPr>
            <a:r>
              <a:t>The same objects should return the same hashCode()</a:t>
            </a:r>
          </a:p>
          <a:p>
            <a:pPr lvl="1" marL="800100" indent="-342900">
              <a:defRPr sz="2000"/>
            </a:pPr>
            <a:r>
              <a:t>The hashCode() method of Object class usually returns the memory address of the object</a:t>
            </a:r>
          </a:p>
          <a:p>
            <a:pPr lvl="1" marL="800100" indent="-342900">
              <a:defRPr sz="2000"/>
            </a:pPr>
            <a:r>
              <a:t>Overridden hashCode() usually implemented with the value of other instance variables</a:t>
            </a:r>
          </a:p>
          <a:p>
            <a:pPr lvl="1" marL="800100" indent="-342900">
              <a:defRPr sz="2000"/>
            </a:pPr>
            <a:r>
              <a:t>hashCode() is mainly used with hash-based collection such as ‘HashMap’, ‘HashSet’, and ‘HashTable’ (see later chapter for collections)</a:t>
            </a:r>
          </a:p>
          <a:p>
            <a:pPr lvl="1" marL="800100" indent="-342900">
              <a:defRPr sz="2000"/>
            </a:pPr>
            <a:r>
              <a:t>Multiplying prime number is a technique to reduce the hash collision</a:t>
            </a:r>
          </a:p>
        </p:txBody>
      </p:sp>
      <p:sp>
        <p:nvSpPr>
          <p:cNvPr id="65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Example) ObjectClassTest (1/4)</a:t>
            </a:r>
          </a:p>
        </p:txBody>
      </p:sp>
      <p:sp>
        <p:nvSpPr>
          <p:cNvPr id="70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TextBox 5"/>
          <p:cNvSpPr txBox="1"/>
          <p:nvPr/>
        </p:nvSpPr>
        <p:spPr>
          <a:xfrm>
            <a:off x="525648" y="1131083"/>
            <a:ext cx="11094719" cy="43681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Person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String name;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age;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Person(String name,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age)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.name = name;   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.age = age;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  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String getName() { 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name; 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getAge()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9B2393"/>
                </a:solidFill>
              </a:rPr>
              <a:t>return </a:t>
            </a:r>
            <a:r>
              <a:t>age; 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Example) ObjectClassTest (2/4)</a:t>
            </a:r>
          </a:p>
        </p:txBody>
      </p:sp>
      <p:sp>
        <p:nvSpPr>
          <p:cNvPr id="76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TextBox 5"/>
          <p:cNvSpPr txBox="1"/>
          <p:nvPr/>
        </p:nvSpPr>
        <p:spPr>
          <a:xfrm>
            <a:off x="551381" y="989548"/>
            <a:ext cx="11089238" cy="38347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@Override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boolean</a:t>
            </a:r>
            <a:r>
              <a:t> equals(Object other)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 == other)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true</a:t>
            </a:r>
            <a:r>
              <a:t>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(other == </a:t>
            </a:r>
            <a:r>
              <a:rPr b="1">
                <a:solidFill>
                  <a:srgbClr val="9B2393"/>
                </a:solidFill>
              </a:rPr>
              <a:t>null</a:t>
            </a:r>
            <a:r>
              <a:t> || getClass() != other.getClass())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false</a:t>
            </a:r>
            <a:r>
              <a:t>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Person person = (Person) other; </a:t>
            </a:r>
            <a:r>
              <a:rPr>
                <a:solidFill>
                  <a:srgbClr val="267507"/>
                </a:solidFill>
              </a:rPr>
              <a:t>// downcasting</a:t>
            </a:r>
            <a:endParaRPr>
              <a:solidFill>
                <a:srgbClr val="267507"/>
              </a:solidFill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age == person.age &amp;&amp;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 (name == </a:t>
            </a:r>
            <a:r>
              <a:rPr b="1">
                <a:solidFill>
                  <a:srgbClr val="9B2393"/>
                </a:solidFill>
              </a:rPr>
              <a:t>null</a:t>
            </a:r>
            <a:r>
              <a:t> ? 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person.name == </a:t>
            </a:r>
            <a:r>
              <a:rPr b="1">
                <a:solidFill>
                  <a:srgbClr val="9B2393"/>
                </a:solidFill>
              </a:rPr>
              <a:t>null</a:t>
            </a:r>
            <a:r>
              <a:t> : 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name.equals(person.name));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Example) ObjectClassTest (3/4)</a:t>
            </a:r>
          </a:p>
        </p:txBody>
      </p:sp>
      <p:sp>
        <p:nvSpPr>
          <p:cNvPr id="82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TextBox 4"/>
          <p:cNvSpPr txBox="1"/>
          <p:nvPr/>
        </p:nvSpPr>
        <p:spPr>
          <a:xfrm>
            <a:off x="551382" y="1310095"/>
            <a:ext cx="11043247" cy="41014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@Override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hashCode()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result = ((name != </a:t>
            </a:r>
            <a:r>
              <a:rPr b="1">
                <a:solidFill>
                  <a:srgbClr val="9B2393"/>
                </a:solidFill>
              </a:rPr>
              <a:t>null</a:t>
            </a:r>
            <a:r>
              <a:t>) ? name.hashCode() : </a:t>
            </a:r>
            <a:r>
              <a:rPr>
                <a:solidFill>
                  <a:srgbClr val="1C00CF"/>
                </a:solidFill>
              </a:rPr>
              <a:t>0)</a:t>
            </a:r>
            <a:r>
              <a:t>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result = </a:t>
            </a:r>
            <a:r>
              <a:rPr>
                <a:solidFill>
                  <a:srgbClr val="1C00CF"/>
                </a:solidFill>
              </a:rPr>
              <a:t>31</a:t>
            </a:r>
            <a:r>
              <a:t> * result + age; </a:t>
            </a:r>
            <a:r>
              <a:rPr>
                <a:solidFill>
                  <a:srgbClr val="009051"/>
                </a:solidFill>
              </a:rPr>
              <a:t>// multiplying the prime number 31</a:t>
            </a:r>
            <a:r>
              <a:t> 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result;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@Override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String toString()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</a:t>
            </a:r>
            <a:r>
              <a:rPr>
                <a:solidFill>
                  <a:srgbClr val="C41A16"/>
                </a:solidFill>
              </a:rPr>
              <a:t>"Person{"</a:t>
            </a:r>
            <a:r>
              <a:t> +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</a:t>
            </a:r>
            <a:r>
              <a:rPr>
                <a:solidFill>
                  <a:srgbClr val="C41A16"/>
                </a:solidFill>
              </a:rPr>
              <a:t>"name='"</a:t>
            </a:r>
            <a:r>
              <a:t> + name + </a:t>
            </a:r>
            <a:r>
              <a:rPr>
                <a:solidFill>
                  <a:srgbClr val="1C00CF"/>
                </a:solidFill>
              </a:rPr>
              <a:t>'\''</a:t>
            </a:r>
            <a:r>
              <a:t> +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</a:t>
            </a:r>
            <a:r>
              <a:rPr>
                <a:solidFill>
                  <a:srgbClr val="C41A16"/>
                </a:solidFill>
              </a:rPr>
              <a:t>", age="</a:t>
            </a:r>
            <a:r>
              <a:t> + age +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</a:t>
            </a:r>
            <a:r>
              <a:rPr>
                <a:solidFill>
                  <a:srgbClr val="1C00CF"/>
                </a:solidFill>
              </a:rPr>
              <a:t>'}'</a:t>
            </a:r>
            <a:r>
              <a:t>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Example) ObjectClassTest (4/4)</a:t>
            </a:r>
          </a:p>
        </p:txBody>
      </p:sp>
      <p:sp>
        <p:nvSpPr>
          <p:cNvPr id="88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TextBox 5"/>
          <p:cNvSpPr txBox="1"/>
          <p:nvPr/>
        </p:nvSpPr>
        <p:spPr>
          <a:xfrm>
            <a:off x="551382" y="1254742"/>
            <a:ext cx="11043247" cy="46856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ObjectClassTest {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Person person1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Person(</a:t>
            </a:r>
            <a:r>
              <a:rPr>
                <a:solidFill>
                  <a:srgbClr val="C41A16"/>
                </a:solidFill>
              </a:rPr>
              <a:t>"John"</a:t>
            </a:r>
            <a:r>
              <a:t>, </a:t>
            </a:r>
            <a:r>
              <a:rPr>
                <a:solidFill>
                  <a:srgbClr val="1C00CF"/>
                </a:solidFill>
              </a:rPr>
              <a:t>25</a:t>
            </a:r>
            <a:r>
              <a:t>);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Person person2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Person(</a:t>
            </a:r>
            <a:r>
              <a:rPr>
                <a:solidFill>
                  <a:srgbClr val="C41A16"/>
                </a:solidFill>
              </a:rPr>
              <a:t>"John"</a:t>
            </a:r>
            <a:r>
              <a:t>, </a:t>
            </a:r>
            <a:r>
              <a:rPr>
                <a:solidFill>
                  <a:srgbClr val="1C00CF"/>
                </a:solidFill>
              </a:rPr>
              <a:t>25</a:t>
            </a:r>
            <a:r>
              <a:t>);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Person person3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Person(</a:t>
            </a:r>
            <a:r>
              <a:rPr>
                <a:solidFill>
                  <a:srgbClr val="C41A16"/>
                </a:solidFill>
              </a:rPr>
              <a:t>"Jane"</a:t>
            </a:r>
            <a:r>
              <a:t>, </a:t>
            </a:r>
            <a:r>
              <a:rPr>
                <a:solidFill>
                  <a:srgbClr val="1C00CF"/>
                </a:solidFill>
              </a:rPr>
              <a:t>30</a:t>
            </a:r>
            <a:r>
              <a:t>);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"person1 equals person2: "</a:t>
            </a:r>
            <a:r>
              <a:t>+person1.equals(person2)); </a:t>
            </a:r>
            <a:r>
              <a:rPr>
                <a:solidFill>
                  <a:srgbClr val="00627A"/>
                </a:solidFill>
              </a:rPr>
              <a:t>// true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"person1 equals person3: "</a:t>
            </a:r>
            <a:r>
              <a:t>+person1.equals(person3)); </a:t>
            </a:r>
            <a:r>
              <a:rPr>
                <a:solidFill>
                  <a:srgbClr val="00627A"/>
                </a:solidFill>
              </a:rPr>
              <a:t>// false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"person1 hashCode: "</a:t>
            </a:r>
            <a:r>
              <a:t> + person1.hashCode()); </a:t>
            </a:r>
            <a:r>
              <a:rPr>
                <a:solidFill>
                  <a:srgbClr val="00627A"/>
                </a:solidFill>
              </a:rPr>
              <a:t>// 71750734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"person2 hashCode: "</a:t>
            </a:r>
            <a:r>
              <a:t> + person2.hashCode()); </a:t>
            </a:r>
            <a:r>
              <a:rPr>
                <a:solidFill>
                  <a:srgbClr val="00627A"/>
                </a:solidFill>
              </a:rPr>
              <a:t>// 71750734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"person3 hashCode: "</a:t>
            </a:r>
            <a:r>
              <a:t> + person3.hashCode()); </a:t>
            </a:r>
            <a:r>
              <a:rPr>
                <a:solidFill>
                  <a:srgbClr val="00627A"/>
                </a:solidFill>
              </a:rPr>
              <a:t>// 71339152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"person1 toString: "</a:t>
            </a:r>
            <a:r>
              <a:t> + person1.toString()); </a:t>
            </a:r>
            <a:r>
              <a:rPr>
                <a:solidFill>
                  <a:srgbClr val="00627A"/>
                </a:solidFill>
              </a:rPr>
              <a:t>//...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"person2 toString: "</a:t>
            </a:r>
            <a:r>
              <a:t> + person2.toString());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"person3 toString: "</a:t>
            </a:r>
            <a:r>
              <a:t> + person3.toString());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8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8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8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