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1" r:id="rId5"/>
    <p:sldId id="265" r:id="rId6"/>
    <p:sldId id="281" r:id="rId7"/>
    <p:sldId id="284" r:id="rId8"/>
    <p:sldId id="294" r:id="rId9"/>
    <p:sldId id="292" r:id="rId10"/>
    <p:sldId id="29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71156"/>
  </p:normalViewPr>
  <p:slideViewPr>
    <p:cSldViewPr>
      <p:cViewPr varScale="1">
        <p:scale>
          <a:sx n="85" d="100"/>
          <a:sy n="85" d="100"/>
        </p:scale>
        <p:origin x="1832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2024. 11. 10.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Recursion </a:t>
            </a:r>
            <a:r>
              <a:rPr kumimoji="1" lang="ko-KR" altLang="en-US" dirty="0"/>
              <a:t>첫번째 노트 강의하겠습니다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200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A87504F0-130A-804C-ADFF-92C23AE36E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6956B431-E3ED-034B-B087-6DCA6E365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10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코드는 </a:t>
            </a:r>
            <a:r>
              <a:rPr lang="en-US" altLang="ko-KR" dirty="0" err="1"/>
              <a:t>writeVertical</a:t>
            </a:r>
            <a:r>
              <a:rPr lang="en-US" altLang="ko-KR" dirty="0"/>
              <a:t> method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iterative version</a:t>
            </a:r>
            <a:r>
              <a:rPr lang="ko-KR" altLang="en-US" dirty="0" err="1"/>
              <a:t>으로</a:t>
            </a:r>
            <a:r>
              <a:rPr lang="ko-KR" altLang="en-US" dirty="0"/>
              <a:t> 바꾼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여기서는 </a:t>
            </a:r>
            <a:r>
              <a:rPr lang="en-US" altLang="ko-KR" dirty="0" err="1"/>
              <a:t>writeVertical</a:t>
            </a:r>
            <a:r>
              <a:rPr lang="en-US" altLang="ko-KR" dirty="0"/>
              <a:t>(2345)</a:t>
            </a:r>
            <a:r>
              <a:rPr lang="ko-KR" altLang="en-US" dirty="0"/>
              <a:t>가 </a:t>
            </a:r>
            <a:r>
              <a:rPr lang="en-US" altLang="ko-KR" dirty="0"/>
              <a:t>call</a:t>
            </a:r>
            <a:r>
              <a:rPr lang="ko-KR" altLang="en-US" dirty="0"/>
              <a:t>되었다고 가정합니다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먼저 </a:t>
            </a:r>
            <a:r>
              <a:rPr lang="en-US" altLang="ko-KR" dirty="0" err="1"/>
              <a:t>nsTens</a:t>
            </a:r>
            <a:r>
              <a:rPr lang="ko-KR" altLang="en-US" dirty="0"/>
              <a:t>의 값을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2345</a:t>
            </a:r>
            <a:r>
              <a:rPr lang="ko-KR" altLang="en-US" dirty="0"/>
              <a:t>로 초기화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left</a:t>
            </a:r>
            <a:r>
              <a:rPr lang="ko-KR" altLang="en-US" dirty="0"/>
              <a:t>가 </a:t>
            </a:r>
            <a:r>
              <a:rPr lang="en-US" altLang="ko-KR" dirty="0"/>
              <a:t>9</a:t>
            </a:r>
            <a:r>
              <a:rPr lang="ko-KR" altLang="en-US" dirty="0"/>
              <a:t>보다 큰 동안 </a:t>
            </a:r>
            <a:r>
              <a:rPr lang="en-US" altLang="ko-KR" dirty="0"/>
              <a:t>while </a:t>
            </a:r>
            <a:r>
              <a:rPr lang="ko-KR" altLang="en-US" dirty="0"/>
              <a:t>문을 반복하는데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반복할 때마다 </a:t>
            </a:r>
            <a:r>
              <a:rPr lang="en-US" altLang="ko-KR" dirty="0"/>
              <a:t>left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몫으로 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nsTens</a:t>
            </a:r>
            <a:r>
              <a:rPr lang="ko-KR" altLang="en-US" dirty="0"/>
              <a:t>에는 </a:t>
            </a:r>
            <a:r>
              <a:rPr lang="en-US" altLang="ko-KR" dirty="0"/>
              <a:t>10</a:t>
            </a:r>
            <a:r>
              <a:rPr lang="ko-KR" altLang="en-US" dirty="0"/>
              <a:t>을 곱해 나갑니다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첫번째 </a:t>
            </a:r>
            <a:r>
              <a:rPr lang="en-US" altLang="ko-KR" dirty="0"/>
              <a:t>loop</a:t>
            </a:r>
            <a:r>
              <a:rPr lang="ko-KR" altLang="en-US" dirty="0"/>
              <a:t>에서 </a:t>
            </a:r>
            <a:r>
              <a:rPr lang="en-US" altLang="ko-KR" dirty="0"/>
              <a:t>left</a:t>
            </a:r>
            <a:r>
              <a:rPr lang="ko-KR" altLang="en-US" dirty="0"/>
              <a:t>는 </a:t>
            </a:r>
            <a:r>
              <a:rPr lang="en-US" altLang="ko-KR" dirty="0"/>
              <a:t>234,</a:t>
            </a:r>
            <a:r>
              <a:rPr lang="ko-KR" altLang="en-US" dirty="0"/>
              <a:t> </a:t>
            </a:r>
            <a:r>
              <a:rPr lang="en-US" altLang="ko-KR" dirty="0" err="1"/>
              <a:t>nsTens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이 되었고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 다음에 </a:t>
            </a:r>
            <a:r>
              <a:rPr lang="en-US" altLang="ko-KR" dirty="0"/>
              <a:t>left</a:t>
            </a:r>
            <a:r>
              <a:rPr lang="ko-KR" altLang="en-US" dirty="0"/>
              <a:t>는 </a:t>
            </a:r>
            <a:r>
              <a:rPr lang="en-US" altLang="ko-KR" dirty="0"/>
              <a:t>23,</a:t>
            </a:r>
            <a:r>
              <a:rPr lang="ko-KR" altLang="en-US" dirty="0"/>
              <a:t> </a:t>
            </a:r>
            <a:r>
              <a:rPr lang="en-US" altLang="ko-KR" dirty="0" err="1"/>
              <a:t>nsTens</a:t>
            </a:r>
            <a:r>
              <a:rPr lang="ko-KR" altLang="en-US" dirty="0"/>
              <a:t>는 </a:t>
            </a:r>
            <a:r>
              <a:rPr lang="en-US" altLang="ko-KR" dirty="0"/>
              <a:t>100</a:t>
            </a:r>
            <a:r>
              <a:rPr lang="ko-KR" altLang="en-US" dirty="0"/>
              <a:t>이 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한번 더 반복하면 </a:t>
            </a:r>
            <a:r>
              <a:rPr lang="en-US" altLang="ko-KR" dirty="0"/>
              <a:t>left</a:t>
            </a:r>
            <a:r>
              <a:rPr lang="ko-KR" altLang="en-US" dirty="0"/>
              <a:t>는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 err="1"/>
              <a:t>nsTens</a:t>
            </a:r>
            <a:r>
              <a:rPr lang="ko-KR" altLang="en-US" dirty="0"/>
              <a:t>는 </a:t>
            </a:r>
            <a:r>
              <a:rPr lang="en-US" altLang="ko-KR" dirty="0"/>
              <a:t>1000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이제 </a:t>
            </a:r>
            <a:r>
              <a:rPr lang="en-US" altLang="ko-KR" dirty="0"/>
              <a:t>left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로 </a:t>
            </a:r>
            <a:r>
              <a:rPr lang="en-US" altLang="ko-KR" dirty="0"/>
              <a:t>9</a:t>
            </a:r>
            <a:r>
              <a:rPr lang="ko-KR" altLang="en-US" dirty="0"/>
              <a:t>보다 작기 때문에 </a:t>
            </a:r>
            <a:r>
              <a:rPr lang="en-US" altLang="ko-KR" dirty="0"/>
              <a:t>while loop</a:t>
            </a:r>
            <a:r>
              <a:rPr lang="ko-KR" altLang="en-US" dirty="0" err="1"/>
              <a:t>를</a:t>
            </a:r>
            <a:r>
              <a:rPr lang="ko-KR" altLang="en-US" dirty="0"/>
              <a:t> 빠져나오게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현재 </a:t>
            </a:r>
            <a:r>
              <a:rPr lang="en-US" altLang="ko-KR" dirty="0" err="1"/>
              <a:t>nsTens</a:t>
            </a:r>
            <a:r>
              <a:rPr lang="ko-KR" altLang="en-US" dirty="0"/>
              <a:t>의 값이 </a:t>
            </a:r>
            <a:r>
              <a:rPr lang="en-US" altLang="ko-KR" dirty="0"/>
              <a:t>1000</a:t>
            </a:r>
            <a:r>
              <a:rPr lang="ko-KR" altLang="en-US" dirty="0"/>
              <a:t>인데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이것은 </a:t>
            </a:r>
            <a:r>
              <a:rPr lang="en-US" altLang="ko-KR" dirty="0"/>
              <a:t>n</a:t>
            </a:r>
            <a:r>
              <a:rPr lang="ko-KR" altLang="en-US" dirty="0"/>
              <a:t>과 같은 </a:t>
            </a:r>
            <a:r>
              <a:rPr lang="ko-KR" altLang="en-US" dirty="0" err="1"/>
              <a:t>자리수를</a:t>
            </a:r>
            <a:r>
              <a:rPr lang="ko-KR" altLang="en-US" dirty="0"/>
              <a:t> 가지는 </a:t>
            </a:r>
            <a:r>
              <a:rPr lang="en-US" altLang="ko-KR" dirty="0"/>
              <a:t>10</a:t>
            </a:r>
            <a:r>
              <a:rPr lang="ko-KR" altLang="en-US" dirty="0"/>
              <a:t>의 </a:t>
            </a:r>
            <a:r>
              <a:rPr lang="en-US" altLang="ko-KR" dirty="0"/>
              <a:t>power </a:t>
            </a:r>
            <a:r>
              <a:rPr lang="ko-KR" altLang="en-US" dirty="0"/>
              <a:t>값입니다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우리의 경우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2345</a:t>
            </a:r>
            <a:r>
              <a:rPr lang="ko-KR" altLang="en-US" dirty="0"/>
              <a:t> 이므로 </a:t>
            </a:r>
            <a:r>
              <a:rPr lang="en-US" altLang="ko-KR" dirty="0" err="1"/>
              <a:t>nsTens</a:t>
            </a:r>
            <a:r>
              <a:rPr lang="ko-KR" altLang="en-US" dirty="0"/>
              <a:t>는 </a:t>
            </a:r>
            <a:r>
              <a:rPr lang="en-US" altLang="ko-KR" dirty="0"/>
              <a:t>1000</a:t>
            </a:r>
            <a:r>
              <a:rPr lang="ko-KR" altLang="en-US" dirty="0"/>
              <a:t>이 된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이제 </a:t>
            </a:r>
            <a:r>
              <a:rPr lang="en-US" altLang="ko-KR" dirty="0"/>
              <a:t>for loop</a:t>
            </a:r>
            <a:r>
              <a:rPr lang="ko-KR" altLang="en-US" dirty="0"/>
              <a:t>에서 </a:t>
            </a:r>
            <a:r>
              <a:rPr lang="en-US" altLang="ko-KR" dirty="0"/>
              <a:t>pt</a:t>
            </a:r>
            <a:r>
              <a:rPr lang="ko-KR" altLang="en-US" dirty="0"/>
              <a:t>는 </a:t>
            </a:r>
            <a:r>
              <a:rPr lang="en-US" altLang="ko-KR" dirty="0" err="1"/>
              <a:t>nsTens</a:t>
            </a:r>
            <a:r>
              <a:rPr lang="ko-KR" altLang="en-US" dirty="0"/>
              <a:t> 값인 </a:t>
            </a:r>
            <a:r>
              <a:rPr lang="en-US" altLang="ko-KR" dirty="0"/>
              <a:t>1000</a:t>
            </a:r>
            <a:r>
              <a:rPr lang="ko-KR" altLang="en-US" dirty="0" err="1"/>
              <a:t>으로</a:t>
            </a:r>
            <a:r>
              <a:rPr lang="ko-KR" altLang="en-US" dirty="0"/>
              <a:t> 초기화 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반복할 때마다 </a:t>
            </a:r>
            <a:r>
              <a:rPr lang="en-US" altLang="ko-KR" dirty="0"/>
              <a:t>pt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몫으로 바꿉니다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for loop</a:t>
            </a:r>
            <a:r>
              <a:rPr lang="ko-KR" altLang="en-US" dirty="0"/>
              <a:t>는 </a:t>
            </a:r>
            <a:r>
              <a:rPr lang="en-US" altLang="ko-KR" dirty="0"/>
              <a:t>pt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클 </a:t>
            </a:r>
            <a:r>
              <a:rPr lang="ko-KR" altLang="en-US" dirty="0" err="1"/>
              <a:t>때까지만</a:t>
            </a:r>
            <a:r>
              <a:rPr lang="ko-KR" altLang="en-US" dirty="0"/>
              <a:t> 반복을 수행합니다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en-US" altLang="ko-KR" dirty="0"/>
              <a:t>body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pt</a:t>
            </a:r>
            <a:r>
              <a:rPr lang="ko-KR" altLang="en-US" dirty="0"/>
              <a:t>로 나눈 몫을 </a:t>
            </a:r>
            <a:r>
              <a:rPr lang="en-US" altLang="ko-KR" dirty="0"/>
              <a:t>print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첫번째 </a:t>
            </a:r>
            <a:r>
              <a:rPr lang="en-US" altLang="ko-KR" dirty="0"/>
              <a:t>loop</a:t>
            </a:r>
            <a:r>
              <a:rPr lang="ko-KR" altLang="en-US" dirty="0"/>
              <a:t>에서는 </a:t>
            </a:r>
            <a:r>
              <a:rPr lang="en-US" altLang="ko-KR" dirty="0"/>
              <a:t>2345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 err="1"/>
              <a:t>으로</a:t>
            </a:r>
            <a:r>
              <a:rPr lang="ko-KR" altLang="en-US" dirty="0"/>
              <a:t> 나눈 몫인 </a:t>
            </a:r>
            <a:r>
              <a:rPr lang="en-US" altLang="ko-KR" dirty="0"/>
              <a:t>2</a:t>
            </a:r>
            <a:r>
              <a:rPr lang="ko-KR" altLang="en-US" dirty="0"/>
              <a:t>가 프린트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이제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pt</a:t>
            </a:r>
            <a:r>
              <a:rPr lang="ko-KR" altLang="en-US" dirty="0"/>
              <a:t>로 나눈 나머지로 바꾸면 </a:t>
            </a:r>
            <a:r>
              <a:rPr lang="en-US" altLang="ko-KR" dirty="0"/>
              <a:t>345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 err="1"/>
              <a:t>두번쨰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r>
              <a:rPr lang="ko-KR" altLang="en-US" dirty="0"/>
              <a:t>에서는 </a:t>
            </a:r>
            <a:r>
              <a:rPr lang="en-US" altLang="ko-KR" dirty="0"/>
              <a:t>345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 err="1"/>
              <a:t>으로</a:t>
            </a:r>
            <a:r>
              <a:rPr lang="ko-KR" altLang="en-US" dirty="0"/>
              <a:t> 나눈 몫인 </a:t>
            </a:r>
            <a:r>
              <a:rPr lang="en-US" altLang="ko-KR" dirty="0"/>
              <a:t>3</a:t>
            </a:r>
            <a:r>
              <a:rPr lang="ko-KR" altLang="en-US" dirty="0"/>
              <a:t>이 프린트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pt</a:t>
            </a:r>
            <a:r>
              <a:rPr lang="ko-KR" altLang="en-US" dirty="0"/>
              <a:t>와 </a:t>
            </a:r>
            <a:r>
              <a:rPr lang="en-US" altLang="ko-KR" dirty="0"/>
              <a:t>n</a:t>
            </a:r>
            <a:r>
              <a:rPr lang="ko-KR" altLang="en-US" dirty="0"/>
              <a:t>은 각각 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45</a:t>
            </a:r>
            <a:r>
              <a:rPr lang="ko-KR" altLang="en-US" dirty="0"/>
              <a:t>가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다음 </a:t>
            </a:r>
            <a:r>
              <a:rPr lang="en-US" altLang="ko-KR" dirty="0"/>
              <a:t>loop</a:t>
            </a:r>
            <a:r>
              <a:rPr lang="ko-KR" altLang="en-US" dirty="0"/>
              <a:t>에서 </a:t>
            </a:r>
            <a:r>
              <a:rPr lang="en-US" altLang="ko-KR" dirty="0"/>
              <a:t>45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몫인 </a:t>
            </a:r>
            <a:r>
              <a:rPr lang="en-US" altLang="ko-KR" dirty="0"/>
              <a:t>4</a:t>
            </a:r>
            <a:r>
              <a:rPr lang="ko-KR" altLang="en-US" dirty="0"/>
              <a:t>가 프린트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pt</a:t>
            </a:r>
            <a:r>
              <a:rPr lang="ko-KR" altLang="en-US" dirty="0"/>
              <a:t>와 </a:t>
            </a:r>
            <a:r>
              <a:rPr lang="en-US" altLang="ko-KR" dirty="0"/>
              <a:t>n</a:t>
            </a:r>
            <a:r>
              <a:rPr lang="ko-KR" altLang="en-US" dirty="0"/>
              <a:t>은 각각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5</a:t>
            </a:r>
            <a:r>
              <a:rPr lang="ko-KR" altLang="en-US" dirty="0"/>
              <a:t>가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다음 </a:t>
            </a:r>
            <a:r>
              <a:rPr lang="en-US" altLang="ko-KR" dirty="0"/>
              <a:t>loop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나눈 몫인 </a:t>
            </a:r>
            <a:r>
              <a:rPr lang="en-US" altLang="ko-KR" dirty="0"/>
              <a:t>5</a:t>
            </a:r>
            <a:r>
              <a:rPr lang="ko-KR" altLang="en-US" dirty="0"/>
              <a:t>가 프린트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pt</a:t>
            </a:r>
            <a:r>
              <a:rPr lang="ko-KR" altLang="en-US" dirty="0"/>
              <a:t>와 </a:t>
            </a:r>
            <a:r>
              <a:rPr lang="en-US" altLang="ko-KR" dirty="0"/>
              <a:t>n</a:t>
            </a:r>
            <a:r>
              <a:rPr lang="ko-KR" altLang="en-US" dirty="0"/>
              <a:t>은 각각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5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pt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r>
              <a:rPr lang="en-US" altLang="ko-KR" dirty="0"/>
              <a:t>for loop</a:t>
            </a:r>
            <a:r>
              <a:rPr lang="ko-KR" altLang="en-US" dirty="0" err="1"/>
              <a:t>를</a:t>
            </a:r>
            <a:r>
              <a:rPr lang="ko-KR" altLang="en-US" dirty="0"/>
              <a:t> 빠져나오면서 프로그램이 끝나게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D53E5224-550C-8A42-87A8-D9809A5FF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74391BA-50BD-714A-9342-9D616AB8FE98}" type="slidenum">
              <a:rPr lang="en-US" altLang="ko-Kore-KR"/>
              <a:pPr/>
              <a:t>10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75441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B367EB7D-D9C6-A64F-8543-B37BA2BE1D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AC0202F9-C7FE-114E-A35A-306F1225EB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2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먼저 </a:t>
            </a:r>
            <a:r>
              <a:rPr lang="en-US" altLang="ko-KR" dirty="0"/>
              <a:t>return value</a:t>
            </a:r>
            <a:r>
              <a:rPr lang="ko-KR" altLang="en-US" dirty="0"/>
              <a:t>가 없는 </a:t>
            </a:r>
            <a:r>
              <a:rPr lang="en-US" altLang="ko-KR" dirty="0"/>
              <a:t>recursive methods</a:t>
            </a:r>
            <a:r>
              <a:rPr lang="ko-KR" altLang="en-US" dirty="0" err="1"/>
              <a:t>에</a:t>
            </a:r>
            <a:r>
              <a:rPr lang="ko-KR" altLang="en-US" dirty="0"/>
              <a:t> 대해 알아봅니다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Recursive method</a:t>
            </a:r>
            <a:r>
              <a:rPr lang="ko-KR" altLang="en-US" dirty="0"/>
              <a:t>의 정의는 자기 자신에 대한 </a:t>
            </a:r>
            <a:r>
              <a:rPr lang="en-US" altLang="ko-KR" dirty="0"/>
              <a:t>call</a:t>
            </a:r>
            <a:r>
              <a:rPr lang="ko-KR" altLang="en-US" dirty="0"/>
              <a:t>을 포함하고 있는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method</a:t>
            </a:r>
            <a:r>
              <a:rPr lang="ko-KR" altLang="en-US" dirty="0" err="1"/>
              <a:t>를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문제를 푸는데 있어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큰 </a:t>
            </a:r>
            <a:r>
              <a:rPr lang="en-US" altLang="ko-KR" dirty="0"/>
              <a:t>task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subtask</a:t>
            </a:r>
            <a:r>
              <a:rPr lang="ko-KR" altLang="en-US" dirty="0"/>
              <a:t>들로 나누어 푸는 방식을 취하는 것인데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여기서 보통 </a:t>
            </a:r>
            <a:r>
              <a:rPr lang="en-US" altLang="ko-KR" dirty="0"/>
              <a:t>subtask</a:t>
            </a:r>
            <a:r>
              <a:rPr lang="ko-KR" altLang="en-US" dirty="0"/>
              <a:t> 문제의 크기는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original task</a:t>
            </a:r>
            <a:r>
              <a:rPr lang="ko-KR" altLang="en-US" dirty="0"/>
              <a:t>보다 그 크기가 작아지게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altLang="ko-Kore-KR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963D4DA6-24ED-7A4C-8DE4-3AC88F9D5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884CDA-A230-CA4E-AD4A-05F1AE332DFF}" type="slidenum">
              <a:rPr lang="en-US" altLang="ko-Kore-KR"/>
              <a:pPr/>
              <a:t>2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12088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9AC8D5ED-11EC-DC41-BE97-4213CEBF62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466AAA7B-C9C2-254C-B6FD-F69B2DB3E6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3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Vertical</a:t>
            </a:r>
            <a:r>
              <a:rPr lang="ko-KR" altLang="en-US" dirty="0"/>
              <a:t> </a:t>
            </a:r>
            <a:r>
              <a:rPr lang="en-US" altLang="ko-KR" dirty="0"/>
              <a:t>Numbers</a:t>
            </a:r>
            <a:r>
              <a:rPr lang="ko-KR" altLang="en-US" dirty="0"/>
              <a:t>라는 </a:t>
            </a:r>
            <a:r>
              <a:rPr lang="en-US" altLang="ko-KR" dirty="0"/>
              <a:t>example</a:t>
            </a:r>
            <a:r>
              <a:rPr lang="ko-KR" altLang="en-US" dirty="0"/>
              <a:t>을 보도록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main</a:t>
            </a:r>
            <a:r>
              <a:rPr lang="ko-KR" altLang="en-US" dirty="0"/>
              <a:t>에서 </a:t>
            </a:r>
            <a:r>
              <a:rPr lang="en-US" altLang="ko-KR" dirty="0" err="1"/>
              <a:t>writeVertical</a:t>
            </a:r>
            <a:r>
              <a:rPr lang="ko-KR" altLang="en-US" dirty="0"/>
              <a:t>이라는 </a:t>
            </a:r>
            <a:r>
              <a:rPr lang="en-US" altLang="ko-KR" dirty="0"/>
              <a:t>method</a:t>
            </a:r>
            <a:r>
              <a:rPr lang="ko-KR" altLang="en-US" dirty="0" err="1"/>
              <a:t>를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12,</a:t>
            </a:r>
            <a:r>
              <a:rPr lang="ko-KR" altLang="en-US" dirty="0"/>
              <a:t> </a:t>
            </a:r>
            <a:r>
              <a:rPr lang="en-US" altLang="ko-KR" dirty="0"/>
              <a:t>123</a:t>
            </a:r>
            <a:r>
              <a:rPr lang="ko-KR" altLang="en-US" dirty="0"/>
              <a:t>의 서로 다른 </a:t>
            </a:r>
            <a:r>
              <a:rPr lang="en-US" altLang="ko-KR" dirty="0"/>
              <a:t>parameter</a:t>
            </a:r>
            <a:r>
              <a:rPr lang="ko-KR" altLang="en-US" dirty="0"/>
              <a:t>들과 함께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세번 </a:t>
            </a:r>
            <a:r>
              <a:rPr lang="en-US" altLang="ko-KR" dirty="0"/>
              <a:t>call</a:t>
            </a:r>
            <a:r>
              <a:rPr lang="ko-KR" altLang="en-US" dirty="0"/>
              <a:t>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어떤 </a:t>
            </a:r>
            <a:r>
              <a:rPr lang="en-US" altLang="ko-KR" dirty="0"/>
              <a:t>task</a:t>
            </a:r>
            <a:r>
              <a:rPr lang="ko-KR" altLang="en-US" dirty="0"/>
              <a:t>인지를 보기위해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method call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만을 보면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writeVertical</a:t>
            </a:r>
            <a:r>
              <a:rPr lang="en-US" altLang="ko-KR" dirty="0"/>
              <a:t>(3) </a:t>
            </a:r>
            <a:r>
              <a:rPr lang="ko-KR" altLang="en-US" dirty="0"/>
              <a:t>이라는 </a:t>
            </a:r>
            <a:r>
              <a:rPr lang="en-US" altLang="ko-KR" dirty="0"/>
              <a:t>call</a:t>
            </a:r>
            <a:r>
              <a:rPr lang="ko-KR" altLang="en-US" dirty="0" err="1"/>
              <a:t>에</a:t>
            </a:r>
            <a:r>
              <a:rPr lang="ko-KR" altLang="en-US" dirty="0"/>
              <a:t> 의해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en-US" altLang="ko-KR" dirty="0"/>
              <a:t>output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input</a:t>
            </a:r>
            <a:r>
              <a:rPr lang="ko-KR" altLang="en-US" dirty="0"/>
              <a:t>이 그대로 </a:t>
            </a:r>
            <a:r>
              <a:rPr lang="en-US" altLang="ko-KR" dirty="0"/>
              <a:t>output</a:t>
            </a:r>
            <a:r>
              <a:rPr lang="ko-KR" altLang="en-US" dirty="0" err="1"/>
              <a:t>으로</a:t>
            </a:r>
            <a:r>
              <a:rPr lang="ko-KR" altLang="en-US" dirty="0"/>
              <a:t> 나오는 것은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보다 작은 한자리 수 이기 때문입니다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그 다음으로 </a:t>
            </a:r>
            <a:r>
              <a:rPr lang="en-US" altLang="ko-KR" dirty="0" err="1"/>
              <a:t>writeVertical</a:t>
            </a:r>
            <a:r>
              <a:rPr lang="en-US" altLang="ko-KR" dirty="0"/>
              <a:t>(12)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하면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 차례로 세로로 </a:t>
            </a:r>
            <a:r>
              <a:rPr lang="en-US" altLang="ko-KR" dirty="0"/>
              <a:t>print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 다음으로 </a:t>
            </a:r>
            <a:r>
              <a:rPr lang="en-US" altLang="ko-KR" dirty="0" err="1"/>
              <a:t>writeVertical</a:t>
            </a:r>
            <a:r>
              <a:rPr lang="en-US" altLang="ko-KR" dirty="0"/>
              <a:t>(123)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하면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1 2 3</a:t>
            </a:r>
            <a:r>
              <a:rPr lang="ko-KR" altLang="en-US" dirty="0"/>
              <a:t>이 세로로 </a:t>
            </a:r>
            <a:r>
              <a:rPr lang="en-US" altLang="ko-KR" dirty="0"/>
              <a:t>print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writeVertical</a:t>
            </a:r>
            <a:r>
              <a:rPr lang="en-US" altLang="ko-KR" dirty="0"/>
              <a:t>(int n) </a:t>
            </a:r>
            <a:r>
              <a:rPr lang="ko-KR" altLang="en-US" dirty="0"/>
              <a:t>을 </a:t>
            </a:r>
            <a:r>
              <a:rPr lang="en-US" altLang="ko-KR" dirty="0"/>
              <a:t>recursive method</a:t>
            </a:r>
            <a:r>
              <a:rPr lang="ko-KR" altLang="en-US" dirty="0"/>
              <a:t>로 구현하였습니다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먼저 </a:t>
            </a:r>
            <a:r>
              <a:rPr lang="en-US" altLang="ko-KR" dirty="0"/>
              <a:t>n</a:t>
            </a:r>
            <a:r>
              <a:rPr lang="ko-KR" altLang="en-US" dirty="0"/>
              <a:t>이 한자리 수 일 경우에는 그대로 </a:t>
            </a:r>
            <a:r>
              <a:rPr lang="en-US" altLang="ko-KR" dirty="0"/>
              <a:t>print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한자리 보다 큰 경우에는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먼저 </a:t>
            </a:r>
            <a:r>
              <a:rPr lang="en-US" altLang="ko-KR" dirty="0"/>
              <a:t>parameter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몫으로 만들어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writeVertical</a:t>
            </a:r>
            <a:r>
              <a:rPr lang="en-US" altLang="ko-KR" dirty="0"/>
              <a:t>(n / 10) </a:t>
            </a:r>
            <a:r>
              <a:rPr lang="ko-KR" altLang="en-US" dirty="0"/>
              <a:t>을 </a:t>
            </a:r>
            <a:r>
              <a:rPr lang="en-US" altLang="ko-KR" dirty="0"/>
              <a:t>recursive call</a:t>
            </a:r>
            <a:r>
              <a:rPr lang="ko-KR" altLang="en-US" dirty="0"/>
              <a:t>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나머지 </a:t>
            </a:r>
            <a:r>
              <a:rPr lang="en-US" altLang="ko-KR" dirty="0"/>
              <a:t>n % 10 </a:t>
            </a:r>
            <a:r>
              <a:rPr lang="ko-KR" altLang="en-US" dirty="0"/>
              <a:t>을 </a:t>
            </a:r>
            <a:r>
              <a:rPr lang="en-US" altLang="ko-KR" dirty="0"/>
              <a:t>print </a:t>
            </a:r>
            <a:r>
              <a:rPr lang="ko-KR" altLang="en-US" dirty="0"/>
              <a:t>하도록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5805B5BD-CD94-8C4B-B208-CCFEA8356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7BBE140-C671-2B40-B26F-36A3D9B2DE4A}" type="slidenum">
              <a:rPr lang="en-US" altLang="ko-Kore-KR"/>
              <a:pPr/>
              <a:t>3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252576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300A949E-4059-6140-9E47-AF652F83A8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A9F8D8DD-82F2-FB4B-9696-B5291A1D56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4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ko-KR" altLang="en-US" dirty="0"/>
              <a:t>어떤 </a:t>
            </a:r>
            <a:r>
              <a:rPr lang="en-US" altLang="ko-KR" dirty="0"/>
              <a:t>method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recursion</a:t>
            </a:r>
            <a:r>
              <a:rPr lang="ko-KR" altLang="en-US" dirty="0" err="1"/>
              <a:t>으로</a:t>
            </a:r>
            <a:r>
              <a:rPr lang="ko-KR" altLang="en-US" dirty="0"/>
              <a:t> 이용하여 구현하려 할 때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두 가지의 </a:t>
            </a:r>
            <a:r>
              <a:rPr lang="en-US" altLang="ko-KR" dirty="0"/>
              <a:t>subtask</a:t>
            </a:r>
            <a:r>
              <a:rPr lang="ko-KR" altLang="en-US" dirty="0"/>
              <a:t>가 반드시 포함되어야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먼저 첫번째 </a:t>
            </a:r>
            <a:r>
              <a:rPr lang="en-US" altLang="ko-KR" dirty="0"/>
              <a:t>subtask</a:t>
            </a:r>
            <a:r>
              <a:rPr lang="ko-KR" altLang="en-US" dirty="0"/>
              <a:t>는 </a:t>
            </a:r>
            <a:r>
              <a:rPr lang="en-US" altLang="ko-KR" dirty="0"/>
              <a:t>recursive case</a:t>
            </a:r>
            <a:r>
              <a:rPr lang="ko-KR" altLang="en-US" dirty="0"/>
              <a:t>로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original task</a:t>
            </a:r>
            <a:r>
              <a:rPr lang="ko-KR" altLang="en-US" dirty="0"/>
              <a:t>의 </a:t>
            </a:r>
            <a:r>
              <a:rPr lang="en-US" altLang="ko-KR" dirty="0"/>
              <a:t>smaller version</a:t>
            </a:r>
            <a:r>
              <a:rPr lang="ko-KR" altLang="en-US" dirty="0"/>
              <a:t>을 만들어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recursive call</a:t>
            </a:r>
            <a:r>
              <a:rPr lang="ko-KR" altLang="en-US" dirty="0"/>
              <a:t>로 구현하게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예를 들어 우리의 </a:t>
            </a:r>
            <a:r>
              <a:rPr lang="en-US" altLang="ko-KR" dirty="0" err="1"/>
              <a:t>writeVertical</a:t>
            </a:r>
            <a:r>
              <a:rPr lang="en-US" altLang="ko-KR" dirty="0"/>
              <a:t> method</a:t>
            </a:r>
            <a:r>
              <a:rPr lang="ko-KR" altLang="en-US" dirty="0"/>
              <a:t>에서는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else</a:t>
            </a:r>
            <a:r>
              <a:rPr lang="ko-KR" altLang="en-US" dirty="0"/>
              <a:t> 파트에서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몫을 </a:t>
            </a:r>
            <a:r>
              <a:rPr lang="en-US" altLang="ko-KR" dirty="0"/>
              <a:t>parameter</a:t>
            </a:r>
            <a:r>
              <a:rPr lang="ko-KR" altLang="en-US" dirty="0"/>
              <a:t>로 하여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writeVertical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하는 것이 이 </a:t>
            </a:r>
            <a:r>
              <a:rPr lang="en-US" altLang="ko-KR" dirty="0"/>
              <a:t>recursive subtask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두번째 </a:t>
            </a:r>
            <a:r>
              <a:rPr lang="en-US" altLang="ko-KR" dirty="0"/>
              <a:t>subtask</a:t>
            </a:r>
            <a:r>
              <a:rPr lang="ko-KR" altLang="en-US" dirty="0"/>
              <a:t>는 </a:t>
            </a:r>
            <a:r>
              <a:rPr lang="en-US" altLang="ko-KR" dirty="0"/>
              <a:t>stopping case</a:t>
            </a:r>
            <a:r>
              <a:rPr lang="ko-KR" altLang="en-US" dirty="0"/>
              <a:t>로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simple case</a:t>
            </a:r>
            <a:r>
              <a:rPr lang="ko-KR" altLang="en-US" dirty="0"/>
              <a:t>라고도 불리는데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task</a:t>
            </a:r>
            <a:r>
              <a:rPr lang="ko-KR" altLang="en-US" dirty="0"/>
              <a:t>가 간단하여 더 이상 </a:t>
            </a:r>
            <a:r>
              <a:rPr lang="en-US" altLang="ko-KR" dirty="0"/>
              <a:t>subtask</a:t>
            </a:r>
            <a:r>
              <a:rPr lang="ko-KR" altLang="en-US" dirty="0"/>
              <a:t>로 나누지 않더라도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쉽게 풀릴 수 있는 </a:t>
            </a:r>
            <a:r>
              <a:rPr lang="en-US" altLang="ko-KR" dirty="0"/>
              <a:t>case</a:t>
            </a:r>
            <a:r>
              <a:rPr lang="ko-KR" altLang="en-US" dirty="0"/>
              <a:t>가 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우리의 </a:t>
            </a:r>
            <a:r>
              <a:rPr lang="en-US" altLang="ko-KR" dirty="0" err="1"/>
              <a:t>writeVertical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보다 작은 경우</a:t>
            </a:r>
            <a:r>
              <a:rPr lang="en-US" altLang="ko-KR" dirty="0"/>
              <a:t>,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한자리 수인 경우가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stopping case</a:t>
            </a:r>
            <a:r>
              <a:rPr lang="ko-KR" altLang="en-US" dirty="0"/>
              <a:t>가 되는데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더 이상의</a:t>
            </a:r>
            <a:r>
              <a:rPr lang="en-US" altLang="ko-KR" dirty="0"/>
              <a:t> recursive call </a:t>
            </a:r>
            <a:r>
              <a:rPr lang="ko-KR" altLang="en-US" dirty="0"/>
              <a:t>없이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그대로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print</a:t>
            </a:r>
            <a:r>
              <a:rPr lang="ko-KR" altLang="en-US" dirty="0"/>
              <a:t>하면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이와 같이 </a:t>
            </a:r>
            <a:r>
              <a:rPr lang="en-US" altLang="ko-KR" dirty="0"/>
              <a:t>recursive method</a:t>
            </a:r>
            <a:r>
              <a:rPr lang="ko-KR" altLang="en-US" dirty="0" err="1"/>
              <a:t>를</a:t>
            </a:r>
            <a:r>
              <a:rPr lang="ko-KR" altLang="en-US" dirty="0"/>
              <a:t> 사용한 </a:t>
            </a:r>
            <a:r>
              <a:rPr lang="en-US" altLang="ko-KR" dirty="0"/>
              <a:t>solution</a:t>
            </a:r>
            <a:r>
              <a:rPr lang="ko-KR" altLang="en-US" dirty="0"/>
              <a:t>에는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반드시 이 두가지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subtask</a:t>
            </a:r>
            <a:r>
              <a:rPr lang="ko-KR" altLang="en-US" dirty="0"/>
              <a:t>들이 존재해야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9185322D-C812-2844-A96F-F2E6D4C60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D4743F0-8DEC-7142-9CC7-7CB30FEDB53F}" type="slidenum">
              <a:rPr lang="en-US" altLang="ko-Kore-KR"/>
              <a:pPr/>
              <a:t>4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402169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1CD83104-B04B-D84F-9986-7182124A23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90BD5869-BA9E-B146-91CC-D80BF8968C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5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Recursive call</a:t>
            </a:r>
            <a:r>
              <a:rPr lang="ko-KR" altLang="en-US" dirty="0"/>
              <a:t>을 좀 더 자세히 </a:t>
            </a:r>
            <a:r>
              <a:rPr lang="en-US" altLang="ko-KR" dirty="0"/>
              <a:t>trace</a:t>
            </a:r>
            <a:r>
              <a:rPr lang="ko-KR" altLang="en-US" dirty="0"/>
              <a:t>해 보도록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 err="1"/>
              <a:t>writeVertical</a:t>
            </a:r>
            <a:r>
              <a:rPr lang="en-US" altLang="ko-Kore-KR" dirty="0"/>
              <a:t>(123) </a:t>
            </a:r>
            <a:r>
              <a:rPr lang="ko-KR" altLang="en-US" dirty="0"/>
              <a:t>이 </a:t>
            </a:r>
            <a:r>
              <a:rPr lang="en-US" altLang="ko-KR" dirty="0"/>
              <a:t>call </a:t>
            </a:r>
            <a:r>
              <a:rPr lang="ko-KR" altLang="en-US" dirty="0"/>
              <a:t>되었을 때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몫인 </a:t>
            </a:r>
            <a:r>
              <a:rPr lang="en-US" altLang="ko-KR" dirty="0"/>
              <a:t>12</a:t>
            </a:r>
            <a:r>
              <a:rPr lang="ko-KR" altLang="en-US" dirty="0"/>
              <a:t>로 다시 </a:t>
            </a:r>
            <a:r>
              <a:rPr lang="en-US" altLang="ko-KR" dirty="0" err="1"/>
              <a:t>writeVertical</a:t>
            </a:r>
            <a:r>
              <a:rPr lang="en-US" altLang="ko-KR" dirty="0"/>
              <a:t>(12)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다시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몫인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en-US" altLang="ko-KR" dirty="0" err="1"/>
              <a:t>writeVertical</a:t>
            </a:r>
            <a:r>
              <a:rPr lang="en-US" altLang="ko-KR" dirty="0"/>
              <a:t>(1)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때 </a:t>
            </a:r>
            <a:r>
              <a:rPr lang="en-US" altLang="ko-KR" dirty="0"/>
              <a:t>stopping case</a:t>
            </a:r>
            <a:r>
              <a:rPr lang="ko-KR" altLang="en-US" dirty="0" err="1"/>
              <a:t>에</a:t>
            </a:r>
            <a:r>
              <a:rPr lang="ko-KR" altLang="en-US" dirty="0"/>
              <a:t> 걸리게 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output</a:t>
            </a:r>
            <a:r>
              <a:rPr lang="ko-KR" altLang="en-US" dirty="0"/>
              <a:t>한 후 </a:t>
            </a:r>
            <a:r>
              <a:rPr lang="en-US" altLang="ko-KR" dirty="0" err="1"/>
              <a:t>writeVertical</a:t>
            </a:r>
            <a:r>
              <a:rPr lang="en-US" altLang="ko-KR" dirty="0"/>
              <a:t>(1)</a:t>
            </a:r>
            <a:r>
              <a:rPr lang="ko-KR" altLang="en-US" dirty="0"/>
              <a:t>을 끝내게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아까 </a:t>
            </a:r>
            <a:r>
              <a:rPr lang="en-US" altLang="ko-KR" dirty="0" err="1"/>
              <a:t>writeVertical</a:t>
            </a:r>
            <a:r>
              <a:rPr lang="en-US" altLang="ko-KR" dirty="0"/>
              <a:t>(1)</a:t>
            </a:r>
            <a:r>
              <a:rPr lang="ko-KR" altLang="en-US" dirty="0"/>
              <a:t>을 실행한 바로 뒤에서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12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나머지인 </a:t>
            </a:r>
            <a:r>
              <a:rPr lang="en-US" altLang="ko-KR" dirty="0"/>
              <a:t>2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print</a:t>
            </a:r>
            <a:r>
              <a:rPr lang="ko-KR" altLang="en-US" dirty="0"/>
              <a:t>하게 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writeVertical</a:t>
            </a:r>
            <a:r>
              <a:rPr lang="en-US" altLang="ko-KR" dirty="0"/>
              <a:t>(12)</a:t>
            </a:r>
            <a:r>
              <a:rPr lang="ko-KR" altLang="en-US" dirty="0" err="1"/>
              <a:t>를</a:t>
            </a:r>
            <a:r>
              <a:rPr lang="ko-KR" altLang="en-US" dirty="0"/>
              <a:t> 끝내고 </a:t>
            </a:r>
            <a:r>
              <a:rPr lang="en-US" altLang="ko-KR" dirty="0"/>
              <a:t>return</a:t>
            </a:r>
            <a:r>
              <a:rPr lang="ko-KR" altLang="en-US" dirty="0"/>
              <a:t>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 뒤에 </a:t>
            </a:r>
            <a:r>
              <a:rPr lang="en-US" altLang="ko-KR" dirty="0"/>
              <a:t>123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나머지 </a:t>
            </a:r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print</a:t>
            </a:r>
            <a:r>
              <a:rPr lang="ko-KR" altLang="en-US" dirty="0"/>
              <a:t>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이렇게 순서대로 차근차근 </a:t>
            </a:r>
            <a:r>
              <a:rPr lang="en-US" altLang="ko-KR" dirty="0"/>
              <a:t>trace</a:t>
            </a:r>
            <a:r>
              <a:rPr lang="ko-KR" altLang="en-US" dirty="0" err="1"/>
              <a:t>를</a:t>
            </a:r>
            <a:r>
              <a:rPr lang="ko-KR" altLang="en-US" dirty="0"/>
              <a:t> 하면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recursive method</a:t>
            </a:r>
            <a:r>
              <a:rPr lang="ko-KR" altLang="en-US" dirty="0"/>
              <a:t>의 실행을 이해하는데 도움이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7895B0A1-5544-5E4F-916A-6D0D01A12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0E00CE-1151-ED49-855C-963C56E1786F}" type="slidenum">
              <a:rPr lang="en-US" altLang="ko-Kore-KR"/>
              <a:pPr/>
              <a:t>5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402557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D4809BE6-1486-3948-A66B-962DAF951E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34C91857-9FDF-3746-AF76-A025EB2ED8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6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이번에는 </a:t>
            </a:r>
            <a:r>
              <a:rPr lang="en-US" altLang="ko-KR" dirty="0" err="1"/>
              <a:t>writeVertical</a:t>
            </a:r>
            <a:r>
              <a:rPr lang="ko-KR" altLang="en-US" dirty="0"/>
              <a:t>을 수정하여 보았는데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stopping case</a:t>
            </a:r>
            <a:r>
              <a:rPr lang="ko-KR" altLang="en-US" dirty="0" err="1"/>
              <a:t>를</a:t>
            </a:r>
            <a:r>
              <a:rPr lang="ko-KR" altLang="en-US" dirty="0"/>
              <a:t> 처리하지 않는 경우로 해 보았습니다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수정된 </a:t>
            </a:r>
            <a:r>
              <a:rPr lang="en-US" altLang="ko-KR" dirty="0"/>
              <a:t>method</a:t>
            </a:r>
            <a:r>
              <a:rPr lang="ko-KR" altLang="en-US" dirty="0"/>
              <a:t>는 </a:t>
            </a:r>
            <a:r>
              <a:rPr lang="en-US" altLang="ko-KR" dirty="0" err="1"/>
              <a:t>newWriteVertical</a:t>
            </a:r>
            <a:r>
              <a:rPr lang="en-US" altLang="ko-KR" dirty="0"/>
              <a:t> method</a:t>
            </a:r>
            <a:r>
              <a:rPr lang="ko-KR" altLang="en-US" dirty="0"/>
              <a:t>로서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parameter</a:t>
            </a:r>
            <a:r>
              <a:rPr lang="ko-KR" altLang="en-US" dirty="0"/>
              <a:t>로 주어진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몫으로 </a:t>
            </a:r>
            <a:r>
              <a:rPr lang="en-US" altLang="ko-KR" dirty="0"/>
              <a:t>recursive call</a:t>
            </a:r>
            <a:r>
              <a:rPr lang="ko-KR" altLang="en-US" dirty="0"/>
              <a:t>을 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나머지를 </a:t>
            </a:r>
            <a:r>
              <a:rPr lang="en-US" altLang="ko-KR" dirty="0"/>
              <a:t>print</a:t>
            </a:r>
            <a:r>
              <a:rPr lang="ko-KR" altLang="en-US" dirty="0"/>
              <a:t>하게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따라서 이 </a:t>
            </a:r>
            <a:r>
              <a:rPr lang="en-US" altLang="ko-KR" dirty="0" err="1"/>
              <a:t>newWriteVertical</a:t>
            </a:r>
            <a:r>
              <a:rPr lang="en-US" altLang="ko-KR" dirty="0"/>
              <a:t> method</a:t>
            </a:r>
            <a:r>
              <a:rPr lang="ko-KR" altLang="en-US" dirty="0"/>
              <a:t>는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stopping case</a:t>
            </a:r>
            <a:r>
              <a:rPr lang="ko-KR" altLang="en-US" dirty="0" err="1"/>
              <a:t>를</a:t>
            </a:r>
            <a:r>
              <a:rPr lang="ko-KR" altLang="en-US" dirty="0"/>
              <a:t> 가지지 않습니다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newWriteVertical</a:t>
            </a:r>
            <a:r>
              <a:rPr lang="en-US" altLang="ko-KR" dirty="0"/>
              <a:t>(123)</a:t>
            </a:r>
            <a:r>
              <a:rPr lang="ko-KR" altLang="en-US" dirty="0"/>
              <a:t> 이 실행되는 순서를 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123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몫인 </a:t>
            </a:r>
            <a:r>
              <a:rPr lang="en-US" altLang="ko-KR" dirty="0"/>
              <a:t>12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로 하여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newWriteVertical</a:t>
            </a:r>
            <a:r>
              <a:rPr lang="en-US" altLang="ko-KR" dirty="0"/>
              <a:t>(12)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 안에서 다시 </a:t>
            </a:r>
            <a:r>
              <a:rPr lang="en-US" altLang="ko-KR" dirty="0"/>
              <a:t>12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몫인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parameter</a:t>
            </a:r>
            <a:r>
              <a:rPr lang="ko-KR" altLang="en-US" dirty="0"/>
              <a:t>로 하여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newWriteVertical</a:t>
            </a:r>
            <a:r>
              <a:rPr lang="en-US" altLang="ko-KR" dirty="0"/>
              <a:t>(1)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stopping case</a:t>
            </a:r>
            <a:r>
              <a:rPr lang="ko-KR" altLang="en-US" dirty="0"/>
              <a:t>가 없기 때문에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다시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몫인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parameter</a:t>
            </a:r>
            <a:r>
              <a:rPr lang="ko-KR" altLang="en-US" dirty="0"/>
              <a:t>로 하여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newWriteVertical</a:t>
            </a:r>
            <a:r>
              <a:rPr lang="en-US" altLang="ko-KR" dirty="0"/>
              <a:t>(0) 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나눈 몫은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 안에서 또 다시 </a:t>
            </a:r>
            <a:r>
              <a:rPr lang="en-US" altLang="ko-KR" dirty="0" err="1"/>
              <a:t>newWriteVertical</a:t>
            </a:r>
            <a:r>
              <a:rPr lang="en-US" altLang="ko-KR" dirty="0"/>
              <a:t>(0)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하게 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결국 이 </a:t>
            </a:r>
            <a:r>
              <a:rPr lang="en-US" altLang="ko-KR" dirty="0"/>
              <a:t>call</a:t>
            </a:r>
            <a:r>
              <a:rPr lang="ko-KR" altLang="en-US" dirty="0"/>
              <a:t>을 무한히 계속하게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이렇게 무한한 </a:t>
            </a:r>
            <a:r>
              <a:rPr lang="en-US" altLang="ko-KR" dirty="0"/>
              <a:t>recursion</a:t>
            </a:r>
            <a:r>
              <a:rPr lang="ko-KR" altLang="en-US" dirty="0"/>
              <a:t>을 반복하게 되는 이유는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stopping case</a:t>
            </a:r>
            <a:r>
              <a:rPr lang="ko-KR" altLang="en-US" dirty="0"/>
              <a:t>가 존재하지 않기 때문입니다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6448BED3-8951-844D-B7F8-FF123D837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DE99AE5-221A-A24C-B41C-D13D1793DBF7}" type="slidenum">
              <a:rPr lang="en-US" altLang="ko-Kore-KR"/>
              <a:pPr/>
              <a:t>6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335385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53023CE4-9E4D-AE49-BF0A-B511E01933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732D3BF4-A438-6848-9E9B-AE05DDC7D6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7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recursion</a:t>
            </a:r>
            <a:r>
              <a:rPr lang="ko-KR" altLang="en-US" dirty="0"/>
              <a:t>을 구현하기 위해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거의 모든 컴퓨터 시스템은 </a:t>
            </a:r>
            <a:r>
              <a:rPr lang="en-US" altLang="ko-KR" dirty="0"/>
              <a:t>stack</a:t>
            </a:r>
            <a:r>
              <a:rPr lang="ko-KR" altLang="en-US" dirty="0"/>
              <a:t>을 사용하고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Stack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특별한 </a:t>
            </a:r>
            <a:r>
              <a:rPr lang="en-US" altLang="ko-KR" dirty="0"/>
              <a:t>data </a:t>
            </a:r>
            <a:r>
              <a:rPr lang="ko-KR" altLang="en-US" dirty="0"/>
              <a:t>구조로서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종이를 쌓아놓은 </a:t>
            </a:r>
            <a:r>
              <a:rPr lang="en-US" altLang="ko-KR" dirty="0"/>
              <a:t>stack</a:t>
            </a:r>
            <a:r>
              <a:rPr lang="ko-KR" altLang="en-US" dirty="0"/>
              <a:t>과 비슷합니다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새로운 종이는 항상 </a:t>
            </a:r>
            <a:r>
              <a:rPr lang="en-US" altLang="ko-KR" dirty="0"/>
              <a:t>stack</a:t>
            </a:r>
            <a:r>
              <a:rPr lang="ko-KR" altLang="en-US" dirty="0"/>
              <a:t>의 맨 위에 놓이게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Stack</a:t>
            </a:r>
            <a:r>
              <a:rPr lang="ko-KR" altLang="en-US" dirty="0"/>
              <a:t>에서 종이 한 장을 제거하려면 맨 위에 있는 것을 제거해야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즉 가장 늦게 들어온 것이 가장 빨리 나가는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Last In First Out (LIFO) </a:t>
            </a:r>
            <a:r>
              <a:rPr lang="ko-KR" altLang="en-US" dirty="0"/>
              <a:t>구조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37A5D928-A91C-934F-B2DD-0EB5A8331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FC02496-74CF-CF45-835F-A4F262CEFA37}" type="slidenum">
              <a:rPr lang="en-US" altLang="ko-Kore-KR"/>
              <a:pPr/>
              <a:t>7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287559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53023CE4-9E4D-AE49-BF0A-B511E01933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732D3BF4-A438-6848-9E9B-AE05DDC7D6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8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Activation Record</a:t>
            </a:r>
            <a:r>
              <a:rPr lang="ko-KR" altLang="en-US" dirty="0"/>
              <a:t> </a:t>
            </a:r>
            <a:r>
              <a:rPr lang="en-US" altLang="ko-KR" dirty="0"/>
              <a:t>(AR)</a:t>
            </a:r>
            <a:r>
              <a:rPr lang="ko-KR" altLang="en-US" dirty="0"/>
              <a:t>은 </a:t>
            </a:r>
            <a:r>
              <a:rPr lang="en-US" altLang="ko-KR" dirty="0"/>
              <a:t>method call</a:t>
            </a:r>
            <a:r>
              <a:rPr lang="ko-KR" altLang="en-US" dirty="0"/>
              <a:t> 될 때 하나씩 생기는데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method</a:t>
            </a:r>
            <a:r>
              <a:rPr lang="ko-KR" altLang="en-US" dirty="0" err="1"/>
              <a:t>에</a:t>
            </a:r>
            <a:r>
              <a:rPr lang="ko-KR" altLang="en-US" dirty="0"/>
              <a:t> 전달되는 </a:t>
            </a:r>
            <a:r>
              <a:rPr lang="en-US" altLang="ko-KR" dirty="0"/>
              <a:t>parameter</a:t>
            </a:r>
            <a:r>
              <a:rPr lang="ko-KR" altLang="en-US" dirty="0"/>
              <a:t>와 </a:t>
            </a:r>
            <a:r>
              <a:rPr lang="en-US" altLang="ko-KR" dirty="0"/>
              <a:t>local variable</a:t>
            </a:r>
            <a:r>
              <a:rPr lang="ko-KR" altLang="en-US" dirty="0"/>
              <a:t>의 값 등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method</a:t>
            </a:r>
            <a:r>
              <a:rPr lang="ko-KR" altLang="en-US" dirty="0"/>
              <a:t>가 실행되는데 필요한 정보들을 담고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AR</a:t>
            </a:r>
            <a:r>
              <a:rPr lang="ko-KR" altLang="en-US" dirty="0"/>
              <a:t>은 </a:t>
            </a:r>
            <a:r>
              <a:rPr lang="en-US" altLang="ko-KR" dirty="0"/>
              <a:t>method</a:t>
            </a:r>
            <a:r>
              <a:rPr lang="ko-KR" altLang="en-US" dirty="0"/>
              <a:t>에서 </a:t>
            </a:r>
            <a:r>
              <a:rPr lang="en-US" altLang="ko-KR" dirty="0"/>
              <a:t>return </a:t>
            </a:r>
            <a:r>
              <a:rPr lang="ko-KR" altLang="en-US" dirty="0"/>
              <a:t>되는 순간 소멸됩니다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 err="1"/>
              <a:t>writeVertical</a:t>
            </a:r>
            <a:r>
              <a:rPr lang="en-US" altLang="ko-Kore-KR" dirty="0"/>
              <a:t> method</a:t>
            </a:r>
            <a:r>
              <a:rPr lang="ko-KR" altLang="en-US" dirty="0"/>
              <a:t>의 </a:t>
            </a:r>
            <a:r>
              <a:rPr lang="en-US" altLang="ko-KR" dirty="0"/>
              <a:t>recursive call</a:t>
            </a:r>
            <a:r>
              <a:rPr lang="ko-KR" altLang="en-US" dirty="0"/>
              <a:t>에서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AR</a:t>
            </a:r>
            <a:r>
              <a:rPr lang="ko-KR" altLang="en-US" dirty="0"/>
              <a:t>들은 </a:t>
            </a:r>
            <a:r>
              <a:rPr lang="en-US" altLang="ko-KR" dirty="0"/>
              <a:t>stack </a:t>
            </a:r>
            <a:r>
              <a:rPr lang="ko-KR" altLang="en-US" dirty="0"/>
              <a:t>구조로 관리됩니다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여기서는 </a:t>
            </a:r>
            <a:r>
              <a:rPr lang="en-US" altLang="ko-KR" dirty="0" err="1"/>
              <a:t>writeVertical</a:t>
            </a:r>
            <a:r>
              <a:rPr lang="en-US" altLang="ko-KR" dirty="0"/>
              <a:t> </a:t>
            </a:r>
            <a:r>
              <a:rPr lang="ko-KR" altLang="en-US" dirty="0"/>
              <a:t>을 줄여서 </a:t>
            </a:r>
            <a:r>
              <a:rPr lang="en-US" altLang="ko-KR" dirty="0" err="1"/>
              <a:t>wv</a:t>
            </a:r>
            <a:r>
              <a:rPr lang="ko-KR" altLang="en-US" dirty="0"/>
              <a:t>로 표현했습니다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먼저 </a:t>
            </a:r>
            <a:r>
              <a:rPr lang="en-US" altLang="ko-KR" dirty="0" err="1"/>
              <a:t>wv</a:t>
            </a:r>
            <a:r>
              <a:rPr lang="en-US" altLang="ko-KR" dirty="0"/>
              <a:t>(123)</a:t>
            </a:r>
            <a:r>
              <a:rPr lang="ko-KR" altLang="en-US" dirty="0"/>
              <a:t>이 </a:t>
            </a:r>
            <a:r>
              <a:rPr lang="en-US" altLang="ko-KR" dirty="0"/>
              <a:t>call</a:t>
            </a:r>
            <a:r>
              <a:rPr lang="ko-KR" altLang="en-US" dirty="0"/>
              <a:t>되면 </a:t>
            </a:r>
            <a:r>
              <a:rPr lang="en-US" altLang="ko-KR" dirty="0"/>
              <a:t>empty stack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AR</a:t>
            </a:r>
            <a:r>
              <a:rPr lang="ko-KR" altLang="en-US" dirty="0"/>
              <a:t>이 하나 만들어 집니다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때 </a:t>
            </a:r>
            <a:r>
              <a:rPr lang="en-US" altLang="ko-KR" dirty="0"/>
              <a:t>AR </a:t>
            </a:r>
            <a:r>
              <a:rPr lang="ko-KR" altLang="en-US" dirty="0"/>
              <a:t>안의 </a:t>
            </a:r>
            <a:r>
              <a:rPr lang="en-US" altLang="ko-KR" dirty="0"/>
              <a:t>parameter n</a:t>
            </a:r>
            <a:r>
              <a:rPr lang="ko-KR" altLang="en-US" dirty="0"/>
              <a:t>의 값은 </a:t>
            </a:r>
            <a:r>
              <a:rPr lang="en-US" altLang="ko-KR" dirty="0"/>
              <a:t>123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recursive call</a:t>
            </a:r>
            <a:r>
              <a:rPr lang="ko-KR" altLang="en-US" dirty="0"/>
              <a:t>로 </a:t>
            </a:r>
            <a:r>
              <a:rPr lang="en-US" altLang="ko-KR" dirty="0" err="1"/>
              <a:t>wv</a:t>
            </a:r>
            <a:r>
              <a:rPr lang="en-US" altLang="ko-KR" dirty="0"/>
              <a:t>(12)</a:t>
            </a:r>
            <a:r>
              <a:rPr lang="ko-KR" altLang="en-US" dirty="0"/>
              <a:t>가 </a:t>
            </a:r>
            <a:r>
              <a:rPr lang="en-US" altLang="ko-KR" dirty="0"/>
              <a:t>call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다시 </a:t>
            </a:r>
            <a:r>
              <a:rPr lang="en-US" altLang="ko-KR" dirty="0"/>
              <a:t>recursive call</a:t>
            </a:r>
            <a:r>
              <a:rPr lang="ko-KR" altLang="en-US" dirty="0"/>
              <a:t>로 </a:t>
            </a:r>
            <a:r>
              <a:rPr lang="en-US" altLang="ko-KR" dirty="0" err="1"/>
              <a:t>wv</a:t>
            </a:r>
            <a:r>
              <a:rPr lang="en-US" altLang="ko-KR" dirty="0"/>
              <a:t>(1) </a:t>
            </a:r>
            <a:r>
              <a:rPr lang="ko-KR" altLang="en-US" dirty="0"/>
              <a:t>이 </a:t>
            </a:r>
            <a:r>
              <a:rPr lang="en-US" altLang="ko-KR" dirty="0"/>
              <a:t>call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이 한자리 수 이므로 </a:t>
            </a:r>
            <a:r>
              <a:rPr lang="en-US" altLang="ko-KR" dirty="0"/>
              <a:t>print(1) </a:t>
            </a:r>
            <a:r>
              <a:rPr lang="ko-KR" altLang="en-US" dirty="0"/>
              <a:t>이 실행되고 </a:t>
            </a:r>
            <a:r>
              <a:rPr lang="en-US" altLang="ko-KR" dirty="0" err="1"/>
              <a:t>wv</a:t>
            </a:r>
            <a:r>
              <a:rPr lang="en-US" altLang="ko-KR" dirty="0"/>
              <a:t>(1)</a:t>
            </a:r>
            <a:r>
              <a:rPr lang="ko-KR" altLang="en-US" dirty="0"/>
              <a:t>이 끝나므로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stack top</a:t>
            </a:r>
            <a:r>
              <a:rPr lang="ko-KR" altLang="en-US" dirty="0" err="1"/>
              <a:t>에</a:t>
            </a:r>
            <a:r>
              <a:rPr lang="ko-KR" altLang="en-US" dirty="0"/>
              <a:t> 있던 </a:t>
            </a:r>
            <a:r>
              <a:rPr lang="en-US" altLang="ko-KR" dirty="0"/>
              <a:t>AR</a:t>
            </a:r>
            <a:r>
              <a:rPr lang="ko-KR" altLang="en-US" dirty="0"/>
              <a:t>이 소멸됩니다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wv</a:t>
            </a:r>
            <a:r>
              <a:rPr lang="en-US" altLang="ko-KR" dirty="0"/>
              <a:t>(12) </a:t>
            </a:r>
            <a:r>
              <a:rPr lang="ko-KR" altLang="en-US" dirty="0"/>
              <a:t>안에서 </a:t>
            </a:r>
            <a:r>
              <a:rPr lang="en-US" altLang="ko-KR" dirty="0"/>
              <a:t>print(2)</a:t>
            </a:r>
            <a:r>
              <a:rPr lang="ko-KR" altLang="en-US" dirty="0" err="1"/>
              <a:t>를</a:t>
            </a:r>
            <a:r>
              <a:rPr lang="ko-KR" altLang="en-US" dirty="0"/>
              <a:t> 하고 </a:t>
            </a:r>
            <a:r>
              <a:rPr lang="en-US" altLang="ko-KR" dirty="0" err="1"/>
              <a:t>wv</a:t>
            </a:r>
            <a:r>
              <a:rPr lang="en-US" altLang="ko-KR" dirty="0"/>
              <a:t>(12)</a:t>
            </a:r>
            <a:r>
              <a:rPr lang="ko-KR" altLang="en-US" dirty="0"/>
              <a:t>가 </a:t>
            </a:r>
            <a:r>
              <a:rPr lang="ko-KR" altLang="en-US" dirty="0" err="1"/>
              <a:t>끝이납니다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마지막으로 </a:t>
            </a:r>
            <a:r>
              <a:rPr lang="en-US" altLang="ko-KR" dirty="0" err="1"/>
              <a:t>wv</a:t>
            </a:r>
            <a:r>
              <a:rPr lang="en-US" altLang="ko-KR" dirty="0"/>
              <a:t>(123)</a:t>
            </a:r>
            <a:r>
              <a:rPr lang="ko-KR" altLang="en-US" dirty="0"/>
              <a:t>에서 </a:t>
            </a:r>
            <a:r>
              <a:rPr lang="en-US" altLang="ko-KR" dirty="0"/>
              <a:t>print(3)</a:t>
            </a:r>
            <a:r>
              <a:rPr lang="ko-KR" altLang="en-US" dirty="0"/>
              <a:t>이 되고 </a:t>
            </a:r>
            <a:r>
              <a:rPr lang="en-US" altLang="ko-KR" dirty="0"/>
              <a:t>AR</a:t>
            </a:r>
            <a:r>
              <a:rPr lang="ko-KR" altLang="en-US" dirty="0"/>
              <a:t>이 소멸됩니다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37A5D928-A91C-934F-B2DD-0EB5A8331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FC02496-74CF-CF45-835F-A4F262CEFA37}" type="slidenum">
              <a:rPr lang="en-US" altLang="ko-Kore-KR"/>
              <a:pPr/>
              <a:t>8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362233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D2D537F7-3244-C046-AA1F-1D5A4ABBE8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97DC6841-9713-294D-B678-EFA4E0186E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9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Recursion</a:t>
            </a:r>
            <a:r>
              <a:rPr lang="ko-KR" altLang="en-US" dirty="0"/>
              <a:t>과 </a:t>
            </a:r>
            <a:r>
              <a:rPr lang="en-US" altLang="ko-KR" dirty="0"/>
              <a:t>Iteration</a:t>
            </a:r>
            <a:r>
              <a:rPr lang="ko-KR" altLang="en-US" dirty="0"/>
              <a:t>을 비교해 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사실 </a:t>
            </a:r>
            <a:r>
              <a:rPr lang="en-US" altLang="ko-KR" dirty="0"/>
              <a:t>recursion</a:t>
            </a:r>
            <a:r>
              <a:rPr lang="ko-KR" altLang="en-US" dirty="0"/>
              <a:t>이 항상 필요한 것은 아닙니다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recursion</a:t>
            </a:r>
            <a:r>
              <a:rPr lang="ko-KR" altLang="en-US" dirty="0"/>
              <a:t>을 사용하여 해결할 수 있는 </a:t>
            </a:r>
            <a:r>
              <a:rPr lang="en-US" altLang="ko-KR" dirty="0"/>
              <a:t>task</a:t>
            </a:r>
            <a:r>
              <a:rPr lang="ko-KR" altLang="en-US" dirty="0"/>
              <a:t>는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non-recursive</a:t>
            </a:r>
            <a:r>
              <a:rPr lang="ko-KR" altLang="en-US" dirty="0"/>
              <a:t>한 방식으로도 해결할 수 있다는 뜻입니다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이러한 </a:t>
            </a:r>
            <a:r>
              <a:rPr lang="en-US" altLang="ko-KR" dirty="0"/>
              <a:t>non-recursive version</a:t>
            </a:r>
            <a:r>
              <a:rPr lang="ko-KR" altLang="en-US" dirty="0"/>
              <a:t>의 방법은 </a:t>
            </a:r>
            <a:r>
              <a:rPr lang="en-US" altLang="ko-KR" dirty="0"/>
              <a:t>iteration</a:t>
            </a:r>
            <a:r>
              <a:rPr lang="ko-KR" altLang="en-US" dirty="0"/>
              <a:t>을 사용하게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Recursive version</a:t>
            </a:r>
            <a:r>
              <a:rPr lang="ko-KR" altLang="en-US" dirty="0"/>
              <a:t>은 보기에 간단하고 이해가 쉽습니다만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iterative version </a:t>
            </a:r>
            <a:r>
              <a:rPr lang="ko-KR" altLang="en-US" dirty="0"/>
              <a:t>보다 실행 속도는 느립니다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바로 전 </a:t>
            </a:r>
            <a:r>
              <a:rPr lang="en-US" altLang="ko-KR" dirty="0"/>
              <a:t>slide</a:t>
            </a:r>
            <a:r>
              <a:rPr lang="ko-KR" altLang="en-US" dirty="0"/>
              <a:t>에서 보았듯이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method</a:t>
            </a:r>
            <a:r>
              <a:rPr lang="ko-KR" altLang="en-US" dirty="0"/>
              <a:t>가 </a:t>
            </a:r>
            <a:r>
              <a:rPr lang="en-US" altLang="ko-KR" dirty="0"/>
              <a:t>call</a:t>
            </a:r>
            <a:r>
              <a:rPr lang="ko-KR" altLang="en-US" dirty="0"/>
              <a:t>될 때마다 </a:t>
            </a:r>
            <a:r>
              <a:rPr lang="en-US" altLang="ko-KR" dirty="0"/>
              <a:t>activation record</a:t>
            </a:r>
            <a:r>
              <a:rPr lang="ko-KR" altLang="en-US" dirty="0"/>
              <a:t>들이 하나씩 생겨야 하기 때문에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AR</a:t>
            </a:r>
            <a:r>
              <a:rPr lang="ko-KR" altLang="en-US" dirty="0"/>
              <a:t>을 생성하고 소멸하는데 시간이 들게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또한 </a:t>
            </a:r>
            <a:r>
              <a:rPr lang="en-US" altLang="ko-KR" dirty="0"/>
              <a:t>recursive version</a:t>
            </a:r>
            <a:r>
              <a:rPr lang="ko-KR" altLang="en-US" dirty="0"/>
              <a:t>에서는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AR</a:t>
            </a:r>
            <a:r>
              <a:rPr lang="ko-KR" altLang="en-US" dirty="0" err="1"/>
              <a:t>에</a:t>
            </a:r>
            <a:r>
              <a:rPr lang="ko-KR" altLang="en-US" dirty="0"/>
              <a:t> 드는 </a:t>
            </a:r>
            <a:r>
              <a:rPr lang="en-US" altLang="ko-KR" dirty="0"/>
              <a:t>storage </a:t>
            </a:r>
            <a:r>
              <a:rPr lang="ko-KR" altLang="en-US" dirty="0"/>
              <a:t>공간이 더 늘어나게 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잘못해서 무한 루프에 빠지게 된 </a:t>
            </a:r>
            <a:r>
              <a:rPr lang="en-US" altLang="ko-KR" dirty="0"/>
              <a:t>recursive version</a:t>
            </a:r>
            <a:r>
              <a:rPr lang="ko-KR" altLang="en-US" dirty="0"/>
              <a:t>의 경우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시스템의 메모리를 모두 소모하여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에러를 발생시킬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422EBE91-6D02-284C-9B72-C9D9382DC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C906C59-0E46-0042-9096-38946E1CD1F4}" type="slidenum">
              <a:rPr lang="en-US" altLang="ko-Kore-KR"/>
              <a:pPr/>
              <a:t>9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71918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1344" y="1124745"/>
            <a:ext cx="580305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803056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BAA068-C16F-8948-9D3E-B69EB51FD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11_1 Recursion Basics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C4822A3-9792-5941-876E-359ADAC4F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3200" dirty="0"/>
              <a:t>Iterative version of </a:t>
            </a:r>
            <a:r>
              <a:rPr lang="en-US" altLang="ko-Kore-KR" sz="3200" b="1" dirty="0" err="1">
                <a:latin typeface="Courier New" panose="02070309020205020404" pitchFamily="49" charset="0"/>
              </a:rPr>
              <a:t>writeVertical</a:t>
            </a:r>
            <a:endParaRPr lang="en-US" altLang="ko-Kore-KR" sz="3200" b="1" dirty="0">
              <a:latin typeface="Courier New" panose="020703090202050204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AAD06A-F12C-654E-AE87-42601528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DA8F9-DC60-4913-4D91-9B47361760D5}"/>
              </a:ext>
            </a:extLst>
          </p:cNvPr>
          <p:cNvSpPr txBox="1"/>
          <p:nvPr/>
        </p:nvSpPr>
        <p:spPr>
          <a:xfrm>
            <a:off x="568512" y="1166842"/>
            <a:ext cx="7903752" cy="4524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nsTens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left = n;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(left &gt;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left = left /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nsTens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nsTens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altLang="ko-KR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nsTens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: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power of 10 having the same number</a:t>
            </a:r>
          </a:p>
          <a:p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    //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of digits as n. ex) if n=2345, </a:t>
            </a:r>
            <a:r>
              <a:rPr lang="en-US" altLang="ko-KR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nsTen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=1000.</a:t>
            </a:r>
          </a:p>
          <a:p>
            <a:endParaRPr lang="en-US" altLang="ko-KR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pt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nsTens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pt &gt;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pt = pt/10) {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System.out.println(n/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n = n % 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1F397423-E8F9-AD74-F9B1-B1DC92D8D0EB}"/>
              </a:ext>
            </a:extLst>
          </p:cNvPr>
          <p:cNvSpPr/>
          <p:nvPr/>
        </p:nvSpPr>
        <p:spPr>
          <a:xfrm>
            <a:off x="10155734" y="1169067"/>
            <a:ext cx="11977" cy="2003695"/>
          </a:xfrm>
          <a:custGeom>
            <a:avLst/>
            <a:gdLst>
              <a:gd name="connsiteX0" fmla="*/ -683 w 9499"/>
              <a:gd name="connsiteY0" fmla="*/ -110 h 1400175"/>
              <a:gd name="connsiteX1" fmla="*/ -683 w 9499"/>
              <a:gd name="connsiteY1" fmla="*/ 140006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9" h="1400175">
                <a:moveTo>
                  <a:pt x="-683" y="-110"/>
                </a:moveTo>
                <a:lnTo>
                  <a:pt x="-683" y="1400065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B7F766D1-EE89-E9BA-158B-E8F05DEB2C3E}"/>
              </a:ext>
            </a:extLst>
          </p:cNvPr>
          <p:cNvSpPr/>
          <p:nvPr/>
        </p:nvSpPr>
        <p:spPr>
          <a:xfrm>
            <a:off x="8695615" y="1971909"/>
            <a:ext cx="2920238" cy="13631"/>
          </a:xfrm>
          <a:custGeom>
            <a:avLst/>
            <a:gdLst>
              <a:gd name="connsiteX0" fmla="*/ -683 w 2315996"/>
              <a:gd name="connsiteY0" fmla="*/ -110 h 9525"/>
              <a:gd name="connsiteX1" fmla="*/ 2315314 w 2315996"/>
              <a:gd name="connsiteY1" fmla="*/ -1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996" h="9525">
                <a:moveTo>
                  <a:pt x="-683" y="-110"/>
                </a:moveTo>
                <a:lnTo>
                  <a:pt x="2315314" y="-110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A82879B2-E001-2FAF-429A-6DB546373CB6}"/>
              </a:ext>
            </a:extLst>
          </p:cNvPr>
          <p:cNvSpPr/>
          <p:nvPr/>
        </p:nvSpPr>
        <p:spPr>
          <a:xfrm>
            <a:off x="8695615" y="2369922"/>
            <a:ext cx="2920238" cy="13631"/>
          </a:xfrm>
          <a:custGeom>
            <a:avLst/>
            <a:gdLst>
              <a:gd name="connsiteX0" fmla="*/ -683 w 2315996"/>
              <a:gd name="connsiteY0" fmla="*/ -110 h 9525"/>
              <a:gd name="connsiteX1" fmla="*/ 2315314 w 2315996"/>
              <a:gd name="connsiteY1" fmla="*/ -1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996" h="9525">
                <a:moveTo>
                  <a:pt x="-683" y="-110"/>
                </a:moveTo>
                <a:lnTo>
                  <a:pt x="2315314" y="-110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3A80450E-F3BD-B0D0-4A07-43F13AB6A3D7}"/>
              </a:ext>
            </a:extLst>
          </p:cNvPr>
          <p:cNvSpPr/>
          <p:nvPr/>
        </p:nvSpPr>
        <p:spPr>
          <a:xfrm>
            <a:off x="8695615" y="2767935"/>
            <a:ext cx="2920238" cy="13631"/>
          </a:xfrm>
          <a:custGeom>
            <a:avLst/>
            <a:gdLst>
              <a:gd name="connsiteX0" fmla="*/ -683 w 2315996"/>
              <a:gd name="connsiteY0" fmla="*/ -110 h 9525"/>
              <a:gd name="connsiteX1" fmla="*/ 2315314 w 2315996"/>
              <a:gd name="connsiteY1" fmla="*/ -1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996" h="9525">
                <a:moveTo>
                  <a:pt x="-683" y="-110"/>
                </a:moveTo>
                <a:lnTo>
                  <a:pt x="2315314" y="-110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23B70E7B-D300-F082-A329-7D2242E30502}"/>
              </a:ext>
            </a:extLst>
          </p:cNvPr>
          <p:cNvSpPr/>
          <p:nvPr/>
        </p:nvSpPr>
        <p:spPr>
          <a:xfrm>
            <a:off x="8701603" y="1169067"/>
            <a:ext cx="11977" cy="2003695"/>
          </a:xfrm>
          <a:custGeom>
            <a:avLst/>
            <a:gdLst>
              <a:gd name="connsiteX0" fmla="*/ -683 w 9499"/>
              <a:gd name="connsiteY0" fmla="*/ -110 h 1400175"/>
              <a:gd name="connsiteX1" fmla="*/ -683 w 9499"/>
              <a:gd name="connsiteY1" fmla="*/ 140006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9" h="1400175">
                <a:moveTo>
                  <a:pt x="-683" y="-110"/>
                </a:moveTo>
                <a:lnTo>
                  <a:pt x="-683" y="1400065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23FCDC23-E6F2-899F-5D2A-E4112D37C2B6}"/>
              </a:ext>
            </a:extLst>
          </p:cNvPr>
          <p:cNvSpPr/>
          <p:nvPr/>
        </p:nvSpPr>
        <p:spPr>
          <a:xfrm>
            <a:off x="11609865" y="1169067"/>
            <a:ext cx="11977" cy="2003695"/>
          </a:xfrm>
          <a:custGeom>
            <a:avLst/>
            <a:gdLst>
              <a:gd name="connsiteX0" fmla="*/ -683 w 9499"/>
              <a:gd name="connsiteY0" fmla="*/ -110 h 1400175"/>
              <a:gd name="connsiteX1" fmla="*/ -683 w 9499"/>
              <a:gd name="connsiteY1" fmla="*/ 140006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9" h="1400175">
                <a:moveTo>
                  <a:pt x="-683" y="-110"/>
                </a:moveTo>
                <a:lnTo>
                  <a:pt x="-683" y="1400065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5B588C1C-6D98-F370-52CA-C3696EBBBC06}"/>
              </a:ext>
            </a:extLst>
          </p:cNvPr>
          <p:cNvSpPr/>
          <p:nvPr/>
        </p:nvSpPr>
        <p:spPr>
          <a:xfrm>
            <a:off x="8695615" y="3165948"/>
            <a:ext cx="2920238" cy="13631"/>
          </a:xfrm>
          <a:custGeom>
            <a:avLst/>
            <a:gdLst>
              <a:gd name="connsiteX0" fmla="*/ -683 w 2315996"/>
              <a:gd name="connsiteY0" fmla="*/ -110 h 9525"/>
              <a:gd name="connsiteX1" fmla="*/ 2315314 w 2315996"/>
              <a:gd name="connsiteY1" fmla="*/ -1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996" h="9525">
                <a:moveTo>
                  <a:pt x="-683" y="-110"/>
                </a:moveTo>
                <a:lnTo>
                  <a:pt x="2315314" y="-110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3A9D8A-1CA1-6356-33B8-E44D488ADED6}"/>
              </a:ext>
            </a:extLst>
          </p:cNvPr>
          <p:cNvGrpSpPr/>
          <p:nvPr/>
        </p:nvGrpSpPr>
        <p:grpSpPr>
          <a:xfrm>
            <a:off x="8695615" y="1161680"/>
            <a:ext cx="2927873" cy="528526"/>
            <a:chOff x="8695615" y="1161680"/>
            <a:chExt cx="2927873" cy="528526"/>
          </a:xfrm>
        </p:grpSpPr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87FC9AEC-EBA8-090D-0C18-749744A3A3AC}"/>
                </a:ext>
              </a:extLst>
            </p:cNvPr>
            <p:cNvSpPr/>
            <p:nvPr/>
          </p:nvSpPr>
          <p:spPr>
            <a:xfrm>
              <a:off x="8701603" y="1175883"/>
              <a:ext cx="1454130" cy="398013"/>
            </a:xfrm>
            <a:custGeom>
              <a:avLst/>
              <a:gdLst>
                <a:gd name="connsiteX0" fmla="*/ -683 w 1153248"/>
                <a:gd name="connsiteY0" fmla="*/ -110 h 278130"/>
                <a:gd name="connsiteX1" fmla="*/ 1152566 w 1153248"/>
                <a:gd name="connsiteY1" fmla="*/ -110 h 278130"/>
                <a:gd name="connsiteX2" fmla="*/ 1152566 w 1153248"/>
                <a:gd name="connsiteY2" fmla="*/ 278020 h 278130"/>
                <a:gd name="connsiteX3" fmla="*/ -683 w 1153248"/>
                <a:gd name="connsiteY3" fmla="*/ 278020 h 27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48" h="278130">
                  <a:moveTo>
                    <a:pt x="-683" y="-110"/>
                  </a:moveTo>
                  <a:lnTo>
                    <a:pt x="1152566" y="-110"/>
                  </a:lnTo>
                  <a:lnTo>
                    <a:pt x="1152566" y="278020"/>
                  </a:lnTo>
                  <a:lnTo>
                    <a:pt x="-683" y="278020"/>
                  </a:lnTo>
                  <a:close/>
                </a:path>
              </a:pathLst>
            </a:custGeom>
            <a:solidFill>
              <a:srgbClr val="4F81BD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594A1D5A-4408-0E5E-F9E8-5A71C3AA31A7}"/>
                </a:ext>
              </a:extLst>
            </p:cNvPr>
            <p:cNvSpPr/>
            <p:nvPr/>
          </p:nvSpPr>
          <p:spPr>
            <a:xfrm>
              <a:off x="10155734" y="1175883"/>
              <a:ext cx="1454131" cy="398013"/>
            </a:xfrm>
            <a:custGeom>
              <a:avLst/>
              <a:gdLst>
                <a:gd name="connsiteX0" fmla="*/ -683 w 1153249"/>
                <a:gd name="connsiteY0" fmla="*/ -110 h 278130"/>
                <a:gd name="connsiteX1" fmla="*/ 1152566 w 1153249"/>
                <a:gd name="connsiteY1" fmla="*/ -110 h 278130"/>
                <a:gd name="connsiteX2" fmla="*/ 1152566 w 1153249"/>
                <a:gd name="connsiteY2" fmla="*/ 278020 h 278130"/>
                <a:gd name="connsiteX3" fmla="*/ -683 w 1153249"/>
                <a:gd name="connsiteY3" fmla="*/ 278020 h 27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49" h="278130">
                  <a:moveTo>
                    <a:pt x="-683" y="-110"/>
                  </a:moveTo>
                  <a:lnTo>
                    <a:pt x="1152566" y="-110"/>
                  </a:lnTo>
                  <a:lnTo>
                    <a:pt x="1152566" y="278020"/>
                  </a:lnTo>
                  <a:lnTo>
                    <a:pt x="-683" y="278020"/>
                  </a:lnTo>
                  <a:close/>
                </a:path>
              </a:pathLst>
            </a:custGeom>
            <a:solidFill>
              <a:srgbClr val="4F81BD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5BBA4867-8E31-3A0E-7C69-68094D58C8EB}"/>
                </a:ext>
              </a:extLst>
            </p:cNvPr>
            <p:cNvSpPr/>
            <p:nvPr/>
          </p:nvSpPr>
          <p:spPr>
            <a:xfrm>
              <a:off x="8695615" y="1573896"/>
              <a:ext cx="2920238" cy="13631"/>
            </a:xfrm>
            <a:custGeom>
              <a:avLst/>
              <a:gdLst>
                <a:gd name="connsiteX0" fmla="*/ -683 w 2315996"/>
                <a:gd name="connsiteY0" fmla="*/ -110 h 9525"/>
                <a:gd name="connsiteX1" fmla="*/ 2315314 w 2315996"/>
                <a:gd name="connsiteY1" fmla="*/ -1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5996" h="9525">
                  <a:moveTo>
                    <a:pt x="-683" y="-110"/>
                  </a:moveTo>
                  <a:lnTo>
                    <a:pt x="2315314" y="-110"/>
                  </a:lnTo>
                </a:path>
              </a:pathLst>
            </a:custGeom>
            <a:noFill/>
            <a:ln w="28459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66F71FE1-2C87-CFDD-9A92-2F0B6D3ED8CD}"/>
                </a:ext>
              </a:extLst>
            </p:cNvPr>
            <p:cNvSpPr/>
            <p:nvPr/>
          </p:nvSpPr>
          <p:spPr>
            <a:xfrm>
              <a:off x="8695615" y="1175883"/>
              <a:ext cx="2920238" cy="13631"/>
            </a:xfrm>
            <a:custGeom>
              <a:avLst/>
              <a:gdLst>
                <a:gd name="connsiteX0" fmla="*/ -683 w 2315996"/>
                <a:gd name="connsiteY0" fmla="*/ -110 h 9525"/>
                <a:gd name="connsiteX1" fmla="*/ 2315314 w 2315996"/>
                <a:gd name="connsiteY1" fmla="*/ -1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5996" h="9525">
                  <a:moveTo>
                    <a:pt x="-683" y="-110"/>
                  </a:moveTo>
                  <a:lnTo>
                    <a:pt x="2315314" y="-110"/>
                  </a:lnTo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15A85F-324F-A88A-89D6-B87ED65B8C42}"/>
                </a:ext>
              </a:extLst>
            </p:cNvPr>
            <p:cNvSpPr txBox="1"/>
            <p:nvPr/>
          </p:nvSpPr>
          <p:spPr>
            <a:xfrm>
              <a:off x="10463304" y="1161680"/>
              <a:ext cx="1160184" cy="528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 dirty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nsTens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B29A1F-0FD5-AE3B-518A-F571FDB9CECE}"/>
                </a:ext>
              </a:extLst>
            </p:cNvPr>
            <p:cNvSpPr txBox="1"/>
            <p:nvPr/>
          </p:nvSpPr>
          <p:spPr>
            <a:xfrm>
              <a:off x="9160149" y="1161680"/>
              <a:ext cx="699829" cy="528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 dirty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left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A5CB50-BC25-A4EF-ABCC-32D5902F047C}"/>
              </a:ext>
            </a:extLst>
          </p:cNvPr>
          <p:cNvGrpSpPr/>
          <p:nvPr/>
        </p:nvGrpSpPr>
        <p:grpSpPr>
          <a:xfrm>
            <a:off x="8701603" y="1556967"/>
            <a:ext cx="2908262" cy="528526"/>
            <a:chOff x="8701603" y="1556967"/>
            <a:chExt cx="2908262" cy="528526"/>
          </a:xfrm>
        </p:grpSpPr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B91228A7-607C-EC73-45A9-F0247DD9AA90}"/>
                </a:ext>
              </a:extLst>
            </p:cNvPr>
            <p:cNvSpPr/>
            <p:nvPr/>
          </p:nvSpPr>
          <p:spPr>
            <a:xfrm>
              <a:off x="8701603" y="1573896"/>
              <a:ext cx="1454130" cy="398012"/>
            </a:xfrm>
            <a:custGeom>
              <a:avLst/>
              <a:gdLst>
                <a:gd name="connsiteX0" fmla="*/ -683 w 1153248"/>
                <a:gd name="connsiteY0" fmla="*/ -110 h 278129"/>
                <a:gd name="connsiteX1" fmla="*/ 1152566 w 1153248"/>
                <a:gd name="connsiteY1" fmla="*/ -110 h 278129"/>
                <a:gd name="connsiteX2" fmla="*/ 1152566 w 1153248"/>
                <a:gd name="connsiteY2" fmla="*/ 278020 h 278129"/>
                <a:gd name="connsiteX3" fmla="*/ -683 w 1153248"/>
                <a:gd name="connsiteY3" fmla="*/ 27802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48" h="278129">
                  <a:moveTo>
                    <a:pt x="-683" y="-110"/>
                  </a:moveTo>
                  <a:lnTo>
                    <a:pt x="1152566" y="-110"/>
                  </a:lnTo>
                  <a:lnTo>
                    <a:pt x="1152566" y="278020"/>
                  </a:lnTo>
                  <a:lnTo>
                    <a:pt x="-683" y="278020"/>
                  </a:lnTo>
                  <a:close/>
                </a:path>
              </a:pathLst>
            </a:custGeom>
            <a:solidFill>
              <a:srgbClr val="D0D8E8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B3FABB43-8ABC-3164-A871-692211238ACF}"/>
                </a:ext>
              </a:extLst>
            </p:cNvPr>
            <p:cNvSpPr/>
            <p:nvPr/>
          </p:nvSpPr>
          <p:spPr>
            <a:xfrm>
              <a:off x="10155734" y="1573896"/>
              <a:ext cx="1454131" cy="398012"/>
            </a:xfrm>
            <a:custGeom>
              <a:avLst/>
              <a:gdLst>
                <a:gd name="connsiteX0" fmla="*/ -683 w 1153249"/>
                <a:gd name="connsiteY0" fmla="*/ -110 h 278129"/>
                <a:gd name="connsiteX1" fmla="*/ 1152566 w 1153249"/>
                <a:gd name="connsiteY1" fmla="*/ -110 h 278129"/>
                <a:gd name="connsiteX2" fmla="*/ 1152566 w 1153249"/>
                <a:gd name="connsiteY2" fmla="*/ 278020 h 278129"/>
                <a:gd name="connsiteX3" fmla="*/ -683 w 1153249"/>
                <a:gd name="connsiteY3" fmla="*/ 27802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49" h="278129">
                  <a:moveTo>
                    <a:pt x="-683" y="-110"/>
                  </a:moveTo>
                  <a:lnTo>
                    <a:pt x="1152566" y="-110"/>
                  </a:lnTo>
                  <a:lnTo>
                    <a:pt x="1152566" y="278020"/>
                  </a:lnTo>
                  <a:lnTo>
                    <a:pt x="-683" y="278020"/>
                  </a:lnTo>
                  <a:close/>
                </a:path>
              </a:pathLst>
            </a:custGeom>
            <a:solidFill>
              <a:srgbClr val="D0D8E8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A961DF-34D7-3141-AA83-C1DCBD3402D5}"/>
                </a:ext>
              </a:extLst>
            </p:cNvPr>
            <p:cNvSpPr txBox="1"/>
            <p:nvPr/>
          </p:nvSpPr>
          <p:spPr>
            <a:xfrm>
              <a:off x="10714353" y="1556967"/>
              <a:ext cx="392523" cy="528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8B1774-4CED-2428-66A8-8F6ACF46FA0D}"/>
                </a:ext>
              </a:extLst>
            </p:cNvPr>
            <p:cNvSpPr txBox="1"/>
            <p:nvPr/>
          </p:nvSpPr>
          <p:spPr>
            <a:xfrm>
              <a:off x="9100777" y="1556967"/>
              <a:ext cx="871553" cy="528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2345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C1F8F7-677A-3265-6584-D4C228A2E8D8}"/>
              </a:ext>
            </a:extLst>
          </p:cNvPr>
          <p:cNvGrpSpPr/>
          <p:nvPr/>
        </p:nvGrpSpPr>
        <p:grpSpPr>
          <a:xfrm>
            <a:off x="8701603" y="1965884"/>
            <a:ext cx="2908262" cy="528526"/>
            <a:chOff x="8701603" y="1965884"/>
            <a:chExt cx="2908262" cy="528526"/>
          </a:xfrm>
        </p:grpSpPr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59A697C3-3CA5-B35C-DF94-FA92C10AD2A3}"/>
                </a:ext>
              </a:extLst>
            </p:cNvPr>
            <p:cNvSpPr/>
            <p:nvPr/>
          </p:nvSpPr>
          <p:spPr>
            <a:xfrm>
              <a:off x="8701603" y="1971909"/>
              <a:ext cx="1454130" cy="398012"/>
            </a:xfrm>
            <a:custGeom>
              <a:avLst/>
              <a:gdLst>
                <a:gd name="connsiteX0" fmla="*/ -683 w 1153248"/>
                <a:gd name="connsiteY0" fmla="*/ -110 h 278129"/>
                <a:gd name="connsiteX1" fmla="*/ 1152566 w 1153248"/>
                <a:gd name="connsiteY1" fmla="*/ -110 h 278129"/>
                <a:gd name="connsiteX2" fmla="*/ 1152566 w 1153248"/>
                <a:gd name="connsiteY2" fmla="*/ 278020 h 278129"/>
                <a:gd name="connsiteX3" fmla="*/ -683 w 1153248"/>
                <a:gd name="connsiteY3" fmla="*/ 27802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48" h="278129">
                  <a:moveTo>
                    <a:pt x="-683" y="-110"/>
                  </a:moveTo>
                  <a:lnTo>
                    <a:pt x="1152566" y="-110"/>
                  </a:lnTo>
                  <a:lnTo>
                    <a:pt x="1152566" y="278020"/>
                  </a:lnTo>
                  <a:lnTo>
                    <a:pt x="-683" y="278020"/>
                  </a:lnTo>
                  <a:close/>
                </a:path>
              </a:pathLst>
            </a:custGeom>
            <a:solidFill>
              <a:srgbClr val="E9EDF4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89F333F4-CEAD-D21B-7F43-E0D97C77CBD3}"/>
                </a:ext>
              </a:extLst>
            </p:cNvPr>
            <p:cNvSpPr/>
            <p:nvPr/>
          </p:nvSpPr>
          <p:spPr>
            <a:xfrm>
              <a:off x="10155734" y="1971909"/>
              <a:ext cx="1454131" cy="398012"/>
            </a:xfrm>
            <a:custGeom>
              <a:avLst/>
              <a:gdLst>
                <a:gd name="connsiteX0" fmla="*/ -683 w 1153249"/>
                <a:gd name="connsiteY0" fmla="*/ -110 h 278129"/>
                <a:gd name="connsiteX1" fmla="*/ 1152566 w 1153249"/>
                <a:gd name="connsiteY1" fmla="*/ -110 h 278129"/>
                <a:gd name="connsiteX2" fmla="*/ 1152566 w 1153249"/>
                <a:gd name="connsiteY2" fmla="*/ 278020 h 278129"/>
                <a:gd name="connsiteX3" fmla="*/ -683 w 1153249"/>
                <a:gd name="connsiteY3" fmla="*/ 27802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49" h="278129">
                  <a:moveTo>
                    <a:pt x="-683" y="-110"/>
                  </a:moveTo>
                  <a:lnTo>
                    <a:pt x="1152566" y="-110"/>
                  </a:lnTo>
                  <a:lnTo>
                    <a:pt x="1152566" y="278020"/>
                  </a:lnTo>
                  <a:lnTo>
                    <a:pt x="-683" y="278020"/>
                  </a:lnTo>
                  <a:close/>
                </a:path>
              </a:pathLst>
            </a:custGeom>
            <a:solidFill>
              <a:srgbClr val="E9EDF4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228B3D-BB2C-1BA0-FBBA-EF34BFB7D322}"/>
                </a:ext>
              </a:extLst>
            </p:cNvPr>
            <p:cNvSpPr txBox="1"/>
            <p:nvPr/>
          </p:nvSpPr>
          <p:spPr>
            <a:xfrm>
              <a:off x="10661196" y="1965884"/>
              <a:ext cx="552198" cy="528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B87F9F-DE33-69B4-525A-6FBD616C158E}"/>
                </a:ext>
              </a:extLst>
            </p:cNvPr>
            <p:cNvSpPr txBox="1"/>
            <p:nvPr/>
          </p:nvSpPr>
          <p:spPr>
            <a:xfrm>
              <a:off x="9153922" y="1965884"/>
              <a:ext cx="711876" cy="528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234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DA31133-DAC3-8704-F5B7-45C7A7F01661}"/>
              </a:ext>
            </a:extLst>
          </p:cNvPr>
          <p:cNvGrpSpPr/>
          <p:nvPr/>
        </p:nvGrpSpPr>
        <p:grpSpPr>
          <a:xfrm>
            <a:off x="8701603" y="2361171"/>
            <a:ext cx="2908262" cy="528526"/>
            <a:chOff x="8701603" y="2361171"/>
            <a:chExt cx="2908262" cy="528526"/>
          </a:xfrm>
        </p:grpSpPr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F3CBB48C-4DE7-62AD-4543-BA99D7EE1367}"/>
                </a:ext>
              </a:extLst>
            </p:cNvPr>
            <p:cNvSpPr/>
            <p:nvPr/>
          </p:nvSpPr>
          <p:spPr>
            <a:xfrm>
              <a:off x="8701603" y="2369922"/>
              <a:ext cx="1454130" cy="398013"/>
            </a:xfrm>
            <a:custGeom>
              <a:avLst/>
              <a:gdLst>
                <a:gd name="connsiteX0" fmla="*/ -683 w 1153248"/>
                <a:gd name="connsiteY0" fmla="*/ -110 h 278130"/>
                <a:gd name="connsiteX1" fmla="*/ 1152566 w 1153248"/>
                <a:gd name="connsiteY1" fmla="*/ -110 h 278130"/>
                <a:gd name="connsiteX2" fmla="*/ 1152566 w 1153248"/>
                <a:gd name="connsiteY2" fmla="*/ 278020 h 278130"/>
                <a:gd name="connsiteX3" fmla="*/ -683 w 1153248"/>
                <a:gd name="connsiteY3" fmla="*/ 278020 h 27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48" h="278130">
                  <a:moveTo>
                    <a:pt x="-683" y="-110"/>
                  </a:moveTo>
                  <a:lnTo>
                    <a:pt x="1152566" y="-110"/>
                  </a:lnTo>
                  <a:lnTo>
                    <a:pt x="1152566" y="278020"/>
                  </a:lnTo>
                  <a:lnTo>
                    <a:pt x="-683" y="278020"/>
                  </a:lnTo>
                  <a:close/>
                </a:path>
              </a:pathLst>
            </a:custGeom>
            <a:solidFill>
              <a:srgbClr val="D0D8E8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5FFBA503-3B94-74C5-792D-FC7346ED7D35}"/>
                </a:ext>
              </a:extLst>
            </p:cNvPr>
            <p:cNvSpPr/>
            <p:nvPr/>
          </p:nvSpPr>
          <p:spPr>
            <a:xfrm>
              <a:off x="10155734" y="2369922"/>
              <a:ext cx="1454131" cy="398013"/>
            </a:xfrm>
            <a:custGeom>
              <a:avLst/>
              <a:gdLst>
                <a:gd name="connsiteX0" fmla="*/ -683 w 1153249"/>
                <a:gd name="connsiteY0" fmla="*/ -110 h 278130"/>
                <a:gd name="connsiteX1" fmla="*/ 1152566 w 1153249"/>
                <a:gd name="connsiteY1" fmla="*/ -110 h 278130"/>
                <a:gd name="connsiteX2" fmla="*/ 1152566 w 1153249"/>
                <a:gd name="connsiteY2" fmla="*/ 278020 h 278130"/>
                <a:gd name="connsiteX3" fmla="*/ -683 w 1153249"/>
                <a:gd name="connsiteY3" fmla="*/ 278020 h 27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49" h="278130">
                  <a:moveTo>
                    <a:pt x="-683" y="-110"/>
                  </a:moveTo>
                  <a:lnTo>
                    <a:pt x="1152566" y="-110"/>
                  </a:lnTo>
                  <a:lnTo>
                    <a:pt x="1152566" y="278020"/>
                  </a:lnTo>
                  <a:lnTo>
                    <a:pt x="-683" y="278020"/>
                  </a:lnTo>
                  <a:close/>
                </a:path>
              </a:pathLst>
            </a:custGeom>
            <a:solidFill>
              <a:srgbClr val="D0D8E8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3F6189-68CA-EA20-401D-2ADB74D7A47B}"/>
                </a:ext>
              </a:extLst>
            </p:cNvPr>
            <p:cNvSpPr txBox="1"/>
            <p:nvPr/>
          </p:nvSpPr>
          <p:spPr>
            <a:xfrm>
              <a:off x="10608052" y="2361171"/>
              <a:ext cx="711876" cy="528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069835-DD7B-18DC-8FFD-5423BF466860}"/>
                </a:ext>
              </a:extLst>
            </p:cNvPr>
            <p:cNvSpPr txBox="1"/>
            <p:nvPr/>
          </p:nvSpPr>
          <p:spPr>
            <a:xfrm>
              <a:off x="9207065" y="2361171"/>
              <a:ext cx="552198" cy="528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23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75EA74-B798-ACA0-C043-52B4463F8BC4}"/>
              </a:ext>
            </a:extLst>
          </p:cNvPr>
          <p:cNvGrpSpPr/>
          <p:nvPr/>
        </p:nvGrpSpPr>
        <p:grpSpPr>
          <a:xfrm>
            <a:off x="8701603" y="2756458"/>
            <a:ext cx="2908262" cy="528526"/>
            <a:chOff x="8701603" y="2756458"/>
            <a:chExt cx="2908262" cy="528526"/>
          </a:xfrm>
        </p:grpSpPr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80AD19B1-2E73-BF45-7C66-1D48DD00815D}"/>
                </a:ext>
              </a:extLst>
            </p:cNvPr>
            <p:cNvSpPr/>
            <p:nvPr/>
          </p:nvSpPr>
          <p:spPr>
            <a:xfrm>
              <a:off x="8701603" y="2767935"/>
              <a:ext cx="1454130" cy="398012"/>
            </a:xfrm>
            <a:custGeom>
              <a:avLst/>
              <a:gdLst>
                <a:gd name="connsiteX0" fmla="*/ -683 w 1153248"/>
                <a:gd name="connsiteY0" fmla="*/ -110 h 278129"/>
                <a:gd name="connsiteX1" fmla="*/ 1152566 w 1153248"/>
                <a:gd name="connsiteY1" fmla="*/ -110 h 278129"/>
                <a:gd name="connsiteX2" fmla="*/ 1152566 w 1153248"/>
                <a:gd name="connsiteY2" fmla="*/ 278020 h 278129"/>
                <a:gd name="connsiteX3" fmla="*/ -683 w 1153248"/>
                <a:gd name="connsiteY3" fmla="*/ 27802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48" h="278129">
                  <a:moveTo>
                    <a:pt x="-683" y="-110"/>
                  </a:moveTo>
                  <a:lnTo>
                    <a:pt x="1152566" y="-110"/>
                  </a:lnTo>
                  <a:lnTo>
                    <a:pt x="1152566" y="278020"/>
                  </a:lnTo>
                  <a:lnTo>
                    <a:pt x="-683" y="278020"/>
                  </a:lnTo>
                  <a:close/>
                </a:path>
              </a:pathLst>
            </a:custGeom>
            <a:solidFill>
              <a:srgbClr val="E9EDF4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10778398-7CA2-B9B2-FB45-24A1F36D3A25}"/>
                </a:ext>
              </a:extLst>
            </p:cNvPr>
            <p:cNvSpPr/>
            <p:nvPr/>
          </p:nvSpPr>
          <p:spPr>
            <a:xfrm>
              <a:off x="10155734" y="2767935"/>
              <a:ext cx="1454131" cy="398012"/>
            </a:xfrm>
            <a:custGeom>
              <a:avLst/>
              <a:gdLst>
                <a:gd name="connsiteX0" fmla="*/ -683 w 1153249"/>
                <a:gd name="connsiteY0" fmla="*/ -110 h 278129"/>
                <a:gd name="connsiteX1" fmla="*/ 1152566 w 1153249"/>
                <a:gd name="connsiteY1" fmla="*/ -110 h 278129"/>
                <a:gd name="connsiteX2" fmla="*/ 1152566 w 1153249"/>
                <a:gd name="connsiteY2" fmla="*/ 278020 h 278129"/>
                <a:gd name="connsiteX3" fmla="*/ -683 w 1153249"/>
                <a:gd name="connsiteY3" fmla="*/ 27802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49" h="278129">
                  <a:moveTo>
                    <a:pt x="-683" y="-110"/>
                  </a:moveTo>
                  <a:lnTo>
                    <a:pt x="1152566" y="-110"/>
                  </a:lnTo>
                  <a:lnTo>
                    <a:pt x="1152566" y="278020"/>
                  </a:lnTo>
                  <a:lnTo>
                    <a:pt x="-683" y="278020"/>
                  </a:lnTo>
                  <a:close/>
                </a:path>
              </a:pathLst>
            </a:custGeom>
            <a:solidFill>
              <a:srgbClr val="E9EDF4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451A1-12F4-E4D2-D79A-C260D37813AE}"/>
                </a:ext>
              </a:extLst>
            </p:cNvPr>
            <p:cNvSpPr txBox="1"/>
            <p:nvPr/>
          </p:nvSpPr>
          <p:spPr>
            <a:xfrm>
              <a:off x="10554896" y="2756458"/>
              <a:ext cx="871553" cy="528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1000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6CE3E1-2A2C-21F1-17D8-D5C35EE7368C}"/>
                </a:ext>
              </a:extLst>
            </p:cNvPr>
            <p:cNvSpPr txBox="1"/>
            <p:nvPr/>
          </p:nvSpPr>
          <p:spPr>
            <a:xfrm>
              <a:off x="9260222" y="2756458"/>
              <a:ext cx="392523" cy="528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2</a:t>
              </a:r>
            </a:p>
          </p:txBody>
        </p:sp>
      </p:grpSp>
      <p:sp>
        <p:nvSpPr>
          <p:cNvPr id="58" name="자유형 57">
            <a:extLst>
              <a:ext uri="{FF2B5EF4-FFF2-40B4-BE49-F238E27FC236}">
                <a16:creationId xmlns:a16="http://schemas.microsoft.com/office/drawing/2014/main" id="{D606D001-CAF7-4921-AAC3-BE54F6050F1E}"/>
              </a:ext>
            </a:extLst>
          </p:cNvPr>
          <p:cNvSpPr/>
          <p:nvPr/>
        </p:nvSpPr>
        <p:spPr>
          <a:xfrm>
            <a:off x="9803055" y="3698226"/>
            <a:ext cx="11626" cy="1851215"/>
          </a:xfrm>
          <a:custGeom>
            <a:avLst/>
            <a:gdLst>
              <a:gd name="connsiteX0" fmla="*/ -683 w 9499"/>
              <a:gd name="connsiteY0" fmla="*/ -290 h 1397084"/>
              <a:gd name="connsiteX1" fmla="*/ -683 w 9499"/>
              <a:gd name="connsiteY1" fmla="*/ 1396794 h 139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9" h="1397084">
                <a:moveTo>
                  <a:pt x="-683" y="-290"/>
                </a:moveTo>
                <a:lnTo>
                  <a:pt x="-683" y="1396794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자유형 58">
            <a:extLst>
              <a:ext uri="{FF2B5EF4-FFF2-40B4-BE49-F238E27FC236}">
                <a16:creationId xmlns:a16="http://schemas.microsoft.com/office/drawing/2014/main" id="{FD87DB36-35FB-4414-4EFA-CADABFB9684B}"/>
              </a:ext>
            </a:extLst>
          </p:cNvPr>
          <p:cNvSpPr/>
          <p:nvPr/>
        </p:nvSpPr>
        <p:spPr>
          <a:xfrm>
            <a:off x="10574152" y="3698226"/>
            <a:ext cx="11626" cy="1851215"/>
          </a:xfrm>
          <a:custGeom>
            <a:avLst/>
            <a:gdLst>
              <a:gd name="connsiteX0" fmla="*/ -683 w 9499"/>
              <a:gd name="connsiteY0" fmla="*/ -290 h 1397084"/>
              <a:gd name="connsiteX1" fmla="*/ -683 w 9499"/>
              <a:gd name="connsiteY1" fmla="*/ 1396794 h 139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9" h="1397084">
                <a:moveTo>
                  <a:pt x="-683" y="-290"/>
                </a:moveTo>
                <a:lnTo>
                  <a:pt x="-683" y="1396794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 59">
            <a:extLst>
              <a:ext uri="{FF2B5EF4-FFF2-40B4-BE49-F238E27FC236}">
                <a16:creationId xmlns:a16="http://schemas.microsoft.com/office/drawing/2014/main" id="{422E8B45-B95A-3C48-CC73-5DF1F0DF1296}"/>
              </a:ext>
            </a:extLst>
          </p:cNvPr>
          <p:cNvSpPr/>
          <p:nvPr/>
        </p:nvSpPr>
        <p:spPr>
          <a:xfrm>
            <a:off x="8686370" y="4072249"/>
            <a:ext cx="2834585" cy="12592"/>
          </a:xfrm>
          <a:custGeom>
            <a:avLst/>
            <a:gdLst>
              <a:gd name="connsiteX0" fmla="*/ -683 w 2315996"/>
              <a:gd name="connsiteY0" fmla="*/ -290 h 9503"/>
              <a:gd name="connsiteX1" fmla="*/ 2315314 w 2315996"/>
              <a:gd name="connsiteY1" fmla="*/ -290 h 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996" h="9503">
                <a:moveTo>
                  <a:pt x="-683" y="-290"/>
                </a:moveTo>
                <a:lnTo>
                  <a:pt x="2315314" y="-290"/>
                </a:lnTo>
              </a:path>
            </a:pathLst>
          </a:custGeom>
          <a:noFill/>
          <a:ln w="28459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 60">
            <a:extLst>
              <a:ext uri="{FF2B5EF4-FFF2-40B4-BE49-F238E27FC236}">
                <a16:creationId xmlns:a16="http://schemas.microsoft.com/office/drawing/2014/main" id="{9E953A3C-207B-0580-484D-AC2B7D1F5018}"/>
              </a:ext>
            </a:extLst>
          </p:cNvPr>
          <p:cNvSpPr/>
          <p:nvPr/>
        </p:nvSpPr>
        <p:spPr>
          <a:xfrm>
            <a:off x="8686370" y="4439972"/>
            <a:ext cx="2834585" cy="12592"/>
          </a:xfrm>
          <a:custGeom>
            <a:avLst/>
            <a:gdLst>
              <a:gd name="connsiteX0" fmla="*/ -683 w 2315996"/>
              <a:gd name="connsiteY0" fmla="*/ -290 h 9503"/>
              <a:gd name="connsiteX1" fmla="*/ 2315314 w 2315996"/>
              <a:gd name="connsiteY1" fmla="*/ -290 h 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996" h="9503">
                <a:moveTo>
                  <a:pt x="-683" y="-290"/>
                </a:moveTo>
                <a:lnTo>
                  <a:pt x="2315314" y="-290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자유형 61">
            <a:extLst>
              <a:ext uri="{FF2B5EF4-FFF2-40B4-BE49-F238E27FC236}">
                <a16:creationId xmlns:a16="http://schemas.microsoft.com/office/drawing/2014/main" id="{1161585E-4EAF-0C7F-13D4-D600B80D8021}"/>
              </a:ext>
            </a:extLst>
          </p:cNvPr>
          <p:cNvSpPr/>
          <p:nvPr/>
        </p:nvSpPr>
        <p:spPr>
          <a:xfrm>
            <a:off x="8686370" y="4807697"/>
            <a:ext cx="2834585" cy="12592"/>
          </a:xfrm>
          <a:custGeom>
            <a:avLst/>
            <a:gdLst>
              <a:gd name="connsiteX0" fmla="*/ -683 w 2315996"/>
              <a:gd name="connsiteY0" fmla="*/ -290 h 9503"/>
              <a:gd name="connsiteX1" fmla="*/ 2315314 w 2315996"/>
              <a:gd name="connsiteY1" fmla="*/ -290 h 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996" h="9503">
                <a:moveTo>
                  <a:pt x="-683" y="-290"/>
                </a:moveTo>
                <a:lnTo>
                  <a:pt x="2315314" y="-290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자유형 62">
            <a:extLst>
              <a:ext uri="{FF2B5EF4-FFF2-40B4-BE49-F238E27FC236}">
                <a16:creationId xmlns:a16="http://schemas.microsoft.com/office/drawing/2014/main" id="{C09EFAD9-2449-69FF-EC5D-9DB863B038FD}"/>
              </a:ext>
            </a:extLst>
          </p:cNvPr>
          <p:cNvSpPr/>
          <p:nvPr/>
        </p:nvSpPr>
        <p:spPr>
          <a:xfrm>
            <a:off x="8686370" y="5175422"/>
            <a:ext cx="2834585" cy="12592"/>
          </a:xfrm>
          <a:custGeom>
            <a:avLst/>
            <a:gdLst>
              <a:gd name="connsiteX0" fmla="*/ -683 w 2315996"/>
              <a:gd name="connsiteY0" fmla="*/ -290 h 9503"/>
              <a:gd name="connsiteX1" fmla="*/ 2315314 w 2315996"/>
              <a:gd name="connsiteY1" fmla="*/ -290 h 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996" h="9503">
                <a:moveTo>
                  <a:pt x="-683" y="-290"/>
                </a:moveTo>
                <a:lnTo>
                  <a:pt x="2315314" y="-290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176" name="자유형 50175">
            <a:extLst>
              <a:ext uri="{FF2B5EF4-FFF2-40B4-BE49-F238E27FC236}">
                <a16:creationId xmlns:a16="http://schemas.microsoft.com/office/drawing/2014/main" id="{5C2CFE90-2240-457F-47F6-2E865D7C6E2D}"/>
              </a:ext>
            </a:extLst>
          </p:cNvPr>
          <p:cNvSpPr/>
          <p:nvPr/>
        </p:nvSpPr>
        <p:spPr>
          <a:xfrm>
            <a:off x="8692182" y="3698226"/>
            <a:ext cx="11626" cy="1851215"/>
          </a:xfrm>
          <a:custGeom>
            <a:avLst/>
            <a:gdLst>
              <a:gd name="connsiteX0" fmla="*/ -683 w 9499"/>
              <a:gd name="connsiteY0" fmla="*/ -290 h 1397084"/>
              <a:gd name="connsiteX1" fmla="*/ -683 w 9499"/>
              <a:gd name="connsiteY1" fmla="*/ 1396794 h 139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9" h="1397084">
                <a:moveTo>
                  <a:pt x="-683" y="-290"/>
                </a:moveTo>
                <a:lnTo>
                  <a:pt x="-683" y="1396794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177" name="자유형 50176">
            <a:extLst>
              <a:ext uri="{FF2B5EF4-FFF2-40B4-BE49-F238E27FC236}">
                <a16:creationId xmlns:a16="http://schemas.microsoft.com/office/drawing/2014/main" id="{11660541-0DD8-51EA-1D7E-47C6A99A9F87}"/>
              </a:ext>
            </a:extLst>
          </p:cNvPr>
          <p:cNvSpPr/>
          <p:nvPr/>
        </p:nvSpPr>
        <p:spPr>
          <a:xfrm>
            <a:off x="11515143" y="3698226"/>
            <a:ext cx="11626" cy="1851215"/>
          </a:xfrm>
          <a:custGeom>
            <a:avLst/>
            <a:gdLst>
              <a:gd name="connsiteX0" fmla="*/ -683 w 9499"/>
              <a:gd name="connsiteY0" fmla="*/ -290 h 1397084"/>
              <a:gd name="connsiteX1" fmla="*/ -683 w 9499"/>
              <a:gd name="connsiteY1" fmla="*/ 1396794 h 139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9" h="1397084">
                <a:moveTo>
                  <a:pt x="-683" y="-290"/>
                </a:moveTo>
                <a:lnTo>
                  <a:pt x="-683" y="1396794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179" name="자유형 50178">
            <a:extLst>
              <a:ext uri="{FF2B5EF4-FFF2-40B4-BE49-F238E27FC236}">
                <a16:creationId xmlns:a16="http://schemas.microsoft.com/office/drawing/2014/main" id="{B7A0F41C-9FED-475D-2749-7A96DEC198C2}"/>
              </a:ext>
            </a:extLst>
          </p:cNvPr>
          <p:cNvSpPr/>
          <p:nvPr/>
        </p:nvSpPr>
        <p:spPr>
          <a:xfrm>
            <a:off x="8686370" y="3704523"/>
            <a:ext cx="2834585" cy="12592"/>
          </a:xfrm>
          <a:custGeom>
            <a:avLst/>
            <a:gdLst>
              <a:gd name="connsiteX0" fmla="*/ -683 w 2315996"/>
              <a:gd name="connsiteY0" fmla="*/ -290 h 9503"/>
              <a:gd name="connsiteX1" fmla="*/ 2315314 w 2315996"/>
              <a:gd name="connsiteY1" fmla="*/ -290 h 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996" h="9503">
                <a:moveTo>
                  <a:pt x="-683" y="-290"/>
                </a:moveTo>
                <a:lnTo>
                  <a:pt x="2315314" y="-290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180" name="자유형 50179">
            <a:extLst>
              <a:ext uri="{FF2B5EF4-FFF2-40B4-BE49-F238E27FC236}">
                <a16:creationId xmlns:a16="http://schemas.microsoft.com/office/drawing/2014/main" id="{9765D152-0B6C-3E38-DE77-CBEC57A0FE39}"/>
              </a:ext>
            </a:extLst>
          </p:cNvPr>
          <p:cNvSpPr/>
          <p:nvPr/>
        </p:nvSpPr>
        <p:spPr>
          <a:xfrm>
            <a:off x="8686370" y="5543146"/>
            <a:ext cx="2834585" cy="12592"/>
          </a:xfrm>
          <a:custGeom>
            <a:avLst/>
            <a:gdLst>
              <a:gd name="connsiteX0" fmla="*/ -683 w 2315996"/>
              <a:gd name="connsiteY0" fmla="*/ -290 h 9503"/>
              <a:gd name="connsiteX1" fmla="*/ 2315314 w 2315996"/>
              <a:gd name="connsiteY1" fmla="*/ -290 h 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996" h="9503">
                <a:moveTo>
                  <a:pt x="-683" y="-290"/>
                </a:moveTo>
                <a:lnTo>
                  <a:pt x="2315314" y="-290"/>
                </a:lnTo>
              </a:path>
            </a:pathLst>
          </a:custGeom>
          <a:noFill/>
          <a:ln w="948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0196" name="그룹 50195">
            <a:extLst>
              <a:ext uri="{FF2B5EF4-FFF2-40B4-BE49-F238E27FC236}">
                <a16:creationId xmlns:a16="http://schemas.microsoft.com/office/drawing/2014/main" id="{F60F788E-A2BF-288A-F198-18273D5AA084}"/>
              </a:ext>
            </a:extLst>
          </p:cNvPr>
          <p:cNvGrpSpPr/>
          <p:nvPr/>
        </p:nvGrpSpPr>
        <p:grpSpPr>
          <a:xfrm>
            <a:off x="8692182" y="3678422"/>
            <a:ext cx="2902449" cy="854593"/>
            <a:chOff x="8692182" y="3678422"/>
            <a:chExt cx="2902449" cy="854593"/>
          </a:xfrm>
        </p:grpSpPr>
        <p:sp>
          <p:nvSpPr>
            <p:cNvPr id="43" name="자유형 42">
              <a:extLst>
                <a:ext uri="{FF2B5EF4-FFF2-40B4-BE49-F238E27FC236}">
                  <a16:creationId xmlns:a16="http://schemas.microsoft.com/office/drawing/2014/main" id="{7D2F8496-C256-0ECE-200F-2C548106DB1B}"/>
                </a:ext>
              </a:extLst>
            </p:cNvPr>
            <p:cNvSpPr/>
            <p:nvPr/>
          </p:nvSpPr>
          <p:spPr>
            <a:xfrm>
              <a:off x="8692182" y="3704523"/>
              <a:ext cx="1110872" cy="367724"/>
            </a:xfrm>
            <a:custGeom>
              <a:avLst/>
              <a:gdLst>
                <a:gd name="connsiteX0" fmla="*/ -683 w 907637"/>
                <a:gd name="connsiteY0" fmla="*/ -290 h 277516"/>
                <a:gd name="connsiteX1" fmla="*/ 906955 w 907637"/>
                <a:gd name="connsiteY1" fmla="*/ -290 h 277516"/>
                <a:gd name="connsiteX2" fmla="*/ 906955 w 907637"/>
                <a:gd name="connsiteY2" fmla="*/ 277226 h 277516"/>
                <a:gd name="connsiteX3" fmla="*/ -683 w 907637"/>
                <a:gd name="connsiteY3" fmla="*/ 277226 h 2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637" h="277516">
                  <a:moveTo>
                    <a:pt x="-683" y="-290"/>
                  </a:moveTo>
                  <a:lnTo>
                    <a:pt x="906955" y="-290"/>
                  </a:lnTo>
                  <a:lnTo>
                    <a:pt x="906955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4F81BD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 43">
              <a:extLst>
                <a:ext uri="{FF2B5EF4-FFF2-40B4-BE49-F238E27FC236}">
                  <a16:creationId xmlns:a16="http://schemas.microsoft.com/office/drawing/2014/main" id="{872CFEC9-2580-7A9D-1B6F-99B58217C1BF}"/>
                </a:ext>
              </a:extLst>
            </p:cNvPr>
            <p:cNvSpPr/>
            <p:nvPr/>
          </p:nvSpPr>
          <p:spPr>
            <a:xfrm>
              <a:off x="9803055" y="3704523"/>
              <a:ext cx="771095" cy="367724"/>
            </a:xfrm>
            <a:custGeom>
              <a:avLst/>
              <a:gdLst>
                <a:gd name="connsiteX0" fmla="*/ -683 w 630023"/>
                <a:gd name="connsiteY0" fmla="*/ -290 h 277516"/>
                <a:gd name="connsiteX1" fmla="*/ 629341 w 630023"/>
                <a:gd name="connsiteY1" fmla="*/ -290 h 277516"/>
                <a:gd name="connsiteX2" fmla="*/ 629341 w 630023"/>
                <a:gd name="connsiteY2" fmla="*/ 277226 h 277516"/>
                <a:gd name="connsiteX3" fmla="*/ -683 w 630023"/>
                <a:gd name="connsiteY3" fmla="*/ 277226 h 2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23" h="277516">
                  <a:moveTo>
                    <a:pt x="-683" y="-290"/>
                  </a:moveTo>
                  <a:lnTo>
                    <a:pt x="629341" y="-290"/>
                  </a:lnTo>
                  <a:lnTo>
                    <a:pt x="629341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4F81BD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 44">
              <a:extLst>
                <a:ext uri="{FF2B5EF4-FFF2-40B4-BE49-F238E27FC236}">
                  <a16:creationId xmlns:a16="http://schemas.microsoft.com/office/drawing/2014/main" id="{28203B7E-DC7E-C5FF-786F-EA5548ABFDD3}"/>
                </a:ext>
              </a:extLst>
            </p:cNvPr>
            <p:cNvSpPr/>
            <p:nvPr/>
          </p:nvSpPr>
          <p:spPr>
            <a:xfrm>
              <a:off x="10574152" y="3704523"/>
              <a:ext cx="940990" cy="367724"/>
            </a:xfrm>
            <a:custGeom>
              <a:avLst/>
              <a:gdLst>
                <a:gd name="connsiteX0" fmla="*/ -683 w 768835"/>
                <a:gd name="connsiteY0" fmla="*/ -290 h 277516"/>
                <a:gd name="connsiteX1" fmla="*/ 768153 w 768835"/>
                <a:gd name="connsiteY1" fmla="*/ -290 h 277516"/>
                <a:gd name="connsiteX2" fmla="*/ 768153 w 768835"/>
                <a:gd name="connsiteY2" fmla="*/ 277226 h 277516"/>
                <a:gd name="connsiteX3" fmla="*/ -683 w 768835"/>
                <a:gd name="connsiteY3" fmla="*/ 277226 h 2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277516">
                  <a:moveTo>
                    <a:pt x="-683" y="-290"/>
                  </a:moveTo>
                  <a:lnTo>
                    <a:pt x="768153" y="-290"/>
                  </a:lnTo>
                  <a:lnTo>
                    <a:pt x="768153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4F81BD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 45">
              <a:extLst>
                <a:ext uri="{FF2B5EF4-FFF2-40B4-BE49-F238E27FC236}">
                  <a16:creationId xmlns:a16="http://schemas.microsoft.com/office/drawing/2014/main" id="{5E0ADD64-469D-3477-C293-44FA0ED70FE3}"/>
                </a:ext>
              </a:extLst>
            </p:cNvPr>
            <p:cNvSpPr/>
            <p:nvPr/>
          </p:nvSpPr>
          <p:spPr>
            <a:xfrm>
              <a:off x="8692182" y="4072249"/>
              <a:ext cx="1110872" cy="367723"/>
            </a:xfrm>
            <a:custGeom>
              <a:avLst/>
              <a:gdLst>
                <a:gd name="connsiteX0" fmla="*/ -683 w 907637"/>
                <a:gd name="connsiteY0" fmla="*/ -290 h 277515"/>
                <a:gd name="connsiteX1" fmla="*/ 906955 w 907637"/>
                <a:gd name="connsiteY1" fmla="*/ -290 h 277515"/>
                <a:gd name="connsiteX2" fmla="*/ 906955 w 907637"/>
                <a:gd name="connsiteY2" fmla="*/ 277226 h 277515"/>
                <a:gd name="connsiteX3" fmla="*/ -683 w 907637"/>
                <a:gd name="connsiteY3" fmla="*/ 277226 h 2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637" h="277515">
                  <a:moveTo>
                    <a:pt x="-683" y="-290"/>
                  </a:moveTo>
                  <a:lnTo>
                    <a:pt x="906955" y="-290"/>
                  </a:lnTo>
                  <a:lnTo>
                    <a:pt x="906955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D0D8E8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 46">
              <a:extLst>
                <a:ext uri="{FF2B5EF4-FFF2-40B4-BE49-F238E27FC236}">
                  <a16:creationId xmlns:a16="http://schemas.microsoft.com/office/drawing/2014/main" id="{719D8CC1-4581-19A4-156C-982A103AFB94}"/>
                </a:ext>
              </a:extLst>
            </p:cNvPr>
            <p:cNvSpPr/>
            <p:nvPr/>
          </p:nvSpPr>
          <p:spPr>
            <a:xfrm>
              <a:off x="9803055" y="4072249"/>
              <a:ext cx="771095" cy="367723"/>
            </a:xfrm>
            <a:custGeom>
              <a:avLst/>
              <a:gdLst>
                <a:gd name="connsiteX0" fmla="*/ -683 w 630023"/>
                <a:gd name="connsiteY0" fmla="*/ -290 h 277515"/>
                <a:gd name="connsiteX1" fmla="*/ 629341 w 630023"/>
                <a:gd name="connsiteY1" fmla="*/ -290 h 277515"/>
                <a:gd name="connsiteX2" fmla="*/ 629341 w 630023"/>
                <a:gd name="connsiteY2" fmla="*/ 277226 h 277515"/>
                <a:gd name="connsiteX3" fmla="*/ -683 w 630023"/>
                <a:gd name="connsiteY3" fmla="*/ 277226 h 2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23" h="277515">
                  <a:moveTo>
                    <a:pt x="-683" y="-290"/>
                  </a:moveTo>
                  <a:lnTo>
                    <a:pt x="629341" y="-290"/>
                  </a:lnTo>
                  <a:lnTo>
                    <a:pt x="629341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D0D8E8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276A3EAB-22A8-9874-7881-CDBC33F3E279}"/>
                </a:ext>
              </a:extLst>
            </p:cNvPr>
            <p:cNvSpPr/>
            <p:nvPr/>
          </p:nvSpPr>
          <p:spPr>
            <a:xfrm>
              <a:off x="10574152" y="4072249"/>
              <a:ext cx="940990" cy="367723"/>
            </a:xfrm>
            <a:custGeom>
              <a:avLst/>
              <a:gdLst>
                <a:gd name="connsiteX0" fmla="*/ -683 w 768835"/>
                <a:gd name="connsiteY0" fmla="*/ -290 h 277515"/>
                <a:gd name="connsiteX1" fmla="*/ 768153 w 768835"/>
                <a:gd name="connsiteY1" fmla="*/ -290 h 277515"/>
                <a:gd name="connsiteX2" fmla="*/ 768153 w 768835"/>
                <a:gd name="connsiteY2" fmla="*/ 277226 h 277515"/>
                <a:gd name="connsiteX3" fmla="*/ -683 w 768835"/>
                <a:gd name="connsiteY3" fmla="*/ 277226 h 2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277515">
                  <a:moveTo>
                    <a:pt x="-683" y="-290"/>
                  </a:moveTo>
                  <a:lnTo>
                    <a:pt x="768153" y="-290"/>
                  </a:lnTo>
                  <a:lnTo>
                    <a:pt x="768153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D0D8E8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81" name="TextBox 50180">
              <a:extLst>
                <a:ext uri="{FF2B5EF4-FFF2-40B4-BE49-F238E27FC236}">
                  <a16:creationId xmlns:a16="http://schemas.microsoft.com/office/drawing/2014/main" id="{E3A48647-4429-D76A-A9F1-7DE2A86BFA71}"/>
                </a:ext>
              </a:extLst>
            </p:cNvPr>
            <p:cNvSpPr txBox="1"/>
            <p:nvPr/>
          </p:nvSpPr>
          <p:spPr>
            <a:xfrm>
              <a:off x="10720233" y="3678422"/>
              <a:ext cx="874398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print</a:t>
              </a:r>
            </a:p>
          </p:txBody>
        </p:sp>
        <p:sp>
          <p:nvSpPr>
            <p:cNvPr id="50182" name="TextBox 50181">
              <a:extLst>
                <a:ext uri="{FF2B5EF4-FFF2-40B4-BE49-F238E27FC236}">
                  <a16:creationId xmlns:a16="http://schemas.microsoft.com/office/drawing/2014/main" id="{A6EF5315-88E8-BE03-D3C6-DBF1E37290C4}"/>
                </a:ext>
              </a:extLst>
            </p:cNvPr>
            <p:cNvSpPr txBox="1"/>
            <p:nvPr/>
          </p:nvSpPr>
          <p:spPr>
            <a:xfrm>
              <a:off x="10020010" y="3678422"/>
              <a:ext cx="398666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n</a:t>
              </a:r>
            </a:p>
          </p:txBody>
        </p:sp>
        <p:sp>
          <p:nvSpPr>
            <p:cNvPr id="50183" name="TextBox 50182">
              <a:extLst>
                <a:ext uri="{FF2B5EF4-FFF2-40B4-BE49-F238E27FC236}">
                  <a16:creationId xmlns:a16="http://schemas.microsoft.com/office/drawing/2014/main" id="{DF9E9B9A-5A56-7A2D-8174-0A13830E6A63}"/>
                </a:ext>
              </a:extLst>
            </p:cNvPr>
            <p:cNvSpPr txBox="1"/>
            <p:nvPr/>
          </p:nvSpPr>
          <p:spPr>
            <a:xfrm>
              <a:off x="9041968" y="3678422"/>
              <a:ext cx="510498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 dirty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pt</a:t>
              </a:r>
            </a:p>
          </p:txBody>
        </p:sp>
        <p:sp>
          <p:nvSpPr>
            <p:cNvPr id="50184" name="TextBox 50183">
              <a:extLst>
                <a:ext uri="{FF2B5EF4-FFF2-40B4-BE49-F238E27FC236}">
                  <a16:creationId xmlns:a16="http://schemas.microsoft.com/office/drawing/2014/main" id="{5335C075-6967-E812-76C6-0A1B7559EE32}"/>
                </a:ext>
              </a:extLst>
            </p:cNvPr>
            <p:cNvSpPr txBox="1"/>
            <p:nvPr/>
          </p:nvSpPr>
          <p:spPr>
            <a:xfrm>
              <a:off x="10881141" y="4043629"/>
              <a:ext cx="381010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2</a:t>
              </a:r>
            </a:p>
          </p:txBody>
        </p:sp>
        <p:sp>
          <p:nvSpPr>
            <p:cNvPr id="50185" name="TextBox 50184">
              <a:extLst>
                <a:ext uri="{FF2B5EF4-FFF2-40B4-BE49-F238E27FC236}">
                  <a16:creationId xmlns:a16="http://schemas.microsoft.com/office/drawing/2014/main" id="{964E4082-4D63-C50C-0E43-A0CA73C45269}"/>
                </a:ext>
              </a:extLst>
            </p:cNvPr>
            <p:cNvSpPr txBox="1"/>
            <p:nvPr/>
          </p:nvSpPr>
          <p:spPr>
            <a:xfrm>
              <a:off x="9870323" y="4043629"/>
              <a:ext cx="845989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2345</a:t>
              </a:r>
            </a:p>
          </p:txBody>
        </p:sp>
        <p:sp>
          <p:nvSpPr>
            <p:cNvPr id="50186" name="TextBox 50185">
              <a:extLst>
                <a:ext uri="{FF2B5EF4-FFF2-40B4-BE49-F238E27FC236}">
                  <a16:creationId xmlns:a16="http://schemas.microsoft.com/office/drawing/2014/main" id="{3A6D474B-CDDF-8FD2-81D0-88667E868188}"/>
                </a:ext>
              </a:extLst>
            </p:cNvPr>
            <p:cNvSpPr txBox="1"/>
            <p:nvPr/>
          </p:nvSpPr>
          <p:spPr>
            <a:xfrm>
              <a:off x="8929344" y="4043629"/>
              <a:ext cx="845989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1000</a:t>
              </a:r>
            </a:p>
          </p:txBody>
        </p:sp>
      </p:grpSp>
      <p:grpSp>
        <p:nvGrpSpPr>
          <p:cNvPr id="50197" name="그룹 50196">
            <a:extLst>
              <a:ext uri="{FF2B5EF4-FFF2-40B4-BE49-F238E27FC236}">
                <a16:creationId xmlns:a16="http://schemas.microsoft.com/office/drawing/2014/main" id="{7B8366D7-981C-3FE3-5F61-660C73C6088E}"/>
              </a:ext>
            </a:extLst>
          </p:cNvPr>
          <p:cNvGrpSpPr/>
          <p:nvPr/>
        </p:nvGrpSpPr>
        <p:grpSpPr>
          <a:xfrm>
            <a:off x="8692182" y="4408834"/>
            <a:ext cx="2822960" cy="489386"/>
            <a:chOff x="8692182" y="4408834"/>
            <a:chExt cx="2822960" cy="489386"/>
          </a:xfrm>
        </p:grpSpPr>
        <p:sp>
          <p:nvSpPr>
            <p:cNvPr id="49" name="자유형 48">
              <a:extLst>
                <a:ext uri="{FF2B5EF4-FFF2-40B4-BE49-F238E27FC236}">
                  <a16:creationId xmlns:a16="http://schemas.microsoft.com/office/drawing/2014/main" id="{B8239DFF-9498-4031-0321-FA33E18F07B0}"/>
                </a:ext>
              </a:extLst>
            </p:cNvPr>
            <p:cNvSpPr/>
            <p:nvPr/>
          </p:nvSpPr>
          <p:spPr>
            <a:xfrm>
              <a:off x="8692182" y="4439972"/>
              <a:ext cx="1110872" cy="367724"/>
            </a:xfrm>
            <a:custGeom>
              <a:avLst/>
              <a:gdLst>
                <a:gd name="connsiteX0" fmla="*/ -683 w 907637"/>
                <a:gd name="connsiteY0" fmla="*/ -290 h 277516"/>
                <a:gd name="connsiteX1" fmla="*/ 906955 w 907637"/>
                <a:gd name="connsiteY1" fmla="*/ -290 h 277516"/>
                <a:gd name="connsiteX2" fmla="*/ 906955 w 907637"/>
                <a:gd name="connsiteY2" fmla="*/ 277226 h 277516"/>
                <a:gd name="connsiteX3" fmla="*/ -683 w 907637"/>
                <a:gd name="connsiteY3" fmla="*/ 277226 h 2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637" h="277516">
                  <a:moveTo>
                    <a:pt x="-683" y="-290"/>
                  </a:moveTo>
                  <a:lnTo>
                    <a:pt x="906955" y="-290"/>
                  </a:lnTo>
                  <a:lnTo>
                    <a:pt x="906955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E9EDF4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 49">
              <a:extLst>
                <a:ext uri="{FF2B5EF4-FFF2-40B4-BE49-F238E27FC236}">
                  <a16:creationId xmlns:a16="http://schemas.microsoft.com/office/drawing/2014/main" id="{205698E7-5F53-D753-A9F4-2DD21EC373B8}"/>
                </a:ext>
              </a:extLst>
            </p:cNvPr>
            <p:cNvSpPr/>
            <p:nvPr/>
          </p:nvSpPr>
          <p:spPr>
            <a:xfrm>
              <a:off x="9803055" y="4439972"/>
              <a:ext cx="771095" cy="367724"/>
            </a:xfrm>
            <a:custGeom>
              <a:avLst/>
              <a:gdLst>
                <a:gd name="connsiteX0" fmla="*/ -683 w 630023"/>
                <a:gd name="connsiteY0" fmla="*/ -290 h 277516"/>
                <a:gd name="connsiteX1" fmla="*/ 629341 w 630023"/>
                <a:gd name="connsiteY1" fmla="*/ -290 h 277516"/>
                <a:gd name="connsiteX2" fmla="*/ 629341 w 630023"/>
                <a:gd name="connsiteY2" fmla="*/ 277226 h 277516"/>
                <a:gd name="connsiteX3" fmla="*/ -683 w 630023"/>
                <a:gd name="connsiteY3" fmla="*/ 277226 h 2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23" h="277516">
                  <a:moveTo>
                    <a:pt x="-683" y="-290"/>
                  </a:moveTo>
                  <a:lnTo>
                    <a:pt x="629341" y="-290"/>
                  </a:lnTo>
                  <a:lnTo>
                    <a:pt x="629341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E9EDF4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 50">
              <a:extLst>
                <a:ext uri="{FF2B5EF4-FFF2-40B4-BE49-F238E27FC236}">
                  <a16:creationId xmlns:a16="http://schemas.microsoft.com/office/drawing/2014/main" id="{BC12E8F0-EFD1-F8A5-D8B2-11EF17B17593}"/>
                </a:ext>
              </a:extLst>
            </p:cNvPr>
            <p:cNvSpPr/>
            <p:nvPr/>
          </p:nvSpPr>
          <p:spPr>
            <a:xfrm>
              <a:off x="10574152" y="4439972"/>
              <a:ext cx="940990" cy="367724"/>
            </a:xfrm>
            <a:custGeom>
              <a:avLst/>
              <a:gdLst>
                <a:gd name="connsiteX0" fmla="*/ -683 w 768835"/>
                <a:gd name="connsiteY0" fmla="*/ -290 h 277516"/>
                <a:gd name="connsiteX1" fmla="*/ 768153 w 768835"/>
                <a:gd name="connsiteY1" fmla="*/ -290 h 277516"/>
                <a:gd name="connsiteX2" fmla="*/ 768153 w 768835"/>
                <a:gd name="connsiteY2" fmla="*/ 277226 h 277516"/>
                <a:gd name="connsiteX3" fmla="*/ -683 w 768835"/>
                <a:gd name="connsiteY3" fmla="*/ 277226 h 2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277516">
                  <a:moveTo>
                    <a:pt x="-683" y="-290"/>
                  </a:moveTo>
                  <a:lnTo>
                    <a:pt x="768153" y="-290"/>
                  </a:lnTo>
                  <a:lnTo>
                    <a:pt x="768153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E9EDF4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87" name="TextBox 50186">
              <a:extLst>
                <a:ext uri="{FF2B5EF4-FFF2-40B4-BE49-F238E27FC236}">
                  <a16:creationId xmlns:a16="http://schemas.microsoft.com/office/drawing/2014/main" id="{863FB1DC-C4F8-C87B-83F7-E8BEA1F1A8F4}"/>
                </a:ext>
              </a:extLst>
            </p:cNvPr>
            <p:cNvSpPr txBox="1"/>
            <p:nvPr/>
          </p:nvSpPr>
          <p:spPr>
            <a:xfrm>
              <a:off x="10881141" y="4408834"/>
              <a:ext cx="381010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3</a:t>
              </a:r>
            </a:p>
          </p:txBody>
        </p:sp>
        <p:sp>
          <p:nvSpPr>
            <p:cNvPr id="50188" name="TextBox 50187">
              <a:extLst>
                <a:ext uri="{FF2B5EF4-FFF2-40B4-BE49-F238E27FC236}">
                  <a16:creationId xmlns:a16="http://schemas.microsoft.com/office/drawing/2014/main" id="{D7E65634-F8BB-9365-BDEF-380D276525D6}"/>
                </a:ext>
              </a:extLst>
            </p:cNvPr>
            <p:cNvSpPr txBox="1"/>
            <p:nvPr/>
          </p:nvSpPr>
          <p:spPr>
            <a:xfrm>
              <a:off x="9921921" y="4408834"/>
              <a:ext cx="690996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345</a:t>
              </a:r>
            </a:p>
          </p:txBody>
        </p:sp>
        <p:sp>
          <p:nvSpPr>
            <p:cNvPr id="50189" name="TextBox 50188">
              <a:extLst>
                <a:ext uri="{FF2B5EF4-FFF2-40B4-BE49-F238E27FC236}">
                  <a16:creationId xmlns:a16="http://schemas.microsoft.com/office/drawing/2014/main" id="{3B2F28B1-5E67-9250-4971-3580CD3087A8}"/>
                </a:ext>
              </a:extLst>
            </p:cNvPr>
            <p:cNvSpPr txBox="1"/>
            <p:nvPr/>
          </p:nvSpPr>
          <p:spPr>
            <a:xfrm>
              <a:off x="8980930" y="4408834"/>
              <a:ext cx="690996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100</a:t>
              </a:r>
            </a:p>
          </p:txBody>
        </p:sp>
      </p:grpSp>
      <p:grpSp>
        <p:nvGrpSpPr>
          <p:cNvPr id="50198" name="그룹 50197">
            <a:extLst>
              <a:ext uri="{FF2B5EF4-FFF2-40B4-BE49-F238E27FC236}">
                <a16:creationId xmlns:a16="http://schemas.microsoft.com/office/drawing/2014/main" id="{9350D241-51A5-24B7-A76E-F86397574EEC}"/>
              </a:ext>
            </a:extLst>
          </p:cNvPr>
          <p:cNvGrpSpPr/>
          <p:nvPr/>
        </p:nvGrpSpPr>
        <p:grpSpPr>
          <a:xfrm>
            <a:off x="8692182" y="4774040"/>
            <a:ext cx="2822960" cy="489386"/>
            <a:chOff x="8692182" y="4774040"/>
            <a:chExt cx="2822960" cy="489386"/>
          </a:xfrm>
        </p:grpSpPr>
        <p:sp>
          <p:nvSpPr>
            <p:cNvPr id="52" name="자유형 51">
              <a:extLst>
                <a:ext uri="{FF2B5EF4-FFF2-40B4-BE49-F238E27FC236}">
                  <a16:creationId xmlns:a16="http://schemas.microsoft.com/office/drawing/2014/main" id="{97321258-30E3-7315-FD41-51CCE0E2757A}"/>
                </a:ext>
              </a:extLst>
            </p:cNvPr>
            <p:cNvSpPr/>
            <p:nvPr/>
          </p:nvSpPr>
          <p:spPr>
            <a:xfrm>
              <a:off x="8692182" y="4807697"/>
              <a:ext cx="1110872" cy="367724"/>
            </a:xfrm>
            <a:custGeom>
              <a:avLst/>
              <a:gdLst>
                <a:gd name="connsiteX0" fmla="*/ -683 w 907637"/>
                <a:gd name="connsiteY0" fmla="*/ -290 h 277516"/>
                <a:gd name="connsiteX1" fmla="*/ 906955 w 907637"/>
                <a:gd name="connsiteY1" fmla="*/ -290 h 277516"/>
                <a:gd name="connsiteX2" fmla="*/ 906955 w 907637"/>
                <a:gd name="connsiteY2" fmla="*/ 277226 h 277516"/>
                <a:gd name="connsiteX3" fmla="*/ -683 w 907637"/>
                <a:gd name="connsiteY3" fmla="*/ 277226 h 2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637" h="277516">
                  <a:moveTo>
                    <a:pt x="-683" y="-290"/>
                  </a:moveTo>
                  <a:lnTo>
                    <a:pt x="906955" y="-290"/>
                  </a:lnTo>
                  <a:lnTo>
                    <a:pt x="906955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D0D8E8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22A00500-66FD-A871-EC97-D5FB5700FBD7}"/>
                </a:ext>
              </a:extLst>
            </p:cNvPr>
            <p:cNvSpPr/>
            <p:nvPr/>
          </p:nvSpPr>
          <p:spPr>
            <a:xfrm>
              <a:off x="9803055" y="4807697"/>
              <a:ext cx="771095" cy="367724"/>
            </a:xfrm>
            <a:custGeom>
              <a:avLst/>
              <a:gdLst>
                <a:gd name="connsiteX0" fmla="*/ -683 w 630023"/>
                <a:gd name="connsiteY0" fmla="*/ -290 h 277516"/>
                <a:gd name="connsiteX1" fmla="*/ 629341 w 630023"/>
                <a:gd name="connsiteY1" fmla="*/ -290 h 277516"/>
                <a:gd name="connsiteX2" fmla="*/ 629341 w 630023"/>
                <a:gd name="connsiteY2" fmla="*/ 277226 h 277516"/>
                <a:gd name="connsiteX3" fmla="*/ -683 w 630023"/>
                <a:gd name="connsiteY3" fmla="*/ 277226 h 2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23" h="277516">
                  <a:moveTo>
                    <a:pt x="-683" y="-290"/>
                  </a:moveTo>
                  <a:lnTo>
                    <a:pt x="629341" y="-290"/>
                  </a:lnTo>
                  <a:lnTo>
                    <a:pt x="629341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D0D8E8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EB4F01DC-C5B9-C1C9-91F3-E532C2ABDAE0}"/>
                </a:ext>
              </a:extLst>
            </p:cNvPr>
            <p:cNvSpPr/>
            <p:nvPr/>
          </p:nvSpPr>
          <p:spPr>
            <a:xfrm>
              <a:off x="10574152" y="4807697"/>
              <a:ext cx="940990" cy="367724"/>
            </a:xfrm>
            <a:custGeom>
              <a:avLst/>
              <a:gdLst>
                <a:gd name="connsiteX0" fmla="*/ -683 w 768835"/>
                <a:gd name="connsiteY0" fmla="*/ -290 h 277516"/>
                <a:gd name="connsiteX1" fmla="*/ 768153 w 768835"/>
                <a:gd name="connsiteY1" fmla="*/ -290 h 277516"/>
                <a:gd name="connsiteX2" fmla="*/ 768153 w 768835"/>
                <a:gd name="connsiteY2" fmla="*/ 277226 h 277516"/>
                <a:gd name="connsiteX3" fmla="*/ -683 w 768835"/>
                <a:gd name="connsiteY3" fmla="*/ 277226 h 2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277516">
                  <a:moveTo>
                    <a:pt x="-683" y="-290"/>
                  </a:moveTo>
                  <a:lnTo>
                    <a:pt x="768153" y="-290"/>
                  </a:lnTo>
                  <a:lnTo>
                    <a:pt x="768153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D0D8E8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90" name="TextBox 50189">
              <a:extLst>
                <a:ext uri="{FF2B5EF4-FFF2-40B4-BE49-F238E27FC236}">
                  <a16:creationId xmlns:a16="http://schemas.microsoft.com/office/drawing/2014/main" id="{33944403-E6FA-3A61-18BA-BF2AF7434D34}"/>
                </a:ext>
              </a:extLst>
            </p:cNvPr>
            <p:cNvSpPr txBox="1"/>
            <p:nvPr/>
          </p:nvSpPr>
          <p:spPr>
            <a:xfrm>
              <a:off x="10881141" y="4774040"/>
              <a:ext cx="381010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4</a:t>
              </a:r>
            </a:p>
          </p:txBody>
        </p:sp>
        <p:sp>
          <p:nvSpPr>
            <p:cNvPr id="50191" name="TextBox 50190">
              <a:extLst>
                <a:ext uri="{FF2B5EF4-FFF2-40B4-BE49-F238E27FC236}">
                  <a16:creationId xmlns:a16="http://schemas.microsoft.com/office/drawing/2014/main" id="{559842B9-2EC8-7A41-3BE4-CBDECA5455A0}"/>
                </a:ext>
              </a:extLst>
            </p:cNvPr>
            <p:cNvSpPr txBox="1"/>
            <p:nvPr/>
          </p:nvSpPr>
          <p:spPr>
            <a:xfrm>
              <a:off x="9973506" y="4774040"/>
              <a:ext cx="536002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45</a:t>
              </a:r>
            </a:p>
          </p:txBody>
        </p:sp>
        <p:sp>
          <p:nvSpPr>
            <p:cNvPr id="50192" name="TextBox 50191">
              <a:extLst>
                <a:ext uri="{FF2B5EF4-FFF2-40B4-BE49-F238E27FC236}">
                  <a16:creationId xmlns:a16="http://schemas.microsoft.com/office/drawing/2014/main" id="{DF0681D2-B52E-218B-77EA-72B4C846A05A}"/>
                </a:ext>
              </a:extLst>
            </p:cNvPr>
            <p:cNvSpPr txBox="1"/>
            <p:nvPr/>
          </p:nvSpPr>
          <p:spPr>
            <a:xfrm>
              <a:off x="9032527" y="4774040"/>
              <a:ext cx="536002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10</a:t>
              </a:r>
            </a:p>
          </p:txBody>
        </p:sp>
      </p:grpSp>
      <p:grpSp>
        <p:nvGrpSpPr>
          <p:cNvPr id="50199" name="그룹 50198">
            <a:extLst>
              <a:ext uri="{FF2B5EF4-FFF2-40B4-BE49-F238E27FC236}">
                <a16:creationId xmlns:a16="http://schemas.microsoft.com/office/drawing/2014/main" id="{15821D8E-49B8-0D3B-3425-A21995F24C6A}"/>
              </a:ext>
            </a:extLst>
          </p:cNvPr>
          <p:cNvGrpSpPr/>
          <p:nvPr/>
        </p:nvGrpSpPr>
        <p:grpSpPr>
          <a:xfrm>
            <a:off x="8692182" y="5151838"/>
            <a:ext cx="2822960" cy="489386"/>
            <a:chOff x="8692182" y="5151838"/>
            <a:chExt cx="2822960" cy="489386"/>
          </a:xfrm>
        </p:grpSpPr>
        <p:sp>
          <p:nvSpPr>
            <p:cNvPr id="55" name="자유형 54">
              <a:extLst>
                <a:ext uri="{FF2B5EF4-FFF2-40B4-BE49-F238E27FC236}">
                  <a16:creationId xmlns:a16="http://schemas.microsoft.com/office/drawing/2014/main" id="{F96AABC6-9EB4-8919-BCE0-E4A0901A55C5}"/>
                </a:ext>
              </a:extLst>
            </p:cNvPr>
            <p:cNvSpPr/>
            <p:nvPr/>
          </p:nvSpPr>
          <p:spPr>
            <a:xfrm>
              <a:off x="8692182" y="5175422"/>
              <a:ext cx="1110872" cy="367723"/>
            </a:xfrm>
            <a:custGeom>
              <a:avLst/>
              <a:gdLst>
                <a:gd name="connsiteX0" fmla="*/ -683 w 907637"/>
                <a:gd name="connsiteY0" fmla="*/ -290 h 277515"/>
                <a:gd name="connsiteX1" fmla="*/ 906955 w 907637"/>
                <a:gd name="connsiteY1" fmla="*/ -290 h 277515"/>
                <a:gd name="connsiteX2" fmla="*/ 906955 w 907637"/>
                <a:gd name="connsiteY2" fmla="*/ 277226 h 277515"/>
                <a:gd name="connsiteX3" fmla="*/ -683 w 907637"/>
                <a:gd name="connsiteY3" fmla="*/ 277226 h 2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637" h="277515">
                  <a:moveTo>
                    <a:pt x="-683" y="-290"/>
                  </a:moveTo>
                  <a:lnTo>
                    <a:pt x="906955" y="-290"/>
                  </a:lnTo>
                  <a:lnTo>
                    <a:pt x="906955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E9EDF4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9CD49236-B456-CA66-63BB-C60F65452460}"/>
                </a:ext>
              </a:extLst>
            </p:cNvPr>
            <p:cNvSpPr/>
            <p:nvPr/>
          </p:nvSpPr>
          <p:spPr>
            <a:xfrm>
              <a:off x="9803055" y="5175422"/>
              <a:ext cx="771095" cy="367723"/>
            </a:xfrm>
            <a:custGeom>
              <a:avLst/>
              <a:gdLst>
                <a:gd name="connsiteX0" fmla="*/ -683 w 630023"/>
                <a:gd name="connsiteY0" fmla="*/ -290 h 277515"/>
                <a:gd name="connsiteX1" fmla="*/ 629341 w 630023"/>
                <a:gd name="connsiteY1" fmla="*/ -290 h 277515"/>
                <a:gd name="connsiteX2" fmla="*/ 629341 w 630023"/>
                <a:gd name="connsiteY2" fmla="*/ 277226 h 277515"/>
                <a:gd name="connsiteX3" fmla="*/ -683 w 630023"/>
                <a:gd name="connsiteY3" fmla="*/ 277226 h 2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23" h="277515">
                  <a:moveTo>
                    <a:pt x="-683" y="-290"/>
                  </a:moveTo>
                  <a:lnTo>
                    <a:pt x="629341" y="-290"/>
                  </a:lnTo>
                  <a:lnTo>
                    <a:pt x="629341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E9EDF4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FD2CAA-8A40-075A-7214-62A05BBB47CC}"/>
                </a:ext>
              </a:extLst>
            </p:cNvPr>
            <p:cNvSpPr/>
            <p:nvPr/>
          </p:nvSpPr>
          <p:spPr>
            <a:xfrm>
              <a:off x="10574152" y="5175422"/>
              <a:ext cx="940990" cy="367723"/>
            </a:xfrm>
            <a:custGeom>
              <a:avLst/>
              <a:gdLst>
                <a:gd name="connsiteX0" fmla="*/ -683 w 768835"/>
                <a:gd name="connsiteY0" fmla="*/ -290 h 277515"/>
                <a:gd name="connsiteX1" fmla="*/ 768153 w 768835"/>
                <a:gd name="connsiteY1" fmla="*/ -290 h 277515"/>
                <a:gd name="connsiteX2" fmla="*/ 768153 w 768835"/>
                <a:gd name="connsiteY2" fmla="*/ 277226 h 277515"/>
                <a:gd name="connsiteX3" fmla="*/ -683 w 768835"/>
                <a:gd name="connsiteY3" fmla="*/ 277226 h 2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277515">
                  <a:moveTo>
                    <a:pt x="-683" y="-290"/>
                  </a:moveTo>
                  <a:lnTo>
                    <a:pt x="768153" y="-290"/>
                  </a:lnTo>
                  <a:lnTo>
                    <a:pt x="768153" y="277226"/>
                  </a:lnTo>
                  <a:lnTo>
                    <a:pt x="-683" y="277226"/>
                  </a:lnTo>
                  <a:close/>
                </a:path>
              </a:pathLst>
            </a:custGeom>
            <a:solidFill>
              <a:srgbClr val="E9EDF4"/>
            </a:solidFill>
            <a:ln w="9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93" name="TextBox 50192">
              <a:extLst>
                <a:ext uri="{FF2B5EF4-FFF2-40B4-BE49-F238E27FC236}">
                  <a16:creationId xmlns:a16="http://schemas.microsoft.com/office/drawing/2014/main" id="{FAE7C508-4646-5DB1-6F32-D60577E9BBDE}"/>
                </a:ext>
              </a:extLst>
            </p:cNvPr>
            <p:cNvSpPr txBox="1"/>
            <p:nvPr/>
          </p:nvSpPr>
          <p:spPr>
            <a:xfrm>
              <a:off x="10881141" y="5151838"/>
              <a:ext cx="381010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5</a:t>
              </a:r>
            </a:p>
          </p:txBody>
        </p:sp>
        <p:sp>
          <p:nvSpPr>
            <p:cNvPr id="50194" name="TextBox 50193">
              <a:extLst>
                <a:ext uri="{FF2B5EF4-FFF2-40B4-BE49-F238E27FC236}">
                  <a16:creationId xmlns:a16="http://schemas.microsoft.com/office/drawing/2014/main" id="{46ECBCB6-0799-1DB4-8AAD-5F62D865C873}"/>
                </a:ext>
              </a:extLst>
            </p:cNvPr>
            <p:cNvSpPr txBox="1"/>
            <p:nvPr/>
          </p:nvSpPr>
          <p:spPr>
            <a:xfrm>
              <a:off x="10025103" y="5151838"/>
              <a:ext cx="381010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5</a:t>
              </a:r>
            </a:p>
          </p:txBody>
        </p:sp>
        <p:sp>
          <p:nvSpPr>
            <p:cNvPr id="50195" name="TextBox 50194">
              <a:extLst>
                <a:ext uri="{FF2B5EF4-FFF2-40B4-BE49-F238E27FC236}">
                  <a16:creationId xmlns:a16="http://schemas.microsoft.com/office/drawing/2014/main" id="{E952E448-4A31-A75B-54F2-3734822E5E9E}"/>
                </a:ext>
              </a:extLst>
            </p:cNvPr>
            <p:cNvSpPr txBox="1"/>
            <p:nvPr/>
          </p:nvSpPr>
          <p:spPr>
            <a:xfrm>
              <a:off x="9084112" y="5151838"/>
              <a:ext cx="381010" cy="48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000000"/>
                  </a:solidFill>
                  <a:latin typeface="맑은 고딕"/>
                  <a:ea typeface="맑은 고딕"/>
                  <a:sym typeface="맑은 고딕"/>
                  <a:rtl val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9172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A866A7F-0BEF-6D42-BF1D-AD64BF1B9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Recursive </a:t>
            </a:r>
            <a:r>
              <a:rPr lang="en-US" altLang="ko-Kore-KR" b="1">
                <a:latin typeface="Courier New" panose="02070309020205020404" pitchFamily="49" charset="0"/>
              </a:rPr>
              <a:t>void</a:t>
            </a:r>
            <a:r>
              <a:rPr lang="en-US" altLang="ko-Kore-KR"/>
              <a:t> Methods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C773741-29B5-F14C-8EAD-A8262628D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ore-KR" sz="2800" dirty="0"/>
              <a:t>A recursive method</a:t>
            </a:r>
          </a:p>
          <a:p>
            <a:pPr lvl="1"/>
            <a:r>
              <a:rPr lang="en-US" altLang="ko-Kore-KR" sz="2400" dirty="0"/>
              <a:t>A method that includes a call to itself</a:t>
            </a:r>
          </a:p>
          <a:p>
            <a:pPr lvl="1"/>
            <a:r>
              <a:rPr lang="en-US" altLang="ko-Kore-KR" sz="2400" dirty="0"/>
              <a:t>Problem solving technique of breaking down a task into subtasks</a:t>
            </a:r>
          </a:p>
          <a:p>
            <a:pPr lvl="1"/>
            <a:r>
              <a:rPr lang="en-US" altLang="ko-Kore-KR" sz="2400" dirty="0"/>
              <a:t>Used when a subtask is a smaller version of the original task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ADD7FA-BBB4-E348-84CF-919DD8B3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94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5D90758-2151-4547-AECD-8E238BCD6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Example: Vertical Numbers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E2C995-9085-1B4D-BF93-752E2170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999C6-BDB7-90E4-391E-13B4626B6486}"/>
              </a:ext>
            </a:extLst>
          </p:cNvPr>
          <p:cNvSpPr txBox="1"/>
          <p:nvPr/>
        </p:nvSpPr>
        <p:spPr>
          <a:xfrm>
            <a:off x="623392" y="1013251"/>
            <a:ext cx="7272808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VerticalNumbersRecursion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(3):"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(12):"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(123):"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(n &lt;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System.out.println(n);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{ // n is two or more digits long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 /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System.out.println(n %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3AA37-3A35-097C-3C6B-08FD0D213D5B}"/>
              </a:ext>
            </a:extLst>
          </p:cNvPr>
          <p:cNvSpPr txBox="1"/>
          <p:nvPr/>
        </p:nvSpPr>
        <p:spPr>
          <a:xfrm>
            <a:off x="8256240" y="2136338"/>
            <a:ext cx="2880320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40303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9A0937-05BC-19FC-B89D-9DD9675A7B18}"/>
              </a:ext>
            </a:extLst>
          </p:cNvPr>
          <p:cNvSpPr txBox="1"/>
          <p:nvPr/>
        </p:nvSpPr>
        <p:spPr>
          <a:xfrm>
            <a:off x="6456041" y="1679142"/>
            <a:ext cx="5366843" cy="18466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(n &lt;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System.out.println(n);</a:t>
            </a: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writeVertical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 /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System.out.println(n %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6428A33-E0EB-6242-9042-2E58D8C0A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Subtasks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A480BF2-EE67-7848-B220-B80F2B09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5" y="1124743"/>
            <a:ext cx="5904656" cy="2880321"/>
          </a:xfrm>
        </p:spPr>
        <p:txBody>
          <a:bodyPr>
            <a:normAutofit/>
          </a:bodyPr>
          <a:lstStyle/>
          <a:p>
            <a:r>
              <a:rPr lang="en-US" altLang="ko-Kore-KR" sz="2800" dirty="0"/>
              <a:t>Subtasks</a:t>
            </a:r>
          </a:p>
          <a:p>
            <a:pPr lvl="1"/>
            <a:r>
              <a:rPr lang="en-US" altLang="ko-Kore-KR" sz="2400" dirty="0"/>
              <a:t>Subtask 1: Recursive case</a:t>
            </a:r>
          </a:p>
          <a:p>
            <a:pPr lvl="2"/>
            <a:r>
              <a:rPr lang="en-US" altLang="ko-Kore-KR" sz="2200" dirty="0"/>
              <a:t>Smaller version of the original task</a:t>
            </a:r>
          </a:p>
          <a:p>
            <a:pPr lvl="2"/>
            <a:r>
              <a:rPr lang="en-US" altLang="ko-Kore-KR" sz="2200" dirty="0"/>
              <a:t>Implemented with a recursive call</a:t>
            </a:r>
          </a:p>
          <a:p>
            <a:pPr lvl="1"/>
            <a:r>
              <a:rPr lang="en-US" altLang="ko-Kore-KR" sz="2400" dirty="0"/>
              <a:t>Subtask 2: Stopping case</a:t>
            </a:r>
          </a:p>
          <a:p>
            <a:pPr lvl="2"/>
            <a:r>
              <a:rPr lang="en-US" altLang="ko-Kore-KR" sz="2200" dirty="0"/>
              <a:t>The simple case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057EDD-CFC2-1147-914B-232B310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669A8D-091A-F845-948E-BECCD6CCE377}"/>
              </a:ext>
            </a:extLst>
          </p:cNvPr>
          <p:cNvSpPr/>
          <p:nvPr/>
        </p:nvSpPr>
        <p:spPr>
          <a:xfrm>
            <a:off x="7487344" y="2474032"/>
            <a:ext cx="2785120" cy="234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D1E795-92B8-C549-A176-8FAD985973B1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6096000" y="2266039"/>
            <a:ext cx="1391344" cy="325437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97E802-304E-3342-B6ED-6ACE6AD5D5AC}"/>
              </a:ext>
            </a:extLst>
          </p:cNvPr>
          <p:cNvSpPr/>
          <p:nvPr/>
        </p:nvSpPr>
        <p:spPr>
          <a:xfrm>
            <a:off x="6990818" y="1969977"/>
            <a:ext cx="4289758" cy="234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6E9A1A-FB97-7B4C-AF7A-663C32EB83E2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6096000" y="2087421"/>
            <a:ext cx="894818" cy="122480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E0D31A-7BE6-8715-F5BF-0408DA4F6FEC}"/>
              </a:ext>
            </a:extLst>
          </p:cNvPr>
          <p:cNvSpPr/>
          <p:nvPr/>
        </p:nvSpPr>
        <p:spPr>
          <a:xfrm>
            <a:off x="1343472" y="1679142"/>
            <a:ext cx="4752528" cy="11737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049BEF-6CC6-EAF8-6C72-D0E98C1D6E13}"/>
              </a:ext>
            </a:extLst>
          </p:cNvPr>
          <p:cNvSpPr/>
          <p:nvPr/>
        </p:nvSpPr>
        <p:spPr>
          <a:xfrm>
            <a:off x="1343472" y="2938904"/>
            <a:ext cx="4752528" cy="746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526309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2" grpId="0" animBg="1"/>
      <p:bldP spid="20" grpId="1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E3BA4BC-F698-F642-8515-4151908A7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Tracing a Recursive Call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394844-B0BF-D648-BCC9-A7439D1D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936D64-8E63-9B49-B5B1-C5DD4D511C48}"/>
              </a:ext>
            </a:extLst>
          </p:cNvPr>
          <p:cNvSpPr/>
          <p:nvPr/>
        </p:nvSpPr>
        <p:spPr>
          <a:xfrm>
            <a:off x="839415" y="1268760"/>
            <a:ext cx="10755215" cy="1754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writeVertical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123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dirty="0" err="1">
                <a:latin typeface="Menlo" panose="020B0609030804020204" pitchFamily="49" charset="0"/>
              </a:rPr>
              <a:t>writeVertical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);          // </a:t>
            </a:r>
            <a:r>
              <a:rPr lang="en" altLang="ko-Kore-KR" dirty="0" err="1">
                <a:solidFill>
                  <a:srgbClr val="5D6C79"/>
                </a:solidFill>
                <a:latin typeface="Menlo" panose="020B0609030804020204" pitchFamily="49" charset="0"/>
              </a:rPr>
              <a:t>writeVertical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(123/10);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writeVertical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       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// </a:t>
            </a:r>
            <a:r>
              <a:rPr lang="en" altLang="ko-Kore-KR" dirty="0" err="1">
                <a:solidFill>
                  <a:srgbClr val="5D6C79"/>
                </a:solidFill>
                <a:latin typeface="Menlo" panose="020B0609030804020204" pitchFamily="49" charset="0"/>
              </a:rPr>
              <a:t>writeVertical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(12/10);</a:t>
            </a:r>
            <a:r>
              <a:rPr lang="ko-KR" altLang="en-US" dirty="0">
                <a:solidFill>
                  <a:srgbClr val="5D6C79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5D6C79"/>
                </a:solidFill>
                <a:latin typeface="Menlo" panose="020B0609030804020204" pitchFamily="49" charset="0"/>
              </a:rPr>
              <a:t>stopping case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System.out.println(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// print(1)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Systemout.println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       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// n % 10 = 12 % 10 = 2, print(2)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System.out.println(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          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// n % 10 = 123 % 10 = 3, print(3)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왼쪽 대괄호[L] 5">
            <a:extLst>
              <a:ext uri="{FF2B5EF4-FFF2-40B4-BE49-F238E27FC236}">
                <a16:creationId xmlns:a16="http://schemas.microsoft.com/office/drawing/2014/main" id="{6088EEEE-24FA-F94F-9443-FD550B8BF33C}"/>
              </a:ext>
            </a:extLst>
          </p:cNvPr>
          <p:cNvSpPr/>
          <p:nvPr/>
        </p:nvSpPr>
        <p:spPr>
          <a:xfrm>
            <a:off x="1847528" y="1988840"/>
            <a:ext cx="144016" cy="288032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왼쪽 대괄호[L] 8">
            <a:extLst>
              <a:ext uri="{FF2B5EF4-FFF2-40B4-BE49-F238E27FC236}">
                <a16:creationId xmlns:a16="http://schemas.microsoft.com/office/drawing/2014/main" id="{E217527A-495A-4646-8D7C-822845D5E0DC}"/>
              </a:ext>
            </a:extLst>
          </p:cNvPr>
          <p:cNvSpPr/>
          <p:nvPr/>
        </p:nvSpPr>
        <p:spPr>
          <a:xfrm>
            <a:off x="1271464" y="1713874"/>
            <a:ext cx="144016" cy="851029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왼쪽 대괄호[L] 10">
            <a:extLst>
              <a:ext uri="{FF2B5EF4-FFF2-40B4-BE49-F238E27FC236}">
                <a16:creationId xmlns:a16="http://schemas.microsoft.com/office/drawing/2014/main" id="{B5C16C1A-C3DA-D54A-B1C7-952BD23DD5C6}"/>
              </a:ext>
            </a:extLst>
          </p:cNvPr>
          <p:cNvSpPr/>
          <p:nvPr/>
        </p:nvSpPr>
        <p:spPr>
          <a:xfrm>
            <a:off x="729512" y="1457602"/>
            <a:ext cx="144016" cy="1395334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955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50BBBA-D918-BD47-BDE6-209020EFC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Infinite Recursion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B3F1755-ADBE-4D42-990A-BF1971F8F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1268760"/>
            <a:ext cx="8338120" cy="10801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ore-KR" sz="2800" dirty="0"/>
              <a:t>An alternative version of </a:t>
            </a:r>
            <a:r>
              <a:rPr lang="en-US" altLang="ko-Kore-KR" sz="28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writeVertical</a:t>
            </a:r>
            <a:endParaRPr lang="en-US" altLang="ko-Kore-KR" sz="2800" b="1" dirty="0"/>
          </a:p>
          <a:p>
            <a:pPr lvl="1">
              <a:lnSpc>
                <a:spcPct val="90000"/>
              </a:lnSpc>
            </a:pPr>
            <a:r>
              <a:rPr lang="en-US" altLang="ko-Kore-KR" sz="2400" dirty="0"/>
              <a:t>Note:  No stopping (simple) case!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0C62CA-DE84-854E-8192-CF114ADB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E9A101-DE2E-F14A-9AAC-A84816862150}"/>
              </a:ext>
            </a:extLst>
          </p:cNvPr>
          <p:cNvSpPr/>
          <p:nvPr/>
        </p:nvSpPr>
        <p:spPr>
          <a:xfrm>
            <a:off x="911424" y="2348880"/>
            <a:ext cx="6096000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newWriteVertical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n)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newWriteVertical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(n/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(n%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018E58-C1A2-6341-A166-646B6BBD51F0}"/>
              </a:ext>
            </a:extLst>
          </p:cNvPr>
          <p:cNvSpPr/>
          <p:nvPr/>
        </p:nvSpPr>
        <p:spPr>
          <a:xfrm>
            <a:off x="911424" y="4149080"/>
            <a:ext cx="9217024" cy="1754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new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WriteVertical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123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dirty="0" err="1">
                <a:solidFill>
                  <a:srgbClr val="5D6C79"/>
                </a:solidFill>
                <a:latin typeface="Menlo" panose="020B0609030804020204" pitchFamily="49" charset="0"/>
              </a:rPr>
              <a:t>newWriteVertical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);  // </a:t>
            </a:r>
            <a:r>
              <a:rPr lang="en" altLang="ko-Kore-KR" dirty="0" err="1">
                <a:solidFill>
                  <a:srgbClr val="5D6C79"/>
                </a:solidFill>
                <a:latin typeface="Menlo" panose="020B0609030804020204" pitchFamily="49" charset="0"/>
              </a:rPr>
              <a:t>newWriteVertical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(123/10);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newWriteVertical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// </a:t>
            </a:r>
            <a:r>
              <a:rPr lang="en" altLang="ko-Kore-KR" dirty="0" err="1">
                <a:solidFill>
                  <a:srgbClr val="5D6C79"/>
                </a:solidFill>
                <a:latin typeface="Menlo" panose="020B0609030804020204" pitchFamily="49" charset="0"/>
              </a:rPr>
              <a:t>newWriteVertical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(12/10);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newWriteVertical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// </a:t>
            </a:r>
            <a:r>
              <a:rPr lang="en" altLang="ko-Kore-KR" dirty="0" err="1">
                <a:solidFill>
                  <a:srgbClr val="5D6C79"/>
                </a:solidFill>
                <a:latin typeface="Menlo" panose="020B0609030804020204" pitchFamily="49" charset="0"/>
              </a:rPr>
              <a:t>newWritevertical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(1/10);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newWriteVertical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// </a:t>
            </a:r>
            <a:r>
              <a:rPr lang="en" altLang="ko-Kore-KR" dirty="0" err="1">
                <a:solidFill>
                  <a:srgbClr val="5D6C79"/>
                </a:solidFill>
                <a:latin typeface="Menlo" panose="020B0609030804020204" pitchFamily="49" charset="0"/>
              </a:rPr>
              <a:t>newWritevertical</a:t>
            </a:r>
            <a:r>
              <a:rPr lang="en" altLang="ko-Kore-KR" dirty="0">
                <a:solidFill>
                  <a:srgbClr val="5D6C79"/>
                </a:solidFill>
                <a:latin typeface="Menlo" panose="020B0609030804020204" pitchFamily="49" charset="0"/>
              </a:rPr>
              <a:t>(0/10);</a:t>
            </a:r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...</a:t>
            </a:r>
          </a:p>
        </p:txBody>
      </p:sp>
    </p:spTree>
    <p:extLst>
      <p:ext uri="{BB962C8B-B14F-4D97-AF65-F5344CB8AC3E}">
        <p14:creationId xmlns:p14="http://schemas.microsoft.com/office/powerpoint/2010/main" val="778651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ED3839F-1162-6B4D-9DE1-D9F64E988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Stacks for Recursion (1/2)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EB7106E-DDAB-CD40-89D2-3FC9E2B72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ore-KR" sz="2800" dirty="0"/>
              <a:t>To keep track of recursion </a:t>
            </a:r>
          </a:p>
          <a:p>
            <a:pPr lvl="1">
              <a:lnSpc>
                <a:spcPct val="80000"/>
              </a:lnSpc>
            </a:pPr>
            <a:r>
              <a:rPr lang="en-US" altLang="ko-Kore-KR" sz="2400" dirty="0"/>
              <a:t>Most computer systems use a stack</a:t>
            </a:r>
          </a:p>
          <a:p>
            <a:pPr lvl="1">
              <a:lnSpc>
                <a:spcPct val="80000"/>
              </a:lnSpc>
            </a:pPr>
            <a:r>
              <a:rPr lang="en-US" altLang="ko-Kore-KR" sz="2400" dirty="0"/>
              <a:t>Stack</a:t>
            </a:r>
          </a:p>
          <a:p>
            <a:pPr lvl="2">
              <a:lnSpc>
                <a:spcPct val="80000"/>
              </a:lnSpc>
            </a:pPr>
            <a:r>
              <a:rPr lang="en-US" altLang="ko-Kore-KR" sz="2200" dirty="0"/>
              <a:t>Specialized kind of</a:t>
            </a:r>
            <a:r>
              <a:rPr lang="ko-KR" altLang="en-US" sz="2200" dirty="0"/>
              <a:t> </a:t>
            </a:r>
            <a:r>
              <a:rPr lang="en-US" altLang="ko-KR" sz="2200" dirty="0"/>
              <a:t>data</a:t>
            </a:r>
            <a:r>
              <a:rPr lang="en-US" altLang="ko-Kore-KR" sz="2200" dirty="0"/>
              <a:t> structure</a:t>
            </a:r>
          </a:p>
          <a:p>
            <a:pPr lvl="2">
              <a:lnSpc>
                <a:spcPct val="80000"/>
              </a:lnSpc>
            </a:pPr>
            <a:r>
              <a:rPr lang="en-US" altLang="ko-Kore-KR" sz="2200" dirty="0"/>
              <a:t>Analogous to a stack of paper</a:t>
            </a:r>
          </a:p>
          <a:p>
            <a:pPr lvl="2">
              <a:lnSpc>
                <a:spcPct val="80000"/>
              </a:lnSpc>
            </a:pPr>
            <a:r>
              <a:rPr lang="en-US" altLang="ko-Kore-KR" sz="2200" dirty="0"/>
              <a:t>New paper is placed on top of the stack</a:t>
            </a:r>
          </a:p>
          <a:p>
            <a:pPr lvl="2">
              <a:lnSpc>
                <a:spcPct val="80000"/>
              </a:lnSpc>
            </a:pPr>
            <a:r>
              <a:rPr lang="en-US" altLang="ko-Kore-KR" sz="2200" dirty="0"/>
              <a:t>A paper on the top removed first </a:t>
            </a:r>
          </a:p>
          <a:p>
            <a:pPr lvl="2">
              <a:lnSpc>
                <a:spcPct val="80000"/>
              </a:lnSpc>
            </a:pPr>
            <a:r>
              <a:rPr lang="en-US" altLang="ko-Kore-KR" sz="2200" dirty="0"/>
              <a:t>LIFO: Last In First Out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CEAFB8-0B0B-C740-B75C-F12BC634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 descr="종이가 쌓여있는 스택의 그림">
            <a:extLst>
              <a:ext uri="{FF2B5EF4-FFF2-40B4-BE49-F238E27FC236}">
                <a16:creationId xmlns:a16="http://schemas.microsoft.com/office/drawing/2014/main" id="{0CA9DFA5-DB0B-9643-B820-FB528E4514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2088233"/>
            <a:ext cx="3645024" cy="36450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65072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ED3839F-1162-6B4D-9DE1-D9F64E988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Stacks for Recursion (2/2)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CEAFB8-0B0B-C740-B75C-F12BC634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9F9E3C-754F-E84B-8CD0-E99BEE03F177}"/>
              </a:ext>
            </a:extLst>
          </p:cNvPr>
          <p:cNvSpPr/>
          <p:nvPr/>
        </p:nvSpPr>
        <p:spPr>
          <a:xfrm>
            <a:off x="7387491" y="404664"/>
            <a:ext cx="3389029" cy="2031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400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" altLang="ko-Kore-KR" sz="1400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ko-Kore-KR" sz="1400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latin typeface="Menlo" panose="020B0609030804020204" pitchFamily="49" charset="0"/>
              </a:rPr>
              <a:t>wv</a:t>
            </a:r>
            <a:r>
              <a:rPr lang="en" altLang="ko-Kore-KR" sz="1400" dirty="0">
                <a:latin typeface="Menlo" panose="020B0609030804020204" pitchFamily="49" charset="0"/>
              </a:rPr>
              <a:t>(</a:t>
            </a:r>
            <a:r>
              <a:rPr lang="en" altLang="ko-Kore-KR" sz="14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400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latin typeface="Menlo" panose="020B0609030804020204" pitchFamily="49" charset="0"/>
              </a:rPr>
              <a:t>n) {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400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(n &lt; </a:t>
            </a:r>
            <a:r>
              <a:rPr lang="en" altLang="ko-Kore-KR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print(n);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400" b="1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wv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(n / </a:t>
            </a:r>
            <a:r>
              <a:rPr lang="en" altLang="ko-Kore-KR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print(n % </a:t>
            </a:r>
            <a:r>
              <a:rPr lang="en" altLang="ko-Kore-KR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538D0A3-9C59-9949-BABE-444F5A9D8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85442"/>
              </p:ext>
            </p:extLst>
          </p:nvPr>
        </p:nvGraphicFramePr>
        <p:xfrm>
          <a:off x="1005548" y="3068960"/>
          <a:ext cx="1224136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224719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5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ore-KR" dirty="0"/>
                    </a:p>
                    <a:p>
                      <a:endParaRPr lang="en-US" altLang="ko-Kore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61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ore-KR" dirty="0"/>
                    </a:p>
                    <a:p>
                      <a:endParaRPr lang="ko-Kore-KR" altLang="en-US" dirty="0"/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wv</a:t>
                      </a:r>
                      <a:r>
                        <a:rPr lang="en-US" altLang="ko-Kore-KR" dirty="0"/>
                        <a:t>(123)</a:t>
                      </a:r>
                    </a:p>
                    <a:p>
                      <a:r>
                        <a:rPr lang="en-US" altLang="ko-Kore-KR" dirty="0"/>
                        <a:t>n = 123</a:t>
                      </a:r>
                      <a:endParaRPr lang="ko-Kore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445613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A7B300A-15B6-3445-83BC-6FAF0BC1D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95578"/>
              </p:ext>
            </p:extLst>
          </p:nvPr>
        </p:nvGraphicFramePr>
        <p:xfrm>
          <a:off x="2720256" y="3068960"/>
          <a:ext cx="1224136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224719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5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ore-KR" dirty="0"/>
                    </a:p>
                    <a:p>
                      <a:endParaRPr lang="en-US" altLang="ko-Kore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61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wv</a:t>
                      </a:r>
                      <a:r>
                        <a:rPr lang="en-US" altLang="ko-Kore-KR" dirty="0"/>
                        <a:t>(12)</a:t>
                      </a:r>
                    </a:p>
                    <a:p>
                      <a:r>
                        <a:rPr lang="en-US" altLang="ko-Kore-KR" dirty="0"/>
                        <a:t>n = 12</a:t>
                      </a:r>
                      <a:endParaRPr lang="ko-Kore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wv</a:t>
                      </a:r>
                      <a:r>
                        <a:rPr lang="en-US" altLang="ko-Kore-KR" dirty="0"/>
                        <a:t>(123)</a:t>
                      </a:r>
                    </a:p>
                    <a:p>
                      <a:r>
                        <a:rPr lang="en-US" altLang="ko-Kore-KR" dirty="0"/>
                        <a:t>n = 123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5613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4F357F0-844C-1F4F-97E0-49C4C215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50173"/>
              </p:ext>
            </p:extLst>
          </p:nvPr>
        </p:nvGraphicFramePr>
        <p:xfrm>
          <a:off x="4434964" y="3068960"/>
          <a:ext cx="1224136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224719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5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wv</a:t>
                      </a:r>
                      <a:r>
                        <a:rPr lang="en-US" altLang="ko-Kore-KR" dirty="0"/>
                        <a:t>(1)</a:t>
                      </a:r>
                    </a:p>
                    <a:p>
                      <a:r>
                        <a:rPr lang="en-US" altLang="ko-Kore-KR" dirty="0"/>
                        <a:t>n =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861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wv</a:t>
                      </a:r>
                      <a:r>
                        <a:rPr lang="en-US" altLang="ko-Kore-KR" dirty="0"/>
                        <a:t>(12)</a:t>
                      </a:r>
                    </a:p>
                    <a:p>
                      <a:r>
                        <a:rPr lang="en-US" altLang="ko-Kore-KR" dirty="0"/>
                        <a:t>n = 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wv</a:t>
                      </a:r>
                      <a:r>
                        <a:rPr lang="en-US" altLang="ko-Kore-KR" dirty="0"/>
                        <a:t>(123)</a:t>
                      </a:r>
                    </a:p>
                    <a:p>
                      <a:r>
                        <a:rPr lang="en-US" altLang="ko-Kore-KR" dirty="0"/>
                        <a:t>n = 123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5613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CCE29C0-225C-8843-B794-E2A0DD092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44127"/>
              </p:ext>
            </p:extLst>
          </p:nvPr>
        </p:nvGraphicFramePr>
        <p:xfrm>
          <a:off x="6149672" y="3068960"/>
          <a:ext cx="1224136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224719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5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print(1)</a:t>
                      </a:r>
                    </a:p>
                    <a:p>
                      <a:endParaRPr lang="en-US" altLang="ko-Kore-K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861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wv</a:t>
                      </a:r>
                      <a:r>
                        <a:rPr lang="en-US" altLang="ko-Kore-KR" dirty="0"/>
                        <a:t>(12)</a:t>
                      </a:r>
                    </a:p>
                    <a:p>
                      <a:r>
                        <a:rPr lang="en-US" altLang="ko-Kore-KR" dirty="0"/>
                        <a:t>n = 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wv</a:t>
                      </a:r>
                      <a:r>
                        <a:rPr lang="en-US" altLang="ko-Kore-KR" dirty="0"/>
                        <a:t>(123)</a:t>
                      </a:r>
                    </a:p>
                    <a:p>
                      <a:r>
                        <a:rPr lang="en-US" altLang="ko-Kore-KR" dirty="0"/>
                        <a:t>n = 123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5613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54B9A24-8208-CA4B-96FF-AE1C88798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77143"/>
              </p:ext>
            </p:extLst>
          </p:nvPr>
        </p:nvGraphicFramePr>
        <p:xfrm>
          <a:off x="7864380" y="3068960"/>
          <a:ext cx="1224136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224719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5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ore-KR" dirty="0"/>
                    </a:p>
                    <a:p>
                      <a:endParaRPr lang="en-US" altLang="ko-Kore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61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print(2)</a:t>
                      </a:r>
                    </a:p>
                    <a:p>
                      <a:endParaRPr lang="ko-Kore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wv</a:t>
                      </a:r>
                      <a:r>
                        <a:rPr lang="en-US" altLang="ko-Kore-KR" dirty="0"/>
                        <a:t>(123)</a:t>
                      </a:r>
                    </a:p>
                    <a:p>
                      <a:r>
                        <a:rPr lang="en-US" altLang="ko-Kore-KR" dirty="0"/>
                        <a:t>n = 123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5613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328BCB3-DAB6-9B41-AB94-A4AC7F671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7781"/>
              </p:ext>
            </p:extLst>
          </p:nvPr>
        </p:nvGraphicFramePr>
        <p:xfrm>
          <a:off x="9579088" y="3068960"/>
          <a:ext cx="1224136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224719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5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ore-KR" dirty="0"/>
                    </a:p>
                    <a:p>
                      <a:endParaRPr lang="en-US" altLang="ko-Kore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61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ore-KR" dirty="0"/>
                    </a:p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print(3)</a:t>
                      </a:r>
                    </a:p>
                    <a:p>
                      <a:endParaRPr lang="en-US" altLang="ko-Kore-K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4456137"/>
                  </a:ext>
                </a:extLst>
              </a:tr>
            </a:tbl>
          </a:graphicData>
        </a:graphic>
      </p:graphicFrame>
      <p:sp>
        <p:nvSpPr>
          <p:cNvPr id="16" name="왼쪽으로 구부러진 화살표[C] 15">
            <a:extLst>
              <a:ext uri="{FF2B5EF4-FFF2-40B4-BE49-F238E27FC236}">
                <a16:creationId xmlns:a16="http://schemas.microsoft.com/office/drawing/2014/main" id="{2AB01F5D-F236-164D-A9B8-3F5CCD2C552D}"/>
              </a:ext>
            </a:extLst>
          </p:cNvPr>
          <p:cNvSpPr/>
          <p:nvPr/>
        </p:nvSpPr>
        <p:spPr>
          <a:xfrm>
            <a:off x="9091754" y="4422012"/>
            <a:ext cx="242047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왼쪽으로 구부러진 화살표[C] 18">
            <a:extLst>
              <a:ext uri="{FF2B5EF4-FFF2-40B4-BE49-F238E27FC236}">
                <a16:creationId xmlns:a16="http://schemas.microsoft.com/office/drawing/2014/main" id="{5C8FDCFD-BE54-0741-B388-D4AD97B17349}"/>
              </a:ext>
            </a:extLst>
          </p:cNvPr>
          <p:cNvSpPr/>
          <p:nvPr/>
        </p:nvSpPr>
        <p:spPr>
          <a:xfrm>
            <a:off x="7387491" y="3910268"/>
            <a:ext cx="242047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왼쪽으로 구부러진 화살표[C] 19">
            <a:extLst>
              <a:ext uri="{FF2B5EF4-FFF2-40B4-BE49-F238E27FC236}">
                <a16:creationId xmlns:a16="http://schemas.microsoft.com/office/drawing/2014/main" id="{918B56EE-4C87-6443-BC49-671CBD35302A}"/>
              </a:ext>
            </a:extLst>
          </p:cNvPr>
          <p:cNvSpPr/>
          <p:nvPr/>
        </p:nvSpPr>
        <p:spPr>
          <a:xfrm rot="10800000">
            <a:off x="2451171" y="4439148"/>
            <a:ext cx="242047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왼쪽으로 구부러진 화살표[C] 20">
            <a:extLst>
              <a:ext uri="{FF2B5EF4-FFF2-40B4-BE49-F238E27FC236}">
                <a16:creationId xmlns:a16="http://schemas.microsoft.com/office/drawing/2014/main" id="{66308C83-61BE-494C-A22E-2FE034895F06}"/>
              </a:ext>
            </a:extLst>
          </p:cNvPr>
          <p:cNvSpPr/>
          <p:nvPr/>
        </p:nvSpPr>
        <p:spPr>
          <a:xfrm rot="10800000">
            <a:off x="4179234" y="3710444"/>
            <a:ext cx="242047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13CEC-3BCF-AA42-AA74-CCD67F5F7CB3}"/>
              </a:ext>
            </a:extLst>
          </p:cNvPr>
          <p:cNvSpPr txBox="1"/>
          <p:nvPr/>
        </p:nvSpPr>
        <p:spPr>
          <a:xfrm>
            <a:off x="970173" y="2142661"/>
            <a:ext cx="5909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Stack of the activation records of called methods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42385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D7FC343-2529-9D4E-A0B4-5371A44A1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Recursion Versus Iteration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CF9E8C7-C252-C640-A7F1-9C33F05A0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ore-KR" sz="2800" dirty="0"/>
              <a:t>Recursion is not absolutely necessary</a:t>
            </a:r>
          </a:p>
          <a:p>
            <a:pPr lvl="1">
              <a:lnSpc>
                <a:spcPct val="90000"/>
              </a:lnSpc>
            </a:pPr>
            <a:r>
              <a:rPr lang="en-US" altLang="ko-Kore-KR" sz="2400" dirty="0"/>
              <a:t>Any task using recursion can also be done in a non-recursive manner</a:t>
            </a:r>
          </a:p>
          <a:p>
            <a:pPr lvl="1">
              <a:lnSpc>
                <a:spcPct val="90000"/>
              </a:lnSpc>
            </a:pPr>
            <a:r>
              <a:rPr lang="en-US" altLang="ko-Kore-KR" sz="2400" dirty="0"/>
              <a:t>A non-recursive version of a method is called an </a:t>
            </a:r>
            <a:r>
              <a:rPr lang="en-US" altLang="ko-Kore-KR" sz="2400" b="1" dirty="0"/>
              <a:t>iterative</a:t>
            </a:r>
            <a:r>
              <a:rPr lang="en-US" altLang="ko-Kore-KR" sz="2400" dirty="0"/>
              <a:t> version</a:t>
            </a:r>
          </a:p>
          <a:p>
            <a:pPr>
              <a:lnSpc>
                <a:spcPct val="90000"/>
              </a:lnSpc>
            </a:pPr>
            <a:r>
              <a:rPr lang="en-US" altLang="ko-Kore-KR" sz="2800" dirty="0"/>
              <a:t>A recursive</a:t>
            </a:r>
            <a:r>
              <a:rPr lang="ko-KR" altLang="en-US" sz="2800" dirty="0"/>
              <a:t> </a:t>
            </a:r>
            <a:r>
              <a:rPr lang="en-US" altLang="ko-KR" sz="2800" dirty="0"/>
              <a:t>version</a:t>
            </a:r>
          </a:p>
          <a:p>
            <a:pPr lvl="1">
              <a:lnSpc>
                <a:spcPct val="90000"/>
              </a:lnSpc>
            </a:pPr>
            <a:r>
              <a:rPr lang="en-US" altLang="ko-Kore-KR" sz="2600" dirty="0"/>
              <a:t>simpler, but usually run slower than iterative version</a:t>
            </a:r>
          </a:p>
          <a:p>
            <a:pPr lvl="1">
              <a:lnSpc>
                <a:spcPct val="90000"/>
              </a:lnSpc>
            </a:pPr>
            <a:r>
              <a:rPr lang="en-US" altLang="ko-Kore-KR" sz="2600" dirty="0"/>
              <a:t>spend more storage than iterative version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AA1F20-B2E8-7647-BDBF-4B0415D7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303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7316</TotalTime>
  <Words>2162</Words>
  <Application>Microsoft Macintosh PowerPoint</Application>
  <PresentationFormat>와이드스크린</PresentationFormat>
  <Paragraphs>359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Courier New</vt:lpstr>
      <vt:lpstr>Menlo</vt:lpstr>
      <vt:lpstr>Tahoma</vt:lpstr>
      <vt:lpstr>Office 테마</vt:lpstr>
      <vt:lpstr>11_1 Recursion Basics</vt:lpstr>
      <vt:lpstr>Recursive void Methods</vt:lpstr>
      <vt:lpstr>Example: Vertical Numbers</vt:lpstr>
      <vt:lpstr>Subtasks</vt:lpstr>
      <vt:lpstr>Tracing a Recursive Call</vt:lpstr>
      <vt:lpstr>Infinite Recursion</vt:lpstr>
      <vt:lpstr>Stacks for Recursion (1/2)</vt:lpstr>
      <vt:lpstr>Stacks for Recursion (2/2)</vt:lpstr>
      <vt:lpstr>Recursion Versus Iteration</vt:lpstr>
      <vt:lpstr>Iterative version of writeVertical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325</cp:revision>
  <cp:lastPrinted>2024-11-06T11:41:39Z</cp:lastPrinted>
  <dcterms:created xsi:type="dcterms:W3CDTF">2006-10-05T04:04:58Z</dcterms:created>
  <dcterms:modified xsi:type="dcterms:W3CDTF">2024-11-10T00:36:32Z</dcterms:modified>
</cp:coreProperties>
</file>