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8" r:id="rId2"/>
    <p:sldId id="296" r:id="rId3"/>
    <p:sldId id="298" r:id="rId4"/>
    <p:sldId id="301" r:id="rId5"/>
    <p:sldId id="302" r:id="rId6"/>
    <p:sldId id="307" r:id="rId7"/>
    <p:sldId id="317" r:id="rId8"/>
    <p:sldId id="306" r:id="rId9"/>
    <p:sldId id="309" r:id="rId10"/>
    <p:sldId id="310" r:id="rId11"/>
    <p:sldId id="311" r:id="rId12"/>
    <p:sldId id="31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506"/>
    <a:srgbClr val="FFE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/>
    <p:restoredTop sz="70291"/>
  </p:normalViewPr>
  <p:slideViewPr>
    <p:cSldViewPr>
      <p:cViewPr varScale="1">
        <p:scale>
          <a:sx n="102" d="100"/>
          <a:sy n="102" d="100"/>
        </p:scale>
        <p:origin x="216" y="2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2024. 11. 10.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Recursion </a:t>
            </a:r>
            <a:r>
              <a:rPr kumimoji="1" lang="ko-KR" altLang="en-US" dirty="0"/>
              <a:t>두번째 강의 시작하겠습니다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9055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>
            <a:extLst>
              <a:ext uri="{FF2B5EF4-FFF2-40B4-BE49-F238E27FC236}">
                <a16:creationId xmlns:a16="http://schemas.microsoft.com/office/drawing/2014/main" id="{A68D8E5E-8888-9A4B-9888-23021D34AA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>
            <a:extLst>
              <a:ext uri="{FF2B5EF4-FFF2-40B4-BE49-F238E27FC236}">
                <a16:creationId xmlns:a16="http://schemas.microsoft.com/office/drawing/2014/main" id="{A8A398C3-0A6E-8943-844D-E43E5F3885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페이지 </a:t>
            </a:r>
            <a:r>
              <a:rPr lang="en-US" altLang="ko-KR" dirty="0"/>
              <a:t>10</a:t>
            </a:r>
          </a:p>
          <a:p>
            <a:pPr>
              <a:spcBef>
                <a:spcPct val="0"/>
              </a:spcBef>
            </a:pPr>
            <a:endParaRPr lang="en-US" altLang="ko-Kore-KR" dirty="0"/>
          </a:p>
          <a:p>
            <a:pPr>
              <a:spcBef>
                <a:spcPct val="0"/>
              </a:spcBef>
            </a:pPr>
            <a:r>
              <a:rPr lang="ko-KR" altLang="en-US" dirty="0"/>
              <a:t>두번째 스텝으로</a:t>
            </a:r>
            <a:r>
              <a:rPr lang="en-US" altLang="ko-KR" dirty="0"/>
              <a:t> stopping case</a:t>
            </a:r>
            <a:r>
              <a:rPr lang="ko-KR" altLang="en-US" dirty="0"/>
              <a:t>들이 올바르게 동작한다는 것을 보입니다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ore-KR" dirty="0"/>
              <a:t>search method</a:t>
            </a:r>
            <a:r>
              <a:rPr lang="ko-KR" altLang="en-US" dirty="0"/>
              <a:t>에는 두 개의 </a:t>
            </a:r>
            <a:r>
              <a:rPr lang="en-US" altLang="ko-KR" dirty="0"/>
              <a:t>stopping case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먼저 </a:t>
            </a:r>
            <a:r>
              <a:rPr lang="en-US" altLang="ko-KR" dirty="0"/>
              <a:t>first </a:t>
            </a:r>
            <a:r>
              <a:rPr lang="ko-KR" altLang="en-US" dirty="0"/>
              <a:t>가 </a:t>
            </a:r>
            <a:r>
              <a:rPr lang="en-US" altLang="ko-KR" dirty="0"/>
              <a:t>last</a:t>
            </a:r>
            <a:r>
              <a:rPr lang="ko-KR" altLang="en-US" dirty="0"/>
              <a:t>보다 클 때에는 </a:t>
            </a:r>
            <a:r>
              <a:rPr lang="en-US" altLang="ko-KR" dirty="0"/>
              <a:t>array</a:t>
            </a:r>
            <a:r>
              <a:rPr lang="ko-KR" altLang="en-US" dirty="0" err="1"/>
              <a:t>에</a:t>
            </a:r>
            <a:r>
              <a:rPr lang="ko-KR" altLang="en-US" dirty="0"/>
              <a:t> </a:t>
            </a:r>
            <a:r>
              <a:rPr lang="en-US" altLang="ko-KR" dirty="0"/>
              <a:t>search </a:t>
            </a:r>
            <a:r>
              <a:rPr lang="ko-KR" altLang="en-US" dirty="0"/>
              <a:t>구간을 잡을 수가 없습니다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따라서 </a:t>
            </a:r>
            <a:r>
              <a:rPr lang="en-US" altLang="ko-KR" dirty="0"/>
              <a:t>key</a:t>
            </a:r>
            <a:r>
              <a:rPr lang="ko-KR" altLang="en-US" dirty="0"/>
              <a:t>가 이 </a:t>
            </a:r>
            <a:r>
              <a:rPr lang="en-US" altLang="ko-KR" dirty="0"/>
              <a:t>array</a:t>
            </a:r>
            <a:r>
              <a:rPr lang="ko-KR" altLang="en-US" dirty="0" err="1"/>
              <a:t>에</a:t>
            </a:r>
            <a:r>
              <a:rPr lang="ko-KR" altLang="en-US" dirty="0"/>
              <a:t> 존재할 수 없으므로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-1</a:t>
            </a:r>
            <a:r>
              <a:rPr lang="ko-KR" altLang="en-US" dirty="0"/>
              <a:t>을 </a:t>
            </a:r>
            <a:r>
              <a:rPr lang="en-US" altLang="ko-KR" dirty="0"/>
              <a:t>return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두번째로 </a:t>
            </a:r>
            <a:r>
              <a:rPr lang="en-US" altLang="ko-KR" dirty="0"/>
              <a:t>a[mid]</a:t>
            </a:r>
            <a:r>
              <a:rPr lang="ko-KR" altLang="en-US" dirty="0"/>
              <a:t>가 </a:t>
            </a:r>
            <a:r>
              <a:rPr lang="en-US" altLang="ko-KR" dirty="0"/>
              <a:t>key</a:t>
            </a:r>
            <a:r>
              <a:rPr lang="ko-KR" altLang="en-US" dirty="0"/>
              <a:t>와 같을 때에는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key</a:t>
            </a:r>
            <a:r>
              <a:rPr lang="ko-KR" altLang="en-US" dirty="0"/>
              <a:t>값을 찾은 것이므로 </a:t>
            </a:r>
            <a:r>
              <a:rPr lang="en-US" altLang="ko-KR" dirty="0"/>
              <a:t>mid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따라서 두 경우 모두 올바르게 동작하고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ko-Kore-KR" altLang="ko-Kore-KR"/>
          </a:p>
        </p:txBody>
      </p:sp>
      <p:sp>
        <p:nvSpPr>
          <p:cNvPr id="132100" name="Slide Number Placeholder 3">
            <a:extLst>
              <a:ext uri="{FF2B5EF4-FFF2-40B4-BE49-F238E27FC236}">
                <a16:creationId xmlns:a16="http://schemas.microsoft.com/office/drawing/2014/main" id="{263838C0-AD60-3E4B-8702-E542F915A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1A56465-1FBE-AB41-B31B-02A417FCDA24}" type="slidenum">
              <a:rPr lang="en-US" altLang="ko-Kore-KR"/>
              <a:pPr/>
              <a:t>10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87219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>
            <a:extLst>
              <a:ext uri="{FF2B5EF4-FFF2-40B4-BE49-F238E27FC236}">
                <a16:creationId xmlns:a16="http://schemas.microsoft.com/office/drawing/2014/main" id="{8FD8DBD4-4C0C-F847-8A63-8F7F79F2A5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>
            <a:extLst>
              <a:ext uri="{FF2B5EF4-FFF2-40B4-BE49-F238E27FC236}">
                <a16:creationId xmlns:a16="http://schemas.microsoft.com/office/drawing/2014/main" id="{A70BF745-691B-9A45-9E89-2023A05F06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페이지 </a:t>
            </a:r>
            <a:r>
              <a:rPr lang="en-US" altLang="ko-KR" dirty="0"/>
              <a:t>11</a:t>
            </a:r>
          </a:p>
          <a:p>
            <a:pPr>
              <a:spcBef>
                <a:spcPct val="0"/>
              </a:spcBef>
            </a:pPr>
            <a:endParaRPr lang="en-US" altLang="ko-Kore-KR" dirty="0"/>
          </a:p>
          <a:p>
            <a:pPr>
              <a:spcBef>
                <a:spcPct val="0"/>
              </a:spcBef>
            </a:pPr>
            <a:r>
              <a:rPr lang="ko-KR" altLang="en-US" dirty="0"/>
              <a:t>세번째로 모든 </a:t>
            </a:r>
            <a:r>
              <a:rPr lang="en-US" altLang="ko-KR" dirty="0"/>
              <a:t>recursive call</a:t>
            </a:r>
            <a:r>
              <a:rPr lang="ko-KR" altLang="en-US" dirty="0"/>
              <a:t>들이 올바르게 동작한다는 것을 보입니다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 </a:t>
            </a:r>
            <a:r>
              <a:rPr lang="en-US" altLang="ko-KR" dirty="0"/>
              <a:t>method</a:t>
            </a:r>
            <a:r>
              <a:rPr lang="ko-KR" altLang="en-US" dirty="0"/>
              <a:t>에는 두 개의 </a:t>
            </a:r>
            <a:r>
              <a:rPr lang="en-US" altLang="ko-KR" dirty="0"/>
              <a:t>recursive call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첫번째 </a:t>
            </a:r>
            <a:r>
              <a:rPr lang="en-US" altLang="ko-KR" dirty="0"/>
              <a:t>case</a:t>
            </a:r>
            <a:r>
              <a:rPr lang="ko-KR" altLang="en-US" dirty="0" err="1"/>
              <a:t>에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값이 </a:t>
            </a:r>
            <a:r>
              <a:rPr lang="en-US" altLang="ko-KR" dirty="0"/>
              <a:t>a[mid]</a:t>
            </a:r>
            <a:r>
              <a:rPr lang="ko-KR" altLang="en-US" dirty="0"/>
              <a:t>보다 작을 때에는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ore-KR" dirty="0"/>
              <a:t>array a</a:t>
            </a:r>
            <a:r>
              <a:rPr lang="ko-KR" altLang="en-US" dirty="0"/>
              <a:t>가 </a:t>
            </a:r>
            <a:r>
              <a:rPr lang="en-US" altLang="ko-KR" dirty="0"/>
              <a:t>sorting </a:t>
            </a:r>
            <a:r>
              <a:rPr lang="ko-KR" altLang="en-US" dirty="0"/>
              <a:t>되어 있기 때문에 </a:t>
            </a:r>
            <a:r>
              <a:rPr lang="en-US" altLang="ko-Kore-KR" dirty="0"/>
              <a:t>a[mid]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en-US" altLang="ko-KR" dirty="0"/>
              <a:t>a[last]</a:t>
            </a:r>
            <a:r>
              <a:rPr lang="ko-KR" altLang="en-US" dirty="0"/>
              <a:t>까지의 값은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모두 </a:t>
            </a:r>
            <a:r>
              <a:rPr lang="en-US" altLang="ko-KR" dirty="0"/>
              <a:t>key</a:t>
            </a:r>
            <a:r>
              <a:rPr lang="ko-KR" altLang="en-US" dirty="0"/>
              <a:t>보다 큰 값이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따라서 </a:t>
            </a:r>
            <a:r>
              <a:rPr lang="en-US" altLang="ko-KR" dirty="0"/>
              <a:t>search</a:t>
            </a:r>
            <a:r>
              <a:rPr lang="ko-KR" altLang="en-US" dirty="0"/>
              <a:t>의 범위를 </a:t>
            </a:r>
            <a:r>
              <a:rPr lang="en-US" altLang="ko-KR" dirty="0"/>
              <a:t>first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en-US" altLang="ko-KR" dirty="0"/>
              <a:t>mid-1</a:t>
            </a:r>
            <a:r>
              <a:rPr lang="ko-KR" altLang="en-US" dirty="0"/>
              <a:t>로 줄이는 것이 타당합니다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만일 </a:t>
            </a:r>
            <a:r>
              <a:rPr lang="en-US" altLang="ko-KR" dirty="0"/>
              <a:t>key</a:t>
            </a:r>
            <a:r>
              <a:rPr lang="ko-KR" altLang="en-US" dirty="0"/>
              <a:t>가 </a:t>
            </a:r>
            <a:r>
              <a:rPr lang="en-US" altLang="ko-KR" dirty="0"/>
              <a:t>array</a:t>
            </a:r>
            <a:r>
              <a:rPr lang="ko-KR" altLang="en-US" dirty="0" err="1"/>
              <a:t>에</a:t>
            </a:r>
            <a:r>
              <a:rPr lang="ko-KR" altLang="en-US" dirty="0"/>
              <a:t> 존재한다 해도 이 줄어든 범위에 있을 것입니다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두번째 </a:t>
            </a:r>
            <a:r>
              <a:rPr lang="en-US" altLang="ko-KR" dirty="0"/>
              <a:t>case</a:t>
            </a:r>
            <a:r>
              <a:rPr lang="ko-KR" altLang="en-US" dirty="0"/>
              <a:t>에서 </a:t>
            </a:r>
            <a:r>
              <a:rPr lang="en-US" altLang="ko-KR" dirty="0"/>
              <a:t>key</a:t>
            </a:r>
            <a:r>
              <a:rPr lang="ko-KR" altLang="en-US" dirty="0"/>
              <a:t>값이 </a:t>
            </a:r>
            <a:r>
              <a:rPr lang="en-US" altLang="ko-KR" dirty="0"/>
              <a:t>a[mid]</a:t>
            </a:r>
            <a:r>
              <a:rPr lang="ko-KR" altLang="en-US" dirty="0"/>
              <a:t>보다 클 때에는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ore-KR" dirty="0"/>
              <a:t>array a</a:t>
            </a:r>
            <a:r>
              <a:rPr lang="ko-KR" altLang="en-US" dirty="0"/>
              <a:t>가 </a:t>
            </a:r>
            <a:r>
              <a:rPr lang="en-US" altLang="ko-KR" dirty="0"/>
              <a:t>sorting </a:t>
            </a:r>
            <a:r>
              <a:rPr lang="ko-KR" altLang="en-US" dirty="0"/>
              <a:t>되어 있기 때문에 </a:t>
            </a:r>
            <a:r>
              <a:rPr lang="en-US" altLang="ko-Kore-KR" dirty="0"/>
              <a:t>a[first]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en-US" altLang="ko-KR" dirty="0"/>
              <a:t>a[mid]</a:t>
            </a:r>
            <a:r>
              <a:rPr lang="ko-KR" altLang="en-US" dirty="0"/>
              <a:t>까지의 값은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모두 </a:t>
            </a:r>
            <a:r>
              <a:rPr lang="en-US" altLang="ko-KR" dirty="0"/>
              <a:t>key</a:t>
            </a:r>
            <a:r>
              <a:rPr lang="ko-KR" altLang="en-US" dirty="0"/>
              <a:t>보다 작은 값이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따라서 </a:t>
            </a:r>
            <a:r>
              <a:rPr lang="en-US" altLang="ko-KR" dirty="0"/>
              <a:t>search</a:t>
            </a:r>
            <a:r>
              <a:rPr lang="ko-KR" altLang="en-US" dirty="0"/>
              <a:t>의 범위를 </a:t>
            </a:r>
            <a:r>
              <a:rPr lang="en-US" altLang="ko-KR" dirty="0"/>
              <a:t>mid+1</a:t>
            </a:r>
            <a:r>
              <a:rPr lang="ko-KR" altLang="en-US" dirty="0" err="1"/>
              <a:t>부터</a:t>
            </a:r>
            <a:r>
              <a:rPr lang="en-US" altLang="ko-KR" dirty="0"/>
              <a:t> last</a:t>
            </a:r>
            <a:r>
              <a:rPr lang="ko-KR" altLang="en-US" dirty="0"/>
              <a:t>로 줄이는 것이 타당합니다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만일 </a:t>
            </a:r>
            <a:r>
              <a:rPr lang="en-US" altLang="ko-KR" dirty="0"/>
              <a:t>key</a:t>
            </a:r>
            <a:r>
              <a:rPr lang="ko-KR" altLang="en-US" dirty="0"/>
              <a:t>가 </a:t>
            </a:r>
            <a:r>
              <a:rPr lang="en-US" altLang="ko-KR" dirty="0"/>
              <a:t>array</a:t>
            </a:r>
            <a:r>
              <a:rPr lang="ko-KR" altLang="en-US" dirty="0" err="1"/>
              <a:t>에</a:t>
            </a:r>
            <a:r>
              <a:rPr lang="ko-KR" altLang="en-US" dirty="0"/>
              <a:t> 존재한다 해도 이 줄어든 범위에 있을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지금까지 세가지 조건이 모두 만족함을 보였고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따라서 </a:t>
            </a:r>
            <a:r>
              <a:rPr lang="en-US" altLang="ko-KR" dirty="0" err="1"/>
              <a:t>Binaary</a:t>
            </a:r>
            <a:r>
              <a:rPr lang="en-US" altLang="ko-KR" dirty="0"/>
              <a:t> search</a:t>
            </a:r>
            <a:r>
              <a:rPr lang="ko-KR" altLang="en-US" dirty="0" err="1"/>
              <a:t>를</a:t>
            </a:r>
            <a:r>
              <a:rPr lang="ko-KR" altLang="en-US" dirty="0"/>
              <a:t> 위한 </a:t>
            </a:r>
            <a:r>
              <a:rPr lang="en-US" altLang="ko-KR" dirty="0"/>
              <a:t>recursive method</a:t>
            </a:r>
            <a:r>
              <a:rPr lang="ko-KR" altLang="en-US" dirty="0"/>
              <a:t>는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정상적으로 동작한다는 것을 보이게 되었습니다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ko-Kore-KR" altLang="ko-Kore-KR"/>
          </a:p>
        </p:txBody>
      </p:sp>
      <p:sp>
        <p:nvSpPr>
          <p:cNvPr id="133124" name="Slide Number Placeholder 3">
            <a:extLst>
              <a:ext uri="{FF2B5EF4-FFF2-40B4-BE49-F238E27FC236}">
                <a16:creationId xmlns:a16="http://schemas.microsoft.com/office/drawing/2014/main" id="{8239DB5E-AB42-E74B-B7F3-928316BBF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4000159-FDF3-8149-A429-98BBCA953AF5}" type="slidenum">
              <a:rPr lang="en-US" altLang="ko-Kore-KR"/>
              <a:pPr/>
              <a:t>11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4066144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>
            <a:extLst>
              <a:ext uri="{FF2B5EF4-FFF2-40B4-BE49-F238E27FC236}">
                <a16:creationId xmlns:a16="http://schemas.microsoft.com/office/drawing/2014/main" id="{3D0A1626-DD7C-2E47-9966-5320168BF0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>
            <a:extLst>
              <a:ext uri="{FF2B5EF4-FFF2-40B4-BE49-F238E27FC236}">
                <a16:creationId xmlns:a16="http://schemas.microsoft.com/office/drawing/2014/main" id="{684394E4-D58C-D441-A89B-BB693F7D6B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페이지 </a:t>
            </a:r>
            <a:r>
              <a:rPr lang="en-US" altLang="ko-KR" dirty="0"/>
              <a:t>12</a:t>
            </a:r>
          </a:p>
          <a:p>
            <a:pPr>
              <a:spcBef>
                <a:spcPct val="0"/>
              </a:spcBef>
            </a:pPr>
            <a:endParaRPr lang="en-US" altLang="ko-Kore-KR" dirty="0"/>
          </a:p>
          <a:p>
            <a:pPr>
              <a:spcBef>
                <a:spcPct val="0"/>
              </a:spcBef>
            </a:pPr>
            <a:r>
              <a:rPr lang="ko-KR" altLang="en-US" dirty="0"/>
              <a:t>마지막으로 </a:t>
            </a:r>
            <a:r>
              <a:rPr lang="en-US" altLang="ko-KR" dirty="0"/>
              <a:t>Binary Search</a:t>
            </a:r>
            <a:r>
              <a:rPr lang="ko-KR" altLang="en-US" dirty="0"/>
              <a:t>의 </a:t>
            </a:r>
            <a:r>
              <a:rPr lang="en-US" altLang="ko-KR" dirty="0"/>
              <a:t>efficiency</a:t>
            </a:r>
            <a:r>
              <a:rPr lang="ko-KR" altLang="en-US" dirty="0" err="1"/>
              <a:t>에</a:t>
            </a:r>
            <a:r>
              <a:rPr lang="ko-KR" altLang="en-US" dirty="0"/>
              <a:t> 대해 알아보겠습니다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ore-KR" dirty="0"/>
              <a:t>array size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이라 할 때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참고로 </a:t>
            </a:r>
            <a:r>
              <a:rPr lang="en-US" altLang="ko-KR" dirty="0"/>
              <a:t>array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serial search</a:t>
            </a:r>
            <a:r>
              <a:rPr lang="ko-KR" altLang="en-US" dirty="0"/>
              <a:t>한다고 하면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최악의 경우 첫 </a:t>
            </a:r>
            <a:r>
              <a:rPr lang="en-US" altLang="ko-KR" dirty="0"/>
              <a:t>element</a:t>
            </a:r>
            <a:r>
              <a:rPr lang="ko-KR" altLang="en-US" dirty="0"/>
              <a:t>인 </a:t>
            </a:r>
            <a:r>
              <a:rPr lang="en-US" altLang="ko-KR" dirty="0"/>
              <a:t>a[0]</a:t>
            </a:r>
            <a:r>
              <a:rPr lang="ko-KR" altLang="en-US" dirty="0" err="1"/>
              <a:t>부터</a:t>
            </a:r>
            <a:r>
              <a:rPr lang="ko-KR" altLang="en-US" dirty="0"/>
              <a:t> 끝 </a:t>
            </a:r>
            <a:r>
              <a:rPr lang="en-US" altLang="ko-KR" dirty="0"/>
              <a:t>element</a:t>
            </a:r>
            <a:r>
              <a:rPr lang="ko-KR" altLang="en-US" dirty="0"/>
              <a:t>인 </a:t>
            </a:r>
            <a:r>
              <a:rPr lang="en-US" altLang="ko-KR" dirty="0"/>
              <a:t>a[</a:t>
            </a:r>
            <a:r>
              <a:rPr lang="en-US" altLang="ko-KR" dirty="0" err="1"/>
              <a:t>a.length</a:t>
            </a:r>
            <a:r>
              <a:rPr lang="en-US" altLang="ko-KR" dirty="0"/>
              <a:t> – 1] </a:t>
            </a:r>
            <a:r>
              <a:rPr lang="ko-KR" altLang="en-US" dirty="0"/>
              <a:t>까지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모두 보아야 하기 때문에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worst case</a:t>
            </a:r>
            <a:r>
              <a:rPr lang="ko-KR" altLang="en-US" dirty="0"/>
              <a:t>의 </a:t>
            </a:r>
            <a:r>
              <a:rPr lang="en-US" altLang="ko-KR" dirty="0"/>
              <a:t>time complexity</a:t>
            </a:r>
            <a:r>
              <a:rPr lang="ko-KR" altLang="en-US" dirty="0"/>
              <a:t>는 </a:t>
            </a:r>
            <a:r>
              <a:rPr lang="en-US" altLang="ko-KR" dirty="0"/>
              <a:t>order of n,</a:t>
            </a:r>
            <a:r>
              <a:rPr lang="ko-KR" altLang="en-US" dirty="0"/>
              <a:t> 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O(n)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Binary search</a:t>
            </a:r>
            <a:r>
              <a:rPr lang="ko-KR" altLang="en-US" dirty="0"/>
              <a:t>의 경우는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worst case</a:t>
            </a:r>
            <a:r>
              <a:rPr lang="ko-KR" altLang="en-US" dirty="0"/>
              <a:t>의 </a:t>
            </a:r>
            <a:r>
              <a:rPr lang="en-US" altLang="ko-KR" dirty="0"/>
              <a:t>time complexity</a:t>
            </a:r>
            <a:r>
              <a:rPr lang="ko-KR" altLang="en-US" dirty="0"/>
              <a:t>가 </a:t>
            </a:r>
            <a:r>
              <a:rPr lang="en-US" altLang="ko-KR" dirty="0"/>
              <a:t>O(log n) </a:t>
            </a:r>
            <a:r>
              <a:rPr lang="ko-KR" altLang="en-US" dirty="0"/>
              <a:t>이 되어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이것은 </a:t>
            </a:r>
            <a:r>
              <a:rPr lang="en-US" altLang="ko-KR" dirty="0"/>
              <a:t>serial search</a:t>
            </a:r>
            <a:r>
              <a:rPr lang="ko-KR" altLang="en-US" dirty="0"/>
              <a:t>의 </a:t>
            </a:r>
            <a:r>
              <a:rPr lang="en-US" altLang="ko-KR" dirty="0"/>
              <a:t>O(n) </a:t>
            </a:r>
            <a:r>
              <a:rPr lang="ko-KR" altLang="en-US" dirty="0"/>
              <a:t>보다 훨씬 빠릅니다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그림에서는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search </a:t>
            </a:r>
            <a:r>
              <a:rPr lang="ko-KR" altLang="en-US" dirty="0"/>
              <a:t>범위의 </a:t>
            </a:r>
            <a:r>
              <a:rPr lang="en-US" altLang="ko-KR" dirty="0"/>
              <a:t>size</a:t>
            </a:r>
            <a:r>
              <a:rPr lang="ko-KR" altLang="en-US" dirty="0"/>
              <a:t>가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절반씩 줄어들면서 </a:t>
            </a:r>
            <a:r>
              <a:rPr lang="en-US" altLang="ko-KR" dirty="0"/>
              <a:t>n/2, n/4, ..., 1 </a:t>
            </a:r>
            <a:r>
              <a:rPr lang="ko-KR" altLang="en-US" dirty="0"/>
              <a:t>과 같이 되고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최악의 경우 </a:t>
            </a:r>
            <a:r>
              <a:rPr lang="en-US" altLang="ko-KR" dirty="0"/>
              <a:t>search </a:t>
            </a:r>
            <a:r>
              <a:rPr lang="ko-KR" altLang="en-US" dirty="0"/>
              <a:t>범위의 </a:t>
            </a:r>
            <a:r>
              <a:rPr lang="en-US" altLang="ko-KR" dirty="0"/>
              <a:t>size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까지 </a:t>
            </a:r>
            <a:r>
              <a:rPr lang="ko-KR" altLang="en-US" dirty="0" err="1"/>
              <a:t>간다해도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그것은 </a:t>
            </a:r>
            <a:r>
              <a:rPr lang="en-US" altLang="ko-KR" dirty="0"/>
              <a:t>log_2 n step</a:t>
            </a:r>
            <a:r>
              <a:rPr lang="ko-KR" altLang="en-US" dirty="0"/>
              <a:t>만 걸리게 된다는 것을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보여주고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endParaRPr lang="ko-Kore-KR" altLang="ko-Kore-KR"/>
          </a:p>
        </p:txBody>
      </p:sp>
      <p:sp>
        <p:nvSpPr>
          <p:cNvPr id="135172" name="Slide Number Placeholder 3">
            <a:extLst>
              <a:ext uri="{FF2B5EF4-FFF2-40B4-BE49-F238E27FC236}">
                <a16:creationId xmlns:a16="http://schemas.microsoft.com/office/drawing/2014/main" id="{48693CB2-B00E-1F4E-8778-A3F0EB84D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FA69873-C5CF-DA45-8666-19A79483D168}" type="slidenum">
              <a:rPr lang="en-US" altLang="ko-Kore-KR"/>
              <a:pPr/>
              <a:t>12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211173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2A55F663-3A6E-944A-B85B-32525164EF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7A976ACC-FE64-A544-802F-C748C9289F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페이지 </a:t>
            </a:r>
            <a:r>
              <a:rPr lang="en-US" altLang="ko-KR" dirty="0"/>
              <a:t>2</a:t>
            </a:r>
          </a:p>
          <a:p>
            <a:pPr>
              <a:spcBef>
                <a:spcPct val="0"/>
              </a:spcBef>
            </a:pPr>
            <a:endParaRPr lang="en-US" altLang="ko-Kore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이번에는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승의 계산을 </a:t>
            </a:r>
            <a:r>
              <a:rPr lang="en-US" altLang="ko-KR" dirty="0"/>
              <a:t>recursive method</a:t>
            </a:r>
            <a:r>
              <a:rPr lang="ko-KR" altLang="en-US" dirty="0"/>
              <a:t>로 해 보겠습니다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r>
              <a:rPr lang="ko-KR" altLang="en-US" dirty="0"/>
              <a:t>에서는 </a:t>
            </a:r>
            <a:r>
              <a:rPr lang="en-US" altLang="ko-KR" dirty="0"/>
              <a:t>3</a:t>
            </a:r>
            <a:r>
              <a:rPr lang="ko-KR" altLang="en-US" dirty="0"/>
              <a:t>의 </a:t>
            </a:r>
            <a:r>
              <a:rPr lang="en-US" altLang="ko-KR" dirty="0"/>
              <a:t>0</a:t>
            </a:r>
            <a:r>
              <a:rPr lang="ko-KR" altLang="en-US" dirty="0"/>
              <a:t>승부터 </a:t>
            </a:r>
            <a:r>
              <a:rPr lang="en-US" altLang="ko-KR" dirty="0"/>
              <a:t>3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승 까지 차례로 구하도록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recursive method power(3, n) </a:t>
            </a:r>
            <a:r>
              <a:rPr lang="ko-KR" altLang="en-US" dirty="0"/>
              <a:t>을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까지 증가시키면서 </a:t>
            </a:r>
            <a:r>
              <a:rPr lang="en-US" altLang="ko-KR" dirty="0"/>
              <a:t>call</a:t>
            </a:r>
            <a:r>
              <a:rPr lang="ko-KR" altLang="en-US" dirty="0"/>
              <a:t>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제대로 계산이 된다면 이와 같이 </a:t>
            </a:r>
            <a:r>
              <a:rPr lang="en-US" altLang="ko-KR" dirty="0"/>
              <a:t>output</a:t>
            </a:r>
            <a:r>
              <a:rPr lang="ko-KR" altLang="en-US" dirty="0"/>
              <a:t>이 나와야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이제 </a:t>
            </a:r>
            <a:r>
              <a:rPr lang="en-US" altLang="ko-KR" dirty="0"/>
              <a:t>recursive method</a:t>
            </a:r>
            <a:r>
              <a:rPr lang="ko-KR" altLang="en-US" dirty="0"/>
              <a:t>인 </a:t>
            </a:r>
            <a:r>
              <a:rPr lang="en-US" altLang="ko-KR" dirty="0"/>
              <a:t>power(int x, int n) </a:t>
            </a:r>
            <a:r>
              <a:rPr lang="ko-KR" altLang="en-US" dirty="0"/>
              <a:t>을 보겠습니다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먼저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보다 작은지를 </a:t>
            </a:r>
            <a:r>
              <a:rPr lang="en-US" altLang="ko-KR" dirty="0"/>
              <a:t>test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n</a:t>
            </a:r>
            <a:r>
              <a:rPr lang="ko-KR" altLang="en-US" dirty="0"/>
              <a:t>이 음의 정수라도 </a:t>
            </a:r>
            <a:r>
              <a:rPr lang="en-US" altLang="ko-KR" dirty="0"/>
              <a:t>1/3,</a:t>
            </a:r>
            <a:r>
              <a:rPr lang="ko-KR" altLang="en-US" dirty="0"/>
              <a:t> </a:t>
            </a:r>
            <a:r>
              <a:rPr lang="en-US" altLang="ko-KR" dirty="0"/>
              <a:t>1/9,</a:t>
            </a:r>
            <a:r>
              <a:rPr lang="ko-KR" altLang="en-US" dirty="0"/>
              <a:t> </a:t>
            </a:r>
            <a:r>
              <a:rPr lang="en-US" altLang="ko-KR" dirty="0"/>
              <a:t>...</a:t>
            </a:r>
            <a:r>
              <a:rPr lang="ko-KR" altLang="en-US" dirty="0"/>
              <a:t> 과 같이 계산이 됩니다만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여기서는 </a:t>
            </a:r>
            <a:r>
              <a:rPr lang="en-US" altLang="ko-KR" dirty="0"/>
              <a:t>n</a:t>
            </a:r>
            <a:r>
              <a:rPr lang="ko-KR" altLang="en-US" dirty="0"/>
              <a:t>이 음의 정수인 경우는 고려하지 않기로 하고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프로그램을 끝내게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 이상인 경우에는 </a:t>
            </a:r>
            <a:r>
              <a:rPr lang="en-US" altLang="ko-KR" dirty="0"/>
              <a:t>recursive call case</a:t>
            </a:r>
            <a:r>
              <a:rPr lang="ko-KR" altLang="en-US" dirty="0" err="1"/>
              <a:t>를</a:t>
            </a:r>
            <a:r>
              <a:rPr lang="ko-KR" altLang="en-US" dirty="0"/>
              <a:t> 실행합니다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승은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en-US" altLang="ko-KR" dirty="0"/>
              <a:t>(n</a:t>
            </a:r>
            <a:r>
              <a:rPr lang="ko-KR" altLang="en-US" dirty="0"/>
              <a:t> 마이너스 </a:t>
            </a:r>
            <a:r>
              <a:rPr lang="en-US" altLang="ko-KR" dirty="0"/>
              <a:t>1)</a:t>
            </a:r>
            <a:r>
              <a:rPr lang="ko-KR" altLang="en-US" dirty="0"/>
              <a:t> 승 곱하기 </a:t>
            </a:r>
            <a:r>
              <a:rPr lang="en-US" altLang="ko-KR" dirty="0"/>
              <a:t>n</a:t>
            </a:r>
            <a:r>
              <a:rPr lang="ko-KR" altLang="en-US" dirty="0"/>
              <a:t>이므로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power(x, n-1) </a:t>
            </a:r>
            <a:r>
              <a:rPr lang="ko-KR" altLang="en-US" dirty="0"/>
              <a:t>을 </a:t>
            </a:r>
            <a:r>
              <a:rPr lang="en-US" altLang="ko-KR" dirty="0"/>
              <a:t>call</a:t>
            </a:r>
            <a:r>
              <a:rPr lang="ko-KR" altLang="en-US" dirty="0"/>
              <a:t>하여 나온 결과에 </a:t>
            </a:r>
            <a:r>
              <a:rPr lang="en-US" altLang="ko-KR" dirty="0"/>
              <a:t>x</a:t>
            </a:r>
            <a:r>
              <a:rPr lang="ko-KR" altLang="en-US" dirty="0" err="1"/>
              <a:t>를</a:t>
            </a:r>
            <a:r>
              <a:rPr lang="ko-KR" altLang="en-US" dirty="0"/>
              <a:t> 곱하여 </a:t>
            </a:r>
            <a:r>
              <a:rPr lang="en-US" altLang="ko-KR" dirty="0"/>
              <a:t>return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stopping case</a:t>
            </a:r>
            <a:r>
              <a:rPr lang="ko-KR" altLang="en-US" dirty="0"/>
              <a:t>는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인 경우로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en-US" altLang="ko-KR" dirty="0"/>
              <a:t>return</a:t>
            </a:r>
            <a:r>
              <a:rPr lang="ko-KR" altLang="en-US" dirty="0"/>
              <a:t>하면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이와 같이 </a:t>
            </a:r>
            <a:r>
              <a:rPr lang="en-US" altLang="ko-KR" dirty="0"/>
              <a:t>recursive method</a:t>
            </a:r>
            <a:r>
              <a:rPr lang="ko-KR" altLang="en-US" dirty="0"/>
              <a:t>에는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stopping case</a:t>
            </a:r>
            <a:r>
              <a:rPr lang="ko-KR" altLang="en-US" dirty="0"/>
              <a:t>와 </a:t>
            </a:r>
            <a:r>
              <a:rPr lang="en-US" altLang="ko-KR" dirty="0"/>
              <a:t>recursive call</a:t>
            </a:r>
            <a:r>
              <a:rPr lang="ko-KR" altLang="en-US" dirty="0"/>
              <a:t>이 반드시 존재해야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6D752C66-0495-CB48-A1E8-CB7BB67CC4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BBD67BD-8A9A-5A44-9761-B818813BB8E4}" type="slidenum">
              <a:rPr lang="en-US" altLang="ko-Kore-KR"/>
              <a:pPr/>
              <a:t>2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1308958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0399C794-4A60-AA4E-9244-5540024D1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8D72C275-8ED0-414A-AB15-8F7EAB16DA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페이지 </a:t>
            </a:r>
            <a:r>
              <a:rPr lang="en-US" altLang="ko-KR" dirty="0"/>
              <a:t>3</a:t>
            </a:r>
          </a:p>
          <a:p>
            <a:pPr>
              <a:spcBef>
                <a:spcPct val="0"/>
              </a:spcBef>
            </a:pPr>
            <a:endParaRPr lang="en-US" altLang="ko-Kore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이제 </a:t>
            </a:r>
            <a:r>
              <a:rPr lang="en-US" altLang="ko-KR" dirty="0"/>
              <a:t>power(2, 3)</a:t>
            </a:r>
            <a:r>
              <a:rPr lang="ko-KR" altLang="en-US" dirty="0"/>
              <a:t>의 </a:t>
            </a:r>
            <a:r>
              <a:rPr lang="en-US" altLang="ko-KR" dirty="0"/>
              <a:t>recursive call</a:t>
            </a:r>
            <a:r>
              <a:rPr lang="ko-KR" altLang="en-US" dirty="0"/>
              <a:t>이 어떻게 실행되는지 보기로 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먼저 </a:t>
            </a:r>
            <a:r>
              <a:rPr lang="en-US" altLang="ko-KR" dirty="0"/>
              <a:t>1)</a:t>
            </a:r>
            <a:r>
              <a:rPr lang="ko-KR" altLang="en-US" dirty="0"/>
              <a:t>에서 </a:t>
            </a:r>
            <a:r>
              <a:rPr lang="en-US" altLang="ko-KR" dirty="0"/>
              <a:t>power(2, 3) </a:t>
            </a:r>
            <a:r>
              <a:rPr lang="ko-KR" altLang="en-US" dirty="0"/>
              <a:t>안에서 </a:t>
            </a:r>
            <a:r>
              <a:rPr lang="en-US" altLang="ko-KR" dirty="0"/>
              <a:t>power(2,2)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call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2)</a:t>
            </a:r>
            <a:r>
              <a:rPr lang="ko-KR" altLang="en-US" dirty="0"/>
              <a:t>에서 </a:t>
            </a:r>
            <a:r>
              <a:rPr lang="en-US" altLang="ko-KR" dirty="0"/>
              <a:t>power(2,2) </a:t>
            </a:r>
            <a:r>
              <a:rPr lang="ko-KR" altLang="en-US" dirty="0"/>
              <a:t>안에서 </a:t>
            </a:r>
            <a:r>
              <a:rPr lang="en-US" altLang="ko-KR" dirty="0"/>
              <a:t>power(2,1)</a:t>
            </a:r>
            <a:r>
              <a:rPr lang="ko-KR" altLang="en-US" dirty="0"/>
              <a:t>을 </a:t>
            </a:r>
            <a:r>
              <a:rPr lang="en-US" altLang="ko-KR" dirty="0"/>
              <a:t>call</a:t>
            </a:r>
            <a:r>
              <a:rPr lang="ko-KR" altLang="en-US" dirty="0"/>
              <a:t>하고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3)</a:t>
            </a:r>
            <a:r>
              <a:rPr lang="ko-KR" altLang="en-US" dirty="0"/>
              <a:t>에서 다시 </a:t>
            </a:r>
            <a:r>
              <a:rPr lang="en-US" altLang="ko-KR" dirty="0"/>
              <a:t>power(2,1) </a:t>
            </a:r>
            <a:r>
              <a:rPr lang="ko-KR" altLang="en-US" dirty="0"/>
              <a:t>안에서 </a:t>
            </a:r>
            <a:r>
              <a:rPr lang="en-US" altLang="ko-KR" dirty="0"/>
              <a:t>power(2,0)</a:t>
            </a:r>
            <a:r>
              <a:rPr lang="ko-KR" altLang="en-US" dirty="0"/>
              <a:t>을 </a:t>
            </a:r>
            <a:r>
              <a:rPr lang="en-US" altLang="ko-KR" dirty="0"/>
              <a:t>call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4)</a:t>
            </a:r>
            <a:r>
              <a:rPr lang="ko-KR" altLang="en-US" dirty="0"/>
              <a:t>에서 </a:t>
            </a:r>
            <a:r>
              <a:rPr lang="en-US" altLang="ko-KR" dirty="0"/>
              <a:t>power(2,0)</a:t>
            </a:r>
            <a:r>
              <a:rPr lang="ko-KR" altLang="en-US" dirty="0"/>
              <a:t>은 </a:t>
            </a:r>
            <a:r>
              <a:rPr lang="en-US" altLang="ko-KR" dirty="0"/>
              <a:t>stopping case</a:t>
            </a:r>
            <a:r>
              <a:rPr lang="ko-KR" altLang="en-US" dirty="0"/>
              <a:t>로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5)</a:t>
            </a:r>
            <a:r>
              <a:rPr lang="ko-KR" altLang="en-US" dirty="0"/>
              <a:t>에서 </a:t>
            </a:r>
            <a:r>
              <a:rPr lang="en-US" altLang="ko-KR" dirty="0"/>
              <a:t>4)</a:t>
            </a:r>
            <a:r>
              <a:rPr lang="ko-KR" altLang="en-US" dirty="0"/>
              <a:t>의 결과를</a:t>
            </a:r>
            <a:r>
              <a:rPr lang="en-US" altLang="ko-KR" dirty="0"/>
              <a:t> 3)</a:t>
            </a:r>
            <a:r>
              <a:rPr lang="ko-KR" altLang="en-US" dirty="0"/>
              <a:t>의 </a:t>
            </a:r>
            <a:r>
              <a:rPr lang="en-US" altLang="ko-KR" dirty="0"/>
              <a:t>power(2,0)</a:t>
            </a:r>
            <a:r>
              <a:rPr lang="ko-KR" altLang="en-US" dirty="0" err="1"/>
              <a:t>에</a:t>
            </a:r>
            <a:r>
              <a:rPr lang="ko-KR" altLang="en-US" dirty="0"/>
              <a:t> 대입하면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power(2,1)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 곱하기 </a:t>
            </a:r>
            <a:r>
              <a:rPr lang="en-US" altLang="ko-KR" dirty="0"/>
              <a:t>2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6)</a:t>
            </a:r>
            <a:r>
              <a:rPr lang="ko-KR" altLang="en-US" dirty="0"/>
              <a:t>에서 </a:t>
            </a:r>
            <a:r>
              <a:rPr lang="en-US" altLang="ko-KR" dirty="0"/>
              <a:t>5)</a:t>
            </a:r>
            <a:r>
              <a:rPr lang="ko-KR" altLang="en-US" dirty="0"/>
              <a:t>의 결과를 </a:t>
            </a:r>
            <a:r>
              <a:rPr lang="en-US" altLang="ko-KR" dirty="0"/>
              <a:t>2)</a:t>
            </a:r>
            <a:r>
              <a:rPr lang="ko-KR" altLang="en-US" dirty="0"/>
              <a:t>의 </a:t>
            </a:r>
            <a:r>
              <a:rPr lang="en-US" altLang="ko-KR" dirty="0"/>
              <a:t>power(2,1)</a:t>
            </a:r>
            <a:r>
              <a:rPr lang="ko-KR" altLang="en-US" dirty="0" err="1"/>
              <a:t>에</a:t>
            </a:r>
            <a:r>
              <a:rPr lang="ko-KR" altLang="en-US" dirty="0"/>
              <a:t> 대입하면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power(2,2)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 곱하기 </a:t>
            </a:r>
            <a:r>
              <a:rPr lang="en-US" altLang="ko-KR" dirty="0"/>
              <a:t>2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7)</a:t>
            </a:r>
            <a:r>
              <a:rPr lang="ko-KR" altLang="en-US" dirty="0"/>
              <a:t>에서 </a:t>
            </a:r>
            <a:r>
              <a:rPr lang="en-US" altLang="ko-KR" dirty="0"/>
              <a:t>6)</a:t>
            </a:r>
            <a:r>
              <a:rPr lang="ko-KR" altLang="en-US" dirty="0"/>
              <a:t>의 결과를 </a:t>
            </a:r>
            <a:r>
              <a:rPr lang="en-US" altLang="ko-KR" dirty="0"/>
              <a:t>1)</a:t>
            </a:r>
            <a:r>
              <a:rPr lang="ko-KR" altLang="en-US" dirty="0"/>
              <a:t>의 </a:t>
            </a:r>
            <a:r>
              <a:rPr lang="en-US" altLang="ko-KR" dirty="0"/>
              <a:t>power(2,2)</a:t>
            </a:r>
            <a:r>
              <a:rPr lang="ko-KR" altLang="en-US" dirty="0" err="1"/>
              <a:t>에</a:t>
            </a:r>
            <a:r>
              <a:rPr lang="ko-KR" altLang="en-US" dirty="0"/>
              <a:t> 대입하면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power(2,3)</a:t>
            </a:r>
            <a:r>
              <a:rPr lang="ko-KR" altLang="en-US" dirty="0"/>
              <a:t>은 </a:t>
            </a:r>
            <a:r>
              <a:rPr lang="en-US" altLang="ko-KR" dirty="0"/>
              <a:t>4</a:t>
            </a:r>
            <a:r>
              <a:rPr lang="ko-KR" altLang="en-US" dirty="0"/>
              <a:t>곱하기 </a:t>
            </a:r>
            <a:r>
              <a:rPr lang="en-US" altLang="ko-KR" dirty="0"/>
              <a:t>2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  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ko-Kore-KR" altLang="ko-Kore-KR"/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DE8A8569-90ED-494C-ADC5-27CE84E6FC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CF102E4-78DA-EC4F-945F-2D4B508ABA33}" type="slidenum">
              <a:rPr lang="en-US" altLang="ko-Kore-KR"/>
              <a:pPr/>
              <a:t>3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223549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>
            <a:extLst>
              <a:ext uri="{FF2B5EF4-FFF2-40B4-BE49-F238E27FC236}">
                <a16:creationId xmlns:a16="http://schemas.microsoft.com/office/drawing/2014/main" id="{33872EED-933B-7E4D-9AEA-9C517D6946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>
            <a:extLst>
              <a:ext uri="{FF2B5EF4-FFF2-40B4-BE49-F238E27FC236}">
                <a16:creationId xmlns:a16="http://schemas.microsoft.com/office/drawing/2014/main" id="{54D75A48-5D25-FD44-AF4E-AEBBBCDCD7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페이지 </a:t>
            </a:r>
            <a:r>
              <a:rPr lang="en-US" altLang="ko-KR" dirty="0"/>
              <a:t>4</a:t>
            </a:r>
          </a:p>
          <a:p>
            <a:pPr>
              <a:spcBef>
                <a:spcPct val="0"/>
              </a:spcBef>
            </a:pPr>
            <a:endParaRPr lang="en-US" altLang="ko-Kore-KR" dirty="0"/>
          </a:p>
          <a:p>
            <a:pPr>
              <a:spcBef>
                <a:spcPct val="0"/>
              </a:spcBef>
            </a:pPr>
            <a:r>
              <a:rPr lang="ko-KR" altLang="en-US" dirty="0"/>
              <a:t>문제를 풀 때 </a:t>
            </a:r>
            <a:r>
              <a:rPr lang="en-US" altLang="ko-KR" dirty="0"/>
              <a:t>recursive</a:t>
            </a:r>
            <a:r>
              <a:rPr lang="ko-KR" altLang="en-US" dirty="0"/>
              <a:t> 방법을 사용하여 </a:t>
            </a:r>
            <a:r>
              <a:rPr lang="en-US" altLang="ko-KR" dirty="0"/>
              <a:t>solution</a:t>
            </a:r>
            <a:r>
              <a:rPr lang="ko-KR" altLang="en-US" dirty="0"/>
              <a:t>을 디자인 한 경우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 </a:t>
            </a:r>
            <a:r>
              <a:rPr lang="en-US" altLang="ko-KR" dirty="0"/>
              <a:t>solution</a:t>
            </a:r>
            <a:r>
              <a:rPr lang="ko-KR" altLang="en-US" dirty="0"/>
              <a:t>이 맞는 것인지를 체크하는 방법에 대해 알아보겠습니다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먼저 </a:t>
            </a:r>
            <a:r>
              <a:rPr lang="en-US" altLang="ko-KR" dirty="0"/>
              <a:t>recursion</a:t>
            </a:r>
            <a:r>
              <a:rPr lang="ko-KR" altLang="en-US" dirty="0"/>
              <a:t>이 무한히 반복되지 않는다는 것을 확인해야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두번째로 </a:t>
            </a:r>
            <a:r>
              <a:rPr lang="en-US" altLang="ko-KR" dirty="0"/>
              <a:t>stopping case </a:t>
            </a:r>
            <a:r>
              <a:rPr lang="ko-KR" altLang="en-US" dirty="0"/>
              <a:t>각각이 올바른 </a:t>
            </a:r>
            <a:r>
              <a:rPr lang="en-US" altLang="ko-KR" dirty="0"/>
              <a:t>action</a:t>
            </a:r>
            <a:r>
              <a:rPr lang="ko-KR" altLang="en-US" dirty="0"/>
              <a:t>을 실행하는 것을 확인해야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세번째로는 모든 </a:t>
            </a:r>
            <a:r>
              <a:rPr lang="en-US" altLang="ko-KR" dirty="0"/>
              <a:t>recursive call</a:t>
            </a:r>
            <a:r>
              <a:rPr lang="ko-KR" altLang="en-US" dirty="0"/>
              <a:t>들이 올바른 </a:t>
            </a:r>
            <a:r>
              <a:rPr lang="en-US" altLang="ko-KR" dirty="0"/>
              <a:t>action</a:t>
            </a:r>
            <a:r>
              <a:rPr lang="ko-KR" altLang="en-US" dirty="0"/>
              <a:t>을 실행하고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그것들을 합친 전체 </a:t>
            </a:r>
            <a:r>
              <a:rPr lang="en-US" altLang="ko-KR" dirty="0"/>
              <a:t>case</a:t>
            </a:r>
            <a:r>
              <a:rPr lang="ko-KR" altLang="en-US" dirty="0"/>
              <a:t>가 올바른 동작을 함을 확인해야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ore-KR" altLang="ko-Kore-KR"/>
          </a:p>
        </p:txBody>
      </p:sp>
      <p:sp>
        <p:nvSpPr>
          <p:cNvPr id="122884" name="Slide Number Placeholder 3">
            <a:extLst>
              <a:ext uri="{FF2B5EF4-FFF2-40B4-BE49-F238E27FC236}">
                <a16:creationId xmlns:a16="http://schemas.microsoft.com/office/drawing/2014/main" id="{07019886-16DD-A948-AEEE-CA05E45F4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19B0510-4528-8C41-9204-0294C70BA018}" type="slidenum">
              <a:rPr lang="en-US" altLang="ko-Kore-KR"/>
              <a:pPr/>
              <a:t>4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152123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:a16="http://schemas.microsoft.com/office/drawing/2014/main" id="{6EB077FA-9C48-3F49-B36E-2B619718D5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>
            <a:extLst>
              <a:ext uri="{FF2B5EF4-FFF2-40B4-BE49-F238E27FC236}">
                <a16:creationId xmlns:a16="http://schemas.microsoft.com/office/drawing/2014/main" id="{420B8C97-9FE0-CD48-A69B-55E4B61998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페이지 </a:t>
            </a:r>
            <a:r>
              <a:rPr lang="en-US" altLang="ko-KR" dirty="0"/>
              <a:t>5</a:t>
            </a:r>
          </a:p>
          <a:p>
            <a:pPr>
              <a:spcBef>
                <a:spcPct val="0"/>
              </a:spcBef>
            </a:pPr>
            <a:endParaRPr lang="en-US" altLang="ko-Kore-KR" dirty="0"/>
          </a:p>
          <a:p>
            <a:pPr>
              <a:spcBef>
                <a:spcPct val="0"/>
              </a:spcBef>
            </a:pPr>
            <a:r>
              <a:rPr lang="en-US" altLang="ko-Kore-KR" dirty="0"/>
              <a:t>Binary search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recursive </a:t>
            </a:r>
            <a:r>
              <a:rPr lang="ko-KR" altLang="en-US" dirty="0"/>
              <a:t>방식으로 디자인해 보고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 </a:t>
            </a:r>
            <a:r>
              <a:rPr lang="en-US" altLang="ko-KR" dirty="0"/>
              <a:t>solution</a:t>
            </a:r>
            <a:r>
              <a:rPr lang="ko-KR" altLang="en-US" dirty="0"/>
              <a:t>이 옳은 것인지를 앞에서 언급한 방법으로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검증해 보도록 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ore-KR" dirty="0"/>
              <a:t>Binary search </a:t>
            </a:r>
            <a:r>
              <a:rPr lang="ko-KR" altLang="en-US" dirty="0"/>
              <a:t>문제는 </a:t>
            </a:r>
            <a:r>
              <a:rPr lang="en-US" altLang="ko-KR" dirty="0"/>
              <a:t>array</a:t>
            </a:r>
            <a:r>
              <a:rPr lang="ko-KR" altLang="en-US" dirty="0"/>
              <a:t>에서 주어진 </a:t>
            </a:r>
            <a:r>
              <a:rPr lang="en-US" altLang="ko-KR" dirty="0"/>
              <a:t>value</a:t>
            </a:r>
            <a:r>
              <a:rPr lang="ko-KR" altLang="en-US" dirty="0"/>
              <a:t>가 있는지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찾는 문제입니다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ore-KR" dirty="0"/>
              <a:t>Binary search </a:t>
            </a:r>
            <a:r>
              <a:rPr lang="ko-KR" altLang="en-US" dirty="0"/>
              <a:t>알고리즘을 사용하기 위해서는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array</a:t>
            </a:r>
            <a:r>
              <a:rPr lang="ko-KR" altLang="en-US" dirty="0"/>
              <a:t>의 </a:t>
            </a:r>
            <a:r>
              <a:rPr lang="en-US" altLang="ko-KR" dirty="0"/>
              <a:t>data</a:t>
            </a:r>
            <a:r>
              <a:rPr lang="ko-KR" altLang="en-US" dirty="0"/>
              <a:t>가 </a:t>
            </a:r>
            <a:r>
              <a:rPr lang="en-US" altLang="ko-KR" dirty="0"/>
              <a:t>sorting </a:t>
            </a:r>
            <a:r>
              <a:rPr lang="ko-KR" altLang="en-US" dirty="0"/>
              <a:t>되어 있어야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편의상 오름차순으로 </a:t>
            </a:r>
            <a:r>
              <a:rPr lang="en-US" altLang="ko-KR" dirty="0"/>
              <a:t>sorting</a:t>
            </a:r>
            <a:r>
              <a:rPr lang="ko-KR" altLang="en-US" dirty="0"/>
              <a:t>되어 있다고 가정합니다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search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en-US" altLang="ko-KR" dirty="0"/>
              <a:t>value</a:t>
            </a:r>
            <a:r>
              <a:rPr lang="ko-KR" altLang="en-US" dirty="0"/>
              <a:t>가 발견되면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그 </a:t>
            </a:r>
            <a:r>
              <a:rPr lang="en-US" altLang="ko-KR" dirty="0"/>
              <a:t>value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발견이 안되는 경우에는 </a:t>
            </a:r>
            <a:r>
              <a:rPr lang="en-US" altLang="ko-KR" dirty="0"/>
              <a:t>-1</a:t>
            </a:r>
            <a:r>
              <a:rPr lang="ko-KR" altLang="en-US" dirty="0"/>
              <a:t>을 </a:t>
            </a:r>
            <a:r>
              <a:rPr lang="en-US" altLang="ko-KR" dirty="0"/>
              <a:t>return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Binary search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recursion</a:t>
            </a:r>
            <a:r>
              <a:rPr lang="ko-KR" altLang="en-US" dirty="0"/>
              <a:t>을 이용하여 구현할 때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recursive call</a:t>
            </a:r>
            <a:r>
              <a:rPr lang="ko-KR" altLang="en-US" dirty="0"/>
              <a:t>마다 </a:t>
            </a:r>
            <a:r>
              <a:rPr lang="en-US" altLang="ko-KR" dirty="0"/>
              <a:t>search space</a:t>
            </a:r>
            <a:r>
              <a:rPr lang="ko-KR" altLang="en-US" dirty="0" err="1"/>
              <a:t>를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절반 정도로 줄여서 </a:t>
            </a:r>
            <a:r>
              <a:rPr lang="en-US" altLang="ko-KR" dirty="0"/>
              <a:t>search</a:t>
            </a:r>
            <a:r>
              <a:rPr lang="ko-KR" altLang="en-US" dirty="0"/>
              <a:t>하게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이러한 방식을 </a:t>
            </a:r>
            <a:r>
              <a:rPr lang="en-US" altLang="ko-KR" dirty="0"/>
              <a:t>“divide and conquer” </a:t>
            </a:r>
            <a:r>
              <a:rPr lang="ko-KR" altLang="en-US" dirty="0" err="1"/>
              <a:t>라고</a:t>
            </a:r>
            <a:r>
              <a:rPr lang="ko-KR" altLang="en-US" dirty="0"/>
              <a:t> 부릅니다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ore-KR" dirty="0"/>
          </a:p>
          <a:p>
            <a:pPr>
              <a:spcBef>
                <a:spcPct val="0"/>
              </a:spcBef>
            </a:pPr>
            <a:endParaRPr lang="ko-Kore-KR" altLang="ko-Kore-KR"/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70516ECD-8EFE-A544-A7A3-1CD70BEC0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CE73380-C428-0948-819B-1A437237C1E4}" type="slidenum">
              <a:rPr lang="en-US" altLang="ko-Kore-KR"/>
              <a:pPr/>
              <a:t>5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4154029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56F90ECC-2E35-3044-BE0A-F1A017A7A3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29AB7EF4-0CBA-B444-B853-7FF5932F7E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페이지 </a:t>
            </a:r>
            <a:r>
              <a:rPr lang="en-US" altLang="ko-KR" dirty="0"/>
              <a:t>6</a:t>
            </a:r>
          </a:p>
          <a:p>
            <a:pPr>
              <a:spcBef>
                <a:spcPct val="0"/>
              </a:spcBef>
            </a:pPr>
            <a:endParaRPr lang="en-US" altLang="ko-Kore-KR" dirty="0"/>
          </a:p>
          <a:p>
            <a:pPr>
              <a:spcBef>
                <a:spcPct val="0"/>
              </a:spcBef>
            </a:pPr>
            <a:r>
              <a:rPr lang="en-US" altLang="ko-Kore-KR" dirty="0"/>
              <a:t>Binary search</a:t>
            </a:r>
            <a:r>
              <a:rPr lang="ko-KR" altLang="en-US" dirty="0" err="1"/>
              <a:t>를</a:t>
            </a:r>
            <a:r>
              <a:rPr lang="ko-KR" altLang="en-US" dirty="0"/>
              <a:t> 실행하는 </a:t>
            </a:r>
            <a:r>
              <a:rPr lang="en-US" altLang="ko-KR" dirty="0"/>
              <a:t>search method</a:t>
            </a:r>
            <a:r>
              <a:rPr lang="ko-KR" altLang="en-US" dirty="0"/>
              <a:t>의 실행을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그림으로 정리하였습니다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ore-KR" dirty="0"/>
              <a:t>search method</a:t>
            </a:r>
            <a:r>
              <a:rPr lang="ko-KR" altLang="en-US" dirty="0"/>
              <a:t>에는 </a:t>
            </a:r>
            <a:r>
              <a:rPr lang="en-US" altLang="ko-KR" dirty="0"/>
              <a:t>first, last, key</a:t>
            </a:r>
            <a:r>
              <a:rPr lang="ko-KR" altLang="en-US" dirty="0"/>
              <a:t>의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세개의 </a:t>
            </a:r>
            <a:r>
              <a:rPr lang="en-US" altLang="ko-KR" dirty="0"/>
              <a:t>parameter</a:t>
            </a:r>
            <a:r>
              <a:rPr lang="ko-KR" altLang="en-US" dirty="0"/>
              <a:t>가 주어집니다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ore-KR" dirty="0"/>
              <a:t>first</a:t>
            </a:r>
            <a:r>
              <a:rPr lang="ko-KR" altLang="en-US" dirty="0"/>
              <a:t>와 </a:t>
            </a:r>
            <a:r>
              <a:rPr lang="en-US" altLang="ko-KR" dirty="0"/>
              <a:t>last</a:t>
            </a:r>
            <a:r>
              <a:rPr lang="ko-KR" altLang="en-US" dirty="0"/>
              <a:t>는 각각 </a:t>
            </a:r>
            <a:r>
              <a:rPr lang="en-US" altLang="ko-KR" dirty="0"/>
              <a:t>array</a:t>
            </a:r>
            <a:r>
              <a:rPr lang="ko-KR" altLang="en-US" dirty="0"/>
              <a:t>의 </a:t>
            </a:r>
            <a:r>
              <a:rPr lang="en-US" altLang="ko-KR" dirty="0"/>
              <a:t>search </a:t>
            </a:r>
            <a:r>
              <a:rPr lang="ko-KR" altLang="en-US" dirty="0"/>
              <a:t>범위를 나타내는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시작 </a:t>
            </a:r>
            <a:r>
              <a:rPr lang="en-US" altLang="ko-KR" dirty="0"/>
              <a:t>index</a:t>
            </a:r>
            <a:r>
              <a:rPr lang="ko-KR" altLang="en-US" dirty="0"/>
              <a:t>와 끝 </a:t>
            </a:r>
            <a:r>
              <a:rPr lang="en-US" altLang="ko-KR" dirty="0"/>
              <a:t>index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key</a:t>
            </a:r>
            <a:r>
              <a:rPr lang="ko-KR" altLang="en-US" dirty="0"/>
              <a:t>는 </a:t>
            </a:r>
            <a:r>
              <a:rPr lang="en-US" altLang="ko-KR" dirty="0"/>
              <a:t>search</a:t>
            </a:r>
            <a:r>
              <a:rPr lang="ko-KR" altLang="en-US" dirty="0"/>
              <a:t>에서 찾는 </a:t>
            </a:r>
            <a:r>
              <a:rPr lang="en-US" altLang="ko-KR" dirty="0"/>
              <a:t>value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처음 </a:t>
            </a:r>
            <a:r>
              <a:rPr lang="en-US" altLang="ko-KR" dirty="0"/>
              <a:t>search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call</a:t>
            </a:r>
            <a:r>
              <a:rPr lang="ko-KR" altLang="en-US" dirty="0"/>
              <a:t>할 때는 </a:t>
            </a:r>
            <a:r>
              <a:rPr lang="en-US" altLang="ko-KR" dirty="0"/>
              <a:t>array</a:t>
            </a:r>
            <a:r>
              <a:rPr lang="ko-KR" altLang="en-US" dirty="0"/>
              <a:t>의 전 범위를 커버하도록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first</a:t>
            </a:r>
            <a:r>
              <a:rPr lang="ko-KR" altLang="en-US" dirty="0"/>
              <a:t>는 </a:t>
            </a:r>
            <a:r>
              <a:rPr lang="en-US" altLang="ko-KR" dirty="0"/>
              <a:t>0,</a:t>
            </a:r>
            <a:r>
              <a:rPr lang="ko-KR" altLang="en-US" dirty="0"/>
              <a:t> </a:t>
            </a:r>
            <a:r>
              <a:rPr lang="en-US" altLang="ko-KR" dirty="0"/>
              <a:t>last</a:t>
            </a:r>
            <a:r>
              <a:rPr lang="ko-KR" altLang="en-US" dirty="0"/>
              <a:t>는 </a:t>
            </a:r>
            <a:r>
              <a:rPr lang="en-US" altLang="ko-KR" dirty="0" err="1"/>
              <a:t>a.length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로 주면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우리의 </a:t>
            </a:r>
            <a:r>
              <a:rPr lang="en-US" altLang="ko-KR" dirty="0"/>
              <a:t>example</a:t>
            </a:r>
            <a:r>
              <a:rPr lang="ko-KR" altLang="en-US" dirty="0"/>
              <a:t>에서는 </a:t>
            </a:r>
            <a:r>
              <a:rPr lang="en-US" altLang="ko-KR" dirty="0"/>
              <a:t>first</a:t>
            </a:r>
            <a:r>
              <a:rPr lang="ko-KR" altLang="en-US" dirty="0"/>
              <a:t>는 </a:t>
            </a:r>
            <a:r>
              <a:rPr lang="en-US" altLang="ko-KR" dirty="0"/>
              <a:t>0,</a:t>
            </a:r>
            <a:r>
              <a:rPr lang="ko-KR" altLang="en-US" dirty="0"/>
              <a:t> </a:t>
            </a:r>
            <a:r>
              <a:rPr lang="en-US" altLang="ko-KR" dirty="0"/>
              <a:t>last</a:t>
            </a:r>
            <a:r>
              <a:rPr lang="ko-KR" altLang="en-US" dirty="0"/>
              <a:t>는 </a:t>
            </a:r>
            <a:r>
              <a:rPr lang="en-US" altLang="ko-KR" dirty="0"/>
              <a:t>9</a:t>
            </a:r>
            <a:r>
              <a:rPr lang="ko-KR" altLang="en-US" dirty="0"/>
              <a:t>로 했고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target value</a:t>
            </a:r>
            <a:r>
              <a:rPr lang="ko-KR" altLang="en-US" dirty="0"/>
              <a:t>인 </a:t>
            </a:r>
            <a:r>
              <a:rPr lang="en-US" altLang="ko-KR" dirty="0"/>
              <a:t>key</a:t>
            </a:r>
            <a:r>
              <a:rPr lang="ko-KR" altLang="en-US" dirty="0"/>
              <a:t>는 </a:t>
            </a:r>
            <a:r>
              <a:rPr lang="en-US" altLang="ko-KR" dirty="0"/>
              <a:t>63</a:t>
            </a:r>
            <a:r>
              <a:rPr lang="ko-KR" altLang="en-US" dirty="0"/>
              <a:t>이 주어졌습니다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search method</a:t>
            </a:r>
            <a:r>
              <a:rPr lang="ko-KR" altLang="en-US" dirty="0"/>
              <a:t>에서는 </a:t>
            </a:r>
            <a:r>
              <a:rPr lang="en-US" altLang="ko-KR" dirty="0"/>
              <a:t>first</a:t>
            </a:r>
            <a:r>
              <a:rPr lang="ko-KR" altLang="en-US" dirty="0"/>
              <a:t>와 </a:t>
            </a:r>
            <a:r>
              <a:rPr lang="en-US" altLang="ko-KR" dirty="0"/>
              <a:t>last</a:t>
            </a:r>
            <a:r>
              <a:rPr lang="ko-KR" altLang="en-US" dirty="0" err="1"/>
              <a:t>를</a:t>
            </a:r>
            <a:r>
              <a:rPr lang="ko-KR" altLang="en-US" dirty="0"/>
              <a:t> 더해 반으로 나눈 값을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mid index</a:t>
            </a:r>
            <a:r>
              <a:rPr lang="ko-KR" altLang="en-US" dirty="0"/>
              <a:t>로 계산하고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array a</a:t>
            </a:r>
            <a:r>
              <a:rPr lang="ko-KR" altLang="en-US" dirty="0"/>
              <a:t>의 </a:t>
            </a:r>
            <a:r>
              <a:rPr lang="en-US" altLang="ko-KR" dirty="0"/>
              <a:t>a[mid] </a:t>
            </a:r>
            <a:r>
              <a:rPr lang="ko-KR" altLang="en-US" dirty="0"/>
              <a:t>값이 </a:t>
            </a:r>
            <a:r>
              <a:rPr lang="en-US" altLang="ko-KR" dirty="0"/>
              <a:t>key</a:t>
            </a:r>
            <a:r>
              <a:rPr lang="ko-KR" altLang="en-US" dirty="0"/>
              <a:t>와 같은지를 테스트합니다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우리의 </a:t>
            </a:r>
            <a:r>
              <a:rPr lang="en-US" altLang="ko-KR" dirty="0"/>
              <a:t>example</a:t>
            </a:r>
            <a:r>
              <a:rPr lang="ko-KR" altLang="en-US" dirty="0"/>
              <a:t>에서는 </a:t>
            </a:r>
            <a:r>
              <a:rPr lang="en-US" altLang="ko-KR" dirty="0"/>
              <a:t>mid</a:t>
            </a:r>
            <a:r>
              <a:rPr lang="ko-KR" altLang="en-US" dirty="0"/>
              <a:t>가 </a:t>
            </a:r>
            <a:r>
              <a:rPr lang="en-US" altLang="ko-KR" dirty="0"/>
              <a:t>4</a:t>
            </a:r>
            <a:r>
              <a:rPr lang="ko-KR" altLang="en-US" dirty="0"/>
              <a:t>이고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a[4]</a:t>
            </a:r>
            <a:r>
              <a:rPr lang="ko-KR" altLang="en-US" dirty="0"/>
              <a:t>는 </a:t>
            </a:r>
            <a:r>
              <a:rPr lang="en-US" altLang="ko-KR" dirty="0"/>
              <a:t>57</a:t>
            </a:r>
            <a:r>
              <a:rPr lang="ko-KR" altLang="en-US" dirty="0"/>
              <a:t>로 </a:t>
            </a:r>
            <a:r>
              <a:rPr lang="en-US" altLang="ko-KR" dirty="0"/>
              <a:t>key</a:t>
            </a:r>
            <a:r>
              <a:rPr lang="ko-KR" altLang="en-US" dirty="0"/>
              <a:t> </a:t>
            </a:r>
            <a:r>
              <a:rPr lang="en-US" altLang="ko-KR" dirty="0"/>
              <a:t>63</a:t>
            </a:r>
            <a:r>
              <a:rPr lang="ko-KR" altLang="en-US" dirty="0"/>
              <a:t>보다 작습니다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이렇게 </a:t>
            </a:r>
            <a:r>
              <a:rPr lang="en-US" altLang="ko-KR" dirty="0"/>
              <a:t>a[mid]</a:t>
            </a:r>
            <a:r>
              <a:rPr lang="ko-KR" altLang="en-US" dirty="0"/>
              <a:t>가 </a:t>
            </a:r>
            <a:r>
              <a:rPr lang="en-US" altLang="ko-KR" dirty="0"/>
              <a:t>key</a:t>
            </a:r>
            <a:r>
              <a:rPr lang="ko-KR" altLang="en-US" dirty="0"/>
              <a:t>보다 작은 경우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우리는 </a:t>
            </a:r>
            <a:r>
              <a:rPr lang="en-US" altLang="ko-KR" dirty="0"/>
              <a:t>search</a:t>
            </a:r>
            <a:r>
              <a:rPr lang="ko-KR" altLang="en-US" dirty="0"/>
              <a:t>의 범위를 </a:t>
            </a:r>
            <a:r>
              <a:rPr lang="en-US" altLang="ko-KR" dirty="0"/>
              <a:t>mid + 1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en-US" altLang="ko-KR" dirty="0"/>
              <a:t>last</a:t>
            </a:r>
            <a:r>
              <a:rPr lang="ko-KR" altLang="en-US" dirty="0" err="1"/>
              <a:t>까지로</a:t>
            </a:r>
            <a:r>
              <a:rPr lang="ko-KR" altLang="en-US" dirty="0"/>
              <a:t> 좁힐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따라서 </a:t>
            </a:r>
            <a:r>
              <a:rPr lang="en-US" altLang="ko-KR" dirty="0"/>
              <a:t>recursive call</a:t>
            </a:r>
            <a:r>
              <a:rPr lang="ko-KR" altLang="en-US" dirty="0"/>
              <a:t>은 </a:t>
            </a:r>
            <a:r>
              <a:rPr lang="en-US" altLang="ko-KR" dirty="0"/>
              <a:t>search(5, 9, 63) </a:t>
            </a:r>
            <a:r>
              <a:rPr lang="ko-KR" altLang="en-US" dirty="0"/>
              <a:t>이 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 경우 </a:t>
            </a:r>
            <a:r>
              <a:rPr lang="en-US" altLang="ko-KR" dirty="0"/>
              <a:t>mid</a:t>
            </a:r>
            <a:r>
              <a:rPr lang="ko-KR" altLang="en-US" dirty="0"/>
              <a:t>는 </a:t>
            </a:r>
            <a:r>
              <a:rPr lang="en-US" altLang="ko-KR" dirty="0"/>
              <a:t>7</a:t>
            </a:r>
            <a:r>
              <a:rPr lang="ko-KR" altLang="en-US" dirty="0"/>
              <a:t>이 되고 </a:t>
            </a:r>
            <a:r>
              <a:rPr lang="en-US" altLang="ko-KR" dirty="0"/>
              <a:t>a[7]</a:t>
            </a:r>
            <a:r>
              <a:rPr lang="ko-KR" altLang="en-US" dirty="0"/>
              <a:t>은 </a:t>
            </a:r>
            <a:r>
              <a:rPr lang="en-US" altLang="ko-KR" dirty="0"/>
              <a:t>80</a:t>
            </a:r>
            <a:r>
              <a:rPr lang="ko-KR" altLang="en-US" dirty="0" err="1"/>
              <a:t>으로</a:t>
            </a:r>
            <a:r>
              <a:rPr lang="en-US" altLang="ko-KR" dirty="0"/>
              <a:t> key</a:t>
            </a:r>
            <a:r>
              <a:rPr lang="ko-KR" altLang="en-US" dirty="0"/>
              <a:t>보다 큽니다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 경우에는 </a:t>
            </a:r>
            <a:r>
              <a:rPr lang="en-US" altLang="ko-KR" dirty="0"/>
              <a:t>search</a:t>
            </a:r>
            <a:r>
              <a:rPr lang="ko-KR" altLang="en-US" dirty="0"/>
              <a:t>의 범위를 </a:t>
            </a:r>
            <a:r>
              <a:rPr lang="en-US" altLang="ko-KR" dirty="0"/>
              <a:t>first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en-US" altLang="ko-KR" dirty="0"/>
              <a:t>mid-1</a:t>
            </a:r>
            <a:r>
              <a:rPr lang="ko-KR" altLang="en-US" dirty="0"/>
              <a:t> </a:t>
            </a:r>
            <a:r>
              <a:rPr lang="ko-KR" altLang="en-US" dirty="0" err="1"/>
              <a:t>까지로</a:t>
            </a:r>
            <a:r>
              <a:rPr lang="ko-KR" altLang="en-US" dirty="0"/>
              <a:t> 좁힐 수 있으므로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recursive call</a:t>
            </a:r>
            <a:r>
              <a:rPr lang="ko-KR" altLang="en-US" dirty="0"/>
              <a:t>은 </a:t>
            </a:r>
            <a:r>
              <a:rPr lang="en-US" altLang="ko-KR" dirty="0"/>
              <a:t>search(5, 6, 63) </a:t>
            </a:r>
            <a:r>
              <a:rPr lang="ko-KR" altLang="en-US" dirty="0"/>
              <a:t>이 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mid</a:t>
            </a:r>
            <a:r>
              <a:rPr lang="ko-KR" altLang="en-US" dirty="0"/>
              <a:t>는 </a:t>
            </a:r>
            <a:r>
              <a:rPr lang="en-US" altLang="ko-KR" dirty="0"/>
              <a:t>5</a:t>
            </a:r>
            <a:r>
              <a:rPr lang="ko-KR" altLang="en-US" dirty="0"/>
              <a:t>가 되고 </a:t>
            </a:r>
            <a:r>
              <a:rPr lang="en-US" altLang="ko-KR" dirty="0"/>
              <a:t>a[5]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가 </a:t>
            </a:r>
            <a:r>
              <a:rPr lang="en-US" altLang="ko-KR" dirty="0"/>
              <a:t>63</a:t>
            </a:r>
            <a:r>
              <a:rPr lang="ko-KR" altLang="en-US" dirty="0"/>
              <a:t>이므로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원하던 </a:t>
            </a:r>
            <a:r>
              <a:rPr lang="en-US" altLang="ko-KR" dirty="0"/>
              <a:t>key</a:t>
            </a:r>
            <a:r>
              <a:rPr lang="ko-KR" altLang="en-US" dirty="0" err="1"/>
              <a:t>를</a:t>
            </a:r>
            <a:r>
              <a:rPr lang="ko-KR" altLang="en-US" dirty="0"/>
              <a:t> 찾은 경우입니다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이제 </a:t>
            </a:r>
            <a:r>
              <a:rPr lang="en-US" altLang="ko-KR" dirty="0"/>
              <a:t>key</a:t>
            </a:r>
            <a:r>
              <a:rPr lang="ko-KR" altLang="en-US" dirty="0"/>
              <a:t> 값을 가진 </a:t>
            </a:r>
            <a:r>
              <a:rPr lang="en-US" altLang="ko-KR" dirty="0"/>
              <a:t>index</a:t>
            </a:r>
            <a:r>
              <a:rPr lang="ko-KR" altLang="en-US" dirty="0"/>
              <a:t>인 </a:t>
            </a:r>
            <a:r>
              <a:rPr lang="en-US" altLang="ko-KR" dirty="0"/>
              <a:t>5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r>
              <a:rPr lang="ko-KR" altLang="en-US" dirty="0"/>
              <a:t>하면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ko-Kore-KR" altLang="ko-Kore-KR"/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FA32508D-A1E2-9D4C-83DC-55277C6350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A31CC9C-6FCC-894E-8770-C8593D855FDF}" type="slidenum">
              <a:rPr lang="en-US" altLang="ko-Kore-KR"/>
              <a:pPr/>
              <a:t>6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120828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7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이번에는 주어진 </a:t>
            </a:r>
            <a:r>
              <a:rPr kumimoji="1" lang="en-US" altLang="ko-KR" dirty="0"/>
              <a:t>key </a:t>
            </a:r>
            <a:r>
              <a:rPr kumimoji="1" lang="ko-KR" altLang="en-US" dirty="0"/>
              <a:t>값이 </a:t>
            </a:r>
            <a:r>
              <a:rPr kumimoji="1" lang="en-US" altLang="ko-KR" dirty="0"/>
              <a:t>array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존재하지 않는 경우를 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search(0, 9, 37)</a:t>
            </a:r>
            <a:r>
              <a:rPr kumimoji="1" lang="ko-KR" altLang="en-US" dirty="0"/>
              <a:t>이 첫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이고</a:t>
            </a:r>
            <a:endParaRPr kumimoji="1" lang="en-US" altLang="ko-KR" dirty="0"/>
          </a:p>
          <a:p>
            <a:r>
              <a:rPr kumimoji="1" lang="en-US" altLang="ko-KR" dirty="0"/>
              <a:t>mid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4</a:t>
            </a:r>
            <a:r>
              <a:rPr kumimoji="1" lang="ko-KR" altLang="en-US" dirty="0"/>
              <a:t>이고 </a:t>
            </a:r>
            <a:r>
              <a:rPr kumimoji="1" lang="en-US" altLang="ko-KR" dirty="0"/>
              <a:t>a[4]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57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37</a:t>
            </a:r>
            <a:r>
              <a:rPr kumimoji="1" lang="ko-KR" altLang="en-US" dirty="0"/>
              <a:t>보다 크기 때문에</a:t>
            </a:r>
            <a:endParaRPr kumimoji="1" lang="en-US" altLang="ko-KR" dirty="0"/>
          </a:p>
          <a:p>
            <a:r>
              <a:rPr kumimoji="1" lang="en-US" altLang="ko-KR" dirty="0"/>
              <a:t>search(0, 3, 37)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recursive call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mid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a[1]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20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37</a:t>
            </a:r>
            <a:r>
              <a:rPr kumimoji="1" lang="ko-KR" altLang="en-US" dirty="0"/>
              <a:t>보다 작으므로</a:t>
            </a:r>
            <a:endParaRPr kumimoji="1" lang="en-US" altLang="ko-KR" dirty="0"/>
          </a:p>
          <a:p>
            <a:r>
              <a:rPr kumimoji="1" lang="en-US" altLang="ko-KR" dirty="0"/>
              <a:t>search(2, 3, 37)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recursive call</a:t>
            </a:r>
            <a:r>
              <a:rPr kumimoji="1" lang="ko-KR" altLang="en-US" dirty="0"/>
              <a:t>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mid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a[2]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35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37</a:t>
            </a:r>
            <a:r>
              <a:rPr kumimoji="1" lang="ko-KR" altLang="en-US" dirty="0"/>
              <a:t>보다 작으므로 </a:t>
            </a:r>
            <a:endParaRPr kumimoji="1" lang="en-US" altLang="ko-KR" dirty="0"/>
          </a:p>
          <a:p>
            <a:r>
              <a:rPr kumimoji="1" lang="en-US" altLang="ko-KR" dirty="0"/>
              <a:t>search(3, 3, 37)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recursive call</a:t>
            </a:r>
            <a:r>
              <a:rPr kumimoji="1" lang="ko-KR" altLang="en-US" dirty="0"/>
              <a:t>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mid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이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a[3]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41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37</a:t>
            </a:r>
            <a:r>
              <a:rPr kumimoji="1" lang="ko-KR" altLang="en-US" dirty="0"/>
              <a:t>보다 크므로</a:t>
            </a:r>
            <a:endParaRPr kumimoji="1" lang="en-US" altLang="ko-KR" dirty="0"/>
          </a:p>
          <a:p>
            <a:r>
              <a:rPr kumimoji="1" lang="en-US" altLang="ko-KR" dirty="0"/>
              <a:t>search(3, 2, 37)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recursive call</a:t>
            </a:r>
            <a:r>
              <a:rPr kumimoji="1" lang="ko-KR" altLang="en-US" dirty="0"/>
              <a:t>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여기에서 </a:t>
            </a:r>
            <a:r>
              <a:rPr kumimoji="1" lang="en-US" altLang="ko-KR" dirty="0"/>
              <a:t>first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last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2</a:t>
            </a:r>
            <a:r>
              <a:rPr kumimoji="1" lang="ko-KR" altLang="en-US" dirty="0"/>
              <a:t>보다 큽니다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주어진 </a:t>
            </a:r>
            <a:r>
              <a:rPr kumimoji="1" lang="en-US" altLang="ko-KR" dirty="0"/>
              <a:t>search range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valid</a:t>
            </a:r>
            <a:r>
              <a:rPr kumimoji="1" lang="ko-KR" altLang="en-US" dirty="0"/>
              <a:t>하지 않게 되고</a:t>
            </a:r>
            <a:endParaRPr kumimoji="1" lang="en-US" altLang="ko-KR" dirty="0"/>
          </a:p>
          <a:p>
            <a:r>
              <a:rPr kumimoji="1" lang="en-US" altLang="ko-KR" dirty="0"/>
              <a:t>search</a:t>
            </a:r>
            <a:r>
              <a:rPr kumimoji="1" lang="ko-KR" altLang="en-US" dirty="0"/>
              <a:t>하던 </a:t>
            </a:r>
            <a:r>
              <a:rPr kumimoji="1" lang="en-US" altLang="ko-KR" dirty="0"/>
              <a:t>key</a:t>
            </a:r>
            <a:r>
              <a:rPr kumimoji="1" lang="ko-KR" altLang="en-US" dirty="0"/>
              <a:t>는 이 </a:t>
            </a:r>
            <a:r>
              <a:rPr kumimoji="1" lang="en-US" altLang="ko-KR" dirty="0"/>
              <a:t>array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존재하지 않는다는 </a:t>
            </a:r>
            <a:endParaRPr kumimoji="1" lang="en-US" altLang="ko-KR" dirty="0"/>
          </a:p>
          <a:p>
            <a:r>
              <a:rPr kumimoji="1" lang="ko-KR" altLang="en-US" dirty="0"/>
              <a:t>조건이 충족되게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따라서 </a:t>
            </a:r>
            <a:r>
              <a:rPr kumimoji="1" lang="en-US" altLang="ko-KR" dirty="0"/>
              <a:t>-1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8303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>
            <a:extLst>
              <a:ext uri="{FF2B5EF4-FFF2-40B4-BE49-F238E27FC236}">
                <a16:creationId xmlns:a16="http://schemas.microsoft.com/office/drawing/2014/main" id="{07F4DE1D-402B-FD45-B746-B06B77A41A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>
            <a:extLst>
              <a:ext uri="{FF2B5EF4-FFF2-40B4-BE49-F238E27FC236}">
                <a16:creationId xmlns:a16="http://schemas.microsoft.com/office/drawing/2014/main" id="{7E5CB189-9907-5A45-9800-043CD03364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페이지 </a:t>
            </a:r>
            <a:r>
              <a:rPr lang="en-US" altLang="ko-KR" dirty="0"/>
              <a:t>8</a:t>
            </a:r>
          </a:p>
          <a:p>
            <a:pPr>
              <a:spcBef>
                <a:spcPct val="0"/>
              </a:spcBef>
            </a:pPr>
            <a:endParaRPr lang="en-US" altLang="ko-Kore-KR" dirty="0"/>
          </a:p>
          <a:p>
            <a:pPr>
              <a:spcBef>
                <a:spcPct val="0"/>
              </a:spcBef>
            </a:pPr>
            <a:r>
              <a:rPr lang="ko-KR" altLang="en-US" dirty="0"/>
              <a:t>지금까지 앞에서 보았던 과정을 프로그램 코드로 다시 썼습니다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ore-KR" dirty="0"/>
              <a:t>search method</a:t>
            </a:r>
            <a:r>
              <a:rPr lang="ko-KR" altLang="en-US" dirty="0"/>
              <a:t>에는 </a:t>
            </a:r>
            <a:r>
              <a:rPr lang="en-US" altLang="ko-KR" dirty="0"/>
              <a:t>array a</a:t>
            </a:r>
            <a:r>
              <a:rPr lang="ko-KR" altLang="en-US" dirty="0"/>
              <a:t>의 </a:t>
            </a:r>
            <a:r>
              <a:rPr lang="en-US" altLang="ko-KR" dirty="0"/>
              <a:t>reference</a:t>
            </a:r>
            <a:r>
              <a:rPr lang="ko-KR" altLang="en-US" dirty="0"/>
              <a:t>와 </a:t>
            </a:r>
            <a:r>
              <a:rPr lang="en-US" altLang="ko-KR" dirty="0"/>
              <a:t>first, last index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그리고 </a:t>
            </a:r>
            <a:r>
              <a:rPr lang="en-US" altLang="ko-KR" dirty="0"/>
              <a:t>target</a:t>
            </a:r>
            <a:r>
              <a:rPr lang="ko-KR" altLang="en-US" dirty="0"/>
              <a:t>인 </a:t>
            </a:r>
            <a:r>
              <a:rPr lang="en-US" altLang="ko-KR" dirty="0"/>
              <a:t>key</a:t>
            </a:r>
            <a:r>
              <a:rPr lang="ko-KR" altLang="en-US" dirty="0"/>
              <a:t>값이 </a:t>
            </a:r>
            <a:r>
              <a:rPr lang="en-US" altLang="ko-KR" dirty="0"/>
              <a:t>parameter</a:t>
            </a:r>
            <a:r>
              <a:rPr lang="ko-KR" altLang="en-US" dirty="0"/>
              <a:t>로 주어집니다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result </a:t>
            </a:r>
            <a:r>
              <a:rPr lang="ko-KR" altLang="en-US" dirty="0"/>
              <a:t>변수는 최종적으로 답이 될 </a:t>
            </a:r>
            <a:r>
              <a:rPr lang="en-US" altLang="ko-KR" dirty="0"/>
              <a:t>index (</a:t>
            </a:r>
            <a:r>
              <a:rPr lang="ko-KR" altLang="en-US" dirty="0"/>
              <a:t>또는 </a:t>
            </a:r>
            <a:r>
              <a:rPr lang="en-US" altLang="ko-KR" dirty="0"/>
              <a:t>-1)</a:t>
            </a:r>
            <a:r>
              <a:rPr lang="ko-KR" altLang="en-US" dirty="0"/>
              <a:t>을 가지게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 </a:t>
            </a:r>
            <a:r>
              <a:rPr lang="en-US" altLang="ko-KR" dirty="0"/>
              <a:t>method</a:t>
            </a:r>
            <a:r>
              <a:rPr lang="ko-KR" altLang="en-US" dirty="0"/>
              <a:t>에는 </a:t>
            </a:r>
            <a:r>
              <a:rPr lang="en-US" altLang="ko-KR" dirty="0"/>
              <a:t>stopping case</a:t>
            </a:r>
            <a:r>
              <a:rPr lang="ko-KR" altLang="en-US" dirty="0"/>
              <a:t>가 두 개 있는데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첫번째는 </a:t>
            </a:r>
            <a:r>
              <a:rPr lang="en-US" altLang="ko-KR" dirty="0"/>
              <a:t>key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가 </a:t>
            </a:r>
            <a:r>
              <a:rPr lang="en-US" altLang="ko-KR" dirty="0"/>
              <a:t>array</a:t>
            </a:r>
            <a:r>
              <a:rPr lang="ko-KR" altLang="en-US" dirty="0" err="1"/>
              <a:t>에</a:t>
            </a:r>
            <a:r>
              <a:rPr lang="ko-KR" altLang="en-US" dirty="0"/>
              <a:t> 존재하지 않는 경우입니다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first</a:t>
            </a:r>
            <a:r>
              <a:rPr lang="ko-KR" altLang="en-US" dirty="0"/>
              <a:t>가 </a:t>
            </a:r>
            <a:r>
              <a:rPr lang="en-US" altLang="ko-KR" dirty="0"/>
              <a:t>last</a:t>
            </a:r>
            <a:r>
              <a:rPr lang="ko-KR" altLang="en-US" dirty="0"/>
              <a:t>보다 커지면 이 경우를 만족하게 되고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result</a:t>
            </a:r>
            <a:r>
              <a:rPr lang="ko-KR" altLang="en-US" dirty="0" err="1"/>
              <a:t>에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r>
              <a:rPr lang="ko-KR" altLang="en-US" dirty="0"/>
              <a:t>을 </a:t>
            </a:r>
            <a:r>
              <a:rPr lang="en-US" altLang="ko-KR" dirty="0"/>
              <a:t>assign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두번째 </a:t>
            </a:r>
            <a:r>
              <a:rPr lang="en-US" altLang="ko-KR" dirty="0"/>
              <a:t>stopping case</a:t>
            </a:r>
            <a:r>
              <a:rPr lang="ko-KR" altLang="en-US" dirty="0"/>
              <a:t>는 </a:t>
            </a:r>
            <a:r>
              <a:rPr lang="en-US" altLang="ko-KR" dirty="0"/>
              <a:t>key</a:t>
            </a:r>
            <a:r>
              <a:rPr lang="ko-KR" altLang="en-US" dirty="0"/>
              <a:t>값이 </a:t>
            </a:r>
            <a:r>
              <a:rPr lang="en-US" altLang="ko-KR" dirty="0"/>
              <a:t>array</a:t>
            </a:r>
            <a:r>
              <a:rPr lang="ko-KR" altLang="en-US" dirty="0" err="1"/>
              <a:t>에</a:t>
            </a:r>
            <a:r>
              <a:rPr lang="ko-KR" altLang="en-US" dirty="0"/>
              <a:t> 존재하는 경우입니다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a[mid]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가 </a:t>
            </a:r>
            <a:r>
              <a:rPr lang="en-US" altLang="ko-KR" dirty="0"/>
              <a:t>key</a:t>
            </a:r>
            <a:r>
              <a:rPr lang="ko-KR" altLang="en-US" dirty="0"/>
              <a:t>와 같은 경우인데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 때에는 </a:t>
            </a:r>
            <a:r>
              <a:rPr lang="en-US" altLang="ko-KR" dirty="0"/>
              <a:t>result</a:t>
            </a:r>
            <a:r>
              <a:rPr lang="ko-KR" altLang="en-US" dirty="0" err="1"/>
              <a:t>에</a:t>
            </a:r>
            <a:r>
              <a:rPr lang="ko-KR" altLang="en-US" dirty="0"/>
              <a:t> </a:t>
            </a:r>
            <a:r>
              <a:rPr lang="en-US" altLang="ko-KR" dirty="0"/>
              <a:t>mid index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assign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recursive call</a:t>
            </a:r>
            <a:r>
              <a:rPr lang="ko-KR" altLang="en-US" dirty="0"/>
              <a:t>도 두 개가 있는데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그 첫번째는 </a:t>
            </a:r>
            <a:r>
              <a:rPr lang="en-US" altLang="ko-KR" dirty="0"/>
              <a:t>key </a:t>
            </a:r>
            <a:r>
              <a:rPr lang="ko-KR" altLang="en-US" dirty="0"/>
              <a:t>값이 </a:t>
            </a:r>
            <a:r>
              <a:rPr lang="en-US" altLang="ko-KR" dirty="0"/>
              <a:t>a[mid] </a:t>
            </a:r>
            <a:r>
              <a:rPr lang="ko-KR" altLang="en-US" dirty="0"/>
              <a:t>보다 작은 경우입니다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 때에는 </a:t>
            </a:r>
            <a:r>
              <a:rPr lang="en-US" altLang="ko-KR" dirty="0"/>
              <a:t>search(a, first, mid-1, key)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recursive call</a:t>
            </a:r>
            <a:r>
              <a:rPr lang="ko-KR" altLang="en-US" dirty="0"/>
              <a:t>하여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그 </a:t>
            </a:r>
            <a:r>
              <a:rPr lang="en-US" altLang="ko-KR" dirty="0"/>
              <a:t>return </a:t>
            </a:r>
            <a:r>
              <a:rPr lang="ko-KR" altLang="en-US" dirty="0"/>
              <a:t>값을 </a:t>
            </a:r>
            <a:r>
              <a:rPr lang="en-US" altLang="ko-KR" dirty="0"/>
              <a:t>result</a:t>
            </a:r>
            <a:r>
              <a:rPr lang="ko-KR" altLang="en-US" dirty="0" err="1"/>
              <a:t>에</a:t>
            </a:r>
            <a:r>
              <a:rPr lang="ko-KR" altLang="en-US" dirty="0"/>
              <a:t> </a:t>
            </a:r>
            <a:r>
              <a:rPr lang="en-US" altLang="ko-KR" dirty="0"/>
              <a:t>assign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두번째 </a:t>
            </a:r>
            <a:r>
              <a:rPr lang="en-US" altLang="ko-KR" dirty="0"/>
              <a:t>recursive call</a:t>
            </a:r>
            <a:r>
              <a:rPr lang="ko-KR" altLang="en-US" dirty="0"/>
              <a:t>은 </a:t>
            </a:r>
            <a:r>
              <a:rPr lang="en-US" altLang="ko-KR" dirty="0"/>
              <a:t>key</a:t>
            </a:r>
            <a:r>
              <a:rPr lang="ko-KR" altLang="en-US" dirty="0"/>
              <a:t>값이 </a:t>
            </a:r>
            <a:r>
              <a:rPr lang="en-US" altLang="ko-KR" dirty="0"/>
              <a:t>a[mid] </a:t>
            </a:r>
            <a:r>
              <a:rPr lang="ko-KR" altLang="en-US" dirty="0"/>
              <a:t>보다 큰 경우로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 때에는 </a:t>
            </a:r>
            <a:r>
              <a:rPr lang="en-US" altLang="ko-KR" dirty="0"/>
              <a:t>search(a, mid+1, last, key)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recursive call</a:t>
            </a:r>
            <a:r>
              <a:rPr lang="ko-KR" altLang="en-US" dirty="0"/>
              <a:t>하여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그 </a:t>
            </a:r>
            <a:r>
              <a:rPr lang="en-US" altLang="ko-KR" dirty="0"/>
              <a:t>return </a:t>
            </a:r>
            <a:r>
              <a:rPr lang="ko-KR" altLang="en-US" dirty="0"/>
              <a:t>값을 </a:t>
            </a:r>
            <a:r>
              <a:rPr lang="en-US" altLang="ko-KR" dirty="0"/>
              <a:t>result</a:t>
            </a:r>
            <a:r>
              <a:rPr lang="ko-KR" altLang="en-US" dirty="0" err="1"/>
              <a:t>에</a:t>
            </a:r>
            <a:r>
              <a:rPr lang="ko-KR" altLang="en-US" dirty="0"/>
              <a:t> </a:t>
            </a:r>
            <a:r>
              <a:rPr lang="en-US" altLang="ko-KR" dirty="0"/>
              <a:t>assign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마지막으로 위에서 구해진 </a:t>
            </a:r>
            <a:r>
              <a:rPr lang="en-US" altLang="ko-KR" dirty="0"/>
              <a:t>result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return </a:t>
            </a:r>
            <a:r>
              <a:rPr lang="ko-KR" altLang="en-US" dirty="0"/>
              <a:t>하면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</p:txBody>
      </p:sp>
      <p:sp>
        <p:nvSpPr>
          <p:cNvPr id="128004" name="Slide Number Placeholder 3">
            <a:extLst>
              <a:ext uri="{FF2B5EF4-FFF2-40B4-BE49-F238E27FC236}">
                <a16:creationId xmlns:a16="http://schemas.microsoft.com/office/drawing/2014/main" id="{5EB18AD4-446B-9F42-83A9-67C68848E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3B531EA-EEF8-4342-95E2-08E97BF8AC1F}" type="slidenum">
              <a:rPr lang="en-US" altLang="ko-Kore-KR"/>
              <a:pPr/>
              <a:t>8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2526864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>
            <a:extLst>
              <a:ext uri="{FF2B5EF4-FFF2-40B4-BE49-F238E27FC236}">
                <a16:creationId xmlns:a16="http://schemas.microsoft.com/office/drawing/2014/main" id="{16A517A9-FAEA-E147-B384-494FF657AB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>
            <a:extLst>
              <a:ext uri="{FF2B5EF4-FFF2-40B4-BE49-F238E27FC236}">
                <a16:creationId xmlns:a16="http://schemas.microsoft.com/office/drawing/2014/main" id="{B96A304B-8BB2-0E45-89BD-C1A09ED646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페이지 </a:t>
            </a:r>
            <a:r>
              <a:rPr lang="en-US" altLang="ko-KR" dirty="0"/>
              <a:t>9</a:t>
            </a:r>
          </a:p>
          <a:p>
            <a:pPr>
              <a:spcBef>
                <a:spcPct val="0"/>
              </a:spcBef>
            </a:pPr>
            <a:endParaRPr lang="en-US" altLang="ko-Kore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이제 우리가 작성한 </a:t>
            </a:r>
            <a:r>
              <a:rPr lang="en-US" altLang="ko-KR" dirty="0"/>
              <a:t>search method</a:t>
            </a:r>
            <a:r>
              <a:rPr lang="ko-KR" altLang="en-US" dirty="0"/>
              <a:t>가 올바른 </a:t>
            </a:r>
            <a:r>
              <a:rPr lang="en-US" altLang="ko-KR" dirty="0"/>
              <a:t>solution </a:t>
            </a:r>
            <a:r>
              <a:rPr lang="ko-KR" altLang="en-US" dirty="0"/>
              <a:t>인지를 체크해 보겠습니다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 체크는 </a:t>
            </a:r>
            <a:r>
              <a:rPr lang="en-US" altLang="ko-KR" dirty="0"/>
              <a:t>4</a:t>
            </a:r>
            <a:r>
              <a:rPr lang="ko-KR" altLang="en-US" dirty="0"/>
              <a:t> 페이지에서 언급한 세가지 스텝으로 진행합니다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첫번째로 이 </a:t>
            </a:r>
            <a:r>
              <a:rPr lang="en-US" altLang="ko-KR" dirty="0"/>
              <a:t>recursion</a:t>
            </a:r>
            <a:r>
              <a:rPr lang="ko-KR" altLang="en-US" dirty="0"/>
              <a:t>이 무한 반복되지 않는다는 것을 보입니다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만약 </a:t>
            </a:r>
            <a:r>
              <a:rPr lang="en-US" altLang="ko-KR" dirty="0"/>
              <a:t>key</a:t>
            </a:r>
            <a:r>
              <a:rPr lang="ko-KR" altLang="en-US" dirty="0"/>
              <a:t>가 </a:t>
            </a:r>
            <a:r>
              <a:rPr lang="en-US" altLang="ko-KR" dirty="0"/>
              <a:t>array</a:t>
            </a:r>
            <a:r>
              <a:rPr lang="ko-KR" altLang="en-US" dirty="0" err="1"/>
              <a:t>에</a:t>
            </a:r>
            <a:r>
              <a:rPr lang="ko-KR" altLang="en-US" dirty="0"/>
              <a:t> 존재한다면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mid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r>
              <a:rPr lang="ko-KR" altLang="en-US" dirty="0"/>
              <a:t>하는 </a:t>
            </a:r>
            <a:r>
              <a:rPr lang="en-US" altLang="ko-KR" dirty="0"/>
              <a:t>stopping case</a:t>
            </a:r>
            <a:r>
              <a:rPr lang="ko-KR" altLang="en-US" dirty="0" err="1"/>
              <a:t>에</a:t>
            </a:r>
            <a:r>
              <a:rPr lang="ko-KR" altLang="en-US" dirty="0"/>
              <a:t> 의해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method</a:t>
            </a:r>
            <a:r>
              <a:rPr lang="ko-KR" altLang="en-US" dirty="0"/>
              <a:t>는 무한 반복되지 않습니다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key</a:t>
            </a:r>
            <a:r>
              <a:rPr lang="ko-KR" altLang="en-US" dirty="0"/>
              <a:t>가 </a:t>
            </a:r>
            <a:r>
              <a:rPr lang="en-US" altLang="ko-KR" dirty="0"/>
              <a:t>array</a:t>
            </a:r>
            <a:r>
              <a:rPr lang="ko-KR" altLang="en-US" dirty="0" err="1"/>
              <a:t>에</a:t>
            </a:r>
            <a:r>
              <a:rPr lang="ko-KR" altLang="en-US" dirty="0"/>
              <a:t> 존재하지 않는 경우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각각의 </a:t>
            </a:r>
            <a:r>
              <a:rPr lang="en-US" altLang="ko-KR" dirty="0"/>
              <a:t>recursive call</a:t>
            </a:r>
            <a:r>
              <a:rPr lang="ko-KR" altLang="en-US" dirty="0"/>
              <a:t>마다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ore-KR" dirty="0"/>
              <a:t>first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는 그 값을 유지하거나 </a:t>
            </a:r>
            <a:r>
              <a:rPr lang="en-US" altLang="ko-KR" dirty="0"/>
              <a:t>mid + 1</a:t>
            </a:r>
            <a:r>
              <a:rPr lang="ko-KR" altLang="en-US" dirty="0"/>
              <a:t>로 증가하게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또한 </a:t>
            </a:r>
            <a:r>
              <a:rPr lang="en-US" altLang="ko-KR" dirty="0"/>
              <a:t>last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는 그 값을 유지하거나 </a:t>
            </a:r>
            <a:r>
              <a:rPr lang="en-US" altLang="ko-KR" dirty="0"/>
              <a:t>mid – 1</a:t>
            </a:r>
            <a:r>
              <a:rPr lang="ko-KR" altLang="en-US" dirty="0"/>
              <a:t>로 감소하게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따라서 언젠가는 </a:t>
            </a:r>
            <a:r>
              <a:rPr lang="en-US" altLang="ko-KR" dirty="0"/>
              <a:t>first</a:t>
            </a:r>
            <a:r>
              <a:rPr lang="ko-KR" altLang="en-US" dirty="0"/>
              <a:t>가 </a:t>
            </a:r>
            <a:r>
              <a:rPr lang="en-US" altLang="ko-KR" dirty="0"/>
              <a:t>last</a:t>
            </a:r>
            <a:r>
              <a:rPr lang="ko-KR" altLang="en-US" dirty="0"/>
              <a:t>보다 커지는 때가 오게 되어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즉 </a:t>
            </a:r>
            <a:r>
              <a:rPr lang="en-US" altLang="ko-KR" dirty="0"/>
              <a:t>first</a:t>
            </a:r>
            <a:r>
              <a:rPr lang="ko-KR" altLang="en-US" dirty="0"/>
              <a:t>가 </a:t>
            </a:r>
            <a:r>
              <a:rPr lang="en-US" altLang="ko-KR" dirty="0"/>
              <a:t>last</a:t>
            </a:r>
            <a:r>
              <a:rPr lang="ko-KR" altLang="en-US" dirty="0"/>
              <a:t>보다 커지는 </a:t>
            </a:r>
            <a:r>
              <a:rPr lang="en-US" altLang="ko-KR" dirty="0"/>
              <a:t>stopping case</a:t>
            </a:r>
            <a:r>
              <a:rPr lang="ko-KR" altLang="en-US" dirty="0" err="1"/>
              <a:t>에</a:t>
            </a:r>
            <a:r>
              <a:rPr lang="ko-KR" altLang="en-US" dirty="0"/>
              <a:t> 의해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ore-KR" dirty="0"/>
              <a:t>-1</a:t>
            </a:r>
            <a:r>
              <a:rPr lang="ko-KR" altLang="en-US" dirty="0"/>
              <a:t>을 </a:t>
            </a:r>
            <a:r>
              <a:rPr lang="en-US" altLang="ko-KR" dirty="0"/>
              <a:t>return</a:t>
            </a:r>
            <a:r>
              <a:rPr lang="ko-KR" altLang="en-US" dirty="0"/>
              <a:t>하게 되고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따라서 무한 반복은 일어나지 않습니다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ore-KR" altLang="ko-Kore-KR"/>
          </a:p>
        </p:txBody>
      </p:sp>
      <p:sp>
        <p:nvSpPr>
          <p:cNvPr id="131076" name="Slide Number Placeholder 3">
            <a:extLst>
              <a:ext uri="{FF2B5EF4-FFF2-40B4-BE49-F238E27FC236}">
                <a16:creationId xmlns:a16="http://schemas.microsoft.com/office/drawing/2014/main" id="{72D5A34C-C617-454C-9D5C-8024C326A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B5EA8BF-749D-4C40-929B-278BDEC7006C}" type="slidenum">
              <a:rPr lang="en-US" altLang="ko-Kore-KR"/>
              <a:pPr/>
              <a:t>9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139319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400" b="1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1344" y="1124745"/>
            <a:ext cx="580305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803056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40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Tahoma" panose="020B0604030504040204" pitchFamily="34" charset="0"/>
          <a:ea typeface="+mj-ea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BAA068-C16F-8948-9D3E-B69EB51FD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11_2 More Recursion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15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38E9A72-B28B-2D44-89A0-2EF6971AD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Checking the </a:t>
            </a:r>
            <a:r>
              <a:rPr lang="en-US" altLang="ko-Kore-KR" b="1" dirty="0">
                <a:latin typeface="Courier New" panose="02070309020205020404" pitchFamily="49" charset="0"/>
              </a:rPr>
              <a:t>search</a:t>
            </a:r>
            <a:r>
              <a:rPr lang="en-US" altLang="ko-Kore-KR" dirty="0"/>
              <a:t> Method (2/3)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D86D3990-6CE1-D747-B647-0B6000D1A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Tx/>
              <a:buAutoNum type="arabicPeriod" startAt="2"/>
            </a:pPr>
            <a:r>
              <a:rPr lang="en-US" altLang="ko-Kore-KR" sz="2400" dirty="0"/>
              <a:t>Each stopping case performs the correct action for that case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r>
              <a:rPr lang="en-US" altLang="ko-Kore-KR" sz="2000" dirty="0"/>
              <a:t>If </a:t>
            </a:r>
            <a:r>
              <a:rPr lang="en-US" altLang="ko-Kore-KR" sz="2000" b="1" dirty="0">
                <a:solidFill>
                  <a:srgbClr val="034CA1"/>
                </a:solidFill>
                <a:latin typeface="Courier New" panose="02070309020205020404" pitchFamily="49" charset="0"/>
              </a:rPr>
              <a:t>first &gt; last, </a:t>
            </a:r>
            <a:r>
              <a:rPr lang="en-US" altLang="ko-Kore-KR" sz="2000" dirty="0"/>
              <a:t>there are no array elements between </a:t>
            </a:r>
            <a:r>
              <a:rPr lang="en-US" altLang="ko-Kore-KR" sz="2000" b="1" dirty="0">
                <a:solidFill>
                  <a:srgbClr val="034CA1"/>
                </a:solidFill>
                <a:latin typeface="Courier New" panose="02070309020205020404" pitchFamily="49" charset="0"/>
              </a:rPr>
              <a:t>a[first]</a:t>
            </a:r>
            <a:r>
              <a:rPr lang="en-US" altLang="ko-Kore-KR" sz="2000" dirty="0"/>
              <a:t> and </a:t>
            </a:r>
            <a:r>
              <a:rPr lang="en-US" altLang="ko-Kore-KR" sz="2000" b="1" dirty="0">
                <a:solidFill>
                  <a:srgbClr val="034CA1"/>
                </a:solidFill>
                <a:latin typeface="Courier New" panose="02070309020205020404" pitchFamily="49" charset="0"/>
              </a:rPr>
              <a:t>a[last</a:t>
            </a:r>
            <a:r>
              <a:rPr lang="en-US" altLang="ko-Kore-KR" sz="2000" dirty="0">
                <a:solidFill>
                  <a:srgbClr val="034CA1"/>
                </a:solidFill>
                <a:latin typeface="Courier New" panose="02070309020205020404" pitchFamily="49" charset="0"/>
              </a:rPr>
              <a:t>]</a:t>
            </a:r>
            <a:r>
              <a:rPr lang="en-US" altLang="ko-Kore-KR" sz="2000" dirty="0"/>
              <a:t>,   so </a:t>
            </a:r>
            <a:r>
              <a:rPr lang="en-US" altLang="ko-Kore-KR" sz="2000" b="1" dirty="0">
                <a:solidFill>
                  <a:srgbClr val="034CA1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ore-KR" sz="2000" dirty="0"/>
              <a:t> is not in this segment of the array, and </a:t>
            </a:r>
            <a:r>
              <a:rPr lang="en-US" altLang="ko-Kore-KR" sz="2000" b="1" dirty="0">
                <a:solidFill>
                  <a:srgbClr val="034CA1"/>
                </a:solidFill>
                <a:latin typeface="Courier New" panose="02070309020205020404" pitchFamily="49" charset="0"/>
              </a:rPr>
              <a:t>result </a:t>
            </a:r>
            <a:r>
              <a:rPr lang="en-US" altLang="ko-Kore-KR" sz="2000" dirty="0"/>
              <a:t>is correctly set to </a:t>
            </a:r>
            <a:r>
              <a:rPr lang="en-US" altLang="ko-Kore-KR" sz="2000" b="1" dirty="0">
                <a:solidFill>
                  <a:srgbClr val="034CA1"/>
                </a:solidFill>
                <a:latin typeface="Courier New" panose="02070309020205020404" pitchFamily="49" charset="0"/>
              </a:rPr>
              <a:t>-1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r>
              <a:rPr lang="en-US" altLang="ko-Kore-KR" sz="2000" dirty="0"/>
              <a:t>If </a:t>
            </a:r>
            <a:r>
              <a:rPr lang="en-US" altLang="ko-Kore-KR" sz="2000" b="1" dirty="0">
                <a:solidFill>
                  <a:srgbClr val="034CA1"/>
                </a:solidFill>
                <a:latin typeface="Courier New" panose="02070309020205020404" pitchFamily="49" charset="0"/>
              </a:rPr>
              <a:t>key == a[mid]</a:t>
            </a:r>
            <a:r>
              <a:rPr lang="en-US" altLang="ko-Kore-KR" sz="2000" dirty="0"/>
              <a:t>, </a:t>
            </a:r>
            <a:r>
              <a:rPr lang="en-US" altLang="ko-Kore-KR" sz="2000" b="1" dirty="0">
                <a:solidFill>
                  <a:srgbClr val="034CA1"/>
                </a:solidFill>
                <a:latin typeface="Courier New" panose="02070309020205020404" pitchFamily="49" charset="0"/>
              </a:rPr>
              <a:t>result</a:t>
            </a:r>
            <a:r>
              <a:rPr lang="en-US" altLang="ko-Kore-KR" sz="2000" dirty="0"/>
              <a:t> is correctly set to </a:t>
            </a:r>
            <a:r>
              <a:rPr lang="en-US" altLang="ko-Kore-KR" sz="2000" b="1" dirty="0">
                <a:solidFill>
                  <a:srgbClr val="034CA1"/>
                </a:solidFill>
                <a:latin typeface="Courier New" panose="02070309020205020404" pitchFamily="49" charset="0"/>
              </a:rPr>
              <a:t>mid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BD9893-CA32-6B4E-9076-36A02FFA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AEE594-5E2F-EF67-8117-C48663DC6001}"/>
              </a:ext>
            </a:extLst>
          </p:cNvPr>
          <p:cNvSpPr txBox="1"/>
          <p:nvPr/>
        </p:nvSpPr>
        <p:spPr>
          <a:xfrm>
            <a:off x="1487488" y="2780928"/>
            <a:ext cx="7848872" cy="28931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search(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 a,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first,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last,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result =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(first &gt; last) result =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 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stopping case</a:t>
            </a:r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mid = (first + last)/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(key == a[mid]) result = mid;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stopping case</a:t>
            </a:r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(key &lt; a[mid])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result = search(a, first, mid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key); </a:t>
            </a:r>
            <a:endParaRPr lang="en-US" altLang="ko-KR" sz="14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(key &gt; a[mid])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result = search(a, mid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+1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last, key);  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result;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CD27FF-DF19-335A-727E-B3D6775F3C6F}"/>
              </a:ext>
            </a:extLst>
          </p:cNvPr>
          <p:cNvSpPr/>
          <p:nvPr/>
        </p:nvSpPr>
        <p:spPr>
          <a:xfrm>
            <a:off x="1991544" y="3212976"/>
            <a:ext cx="5184576" cy="279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F2536B-1E86-437D-640D-95574FC68316}"/>
              </a:ext>
            </a:extLst>
          </p:cNvPr>
          <p:cNvSpPr/>
          <p:nvPr/>
        </p:nvSpPr>
        <p:spPr>
          <a:xfrm>
            <a:off x="2436044" y="3861048"/>
            <a:ext cx="5184576" cy="279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20516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1E5A678-A6C3-8449-B1F1-86E03CDE4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Checking the </a:t>
            </a:r>
            <a:r>
              <a:rPr lang="en-US" altLang="ko-Kore-KR" b="1" dirty="0">
                <a:latin typeface="Courier New" panose="02070309020205020404" pitchFamily="49" charset="0"/>
              </a:rPr>
              <a:t>search</a:t>
            </a:r>
            <a:r>
              <a:rPr lang="en-US" altLang="ko-Kore-KR" dirty="0"/>
              <a:t> Method (3/3)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0253F8E-8664-834B-BD46-8D4C073A3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Tx/>
              <a:buAutoNum type="arabicPeriod" startAt="3"/>
            </a:pPr>
            <a:r>
              <a:rPr lang="en-US" altLang="ko-Kore-KR" sz="2400" dirty="0"/>
              <a:t>Check all recursive calls perform their actions correctly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US" altLang="ko-Kore-KR" sz="2000" dirty="0">
                <a:ea typeface="Tahoma" panose="020B0604030504040204" pitchFamily="34" charset="0"/>
              </a:rPr>
              <a:t>If </a:t>
            </a:r>
            <a:r>
              <a:rPr lang="en-US" altLang="ko-Kore-KR" sz="2000" dirty="0">
                <a:solidFill>
                  <a:srgbClr val="034CA1"/>
                </a:solidFill>
                <a:ea typeface="Tahoma" panose="020B0604030504040204" pitchFamily="34" charset="0"/>
              </a:rPr>
              <a:t>key &lt; a[mid]</a:t>
            </a:r>
            <a:r>
              <a:rPr lang="en-US" altLang="ko-Kore-KR" sz="2000" dirty="0">
                <a:ea typeface="Tahoma" panose="020B0604030504040204" pitchFamily="34" charset="0"/>
              </a:rPr>
              <a:t>, then </a:t>
            </a:r>
            <a:r>
              <a:rPr lang="en-US" altLang="ko-Kore-KR" sz="2000" dirty="0">
                <a:solidFill>
                  <a:srgbClr val="034CA1"/>
                </a:solidFill>
                <a:ea typeface="Tahoma" panose="020B0604030504040204" pitchFamily="34" charset="0"/>
              </a:rPr>
              <a:t>key</a:t>
            </a:r>
            <a:r>
              <a:rPr lang="en-US" altLang="ko-Kore-KR" sz="2000" dirty="0">
                <a:ea typeface="Tahoma" panose="020B0604030504040204" pitchFamily="34" charset="0"/>
              </a:rPr>
              <a:t> must be one of the elements </a:t>
            </a:r>
            <a:r>
              <a:rPr lang="en-US" altLang="ko-Kore-KR" sz="2000" dirty="0">
                <a:solidFill>
                  <a:srgbClr val="034CA1"/>
                </a:solidFill>
                <a:ea typeface="Tahoma" panose="020B0604030504040204" pitchFamily="34" charset="0"/>
              </a:rPr>
              <a:t>a[first]</a:t>
            </a:r>
            <a:r>
              <a:rPr lang="en-US" altLang="ko-Kore-KR" sz="2000" dirty="0">
                <a:ea typeface="Tahoma" panose="020B0604030504040204" pitchFamily="34" charset="0"/>
              </a:rPr>
              <a:t> through </a:t>
            </a:r>
            <a:r>
              <a:rPr lang="en-US" altLang="ko-Kore-KR" sz="2000" dirty="0">
                <a:solidFill>
                  <a:srgbClr val="034CA1"/>
                </a:solidFill>
                <a:ea typeface="Tahoma" panose="020B0604030504040204" pitchFamily="34" charset="0"/>
              </a:rPr>
              <a:t>a[mid-1]</a:t>
            </a:r>
            <a:r>
              <a:rPr lang="en-US" altLang="ko-Kore-KR" sz="2000" dirty="0">
                <a:ea typeface="Tahoma" panose="020B0604030504040204" pitchFamily="34" charset="0"/>
              </a:rPr>
              <a:t>, or it is not in the array, so we should search </a:t>
            </a:r>
            <a:r>
              <a:rPr lang="en-US" altLang="ko-Kore-KR" sz="2000" dirty="0">
                <a:solidFill>
                  <a:srgbClr val="0070C0"/>
                </a:solidFill>
                <a:ea typeface="Tahoma" panose="020B0604030504040204" pitchFamily="34" charset="0"/>
              </a:rPr>
              <a:t>a</a:t>
            </a:r>
            <a:r>
              <a:rPr lang="en-US" altLang="ko-Kore-KR" sz="2000" dirty="0">
                <a:ea typeface="Tahoma" panose="020B0604030504040204" pitchFamily="34" charset="0"/>
              </a:rPr>
              <a:t> from first to </a:t>
            </a:r>
            <a:r>
              <a:rPr lang="en-US" altLang="ko-Kore-KR" sz="2000" dirty="0">
                <a:solidFill>
                  <a:srgbClr val="0070C0"/>
                </a:solidFill>
                <a:ea typeface="Tahoma" panose="020B0604030504040204" pitchFamily="34" charset="0"/>
              </a:rPr>
              <a:t>mid – 1</a:t>
            </a:r>
            <a:r>
              <a:rPr lang="en-US" altLang="ko-Kore-KR" sz="2000" dirty="0">
                <a:ea typeface="Tahoma" panose="020B0604030504040204" pitchFamily="34" charset="0"/>
              </a:rPr>
              <a:t>.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US" altLang="ko-Kore-KR" sz="2000" dirty="0"/>
              <a:t>If </a:t>
            </a:r>
            <a:r>
              <a:rPr lang="en-US" altLang="ko-Kore-KR" sz="2000" dirty="0">
                <a:solidFill>
                  <a:srgbClr val="034CA1"/>
                </a:solidFill>
                <a:ea typeface="Tahoma" panose="020B0604030504040204" pitchFamily="34" charset="0"/>
              </a:rPr>
              <a:t>key &gt; a[mid]</a:t>
            </a:r>
            <a:r>
              <a:rPr lang="en-US" altLang="ko-Kore-KR" sz="2000" dirty="0">
                <a:ea typeface="Tahoma" panose="020B0604030504040204" pitchFamily="34" charset="0"/>
              </a:rPr>
              <a:t>, then </a:t>
            </a:r>
            <a:r>
              <a:rPr lang="en-US" altLang="ko-Kore-KR" sz="2000" dirty="0">
                <a:solidFill>
                  <a:srgbClr val="0070C0"/>
                </a:solidFill>
                <a:ea typeface="Tahoma" panose="020B0604030504040204" pitchFamily="34" charset="0"/>
              </a:rPr>
              <a:t>key</a:t>
            </a:r>
            <a:r>
              <a:rPr lang="en-US" altLang="ko-Kore-KR" sz="2000" dirty="0">
                <a:ea typeface="Tahoma" panose="020B0604030504040204" pitchFamily="34" charset="0"/>
              </a:rPr>
              <a:t> must be one of the elements </a:t>
            </a:r>
            <a:r>
              <a:rPr lang="en-US" altLang="ko-Kore-KR" sz="2000" dirty="0">
                <a:solidFill>
                  <a:srgbClr val="0070C0"/>
                </a:solidFill>
                <a:ea typeface="Tahoma" panose="020B0604030504040204" pitchFamily="34" charset="0"/>
              </a:rPr>
              <a:t>a[mid-1] </a:t>
            </a:r>
            <a:r>
              <a:rPr lang="en-US" altLang="ko-Kore-KR" sz="2000" dirty="0">
                <a:ea typeface="Tahoma" panose="020B0604030504040204" pitchFamily="34" charset="0"/>
              </a:rPr>
              <a:t>through </a:t>
            </a:r>
            <a:r>
              <a:rPr lang="en-US" altLang="ko-Kore-KR" sz="2000" dirty="0">
                <a:solidFill>
                  <a:srgbClr val="0070C0"/>
                </a:solidFill>
                <a:ea typeface="Tahoma" panose="020B0604030504040204" pitchFamily="34" charset="0"/>
              </a:rPr>
              <a:t>a[last]</a:t>
            </a:r>
            <a:r>
              <a:rPr lang="en-US" altLang="ko-Kore-KR" sz="2000" dirty="0">
                <a:ea typeface="Tahoma" panose="020B0604030504040204" pitchFamily="34" charset="0"/>
              </a:rPr>
              <a:t>, or it is not in the array, so we should search </a:t>
            </a:r>
            <a:r>
              <a:rPr lang="en-US" altLang="ko-Kore-KR" sz="2000" dirty="0">
                <a:solidFill>
                  <a:srgbClr val="0070C0"/>
                </a:solidFill>
                <a:ea typeface="Tahoma" panose="020B0604030504040204" pitchFamily="34" charset="0"/>
              </a:rPr>
              <a:t>a</a:t>
            </a:r>
            <a:r>
              <a:rPr lang="en-US" altLang="ko-Kore-KR" sz="2000" dirty="0">
                <a:ea typeface="Tahoma" panose="020B0604030504040204" pitchFamily="34" charset="0"/>
              </a:rPr>
              <a:t> from </a:t>
            </a:r>
            <a:r>
              <a:rPr lang="en-US" altLang="ko-Kore-KR" sz="2000" dirty="0">
                <a:solidFill>
                  <a:srgbClr val="0070C0"/>
                </a:solidFill>
                <a:ea typeface="Tahoma" panose="020B0604030504040204" pitchFamily="34" charset="0"/>
              </a:rPr>
              <a:t>mid + 1 </a:t>
            </a:r>
            <a:r>
              <a:rPr lang="en-US" altLang="ko-Kore-KR" sz="2000" dirty="0">
                <a:ea typeface="Tahoma" panose="020B0604030504040204" pitchFamily="34" charset="0"/>
              </a:rPr>
              <a:t>to </a:t>
            </a:r>
            <a:r>
              <a:rPr lang="en-US" altLang="ko-Kore-KR" sz="2000" dirty="0">
                <a:solidFill>
                  <a:srgbClr val="0070C0"/>
                </a:solidFill>
                <a:ea typeface="Tahoma" panose="020B0604030504040204" pitchFamily="34" charset="0"/>
              </a:rPr>
              <a:t>last</a:t>
            </a:r>
            <a:r>
              <a:rPr lang="en-US" altLang="ko-Kore-KR" sz="2000" dirty="0">
                <a:ea typeface="Tahoma" panose="020B0604030504040204" pitchFamily="34" charset="0"/>
              </a:rPr>
              <a:t>. </a:t>
            </a:r>
            <a:endParaRPr lang="en-US" altLang="ko-Kore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5B2D62-B90A-634B-A734-17870A0B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C6C43-BA52-61AC-F42B-D14CC14D6467}"/>
              </a:ext>
            </a:extLst>
          </p:cNvPr>
          <p:cNvSpPr txBox="1"/>
          <p:nvPr/>
        </p:nvSpPr>
        <p:spPr>
          <a:xfrm>
            <a:off x="1487488" y="2780928"/>
            <a:ext cx="7848872" cy="28931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search(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 a,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first,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last,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result =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(first &gt; last) result =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 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stopping case</a:t>
            </a:r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mid = (first + last)/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(key == a[mid]) result = mid;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stopping case</a:t>
            </a:r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(key &lt; a[mid])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result = search(a, first, mid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key); </a:t>
            </a:r>
            <a:endParaRPr lang="en-US" altLang="ko-KR" sz="14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(key &gt; a[mid])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result = search(a, mid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+1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last, key);  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result;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FCA4C-082D-044E-90F4-C837BC4309D9}"/>
              </a:ext>
            </a:extLst>
          </p:cNvPr>
          <p:cNvSpPr/>
          <p:nvPr/>
        </p:nvSpPr>
        <p:spPr>
          <a:xfrm>
            <a:off x="2351584" y="4114800"/>
            <a:ext cx="5652628" cy="466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C0307-1E22-EF7A-E1A2-06F0F28E167F}"/>
              </a:ext>
            </a:extLst>
          </p:cNvPr>
          <p:cNvSpPr/>
          <p:nvPr/>
        </p:nvSpPr>
        <p:spPr>
          <a:xfrm>
            <a:off x="2351584" y="4533900"/>
            <a:ext cx="5652628" cy="479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56354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30D2310-DF2B-D843-B355-B2C951176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/>
              <a:t>Efficiency of Binary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683" name="Rectangle 3">
                <a:extLst>
                  <a:ext uri="{FF2B5EF4-FFF2-40B4-BE49-F238E27FC236}">
                    <a16:creationId xmlns:a16="http://schemas.microsoft.com/office/drawing/2014/main" id="{9344373D-F1AE-B04D-919E-A3A3991D2EDC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ore-KR" sz="2400" dirty="0"/>
                  <a:t>Array size = </a:t>
                </a:r>
                <a14:m>
                  <m:oMath xmlns:m="http://schemas.openxmlformats.org/officeDocument/2006/math">
                    <m:r>
                      <a:rPr lang="en-US" altLang="ko-Kore-KR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ore-KR" sz="2400" dirty="0"/>
              </a:p>
              <a:p>
                <a:r>
                  <a:rPr lang="en-US" altLang="ko-Kore-KR" sz="2400" dirty="0"/>
                  <a:t>Serial search algorithm</a:t>
                </a:r>
              </a:p>
              <a:p>
                <a:pPr lvl="1"/>
                <a:r>
                  <a:rPr lang="en-US" altLang="ko-Kore-KR" sz="2200" dirty="0"/>
                  <a:t>time complexity: </a:t>
                </a:r>
                <a14:m>
                  <m:oMath xmlns:m="http://schemas.openxmlformats.org/officeDocument/2006/math">
                    <m:r>
                      <a:rPr lang="en-US" altLang="ko-Kore-KR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ore-KR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ore-KR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ore-KR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ore-KR" sz="2200" dirty="0"/>
                  <a:t> ... we should see all </a:t>
                </a:r>
                <a14:m>
                  <m:oMath xmlns:m="http://schemas.openxmlformats.org/officeDocument/2006/math">
                    <m:r>
                      <a:rPr lang="en-US" altLang="ko-Kore-KR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ore-KR" sz="2200" dirty="0"/>
                  <a:t> elements in the</a:t>
                </a:r>
                <a:r>
                  <a:rPr lang="ko-KR" altLang="en-US" sz="2200" dirty="0"/>
                  <a:t> </a:t>
                </a:r>
                <a:r>
                  <a:rPr lang="en-US" altLang="ko-KR" sz="2200" dirty="0"/>
                  <a:t>worst case</a:t>
                </a:r>
              </a:p>
              <a:p>
                <a:r>
                  <a:rPr lang="en-US" altLang="ko-Kore-KR" sz="2400" dirty="0"/>
                  <a:t>Binary search algorithm</a:t>
                </a:r>
              </a:p>
              <a:p>
                <a:pPr lvl="1"/>
                <a:r>
                  <a:rPr lang="en-US" altLang="ko-Kore-KR" sz="2200" dirty="0"/>
                  <a:t>time complexity: </a:t>
                </a:r>
                <a14:m>
                  <m:oMath xmlns:m="http://schemas.openxmlformats.org/officeDocument/2006/math">
                    <m:r>
                      <a:rPr lang="en-US" altLang="ko-Kore-KR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ore-KR" sz="220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ore-KR" sz="22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ore-KR" sz="2200" i="0" dirty="0" err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ore-KR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ore-KR" sz="2200" dirty="0"/>
                  <a:t>) ... we should see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ore-KR" sz="2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ore-KR" sz="22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ore-KR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ore-KR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ore-KR" sz="2200" dirty="0"/>
                  <a:t> elements in the worst case</a:t>
                </a:r>
              </a:p>
            </p:txBody>
          </p:sp>
        </mc:Choice>
        <mc:Fallback xmlns="">
          <p:sp>
            <p:nvSpPr>
              <p:cNvPr id="71683" name="Rectangle 3">
                <a:extLst>
                  <a:ext uri="{FF2B5EF4-FFF2-40B4-BE49-F238E27FC236}">
                    <a16:creationId xmlns:a16="http://schemas.microsoft.com/office/drawing/2014/main" id="{9344373D-F1AE-B04D-919E-A3A3991D2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805" t="-93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184886-6B0A-6548-998E-D4713275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98A594-54FB-E644-B3A6-5B9EE554C327}"/>
                  </a:ext>
                </a:extLst>
              </p:cNvPr>
              <p:cNvSpPr txBox="1"/>
              <p:nvPr/>
            </p:nvSpPr>
            <p:spPr>
              <a:xfrm>
                <a:off x="3588731" y="3977442"/>
                <a:ext cx="2511896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98A594-54FB-E644-B3A6-5B9EE554C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731" y="3977442"/>
                <a:ext cx="2511896" cy="36933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9CF777-8FED-614F-9DE6-38A8DF0FDF86}"/>
                  </a:ext>
                </a:extLst>
              </p:cNvPr>
              <p:cNvSpPr txBox="1"/>
              <p:nvPr/>
            </p:nvSpPr>
            <p:spPr>
              <a:xfrm>
                <a:off x="3588731" y="3464095"/>
                <a:ext cx="4968552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9CF777-8FED-614F-9DE6-38A8DF0FD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731" y="3464095"/>
                <a:ext cx="49685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A1EFC-B878-784C-9F38-EEA99A610759}"/>
                  </a:ext>
                </a:extLst>
              </p:cNvPr>
              <p:cNvSpPr txBox="1"/>
              <p:nvPr/>
            </p:nvSpPr>
            <p:spPr>
              <a:xfrm>
                <a:off x="3595235" y="4492399"/>
                <a:ext cx="1281256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A1EFC-B878-784C-9F38-EEA99A610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35" y="4492399"/>
                <a:ext cx="1281256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FE9ED5-9DE5-6E48-BEE3-9FC7177777D0}"/>
                  </a:ext>
                </a:extLst>
              </p:cNvPr>
              <p:cNvSpPr txBox="1"/>
              <p:nvPr/>
            </p:nvSpPr>
            <p:spPr>
              <a:xfrm>
                <a:off x="3588731" y="5435932"/>
                <a:ext cx="351656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FE9ED5-9DE5-6E48-BEE3-9FC717777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731" y="5435932"/>
                <a:ext cx="351656" cy="369332"/>
              </a:xfrm>
              <a:prstGeom prst="rect">
                <a:avLst/>
              </a:prstGeom>
              <a:blipFill>
                <a:blip r:embed="rId7"/>
                <a:stretch>
                  <a:fillRect l="-3448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5686AD7-67F9-544C-88F8-32A802622298}"/>
              </a:ext>
            </a:extLst>
          </p:cNvPr>
          <p:cNvSpPr txBox="1"/>
          <p:nvPr/>
        </p:nvSpPr>
        <p:spPr>
          <a:xfrm>
            <a:off x="3764559" y="49209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...</a:t>
            </a:r>
            <a:endParaRPr kumimoji="1" lang="ko-Kore-KR" altLang="en-US" dirty="0"/>
          </a:p>
        </p:txBody>
      </p:sp>
      <p:sp>
        <p:nvSpPr>
          <p:cNvPr id="5" name="왼쪽 중괄호[L] 4">
            <a:extLst>
              <a:ext uri="{FF2B5EF4-FFF2-40B4-BE49-F238E27FC236}">
                <a16:creationId xmlns:a16="http://schemas.microsoft.com/office/drawing/2014/main" id="{29C6B3E6-55C1-0D45-A096-33F6AB23B06D}"/>
              </a:ext>
            </a:extLst>
          </p:cNvPr>
          <p:cNvSpPr/>
          <p:nvPr/>
        </p:nvSpPr>
        <p:spPr>
          <a:xfrm>
            <a:off x="3076291" y="3648761"/>
            <a:ext cx="360040" cy="19718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05D604-FF5B-3543-92B7-C93222DF8E8D}"/>
                  </a:ext>
                </a:extLst>
              </p:cNvPr>
              <p:cNvSpPr txBox="1"/>
              <p:nvPr/>
            </p:nvSpPr>
            <p:spPr>
              <a:xfrm>
                <a:off x="1663917" y="4450013"/>
                <a:ext cx="141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ko-Kore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1" lang="en-US" altLang="en-US" dirty="0"/>
                  <a:t> Steps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05D604-FF5B-3543-92B7-C93222DF8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917" y="4450013"/>
                <a:ext cx="1412374" cy="369332"/>
              </a:xfrm>
              <a:prstGeom prst="rect">
                <a:avLst/>
              </a:prstGeom>
              <a:blipFill>
                <a:blip r:embed="rId8"/>
                <a:stretch>
                  <a:fillRect l="-1786" t="-6667" r="-2679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0442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4" grpId="0"/>
      <p:bldP spid="5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4D3476BE-BDF4-294F-8B39-99584FA20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sz="3200" dirty="0"/>
              <a:t>The Recursive Method </a:t>
            </a:r>
            <a:r>
              <a:rPr lang="en-US" altLang="ko-Kore-KR" sz="3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power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A8EE4E-01EA-874A-BEB4-27CB59E3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08299C-CD88-CBE7-ADE6-D3E5C88A327C}"/>
                  </a:ext>
                </a:extLst>
              </p:cNvPr>
              <p:cNvSpPr txBox="1"/>
              <p:nvPr/>
            </p:nvSpPr>
            <p:spPr>
              <a:xfrm>
                <a:off x="597368" y="1003950"/>
                <a:ext cx="10899232" cy="4801314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solidFill>
                      <a:srgbClr val="9B2393"/>
                    </a:solidFill>
                    <a:effectLst/>
                    <a:latin typeface="Menlo" panose="020B0609030804020204" pitchFamily="49" charset="0"/>
                  </a:rPr>
                  <a:t>public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altLang="ko-KR" b="1" dirty="0">
                    <a:solidFill>
                      <a:srgbClr val="9B2393"/>
                    </a:solidFill>
                    <a:effectLst/>
                    <a:latin typeface="Menlo" panose="020B0609030804020204" pitchFamily="49" charset="0"/>
                  </a:rPr>
                  <a:t>class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XToThePowerN {</a:t>
                </a:r>
              </a:p>
              <a:p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    </a:t>
                </a:r>
                <a:r>
                  <a:rPr lang="en-US" altLang="ko-KR" b="1" dirty="0">
                    <a:solidFill>
                      <a:srgbClr val="9B2393"/>
                    </a:solidFill>
                    <a:effectLst/>
                    <a:latin typeface="Menlo" panose="020B0609030804020204" pitchFamily="49" charset="0"/>
                  </a:rPr>
                  <a:t>public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altLang="ko-KR" b="1" dirty="0">
                    <a:solidFill>
                      <a:srgbClr val="9B2393"/>
                    </a:solidFill>
                    <a:effectLst/>
                    <a:latin typeface="Menlo" panose="020B0609030804020204" pitchFamily="49" charset="0"/>
                  </a:rPr>
                  <a:t>static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altLang="ko-KR" b="1" dirty="0">
                    <a:solidFill>
                      <a:srgbClr val="9B2393"/>
                    </a:solidFill>
                    <a:effectLst/>
                    <a:latin typeface="Menlo" panose="020B0609030804020204" pitchFamily="49" charset="0"/>
                  </a:rPr>
                  <a:t>void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main(String[] args) {</a:t>
                </a:r>
              </a:p>
              <a:p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        </a:t>
                </a:r>
                <a:r>
                  <a:rPr lang="en-US" altLang="ko-KR" b="1" dirty="0">
                    <a:solidFill>
                      <a:srgbClr val="9B2393"/>
                    </a:solidFill>
                    <a:effectLst/>
                    <a:latin typeface="Menlo" panose="020B0609030804020204" pitchFamily="49" charset="0"/>
                  </a:rPr>
                  <a:t>for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(</a:t>
                </a:r>
                <a:r>
                  <a:rPr lang="en-US" altLang="ko-KR" b="1" dirty="0">
                    <a:solidFill>
                      <a:srgbClr val="9B2393"/>
                    </a:solidFill>
                    <a:effectLst/>
                    <a:latin typeface="Menlo" panose="020B0609030804020204" pitchFamily="49" charset="0"/>
                  </a:rPr>
                  <a:t>int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n = </a:t>
                </a:r>
                <a:r>
                  <a:rPr lang="en-US" altLang="ko-KR" dirty="0">
                    <a:solidFill>
                      <a:srgbClr val="1C00CF"/>
                    </a:solidFill>
                    <a:effectLst/>
                    <a:latin typeface="Menlo" panose="020B0609030804020204" pitchFamily="49" charset="0"/>
                  </a:rPr>
                  <a:t>0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; n &lt; </a:t>
                </a:r>
                <a:r>
                  <a:rPr lang="en-US" altLang="ko-KR" dirty="0">
                    <a:solidFill>
                      <a:srgbClr val="1C00CF"/>
                    </a:solidFill>
                    <a:effectLst/>
                    <a:latin typeface="Menlo" panose="020B0609030804020204" pitchFamily="49" charset="0"/>
                  </a:rPr>
                  <a:t>4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; n++) {</a:t>
                </a:r>
              </a:p>
              <a:p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            System.out.println(</a:t>
                </a:r>
                <a:r>
                  <a:rPr lang="en-US" altLang="ko-KR" dirty="0">
                    <a:solidFill>
                      <a:srgbClr val="C41A16"/>
                    </a:solidFill>
                    <a:effectLst/>
                    <a:latin typeface="Menlo" panose="020B0609030804020204" pitchFamily="49" charset="0"/>
                  </a:rPr>
                  <a:t>"3 to the power "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+ n + </a:t>
                </a:r>
                <a:r>
                  <a:rPr lang="en-US" altLang="ko-KR" dirty="0">
                    <a:solidFill>
                      <a:srgbClr val="C41A16"/>
                    </a:solidFill>
                    <a:effectLst/>
                    <a:latin typeface="Menlo" panose="020B0609030804020204" pitchFamily="49" charset="0"/>
                  </a:rPr>
                  <a:t>" is "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+ power(</a:t>
                </a:r>
                <a:r>
                  <a:rPr lang="en-US" altLang="ko-KR" dirty="0">
                    <a:solidFill>
                      <a:srgbClr val="1C00CF"/>
                    </a:solidFill>
                    <a:effectLst/>
                    <a:latin typeface="Menlo" panose="020B0609030804020204" pitchFamily="49" charset="0"/>
                  </a:rPr>
                  <a:t>3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,n));</a:t>
                </a:r>
              </a:p>
              <a:p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        }</a:t>
                </a:r>
              </a:p>
              <a:p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    }</a:t>
                </a:r>
              </a:p>
              <a:p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    </a:t>
                </a:r>
                <a:r>
                  <a:rPr lang="en-US" altLang="ko-KR" b="1" dirty="0">
                    <a:solidFill>
                      <a:srgbClr val="9B2393"/>
                    </a:solidFill>
                    <a:effectLst/>
                    <a:latin typeface="Menlo" panose="020B0609030804020204" pitchFamily="49" charset="0"/>
                  </a:rPr>
                  <a:t>public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altLang="ko-KR" b="1" dirty="0">
                    <a:solidFill>
                      <a:srgbClr val="9B2393"/>
                    </a:solidFill>
                    <a:effectLst/>
                    <a:latin typeface="Menlo" panose="020B0609030804020204" pitchFamily="49" charset="0"/>
                  </a:rPr>
                  <a:t>static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altLang="ko-KR" b="1" dirty="0">
                    <a:solidFill>
                      <a:srgbClr val="9B2393"/>
                    </a:solidFill>
                    <a:effectLst/>
                    <a:latin typeface="Menlo" panose="020B0609030804020204" pitchFamily="49" charset="0"/>
                  </a:rPr>
                  <a:t>int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power(</a:t>
                </a:r>
                <a:r>
                  <a:rPr lang="en-US" altLang="ko-KR" b="1" dirty="0">
                    <a:solidFill>
                      <a:srgbClr val="9B2393"/>
                    </a:solidFill>
                    <a:effectLst/>
                    <a:latin typeface="Menlo" panose="020B0609030804020204" pitchFamily="49" charset="0"/>
                  </a:rPr>
                  <a:t>int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x, </a:t>
                </a:r>
                <a:r>
                  <a:rPr lang="en-US" altLang="ko-KR" b="1" dirty="0">
                    <a:solidFill>
                      <a:srgbClr val="9B2393"/>
                    </a:solidFill>
                    <a:effectLst/>
                    <a:latin typeface="Menlo" panose="020B0609030804020204" pitchFamily="49" charset="0"/>
                  </a:rPr>
                  <a:t>int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n) {</a:t>
                </a:r>
              </a:p>
              <a:p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        </a:t>
                </a:r>
                <a:r>
                  <a:rPr lang="en-US" altLang="ko-KR" b="1" dirty="0">
                    <a:solidFill>
                      <a:srgbClr val="9B2393"/>
                    </a:solidFill>
                    <a:effectLst/>
                    <a:latin typeface="Menlo" panose="020B0609030804020204" pitchFamily="49" charset="0"/>
                  </a:rPr>
                  <a:t>if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(n &lt; </a:t>
                </a:r>
                <a:r>
                  <a:rPr lang="en-US" altLang="ko-KR" dirty="0">
                    <a:solidFill>
                      <a:srgbClr val="1C00CF"/>
                    </a:solidFill>
                    <a:effectLst/>
                    <a:latin typeface="Menlo" panose="020B0609030804020204" pitchFamily="49" charset="0"/>
                  </a:rPr>
                  <a:t>0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) {</a:t>
                </a:r>
              </a:p>
              <a:p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            System.out.println(</a:t>
                </a:r>
                <a:r>
                  <a:rPr lang="en-US" altLang="ko-KR" dirty="0">
                    <a:solidFill>
                      <a:srgbClr val="C41A16"/>
                    </a:solidFill>
                    <a:effectLst/>
                    <a:latin typeface="Menlo" panose="020B0609030804020204" pitchFamily="49" charset="0"/>
                  </a:rPr>
                  <a:t>"Illegal argument to power"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);</a:t>
                </a:r>
              </a:p>
              <a:p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            </a:t>
                </a:r>
                <a:r>
                  <a:rPr lang="en-US" altLang="ko-KR" dirty="0" err="1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System.exit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(</a:t>
                </a:r>
                <a:r>
                  <a:rPr lang="en-US" altLang="ko-KR" dirty="0">
                    <a:solidFill>
                      <a:srgbClr val="1C00CF"/>
                    </a:solidFill>
                    <a:effectLst/>
                    <a:latin typeface="Menlo" panose="020B0609030804020204" pitchFamily="49" charset="0"/>
                  </a:rPr>
                  <a:t>0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);</a:t>
                </a:r>
              </a:p>
              <a:p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        }</a:t>
                </a:r>
              </a:p>
              <a:p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        </a:t>
                </a:r>
                <a:r>
                  <a:rPr lang="en-US" altLang="ko-KR" b="1" dirty="0">
                    <a:solidFill>
                      <a:srgbClr val="9B2393"/>
                    </a:solidFill>
                    <a:effectLst/>
                    <a:latin typeface="Menlo" panose="020B0609030804020204" pitchFamily="49" charset="0"/>
                  </a:rPr>
                  <a:t>if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(n &gt; </a:t>
                </a:r>
                <a:r>
                  <a:rPr lang="en-US" altLang="ko-KR" dirty="0">
                    <a:solidFill>
                      <a:srgbClr val="1C00CF"/>
                    </a:solidFill>
                    <a:effectLst/>
                    <a:latin typeface="Menlo" panose="020B0609030804020204" pitchFamily="49" charset="0"/>
                  </a:rPr>
                  <a:t>0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) </a:t>
                </a:r>
                <a:r>
                  <a:rPr kumimoji="1" lang="en-US" altLang="ko-Kore-KR" sz="1800" b="0" dirty="0">
                    <a:solidFill>
                      <a:srgbClr val="257506"/>
                    </a:solidFill>
                  </a:rPr>
                  <a:t>//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000" b="0" i="1" smtClean="0">
                            <a:solidFill>
                              <a:srgbClr val="25750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b="0" i="1" smtClean="0">
                            <a:solidFill>
                              <a:srgbClr val="25750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sz="2000" b="0" i="1" smtClean="0">
                            <a:solidFill>
                              <a:srgbClr val="25750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ore-KR" sz="2000" b="0" i="1" smtClean="0">
                        <a:solidFill>
                          <a:srgbClr val="25750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ore-KR" sz="2000" b="0" i="1" smtClean="0">
                            <a:solidFill>
                              <a:srgbClr val="25750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b="0" i="1" smtClean="0">
                            <a:solidFill>
                              <a:srgbClr val="25750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sz="2000" b="0" i="1" smtClean="0">
                            <a:solidFill>
                              <a:srgbClr val="25750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2000" b="0" i="1" smtClean="0">
                            <a:solidFill>
                              <a:srgbClr val="257506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ore-KR" sz="2000" b="0" i="1" smtClean="0">
                        <a:solidFill>
                          <a:srgbClr val="25750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ko-Kore-KR" sz="2000" b="0" i="1" smtClean="0">
                        <a:solidFill>
                          <a:srgbClr val="257506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000" dirty="0">
                    <a:solidFill>
                      <a:srgbClr val="257506"/>
                    </a:solidFill>
                    <a:effectLst/>
                    <a:latin typeface="Menlo" panose="020B0609030804020204" pitchFamily="49" charset="0"/>
                  </a:rPr>
                  <a:t> (recursive call)</a:t>
                </a:r>
              </a:p>
              <a:p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            </a:t>
                </a:r>
                <a:r>
                  <a:rPr lang="en-US" altLang="ko-KR" b="1" dirty="0">
                    <a:solidFill>
                      <a:srgbClr val="9B2393"/>
                    </a:solidFill>
                    <a:effectLst/>
                    <a:latin typeface="Menlo" panose="020B0609030804020204" pitchFamily="49" charset="0"/>
                  </a:rPr>
                  <a:t>return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power(x, n</a:t>
                </a:r>
                <a:r>
                  <a:rPr lang="en-US" altLang="ko-KR" dirty="0">
                    <a:solidFill>
                      <a:srgbClr val="1C00CF"/>
                    </a:solidFill>
                    <a:effectLst/>
                    <a:latin typeface="Menlo" panose="020B0609030804020204" pitchFamily="49" charset="0"/>
                  </a:rPr>
                  <a:t>-1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) * x;</a:t>
                </a:r>
              </a:p>
              <a:p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        </a:t>
                </a:r>
                <a:r>
                  <a:rPr lang="en-US" altLang="ko-KR" b="1" dirty="0">
                    <a:solidFill>
                      <a:srgbClr val="9B2393"/>
                    </a:solidFill>
                    <a:effectLst/>
                    <a:latin typeface="Menlo" panose="020B0609030804020204" pitchFamily="49" charset="0"/>
                  </a:rPr>
                  <a:t>else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altLang="ko-KR" dirty="0">
                    <a:solidFill>
                      <a:srgbClr val="267507"/>
                    </a:solidFill>
                    <a:effectLst/>
                    <a:latin typeface="Menlo" panose="020B0609030804020204" pitchFamily="49" charset="0"/>
                  </a:rPr>
                  <a:t>// n == 0, (stopping case)</a:t>
                </a:r>
                <a:endParaRPr lang="en-US" altLang="ko-KR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endParaRPr>
              </a:p>
              <a:p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            </a:t>
                </a:r>
                <a:r>
                  <a:rPr lang="en-US" altLang="ko-KR" b="1" dirty="0">
                    <a:solidFill>
                      <a:srgbClr val="9B2393"/>
                    </a:solidFill>
                    <a:effectLst/>
                    <a:latin typeface="Menlo" panose="020B0609030804020204" pitchFamily="49" charset="0"/>
                  </a:rPr>
                  <a:t>return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altLang="ko-KR" dirty="0">
                    <a:solidFill>
                      <a:srgbClr val="1C00CF"/>
                    </a:solidFill>
                    <a:effectLst/>
                    <a:latin typeface="Menlo" panose="020B0609030804020204" pitchFamily="49" charset="0"/>
                  </a:rPr>
                  <a:t>1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;</a:t>
                </a:r>
              </a:p>
              <a:p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    }</a:t>
                </a:r>
              </a:p>
              <a:p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08299C-CD88-CBE7-ADE6-D3E5C88A3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68" y="1003950"/>
                <a:ext cx="10899232" cy="4801314"/>
              </a:xfrm>
              <a:prstGeom prst="rect">
                <a:avLst/>
              </a:prstGeom>
              <a:blipFill>
                <a:blip r:embed="rId3"/>
                <a:stretch>
                  <a:fillRect l="-349" t="-526" b="-1316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7F191E1-9271-C6FE-A206-76FCDC4B7811}"/>
              </a:ext>
            </a:extLst>
          </p:cNvPr>
          <p:cNvSpPr txBox="1"/>
          <p:nvPr/>
        </p:nvSpPr>
        <p:spPr>
          <a:xfrm>
            <a:off x="8040216" y="3933056"/>
            <a:ext cx="3360921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the power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is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the power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is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the power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is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9</a:t>
            </a: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the power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is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27</a:t>
            </a: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639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ABBB139-D221-FC4B-BAF4-A9D05119F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sz="3200" dirty="0"/>
              <a:t>Evaluating the Recursive Method Call </a:t>
            </a:r>
            <a:r>
              <a:rPr lang="en-US" altLang="ko-Kore-KR" sz="3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power(2,3)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BB6E6-2FB4-8440-058D-E09EE890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power(2,3) = power(2,2) * 2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power(2,2) = power(2,1) * 2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power(2,1) = power(2,0) * 2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power(2,0) = 1,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power(2,1) = power(2,0) * 2 = 1 * 2 = 2,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4)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power(2,0)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대입    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power(2,2) = power(2,1) * 2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2 * 2 = 4,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5)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power(2,1)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대입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power(2,3) = power(2,2) * 2 = 4 * 2 =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8,        6)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power(2,2)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대입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2DBD1F-4A5C-A64F-A423-6A75EFF5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5220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1677C37-B80E-774D-8E32-868B37962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Recursive Design Techniques (Checking Steps)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B4FFFD5-0E6F-6041-B418-87A59C793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90550" indent="-533400">
              <a:lnSpc>
                <a:spcPct val="90000"/>
              </a:lnSpc>
              <a:buFontTx/>
              <a:buAutoNum type="arabicPeriod"/>
            </a:pPr>
            <a:r>
              <a:rPr lang="en-US" altLang="ko-Kore-KR" sz="2400" dirty="0"/>
              <a:t>Confirm there is no infinite recursion</a:t>
            </a:r>
          </a:p>
          <a:p>
            <a:pPr marL="590550" indent="-533400">
              <a:lnSpc>
                <a:spcPct val="90000"/>
              </a:lnSpc>
              <a:buFontTx/>
              <a:buAutoNum type="arabicPeriod"/>
            </a:pPr>
            <a:r>
              <a:rPr lang="en-US" altLang="ko-Kore-KR" sz="2400" dirty="0"/>
              <a:t>Confirm each stopping case performs the correct action for that case</a:t>
            </a:r>
          </a:p>
          <a:p>
            <a:pPr marL="590550" indent="-533400">
              <a:lnSpc>
                <a:spcPct val="90000"/>
              </a:lnSpc>
              <a:buFontTx/>
              <a:buAutoNum type="arabicPeriod"/>
            </a:pPr>
            <a:r>
              <a:rPr lang="en-US" altLang="ko-Kore-KR" sz="2400" dirty="0"/>
              <a:t>Confirm if all recursive calls perform their actions correctly, then</a:t>
            </a:r>
            <a:r>
              <a:rPr lang="en-US" altLang="ko-Kore-KR" sz="2400" i="1" dirty="0"/>
              <a:t> </a:t>
            </a:r>
            <a:r>
              <a:rPr lang="en-US" altLang="ko-Kore-KR" sz="2400" dirty="0"/>
              <a:t>the entire  case performs correctly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A68F8A-23B5-A248-AAA9-75A67449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9020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FE2D970-5F1A-1141-9C73-DCDD68524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/>
              <a:t>Binary Search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2E18C09-6A9E-4E4C-8D5E-9F23B6BC6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ore-KR" sz="2400" dirty="0"/>
              <a:t>Searching an array to find a given value</a:t>
            </a:r>
          </a:p>
          <a:p>
            <a:pPr latinLnBrk="0">
              <a:lnSpc>
                <a:spcPct val="90000"/>
              </a:lnSpc>
            </a:pPr>
            <a:r>
              <a:rPr lang="en-US" altLang="ko-Kore-KR" sz="2400" dirty="0"/>
              <a:t>Condition: the array should be a sorted array:</a:t>
            </a:r>
          </a:p>
          <a:p>
            <a:pPr marL="457200" lvl="1" indent="0" latinLnBrk="0">
              <a:lnSpc>
                <a:spcPct val="90000"/>
              </a:lnSpc>
              <a:buNone/>
            </a:pPr>
            <a:r>
              <a:rPr lang="en" altLang="ko-Kore-KR" dirty="0"/>
              <a:t>     </a:t>
            </a:r>
            <a:r>
              <a:rPr lang="en" altLang="ko-Kore-KR" sz="2000" dirty="0"/>
              <a:t> a[0] ≤ a[1] ≤ a[2] ≤ . . . ≤ a[</a:t>
            </a:r>
            <a:r>
              <a:rPr lang="en" altLang="ko-Kore-KR" sz="2000" dirty="0" err="1"/>
              <a:t>finalIndex</a:t>
            </a:r>
            <a:r>
              <a:rPr lang="en" altLang="ko-Kore-KR" sz="2000" dirty="0"/>
              <a:t>]</a:t>
            </a:r>
            <a:endParaRPr lang="en-US" altLang="ko-Kore-KR" sz="2400" dirty="0"/>
          </a:p>
          <a:p>
            <a:pPr latinLnBrk="0">
              <a:lnSpc>
                <a:spcPct val="90000"/>
              </a:lnSpc>
            </a:pPr>
            <a:r>
              <a:rPr lang="en-US" altLang="ko-Kore-KR" sz="2400" dirty="0"/>
              <a:t>If the value is found, its index is returned</a:t>
            </a:r>
          </a:p>
          <a:p>
            <a:pPr latinLnBrk="0">
              <a:lnSpc>
                <a:spcPct val="90000"/>
              </a:lnSpc>
            </a:pPr>
            <a:r>
              <a:rPr lang="en-US" altLang="ko-Kore-KR" sz="2400" dirty="0"/>
              <a:t>If the value is not found, -1 is returned</a:t>
            </a:r>
          </a:p>
          <a:p>
            <a:pPr latinLnBrk="0">
              <a:lnSpc>
                <a:spcPct val="90000"/>
              </a:lnSpc>
            </a:pPr>
            <a:r>
              <a:rPr lang="en-US" altLang="ko-Kore-KR" sz="2400" dirty="0"/>
              <a:t>Implemented using recursion</a:t>
            </a:r>
          </a:p>
          <a:p>
            <a:pPr lvl="1" latinLnBrk="0">
              <a:lnSpc>
                <a:spcPct val="90000"/>
              </a:lnSpc>
            </a:pPr>
            <a:r>
              <a:rPr lang="en-US" altLang="ko-Kore-KR" sz="2000" dirty="0"/>
              <a:t>Recursive method reduces the search space by about a half</a:t>
            </a:r>
          </a:p>
          <a:p>
            <a:pPr lvl="1" latinLnBrk="0">
              <a:lnSpc>
                <a:spcPct val="90000"/>
              </a:lnSpc>
            </a:pPr>
            <a:r>
              <a:rPr lang="en-US" altLang="ko-Kore-KR" sz="2000" dirty="0"/>
              <a:t>”Divide and Conquer” technique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4258FD-9D13-4B41-B650-00632AB7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489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1BF2064-EE70-F841-B943-8B5E8D779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dirty="0">
                <a:ea typeface="Tahoma" panose="020B0604030504040204" pitchFamily="34" charset="0"/>
              </a:rPr>
              <a:t>Execution of </a:t>
            </a:r>
            <a:r>
              <a:rPr lang="en-US" altLang="ko-Kore-KR" b="1" dirty="0">
                <a:ea typeface="Tahoma" panose="020B0604030504040204" pitchFamily="34" charset="0"/>
              </a:rPr>
              <a:t>search</a:t>
            </a:r>
            <a:r>
              <a:rPr lang="ko-KR" altLang="en-US" b="1" dirty="0">
                <a:ea typeface="Tahoma" panose="020B0604030504040204" pitchFamily="34" charset="0"/>
              </a:rPr>
              <a:t> </a:t>
            </a:r>
            <a:r>
              <a:rPr lang="en-US" altLang="ko-KR" b="1" dirty="0">
                <a:ea typeface="Tahoma" panose="020B0604030504040204" pitchFamily="34" charset="0"/>
              </a:rPr>
              <a:t>method</a:t>
            </a:r>
            <a:endParaRPr lang="en-US" altLang="ko-Kore-KR" dirty="0">
              <a:ea typeface="Tahoma" panose="020B060403050404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D8DB9-9DDB-ECA8-C1E5-96C0FFB4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3" y="2240867"/>
            <a:ext cx="2808312" cy="2988333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a[0] = 15</a:t>
            </a:r>
          </a:p>
          <a:p>
            <a:pPr marL="0" indent="0">
              <a:buNone/>
            </a:pPr>
            <a:r>
              <a:rPr lang="en-US" altLang="ko-KR" sz="1600" dirty="0"/>
              <a:t>a[1] = 20</a:t>
            </a:r>
          </a:p>
          <a:p>
            <a:pPr marL="0" indent="0">
              <a:buNone/>
            </a:pPr>
            <a:r>
              <a:rPr lang="en-US" altLang="ko-KR" sz="1600" dirty="0"/>
              <a:t>a[2] = 35</a:t>
            </a:r>
          </a:p>
          <a:p>
            <a:pPr marL="0" indent="0">
              <a:buNone/>
            </a:pPr>
            <a:r>
              <a:rPr lang="en-US" altLang="ko-KR" sz="1600" dirty="0"/>
              <a:t>a[3] = 41</a:t>
            </a:r>
          </a:p>
          <a:p>
            <a:pPr marL="0" indent="0">
              <a:buNone/>
            </a:pPr>
            <a:r>
              <a:rPr lang="en-US" altLang="ko-KR" sz="1600" u="sng" dirty="0"/>
              <a:t>a[4] = 57</a:t>
            </a:r>
          </a:p>
          <a:p>
            <a:pPr marL="0" indent="0">
              <a:buNone/>
            </a:pPr>
            <a:r>
              <a:rPr lang="en-US" altLang="ko-KR" sz="1600" dirty="0"/>
              <a:t>a[5] = 63</a:t>
            </a:r>
          </a:p>
          <a:p>
            <a:pPr marL="0" indent="0">
              <a:buNone/>
            </a:pPr>
            <a:r>
              <a:rPr lang="en-US" altLang="ko-KR" sz="1600" dirty="0"/>
              <a:t>a[6] = 75</a:t>
            </a:r>
          </a:p>
          <a:p>
            <a:pPr marL="0" indent="0">
              <a:buNone/>
            </a:pPr>
            <a:r>
              <a:rPr lang="en-US" altLang="ko-KR" sz="1600" dirty="0"/>
              <a:t>a[7] = 80</a:t>
            </a:r>
          </a:p>
          <a:p>
            <a:pPr marL="0" indent="0">
              <a:buNone/>
            </a:pPr>
            <a:r>
              <a:rPr lang="en-US" altLang="ko-KR" sz="1600" dirty="0"/>
              <a:t>a[8] = 85</a:t>
            </a:r>
          </a:p>
          <a:p>
            <a:pPr marL="0" indent="0">
              <a:buNone/>
            </a:pPr>
            <a:r>
              <a:rPr lang="en-US" altLang="ko-KR" sz="1600" dirty="0"/>
              <a:t>a[9] = 90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007747-0E0D-4344-A725-43E7513A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AB87D10-5D74-D13D-29BD-DF2CB9A3EC95}"/>
              </a:ext>
            </a:extLst>
          </p:cNvPr>
          <p:cNvSpPr txBox="1">
            <a:spLocks/>
          </p:cNvSpPr>
          <p:nvPr/>
        </p:nvSpPr>
        <p:spPr>
          <a:xfrm>
            <a:off x="551384" y="1286762"/>
            <a:ext cx="2808312" cy="9541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search(first=0, last=9, key=63)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mid=(0+9)/2=4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a[4]=57 &lt; 63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B355A83-4EF8-E34A-B2E2-B5CCD19A34DA}"/>
              </a:ext>
            </a:extLst>
          </p:cNvPr>
          <p:cNvSpPr txBox="1">
            <a:spLocks/>
          </p:cNvSpPr>
          <p:nvPr/>
        </p:nvSpPr>
        <p:spPr>
          <a:xfrm>
            <a:off x="3647728" y="2235127"/>
            <a:ext cx="3888432" cy="29883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a[0] = 15 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a[1] = 20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a[2] = 35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a[3] = 41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a[4] = 57 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a[5] = 63 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a[6] = 75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u="sng" dirty="0"/>
              <a:t>a[7] = 80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a[8] = 85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a[9] = 90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32FD9E3-85C5-03E2-5547-F3C0241296FF}"/>
              </a:ext>
            </a:extLst>
          </p:cNvPr>
          <p:cNvSpPr txBox="1">
            <a:spLocks/>
          </p:cNvSpPr>
          <p:nvPr/>
        </p:nvSpPr>
        <p:spPr>
          <a:xfrm>
            <a:off x="3647728" y="1297208"/>
            <a:ext cx="3888432" cy="9379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search(first=mid+1=5, last=9, key=63)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mid=(5+9)/2=7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a[7]=80 &gt; 63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7518D1B-1847-A1D7-D9C9-A1E814FB1259}"/>
              </a:ext>
            </a:extLst>
          </p:cNvPr>
          <p:cNvSpPr txBox="1">
            <a:spLocks/>
          </p:cNvSpPr>
          <p:nvPr/>
        </p:nvSpPr>
        <p:spPr>
          <a:xfrm>
            <a:off x="7824194" y="2235127"/>
            <a:ext cx="3672406" cy="29883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a[0] = 15 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a[1] = 20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a[2] = 35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a[3] = 41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a[4] = 57 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u="sng" dirty="0"/>
              <a:t>a[5] = 63 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a[6] = 75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a[7] = 80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a[8] = 85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a[9] = 90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2CD1AC0-05B2-919C-B294-15351CE2ADFA}"/>
              </a:ext>
            </a:extLst>
          </p:cNvPr>
          <p:cNvSpPr txBox="1">
            <a:spLocks/>
          </p:cNvSpPr>
          <p:nvPr/>
        </p:nvSpPr>
        <p:spPr>
          <a:xfrm>
            <a:off x="7824193" y="1297208"/>
            <a:ext cx="3672407" cy="9379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search(first=5, last=mid-1=6, key=63)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mid=(5+6)/2=5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a[5]==63</a:t>
            </a:r>
          </a:p>
        </p:txBody>
      </p:sp>
    </p:spTree>
    <p:extLst>
      <p:ext uri="{BB962C8B-B14F-4D97-AF65-F5344CB8AC3E}">
        <p14:creationId xmlns:p14="http://schemas.microsoft.com/office/powerpoint/2010/main" val="32490710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56A03-925A-7C40-B3CD-6A0F6C70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No Existence Case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EBF2C1-FE48-CA4D-8125-5B04CAD5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6919EC9-FFF6-A341-DF05-DE5E53E6B71C}"/>
              </a:ext>
            </a:extLst>
          </p:cNvPr>
          <p:cNvSpPr txBox="1">
            <a:spLocks/>
          </p:cNvSpPr>
          <p:nvPr/>
        </p:nvSpPr>
        <p:spPr>
          <a:xfrm>
            <a:off x="551383" y="2240867"/>
            <a:ext cx="1728192" cy="29883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/>
              <a:t>a[0] = 15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/>
              <a:t>a[1] = 20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/>
              <a:t>a[2] = 35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/>
              <a:t>a[3] = 41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u="sng"/>
              <a:t>a[4] = 57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/>
              <a:t>a[5] = 63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/>
              <a:t>a[6] = 75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/>
              <a:t>a[7] = 80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/>
              <a:t>a[8] = 85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/>
              <a:t>a[9] = 90</a:t>
            </a:r>
            <a:endParaRPr lang="en-US" altLang="ko-KR" sz="16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C9E8D90-0A97-7E73-F722-7D68BA9DA0C4}"/>
              </a:ext>
            </a:extLst>
          </p:cNvPr>
          <p:cNvSpPr txBox="1">
            <a:spLocks/>
          </p:cNvSpPr>
          <p:nvPr/>
        </p:nvSpPr>
        <p:spPr>
          <a:xfrm>
            <a:off x="551384" y="1286762"/>
            <a:ext cx="1728192" cy="9541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search(0, 9, 37)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mid=(0+9)/2=4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a[4]=57 &gt; 37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8F09ACB-703C-CD51-C160-0334EEBD7401}"/>
              </a:ext>
            </a:extLst>
          </p:cNvPr>
          <p:cNvSpPr txBox="1">
            <a:spLocks/>
          </p:cNvSpPr>
          <p:nvPr/>
        </p:nvSpPr>
        <p:spPr>
          <a:xfrm>
            <a:off x="2567609" y="2240867"/>
            <a:ext cx="1728192" cy="29883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a[0] = 15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u="sng" dirty="0"/>
              <a:t>a[1] = 20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a[2] = 35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a[3] = 41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a[4] = 57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a[5] = 63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a[6] = 75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a[7] = 80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a[8] = 85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a[9] = 90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FEC27DA4-E925-7BB9-8368-02EC0519754F}"/>
              </a:ext>
            </a:extLst>
          </p:cNvPr>
          <p:cNvSpPr txBox="1">
            <a:spLocks/>
          </p:cNvSpPr>
          <p:nvPr/>
        </p:nvSpPr>
        <p:spPr>
          <a:xfrm>
            <a:off x="2567608" y="1286762"/>
            <a:ext cx="1728192" cy="9541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search(0, 3, 37)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mid=(0+3)/2=1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a[1]=20 &lt; 37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B1B5CAA9-C0D1-729F-A25C-C902FFAE3777}"/>
              </a:ext>
            </a:extLst>
          </p:cNvPr>
          <p:cNvSpPr txBox="1">
            <a:spLocks/>
          </p:cNvSpPr>
          <p:nvPr/>
        </p:nvSpPr>
        <p:spPr>
          <a:xfrm>
            <a:off x="4583833" y="2240867"/>
            <a:ext cx="1728192" cy="29883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a[0] = 15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a[1] = 20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u="sng" dirty="0"/>
              <a:t>a[2] = 35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a[3] = 41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a[4] = 57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a[5] = 63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a[6] = 75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a[7] = 80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a[8] = 85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a[9] = 90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47CE0D9B-9F32-F801-7B64-0FD7685165B7}"/>
              </a:ext>
            </a:extLst>
          </p:cNvPr>
          <p:cNvSpPr txBox="1">
            <a:spLocks/>
          </p:cNvSpPr>
          <p:nvPr/>
        </p:nvSpPr>
        <p:spPr>
          <a:xfrm>
            <a:off x="4583832" y="1286762"/>
            <a:ext cx="1728192" cy="9541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search(2, 3, 37)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mid=(2+3)/2=2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a[2]=35 &lt; 37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F3C9CBC-D9CB-B56C-61BC-AEED857EB2FE}"/>
              </a:ext>
            </a:extLst>
          </p:cNvPr>
          <p:cNvSpPr txBox="1">
            <a:spLocks/>
          </p:cNvSpPr>
          <p:nvPr/>
        </p:nvSpPr>
        <p:spPr>
          <a:xfrm>
            <a:off x="6600056" y="2267554"/>
            <a:ext cx="1728192" cy="29883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a[0] = 15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a[1] = 20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a[2] = 35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u="sng" dirty="0"/>
              <a:t>a[3] = 41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a[4] = 57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a[5] = 63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a[6] = 75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a[7] = 80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a[8] = 85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a[9] = 90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B618D434-E741-00E4-1E2E-3D27547D0AE8}"/>
              </a:ext>
            </a:extLst>
          </p:cNvPr>
          <p:cNvSpPr txBox="1">
            <a:spLocks/>
          </p:cNvSpPr>
          <p:nvPr/>
        </p:nvSpPr>
        <p:spPr>
          <a:xfrm>
            <a:off x="6600055" y="1313449"/>
            <a:ext cx="1728192" cy="9541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search(3, 3, 37)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mid=(3+3)/2=3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a[3]=41 &gt; 37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E5CAE9BC-25E5-9FAD-E9A5-9DF86FEDFD15}"/>
              </a:ext>
            </a:extLst>
          </p:cNvPr>
          <p:cNvSpPr txBox="1">
            <a:spLocks/>
          </p:cNvSpPr>
          <p:nvPr/>
        </p:nvSpPr>
        <p:spPr>
          <a:xfrm>
            <a:off x="8616278" y="2267554"/>
            <a:ext cx="1728192" cy="29883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a[0] = 15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a[1] = 20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a[2] = 35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u="sng" dirty="0"/>
              <a:t>a[3] = 41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a[4] = 57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a[5] = 63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a[6] = 75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a[7] = 80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a[8] = 85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a[9] = 90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48D041DE-953F-01E2-0AA5-7904B82AA56A}"/>
              </a:ext>
            </a:extLst>
          </p:cNvPr>
          <p:cNvSpPr txBox="1">
            <a:spLocks/>
          </p:cNvSpPr>
          <p:nvPr/>
        </p:nvSpPr>
        <p:spPr>
          <a:xfrm>
            <a:off x="8616277" y="1313449"/>
            <a:ext cx="1728192" cy="9541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search(3, 2, 37)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first(3) &gt; last(2)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dirty="0"/>
              <a:t>not exist</a:t>
            </a:r>
          </a:p>
        </p:txBody>
      </p:sp>
    </p:spTree>
    <p:extLst>
      <p:ext uri="{BB962C8B-B14F-4D97-AF65-F5344CB8AC3E}">
        <p14:creationId xmlns:p14="http://schemas.microsoft.com/office/powerpoint/2010/main" val="381246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3FD1F57-EAD8-174B-9DEF-CEEA96A1B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/>
              <a:t>Recursive Method for Binary Search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60677F-E38A-4046-A753-52770DEF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73FA3-0579-DBFD-69A1-9FD873D8788A}"/>
              </a:ext>
            </a:extLst>
          </p:cNvPr>
          <p:cNvSpPr txBox="1"/>
          <p:nvPr/>
        </p:nvSpPr>
        <p:spPr>
          <a:xfrm>
            <a:off x="695399" y="1166842"/>
            <a:ext cx="10899231" cy="36933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search(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 a,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first,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last,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key)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result =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(first &gt; last) result =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-1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 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stopping case</a:t>
            </a: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mid = (first + last)/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(key == a[mid]) result = mid;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stopping case</a:t>
            </a: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(key &lt; a[mid])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result = search(a, first, mid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-1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key);</a:t>
            </a:r>
            <a:r>
              <a:rPr lang="ko-KR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267507"/>
                </a:solidFill>
                <a:latin typeface="Menlo" panose="020B0609030804020204" pitchFamily="49" charset="0"/>
              </a:rPr>
              <a:t>// recursive call</a:t>
            </a: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(key &gt; a[mid])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result = search(a, mid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+1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last, key);</a:t>
            </a:r>
            <a:r>
              <a:rPr lang="ko-KR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ko-KR" dirty="0">
                <a:solidFill>
                  <a:srgbClr val="267507"/>
                </a:solidFill>
                <a:latin typeface="Menlo" panose="020B0609030804020204" pitchFamily="49" charset="0"/>
              </a:rPr>
              <a:t>// recursive call</a:t>
            </a: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result;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64483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AF79F6B-25B9-294B-9C1B-1AB1D0EAD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Checking the </a:t>
            </a:r>
            <a:r>
              <a:rPr lang="en-US" altLang="ko-Kore-KR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search</a:t>
            </a:r>
            <a:r>
              <a:rPr lang="en-US" altLang="ko-Kore-KR" dirty="0"/>
              <a:t> Method (1/3)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A6E8965-592E-254C-B65F-6E96EEB00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altLang="ko-Kore-KR" sz="2400" dirty="0"/>
              <a:t>There is no infinite recursion</a:t>
            </a:r>
          </a:p>
          <a:p>
            <a:pPr marL="990600" lvl="1" indent="-533400">
              <a:buFontTx/>
              <a:buChar char="•"/>
            </a:pPr>
            <a:r>
              <a:rPr lang="en-US" altLang="ko-Kore-KR" sz="2000" dirty="0"/>
              <a:t>On each recursive call</a:t>
            </a:r>
          </a:p>
          <a:p>
            <a:pPr marL="1390650" lvl="2" indent="-533400">
              <a:buFont typeface="Courier New" panose="02070309020205020404" pitchFamily="49" charset="0"/>
              <a:buChar char="o"/>
            </a:pPr>
            <a:r>
              <a:rPr lang="en-US" altLang="ko-Kore-KR" sz="1800" dirty="0"/>
              <a:t>The value of </a:t>
            </a:r>
            <a:r>
              <a:rPr lang="en-US" altLang="ko-Kore-KR" sz="1800" b="1" dirty="0">
                <a:solidFill>
                  <a:srgbClr val="034CA1"/>
                </a:solidFill>
                <a:latin typeface="Courier New" panose="02070309020205020404" pitchFamily="49" charset="0"/>
              </a:rPr>
              <a:t>first</a:t>
            </a:r>
            <a:r>
              <a:rPr lang="en-US" altLang="ko-Kore-KR" sz="1800" dirty="0"/>
              <a:t> is increased</a:t>
            </a:r>
          </a:p>
          <a:p>
            <a:pPr marL="1390650" lvl="2" indent="-533400">
              <a:buFont typeface="Courier New" panose="02070309020205020404" pitchFamily="49" charset="0"/>
              <a:buChar char="o"/>
            </a:pPr>
            <a:r>
              <a:rPr lang="en-US" altLang="ko-Kore-KR" sz="1800" dirty="0"/>
              <a:t>The value of </a:t>
            </a:r>
            <a:r>
              <a:rPr lang="en-US" altLang="ko-Kore-KR" sz="1800" b="1" dirty="0">
                <a:solidFill>
                  <a:srgbClr val="034CA1"/>
                </a:solidFill>
                <a:latin typeface="Courier New" panose="02070309020205020404" pitchFamily="49" charset="0"/>
              </a:rPr>
              <a:t>last</a:t>
            </a:r>
            <a:r>
              <a:rPr lang="en-US" altLang="ko-Kore-KR" sz="1800" dirty="0"/>
              <a:t> is decreased</a:t>
            </a:r>
          </a:p>
          <a:p>
            <a:pPr marL="990600" lvl="1" indent="-533400">
              <a:buFontTx/>
              <a:buChar char="•"/>
            </a:pPr>
            <a:r>
              <a:rPr lang="en-US" altLang="ko-Kore-KR" sz="2000" dirty="0"/>
              <a:t>So, eventually the method will be called with </a:t>
            </a:r>
            <a:r>
              <a:rPr lang="en-US" altLang="ko-Kore-KR" sz="2000" b="1" dirty="0">
                <a:solidFill>
                  <a:srgbClr val="034CA1"/>
                </a:solidFill>
                <a:latin typeface="Courier New" panose="02070309020205020404" pitchFamily="49" charset="0"/>
              </a:rPr>
              <a:t>first</a:t>
            </a:r>
            <a:r>
              <a:rPr lang="en-US" altLang="ko-Kore-KR" sz="2000" b="1" dirty="0"/>
              <a:t> </a:t>
            </a:r>
            <a:r>
              <a:rPr lang="en-US" altLang="ko-Kore-KR" sz="2000" dirty="0"/>
              <a:t>larger than </a:t>
            </a:r>
            <a:r>
              <a:rPr lang="en-US" altLang="ko-Kore-KR" sz="2000" b="1" dirty="0">
                <a:solidFill>
                  <a:srgbClr val="034CA1"/>
                </a:solidFill>
                <a:latin typeface="Courier New" panose="02070309020205020404" pitchFamily="49" charset="0"/>
              </a:rPr>
              <a:t>last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C48E44-55A9-B246-8399-5E7D5453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FB35E-8322-FA42-7834-95C4BBB33421}"/>
              </a:ext>
            </a:extLst>
          </p:cNvPr>
          <p:cNvSpPr txBox="1"/>
          <p:nvPr/>
        </p:nvSpPr>
        <p:spPr>
          <a:xfrm>
            <a:off x="1271464" y="3068960"/>
            <a:ext cx="7848872" cy="31085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search(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 a,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first,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last,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key)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result =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(first &gt; last) result =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 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stopping case</a:t>
            </a:r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mid = (first + last)/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(key == a[mid]) result = mid;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stopping case</a:t>
            </a:r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(key &lt; a[mid])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result = search(a, first, mid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key); </a:t>
            </a:r>
            <a:r>
              <a:rPr lang="en-US" altLang="ko-KR" sz="1400" dirty="0">
                <a:solidFill>
                  <a:srgbClr val="FF0000"/>
                </a:solidFill>
                <a:latin typeface="Menlo" panose="020B0609030804020204" pitchFamily="49" charset="0"/>
              </a:rPr>
              <a:t>// recursive call</a:t>
            </a:r>
            <a:endParaRPr lang="en-US" altLang="ko-KR" sz="14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(key &gt; a[mid])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result = search(a, mid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+1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last, key);  </a:t>
            </a:r>
            <a:r>
              <a:rPr lang="en-US" altLang="ko-KR" sz="1400" dirty="0">
                <a:solidFill>
                  <a:srgbClr val="FF0000"/>
                </a:solidFill>
                <a:latin typeface="Menlo" panose="020B0609030804020204" pitchFamily="49" charset="0"/>
              </a:rPr>
              <a:t>// recursive call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result;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F140E4-B5BB-91E3-B074-CE0599353DB0}"/>
              </a:ext>
            </a:extLst>
          </p:cNvPr>
          <p:cNvSpPr/>
          <p:nvPr/>
        </p:nvSpPr>
        <p:spPr>
          <a:xfrm>
            <a:off x="4583833" y="5013176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188AD8-8DEB-4EA9-DCBE-DD9DED7E813A}"/>
              </a:ext>
            </a:extLst>
          </p:cNvPr>
          <p:cNvSpPr/>
          <p:nvPr/>
        </p:nvSpPr>
        <p:spPr>
          <a:xfrm>
            <a:off x="5375920" y="4581128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6B094F-ADEE-FE4B-47CC-E024CA3227ED}"/>
              </a:ext>
            </a:extLst>
          </p:cNvPr>
          <p:cNvSpPr/>
          <p:nvPr/>
        </p:nvSpPr>
        <p:spPr>
          <a:xfrm>
            <a:off x="2063552" y="3501008"/>
            <a:ext cx="1584176" cy="25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5624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7055</TotalTime>
  <Words>3630</Words>
  <Application>Microsoft Macintosh PowerPoint</Application>
  <PresentationFormat>와이드스크린</PresentationFormat>
  <Paragraphs>451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Cambria Math</vt:lpstr>
      <vt:lpstr>Courier New</vt:lpstr>
      <vt:lpstr>Menlo</vt:lpstr>
      <vt:lpstr>Tahoma</vt:lpstr>
      <vt:lpstr>Office 테마</vt:lpstr>
      <vt:lpstr>11_2 More Recursion</vt:lpstr>
      <vt:lpstr>The Recursive Method power</vt:lpstr>
      <vt:lpstr>Evaluating the Recursive Method Call power(2,3)</vt:lpstr>
      <vt:lpstr>Recursive Design Techniques (Checking Steps)</vt:lpstr>
      <vt:lpstr>Binary Search</vt:lpstr>
      <vt:lpstr>Execution of search method</vt:lpstr>
      <vt:lpstr>No Existence Case</vt:lpstr>
      <vt:lpstr>Recursive Method for Binary Search</vt:lpstr>
      <vt:lpstr>Checking the search Method (1/3)</vt:lpstr>
      <vt:lpstr>Checking the search Method (2/3)</vt:lpstr>
      <vt:lpstr>Checking the search Method (3/3)</vt:lpstr>
      <vt:lpstr>Efficiency of Binary Search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341</cp:revision>
  <dcterms:created xsi:type="dcterms:W3CDTF">2006-10-05T04:04:58Z</dcterms:created>
  <dcterms:modified xsi:type="dcterms:W3CDTF">2024-11-09T20:46:43Z</dcterms:modified>
</cp:coreProperties>
</file>