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256" r:id="rId2"/>
    <p:sldId id="281" r:id="rId3"/>
    <p:sldId id="282" r:id="rId4"/>
    <p:sldId id="283" r:id="rId5"/>
    <p:sldId id="284" r:id="rId6"/>
    <p:sldId id="289" r:id="rId7"/>
    <p:sldId id="290" r:id="rId8"/>
    <p:sldId id="285" r:id="rId9"/>
    <p:sldId id="286" r:id="rId10"/>
    <p:sldId id="291" r:id="rId11"/>
    <p:sldId id="287" r:id="rId12"/>
    <p:sldId id="288" r:id="rId13"/>
    <p:sldId id="292" r:id="rId14"/>
    <p:sldId id="295" r:id="rId15"/>
    <p:sldId id="296" r:id="rId16"/>
    <p:sldId id="297" r:id="rId17"/>
    <p:sldId id="298" r:id="rId18"/>
    <p:sldId id="306" r:id="rId19"/>
    <p:sldId id="294" r:id="rId20"/>
    <p:sldId id="303" r:id="rId21"/>
    <p:sldId id="304" r:id="rId22"/>
    <p:sldId id="305" r:id="rId23"/>
    <p:sldId id="307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09" r:id="rId33"/>
    <p:sldId id="321" r:id="rId34"/>
    <p:sldId id="322" r:id="rId35"/>
    <p:sldId id="323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나눔스퀘어OTF Regular"/>
        <a:ea typeface="나눔스퀘어OTF Regular"/>
        <a:cs typeface="나눔스퀘어OTF Regular"/>
        <a:sym typeface="나눔스퀘어OTF Regular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B16"/>
    <a:srgbClr val="00627A"/>
    <a:srgbClr val="9B2293"/>
    <a:srgbClr val="FFE699"/>
    <a:srgbClr val="DAD2EA"/>
    <a:srgbClr val="B7D8A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스퀘어OTF Regular"/>
          <a:ea typeface="나눔스퀘어OTF Regular"/>
          <a:cs typeface="나눔스퀘어OTF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7"/>
    <p:restoredTop sz="58038"/>
  </p:normalViewPr>
  <p:slideViewPr>
    <p:cSldViewPr snapToGrid="0">
      <p:cViewPr varScale="1">
        <p:scale>
          <a:sx n="67" d="100"/>
          <a:sy n="67" d="100"/>
        </p:scale>
        <p:origin x="2064" y="168"/>
      </p:cViewPr>
      <p:guideLst/>
    </p:cSldViewPr>
  </p:slideViewPr>
  <p:notesTextViewPr>
    <p:cViewPr>
      <p:scale>
        <a:sx n="1" d="1"/>
        <a:sy n="1" d="1"/>
      </p:scale>
      <p:origin x="0" y="-2456"/>
    </p:cViewPr>
  </p:notesTextViewPr>
  <p:notesViewPr>
    <p:cSldViewPr snapToGrid="0">
      <p:cViewPr varScale="1">
        <p:scale>
          <a:sx n="121" d="100"/>
          <a:sy n="121" d="100"/>
        </p:scale>
        <p:origin x="6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페이지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ko-KR" altLang="en-US" dirty="0"/>
              <a:t>멀티 쓰레드 강의 시작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10</a:t>
            </a:r>
          </a:p>
          <a:p>
            <a:endParaRPr kumimoji="1" lang="en-US" altLang="ko-KR" b="0" dirty="0"/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여기에서는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ThreadNameExample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이라는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class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통해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Java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이름 설정과 실행 순서를 설명하고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예제에서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main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시작되면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이름을 가져와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main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실행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이라는 메시지를 출력합니다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 후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for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반복문을 통해 세 개의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threadA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생성하고 각각 실행합니다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기본 이름인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Thread-0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Thread-1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Thread-2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순차적으로 할당되며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getName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통해 각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이름과 함께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실행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메시지를 출력합니다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반복문이 끝난 후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chatThread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라는 이름의 새로운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생성됩니다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chatThread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setName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("chat-thread");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이름을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"chat-thread"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설정하고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start()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"chat-thread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실행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메시지를 출력합니다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endParaRPr lang="ko-KR" altLang="en-US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오른쪽에 있는 여러 출력 예시는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실행 순서가 항상 일정하지 않음을 보여줍니다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Java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parallel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실행되므로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각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실행되는 순서는 다를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이를 통해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실행 순서는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OS scheduler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따라 결정된다는 점을 알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630696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11</a:t>
            </a:r>
          </a:p>
          <a:p>
            <a:endParaRPr kumimoji="1" lang="en-US" altLang="ko-KR" b="0" dirty="0"/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Java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실행 중에 상황에 따라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여러가지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state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가지고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먼저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NEW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상태는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생성된 직후의 상태를 의미합니다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이때는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start()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하기 전이므로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아직 실행되지 않은 상태입니다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start()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RUNNABLE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전환됩니다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RUNNABLE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scheduling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의해 실행될 준비가 되었음을 나타내며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다시 두 가지 하위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state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오가게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첫 번째는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Ready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실행을 기다리고 있으며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사용할 준비가 되어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두 번째는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Running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얻어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run()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실제로 실행하는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OS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여러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에게 공유하게 하기 위해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적절한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scheduling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으로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들을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Ready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오가게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OS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scheduling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의하지 않더라도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만약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상태의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yield()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자신은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Running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다시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Ready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돌아가게 되며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scheduling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될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양보하게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 다음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WAITING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작업이 끝날 때까지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대기하는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wait()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join()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WAITING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들어가게 되어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사용하지 않고 무한히 대기합니다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WAITING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상태에 있는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notify()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의해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activate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될 수 있으며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경우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RUNNABLE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Ready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돌아갑니다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34995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12</a:t>
            </a:r>
          </a:p>
          <a:p>
            <a:endParaRPr kumimoji="1" lang="en-US" altLang="ko-KR" b="0" dirty="0"/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TIMED_WAITING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정해진 시간 동안 대기하는 상태입니다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sleep()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또는 시간이 지정된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wait()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join()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하면서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state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진입하게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지정된 시간이 지나면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자동으로 해제되어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RUNNABLE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Ready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돌아가게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다음으로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TERMINATED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실행이 모두 완료되어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더 이상 실행되지 않는 상태입니다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run()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종료될 때 도달하는 상태로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수명이 끝났음을 의미합니다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마지막으로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BLOCKED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의해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되어 대기 중인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synchronized block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synchronized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진입하려고 할 때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해당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걸어놓은 경우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BLOCKED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해제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즉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unlock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BLOCKED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해당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획득하고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RUNNABLE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Ready state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돌아갑니다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130057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13</a:t>
            </a:r>
          </a:p>
          <a:p>
            <a:endParaRPr kumimoji="1" lang="en-US" altLang="ko-KR" dirty="0"/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종료를 기다렸다가 그 결과를 처리하는 상황에 대해 설명하고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여기서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완료될 때까지 기다리는 역할을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먼저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threadB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시작하기 위해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threadB.start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그런 다음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threadB.join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WAITING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상태로 들어가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종료를 기다립니다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run()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실행한 후 종료됩니다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이때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종료될 때까지 대기하므로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종료되면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WAITING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상태에서 빠져나와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다시 실행을 이어갈 수 있게 되고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이후의 작업을 계속 진행하게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505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14</a:t>
            </a:r>
          </a:p>
          <a:p>
            <a:endParaRPr kumimoji="1" lang="en-US" altLang="ko-KR" b="0" dirty="0"/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여기에서는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종료를 기다리는 예제를 보여주고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SumThread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SumThreadJoin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이를 구현합니다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SumThread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상속받아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sum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이라는 변수를 통해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부터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100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까지의 합을 계산하는 역할을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getSum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sum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반환하는 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접근자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run()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for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반복문을 통해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sum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부터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100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까지의 값을 더해 나갑니다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SumThreadJoin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SumThread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객체를 생성하고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sumThread.start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sumThread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시작합니다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후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sumThread.join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WAITING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상태에 들어가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sumThread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작업을 끝낼 때까지 대기합니다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sumThread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완료되면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대기 상태에서 벗어나게 되며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sumThread.getSum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부터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100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까지의 합계를 출력합니다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예제의 출력 결과는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1~100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합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: 5050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으로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sumThread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완료된 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sum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출력하는 것을 확인할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172754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15</a:t>
            </a:r>
          </a:p>
          <a:p>
            <a:endParaRPr kumimoji="1" lang="en-US" altLang="ko-KR" b="0" dirty="0"/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여기에서는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실행을 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양보하는 방법을 보여줍니다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위쪽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code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run()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무한 반복을 수행하는 동안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if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문으로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조건을 검사합니다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만약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true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threadA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작업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이라는 메시지를 출력하지만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false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이면 아무 작업도 수행하지 않고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계속해서 의미 없는 반복을 하게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경우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아무런 작업을 하지 않으면서도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계속해서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차지하고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아래쪽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code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Thread.yield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()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false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일 경우 현재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실행을 멈추고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양보하도록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이렇게 하면 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들이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사용할 수 있으므로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불필요한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낭비를 줄일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요약하자면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false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일 때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Thread.yield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함으로써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의미 없는 반복을 줄이고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양보하는 효과를 얻을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619034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16</a:t>
            </a:r>
          </a:p>
          <a:p>
            <a:endParaRPr kumimoji="1" lang="en-US" altLang="ko-KR" b="0" dirty="0"/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code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YieldExample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WorkThread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라는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두 개의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생성하여 실행하는 예제입니다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WorkThread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이름을 통해 식별되며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내부적으로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라는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flag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통해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특정 상황에서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yield()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할지 여부를 결정합니다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나타내는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실행 흐름을 살펴보면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먼저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라는 두 개의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WorkThread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객체를 생성하고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start()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실행합니다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각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자신의 작업을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parallel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수행하기 시작합니다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(5000);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통해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5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 동안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일시 중지시킵니다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5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초가 지난 후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flag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false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설정하여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yield()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하도록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이로 인해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더 이상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독점하지 않고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(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여기서는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workThreadB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)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양보하게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결과적으로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더 많이 사용하게 되어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상대적으로 더 자주 실행됩니다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이후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(10000);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통해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 동안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일시 중지합니다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초가 지난 후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flag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true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설정하여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yield()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더 이상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하지 않고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비슷한 빈도로 실행될 수 있도록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프로그램의 목적은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yield()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특정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양보하도록 제어함으로써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두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실행 빈도를 조정하는 방법을 보여주는 것입니다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5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 후에는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더 많이 실행되고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 후에는 두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비슷한 횟수로 실행되도록 설정됩니다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111927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17</a:t>
            </a:r>
          </a:p>
          <a:p>
            <a:endParaRPr kumimoji="1" lang="en-US" altLang="ko-KR" b="0" dirty="0"/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code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이전 슬라이드의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YieldExample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사용하는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WorkThread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정의를 포함하고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WorkThread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상속하며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라는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flag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통해 특정 조건에서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yield()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에게 양보할지 여부를 제어합니다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WorkThread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주요 구성 요소로는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먼저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 flag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public boolean work = true;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초기화되고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작업을 계속 수행할지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아니면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yield()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통해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양보할지를 결정합니다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생성자인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(String name)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생성자는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이름을 설정하기 위해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setName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(name);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이를 통해 각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식별할 수 있게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run()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작업을 정의합니다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무한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while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루프 안에서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flag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값에 따라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두 가지 동작을 수행합니다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true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일 때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getName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이름을 가져오고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System.out.println(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getName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 + ":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작업처리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");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통해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작업처리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메시지를 출력합니다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즉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실제 작업을 수행하는 상태입니다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false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일 때는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Thread.yield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();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에게 양보합니다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Ready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상태가 되어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사용할 수 있게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이전의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YieldExample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code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결합하여 실행하면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처음에는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workThreadB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모두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true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이므로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두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번갈아 가며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작업처리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메시지를 출력합니다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5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 후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false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설정되면서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yield()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양보하게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이로 인해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상대적으로 더 자주 실행되며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workThreadB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: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작업처리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더 많이 출력됩니다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 후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work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다시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true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설정되면서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yield()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하지 않게 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workThreadA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workThreadB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비슷한 빈도로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작업처리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출력합니다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code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목적은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yield()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특정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양보하도록 제어함으로써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간의 실행 빈도를 조절하는 방법을 보여주는 것입니다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04275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18</a:t>
            </a:r>
          </a:p>
          <a:p>
            <a:endParaRPr kumimoji="1" lang="en-US" altLang="ko-KR" b="0" dirty="0"/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내용은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Synchronization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필요성을 보여주는 예제입니다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User1Thread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User2Thread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하나의 객체인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Calculator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공유하며 작업을 수행할 때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발생하는 문제를 설명합니다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먼저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User1Thread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Calculator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100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으로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설정합니다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2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초간 일시 정지합니다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일시 정지 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Calculator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출력할 때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기대했던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100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아닌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50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으로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변경되어 있는 것을 확인합니다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User2Thread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변경했기 때문입니다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한편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User2Thread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User1Thread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동일한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Calculator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50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으로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설정합니다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2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초간 일시 정지합니다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두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동일한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Calculator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객체를 공유하면서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설정하고 있기 때문에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변경하면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작업 결과에도 영향을 미칩니다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이러한 경우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Synchronization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필요합니다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Synchronization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통해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두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하게 수정하고 읽을 수 있도록 하면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이러한 문제를 방지할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결국 이 예제는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들이 공유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resource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동시에 접근할 때 발생하는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충돌을 방지하기 위해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Synchronization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중요함을 보여줍니다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801726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19</a:t>
            </a:r>
          </a:p>
          <a:p>
            <a:endParaRPr kumimoji="1" lang="en-US" altLang="ko-KR" dirty="0"/>
          </a:p>
          <a:p>
            <a:r>
              <a:rPr kumimoji="1" lang="ko-KR" altLang="en-US" b="0" dirty="0"/>
              <a:t>앞 슬라이드에서의 설명을 </a:t>
            </a:r>
            <a:r>
              <a:rPr kumimoji="1" lang="en-US" altLang="ko-KR" b="0" dirty="0"/>
              <a:t>code</a:t>
            </a:r>
            <a:r>
              <a:rPr kumimoji="1" lang="ko-KR" altLang="en-US" b="0" dirty="0"/>
              <a:t>로 옮긴 프로그램이 되겠습니다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프로그램은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Synchronization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필요성을 보여주는 예제입니다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여기서 두 개의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User1Thread1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과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User2Thread1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하나의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Calculator1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객체를 공유하며 작업을 수행합니다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Calculator1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memory(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)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설정하고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출력하는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가지고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main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Calculator1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calculator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객체는 두 개의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즉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user1Thread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user2Thread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공유하여 사용하게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user1Thread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setCalculator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calculator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객체를 전달합니다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그리고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user1Thread.start()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실행시킵니다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마찬가지로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user2Thread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setCalculator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calculator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객체를 전달합니다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그리고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user2Thread.start()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실행시킵니다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38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2</a:t>
            </a:r>
          </a:p>
          <a:p>
            <a:endParaRPr kumimoji="1" lang="en-US" altLang="ko-KR" b="0" dirty="0"/>
          </a:p>
          <a:p>
            <a:r>
              <a:rPr kumimoji="1" lang="ko-KR" altLang="en-US" b="0" dirty="0"/>
              <a:t>먼저 </a:t>
            </a:r>
            <a:r>
              <a:rPr kumimoji="1" lang="en-US" altLang="ko-KR" b="0" dirty="0"/>
              <a:t>program, process, multiprocessing</a:t>
            </a:r>
            <a:r>
              <a:rPr kumimoji="1" lang="ko-KR" altLang="en-US" b="0" dirty="0"/>
              <a:t> 이라는 </a:t>
            </a:r>
            <a:endParaRPr kumimoji="1" lang="en-US" altLang="ko-KR" b="0" dirty="0"/>
          </a:p>
          <a:p>
            <a:r>
              <a:rPr kumimoji="1" lang="ko-KR" altLang="en-US" b="0" dirty="0"/>
              <a:t>용어들에 대해 살펴 보겠습니다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r>
              <a:rPr kumimoji="1" lang="ko-KR" altLang="en-US" b="0" dirty="0"/>
              <a:t>프로그램은 아직 실행되지 않은 소프트웨어로</a:t>
            </a:r>
            <a:r>
              <a:rPr kumimoji="1" lang="en-US" altLang="ko-KR" b="0" dirty="0"/>
              <a:t>, </a:t>
            </a:r>
          </a:p>
          <a:p>
            <a:r>
              <a:rPr kumimoji="1" lang="ko-KR" altLang="en-US" b="0" dirty="0"/>
              <a:t>디스크에 파일로 저장되어 있습니다</a:t>
            </a:r>
            <a:r>
              <a:rPr kumimoji="1" lang="en-US" altLang="ko-KR" b="0" dirty="0"/>
              <a:t>. </a:t>
            </a:r>
          </a:p>
          <a:p>
            <a:r>
              <a:rPr kumimoji="1" lang="ko-KR" altLang="en-US" b="0" dirty="0"/>
              <a:t>일단 </a:t>
            </a:r>
            <a:r>
              <a:rPr kumimoji="1" lang="en-US" altLang="ko-KR" b="0" dirty="0"/>
              <a:t>memory</a:t>
            </a:r>
            <a:r>
              <a:rPr kumimoji="1" lang="ko-KR" altLang="en-US" b="0" dirty="0" err="1"/>
              <a:t>에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load</a:t>
            </a:r>
            <a:r>
              <a:rPr kumimoji="1" lang="ko-KR" altLang="en-US" b="0" dirty="0"/>
              <a:t>하면 실행할 준비가 된 것입니다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process</a:t>
            </a:r>
            <a:r>
              <a:rPr kumimoji="1" lang="ko-KR" altLang="en-US" b="0" dirty="0"/>
              <a:t>는 프로그램이 실행되기 시작할 때 나타나는 것으로</a:t>
            </a:r>
            <a:r>
              <a:rPr kumimoji="1" lang="en-US" altLang="ko-KR" b="0" dirty="0"/>
              <a:t>, </a:t>
            </a:r>
          </a:p>
          <a:p>
            <a:r>
              <a:rPr kumimoji="1" lang="en-US" altLang="ko-KR" b="0" dirty="0"/>
              <a:t>OS</a:t>
            </a:r>
            <a:r>
              <a:rPr kumimoji="1" lang="ko-KR" altLang="en-US" b="0" dirty="0"/>
              <a:t>에서 관리하는 </a:t>
            </a:r>
            <a:r>
              <a:rPr kumimoji="1" lang="en-US" altLang="ko-KR" b="0" dirty="0"/>
              <a:t>active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instance</a:t>
            </a:r>
            <a:r>
              <a:rPr kumimoji="1" lang="ko-KR" altLang="en-US" b="0" dirty="0"/>
              <a:t>입니다</a:t>
            </a:r>
            <a:r>
              <a:rPr kumimoji="1" lang="en-US" altLang="ko-KR" b="0" dirty="0"/>
              <a:t>. </a:t>
            </a:r>
          </a:p>
          <a:p>
            <a:r>
              <a:rPr kumimoji="1" lang="ko-KR" altLang="en-US" b="0" dirty="0"/>
              <a:t>각 </a:t>
            </a:r>
            <a:r>
              <a:rPr kumimoji="1" lang="en-US" altLang="ko-KR" b="0" dirty="0"/>
              <a:t>process</a:t>
            </a:r>
            <a:r>
              <a:rPr kumimoji="1" lang="ko-KR" altLang="en-US" b="0" dirty="0"/>
              <a:t>에는 </a:t>
            </a:r>
            <a:r>
              <a:rPr kumimoji="1" lang="en-US" altLang="ko-KR" b="0" dirty="0"/>
              <a:t>code, data, heap, stack</a:t>
            </a:r>
            <a:r>
              <a:rPr kumimoji="1" lang="ko-KR" altLang="en-US" b="0" dirty="0"/>
              <a:t>을 위한 섹션이 포함된 </a:t>
            </a:r>
            <a:endParaRPr kumimoji="1" lang="en-US" altLang="ko-KR" b="0" dirty="0"/>
          </a:p>
          <a:p>
            <a:r>
              <a:rPr kumimoji="1" lang="ko-KR" altLang="en-US" b="0" dirty="0"/>
              <a:t>별도의 </a:t>
            </a:r>
            <a:r>
              <a:rPr kumimoji="1" lang="en-US" altLang="ko-KR" b="0" dirty="0"/>
              <a:t>memory</a:t>
            </a:r>
            <a:r>
              <a:rPr kumimoji="1" lang="ko-KR" altLang="en-US" b="0" dirty="0"/>
              <a:t> 공간이 있습니다</a:t>
            </a:r>
            <a:r>
              <a:rPr kumimoji="1" lang="en-US" altLang="ko-KR" b="0" dirty="0"/>
              <a:t>. </a:t>
            </a:r>
          </a:p>
          <a:p>
            <a:r>
              <a:rPr kumimoji="1" lang="ko-KR" altLang="en-US" b="0" dirty="0"/>
              <a:t>이러한 분리는 체계적이고 </a:t>
            </a:r>
            <a:r>
              <a:rPr kumimoji="1" lang="en-US" altLang="ko-KR" b="0" dirty="0"/>
              <a:t>safe</a:t>
            </a:r>
            <a:r>
              <a:rPr kumimoji="1" lang="ko-KR" altLang="en-US" b="0" dirty="0"/>
              <a:t>하게 </a:t>
            </a:r>
            <a:endParaRPr kumimoji="1" lang="en-US" altLang="ko-KR" b="0" dirty="0"/>
          </a:p>
          <a:p>
            <a:r>
              <a:rPr kumimoji="1" lang="ko-KR" altLang="en-US" b="0" dirty="0"/>
              <a:t>프로그램 실행의 상태를 유지하는 데 도움이 됩니다</a:t>
            </a:r>
            <a:r>
              <a:rPr kumimoji="1" lang="en-US" altLang="ko-KR" b="0" dirty="0"/>
              <a:t>.</a:t>
            </a:r>
          </a:p>
          <a:p>
            <a:r>
              <a:rPr kumimoji="1" lang="en-US" altLang="ko-KR" b="0" dirty="0"/>
              <a:t>multiprocessing</a:t>
            </a:r>
            <a:r>
              <a:rPr kumimoji="1" lang="ko-KR" altLang="en-US" b="0" dirty="0"/>
              <a:t>이란 여러 </a:t>
            </a:r>
            <a:r>
              <a:rPr kumimoji="1" lang="en-US" altLang="ko-KR" b="0" dirty="0"/>
              <a:t>process</a:t>
            </a:r>
            <a:r>
              <a:rPr kumimoji="1" lang="ko-KR" altLang="en-US" b="0" dirty="0" err="1"/>
              <a:t>를</a:t>
            </a:r>
            <a:r>
              <a:rPr kumimoji="1" lang="ko-KR" altLang="en-US" b="0" dirty="0"/>
              <a:t> 동시에 실행하여 </a:t>
            </a:r>
            <a:endParaRPr kumimoji="1" lang="en-US" altLang="ko-KR" b="0" dirty="0"/>
          </a:p>
          <a:p>
            <a:r>
              <a:rPr kumimoji="1" lang="ko-KR" altLang="en-US" b="0" dirty="0"/>
              <a:t>작업을 </a:t>
            </a:r>
            <a:r>
              <a:rPr kumimoji="1" lang="en-US" altLang="ko-KR" b="0" dirty="0"/>
              <a:t>parallel</a:t>
            </a:r>
            <a:r>
              <a:rPr kumimoji="1" lang="ko-KR" altLang="en-US" b="0" dirty="0"/>
              <a:t>로 처리하는 것을 말합니다</a:t>
            </a:r>
            <a:r>
              <a:rPr kumimoji="1" lang="en-US" altLang="ko-KR" b="0" dirty="0"/>
              <a:t>. </a:t>
            </a:r>
          </a:p>
          <a:p>
            <a:r>
              <a:rPr kumimoji="1" lang="ko-KR" altLang="en-US" b="0" dirty="0"/>
              <a:t>예를 들어 웹 서버에서 </a:t>
            </a:r>
            <a:r>
              <a:rPr kumimoji="1" lang="en-US" altLang="ko-KR" b="0" dirty="0"/>
              <a:t>multiprocessing</a:t>
            </a:r>
            <a:r>
              <a:rPr kumimoji="1" lang="ko-KR" altLang="en-US" b="0" dirty="0"/>
              <a:t>을 사용하면 </a:t>
            </a:r>
            <a:endParaRPr kumimoji="1" lang="en-US" altLang="ko-KR" b="0" dirty="0"/>
          </a:p>
          <a:p>
            <a:r>
              <a:rPr kumimoji="1" lang="ko-KR" altLang="en-US" b="0" dirty="0"/>
              <a:t>각 사용자 요청을 동시에 처리할 수 있으므로 </a:t>
            </a:r>
            <a:endParaRPr kumimoji="1" lang="en-US" altLang="ko-KR" b="0" dirty="0"/>
          </a:p>
          <a:p>
            <a:r>
              <a:rPr kumimoji="1" lang="ko-KR" altLang="en-US" b="0" dirty="0"/>
              <a:t>서버가 대기 시간 없이 여러 사용자를 한 번에 처리할 수 있습니다</a:t>
            </a:r>
            <a:r>
              <a:rPr kumimoji="1" lang="en-US" altLang="ko-KR" b="0" dirty="0"/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900204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20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User1Thread1 class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child</a:t>
            </a:r>
            <a:r>
              <a:rPr kumimoji="1" lang="ko-KR" altLang="en-US" dirty="0"/>
              <a:t>로 정의됩니다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생성자에서 </a:t>
            </a:r>
            <a:r>
              <a:rPr kumimoji="1" lang="en-US" altLang="ko-KR" dirty="0" err="1"/>
              <a:t>setName</a:t>
            </a:r>
            <a:r>
              <a:rPr kumimoji="1" lang="ko-KR" altLang="en-US" dirty="0"/>
              <a:t>을 이용하여 </a:t>
            </a:r>
            <a:endParaRPr kumimoji="1" lang="en-US" altLang="ko-KR" dirty="0"/>
          </a:p>
          <a:p>
            <a:r>
              <a:rPr kumimoji="1" lang="en-US" altLang="ko-KR" dirty="0"/>
              <a:t>“User1Thread”</a:t>
            </a:r>
            <a:r>
              <a:rPr kumimoji="1" lang="ko-KR" altLang="en-US" dirty="0"/>
              <a:t>로 이름을 바꿉니다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private instance variable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calculator</a:t>
            </a:r>
            <a:r>
              <a:rPr kumimoji="1" lang="ko-KR" altLang="en-US" dirty="0"/>
              <a:t>의 값을 </a:t>
            </a:r>
            <a:r>
              <a:rPr kumimoji="1" lang="en-US" altLang="ko-KR" dirty="0"/>
              <a:t>setting</a:t>
            </a:r>
            <a:r>
              <a:rPr kumimoji="1" lang="ko-KR" altLang="en-US" dirty="0"/>
              <a:t>하기 위한</a:t>
            </a:r>
            <a:endParaRPr kumimoji="1" lang="en-US" altLang="ko-KR" dirty="0"/>
          </a:p>
          <a:p>
            <a:r>
              <a:rPr kumimoji="1" lang="en-US" altLang="ko-KR" dirty="0"/>
              <a:t>mutator </a:t>
            </a:r>
            <a:r>
              <a:rPr kumimoji="1" lang="en-US" altLang="ko-KR" dirty="0" err="1"/>
              <a:t>setCalculator</a:t>
            </a:r>
            <a:r>
              <a:rPr kumimoji="1" lang="en-US" altLang="ko-KR" dirty="0"/>
              <a:t> 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있고</a:t>
            </a:r>
            <a:endParaRPr kumimoji="1" lang="en-US" altLang="ko-KR" dirty="0"/>
          </a:p>
          <a:p>
            <a:r>
              <a:rPr kumimoji="1" lang="en-US" altLang="ko-KR" dirty="0"/>
              <a:t>Overriding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run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calculator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memory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987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21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User2Thread1 class</a:t>
            </a:r>
            <a:r>
              <a:rPr kumimoji="1" lang="ko-KR" altLang="en-US" dirty="0"/>
              <a:t>도 앞의 </a:t>
            </a:r>
            <a:r>
              <a:rPr kumimoji="1" lang="en-US" altLang="ko-KR" dirty="0"/>
              <a:t>User1Thread1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와 거의 유사하게 정의됩니다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다만 여기서는 </a:t>
            </a:r>
            <a:r>
              <a:rPr kumimoji="1" lang="en-US" altLang="ko-KR" dirty="0"/>
              <a:t>Overriding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run</a:t>
            </a:r>
            <a:r>
              <a:rPr kumimoji="1" lang="ko-KR" altLang="en-US" dirty="0"/>
              <a:t>에서 </a:t>
            </a:r>
            <a:endParaRPr kumimoji="1" lang="en-US" altLang="ko-KR" dirty="0"/>
          </a:p>
          <a:p>
            <a:r>
              <a:rPr kumimoji="1" lang="en-US" altLang="ko-KR" dirty="0"/>
              <a:t>calculator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memory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50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332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22</a:t>
            </a:r>
          </a:p>
          <a:p>
            <a:endParaRPr kumimoji="1" lang="en-US" altLang="ko-KR" dirty="0"/>
          </a:p>
          <a:p>
            <a:r>
              <a:rPr kumimoji="1" lang="en-US" altLang="ko-KR" b="0" dirty="0"/>
              <a:t>Calculator1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class</a:t>
            </a:r>
            <a:r>
              <a:rPr kumimoji="1" lang="ko-KR" altLang="en-US" b="0" dirty="0"/>
              <a:t>는</a:t>
            </a:r>
            <a:endParaRPr kumimoji="1" lang="en-US" altLang="ko-KR" b="0" dirty="0"/>
          </a:p>
          <a:p>
            <a:r>
              <a:rPr kumimoji="1" lang="ko-KR" altLang="en-US" b="0" dirty="0"/>
              <a:t>정수인 </a:t>
            </a:r>
            <a:r>
              <a:rPr kumimoji="1" lang="en-US" altLang="ko-KR" b="0" dirty="0"/>
              <a:t>memory</a:t>
            </a:r>
            <a:r>
              <a:rPr kumimoji="1" lang="ko-KR" altLang="en-US" b="0" dirty="0" err="1"/>
              <a:t>를</a:t>
            </a:r>
            <a:r>
              <a:rPr kumimoji="1" lang="ko-KR" altLang="en-US" b="0" dirty="0"/>
              <a:t> </a:t>
            </a:r>
            <a:r>
              <a:rPr kumimoji="1" lang="en-US" altLang="ko-KR" b="0" dirty="0"/>
              <a:t>instance variable</a:t>
            </a:r>
            <a:r>
              <a:rPr kumimoji="1" lang="ko-KR" altLang="en-US" b="0" dirty="0"/>
              <a:t>로 가지고 있습니다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r>
              <a:rPr kumimoji="1" lang="en-US" altLang="ko-KR" b="0" dirty="0" err="1"/>
              <a:t>setMemory</a:t>
            </a:r>
            <a:r>
              <a:rPr kumimoji="1" lang="en-US" altLang="ko-KR" b="0" dirty="0"/>
              <a:t>(int memory) method</a:t>
            </a:r>
            <a:r>
              <a:rPr kumimoji="1" lang="ko-KR" altLang="en-US" b="0" dirty="0"/>
              <a:t>에서는</a:t>
            </a:r>
            <a:endParaRPr kumimoji="1" lang="en-US" altLang="ko-KR" b="0" dirty="0"/>
          </a:p>
          <a:p>
            <a:r>
              <a:rPr kumimoji="1" lang="ko-KR" altLang="en-US" b="0" dirty="0"/>
              <a:t>우선 </a:t>
            </a:r>
            <a:r>
              <a:rPr kumimoji="1" lang="en-US" altLang="ko-KR" b="0" dirty="0"/>
              <a:t>2</a:t>
            </a:r>
            <a:r>
              <a:rPr kumimoji="1" lang="ko-KR" altLang="en-US" b="0" dirty="0"/>
              <a:t>초 정도 </a:t>
            </a:r>
            <a:r>
              <a:rPr kumimoji="1" lang="en-US" altLang="ko-KR" b="0" dirty="0"/>
              <a:t>sleep </a:t>
            </a:r>
            <a:r>
              <a:rPr kumimoji="1" lang="ko-KR" altLang="en-US" b="0" dirty="0"/>
              <a:t>하여 기다리다가 </a:t>
            </a:r>
            <a:endParaRPr kumimoji="1" lang="en-US" altLang="ko-KR" b="0" dirty="0"/>
          </a:p>
          <a:p>
            <a:r>
              <a:rPr kumimoji="1" lang="ko-KR" altLang="en-US" b="0" dirty="0"/>
              <a:t>현재 </a:t>
            </a:r>
            <a:r>
              <a:rPr kumimoji="1" lang="en-US" altLang="ko-KR" b="0" dirty="0"/>
              <a:t>thread</a:t>
            </a:r>
            <a:r>
              <a:rPr kumimoji="1" lang="ko-KR" altLang="en-US" b="0" dirty="0"/>
              <a:t>의 이름을 얻어 프린트하고</a:t>
            </a:r>
            <a:endParaRPr kumimoji="1" lang="en-US" altLang="ko-KR" b="0" dirty="0"/>
          </a:p>
          <a:p>
            <a:r>
              <a:rPr kumimoji="1" lang="en-US" altLang="ko-KR" b="0" dirty="0"/>
              <a:t>calculator</a:t>
            </a:r>
            <a:r>
              <a:rPr kumimoji="1" lang="ko-KR" altLang="en-US" b="0" dirty="0"/>
              <a:t>의 </a:t>
            </a:r>
            <a:r>
              <a:rPr kumimoji="1" lang="en-US" altLang="ko-KR" b="0" dirty="0"/>
              <a:t>memory </a:t>
            </a:r>
            <a:r>
              <a:rPr kumimoji="1" lang="ko-KR" altLang="en-US" b="0" dirty="0"/>
              <a:t>값을 프린트 합니다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endParaRPr kumimoji="1" lang="en-US" altLang="ko-KR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프로그램은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Synchronization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사용하지 않기 때문에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User1Thread1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과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User2Thread1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서로 간섭하게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User1Thread1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100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으로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설정하고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2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 대기하는 동안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User2Thread1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50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으로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변경할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 결과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User1Thread1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값을 출력할 때 기대와 달리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100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아닌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50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출력될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마찬가지로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User2Thread1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도 영향을 받게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문제를 해결하려면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setMemory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synchronized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키워드를 추가하여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두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동시에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setMemory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접근하지 못하도록 해야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synchronized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사용하면 하나의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setMemory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실행하는 동안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대기 상태로 기다리게 되므로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memory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값이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하게 유지됩니다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예제는 공유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resource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대한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Synchronization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중요성을 강조합니다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50830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23</a:t>
            </a:r>
          </a:p>
          <a:p>
            <a:endParaRPr kumimoji="1" lang="en-US" altLang="ko-KR" b="0" dirty="0"/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Synchronized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Block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대해 설명하겠습니다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synchronized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키워드를 사용하면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한 번에 하나의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만 실행할 수 있도록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걸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은 현재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synchronized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모두 실행할 때까지 유지됩니다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실행이 끝나면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풀려서 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이 영역에 들어올 수 있게 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public synchronized void method()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처럼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synchronized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키워드를 붙이면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한 번에 하나의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만 실행할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즉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실행하는 동안에는 다른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접근하지 못하도록 잠겨 있는 것입니다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방식으로는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전체가 아닌 특정한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code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영역에만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걸 수도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이때는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synchronized(this)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같이 사용하여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특정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만 한 번에 하나의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만 실행할 수 있게 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public void method()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내부에서 특정 영역만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synchronized(this)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감싸서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 부분만 한 번에 하나의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만 실행하도록 제한할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 외의 부분은 여러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동시에 실행할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즉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synchronized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붙이면 전체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잠기고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synchronized block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사용하면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일부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code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만 잠그는 것입니다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이를 통해 필요한 부분만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처리를 해서 성능을 최적화할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417721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24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여기서는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Calculator2 class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의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synchronization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기능에 대해 설명하겠습니다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프로그램은 여러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가 동시에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`memory`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라는 필드에 접근할 때 발생할 수 있는 문제를 해결하기 위해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자바의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synchronized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synchronized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block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을 사용하는 예제입니다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kumimoji="1" lang="ko-KR" altLang="en-US" dirty="0"/>
              <a:t>이전에 </a:t>
            </a:r>
            <a:r>
              <a:rPr kumimoji="1" lang="en-US" altLang="ko-KR" dirty="0"/>
              <a:t>synchronized</a:t>
            </a:r>
            <a:r>
              <a:rPr kumimoji="1" lang="ko-KR" altLang="en-US" dirty="0"/>
              <a:t> 기능이 구현되지 않은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SynchronizedExample1 example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과</a:t>
            </a: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kumimoji="1"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다른 부분은 거의 비슷하기 때문에 설명을 생략하고</a:t>
            </a:r>
            <a:r>
              <a:rPr kumimoji="1"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kumimoji="1"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kumimoji="1"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kumimoji="1"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synchronized</a:t>
            </a:r>
            <a:r>
              <a:rPr kumimoji="1"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기능이 구현된 </a:t>
            </a:r>
            <a:r>
              <a:rPr kumimoji="1"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Calculator2 class</a:t>
            </a:r>
            <a:r>
              <a:rPr kumimoji="1" lang="ko-KR" alt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부터</a:t>
            </a:r>
            <a:r>
              <a:rPr kumimoji="1"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설명하겠습니다</a:t>
            </a:r>
            <a:r>
              <a:rPr kumimoji="1"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kumimoji="1"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kumimoji="1"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`Calculator2` class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의 구조를 살펴보면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`memory`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라는 정수형 필드를 가지고 있습니다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endParaRPr lang="en-US" altLang="ko-KR" sz="1600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memory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값을 읽어오는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accessor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로는 </a:t>
            </a:r>
            <a:endParaRPr lang="en-US" altLang="ko-KR" sz="1600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effectLst/>
                <a:latin typeface=".AppleSystemUIFontMonospaced"/>
              </a:rPr>
              <a:t>getMemory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() method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가 정의되어 있습니다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endParaRPr lang="en-US" altLang="ko-KR" sz="1600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memory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 값을 바꾸는데 이용할 수 있는 두 가지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가 있습니다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synchronized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인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`setMemory1`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과 </a:t>
            </a:r>
            <a:endParaRPr lang="en-US" altLang="ko-KR" sz="1600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synchronized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block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을 사용하는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`setMemory2`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입니다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두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`memory`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필드에 접근할 때 </a:t>
            </a:r>
            <a:endParaRPr lang="en-US" altLang="ko-KR" sz="1600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한 번에 하나의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.AppleSystemUIFontMonospaced"/>
              </a:rPr>
              <a:t>만 접근할 수 있도록 제한합니다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먼저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`setMemory1` method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 보겠습니다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. </a:t>
            </a:r>
          </a:p>
          <a:p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이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sz="2000" dirty="0">
                <a:solidFill>
                  <a:srgbClr val="97007E"/>
                </a:solidFill>
                <a:effectLst/>
                <a:latin typeface=".AppleSystemUIFontMonospaced"/>
              </a:rPr>
              <a:t>synchronized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`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키워드를 사용하여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synchronized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되어 있습니다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즉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한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가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`setMemory1` method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 실행하는 동안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다른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는 이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.AppleSystemUIFontMonospaced"/>
              </a:rPr>
              <a:t>에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 접근할 수 없습니다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이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가 실행될 때 현재 실행 중인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endParaRPr lang="en-US" altLang="ko-KR" sz="2000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`Calculator2`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객체에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lock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을 걸어 다른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의 접근을 차단합니다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 내부에서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sz="2000" dirty="0" err="1">
                <a:solidFill>
                  <a:srgbClr val="000000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(</a:t>
            </a:r>
            <a:r>
              <a:rPr lang="en-US" altLang="ko-KR" sz="2000" dirty="0">
                <a:solidFill>
                  <a:srgbClr val="1400C4"/>
                </a:solidFill>
                <a:effectLst/>
                <a:latin typeface=".AppleSystemUIFontMonospaced"/>
              </a:rPr>
              <a:t>2000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);`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을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call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하여 </a:t>
            </a:r>
            <a:r>
              <a:rPr lang="en-US" altLang="ko-KR" sz="2000" dirty="0">
                <a:solidFill>
                  <a:srgbClr val="1400C4"/>
                </a:solidFill>
                <a:effectLst/>
                <a:latin typeface=".AppleSystemUIFontMonospaced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초간 대기한 후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,</a:t>
            </a:r>
          </a:p>
          <a:p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현재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 이름과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memory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.AppleSystemUIFontMonospaced"/>
              </a:rPr>
              <a:t> 값을 출력합니다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endParaRPr lang="en-US" altLang="ko-KR" sz="2000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endParaRPr lang="en-US" altLang="ko-KR" sz="1600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endParaRPr kumimoji="1"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24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25</a:t>
            </a:r>
          </a:p>
          <a:p>
            <a:endParaRPr kumimoji="1" lang="en-US" altLang="ko-KR" dirty="0"/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다음으로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`setMemory2` 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보겠습니다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전체가 아닌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특정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code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block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만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synchronized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하는 방식으로 구현되어 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`setMemory2` method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>
                <a:solidFill>
                  <a:srgbClr val="97007E"/>
                </a:solidFill>
                <a:effectLst/>
                <a:latin typeface=".AppleSystemUIFontMonospaced"/>
              </a:rPr>
              <a:t>synchronized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(this)`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구문을 통해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synchronized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block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을 설정하고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block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안에서만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`memory`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필드에 접근합니다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따라서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`Calculator2`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객체에 대해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한 번에 하나의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만 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block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을 실행할 수 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이후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(</a:t>
            </a:r>
            <a:r>
              <a:rPr lang="en-US" altLang="ko-KR" dirty="0">
                <a:solidFill>
                  <a:srgbClr val="1400C4"/>
                </a:solidFill>
                <a:effectLst/>
                <a:latin typeface=".AppleSystemUIFontMonospaced"/>
              </a:rPr>
              <a:t>2000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);`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으로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1400C4"/>
                </a:solidFill>
                <a:effectLst/>
                <a:latin typeface=".AppleSystemUIFontMonospaced"/>
              </a:rPr>
              <a:t>2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초간 대기한 후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이름과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memory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값을 출력합니다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프로그램의 출력은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User1Thread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1400C4"/>
                </a:solidFill>
                <a:effectLst/>
                <a:latin typeface=".AppleSystemUIFontMonospaced"/>
              </a:rPr>
              <a:t>100,</a:t>
            </a:r>
            <a:r>
              <a:rPr lang="ko-KR" altLang="en-US" dirty="0">
                <a:solidFill>
                  <a:srgbClr val="1400C4"/>
                </a:solidFill>
                <a:effectLst/>
                <a:latin typeface=".AppleSystemUIFontMonospaced"/>
              </a:rPr>
              <a:t> </a:t>
            </a:r>
            <a:endParaRPr lang="en-US" altLang="ko-KR" dirty="0">
              <a:solidFill>
                <a:srgbClr val="1400C4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User2Thread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1400C4"/>
                </a:solidFill>
                <a:effectLst/>
                <a:latin typeface=".AppleSystemUIFontMonospaced"/>
              </a:rPr>
              <a:t>50</a:t>
            </a:r>
            <a:r>
              <a:rPr lang="ko-KR" altLang="en-US" dirty="0">
                <a:solidFill>
                  <a:srgbClr val="1400C4"/>
                </a:solidFill>
                <a:effectLst/>
                <a:latin typeface=".AppleSystemUIFontMonospaced"/>
              </a:rPr>
              <a:t>이 되어 원래의 의도가 잘 반영되었습니다</a:t>
            </a:r>
            <a:r>
              <a:rPr lang="en-US" altLang="ko-KR" dirty="0">
                <a:solidFill>
                  <a:srgbClr val="1400C4"/>
                </a:solidFill>
                <a:effectLst/>
                <a:latin typeface=".AppleSystemUIFontMonospaced"/>
              </a:rPr>
              <a:t>.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출력은 두 개의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가 각각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`setMemory1`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과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`setMemory2` 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call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하여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각기 다른 값인 </a:t>
            </a:r>
            <a:r>
              <a:rPr lang="en-US" altLang="ko-KR" dirty="0">
                <a:solidFill>
                  <a:srgbClr val="1400C4"/>
                </a:solidFill>
                <a:effectLst/>
                <a:latin typeface=".AppleSystemUIFontMonospaced"/>
              </a:rPr>
              <a:t>100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과 </a:t>
            </a:r>
            <a:r>
              <a:rPr lang="en-US" altLang="ko-KR" dirty="0">
                <a:solidFill>
                  <a:srgbClr val="1400C4"/>
                </a:solidFill>
                <a:effectLst/>
                <a:latin typeface=".AppleSystemUIFontMonospaced"/>
              </a:rPr>
              <a:t>50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을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`memory`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에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설정했음을 보여줍니다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각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1400C4"/>
                </a:solidFill>
                <a:effectLst/>
                <a:latin typeface=".AppleSystemUIFontMonospaced"/>
              </a:rPr>
              <a:t>2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초의 대기 시간을 거친 후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최종적으로 설정한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memory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값을 출력합니다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이처럼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>
                <a:solidFill>
                  <a:srgbClr val="97007E"/>
                </a:solidFill>
                <a:effectLst/>
                <a:latin typeface=".AppleSystemUIFontMonospaced"/>
              </a:rPr>
              <a:t>synchronized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사용하면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여러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`memory`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필드에 접근하더라도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동시에 값이 변경되는 것을 방지할 수 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836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26</a:t>
            </a:r>
          </a:p>
          <a:p>
            <a:endParaRPr kumimoji="1" lang="en-US" altLang="ko-KR" dirty="0">
              <a:solidFill>
                <a:sysClr val="windowText" lastClr="000000"/>
              </a:solidFill>
              <a:effectLst/>
              <a:latin typeface="+mn-lt"/>
            </a:endParaRP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notify()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제어하는 방법에 대해 설명 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먼저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Waiting pool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BLOCKED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상태에 있는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들이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synchronized method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또는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synchronized block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기다리는 곳입니다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즉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특정 작업을 위해 대기 중인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들이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Waiting pool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상태로 대기하게 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한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synchronized method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또는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synchronized block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에서 작업을 완료하면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notify()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또는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notifyAll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하여 다른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들을 깨울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notify()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Waiting pool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있는 하나의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Ready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상태로 만들어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대기열에서 빠져나오게 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notifyAll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Waiting pool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있는 모든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Ready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상태로 만들어줍니다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과정을 통해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들이 다시 실행될 수 있도록 준비되며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현재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BLOCKED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상태로 들어가 대기할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다음은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notify()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제약사항입니다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두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반드시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synchronized method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또는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synchronized block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내에서만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그렇지 않으면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IllegalMonitorStateException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이라는 예외가 발생합니다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synchronized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block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내에서만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공유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resource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대한 제어권을 얻을 수 있기 때문에 필수적인 제약입니다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메커니즘을 통한 효과를 정리하면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notify()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통해 여러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번갈아 가며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synchronized method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또는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synchronized block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실행할 수 있게 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즉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한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resource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다 사용한 후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resource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사용할 수 있도록 제어할 수 있는 것입니다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651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27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여기에서는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WaitNotifyExample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프로그램을 통해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`wait()`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`notify()` 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사용한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간 통신 방법을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설명드리겠습니다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프로그램은 두 개의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가 번갈아 가며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작업을 수행하는 구조로 되어 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이를 통해 자바에서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멀티스레딩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환경에서의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제어와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synchronization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방법을 배워보겠습니다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먼저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WaitNotifyExample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class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의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`main` 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살펴보겠습니다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라는 공유 객체를 생성하고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두 개의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생성합니다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두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의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번갈아 가며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call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하도록 설계되어 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마지막으로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threadA.start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()`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threadB.start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()`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통해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두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실행합니다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897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28</a:t>
            </a:r>
          </a:p>
          <a:p>
            <a:endParaRPr kumimoji="1" lang="en-US" altLang="ko-KR" dirty="0"/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class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`Thread` class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상속하여 만들어졌으며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instance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변수로 가집니다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생성자에서는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이름을 </a:t>
            </a:r>
            <a:r>
              <a:rPr lang="en-US" altLang="ko-KR" dirty="0">
                <a:solidFill>
                  <a:srgbClr val="B50013"/>
                </a:solidFill>
                <a:effectLst/>
                <a:latin typeface=".AppleSystemUIFontMonospaced"/>
              </a:rPr>
              <a:t>"</a:t>
            </a:r>
            <a:r>
              <a:rPr lang="en-US" altLang="ko-KR" dirty="0" err="1">
                <a:solidFill>
                  <a:srgbClr val="B50013"/>
                </a:solidFill>
                <a:effectLst/>
                <a:latin typeface=".AppleSystemUIFontMonospaced"/>
              </a:rPr>
              <a:t>ThreadA</a:t>
            </a:r>
            <a:r>
              <a:rPr lang="en-US" altLang="ko-KR" dirty="0">
                <a:solidFill>
                  <a:srgbClr val="B50013"/>
                </a:solidFill>
                <a:effectLst/>
                <a:latin typeface=".AppleSystemUIFontMonospaced"/>
              </a:rPr>
              <a:t>"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로 설정하고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객체를 받아서 저장합니다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`run()` method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에서는 반복문을 통해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workObject.methodA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()`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1400C4"/>
                </a:solidFill>
                <a:effectLst/>
                <a:latin typeface=".AppleSystemUIFontMonospaced"/>
              </a:rPr>
              <a:t>10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번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call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실행하며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`notify()`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`wait()` 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이용해 다른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교대로 실행됩니다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320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29</a:t>
            </a:r>
          </a:p>
          <a:p>
            <a:endParaRPr kumimoji="1" lang="en-US" altLang="ko-KR" dirty="0"/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class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유사하게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`Thread` class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상속받았으며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instance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변수로 가집니다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생성자에서는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이름을 </a:t>
            </a:r>
            <a:r>
              <a:rPr lang="en-US" altLang="ko-KR" dirty="0">
                <a:solidFill>
                  <a:srgbClr val="B50013"/>
                </a:solidFill>
                <a:effectLst/>
                <a:latin typeface=".AppleSystemUIFontMonospaced"/>
              </a:rPr>
              <a:t>"</a:t>
            </a:r>
            <a:r>
              <a:rPr lang="en-US" altLang="ko-KR" dirty="0" err="1">
                <a:solidFill>
                  <a:srgbClr val="B50013"/>
                </a:solidFill>
                <a:effectLst/>
                <a:latin typeface=".AppleSystemUIFontMonospaced"/>
              </a:rPr>
              <a:t>ThreadB</a:t>
            </a:r>
            <a:r>
              <a:rPr lang="en-US" altLang="ko-KR" dirty="0">
                <a:solidFill>
                  <a:srgbClr val="B50013"/>
                </a:solidFill>
                <a:effectLst/>
                <a:latin typeface=".AppleSystemUIFontMonospaced"/>
              </a:rPr>
              <a:t>"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로 설정하고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객체를 받아서 저장합니다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`run()` method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에서는 반복문을 통해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workObject.methodB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()`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ko-KR" altLang="en-US" dirty="0" err="1">
                <a:solidFill>
                  <a:srgbClr val="1400C4"/>
                </a:solidFill>
                <a:effectLst/>
                <a:latin typeface=".AppleSystemUIFontMonospaced"/>
              </a:rPr>
              <a:t>열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번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call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실행하며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역시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`notify()`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`wait()` 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통해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번갈아 가며 실행됩니다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48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3</a:t>
            </a:r>
          </a:p>
          <a:p>
            <a:endParaRPr kumimoji="1" lang="en-US" altLang="ko-KR" b="0" dirty="0"/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하나의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Process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내에서 실행되는 작업의 단위입니다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하나의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process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안에는 여러 개의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있을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Video Game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다음과 같이 다양한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들이 작업을 나눠서 처리합니다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먼저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game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메인 루프를 처리하고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게임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logic,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입력 및 이벤트를 처리합니다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Rendering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3D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그래픽이나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2D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그래픽을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display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렌더링합니다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AI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NPC,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즉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Non-Player Character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AI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행동을 계산하는 역할을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Multithreading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은 하나의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process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내에서 여러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동시에 여러 작업을 수행하는 방식입니다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memory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공유하기 때문에 작업을 효율적으로 처리할 수 있지만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Synchronization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문제나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Deadlock, Race condition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과 같은 위험이 존재할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Text Editor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UI,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자동 완성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구문 분석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파일 백업 등의 작업을 각각의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처리하여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더 효율적인 작업 수행을 가능하게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609714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30</a:t>
            </a:r>
          </a:p>
          <a:p>
            <a:endParaRPr kumimoji="1" lang="en-US" altLang="ko-KR" dirty="0"/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class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두 개의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가지고 있으며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두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모두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>
                <a:solidFill>
                  <a:srgbClr val="97007E"/>
                </a:solidFill>
                <a:effectLst/>
                <a:latin typeface=".AppleSystemUIFontMonospaced"/>
              </a:rPr>
              <a:t>synchronized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로 선언되었습니다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class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간의 공유 객체로서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두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가 교대로 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call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각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method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현재 실행 중인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의 이름을 출력하고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`notify()`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로 상대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깨운 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`wait()`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로 자신을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`BLOCKED` 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상태로 만듭니다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이를 통해 두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서로 번갈아 가며 작업을 수행하게 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 method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내부에서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`wait()`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`notify()` 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사용하는 동작을 설명하겠습니다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`notify()`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call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깨우고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`wait()`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call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해 대기 상태로 전환됩니다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`notify()`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call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해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깨우고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`wait()`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call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해 대기 상태로 전환됩니다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이렇게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`wait()`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`notify()`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통해 두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는 번갈아 가며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교대로 실행하게 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 방식은 공유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resource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을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synchronize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하고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, 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교대로 사용해야 하는 멀티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환경에서 유용합니다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프로그램 출력에서는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가 번갈아 가며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methodA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.AppleSystemUIFontMonospaced"/>
              </a:rPr>
              <a:t>methodB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실행합니다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`wait()`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와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`notify()` method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.AppleSystemUIFontMonospaced"/>
              </a:rPr>
              <a:t>를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 통해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두 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thread</a:t>
            </a:r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가 서로 순차적으로 실행되도록 제어했기 때문에 </a:t>
            </a:r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.AppleSystemUIFontMonospaced"/>
              </a:rPr>
              <a:t>이와 같은 결과가 나옵니다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.AppleSystemUIFontMonospaced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endParaRPr lang="en-US" altLang="ko-KR" dirty="0">
              <a:solidFill>
                <a:srgbClr val="000000"/>
              </a:solidFill>
              <a:effectLst/>
              <a:latin typeface=".AppleSystemUIFontMonospaced"/>
            </a:endParaRP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4207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31</a:t>
            </a:r>
          </a:p>
          <a:p>
            <a:endParaRPr kumimoji="1" lang="en-US" altLang="ko-KR" dirty="0"/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여기에서는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한 종료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즉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 Termination of Thread)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대해 설명 드리겠습니다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한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종료란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예기치 않은 상태나 부작용 없이 모든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resource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적절히 정리하고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작업을 마무리하는 것을 의미합니다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한 종료는 멀티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환경에서 중요한 개념으로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이를 통해 시스템의 안정성과 예측 가능성을 높일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safe termination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시 행해지는 작업들을 살펴보겠습니다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 </a:t>
            </a:r>
            <a:endParaRPr lang="en-US" altLang="ko-KR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첫번째로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Resource Release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 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종료되기 전에 모든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resource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해제하는 것이 중요합니다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여기에는 파일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네트워크 소켓 등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사용한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resource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포함됩니다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만약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resource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제대로 해제하지 않으면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리소스가 낭비되거나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시스템에 부정적인 영향을 줄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두 번째는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State Cleanup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State Cleanup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작업을 종료하기 전에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그 상태를 정리하는 것을 의미합니다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도중에 중단될 수 있는 상황에서 그 상태를 정리해 주어야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다른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나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process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혼란 없이 이어서 작업을 수행할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마지막으로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Consistent Behavior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일관된 동작을 유지하면서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예측 가능한 종료 과정을 거치는 것이 중요합니다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과정을 통해 시스템의 안정성을 보장하고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사용자가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종료를 예상할 수 있도록 해줍니다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결론적으로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한 종료는 리소스를 효율적으로 관리하고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시스템의 예측 가능성을 높이는 중요한 요소입니다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멀티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환경에서는 특히 이러한 정리가 필수적입니다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479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32</a:t>
            </a:r>
            <a:br>
              <a:rPr lang="ko-KR" altLang="en-US" dirty="0">
                <a:effectLst/>
                <a:latin typeface="Helvetica" pitchFamily="2" charset="0"/>
              </a:rPr>
            </a:br>
            <a:endParaRPr lang="ko-KR" altLang="en-US" dirty="0">
              <a:effectLst/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한 종료를 위한 방법들에 대해 설명하겠습니다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첫 번째 방법은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Volatile variable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사용하는 것입니다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volatile variable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간에 공유되는 변수로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값이 변경될 때마다 모든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에서 즉시 반영되는 것을 보장합니다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이를 통해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flag(flag)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변수를 사용하여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종료 조건을 설정할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특정 조건에서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volatile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flag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값을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false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로 설정하여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모든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종료되도록 제어할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두 번째 방법은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사용하는 것입니다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특정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상태나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BLOCKED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상태에 있을 때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해당 상태를 해제하고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작업을 중단할 수 있도록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대기 중일 때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하면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InterruptedException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발생하고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작업을 중단할 수 있게 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세 번째 방법은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ExecutorService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사용하는 것입니다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ExecutorService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풀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(thread pool)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관리하는 유용한 도구입니다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이를 통해 여러 작업을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효과적으로 분배하고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종료 시점까지 제어할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작업을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풀에 제출하고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shutdown()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이나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shutdownNow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통해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하게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종료할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shutdown()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은 이미 제출된 작업이 모두 완료될 때까지 기다린 후 종료하고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shutdownNow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현재 진행 중인 작업을 즉시 중단하도록 요청합니다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이와 같은 세 가지 방법을 사용하여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하게 종료할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각 방법은 상황에 따라 유용하게 활용될 수 있으며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이를 통해 멀티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환경에서 안정성과 예측 가능성을 높일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006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33</a:t>
            </a:r>
          </a:p>
          <a:p>
            <a:endParaRPr kumimoji="1" lang="en-US" altLang="ko-KR" dirty="0"/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슬라이드는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volatile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변수를 사용하여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하게 종료하는 예제를 보여줍니다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예제에서는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SafeStopVolatile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VolatileThread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volatile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키워드가 어떻게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한 종료를 보장하는지 설명합니다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먼저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VolatileThread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class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Thread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상속하여 새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정의합니다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running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이라는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volatile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변수를 선언하고 초기값을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true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로 설정합니다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volatile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키워드를 사용하면 이 변수의 값이 변경될 때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모든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즉시 반영되므로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값이 변경될 때마다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변수의 최신 상태를 확인할 수 있게 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running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true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일 동안 반복해서 작업을 수행합니다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while (running)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루프는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running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false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로 변경되면 자동으로 종료됩니다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반복문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안에서 실제 작업이 수행되며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작업 수행 부분은 주석으로 표시되어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stopThread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running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false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로 설정하여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while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루프가 종료되도록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함으로써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하게 종료될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마지막으로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SafeStopVolatile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main()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VolatileThread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instance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생성하고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start()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시작합니다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실행된 후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(1000);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통해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초 동안 대기하고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그 후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stopThread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중지합니다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이로 인해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running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변수가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false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로 설정되고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VolatileThread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루프를 빠져나와 종료됩니다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예제를 통해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volatile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변수를 사용하여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하게 종료하는 방법을 확인할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volatile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키워드를 사용하면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변수의 최신 상태를 항상 확인할 수 있어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running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flag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통해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예측 가능하게 종료할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67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페이지 </a:t>
            </a:r>
            <a:r>
              <a:rPr kumimoji="1" lang="en-US" altLang="ko-KR" dirty="0"/>
              <a:t>34</a:t>
            </a:r>
          </a:p>
          <a:p>
            <a:endParaRPr kumimoji="1" lang="en-US" altLang="ko-KR" dirty="0"/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여기에서는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하게 종료하는 예제를 설명하겠습니다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먼저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InterruptibleThread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class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Thread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상속하여 정의된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class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while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루프를 사용하여 반복 작업을 수행합니다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루프는 현재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interrupted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상태가 아닐 때까지 계속됩니다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(100);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100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밀리초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동안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잠시 멈추게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이렇게 짧은 대기 시간을 설정해 두면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발생했을 때 즉시 중단될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try-catch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block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으로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감싸져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sleep()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실행 중일 때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되면</a:t>
            </a:r>
            <a:endParaRPr lang="en-US" altLang="ko-KR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InterruptedException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발생합니다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예외가 발생하면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catch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block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“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 interrupted”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라는 메시지를 출력하며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하게 종료할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SafeStopInterrupt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Monospaced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main()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InterruptibleThread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instance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생성하고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start()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시작합니다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시작된 후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(1000);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통해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초 동안 대기한 후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인터럽트를 발생시킵니다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이로 인해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InterruptibleThread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run()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InterruptedException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발생하고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"Thread interrupted"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메시지를 출력하며 종료됩니다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  <a:endParaRPr lang="en-US" altLang="ko-KR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code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실행 결과는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OUTPUT: Thread interrupted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메시지는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로 인해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정상적으로 중단되었음을 나타냅니다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예제를 통해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하게 중단하는 방법을 이해할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interrupt()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sleep()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wait()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상태일 때 중단을 요청할 수 있어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멀티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환경에서 유용하게 활용됩니다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227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페이지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35</a:t>
            </a:r>
            <a:br>
              <a:rPr lang="ko-KR" altLang="en-US" dirty="0">
                <a:effectLst/>
                <a:latin typeface="Helvetica" pitchFamily="2" charset="0"/>
              </a:rPr>
            </a:br>
            <a:endParaRPr lang="ko-KR" altLang="en-US" dirty="0">
              <a:effectLst/>
              <a:latin typeface="Helvetica" pitchFamily="2" charset="0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여기에서는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ExecutorService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하게 종료하는 방법을 설명하겠습니다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예제에서는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ExecutorService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Executors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TimeUnit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사용합니다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ExecutorService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풀을 관리하며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이를 통해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실행과 종료를 효율적으로 제어할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Executors.newFixedThreadPool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(2)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2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개의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로 구성된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풀을 생성합니다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풀은 두 개의 작업을 동시에 처리할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첫 번째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executor.submit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에서 첫 번째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무한 루프에서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isInterrupted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통해 중단 상태를 확인하며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"running"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메시지를 출력하도록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두 번째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executor.submit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도 동일하게 무한 루프에서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중단 상태를 확인하며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"running"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메시지를 출력합니다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두 작업은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중단되지 않는 한 계속 실행됩니다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(10);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통해 메인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10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밀리초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대기한 후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executor.shutdown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을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ExecutorService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종료를 요청합니다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shutdown()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은 이미 제출된 작업을 완료하지만 새로운 작업은 받지 않게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이후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awaitTermination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(10,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TimeUnit.MILLISECONDS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최대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10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밀리초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동안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의 종료를 기다립니다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만약 지정된 시간 내에 모든 작업이 종료되지 않으면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shutdownNow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하여 강제 종료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(interrupt)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발생시킵니다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출력 결과는 각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"running"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메시지를 지속적으로 출력하다가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shutdownNow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 call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이후에 강제로 중단되는 모습을 보여줍니다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출력은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pool-1-thread-1 running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pool-1-thread-2 running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과 같은 메시지가 출력됩니다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이 예제를 통해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ExecutorService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풀 내의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safe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하게 종료하는 방법을 이해할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shutdown()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과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Monospaced"/>
              </a:rPr>
              <a:t>shutdownNow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통해 </a:t>
            </a:r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순차적으로 종료하거나 강제적으로 중단할 수 있어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멀티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환경에서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resource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관리를 효율적으로 수행할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53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4</a:t>
            </a:r>
          </a:p>
          <a:p>
            <a:endParaRPr kumimoji="1" lang="en-US" altLang="ko-KR" b="0" dirty="0"/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Task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수행해야 할 작업이나 명령어의 단위를 의미합니다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또는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process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의해 실행되며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OS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scheduling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단위로 사용됩니다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Process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보다 더 추상적인 개념입니다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Multitasking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OS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여러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task,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즉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process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또는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동시에 실행하는 것을 말합니다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OS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CPU resource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효율적으로 사용하기 위해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task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번갈아 가며 실행되도록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Multitasking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종류는 다음과 같습니다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Process-based multitasking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또는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multiprocessing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은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여러 개의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process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multitasking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수행하는 방식입니다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반면에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Thread-based multitasking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또는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multithreading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하나의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process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내에서 여러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multitasking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수행하는 방식입니다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65894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5</a:t>
            </a:r>
          </a:p>
          <a:p>
            <a:endParaRPr kumimoji="1" lang="en-US" altLang="ko-KR" b="0" dirty="0"/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Single Thread Application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하나만 존재하여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code1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code2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code3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순서로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code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순차적으로 실행됩니다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반면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Multi Thread Application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들이 함께 작업을 수행합니다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code1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실행하면서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분기하여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code11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과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code12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처리하도록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이어서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code2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실행하면서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Thread2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분기하여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code21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처리하게 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마지막으로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code3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실행합니다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이처럼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Multi Thread Application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실행 중 특정 지점에서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생성하여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동시에 다양한 작업을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parallel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하게 수행할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448980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페이지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6</a:t>
            </a:r>
          </a:p>
          <a:p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프로그램은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Java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Toolkit class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일정한 간격으로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소리를 발생시키고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 후에 콘솔에 “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띵”이라는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메시지를 출력하는 예제입니다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BeepPrintExample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프로그램이 시작됩니다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먼저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Toolkit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객체를 생성하여 시스템의 기본 도구 모음을 얻습니다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그런 다음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첫 번째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for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반복문에서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toolkit.beep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소리를 다섯 번 발생시킵니다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각각의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 사이에는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(500);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통해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0.5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 동안 일시 정지하여 일정한 간격을 유지합니다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exception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발생할 경우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catch block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처리되지만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예제에서는 아무 작업도 수행하지 않습니다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소리가 끝나면 두 번째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for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반복문으로 넘어가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콘솔에 “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띵”이라는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문자열을 다섯 번 출력합니다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반복문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역시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(500);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출력 간에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0.5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 간격을 둡니다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프로그램은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Single Thread Application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으로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하나만 존재하여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 출력 작업과 “띵” 메시지 출력 작업을 순차적으로 수행합니다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933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7</a:t>
            </a:r>
          </a:p>
          <a:p>
            <a:endParaRPr kumimoji="1" lang="en-US" altLang="ko-KR" b="0" dirty="0"/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프로그램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BeepPrintExample2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동시에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소리와 “띵” 메시지를 출력하는 예제입니다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프로그램이 시작되며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먼저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Runnable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interface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구현한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anonymous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class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통해 정의됩니다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안에서는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Toolkit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객체를 생성하여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소리를 다섯 번 발생시키며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각각의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사이에는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0.5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초의 간격을 두기 위해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(500);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사용됩니다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예외가 발생할 경우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catch block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 처리되지만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여기서는 아무 작업도 하지 않습니다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thread.start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();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함으로써 비로소 실행됩니다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실행되는 동안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System.out.println("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띵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");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통해 “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띵”이라는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메시지를 다섯 번 출력합니다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역시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Thread.sleep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(500);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사용하여 출력 간격을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0.5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초로 맞춥니다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프로그램은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Multi Thread Application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으로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“띵” 메시지를 출력하는 동안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소리를 동시에 발생시킵니다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endParaRPr kumimoji="1" lang="en-US" altLang="ko-KR" b="0" dirty="0"/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이전의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Single Thread Application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하나만 사용하여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 출력과 “띵” 메시지 출력을 순차적으로 수행했습니다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즉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소리가 다 끝난 후에 “띵” 메시지가 출력되었습니다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반면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Multi Thread Application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에서는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동시에 실행됩니다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Main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“띵” 메시지를 출력하고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소리를 발생시켜 두 작업이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parallel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수행됩니다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이로 인해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beep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소리와 “띵” 메시지가 동시에 나타나는 차이가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kumimoji="1"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614269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8</a:t>
            </a:r>
          </a:p>
          <a:p>
            <a:endParaRPr kumimoji="1" lang="en-US" altLang="ko-KR" b="0" dirty="0"/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Java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에는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생성하는 두 가지 방법이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첫 번째 방법은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class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직접 생성하는 방식입니다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java.lang.Thread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class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class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직접 생성하며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이때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Runnable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interface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을 구현한 객체를 생성자의 파라미터로 전달합니다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Thread thread = new Thread(Runnable target);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과 같이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Runnable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객체를 전달할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참고로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Runnable interface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void run()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이라는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abstract method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하나만을 가지고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두 번째 방법은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Child Class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생성하는 방식입니다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방법에서는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class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상속하여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run()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override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해당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실행할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code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작성합니다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아래와 같이 두 가지 방식으로 작성할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첫번째는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일반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방식으로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WorkerThread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라는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class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만들고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class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상속받아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run()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override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그런 다음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Thread thread = new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WorkerThread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같이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object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생성하여 실행할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두번째는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anonymous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방식으로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new Thread() { public void run() { /*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실행할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code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AppleSystemUIFontMonospaced"/>
              </a:rPr>
              <a:t> *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/ } }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형태로 작성하여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spcBef>
                <a:spcPts val="900"/>
              </a:spcBef>
            </a:pP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바로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run()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override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pPr>
              <a:spcBef>
                <a:spcPts val="900"/>
              </a:spcBef>
            </a:pP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thread.start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();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하여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실행할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endParaRPr lang="ko-KR" altLang="en-US" b="0" dirty="0">
              <a:solidFill>
                <a:srgbClr val="0E0E0E"/>
              </a:solidFill>
              <a:effectLst/>
              <a:latin typeface=".AppleSystemUIFontMonospaced"/>
            </a:endParaRPr>
          </a:p>
        </p:txBody>
      </p:sp>
    </p:spTree>
    <p:extLst>
      <p:ext uri="{BB962C8B-B14F-4D97-AF65-F5344CB8AC3E}">
        <p14:creationId xmlns:p14="http://schemas.microsoft.com/office/powerpoint/2010/main" val="48135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페이지 </a:t>
            </a:r>
            <a:r>
              <a:rPr kumimoji="1" lang="en-US" altLang="ko-KR" b="0" dirty="0"/>
              <a:t>9</a:t>
            </a:r>
          </a:p>
          <a:p>
            <a:endParaRPr kumimoji="1" lang="en-US" altLang="ko-KR" b="0" dirty="0"/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슬라이드는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Thread’s Name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대해 설명하고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기본적으로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 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Thread-n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형태의 기본 이름을 가지며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n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은 정수로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0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부터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Worker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하나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create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될 때마다 자동 증가합니다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그러나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 class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setName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사용하여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다른 이름으로 설정할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thread.setName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("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myThread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");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같이 작성하면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이름이 “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SF NS"/>
              </a:rPr>
              <a:t>myThread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”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로 설정됩니다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이름을 설정하는 것은 디버깅할 때 유용합니다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이를 통해 어떤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가 특정 작업을 수행 중인지 쉽게 확인할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현재 실행 중인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참조하려면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Thread.currentThread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사용하고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이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이름을 얻으려면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getName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 method</a:t>
            </a:r>
            <a:r>
              <a:rPr lang="ko-KR" altLang="en-US" b="0" dirty="0" err="1">
                <a:solidFill>
                  <a:srgbClr val="0E0E0E"/>
                </a:solidFill>
                <a:effectLst/>
                <a:latin typeface=".SF NS"/>
              </a:rPr>
              <a:t>를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call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할 수 있습니다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 </a:t>
            </a: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예를 들어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Thread thread = 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Thread.currentThread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();</a:t>
            </a:r>
          </a:p>
          <a:p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System.out.println(</a:t>
            </a:r>
            <a:r>
              <a:rPr lang="en-US" altLang="ko-KR" b="0" dirty="0" err="1">
                <a:solidFill>
                  <a:srgbClr val="0E0E0E"/>
                </a:solidFill>
                <a:effectLst/>
                <a:latin typeface=".AppleSystemUIFontMonospaced"/>
              </a:rPr>
              <a:t>thread.getName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AppleSystemUIFontMonospaced"/>
              </a:rPr>
              <a:t>());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와 같이 작성하면 </a:t>
            </a:r>
            <a:endParaRPr lang="en-US" altLang="ko-KR" b="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현재 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thread</a:t>
            </a:r>
            <a:r>
              <a:rPr lang="ko-KR" altLang="en-US" b="0" dirty="0">
                <a:solidFill>
                  <a:srgbClr val="0E0E0E"/>
                </a:solidFill>
                <a:effectLst/>
                <a:latin typeface=".SF NS"/>
              </a:rPr>
              <a:t>의 이름이 출력됩니다</a:t>
            </a:r>
            <a:r>
              <a:rPr lang="en-US" altLang="ko-KR" b="0" dirty="0">
                <a:solidFill>
                  <a:srgbClr val="0E0E0E"/>
                </a:solidFill>
                <a:effectLst/>
                <a:latin typeface=".SF NS"/>
              </a:rPr>
              <a:t>.</a:t>
            </a:r>
            <a:endParaRPr lang="ko-KR" altLang="en-US" b="0" dirty="0">
              <a:solidFill>
                <a:srgbClr val="0E0E0E"/>
              </a:solidFill>
              <a:effectLst/>
              <a:latin typeface=".AppleSystemUIFontMonospaced"/>
            </a:endParaRPr>
          </a:p>
        </p:txBody>
      </p:sp>
    </p:spTree>
    <p:extLst>
      <p:ext uri="{BB962C8B-B14F-4D97-AF65-F5344CB8AC3E}">
        <p14:creationId xmlns:p14="http://schemas.microsoft.com/office/powerpoint/2010/main" val="352128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45720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91440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37160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82880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05701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400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>
              <a:defRPr sz="23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94631" y="6440779"/>
            <a:ext cx="528239" cy="24622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hf hdr="0" ftr="0" dt="0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Wingdings" pitchFamily="2" charset="2"/>
        <a:buChar char="§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>
            <a:spLocks noGrp="1"/>
          </p:cNvSpPr>
          <p:nvPr>
            <p:ph type="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12 Multi-Threads</a:t>
            </a:r>
            <a:endParaRPr dirty="0"/>
          </a:p>
        </p:txBody>
      </p:sp>
      <p:sp>
        <p:nvSpPr>
          <p:cNvPr id="39" name="Subtitle 3"/>
          <p:cNvSpPr txBox="1">
            <a:spLocks noGrp="1"/>
          </p:cNvSpPr>
          <p:nvPr>
            <p:ph type="body" sz="quarter" idx="1"/>
          </p:nvPr>
        </p:nvSpPr>
        <p:spPr>
          <a:xfrm>
            <a:off x="2895600" y="3573016"/>
            <a:ext cx="6400800" cy="560573"/>
          </a:xfrm>
          <a:prstGeom prst="rect">
            <a:avLst/>
          </a:prstGeom>
        </p:spPr>
        <p:txBody>
          <a:bodyPr/>
          <a:lstStyle/>
          <a:p>
            <a:r>
              <a:rPr dirty="0"/>
              <a:t>Object-Oriented Programming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25D67-23AD-8157-1BA6-787260B2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ThreadNameExample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F76C33-B66B-71FC-06D4-B5A70DB6750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34956-5CC3-3808-B772-16F4C66BB08B}"/>
              </a:ext>
            </a:extLst>
          </p:cNvPr>
          <p:cNvSpPr txBox="1"/>
          <p:nvPr/>
        </p:nvSpPr>
        <p:spPr>
          <a:xfrm>
            <a:off x="597369" y="980728"/>
            <a:ext cx="10997262" cy="50475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ThreadNameExample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mainThread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Thread.currentThread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System.out.println(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mainThread.getName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ko-KR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ko-KR" altLang="en-US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실행</a:t>
            </a:r>
            <a:r>
              <a:rPr lang="en-US" altLang="ko-KR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threadA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Thread() {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@Override</a:t>
            </a:r>
          </a:p>
          <a:p>
            <a:pPr lvl="4"/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pPr lvl="5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System.out.println(getName() + </a:t>
            </a:r>
            <a:r>
              <a:rPr lang="en-US" altLang="ko-KR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ko-KR" altLang="en-US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실행</a:t>
            </a:r>
            <a:r>
              <a:rPr lang="en-US" altLang="ko-KR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lvl="3"/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threadA.start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chatThread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Thread() {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@Override</a:t>
            </a:r>
          </a:p>
          <a:p>
            <a:pPr lvl="3"/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pPr lvl="4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System.out.println(getName() + </a:t>
            </a:r>
            <a:r>
              <a:rPr lang="en-US" altLang="ko-KR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ko-KR" altLang="en-US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실행</a:t>
            </a:r>
            <a:r>
              <a:rPr lang="en-US" altLang="ko-KR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chatThread.setName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"chat-thread"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chatThread.start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3B355-AA69-2B39-C949-F4AAF2A00EAD}"/>
              </a:ext>
            </a:extLst>
          </p:cNvPr>
          <p:cNvSpPr txBox="1"/>
          <p:nvPr/>
        </p:nvSpPr>
        <p:spPr>
          <a:xfrm>
            <a:off x="8023316" y="1316129"/>
            <a:ext cx="1564437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OUTPUT:</a:t>
            </a:r>
          </a:p>
          <a:p>
            <a:r>
              <a:rPr lang="ko-KR" altLang="en-US" sz="1400" dirty="0" err="1"/>
              <a:t>main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/>
              <a:t>Thread-1 실행</a:t>
            </a:r>
          </a:p>
          <a:p>
            <a:r>
              <a:rPr lang="ko-KR" altLang="en-US" sz="1400" dirty="0"/>
              <a:t>Thread-2 실행</a:t>
            </a:r>
          </a:p>
          <a:p>
            <a:r>
              <a:rPr lang="ko-KR" altLang="en-US" sz="1400" dirty="0"/>
              <a:t>Thread-0 실행</a:t>
            </a:r>
          </a:p>
          <a:p>
            <a:r>
              <a:rPr lang="ko-KR" altLang="en-US" sz="1400" dirty="0" err="1"/>
              <a:t>chat-thread</a:t>
            </a:r>
            <a:r>
              <a:rPr lang="ko-KR" altLang="en-US" sz="1400" dirty="0"/>
              <a:t>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AAEF0-D18E-3D0F-2DF9-8A36F3672550}"/>
              </a:ext>
            </a:extLst>
          </p:cNvPr>
          <p:cNvSpPr txBox="1"/>
          <p:nvPr/>
        </p:nvSpPr>
        <p:spPr>
          <a:xfrm>
            <a:off x="8023316" y="2831448"/>
            <a:ext cx="1564437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OUTPUT:</a:t>
            </a:r>
          </a:p>
          <a:p>
            <a:r>
              <a:rPr lang="ko-KR" altLang="en-US" sz="1400" dirty="0" err="1"/>
              <a:t>main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/>
              <a:t>Thread-1 실행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0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2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chat-thread</a:t>
            </a:r>
            <a:r>
              <a:rPr lang="ko-KR" altLang="en-US" sz="1400" dirty="0"/>
              <a:t>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255BF-291D-FCF7-CC3F-DD5D7C49EC1E}"/>
              </a:ext>
            </a:extLst>
          </p:cNvPr>
          <p:cNvSpPr txBox="1"/>
          <p:nvPr/>
        </p:nvSpPr>
        <p:spPr>
          <a:xfrm>
            <a:off x="9686215" y="2831448"/>
            <a:ext cx="1564437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OUTPUT:</a:t>
            </a:r>
          </a:p>
          <a:p>
            <a:r>
              <a:rPr lang="ko-KR" altLang="en-US" sz="1400" dirty="0" err="1"/>
              <a:t>main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/>
              <a:t>Thread-1 실행</a:t>
            </a:r>
            <a:endParaRPr lang="en-US" altLang="ko-KR" sz="1400" dirty="0"/>
          </a:p>
          <a:p>
            <a:r>
              <a:rPr lang="ko-KR" altLang="en-US" sz="1400" dirty="0" err="1"/>
              <a:t>chat-thread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0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2</a:t>
            </a:r>
            <a:r>
              <a:rPr lang="ko-KR" altLang="en-US" sz="1400" dirty="0"/>
              <a:t> 실행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59654-B121-A84B-C270-B6F6736F4CAB}"/>
              </a:ext>
            </a:extLst>
          </p:cNvPr>
          <p:cNvSpPr txBox="1"/>
          <p:nvPr/>
        </p:nvSpPr>
        <p:spPr>
          <a:xfrm>
            <a:off x="9686215" y="1316129"/>
            <a:ext cx="1564437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OUTPUT:</a:t>
            </a:r>
          </a:p>
          <a:p>
            <a:r>
              <a:rPr lang="ko-KR" altLang="en-US" sz="1400" dirty="0" err="1"/>
              <a:t>main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0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1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2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chat-thread</a:t>
            </a:r>
            <a:r>
              <a:rPr lang="ko-KR" altLang="en-US" sz="1400" dirty="0"/>
              <a:t> 실행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20464-FF7D-981E-6DF4-C7F010F5A744}"/>
              </a:ext>
            </a:extLst>
          </p:cNvPr>
          <p:cNvSpPr txBox="1"/>
          <p:nvPr/>
        </p:nvSpPr>
        <p:spPr>
          <a:xfrm>
            <a:off x="8023316" y="4346767"/>
            <a:ext cx="1564437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OUTPUT:</a:t>
            </a:r>
          </a:p>
          <a:p>
            <a:r>
              <a:rPr lang="ko-KR" altLang="en-US" sz="1400" dirty="0" err="1"/>
              <a:t>main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/>
              <a:t>Thread-1 실행</a:t>
            </a:r>
            <a:endParaRPr lang="en-US" altLang="ko-KR" sz="1400" dirty="0"/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0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r>
              <a:rPr lang="ko-KR" altLang="en-US" sz="1400" dirty="0" err="1"/>
              <a:t>chat-thread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2</a:t>
            </a:r>
            <a:r>
              <a:rPr lang="ko-KR" altLang="en-US" sz="1400" dirty="0"/>
              <a:t>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1BC73-C028-4079-9DB5-A94D7D61D394}"/>
              </a:ext>
            </a:extLst>
          </p:cNvPr>
          <p:cNvSpPr txBox="1"/>
          <p:nvPr/>
        </p:nvSpPr>
        <p:spPr>
          <a:xfrm>
            <a:off x="9686215" y="4346766"/>
            <a:ext cx="1564437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OUTPUT:</a:t>
            </a:r>
          </a:p>
          <a:p>
            <a:r>
              <a:rPr lang="ko-KR" altLang="en-US" sz="1400" dirty="0" err="1"/>
              <a:t>main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0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2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r>
              <a:rPr lang="ko-KR" altLang="en-US" sz="1400" dirty="0" err="1"/>
              <a:t>chat-thread</a:t>
            </a:r>
            <a:r>
              <a:rPr lang="ko-KR" altLang="en-US" sz="1400" dirty="0"/>
              <a:t> 실행</a:t>
            </a:r>
          </a:p>
          <a:p>
            <a:r>
              <a:rPr lang="ko-KR" altLang="en-US" sz="1400" dirty="0" err="1"/>
              <a:t>Thread</a:t>
            </a:r>
            <a:r>
              <a:rPr lang="ko-KR" altLang="en-US" sz="1400" dirty="0"/>
              <a:t>-</a:t>
            </a:r>
            <a:r>
              <a:rPr lang="en-US" altLang="ko-KR" sz="1400" dirty="0"/>
              <a:t>1</a:t>
            </a:r>
            <a:r>
              <a:rPr lang="ko-KR" altLang="en-US" sz="1400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472658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F41356BC-D122-1CC5-B829-8193A9BFD3AD}"/>
              </a:ext>
            </a:extLst>
          </p:cNvPr>
          <p:cNvSpPr/>
          <p:nvPr/>
        </p:nvSpPr>
        <p:spPr>
          <a:xfrm>
            <a:off x="8390965" y="779928"/>
            <a:ext cx="3203666" cy="17615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ADADE2-004B-D0F2-D88D-3AA70DAC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Thread’s States</a:t>
            </a:r>
            <a:r>
              <a:rPr kumimoji="1" lang="ko-KR" altLang="en-US" dirty="0"/>
              <a:t> </a:t>
            </a:r>
            <a:r>
              <a:rPr kumimoji="1" lang="en-US" altLang="ko-KR" dirty="0"/>
              <a:t>(1/2)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7348C-0DA2-118B-AB86-628B1E2D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3" y="1124742"/>
            <a:ext cx="7140335" cy="540060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NEW</a:t>
            </a:r>
          </a:p>
          <a:p>
            <a:pPr lvl="1"/>
            <a:r>
              <a:rPr lang="en-US" altLang="ko-KR" sz="1900" dirty="0"/>
              <a:t>Thread </a:t>
            </a:r>
            <a:r>
              <a:rPr lang="ko-KR" altLang="en-US" sz="1900" dirty="0"/>
              <a:t>생성됨</a:t>
            </a:r>
            <a:r>
              <a:rPr lang="en-US" altLang="ko-KR" sz="1900" dirty="0"/>
              <a:t>.</a:t>
            </a:r>
            <a:r>
              <a:rPr lang="ko-KR" altLang="en-US" sz="1900" dirty="0"/>
              <a:t> 아직 </a:t>
            </a:r>
            <a:r>
              <a:rPr lang="en-US" altLang="ko-KR" sz="1900" dirty="0"/>
              <a:t>start </a:t>
            </a:r>
            <a:r>
              <a:rPr lang="ko-KR" altLang="en-US" sz="1900" dirty="0"/>
              <a:t>되지 않은 상태</a:t>
            </a:r>
            <a:endParaRPr lang="en-US" altLang="ko-KR" sz="1900" dirty="0"/>
          </a:p>
          <a:p>
            <a:pPr lvl="1"/>
            <a:r>
              <a:rPr lang="en-US" altLang="ko-KR" sz="1900" dirty="0"/>
              <a:t>start() method</a:t>
            </a:r>
            <a:r>
              <a:rPr lang="ko-KR" altLang="en-US" sz="1900" dirty="0" err="1"/>
              <a:t>에</a:t>
            </a:r>
            <a:r>
              <a:rPr lang="ko-KR" altLang="en-US" sz="1900" dirty="0"/>
              <a:t> 의해 </a:t>
            </a:r>
            <a:r>
              <a:rPr lang="en-US" altLang="ko-KR" sz="1900" dirty="0"/>
              <a:t>RUNNABLE</a:t>
            </a:r>
            <a:r>
              <a:rPr lang="ko-KR" altLang="en-US" sz="1900" dirty="0"/>
              <a:t>의 </a:t>
            </a:r>
            <a:r>
              <a:rPr lang="en-US" altLang="ko-KR" sz="1900" dirty="0"/>
              <a:t>Ready</a:t>
            </a:r>
            <a:r>
              <a:rPr lang="ko-KR" altLang="en-US" sz="1900" dirty="0"/>
              <a:t>로 전환</a:t>
            </a:r>
            <a:endParaRPr lang="en-US" altLang="ko-KR" sz="1900" dirty="0"/>
          </a:p>
          <a:p>
            <a:pPr lvl="1"/>
            <a:endParaRPr lang="en-US" altLang="ko-KR" sz="1900" dirty="0"/>
          </a:p>
          <a:p>
            <a:r>
              <a:rPr lang="en-US" altLang="ko-KR" sz="2000" dirty="0"/>
              <a:t>RUNNABLE:</a:t>
            </a:r>
            <a:r>
              <a:rPr lang="ko-KR" altLang="en-US" sz="2000" dirty="0"/>
              <a:t> </a:t>
            </a:r>
            <a:r>
              <a:rPr lang="en-US" altLang="ko-KR" sz="2000" dirty="0"/>
              <a:t>CPU scheduling</a:t>
            </a:r>
            <a:r>
              <a:rPr lang="ko-KR" altLang="en-US" sz="2000" dirty="0" err="1"/>
              <a:t>에</a:t>
            </a:r>
            <a:r>
              <a:rPr lang="ko-KR" altLang="en-US" sz="2000" dirty="0"/>
              <a:t> 의해 아래 두 </a:t>
            </a:r>
            <a:r>
              <a:rPr lang="en-US" altLang="ko-KR" sz="2000" dirty="0"/>
              <a:t>state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반복</a:t>
            </a:r>
            <a:endParaRPr lang="en-US" altLang="ko-KR" sz="2000" dirty="0"/>
          </a:p>
          <a:p>
            <a:pPr lvl="1"/>
            <a:r>
              <a:rPr lang="en-US" altLang="ko-KR" sz="1800" dirty="0"/>
              <a:t>Ready: </a:t>
            </a:r>
            <a:r>
              <a:rPr lang="ko-KR" altLang="en-US" sz="1800" dirty="0"/>
              <a:t>실행을 기다리고 있는 상태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Running:</a:t>
            </a:r>
            <a:r>
              <a:rPr lang="ko-KR" altLang="en-US" sz="1800" dirty="0"/>
              <a:t> </a:t>
            </a:r>
            <a:r>
              <a:rPr lang="en-US" altLang="ko-KR" sz="1800" dirty="0"/>
              <a:t>CPU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점유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run() method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실행하는 상태</a:t>
            </a:r>
            <a:endParaRPr lang="en-US" altLang="ko-KR" sz="1800" dirty="0"/>
          </a:p>
          <a:p>
            <a:pPr lvl="2"/>
            <a:r>
              <a:rPr lang="en-US" altLang="ko-KR" sz="1700" dirty="0"/>
              <a:t>Scheduling </a:t>
            </a:r>
            <a:r>
              <a:rPr lang="ko-KR" altLang="en-US" sz="1700" dirty="0"/>
              <a:t>또는 </a:t>
            </a:r>
            <a:r>
              <a:rPr lang="en-US" altLang="ko-KR" sz="1700" dirty="0"/>
              <a:t>yield()</a:t>
            </a:r>
            <a:r>
              <a:rPr lang="ko-KR" altLang="en-US" sz="1700" dirty="0"/>
              <a:t>로 </a:t>
            </a:r>
            <a:r>
              <a:rPr lang="en-US" altLang="ko-KR" sz="1700" dirty="0"/>
              <a:t>Ready</a:t>
            </a:r>
            <a:r>
              <a:rPr lang="ko-KR" altLang="en-US" sz="1700" dirty="0"/>
              <a:t>로 전환</a:t>
            </a:r>
            <a:endParaRPr lang="en-US" altLang="ko-KR" sz="1700" dirty="0"/>
          </a:p>
          <a:p>
            <a:pPr lvl="1"/>
            <a:endParaRPr lang="en-US" altLang="ko-KR" sz="1800" dirty="0"/>
          </a:p>
          <a:p>
            <a:r>
              <a:rPr lang="en-US" altLang="ko-KR" sz="1900" dirty="0"/>
              <a:t>WAITING: Thread</a:t>
            </a:r>
            <a:r>
              <a:rPr lang="ko-KR" altLang="en-US" sz="1900" dirty="0"/>
              <a:t>가 다른 </a:t>
            </a:r>
            <a:r>
              <a:rPr lang="en-US" altLang="ko-KR" sz="1900" dirty="0"/>
              <a:t>thread</a:t>
            </a:r>
            <a:r>
              <a:rPr lang="ko-KR" altLang="en-US" sz="1900" dirty="0"/>
              <a:t>의 작업 종료를 무한히 대기</a:t>
            </a:r>
            <a:endParaRPr lang="en-US" altLang="ko-KR" sz="1900" dirty="0"/>
          </a:p>
          <a:p>
            <a:pPr lvl="1"/>
            <a:r>
              <a:rPr lang="en-US" altLang="ko-KR" sz="1800" dirty="0"/>
              <a:t>wait(), join()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에</a:t>
            </a:r>
            <a:r>
              <a:rPr lang="ko-KR" altLang="en-US" sz="1800" dirty="0"/>
              <a:t> 의해 진입</a:t>
            </a:r>
            <a:endParaRPr lang="en-US" altLang="ko-KR" sz="1800" dirty="0"/>
          </a:p>
          <a:p>
            <a:pPr lvl="1"/>
            <a:r>
              <a:rPr lang="en-US" altLang="ko-KR" sz="1800" dirty="0"/>
              <a:t>notify(), interrupt()</a:t>
            </a:r>
            <a:r>
              <a:rPr lang="ko-KR" altLang="en-US" sz="1800" dirty="0" err="1"/>
              <a:t>에</a:t>
            </a:r>
            <a:r>
              <a:rPr lang="ko-KR" altLang="en-US" sz="1800" dirty="0"/>
              <a:t> 의해 해제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RUNNABLE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돌아감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F2D32-390E-694D-9651-D30215D27A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13616C-FB65-3362-37A8-B1BF364E2FA6}"/>
              </a:ext>
            </a:extLst>
          </p:cNvPr>
          <p:cNvSpPr/>
          <p:nvPr/>
        </p:nvSpPr>
        <p:spPr>
          <a:xfrm>
            <a:off x="7032812" y="1264025"/>
            <a:ext cx="1075765" cy="8202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NEW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3EF86F-6F68-2A86-BF2F-D318B0A35882}"/>
              </a:ext>
            </a:extLst>
          </p:cNvPr>
          <p:cNvSpPr/>
          <p:nvPr/>
        </p:nvSpPr>
        <p:spPr>
          <a:xfrm>
            <a:off x="8652521" y="1351595"/>
            <a:ext cx="965967" cy="6451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Ready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9D292E-8662-9D21-E462-D6CA9D4C589E}"/>
              </a:ext>
            </a:extLst>
          </p:cNvPr>
          <p:cNvSpPr/>
          <p:nvPr/>
        </p:nvSpPr>
        <p:spPr>
          <a:xfrm>
            <a:off x="10242540" y="1338145"/>
            <a:ext cx="1257962" cy="6451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Running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67202-2C76-B707-5324-2F0440126B90}"/>
              </a:ext>
            </a:extLst>
          </p:cNvPr>
          <p:cNvSpPr txBox="1"/>
          <p:nvPr/>
        </p:nvSpPr>
        <p:spPr>
          <a:xfrm>
            <a:off x="9447297" y="874047"/>
            <a:ext cx="1091002" cy="307777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RUNNABLE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59C6BBC-7E6A-BC99-B431-515AC5A9DC21}"/>
              </a:ext>
            </a:extLst>
          </p:cNvPr>
          <p:cNvSpPr/>
          <p:nvPr/>
        </p:nvSpPr>
        <p:spPr>
          <a:xfrm>
            <a:off x="7865637" y="2894712"/>
            <a:ext cx="1385047" cy="8202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WAITING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2E1D7-8411-C8A4-42B6-635EFF0926D0}"/>
              </a:ext>
            </a:extLst>
          </p:cNvPr>
          <p:cNvSpPr txBox="1"/>
          <p:nvPr/>
        </p:nvSpPr>
        <p:spPr>
          <a:xfrm>
            <a:off x="8097133" y="759417"/>
            <a:ext cx="587659" cy="307777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start()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260781EE-500A-B48E-894C-52B0A42C9EAA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rot="5400000" flipH="1" flipV="1">
            <a:off x="8397840" y="2157047"/>
            <a:ext cx="897987" cy="577344"/>
          </a:xfrm>
          <a:prstGeom prst="curvedConnector3">
            <a:avLst/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CD937-9EEC-F6A1-6AF8-6334A1D31A30}"/>
              </a:ext>
            </a:extLst>
          </p:cNvPr>
          <p:cNvSpPr txBox="1"/>
          <p:nvPr/>
        </p:nvSpPr>
        <p:spPr>
          <a:xfrm>
            <a:off x="7687714" y="2311144"/>
            <a:ext cx="911466" cy="52322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r"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notify()</a:t>
            </a:r>
          </a:p>
          <a:p>
            <a:pPr algn="r"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interrupt()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5830016-36C1-2189-DE06-4B0CAFB6149D}"/>
              </a:ext>
            </a:extLst>
          </p:cNvPr>
          <p:cNvCxnSpPr>
            <a:cxnSpLocks/>
            <a:stCxn id="7" idx="4"/>
            <a:endCxn id="10" idx="7"/>
          </p:cNvCxnSpPr>
          <p:nvPr/>
        </p:nvCxnSpPr>
        <p:spPr>
          <a:xfrm rot="5400000">
            <a:off x="9443904" y="1587220"/>
            <a:ext cx="1031563" cy="1823672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1277F5-B7FB-CB1C-CDC7-0C5E119D208E}"/>
              </a:ext>
            </a:extLst>
          </p:cNvPr>
          <p:cNvSpPr txBox="1"/>
          <p:nvPr/>
        </p:nvSpPr>
        <p:spPr>
          <a:xfrm>
            <a:off x="9352240" y="2673905"/>
            <a:ext cx="558805" cy="52322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wait()</a:t>
            </a:r>
          </a:p>
          <a:p>
            <a:pPr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join()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9C3138DB-B4D8-9519-C272-9E632E61F3EB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8309315" y="525405"/>
            <a:ext cx="87570" cy="1564810"/>
          </a:xfrm>
          <a:prstGeom prst="curvedConnector3">
            <a:avLst>
              <a:gd name="adj1" fmla="val -261048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35F85C57-F91C-6979-4A51-23CBBF344A05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 rot="5400000" flipH="1" flipV="1">
            <a:off x="9945169" y="964478"/>
            <a:ext cx="13450" cy="949739"/>
          </a:xfrm>
          <a:prstGeom prst="curvedConnector3">
            <a:avLst>
              <a:gd name="adj1" fmla="val 1439777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175D1D06-DFF7-54A9-2DF2-61B1F2EFE1BF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rot="5400000">
            <a:off x="9945170" y="1420654"/>
            <a:ext cx="13450" cy="949739"/>
          </a:xfrm>
          <a:prstGeom prst="curvedConnector3">
            <a:avLst>
              <a:gd name="adj1" fmla="val 1227323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8486BE-E967-EDD9-981E-FAE8EA73D460}"/>
              </a:ext>
            </a:extLst>
          </p:cNvPr>
          <p:cNvSpPr txBox="1"/>
          <p:nvPr/>
        </p:nvSpPr>
        <p:spPr>
          <a:xfrm>
            <a:off x="9694159" y="1734909"/>
            <a:ext cx="597277" cy="307777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yield()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0333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/>
      <p:bldP spid="10" grpId="0" animBg="1"/>
      <p:bldP spid="16" grpId="0"/>
      <p:bldP spid="28" grpId="0"/>
      <p:bldP spid="3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F58AD-6D61-A60A-16D5-6AAB3D531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74E6D-4572-163F-2000-C1B96BB6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Thread’s States</a:t>
            </a:r>
            <a:r>
              <a:rPr kumimoji="1" lang="ko-KR" altLang="en-US" dirty="0"/>
              <a:t> </a:t>
            </a:r>
            <a:r>
              <a:rPr kumimoji="1" lang="en-US" altLang="ko-KR" dirty="0"/>
              <a:t>(2/2)</a:t>
            </a:r>
            <a:endParaRPr kumimoji="1"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EB783BA-3A50-F03C-5944-E0674C7FC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900" dirty="0"/>
              <a:t>TIMED_WAITING: Thread</a:t>
            </a:r>
            <a:r>
              <a:rPr lang="ko-KR" altLang="en-US" sz="1900" dirty="0"/>
              <a:t>가 정해진 시간동안 대기</a:t>
            </a:r>
            <a:endParaRPr lang="en-US" altLang="ko-KR" sz="1900" dirty="0"/>
          </a:p>
          <a:p>
            <a:pPr lvl="1"/>
            <a:r>
              <a:rPr lang="en-US" altLang="ko-KR" sz="1800" dirty="0"/>
              <a:t>sleep(), wait() (</a:t>
            </a:r>
            <a:r>
              <a:rPr lang="ko-KR" altLang="en-US" sz="1800" dirty="0"/>
              <a:t>시간 </a:t>
            </a:r>
            <a:r>
              <a:rPr lang="ko-KR" altLang="en-US" sz="1800" dirty="0" err="1"/>
              <a:t>지정시</a:t>
            </a:r>
            <a:r>
              <a:rPr lang="en-US" altLang="ko-KR" sz="1800" dirty="0"/>
              <a:t>),</a:t>
            </a:r>
            <a:r>
              <a:rPr lang="ko-KR" altLang="en-US" sz="1800" dirty="0"/>
              <a:t> </a:t>
            </a:r>
            <a:r>
              <a:rPr lang="en-US" altLang="ko-KR" sz="1800" dirty="0"/>
              <a:t>join() (</a:t>
            </a:r>
            <a:r>
              <a:rPr lang="ko-KR" altLang="en-US" sz="1800" dirty="0"/>
              <a:t>시간 </a:t>
            </a:r>
            <a:r>
              <a:rPr lang="ko-KR" altLang="en-US" sz="1800" dirty="0" err="1"/>
              <a:t>지정시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에</a:t>
            </a:r>
            <a:r>
              <a:rPr lang="ko-KR" altLang="en-US" sz="1800" dirty="0"/>
              <a:t> 의해 진입</a:t>
            </a:r>
            <a:endParaRPr lang="en-US" altLang="ko-KR" sz="1800" dirty="0"/>
          </a:p>
          <a:p>
            <a:pPr lvl="1"/>
            <a:r>
              <a:rPr lang="ko-KR" altLang="en-US" sz="1800" dirty="0"/>
              <a:t>정해진 시간 후에 해제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RUNNABLE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돌아감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2000" dirty="0"/>
              <a:t>TERMINATED</a:t>
            </a:r>
          </a:p>
          <a:p>
            <a:pPr lvl="1"/>
            <a:r>
              <a:rPr lang="en-US" altLang="ko-KR" sz="1900" dirty="0"/>
              <a:t>Running</a:t>
            </a:r>
            <a:r>
              <a:rPr lang="ko-KR" altLang="en-US" sz="1900" dirty="0"/>
              <a:t>에서 </a:t>
            </a:r>
            <a:r>
              <a:rPr lang="en-US" altLang="ko-KR" sz="1900" dirty="0"/>
              <a:t>run() method</a:t>
            </a:r>
            <a:r>
              <a:rPr lang="ko-KR" altLang="en-US" sz="1900" dirty="0"/>
              <a:t>가 종료</a:t>
            </a:r>
            <a:r>
              <a:rPr lang="en-US" altLang="ko-KR" sz="1900" dirty="0"/>
              <a:t>. Thread</a:t>
            </a:r>
            <a:r>
              <a:rPr lang="ko-KR" altLang="en-US" sz="1900" dirty="0"/>
              <a:t>의 실행이 다 끝나 멈춘 상태</a:t>
            </a:r>
            <a:endParaRPr lang="en-US" altLang="ko-KR" sz="1900" dirty="0"/>
          </a:p>
          <a:p>
            <a:r>
              <a:rPr lang="en-US" altLang="ko-KR" sz="2000" dirty="0"/>
              <a:t>BLOCKED</a:t>
            </a:r>
          </a:p>
          <a:p>
            <a:pPr lvl="1"/>
            <a:r>
              <a:rPr lang="en-US" altLang="ko-KR" sz="1900" dirty="0"/>
              <a:t>Synchronization method (</a:t>
            </a:r>
            <a:r>
              <a:rPr lang="ko-KR" altLang="en-US" sz="1900" dirty="0"/>
              <a:t>또는 </a:t>
            </a:r>
            <a:r>
              <a:rPr lang="en-US" altLang="ko-KR" sz="1900" dirty="0"/>
              <a:t>block) </a:t>
            </a:r>
            <a:r>
              <a:rPr lang="ko-KR" altLang="en-US" sz="1900" dirty="0" err="1"/>
              <a:t>으로</a:t>
            </a:r>
            <a:r>
              <a:rPr lang="ko-KR" altLang="en-US" sz="1900" dirty="0"/>
              <a:t> </a:t>
            </a:r>
            <a:r>
              <a:rPr lang="en-US" altLang="ko-KR" sz="1900" dirty="0"/>
              <a:t>Lock</a:t>
            </a:r>
            <a:r>
              <a:rPr lang="ko-KR" altLang="en-US" sz="1900" dirty="0"/>
              <a:t>이 걸린 경우</a:t>
            </a:r>
            <a:endParaRPr lang="en-US" altLang="ko-KR" sz="1900" dirty="0"/>
          </a:p>
          <a:p>
            <a:pPr lvl="1"/>
            <a:r>
              <a:rPr lang="en-US" altLang="ko-KR" sz="1900" dirty="0"/>
              <a:t>Lock</a:t>
            </a:r>
            <a:r>
              <a:rPr lang="ko-KR" altLang="en-US" sz="1900" dirty="0"/>
              <a:t>과 </a:t>
            </a:r>
            <a:r>
              <a:rPr lang="en-US" altLang="ko-KR" sz="1900" dirty="0"/>
              <a:t>Unlock</a:t>
            </a:r>
            <a:r>
              <a:rPr lang="ko-KR" altLang="en-US" sz="1900" dirty="0" err="1"/>
              <a:t>으로</a:t>
            </a:r>
            <a:r>
              <a:rPr lang="ko-KR" altLang="en-US" sz="1900" dirty="0"/>
              <a:t> 진입과 해제 </a:t>
            </a:r>
            <a:endParaRPr lang="en-US" altLang="ko-KR" sz="19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D9A3F-FC33-7D63-7D63-2F0F6FE1B7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F7E8C95-DDED-DFC1-7E90-EEA375BEF2BB}"/>
              </a:ext>
            </a:extLst>
          </p:cNvPr>
          <p:cNvSpPr/>
          <p:nvPr/>
        </p:nvSpPr>
        <p:spPr>
          <a:xfrm>
            <a:off x="8054789" y="2944905"/>
            <a:ext cx="3203666" cy="17615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888CB7-939A-CEC1-210D-81FA2FC59F4F}"/>
              </a:ext>
            </a:extLst>
          </p:cNvPr>
          <p:cNvSpPr/>
          <p:nvPr/>
        </p:nvSpPr>
        <p:spPr>
          <a:xfrm>
            <a:off x="8316345" y="3516572"/>
            <a:ext cx="965967" cy="6451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Ready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BA36E3-BDCE-FC51-4C58-481C0926161A}"/>
              </a:ext>
            </a:extLst>
          </p:cNvPr>
          <p:cNvSpPr/>
          <p:nvPr/>
        </p:nvSpPr>
        <p:spPr>
          <a:xfrm>
            <a:off x="9906364" y="3503122"/>
            <a:ext cx="1257962" cy="6451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Running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16F63-F9FB-7E88-E8CC-2CE3612EBC8F}"/>
              </a:ext>
            </a:extLst>
          </p:cNvPr>
          <p:cNvSpPr txBox="1"/>
          <p:nvPr/>
        </p:nvSpPr>
        <p:spPr>
          <a:xfrm>
            <a:off x="9111121" y="3039024"/>
            <a:ext cx="1091002" cy="307777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RUNNABLE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0A7DC3-72D3-B8BD-497B-FE4F7EDCE147}"/>
              </a:ext>
            </a:extLst>
          </p:cNvPr>
          <p:cNvSpPr/>
          <p:nvPr/>
        </p:nvSpPr>
        <p:spPr>
          <a:xfrm>
            <a:off x="7529461" y="5059689"/>
            <a:ext cx="1385047" cy="8202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TIMED_WAITING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DED4583E-DF18-4586-48F2-EDBA9DEB9FA9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rot="5400000" flipH="1" flipV="1">
            <a:off x="8061664" y="4322024"/>
            <a:ext cx="897987" cy="577344"/>
          </a:xfrm>
          <a:prstGeom prst="curvedConnector3">
            <a:avLst/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DD2F2B-6D8A-8E1A-9B3B-43087B689358}"/>
              </a:ext>
            </a:extLst>
          </p:cNvPr>
          <p:cNvSpPr txBox="1"/>
          <p:nvPr/>
        </p:nvSpPr>
        <p:spPr>
          <a:xfrm>
            <a:off x="7856478" y="4494644"/>
            <a:ext cx="577345" cy="52322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time</a:t>
            </a:r>
            <a:b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out</a:t>
            </a: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020D6569-E806-8B01-39BB-474849E95453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rot="5400000">
            <a:off x="9107728" y="3752197"/>
            <a:ext cx="1031563" cy="1823672"/>
          </a:xfrm>
          <a:prstGeom prst="curvedConnector3">
            <a:avLst>
              <a:gd name="adj1" fmla="val 34357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4E008F-258B-CFB8-5266-C5BCAED67F4A}"/>
              </a:ext>
            </a:extLst>
          </p:cNvPr>
          <p:cNvSpPr txBox="1"/>
          <p:nvPr/>
        </p:nvSpPr>
        <p:spPr>
          <a:xfrm>
            <a:off x="8891526" y="4690794"/>
            <a:ext cx="640558" cy="738664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sleep()</a:t>
            </a:r>
          </a:p>
          <a:p>
            <a:pPr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wait()</a:t>
            </a:r>
          </a:p>
          <a:p>
            <a:pPr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join()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2ACD374-E293-FB14-D2CF-9EC9F8189A74}"/>
              </a:ext>
            </a:extLst>
          </p:cNvPr>
          <p:cNvCxnSpPr>
            <a:cxnSpLocks/>
            <a:stCxn id="10" idx="7"/>
            <a:endCxn id="11" idx="1"/>
          </p:cNvCxnSpPr>
          <p:nvPr/>
        </p:nvCxnSpPr>
        <p:spPr>
          <a:xfrm rot="5400000" flipH="1" flipV="1">
            <a:off x="9608993" y="3129455"/>
            <a:ext cx="13450" cy="949739"/>
          </a:xfrm>
          <a:prstGeom prst="curvedConnector3">
            <a:avLst>
              <a:gd name="adj1" fmla="val 702439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F9FC8F01-862F-5EAA-C9BA-88BB23888EDE}"/>
              </a:ext>
            </a:extLst>
          </p:cNvPr>
          <p:cNvCxnSpPr>
            <a:cxnSpLocks/>
            <a:endCxn id="10" idx="6"/>
          </p:cNvCxnSpPr>
          <p:nvPr/>
        </p:nvCxnSpPr>
        <p:spPr>
          <a:xfrm rot="10800000">
            <a:off x="9282312" y="3839137"/>
            <a:ext cx="624052" cy="12700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DB5EF5AE-2A41-64B8-758B-70C4EDF16299}"/>
              </a:ext>
            </a:extLst>
          </p:cNvPr>
          <p:cNvSpPr/>
          <p:nvPr/>
        </p:nvSpPr>
        <p:spPr>
          <a:xfrm>
            <a:off x="9764979" y="1778857"/>
            <a:ext cx="1873260" cy="8202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TERMINATED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7B1AE79-6CBD-D691-8A11-2B4B03C89331}"/>
              </a:ext>
            </a:extLst>
          </p:cNvPr>
          <p:cNvCxnSpPr>
            <a:cxnSpLocks/>
            <a:stCxn id="11" idx="0"/>
            <a:endCxn id="23" idx="4"/>
          </p:cNvCxnSpPr>
          <p:nvPr/>
        </p:nvCxnSpPr>
        <p:spPr>
          <a:xfrm rot="5400000" flipH="1" flipV="1">
            <a:off x="10166480" y="2967993"/>
            <a:ext cx="903995" cy="166264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ACEDEF-50E9-C86D-1B75-D7AD553F9335}"/>
              </a:ext>
            </a:extLst>
          </p:cNvPr>
          <p:cNvSpPr txBox="1"/>
          <p:nvPr/>
        </p:nvSpPr>
        <p:spPr>
          <a:xfrm>
            <a:off x="10733584" y="2669692"/>
            <a:ext cx="512318" cy="52322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finish</a:t>
            </a:r>
          </a:p>
          <a:p>
            <a:pPr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run()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591151D-DB4C-7256-CB49-B608443C7791}"/>
              </a:ext>
            </a:extLst>
          </p:cNvPr>
          <p:cNvSpPr/>
          <p:nvPr/>
        </p:nvSpPr>
        <p:spPr>
          <a:xfrm>
            <a:off x="10238150" y="5061687"/>
            <a:ext cx="1385047" cy="82027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BLOCKED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5E4A1CDB-E6C1-DE0E-26DB-AFBD3FDE8FA6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 rot="5400000">
            <a:off x="10451432" y="4533017"/>
            <a:ext cx="1007912" cy="49428"/>
          </a:xfrm>
          <a:prstGeom prst="curvedConnector3">
            <a:avLst>
              <a:gd name="adj1" fmla="val 55337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08A928-50A1-69A0-F6C2-AF2AF23B7594}"/>
              </a:ext>
            </a:extLst>
          </p:cNvPr>
          <p:cNvSpPr txBox="1"/>
          <p:nvPr/>
        </p:nvSpPr>
        <p:spPr>
          <a:xfrm>
            <a:off x="10976842" y="4402423"/>
            <a:ext cx="661397" cy="52322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waiting</a:t>
            </a:r>
          </a:p>
          <a:p>
            <a:pPr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lock</a:t>
            </a: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63C6216E-3729-D8EA-A719-67D500EFAB82}"/>
              </a:ext>
            </a:extLst>
          </p:cNvPr>
          <p:cNvCxnSpPr>
            <a:cxnSpLocks/>
            <a:stCxn id="28" idx="1"/>
            <a:endCxn id="10" idx="5"/>
          </p:cNvCxnSpPr>
          <p:nvPr/>
        </p:nvCxnSpPr>
        <p:spPr>
          <a:xfrm rot="16200000" flipV="1">
            <a:off x="9233623" y="3974451"/>
            <a:ext cx="1114588" cy="1300136"/>
          </a:xfrm>
          <a:prstGeom prst="curvedConnector3">
            <a:avLst>
              <a:gd name="adj1" fmla="val 51206"/>
            </a:avLst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7B8927-7E44-C026-BB5A-0EEA9BD1AC69}"/>
              </a:ext>
            </a:extLst>
          </p:cNvPr>
          <p:cNvSpPr txBox="1"/>
          <p:nvPr/>
        </p:nvSpPr>
        <p:spPr>
          <a:xfrm>
            <a:off x="9722721" y="4743916"/>
            <a:ext cx="645367" cy="52322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r"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getting</a:t>
            </a:r>
          </a:p>
          <a:p>
            <a:pPr algn="r" defTabSz="457200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lock</a:t>
            </a:r>
          </a:p>
        </p:txBody>
      </p:sp>
    </p:spTree>
    <p:extLst>
      <p:ext uri="{BB962C8B-B14F-4D97-AF65-F5344CB8AC3E}">
        <p14:creationId xmlns:p14="http://schemas.microsoft.com/office/powerpoint/2010/main" val="1019195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 animBg="1"/>
      <p:bldP spid="16" grpId="0"/>
      <p:bldP spid="18" grpId="0"/>
      <p:bldP spid="23" grpId="0" animBg="1"/>
      <p:bldP spid="27" grpId="0"/>
      <p:bldP spid="28" grpId="0" animBg="1"/>
      <p:bldP spid="33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140EC-DB37-EB75-6551-84E3DAAB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Waiting for Other Thread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2411E-5DBD-0F43-53E1-757D08EAB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다른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의 종료를 기다렸다가 그 결과를 받아 처리하는 경우</a:t>
            </a:r>
            <a:endParaRPr kumimoji="1" lang="en-US" altLang="ko-KR" dirty="0"/>
          </a:p>
          <a:p>
            <a:r>
              <a:rPr kumimoji="1" lang="en-US" altLang="ko-KR" dirty="0" err="1"/>
              <a:t>threadA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threadB.start</a:t>
            </a:r>
            <a:r>
              <a:rPr kumimoji="1" lang="en-US" altLang="ko-KR" dirty="0"/>
              <a:t>()</a:t>
            </a:r>
          </a:p>
          <a:p>
            <a:pPr lvl="1"/>
            <a:r>
              <a:rPr kumimoji="1" lang="en-US" altLang="ko-KR" dirty="0" err="1"/>
              <a:t>threadB.join</a:t>
            </a:r>
            <a:r>
              <a:rPr kumimoji="1" lang="en-US" altLang="ko-KR" dirty="0"/>
              <a:t>()  // </a:t>
            </a:r>
            <a:r>
              <a:rPr kumimoji="1" lang="en-US" altLang="ko-KR" dirty="0" err="1"/>
              <a:t>threadA</a:t>
            </a:r>
            <a:r>
              <a:rPr kumimoji="1" lang="ko-KR" altLang="en-US" dirty="0"/>
              <a:t>는 일시 정지</a:t>
            </a:r>
            <a:r>
              <a:rPr kumimoji="1" lang="en-US" altLang="ko-KR" dirty="0"/>
              <a:t> (WAIT </a:t>
            </a:r>
            <a:r>
              <a:rPr kumimoji="1" lang="ko-KR" altLang="en-US" dirty="0"/>
              <a:t>상태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threadB</a:t>
            </a:r>
            <a:r>
              <a:rPr kumimoji="1" lang="ko-KR" altLang="en-US" dirty="0"/>
              <a:t>의 종료를 기다림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threadB</a:t>
            </a:r>
            <a:r>
              <a:rPr kumimoji="1" lang="ko-KR" altLang="en-US" dirty="0"/>
              <a:t> 종료 후 계속 진행</a:t>
            </a:r>
            <a:endParaRPr kumimoji="1" lang="en-US" altLang="ko-KR" dirty="0"/>
          </a:p>
          <a:p>
            <a:r>
              <a:rPr kumimoji="1" lang="en-US" altLang="ko-KR" dirty="0" err="1"/>
              <a:t>threadB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run() </a:t>
            </a:r>
            <a:r>
              <a:rPr kumimoji="1" lang="ko-KR" altLang="en-US" dirty="0"/>
              <a:t>실행 후 종료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CA260-B1FE-2948-F5D9-35B0931F648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8AE2FF-E8C0-A371-C0AF-6EE2B97C3C1D}"/>
              </a:ext>
            </a:extLst>
          </p:cNvPr>
          <p:cNvSpPr/>
          <p:nvPr/>
        </p:nvSpPr>
        <p:spPr>
          <a:xfrm>
            <a:off x="4867835" y="3331813"/>
            <a:ext cx="3227294" cy="21649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 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threadB.start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();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threadB.join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  <a:endParaRPr lang="en-US" altLang="ko-KR" dirty="0">
              <a:solidFill>
                <a:srgbClr val="067B1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23EA2C-4A68-F28D-EDCF-6AECBDF11E9B}"/>
              </a:ext>
            </a:extLst>
          </p:cNvPr>
          <p:cNvSpPr/>
          <p:nvPr/>
        </p:nvSpPr>
        <p:spPr>
          <a:xfrm>
            <a:off x="8367337" y="3331813"/>
            <a:ext cx="3227294" cy="21649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run() {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5657C-94CF-D317-75B1-ADE82AEBFA30}"/>
              </a:ext>
            </a:extLst>
          </p:cNvPr>
          <p:cNvSpPr txBox="1"/>
          <p:nvPr/>
        </p:nvSpPr>
        <p:spPr>
          <a:xfrm>
            <a:off x="5928472" y="3331813"/>
            <a:ext cx="1106020" cy="369332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ko-KR" dirty="0" err="1"/>
              <a:t>threadA</a:t>
            </a:r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D39C4-072E-80F0-3F24-DADF229F0391}"/>
              </a:ext>
            </a:extLst>
          </p:cNvPr>
          <p:cNvSpPr txBox="1"/>
          <p:nvPr/>
        </p:nvSpPr>
        <p:spPr>
          <a:xfrm>
            <a:off x="9427974" y="3331813"/>
            <a:ext cx="1106020" cy="369332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ko-KR" dirty="0" err="1"/>
              <a:t>threadB</a:t>
            </a:r>
            <a:endParaRPr kumimoji="1"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95D718-C9CC-5FCB-AC19-C0B80D90B606}"/>
              </a:ext>
            </a:extLst>
          </p:cNvPr>
          <p:cNvCxnSpPr>
            <a:cxnSpLocks/>
          </p:cNvCxnSpPr>
          <p:nvPr/>
        </p:nvCxnSpPr>
        <p:spPr>
          <a:xfrm flipV="1">
            <a:off x="6557963" y="4007223"/>
            <a:ext cx="2021261" cy="321890"/>
          </a:xfrm>
          <a:prstGeom prst="straightConnector1">
            <a:avLst/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37EEDA-1F46-E011-033D-BA9CD62D682E}"/>
              </a:ext>
            </a:extLst>
          </p:cNvPr>
          <p:cNvCxnSpPr>
            <a:cxnSpLocks/>
          </p:cNvCxnSpPr>
          <p:nvPr/>
        </p:nvCxnSpPr>
        <p:spPr>
          <a:xfrm flipH="1" flipV="1">
            <a:off x="5928472" y="4614863"/>
            <a:ext cx="2962835" cy="239525"/>
          </a:xfrm>
          <a:prstGeom prst="straightConnector1">
            <a:avLst/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9C9B5F-08B5-D1FC-E67C-C6B818F4E857}"/>
              </a:ext>
            </a:extLst>
          </p:cNvPr>
          <p:cNvCxnSpPr>
            <a:cxnSpLocks/>
          </p:cNvCxnSpPr>
          <p:nvPr/>
        </p:nvCxnSpPr>
        <p:spPr>
          <a:xfrm>
            <a:off x="5941919" y="4614863"/>
            <a:ext cx="0" cy="771525"/>
          </a:xfrm>
          <a:prstGeom prst="straightConnector1">
            <a:avLst/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7AAF8F-2A83-1065-65B1-2D7C89DEE48C}"/>
              </a:ext>
            </a:extLst>
          </p:cNvPr>
          <p:cNvCxnSpPr>
            <a:cxnSpLocks/>
          </p:cNvCxnSpPr>
          <p:nvPr/>
        </p:nvCxnSpPr>
        <p:spPr>
          <a:xfrm>
            <a:off x="8891307" y="4199964"/>
            <a:ext cx="0" cy="654424"/>
          </a:xfrm>
          <a:prstGeom prst="straightConnector1">
            <a:avLst/>
          </a:prstGeom>
          <a:noFill/>
          <a:ln w="19050" cap="flat">
            <a:solidFill>
              <a:schemeClr val="accent1">
                <a:lumMod val="75000"/>
              </a:schemeClr>
            </a:solidFill>
            <a:prstDash val="solid"/>
            <a:round/>
            <a:tailEnd type="triangl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52439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uiExpand="1" build="allAtOnce" animBg="1"/>
      <p:bldP spid="6" grpId="0" animBg="1"/>
      <p:bldP spid="6" grpId="1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F541-BACE-0127-EBF1-EF594B9F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Waiting for Other Thread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8A34C-46CF-136A-789A-59978E2F00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75455-13D4-1AD8-A36B-E8AAAB975CD5}"/>
              </a:ext>
            </a:extLst>
          </p:cNvPr>
          <p:cNvSpPr txBox="1"/>
          <p:nvPr/>
        </p:nvSpPr>
        <p:spPr>
          <a:xfrm>
            <a:off x="682437" y="1125808"/>
            <a:ext cx="5852834" cy="31085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SumThread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 { </a:t>
            </a:r>
          </a:p>
          <a:p>
            <a:pPr lvl="1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sum;</a:t>
            </a:r>
          </a:p>
          <a:p>
            <a:pPr lvl="1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getSum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accessor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@Override</a:t>
            </a:r>
          </a:p>
          <a:p>
            <a:pPr lvl="1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pPr lvl="2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sum +=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D9612-EAD1-B469-C54B-B2D276178700}"/>
              </a:ext>
            </a:extLst>
          </p:cNvPr>
          <p:cNvSpPr txBox="1"/>
          <p:nvPr/>
        </p:nvSpPr>
        <p:spPr>
          <a:xfrm>
            <a:off x="5562070" y="2310370"/>
            <a:ext cx="6032561" cy="2800767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SumThreadJoin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SumThread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sumThread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SumThread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sumThread.start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start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sumThread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3"/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sumThread.join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main to WAIT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(InterruptedException e) { 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System.out.println(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"1~100 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합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: "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 </a:t>
            </a:r>
          </a:p>
          <a:p>
            <a:pPr lvl="2"/>
            <a:r>
              <a:rPr lang="en-US" altLang="ko-KR" sz="1600" dirty="0">
                <a:latin typeface="Menlo" panose="020B060903080402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sumThread.getSum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185CD-9AC7-3B26-B410-14EAF786F825}"/>
              </a:ext>
            </a:extLst>
          </p:cNvPr>
          <p:cNvSpPr txBox="1"/>
          <p:nvPr/>
        </p:nvSpPr>
        <p:spPr>
          <a:xfrm>
            <a:off x="9658158" y="4818749"/>
            <a:ext cx="1734767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OUTPUT:</a:t>
            </a:r>
          </a:p>
          <a:p>
            <a:r>
              <a:rPr lang="ko-KR" altLang="en-US" sz="1600" dirty="0"/>
              <a:t>1~100 합: 5050</a:t>
            </a:r>
          </a:p>
        </p:txBody>
      </p:sp>
    </p:spTree>
    <p:extLst>
      <p:ext uri="{BB962C8B-B14F-4D97-AF65-F5344CB8AC3E}">
        <p14:creationId xmlns:p14="http://schemas.microsoft.com/office/powerpoint/2010/main" val="915322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8" grpId="0" uiExpand="1" build="allAtOnce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CFD2-2737-D5A8-142B-35A607B4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Yielding Execution to Another Thread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73186-17B4-8774-2467-0D9A7C4D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9329" y="1124743"/>
            <a:ext cx="4185301" cy="1754326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work</a:t>
            </a:r>
            <a:r>
              <a:rPr kumimoji="1" lang="ko-KR" altLang="en-US" sz="2000" dirty="0"/>
              <a:t>가 </a:t>
            </a:r>
            <a:r>
              <a:rPr kumimoji="1" lang="en-US" altLang="ko-KR" sz="2000" dirty="0"/>
              <a:t>false</a:t>
            </a:r>
            <a:r>
              <a:rPr kumimoji="1" lang="ko-KR" altLang="en-US" sz="2000" dirty="0"/>
              <a:t>인 경우</a:t>
            </a:r>
            <a:endParaRPr kumimoji="1" lang="en-US" altLang="ko-KR" sz="2000" dirty="0"/>
          </a:p>
          <a:p>
            <a:r>
              <a:rPr kumimoji="1" lang="en-US" altLang="ko-KR" sz="2000" dirty="0"/>
              <a:t>while</a:t>
            </a:r>
            <a:r>
              <a:rPr kumimoji="1" lang="ko-KR" altLang="en-US" sz="2000" dirty="0"/>
              <a:t>문은 의미 없는 반복</a:t>
            </a:r>
            <a:endParaRPr kumimoji="1" lang="en-US" altLang="ko-KR" sz="2000" dirty="0"/>
          </a:p>
          <a:p>
            <a:r>
              <a:rPr kumimoji="1" lang="ko-KR" altLang="en-US" sz="2000" dirty="0"/>
              <a:t>이 </a:t>
            </a:r>
            <a:r>
              <a:rPr kumimoji="1" lang="en-US" altLang="ko-KR" sz="2000" dirty="0"/>
              <a:t>thread</a:t>
            </a:r>
            <a:r>
              <a:rPr kumimoji="1" lang="ko-KR" altLang="en-US" sz="2000" dirty="0"/>
              <a:t>는 아무 것도 하지 않고 있음</a:t>
            </a:r>
            <a:endParaRPr kumimoji="1" lang="en-US" altLang="ko-KR" sz="2000" dirty="0"/>
          </a:p>
          <a:p>
            <a:endParaRPr kumimoji="1"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9E038A-3339-4F88-2AB3-9804F462E9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1556C-FBB0-0B36-AA16-FFA5E6B09D5A}"/>
              </a:ext>
            </a:extLst>
          </p:cNvPr>
          <p:cNvSpPr txBox="1"/>
          <p:nvPr/>
        </p:nvSpPr>
        <p:spPr>
          <a:xfrm>
            <a:off x="597370" y="1124742"/>
            <a:ext cx="6596806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run() {</a:t>
            </a:r>
          </a:p>
          <a:p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(work</a:t>
            </a:r>
            <a:r>
              <a:rPr lang="en-US" altLang="ko-KR" dirty="0">
                <a:latin typeface="Menlo" panose="020B0609030804020204" pitchFamily="49" charset="0"/>
              </a:rPr>
              <a:t>)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System.out.println(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threadA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작업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0565C-D14C-668F-2E5B-1EF1B43EE22C}"/>
              </a:ext>
            </a:extLst>
          </p:cNvPr>
          <p:cNvSpPr txBox="1"/>
          <p:nvPr/>
        </p:nvSpPr>
        <p:spPr>
          <a:xfrm>
            <a:off x="597370" y="3300081"/>
            <a:ext cx="6596806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run() {</a:t>
            </a:r>
          </a:p>
          <a:p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(work)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System.out.println(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threadA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작업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Thread.yield();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A5DCDA2-5B91-EEF0-DC0E-C3B3FAC18851}"/>
              </a:ext>
            </a:extLst>
          </p:cNvPr>
          <p:cNvSpPr txBox="1">
            <a:spLocks/>
          </p:cNvSpPr>
          <p:nvPr/>
        </p:nvSpPr>
        <p:spPr>
          <a:xfrm>
            <a:off x="7409329" y="3300080"/>
            <a:ext cx="4185301" cy="2308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solidFill>
                  <a:srgbClr val="464646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◦"/>
              <a:tabLst/>
              <a:defRPr sz="2300" b="0" i="0" u="none" strike="noStrike" cap="none" spc="0" baseline="0">
                <a:solidFill>
                  <a:srgbClr val="464646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 sz="2200" b="0" i="0" u="none" strike="noStrike" cap="none" spc="0" baseline="0">
                <a:solidFill>
                  <a:srgbClr val="464646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6764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000" b="0" i="0" u="none" strike="noStrike" cap="none" spc="0" baseline="0">
                <a:solidFill>
                  <a:srgbClr val="464646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000" b="0" i="0" u="none" strike="noStrike" cap="none" spc="0" baseline="0">
                <a:solidFill>
                  <a:srgbClr val="464646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560320" marR="0" indent="-27432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solidFill>
                  <a:srgbClr val="464646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17520" marR="0" indent="-27432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solidFill>
                  <a:srgbClr val="464646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474720" marR="0" indent="-27432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solidFill>
                  <a:srgbClr val="464646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3931920" marR="0" indent="-27432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00" b="0" i="0" u="none" strike="noStrike" cap="none" spc="0" baseline="0">
                <a:solidFill>
                  <a:srgbClr val="464646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hangingPunct="1"/>
            <a:r>
              <a:rPr kumimoji="1" lang="ko-KR" altLang="en-US" sz="2000" dirty="0"/>
              <a:t>의미 없는 반복 없이 </a:t>
            </a:r>
            <a:endParaRPr kumimoji="1" lang="en-US" altLang="ko-KR" sz="2000" dirty="0"/>
          </a:p>
          <a:p>
            <a:pPr hangingPunct="1"/>
            <a:r>
              <a:rPr kumimoji="1" lang="en-US" altLang="ko-KR" sz="2000" dirty="0"/>
              <a:t>work</a:t>
            </a:r>
            <a:r>
              <a:rPr kumimoji="1" lang="ko-KR" altLang="en-US" sz="2000" dirty="0"/>
              <a:t>가 </a:t>
            </a:r>
            <a:r>
              <a:rPr kumimoji="1" lang="en-US" altLang="ko-KR" sz="2000" dirty="0"/>
              <a:t>false</a:t>
            </a:r>
            <a:r>
              <a:rPr kumimoji="1" lang="ko-KR" altLang="en-US" sz="2000" dirty="0"/>
              <a:t>인 경우 다른 </a:t>
            </a:r>
            <a:r>
              <a:rPr kumimoji="1" lang="en-US" altLang="ko-KR" sz="2000" dirty="0"/>
              <a:t>thread</a:t>
            </a:r>
            <a:r>
              <a:rPr kumimoji="1" lang="ko-KR" altLang="en-US" sz="2000" dirty="0"/>
              <a:t>에게 </a:t>
            </a:r>
            <a:r>
              <a:rPr kumimoji="1" lang="en-US" altLang="ko-KR" sz="2000" dirty="0"/>
              <a:t>yield (</a:t>
            </a:r>
            <a:r>
              <a:rPr kumimoji="1" lang="ko-KR" altLang="en-US" sz="2000" dirty="0"/>
              <a:t>양보</a:t>
            </a:r>
            <a:r>
              <a:rPr kumimoji="1"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384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8" grpId="0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F6A2-F882-B5B7-8D6C-2FF4A295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</a:t>
            </a:r>
            <a:r>
              <a:rPr kumimoji="1" lang="en-US" altLang="ko-KR" dirty="0" err="1"/>
              <a:t>YieldExample</a:t>
            </a:r>
            <a:r>
              <a:rPr kumimoji="1" lang="en-US" altLang="ko-KR" dirty="0"/>
              <a:t>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87DBE-A541-A971-BB22-7CFC011440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C310E-DD25-E830-094D-131DBDF4BEE5}"/>
              </a:ext>
            </a:extLst>
          </p:cNvPr>
          <p:cNvSpPr txBox="1"/>
          <p:nvPr/>
        </p:nvSpPr>
        <p:spPr>
          <a:xfrm>
            <a:off x="551383" y="1188400"/>
            <a:ext cx="11043248" cy="443198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YieldExample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workThreadA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workThreadA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workThreadB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workThreadB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workThreadA.start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workThreadB.start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5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초 후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workThreadA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가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yield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시작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workThreadB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가 더 많이 실행 됨</a:t>
            </a: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Thread.sleep(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(InterruptedException e) {}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workThreadA.work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10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초 후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workThreadA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workThreadB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가 비슷한 횟수로 실행 됨</a:t>
            </a: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Thread.sleep(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(InterruptedException e) {}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workThreadA.work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1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A572B-22C7-0C02-F468-9FD930A62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890B5-03CC-120D-F9FA-72F2DB7D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</a:t>
            </a:r>
            <a:r>
              <a:rPr kumimoji="1" lang="en-US" altLang="ko-KR" dirty="0" err="1"/>
              <a:t>YieldExample</a:t>
            </a:r>
            <a:r>
              <a:rPr kumimoji="1" lang="en-US" altLang="ko-KR" dirty="0"/>
              <a:t>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D9689-89A0-8E4C-223A-46484A66C2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CBB30-3BB5-51EB-2A8D-6D00FFB73B6D}"/>
              </a:ext>
            </a:extLst>
          </p:cNvPr>
          <p:cNvSpPr txBox="1"/>
          <p:nvPr/>
        </p:nvSpPr>
        <p:spPr>
          <a:xfrm>
            <a:off x="551383" y="1171597"/>
            <a:ext cx="11043248" cy="41549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 {</a:t>
            </a:r>
          </a:p>
          <a:p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boolean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work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초기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work = true</a:t>
            </a:r>
            <a:endParaRPr lang="en-US" altLang="ko-KR" sz="16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WorkThread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 name)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setName(name);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@Override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(work)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System.out.println(getName() +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": 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작업처리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Thread.yield();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0773D-F0C6-FAEE-5D47-A9F3B2674E05}"/>
              </a:ext>
            </a:extLst>
          </p:cNvPr>
          <p:cNvSpPr txBox="1"/>
          <p:nvPr/>
        </p:nvSpPr>
        <p:spPr>
          <a:xfrm>
            <a:off x="8508627" y="2270988"/>
            <a:ext cx="2934820" cy="28623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/>
              <a:t>OUTPUT:</a:t>
            </a:r>
          </a:p>
          <a:p>
            <a:r>
              <a:rPr lang="ko-KR" altLang="en-US" dirty="0" err="1"/>
              <a:t>workThreadB</a:t>
            </a:r>
            <a:r>
              <a:rPr lang="ko-KR" altLang="en-US" dirty="0"/>
              <a:t>: 작업처리</a:t>
            </a:r>
            <a:endParaRPr lang="en-US" altLang="ko-KR" dirty="0"/>
          </a:p>
          <a:p>
            <a:r>
              <a:rPr lang="en-US" altLang="ko-KR" dirty="0"/>
              <a:t>...</a:t>
            </a:r>
            <a:endParaRPr lang="ko-KR" altLang="en-US" dirty="0"/>
          </a:p>
          <a:p>
            <a:r>
              <a:rPr lang="ko-KR" altLang="en-US" dirty="0" err="1"/>
              <a:t>workThreadA</a:t>
            </a:r>
            <a:r>
              <a:rPr lang="ko-KR" altLang="en-US" dirty="0"/>
              <a:t>: 작업처리</a:t>
            </a:r>
          </a:p>
          <a:p>
            <a:r>
              <a:rPr lang="en-US" altLang="ko-KR" dirty="0"/>
              <a:t>...</a:t>
            </a:r>
          </a:p>
          <a:p>
            <a:r>
              <a:rPr lang="ko-KR" altLang="en-US" dirty="0" err="1"/>
              <a:t>workThreadB</a:t>
            </a:r>
            <a:r>
              <a:rPr lang="ko-KR" altLang="en-US" dirty="0"/>
              <a:t>: 작업처리</a:t>
            </a:r>
          </a:p>
          <a:p>
            <a:r>
              <a:rPr lang="en-US" altLang="ko-KR" dirty="0"/>
              <a:t>...</a:t>
            </a:r>
          </a:p>
          <a:p>
            <a:r>
              <a:rPr lang="ko-KR" altLang="en-US" dirty="0" err="1"/>
              <a:t>workThreadA</a:t>
            </a:r>
            <a:r>
              <a:rPr lang="ko-KR" altLang="en-US" dirty="0"/>
              <a:t>: 작업처리</a:t>
            </a:r>
          </a:p>
          <a:p>
            <a:r>
              <a:rPr lang="en-US" altLang="ko-KR" dirty="0"/>
              <a:t>...</a:t>
            </a:r>
            <a:endParaRPr lang="ko-KR" altLang="en-US" dirty="0"/>
          </a:p>
          <a:p>
            <a:r>
              <a:rPr lang="ko-KR" altLang="en-US" dirty="0" err="1"/>
              <a:t>workThreadA</a:t>
            </a:r>
            <a:r>
              <a:rPr lang="ko-KR" altLang="en-US" dirty="0"/>
              <a:t>: 작업처리</a:t>
            </a:r>
          </a:p>
        </p:txBody>
      </p:sp>
    </p:spTree>
    <p:extLst>
      <p:ext uri="{BB962C8B-B14F-4D97-AF65-F5344CB8AC3E}">
        <p14:creationId xmlns:p14="http://schemas.microsoft.com/office/powerpoint/2010/main" val="3192021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FF5CF-0100-1F15-0724-D47E3AE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Thread Synchronization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519B6-8EFE-FA61-E765-CC303FCF1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User1Thread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User2Thread</a:t>
            </a:r>
            <a:r>
              <a:rPr kumimoji="1" lang="ko-KR" altLang="en-US" dirty="0"/>
              <a:t>가 하나의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 </a:t>
            </a:r>
            <a:r>
              <a:rPr kumimoji="1" lang="en-US" altLang="ko-KR" dirty="0"/>
              <a:t>(Calculator)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공유하며 작업</a:t>
            </a:r>
            <a:endParaRPr kumimoji="1" lang="en-US" altLang="ko-KR" dirty="0"/>
          </a:p>
          <a:p>
            <a:r>
              <a:rPr kumimoji="1" lang="en-US" altLang="ko-KR" dirty="0"/>
              <a:t>User1Thread</a:t>
            </a:r>
          </a:p>
          <a:p>
            <a:pPr lvl="1"/>
            <a:r>
              <a:rPr kumimoji="1" lang="en-US" altLang="ko-KR" dirty="0"/>
              <a:t>Calculator’s memory = 100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</a:t>
            </a:r>
          </a:p>
          <a:p>
            <a:pPr lvl="1"/>
            <a:r>
              <a:rPr kumimoji="1" lang="en-US" altLang="ko-KR" dirty="0"/>
              <a:t>2</a:t>
            </a:r>
            <a:r>
              <a:rPr kumimoji="1" lang="ko-KR" altLang="en-US" dirty="0"/>
              <a:t>초간 일시 정지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print Calculator’s memory: 50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바뀌어 있음 </a:t>
            </a:r>
            <a:r>
              <a:rPr kumimoji="1" lang="en-US" altLang="ko-KR" dirty="0"/>
              <a:t>(User2Thread</a:t>
            </a:r>
            <a:r>
              <a:rPr kumimoji="1" lang="ko-KR" altLang="en-US" dirty="0"/>
              <a:t>가 변경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User2Thread</a:t>
            </a:r>
          </a:p>
          <a:p>
            <a:pPr lvl="1"/>
            <a:r>
              <a:rPr kumimoji="1" lang="en-US" altLang="ko-KR" dirty="0"/>
              <a:t>Calculator’s memory = 50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</a:t>
            </a:r>
          </a:p>
          <a:p>
            <a:pPr lvl="1"/>
            <a:r>
              <a:rPr kumimoji="1" lang="en-US" altLang="ko-KR" dirty="0"/>
              <a:t>2</a:t>
            </a:r>
            <a:r>
              <a:rPr kumimoji="1" lang="ko-KR" altLang="en-US" dirty="0"/>
              <a:t>초간 일시 정지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87ABDA-182E-4233-D014-C05DEFD5EBA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98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94CF7-F8FA-E2DC-A65C-7949245F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Non-SynchronizedExample1 (1/4)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DE09B9-E303-07DB-625E-C96493D23E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85125-B6E3-F732-24F2-CA9323A3C2E6}"/>
              </a:ext>
            </a:extLst>
          </p:cNvPr>
          <p:cNvSpPr txBox="1"/>
          <p:nvPr/>
        </p:nvSpPr>
        <p:spPr>
          <a:xfrm>
            <a:off x="597369" y="1061410"/>
            <a:ext cx="10997262" cy="33855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SynchronizedExample1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Calculator1 calculator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Calculator1();</a:t>
            </a:r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User1Thread1 user1Thread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User1Thread1();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user1Thread.setCalculator(calculator);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user1Thread.start();</a:t>
            </a:r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User2Thread1 user2Thread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User2Thread1();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user2Thread.setCalculator(calculator);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user2Thread.start();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97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CCD28-BDEE-C46F-2D79-982B412C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Program, Process, Multiprocessing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82624-7CE0-D920-EAE6-B96F44CAC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Program</a:t>
            </a:r>
          </a:p>
          <a:p>
            <a:pPr lvl="1"/>
            <a:r>
              <a:rPr kumimoji="1" lang="ko-KR" altLang="en-US" dirty="0"/>
              <a:t>실행되지 않은 상태의 소프트웨어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Disk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파일형태로 존재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Memory</a:t>
            </a:r>
            <a:r>
              <a:rPr kumimoji="1" lang="ko-KR" altLang="en-US" dirty="0" err="1"/>
              <a:t>에</a:t>
            </a:r>
            <a:r>
              <a:rPr kumimoji="1" lang="en-US" altLang="ko-KR" dirty="0"/>
              <a:t> load</a:t>
            </a:r>
            <a:r>
              <a:rPr kumimoji="1" lang="ko-KR" altLang="en-US" dirty="0"/>
              <a:t> 후 실행 </a:t>
            </a:r>
            <a:endParaRPr kumimoji="1" lang="en-US" altLang="ko-KR" dirty="0"/>
          </a:p>
          <a:p>
            <a:r>
              <a:rPr kumimoji="1" lang="en-US" altLang="ko-KR" dirty="0"/>
              <a:t>Process</a:t>
            </a:r>
          </a:p>
          <a:p>
            <a:pPr lvl="1"/>
            <a:r>
              <a:rPr lang="ko-KR" altLang="en-US" dirty="0"/>
              <a:t>실행 중인 </a:t>
            </a:r>
            <a:r>
              <a:rPr lang="en-US" altLang="ko-KR" dirty="0"/>
              <a:t>program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 </a:t>
            </a:r>
            <a:r>
              <a:rPr lang="en-US" altLang="ko-KR" dirty="0"/>
              <a:t>(OS</a:t>
            </a:r>
            <a:r>
              <a:rPr lang="ko-KR" altLang="en-US" dirty="0" err="1"/>
              <a:t>에</a:t>
            </a:r>
            <a:r>
              <a:rPr lang="ko-KR" altLang="en-US" dirty="0"/>
              <a:t> 의해 생성</a:t>
            </a:r>
            <a:r>
              <a:rPr lang="en-US" altLang="ko-KR" dirty="0"/>
              <a:t>)</a:t>
            </a:r>
          </a:p>
          <a:p>
            <a:pPr lvl="1"/>
            <a:r>
              <a:rPr kumimoji="1" lang="ko-KR" altLang="en-US" dirty="0"/>
              <a:t>자신만의 독립적 </a:t>
            </a:r>
            <a:r>
              <a:rPr kumimoji="1" lang="en-US" altLang="ko-KR" dirty="0"/>
              <a:t>memory space (code, data, heap, stack)</a:t>
            </a:r>
          </a:p>
          <a:p>
            <a:r>
              <a:rPr kumimoji="1" lang="en-US" altLang="ko-KR" dirty="0"/>
              <a:t>Multiprocessing</a:t>
            </a:r>
          </a:p>
          <a:p>
            <a:pPr lvl="1"/>
            <a:r>
              <a:rPr kumimoji="1" lang="ko-KR" altLang="en-US" dirty="0"/>
              <a:t>여러 개의 </a:t>
            </a:r>
            <a:r>
              <a:rPr kumimoji="1" lang="en-US" altLang="ko-KR" dirty="0"/>
              <a:t>process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동시에 실행하여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parallel</a:t>
            </a:r>
            <a:r>
              <a:rPr kumimoji="1" lang="ko-KR" altLang="en-US" dirty="0"/>
              <a:t>로 작업 수행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ex) </a:t>
            </a:r>
            <a:r>
              <a:rPr kumimoji="1" lang="ko-KR" altLang="en-US" dirty="0"/>
              <a:t>웹 서버를 </a:t>
            </a:r>
            <a:r>
              <a:rPr kumimoji="1" lang="en-US" altLang="ko-KR" dirty="0"/>
              <a:t>multiprocessing</a:t>
            </a:r>
            <a:r>
              <a:rPr kumimoji="1" lang="ko-KR" altLang="en-US" dirty="0"/>
              <a:t>하면 각 사용자의 요청을 동시에 서비스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6AD89-9489-4399-6DD2-4361C75E99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85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6C7E9-D0A1-F3B9-DECB-739B1B11D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19194-626C-2DC7-DFFA-4E9CE4B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Non-SynchronizedExample1 (2/4)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8EC13-1097-225B-32C3-6279135C6D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F34D-D0D5-8DB3-937E-BC80783AA500}"/>
              </a:ext>
            </a:extLst>
          </p:cNvPr>
          <p:cNvSpPr txBox="1"/>
          <p:nvPr/>
        </p:nvSpPr>
        <p:spPr>
          <a:xfrm>
            <a:off x="551383" y="1085467"/>
            <a:ext cx="11043248" cy="40318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User1Thread1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Calculator1 calculator;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User1Thread1()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setName(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"User1Thread"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setCalculator(Calculator1 calculator)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.calculator = calculator;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@Override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calculator.setMemory(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05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323C-DE4E-971D-A2DE-03801B59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4526B-EACD-F851-EC81-4C014701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Non-SynchronizedExample1 (3/4)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B9A90-3662-6099-7836-4201708D145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CE7F2-556F-E5F9-F03A-445B7ED07152}"/>
              </a:ext>
            </a:extLst>
          </p:cNvPr>
          <p:cNvSpPr txBox="1"/>
          <p:nvPr/>
        </p:nvSpPr>
        <p:spPr>
          <a:xfrm>
            <a:off x="551383" y="1054689"/>
            <a:ext cx="11043248" cy="41549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User2Thread1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Calculator1 calculator;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User2Thread1()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setName(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"User2Thread"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setCalculator(Calculator1 calculator)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.calculator = calculator;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@Override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calculator.setMemory(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1555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40AC1-6E00-27E9-D062-9E6DBE8C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Non-SynchronizedExample1 (4/4)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FF92F-97B6-7B73-5449-FDA4D02C26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4E83B-0976-8313-08DF-B46A93FD4395}"/>
              </a:ext>
            </a:extLst>
          </p:cNvPr>
          <p:cNvSpPr txBox="1"/>
          <p:nvPr/>
        </p:nvSpPr>
        <p:spPr>
          <a:xfrm>
            <a:off x="551383" y="1171597"/>
            <a:ext cx="11043248" cy="3785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Calculator1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memory;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getMemory()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memory;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setMemory(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memory)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.memory = memory;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Thread.sleep(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(InterruptedException e) {}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System.out.println(Thread.currentThread().getName() +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.memory);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FD22E-6131-C6B0-F492-835766394815}"/>
              </a:ext>
            </a:extLst>
          </p:cNvPr>
          <p:cNvSpPr txBox="1"/>
          <p:nvPr/>
        </p:nvSpPr>
        <p:spPr>
          <a:xfrm>
            <a:off x="9109357" y="4578877"/>
            <a:ext cx="2172725" cy="861774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/>
              <a:t>OUTPUT:</a:t>
            </a:r>
          </a:p>
          <a:p>
            <a:r>
              <a:rPr lang="ko-KR" altLang="en-US" sz="1600" dirty="0"/>
              <a:t>User2Thread: 50</a:t>
            </a:r>
          </a:p>
          <a:p>
            <a:r>
              <a:rPr lang="ko-KR" altLang="en-US" sz="1600" dirty="0"/>
              <a:t>User1Thread: 50</a:t>
            </a:r>
          </a:p>
        </p:txBody>
      </p:sp>
    </p:spTree>
    <p:extLst>
      <p:ext uri="{BB962C8B-B14F-4D97-AF65-F5344CB8AC3E}">
        <p14:creationId xmlns:p14="http://schemas.microsoft.com/office/powerpoint/2010/main" val="3586770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B9F09-1B66-515F-B652-643940DC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Synchronized Method and Block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1515C-D8F0-2A53-0B5A-5B38B8B0D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3" y="1124742"/>
            <a:ext cx="11043248" cy="1174705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Method</a:t>
            </a:r>
            <a:r>
              <a:rPr kumimoji="1" lang="ko-KR" altLang="en-US" sz="2000" dirty="0"/>
              <a:t>나 </a:t>
            </a:r>
            <a:r>
              <a:rPr kumimoji="1" lang="en-US" altLang="ko-KR" sz="2000" dirty="0"/>
              <a:t>Block</a:t>
            </a:r>
            <a:r>
              <a:rPr kumimoji="1" lang="ko-KR" altLang="en-US" sz="2000" dirty="0"/>
              <a:t>을 한번에 하나의 </a:t>
            </a:r>
            <a:r>
              <a:rPr kumimoji="1" lang="en-US" altLang="ko-KR" sz="2000" dirty="0"/>
              <a:t>thread</a:t>
            </a:r>
            <a:r>
              <a:rPr kumimoji="1" lang="ko-KR" altLang="en-US" sz="2000" dirty="0"/>
              <a:t>만 실행할 수 있게 </a:t>
            </a:r>
            <a:r>
              <a:rPr kumimoji="1" lang="en-US" altLang="ko-KR" sz="2000" dirty="0"/>
              <a:t>lock</a:t>
            </a:r>
            <a:r>
              <a:rPr kumimoji="1" lang="ko-KR" altLang="en-US" sz="2000" dirty="0"/>
              <a:t>을 건다</a:t>
            </a:r>
            <a:endParaRPr kumimoji="1" lang="en-US" altLang="ko-KR" sz="2000" dirty="0"/>
          </a:p>
          <a:p>
            <a:r>
              <a:rPr kumimoji="1" lang="ko-KR" altLang="en-US" sz="2000" dirty="0"/>
              <a:t>그 </a:t>
            </a:r>
            <a:r>
              <a:rPr kumimoji="1" lang="en-US" altLang="ko-KR" sz="2000" dirty="0"/>
              <a:t>thread</a:t>
            </a:r>
            <a:r>
              <a:rPr kumimoji="1" lang="ko-KR" altLang="en-US" sz="2000" dirty="0"/>
              <a:t>가 </a:t>
            </a:r>
            <a:r>
              <a:rPr kumimoji="1" lang="en-US" altLang="ko-KR" sz="2000" dirty="0"/>
              <a:t>synchronized method</a:t>
            </a:r>
            <a:r>
              <a:rPr kumimoji="1" lang="ko-KR" altLang="en-US" sz="2000" dirty="0"/>
              <a:t>나 </a:t>
            </a:r>
            <a:r>
              <a:rPr kumimoji="1" lang="en-US" altLang="ko-KR" sz="2000" dirty="0"/>
              <a:t>block</a:t>
            </a:r>
            <a:r>
              <a:rPr kumimoji="1" lang="ko-KR" altLang="en-US" sz="2000" dirty="0"/>
              <a:t>의 실행을 끝내면 </a:t>
            </a:r>
            <a:r>
              <a:rPr kumimoji="1" lang="en-US" altLang="ko-KR" sz="2000" dirty="0"/>
              <a:t>lock</a:t>
            </a:r>
            <a:r>
              <a:rPr kumimoji="1" lang="ko-KR" altLang="en-US" sz="2000" dirty="0"/>
              <a:t>을 푼다</a:t>
            </a:r>
            <a:endParaRPr kumimoji="1" lang="en-US" altLang="ko-KR" sz="2000" dirty="0"/>
          </a:p>
          <a:p>
            <a:r>
              <a:rPr kumimoji="1" lang="ko-KR" altLang="en-US" sz="2000" dirty="0"/>
              <a:t>다른 </a:t>
            </a:r>
            <a:r>
              <a:rPr kumimoji="1" lang="en-US" altLang="ko-KR" sz="2000" dirty="0"/>
              <a:t>thread</a:t>
            </a:r>
            <a:r>
              <a:rPr kumimoji="1" lang="ko-KR" altLang="en-US" sz="2000" dirty="0"/>
              <a:t>가 </a:t>
            </a:r>
            <a:r>
              <a:rPr kumimoji="1" lang="en-US" altLang="ko-KR" sz="2000" dirty="0"/>
              <a:t>lock</a:t>
            </a:r>
            <a:r>
              <a:rPr kumimoji="1" lang="ko-KR" altLang="en-US" sz="2000" dirty="0"/>
              <a:t>을 얻어 걸고 </a:t>
            </a:r>
            <a:r>
              <a:rPr kumimoji="1" lang="en-US" altLang="ko-KR" sz="2000" dirty="0"/>
              <a:t>synchronized method</a:t>
            </a:r>
            <a:r>
              <a:rPr kumimoji="1" lang="ko-KR" altLang="en-US" sz="2000" dirty="0"/>
              <a:t>나 </a:t>
            </a:r>
            <a:r>
              <a:rPr kumimoji="1" lang="en-US" altLang="ko-KR" sz="2000" dirty="0"/>
              <a:t>block</a:t>
            </a:r>
            <a:r>
              <a:rPr kumimoji="1" lang="ko-KR" altLang="en-US" sz="2000" dirty="0"/>
              <a:t>을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3D2804-8ED1-F2F7-3C44-D93A0EFE5D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9BE31-1799-74F9-FA46-5F5E718CE631}"/>
              </a:ext>
            </a:extLst>
          </p:cNvPr>
          <p:cNvSpPr txBox="1"/>
          <p:nvPr/>
        </p:nvSpPr>
        <p:spPr>
          <a:xfrm>
            <a:off x="763120" y="2443461"/>
            <a:ext cx="8111938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synchronized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method() 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하나의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만 실행하는 영역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method() 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여러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가 실행할 수 있는 영역</a:t>
            </a:r>
          </a:p>
          <a:p>
            <a:r>
              <a:rPr lang="ko-KR" altLang="en-US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synchronized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하나의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만 실행할 수 있는 영역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여러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가 실행할 수 있는 영역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807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8E631-DAAA-30B3-6470-CBBD4C084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5D1BB-846F-95A5-EFE9-40CEB7C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SynchronizedExample2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6A4A06-35C6-4986-6BBB-9532ACAED0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083E2-CA80-50BA-2852-60957E1C5099}"/>
              </a:ext>
            </a:extLst>
          </p:cNvPr>
          <p:cNvSpPr txBox="1"/>
          <p:nvPr/>
        </p:nvSpPr>
        <p:spPr>
          <a:xfrm>
            <a:off x="551383" y="1171597"/>
            <a:ext cx="11043248" cy="3539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Calculator2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memory;</a:t>
            </a:r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getMemory()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memory;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synchronized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setMemory1(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memory) {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synchronized method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.memory = memory;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Thread.sleep(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(InterruptedException e) {}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System.out.println(Thread.currentThread().getName() +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.memory);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0E5A85-767C-47F0-8646-A1F0B6C0D635}"/>
              </a:ext>
            </a:extLst>
          </p:cNvPr>
          <p:cNvSpPr/>
          <p:nvPr/>
        </p:nvSpPr>
        <p:spPr>
          <a:xfrm>
            <a:off x="1922930" y="2867353"/>
            <a:ext cx="1586752" cy="336176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54755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CADC4-2529-39FB-A509-2DBE9CF51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45C36-9EE6-1ACE-6D8A-59684860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SynchronizedExample2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87CDF3-7014-C472-2DD6-FFA5A60FF69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44B03-3C72-6F87-AB74-8D1291B7843E}"/>
              </a:ext>
            </a:extLst>
          </p:cNvPr>
          <p:cNvSpPr txBox="1"/>
          <p:nvPr/>
        </p:nvSpPr>
        <p:spPr>
          <a:xfrm>
            <a:off x="551383" y="1232717"/>
            <a:ext cx="11043248" cy="25545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setMemory2(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memory) {</a:t>
            </a:r>
          </a:p>
          <a:p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synchronized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synchronized block</a:t>
            </a:r>
            <a:endParaRPr lang="en-US" altLang="ko-KR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.memory = memory;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Thread.sleep(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(InterruptedException e) {}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System.out.println(Thread.currentThread().getName() +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": 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.memory);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F0F6F-6A55-4598-E828-191C0CFAC98B}"/>
              </a:ext>
            </a:extLst>
          </p:cNvPr>
          <p:cNvSpPr txBox="1"/>
          <p:nvPr/>
        </p:nvSpPr>
        <p:spPr>
          <a:xfrm>
            <a:off x="9080085" y="3945121"/>
            <a:ext cx="2514546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Menlo" panose="020B0609030804020204" pitchFamily="49" charset="0"/>
              </a:rPr>
              <a:t>OUTPUT:</a:t>
            </a:r>
            <a:endParaRPr lang="en-US" altLang="ko-KR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User1Thread: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User2Thread: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D1262C-C9FA-98E5-D0AB-0D30F29D5474}"/>
              </a:ext>
            </a:extLst>
          </p:cNvPr>
          <p:cNvSpPr/>
          <p:nvPr/>
        </p:nvSpPr>
        <p:spPr>
          <a:xfrm>
            <a:off x="1519518" y="1519518"/>
            <a:ext cx="2366682" cy="268941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639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84F5B-56DF-1CD4-7581-609FD57B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Thread Control Using wait() and notify()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51296-42B8-D5CC-3B5E-F70C4CF29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Waiting pool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BLOCKED thread</a:t>
            </a:r>
            <a:r>
              <a:rPr kumimoji="1" lang="ko-KR" altLang="en-US" dirty="0"/>
              <a:t>들이 </a:t>
            </a:r>
            <a:r>
              <a:rPr kumimoji="1" lang="en-US" altLang="ko-KR" dirty="0"/>
              <a:t>synchronized method (block)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wait</a:t>
            </a:r>
            <a:r>
              <a:rPr kumimoji="1" lang="ko-KR" altLang="en-US" dirty="0"/>
              <a:t> 중</a:t>
            </a:r>
            <a:endParaRPr kumimoji="1" lang="en-US" altLang="ko-KR" dirty="0"/>
          </a:p>
          <a:p>
            <a:r>
              <a:rPr kumimoji="1" lang="ko-KR" altLang="en-US" dirty="0"/>
              <a:t>한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가 작업을 완료하면 </a:t>
            </a:r>
            <a:r>
              <a:rPr kumimoji="1" lang="en-US" altLang="ko-KR" dirty="0"/>
              <a:t>notify() </a:t>
            </a:r>
            <a:r>
              <a:rPr kumimoji="1" lang="ko-KR" altLang="en-US" dirty="0"/>
              <a:t>또는 </a:t>
            </a:r>
            <a:r>
              <a:rPr kumimoji="1" lang="en-US" altLang="ko-KR" dirty="0" err="1"/>
              <a:t>notifyAll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다른 </a:t>
            </a:r>
            <a:r>
              <a:rPr kumimoji="1" lang="en-US" altLang="ko-KR" dirty="0"/>
              <a:t>thread (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wait pool</a:t>
            </a:r>
            <a:r>
              <a:rPr kumimoji="1" lang="ko-KR" altLang="en-US" dirty="0"/>
              <a:t>의 모든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들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Ready </a:t>
            </a:r>
            <a:r>
              <a:rPr kumimoji="1" lang="ko-KR" altLang="en-US" dirty="0"/>
              <a:t>상태로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자신은 </a:t>
            </a:r>
            <a:r>
              <a:rPr kumimoji="1" lang="en-US" altLang="ko-KR" dirty="0"/>
              <a:t>wait()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BLOCKED </a:t>
            </a:r>
            <a:r>
              <a:rPr kumimoji="1" lang="ko-KR" altLang="en-US" dirty="0"/>
              <a:t>상태로 만듦</a:t>
            </a:r>
            <a:endParaRPr kumimoji="1" lang="en-US" altLang="ko-KR" dirty="0"/>
          </a:p>
          <a:p>
            <a:r>
              <a:rPr kumimoji="1" lang="en-US" altLang="ko-KR" dirty="0"/>
              <a:t>wait()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notify()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synchronized method (block) </a:t>
            </a:r>
            <a:r>
              <a:rPr kumimoji="1" lang="ko-KR" altLang="en-US" dirty="0"/>
              <a:t>내에서만 실행 가능</a:t>
            </a:r>
            <a:endParaRPr kumimoji="1" lang="en-US" altLang="ko-KR" dirty="0"/>
          </a:p>
          <a:p>
            <a:r>
              <a:rPr kumimoji="1" lang="ko-KR" altLang="en-US" dirty="0"/>
              <a:t>이를 통해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들이 </a:t>
            </a:r>
            <a:r>
              <a:rPr kumimoji="1" lang="ko-KR" altLang="en-US" dirty="0" err="1"/>
              <a:t>번갈아서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synchronized method (block) </a:t>
            </a:r>
            <a:r>
              <a:rPr kumimoji="1" lang="ko-KR" altLang="en-US" dirty="0"/>
              <a:t>을 실행 가능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9E149-792E-FCD2-C2C9-97672D9416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97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1AC62-28E5-3F88-40EF-51DE64BD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</a:t>
            </a:r>
            <a:r>
              <a:rPr kumimoji="1" lang="en-US" altLang="ko-KR" dirty="0" err="1"/>
              <a:t>WaitNotifyExample</a:t>
            </a:r>
            <a:r>
              <a:rPr kumimoji="1" lang="en-US" altLang="ko-KR" dirty="0"/>
              <a:t> (1/4)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6D691-93F6-E2A3-3F8C-B287CAF6B0E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3ACF0-F2A0-A070-1B83-401BCDFD2E91}"/>
              </a:ext>
            </a:extLst>
          </p:cNvPr>
          <p:cNvSpPr txBox="1"/>
          <p:nvPr/>
        </p:nvSpPr>
        <p:spPr>
          <a:xfrm>
            <a:off x="655543" y="1149367"/>
            <a:ext cx="10939087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WaitNotifyExample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threadA.start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threadB.start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055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60D97-79DF-D422-CF85-AE469A7D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9AE2-5BB1-4F9A-83A9-C9AF304F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</a:t>
            </a:r>
            <a:r>
              <a:rPr kumimoji="1" lang="en-US" altLang="ko-KR" dirty="0" err="1"/>
              <a:t>WaitNotifyExample</a:t>
            </a:r>
            <a:r>
              <a:rPr kumimoji="1" lang="en-US" altLang="ko-KR" dirty="0"/>
              <a:t> (2/4)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EC569-1430-8A38-9DE5-F5A1647ECF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C976D-F41D-69C4-1468-157D10A9C317}"/>
              </a:ext>
            </a:extLst>
          </p:cNvPr>
          <p:cNvSpPr txBox="1"/>
          <p:nvPr/>
        </p:nvSpPr>
        <p:spPr>
          <a:xfrm>
            <a:off x="551382" y="1171597"/>
            <a:ext cx="11043247" cy="42473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ThreadA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setName(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ThreadA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@Override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workObject.methodA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2327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D7952-4029-74B7-D3D6-A593512B5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7BDA9-B25E-1990-24F7-E797D868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</a:t>
            </a:r>
            <a:r>
              <a:rPr kumimoji="1" lang="en-US" altLang="ko-KR" dirty="0" err="1"/>
              <a:t>WaitNotifyExample</a:t>
            </a:r>
            <a:r>
              <a:rPr kumimoji="1" lang="en-US" altLang="ko-KR" dirty="0"/>
              <a:t> (3/4)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6C80B-9FE7-081F-6E0A-30A7096CA3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2040F-751D-D35B-414D-3FF82B0E9E9A}"/>
              </a:ext>
            </a:extLst>
          </p:cNvPr>
          <p:cNvSpPr txBox="1"/>
          <p:nvPr/>
        </p:nvSpPr>
        <p:spPr>
          <a:xfrm>
            <a:off x="551383" y="1171597"/>
            <a:ext cx="11043248" cy="42473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ThreadB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setName(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ThreadB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 err="1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@Override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workObject.methodB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0681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B4FB1-587F-874B-AF4E-A2D0E0C7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Thread and Multithreading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30F90-16F0-9AB5-6171-C518DF95A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Thread</a:t>
            </a:r>
          </a:p>
          <a:p>
            <a:pPr lvl="1"/>
            <a:r>
              <a:rPr kumimoji="1" lang="en-US" altLang="ko-KR" sz="2000" dirty="0"/>
              <a:t>Process </a:t>
            </a:r>
            <a:r>
              <a:rPr kumimoji="1" lang="ko-KR" altLang="en-US" sz="2000" dirty="0"/>
              <a:t>내에서 실행되는 작업의 단위 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하나의 </a:t>
            </a:r>
            <a:r>
              <a:rPr kumimoji="1" lang="en-US" altLang="ko-KR" sz="2000" dirty="0"/>
              <a:t>process</a:t>
            </a:r>
            <a:r>
              <a:rPr kumimoji="1" lang="ko-KR" altLang="en-US" sz="2000" dirty="0"/>
              <a:t>는 여러 개의 </a:t>
            </a:r>
            <a:r>
              <a:rPr kumimoji="1" lang="en-US" altLang="ko-KR" sz="2000" dirty="0"/>
              <a:t>thread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가질 수 있음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ex)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Video Game</a:t>
            </a:r>
          </a:p>
          <a:p>
            <a:pPr lvl="2"/>
            <a:r>
              <a:rPr kumimoji="1" lang="en-US" altLang="ko-KR" sz="2000" dirty="0"/>
              <a:t>Main thread: game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main loop </a:t>
            </a:r>
            <a:r>
              <a:rPr kumimoji="1" lang="ko-KR" altLang="en-US" sz="2000" dirty="0"/>
              <a:t>처리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game logic, input</a:t>
            </a:r>
            <a:r>
              <a:rPr kumimoji="1" lang="ko-KR" altLang="en-US" sz="2000" dirty="0"/>
              <a:t>과 </a:t>
            </a:r>
            <a:r>
              <a:rPr kumimoji="1" lang="en-US" altLang="ko-KR" sz="2000" dirty="0"/>
              <a:t>event </a:t>
            </a:r>
            <a:r>
              <a:rPr kumimoji="1" lang="ko-KR" altLang="en-US" sz="2000" dirty="0"/>
              <a:t>처리</a:t>
            </a:r>
            <a:endParaRPr kumimoji="1" lang="en-US" altLang="ko-KR" sz="2000" dirty="0"/>
          </a:p>
          <a:p>
            <a:pPr lvl="2"/>
            <a:r>
              <a:rPr kumimoji="1" lang="en-US" altLang="ko-KR" sz="2000" dirty="0"/>
              <a:t>Rendering thread: 3D graphics or 2D graphics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display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rendering</a:t>
            </a:r>
          </a:p>
          <a:p>
            <a:pPr lvl="2"/>
            <a:r>
              <a:rPr kumimoji="1" lang="en-US" altLang="ko-KR" sz="2000" dirty="0"/>
              <a:t>AI thread: NPC (Non-Player Character)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AI </a:t>
            </a:r>
            <a:r>
              <a:rPr kumimoji="1" lang="ko-KR" altLang="en-US" sz="2000" dirty="0"/>
              <a:t>행동 계산</a:t>
            </a:r>
            <a:endParaRPr kumimoji="1" lang="en-US" altLang="ko-KR" sz="2000" dirty="0"/>
          </a:p>
          <a:p>
            <a:r>
              <a:rPr kumimoji="1" lang="en-US" altLang="ko-KR" sz="2000" dirty="0"/>
              <a:t>Multithreading</a:t>
            </a:r>
          </a:p>
          <a:p>
            <a:pPr lvl="1"/>
            <a:r>
              <a:rPr kumimoji="1" lang="ko-KR" altLang="en-US" sz="2000" dirty="0"/>
              <a:t>하나의 </a:t>
            </a:r>
            <a:r>
              <a:rPr kumimoji="1" lang="en-US" altLang="ko-KR" sz="2000" dirty="0"/>
              <a:t>process </a:t>
            </a:r>
            <a:r>
              <a:rPr kumimoji="1" lang="ko-KR" altLang="en-US" sz="2000" dirty="0"/>
              <a:t>내에서 여러 </a:t>
            </a:r>
            <a:r>
              <a:rPr kumimoji="1" lang="en-US" altLang="ko-KR" sz="2000" dirty="0"/>
              <a:t>thread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생성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동시에 여러 작업을 수행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thread</a:t>
            </a:r>
            <a:r>
              <a:rPr kumimoji="1" lang="ko-KR" altLang="en-US" sz="2000" dirty="0"/>
              <a:t>간</a:t>
            </a:r>
            <a:r>
              <a:rPr kumimoji="1" lang="en-US" altLang="ko-KR" sz="2000" dirty="0"/>
              <a:t> memory </a:t>
            </a:r>
            <a:r>
              <a:rPr kumimoji="1" lang="ko-KR" altLang="en-US" sz="2000" dirty="0"/>
              <a:t>공유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Synchronization, deadlock, race condition </a:t>
            </a:r>
            <a:r>
              <a:rPr kumimoji="1" lang="ko-KR" altLang="en-US" sz="2000" dirty="0"/>
              <a:t>등 위험 존재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ex) Text Editor: UI, auto-completion, syntax analysis, file backup, ...</a:t>
            </a:r>
          </a:p>
          <a:p>
            <a:pPr lvl="2"/>
            <a:endParaRPr kumimoji="1" lang="en-US" altLang="ko-KR" sz="2000" dirty="0"/>
          </a:p>
          <a:p>
            <a:pPr lvl="2"/>
            <a:endParaRPr kumimoji="1"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EA2A51-48C7-6FD9-F384-69CFAD5B9E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39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9DF38-88A5-4B04-23F0-AD7910E4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E4C4F-EE9E-03F2-27FC-B2E96F1C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</a:t>
            </a:r>
            <a:r>
              <a:rPr kumimoji="1" lang="en-US" altLang="ko-KR" dirty="0" err="1"/>
              <a:t>WaitNotifyExample</a:t>
            </a:r>
            <a:r>
              <a:rPr kumimoji="1" lang="en-US" altLang="ko-KR" dirty="0"/>
              <a:t> (4/4)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1E393-1434-3F81-0C95-DF0156CF14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36A34-B070-EFD9-C930-F74D77FA62ED}"/>
              </a:ext>
            </a:extLst>
          </p:cNvPr>
          <p:cNvSpPr txBox="1"/>
          <p:nvPr/>
        </p:nvSpPr>
        <p:spPr>
          <a:xfrm>
            <a:off x="551383" y="1166895"/>
            <a:ext cx="11043248" cy="4524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WorkObject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u="sng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synchronized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methodA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Thread thread = Thread.currentThread();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thread.getName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": 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methodA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작업 실행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notify();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ThreadB</a:t>
            </a:r>
            <a:r>
              <a:rPr lang="ko-KR" altLang="en-US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Ready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로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wait();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자신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ThreadA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을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BLOCKED state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로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(InterruptedException e) {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u="sng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synchronized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methodB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Thread thread = Thread.currentThread();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System.out.println(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thread.getName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": </a:t>
            </a:r>
            <a:r>
              <a:rPr lang="en-US" altLang="ko-KR" sz="1600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methodB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작업 실행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notify();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sz="1600" dirty="0" err="1">
                <a:solidFill>
                  <a:srgbClr val="267507"/>
                </a:solidFill>
                <a:latin typeface="Menlo" panose="020B0609030804020204" pitchFamily="49" charset="0"/>
              </a:rPr>
              <a:t>ThreadA</a:t>
            </a:r>
            <a:r>
              <a:rPr lang="ko-KR" altLang="en-US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를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Ready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로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wait();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자신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ThreadB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ko-KR" altLang="en-US" sz="1600" dirty="0" err="1">
                <a:solidFill>
                  <a:srgbClr val="267507"/>
                </a:solidFill>
                <a:latin typeface="Menlo" panose="020B0609030804020204" pitchFamily="49" charset="0"/>
              </a:rPr>
              <a:t>를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BLOCKED state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로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(InterruptedException e) {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34817-FF5E-FCF4-C50C-D8D57E500169}"/>
              </a:ext>
            </a:extLst>
          </p:cNvPr>
          <p:cNvSpPr txBox="1"/>
          <p:nvPr/>
        </p:nvSpPr>
        <p:spPr>
          <a:xfrm>
            <a:off x="7759300" y="4340359"/>
            <a:ext cx="3361417" cy="1846659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/>
              <a:t>OUTPUT:</a:t>
            </a:r>
          </a:p>
          <a:p>
            <a:r>
              <a:rPr lang="ko-KR" altLang="en-US" sz="1600" dirty="0" err="1"/>
              <a:t>ThreadA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methodA</a:t>
            </a:r>
            <a:r>
              <a:rPr lang="ko-KR" altLang="en-US" sz="1600" dirty="0"/>
              <a:t> 작업 실행</a:t>
            </a:r>
          </a:p>
          <a:p>
            <a:r>
              <a:rPr lang="ko-KR" altLang="en-US" sz="1600" dirty="0" err="1"/>
              <a:t>ThreadB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methodB</a:t>
            </a:r>
            <a:r>
              <a:rPr lang="ko-KR" altLang="en-US" sz="1600" dirty="0"/>
              <a:t> 작업 실행</a:t>
            </a:r>
          </a:p>
          <a:p>
            <a:r>
              <a:rPr lang="ko-KR" altLang="en-US" sz="1600" dirty="0" err="1"/>
              <a:t>ThreadA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methodA</a:t>
            </a:r>
            <a:r>
              <a:rPr lang="ko-KR" altLang="en-US" sz="1600" dirty="0"/>
              <a:t> 작업 실행</a:t>
            </a:r>
          </a:p>
          <a:p>
            <a:r>
              <a:rPr lang="ko-KR" altLang="en-US" sz="1600" dirty="0" err="1"/>
              <a:t>ThreadB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methodB</a:t>
            </a:r>
            <a:r>
              <a:rPr lang="ko-KR" altLang="en-US" sz="1600" dirty="0"/>
              <a:t> 작업 실행</a:t>
            </a:r>
          </a:p>
          <a:p>
            <a:r>
              <a:rPr lang="ko-KR" altLang="en-US" sz="1600" dirty="0" err="1"/>
              <a:t>ThreadA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methodA</a:t>
            </a:r>
            <a:r>
              <a:rPr lang="ko-KR" altLang="en-US" sz="1600" dirty="0"/>
              <a:t> 작업 실행</a:t>
            </a:r>
            <a:endParaRPr lang="en-US" altLang="ko-KR" sz="1600" dirty="0"/>
          </a:p>
          <a:p>
            <a:r>
              <a:rPr lang="en-US" altLang="ko-KR" sz="1600" dirty="0"/>
              <a:t>...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06153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F6F57-C371-5461-F78C-4B8454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Safe Termination of Thread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02D92-A4A4-6ECA-A14E-5C954149D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Thread</a:t>
            </a:r>
            <a:r>
              <a:rPr kumimoji="1" lang="ko-KR" altLang="en-US" dirty="0"/>
              <a:t>가 예상치 않은 상태나 부작용 없이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모든 </a:t>
            </a:r>
            <a:r>
              <a:rPr kumimoji="1" lang="en-US" altLang="ko-KR" dirty="0"/>
              <a:t>resource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적절히 정리하고 작업을 마무리하는 것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Resource Release (resource</a:t>
            </a:r>
            <a:r>
              <a:rPr kumimoji="1" lang="ko-KR" altLang="en-US" dirty="0"/>
              <a:t> 해제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파일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네트워크 소켓 등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resource</a:t>
            </a:r>
            <a:r>
              <a:rPr kumimoji="1" lang="ko-KR" altLang="en-US" dirty="0"/>
              <a:t> 해제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State Cleanup (</a:t>
            </a:r>
            <a:r>
              <a:rPr kumimoji="1" lang="ko-KR" altLang="en-US" dirty="0"/>
              <a:t>상태 정리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thread </a:t>
            </a:r>
            <a:r>
              <a:rPr kumimoji="1" lang="ko-KR" altLang="en-US" dirty="0"/>
              <a:t>작업을 적절히 마무리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Consistent Behavior (</a:t>
            </a:r>
            <a:r>
              <a:rPr kumimoji="1" lang="ko-KR" altLang="en-US" dirty="0"/>
              <a:t>일관된 동작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예측 가능한 종료 과정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B8EB9-6400-13C0-030C-9A940C016B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068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F781D-596A-77BC-A4DD-8D4654AE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Safe Termination Method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BE9E1-B027-3A8C-4651-A90BED847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kumimoji="1" lang="en-US" altLang="ko-KR" dirty="0"/>
              <a:t>Volatile variable</a:t>
            </a:r>
            <a:r>
              <a:rPr kumimoji="1" lang="ko-KR" altLang="en-US" dirty="0"/>
              <a:t>을 사용한 </a:t>
            </a:r>
            <a:r>
              <a:rPr kumimoji="1" lang="en-US" altLang="ko-KR" dirty="0"/>
              <a:t>flag </a:t>
            </a:r>
            <a:r>
              <a:rPr kumimoji="1" lang="ko-KR" altLang="en-US" dirty="0"/>
              <a:t>방식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volatile variable: value</a:t>
            </a:r>
            <a:r>
              <a:rPr kumimoji="1" lang="ko-KR" altLang="en-US" dirty="0"/>
              <a:t>가 변경될 때마다 모든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에서 즉시 반영 보장</a:t>
            </a:r>
            <a:endParaRPr kumimoji="1" lang="en-US" altLang="ko-KR" dirty="0"/>
          </a:p>
          <a:p>
            <a:pPr marL="457200" indent="-457200">
              <a:buFont typeface="+mj-lt"/>
              <a:buAutoNum type="arabicParenR"/>
            </a:pPr>
            <a:r>
              <a:rPr kumimoji="1" lang="en-US" altLang="ko-KR" dirty="0"/>
              <a:t>Interrupt() method</a:t>
            </a:r>
          </a:p>
          <a:p>
            <a:pPr lvl="1"/>
            <a:r>
              <a:rPr kumimoji="1" lang="en-US" altLang="ko-KR" dirty="0"/>
              <a:t>thread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WAIT, BLOCKED state </a:t>
            </a:r>
            <a:r>
              <a:rPr kumimoji="1" lang="ko-KR" altLang="en-US" dirty="0"/>
              <a:t>해제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작업 중단 가능</a:t>
            </a:r>
            <a:endParaRPr kumimoji="1" lang="en-US" altLang="ko-KR" dirty="0"/>
          </a:p>
          <a:p>
            <a:pPr marL="457200" indent="-457200">
              <a:buFont typeface="+mj-lt"/>
              <a:buAutoNum type="arabicParenR"/>
            </a:pPr>
            <a:r>
              <a:rPr kumimoji="1" lang="en-US" altLang="ko-KR" dirty="0"/>
              <a:t>ExecutorService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thread pool</a:t>
            </a:r>
            <a:r>
              <a:rPr kumimoji="1" lang="ko-KR" altLang="en-US" dirty="0"/>
              <a:t> 관리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work submission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(thread pool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에게 작업 의뢰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termination control</a:t>
            </a:r>
          </a:p>
          <a:p>
            <a:pPr lvl="1"/>
            <a:r>
              <a:rPr kumimoji="1" lang="en-US" altLang="ko-KR" dirty="0"/>
              <a:t>Using shutdown() and shutdownNow()</a:t>
            </a:r>
          </a:p>
          <a:p>
            <a:pPr marL="914400" lvl="1" indent="-457200">
              <a:buFont typeface="+mj-lt"/>
              <a:buAutoNum type="arabicParenR"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92E90-A917-72AE-721E-DDBB577170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0914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BBB4-D24D-62EC-8A99-E834D595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SafeStopVolatile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CA51A-355F-FA09-C378-A0A5EBD9BE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7A97F-FB0C-7557-3EE0-5EDAC43EFA90}"/>
              </a:ext>
            </a:extLst>
          </p:cNvPr>
          <p:cNvSpPr txBox="1"/>
          <p:nvPr/>
        </p:nvSpPr>
        <p:spPr>
          <a:xfrm>
            <a:off x="668991" y="1078155"/>
            <a:ext cx="10925639" cy="4770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VolatileThread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 {</a:t>
            </a:r>
          </a:p>
          <a:p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volatile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boolean</a:t>
            </a:r>
            <a:r>
              <a:rPr lang="en-US" altLang="ko-KR" sz="16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running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ko-KR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(running)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작업 수행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stopThread()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running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SafeStopVolatile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InterruptedException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VolatileThread thread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VolatileThread();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thread.start();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Thread.sleep(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1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초 후에 종료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thread.stopThread(); 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238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FAC5B-FA7F-1CF2-C3C5-B589915B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SafeStopInterrupt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5DACF-F20F-9C57-963B-C1D76425FB2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28284-E7CE-C940-F727-880DE18E124C}"/>
              </a:ext>
            </a:extLst>
          </p:cNvPr>
          <p:cNvSpPr txBox="1"/>
          <p:nvPr/>
        </p:nvSpPr>
        <p:spPr>
          <a:xfrm>
            <a:off x="597369" y="980728"/>
            <a:ext cx="10997262" cy="4770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InterruptibleThread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(!Thread.currentThread().isInterrupted()) {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Thread.sleep(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latin typeface="Menlo" panose="020B0609030804020204" pitchFamily="49" charset="0"/>
              </a:rPr>
              <a:t>작업 수행 중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차단 상태일 수 있음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(InterruptedException e) {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interrupt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가 발생했을 때 처리</a:t>
            </a: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System.out.println(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"Thread interrupted"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SafeStopInterrupt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InterruptedException {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InterruptibleThread thread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InterruptibleThread();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thread.start();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Thread.sleep(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1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초 후에 인터럽트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thread.interrupt();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9984A-E6E7-8EF6-E375-B0ABC1DF6172}"/>
              </a:ext>
            </a:extLst>
          </p:cNvPr>
          <p:cNvSpPr txBox="1"/>
          <p:nvPr/>
        </p:nvSpPr>
        <p:spPr>
          <a:xfrm>
            <a:off x="8831356" y="4864884"/>
            <a:ext cx="2266950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/>
              <a:t>OUTPUT:</a:t>
            </a:r>
          </a:p>
          <a:p>
            <a:r>
              <a:rPr lang="ko-KR" altLang="en-US" dirty="0"/>
              <a:t>Thread interrupted</a:t>
            </a:r>
          </a:p>
        </p:txBody>
      </p:sp>
    </p:spTree>
    <p:extLst>
      <p:ext uri="{BB962C8B-B14F-4D97-AF65-F5344CB8AC3E}">
        <p14:creationId xmlns:p14="http://schemas.microsoft.com/office/powerpoint/2010/main" val="2266392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4F5C-7A83-73BB-D69A-9A4AC602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</a:t>
            </a:r>
            <a:r>
              <a:rPr kumimoji="1" lang="en-US" altLang="ko-KR" dirty="0" err="1"/>
              <a:t>SafeStopExecutorService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6D073-830C-307D-9CE6-FA3794352E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7560F-5657-8C96-0B0F-3E355F896213}"/>
              </a:ext>
            </a:extLst>
          </p:cNvPr>
          <p:cNvSpPr txBox="1"/>
          <p:nvPr/>
        </p:nvSpPr>
        <p:spPr>
          <a:xfrm>
            <a:off x="551383" y="1039175"/>
            <a:ext cx="11043248" cy="54784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java.util.concurrent.ExecutorService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java.util.concurrent.Executors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java.util.concurrent.TimeUnit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SafeStopExecutorService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InterruptedException {</a:t>
            </a:r>
          </a:p>
          <a:p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thread pool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생성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(2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개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thread)</a:t>
            </a: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ExecutorService executor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Executors.newFixedThreadPool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executor.submit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-&gt; {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pool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1st thread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에게 작업 의뢰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(!Thread.currentThread().isInterrupted())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System.out.println(Thread.currentThread().getName() + </a:t>
            </a:r>
            <a:r>
              <a:rPr lang="en-US" altLang="ko-KR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running"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executor.submit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-&gt; {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pool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2nd thread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에게 작업 의뢰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(!Thread.currentThread().isInterrupted())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System.out.println(Thread.currentThread().getName() + </a:t>
            </a:r>
            <a:r>
              <a:rPr lang="en-US" altLang="ko-KR" sz="14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 running"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});</a:t>
            </a: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Thread.sleep(10);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10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miliseconds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(0.001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초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후에 종료</a:t>
            </a: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executor.shutdown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ExecutorService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종료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(!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executor.awaitTermination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TimeUnit.MILLISECONDS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executor.shutdownNow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강제 종료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(interrupt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발생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BB061-76DA-12A7-E70F-7DCD461064E7}"/>
              </a:ext>
            </a:extLst>
          </p:cNvPr>
          <p:cNvSpPr txBox="1"/>
          <p:nvPr/>
        </p:nvSpPr>
        <p:spPr>
          <a:xfrm>
            <a:off x="9067365" y="1200539"/>
            <a:ext cx="2335741" cy="16004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/>
              <a:t>OUTPUT:</a:t>
            </a:r>
          </a:p>
          <a:p>
            <a:r>
              <a:rPr lang="ko-KR" altLang="en-US" sz="1400" dirty="0"/>
              <a:t>pool-1-thread-1 </a:t>
            </a:r>
            <a:r>
              <a:rPr lang="ko-KR" altLang="en-US" sz="1400" dirty="0" err="1"/>
              <a:t>running</a:t>
            </a:r>
            <a:endParaRPr lang="ko-KR" altLang="en-US" sz="1400" dirty="0"/>
          </a:p>
          <a:p>
            <a:r>
              <a:rPr lang="ko-KR" altLang="en-US" sz="1400" dirty="0"/>
              <a:t>pool-1-thread-1 </a:t>
            </a:r>
            <a:r>
              <a:rPr lang="ko-KR" altLang="en-US" sz="1400" dirty="0" err="1"/>
              <a:t>running</a:t>
            </a:r>
            <a:endParaRPr lang="ko-KR" altLang="en-US" sz="1400" dirty="0"/>
          </a:p>
          <a:p>
            <a:r>
              <a:rPr lang="ko-KR" altLang="en-US" sz="1400" dirty="0"/>
              <a:t>pool-1-thread-2 </a:t>
            </a:r>
            <a:r>
              <a:rPr lang="ko-KR" altLang="en-US" sz="1400" dirty="0" err="1"/>
              <a:t>running</a:t>
            </a:r>
            <a:endParaRPr lang="ko-KR" altLang="en-US" sz="1400" dirty="0"/>
          </a:p>
          <a:p>
            <a:r>
              <a:rPr lang="ko-KR" altLang="en-US" sz="1400" dirty="0"/>
              <a:t>pool-1-thread-1 </a:t>
            </a:r>
            <a:r>
              <a:rPr lang="ko-KR" altLang="en-US" sz="1400" dirty="0" err="1"/>
              <a:t>running</a:t>
            </a:r>
            <a:endParaRPr lang="en-US" altLang="ko-KR" sz="1400" dirty="0"/>
          </a:p>
          <a:p>
            <a:r>
              <a:rPr lang="ko-KR" altLang="en-US" sz="1400" dirty="0"/>
              <a:t>pool-1-thread-2 </a:t>
            </a:r>
            <a:r>
              <a:rPr lang="ko-KR" altLang="en-US" sz="1400" dirty="0" err="1"/>
              <a:t>running</a:t>
            </a:r>
            <a:endParaRPr lang="ko-KR" altLang="en-US" sz="1400" dirty="0"/>
          </a:p>
          <a:p>
            <a:r>
              <a:rPr lang="en-US" altLang="ko-KR" sz="1400" dirty="0"/>
              <a:t>...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5697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1B2B7-1344-B92F-E4B6-C4F5FDEC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Task and Multitasking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39A7D-F166-E2E6-F2DD-06CC86FA2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Task</a:t>
            </a:r>
          </a:p>
          <a:p>
            <a:pPr lvl="1"/>
            <a:r>
              <a:rPr kumimoji="1" lang="ko-KR" altLang="en-US" dirty="0"/>
              <a:t>수행해야 할 작업이나 명령어의 단위를 의미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thread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process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의해 실행 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OS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scheduling </a:t>
            </a:r>
            <a:r>
              <a:rPr kumimoji="1" lang="ko-KR" altLang="en-US" dirty="0"/>
              <a:t>단위로 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Process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 보다 추상적인 개념</a:t>
            </a:r>
            <a:endParaRPr kumimoji="1" lang="en-US" altLang="ko-KR" dirty="0"/>
          </a:p>
          <a:p>
            <a:r>
              <a:rPr kumimoji="1" lang="en-US" altLang="ko-KR" dirty="0"/>
              <a:t>Multitasking</a:t>
            </a:r>
          </a:p>
          <a:p>
            <a:pPr lvl="1"/>
            <a:r>
              <a:rPr kumimoji="1" lang="en-US" altLang="ko-KR" dirty="0"/>
              <a:t>OS</a:t>
            </a:r>
            <a:r>
              <a:rPr kumimoji="1" lang="ko-KR" altLang="en-US" dirty="0"/>
              <a:t>가 여러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(process </a:t>
            </a:r>
            <a:r>
              <a:rPr kumimoji="1" lang="ko-KR" altLang="en-US" dirty="0"/>
              <a:t>또는</a:t>
            </a:r>
            <a:r>
              <a:rPr kumimoji="1" lang="en-US" altLang="ko-KR" dirty="0"/>
              <a:t> thread)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동시에 실행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CPU resource</a:t>
            </a:r>
            <a:r>
              <a:rPr kumimoji="1" lang="ko-KR" altLang="en-US" dirty="0"/>
              <a:t>의 효율적 사용을 위해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가 번갈아 실행됨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종류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Process-based multitasking (= multiprocessing)</a:t>
            </a:r>
          </a:p>
          <a:p>
            <a:pPr lvl="2"/>
            <a:r>
              <a:rPr kumimoji="1" lang="en-US" altLang="ko-KR" dirty="0"/>
              <a:t>Thread-based multitasking (= multithreading)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FA4BB-01EA-0D85-A2B2-5042884AA6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13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DD67C4-2B79-F9B4-B206-2823DFA86F05}"/>
              </a:ext>
            </a:extLst>
          </p:cNvPr>
          <p:cNvSpPr/>
          <p:nvPr/>
        </p:nvSpPr>
        <p:spPr>
          <a:xfrm>
            <a:off x="5055319" y="1719664"/>
            <a:ext cx="1707133" cy="3406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33FB1E-7E6E-C889-7BEE-7EEE696B917F}"/>
              </a:ext>
            </a:extLst>
          </p:cNvPr>
          <p:cNvSpPr/>
          <p:nvPr/>
        </p:nvSpPr>
        <p:spPr>
          <a:xfrm>
            <a:off x="5160360" y="2446099"/>
            <a:ext cx="1494957" cy="2575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CBFEDB-1542-639D-2218-637678EEB6BA}"/>
              </a:ext>
            </a:extLst>
          </p:cNvPr>
          <p:cNvSpPr/>
          <p:nvPr/>
        </p:nvSpPr>
        <p:spPr>
          <a:xfrm>
            <a:off x="6962459" y="1732282"/>
            <a:ext cx="4930793" cy="3393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042D1-66CF-49D9-0123-E122863D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Thread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 Worker Threads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E33A77-1F2F-A1C6-15EB-F4AE58FA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3" y="1124742"/>
            <a:ext cx="4503936" cy="5400602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Single Thread Application</a:t>
            </a:r>
          </a:p>
          <a:p>
            <a:pPr marL="533400" lvl="1" indent="-306388"/>
            <a:r>
              <a:rPr kumimoji="1" lang="en-US" altLang="ko-KR" sz="1800" dirty="0"/>
              <a:t>Main Thread </a:t>
            </a:r>
            <a:r>
              <a:rPr kumimoji="1" lang="ko-KR" altLang="en-US" sz="1800" dirty="0"/>
              <a:t>하나만 존재</a:t>
            </a:r>
            <a:endParaRPr kumimoji="1" lang="en-US" altLang="ko-KR" sz="1800" dirty="0"/>
          </a:p>
          <a:p>
            <a:pPr marL="935038" lvl="2" indent="-266700"/>
            <a:r>
              <a:rPr kumimoji="1" lang="en-US" altLang="ko-KR" sz="1800" dirty="0"/>
              <a:t>code1, code2, code3</a:t>
            </a:r>
          </a:p>
          <a:p>
            <a:r>
              <a:rPr kumimoji="1" lang="en-US" altLang="ko-KR" sz="1800" dirty="0"/>
              <a:t>Multi Thread Application</a:t>
            </a:r>
          </a:p>
          <a:p>
            <a:pPr marL="533400" lvl="1" indent="-306388"/>
            <a:r>
              <a:rPr kumimoji="1" lang="en-US" altLang="ko-KR" sz="1800" dirty="0"/>
              <a:t>Main Thread</a:t>
            </a:r>
          </a:p>
          <a:p>
            <a:pPr marL="935038" lvl="2" indent="-266700"/>
            <a:r>
              <a:rPr kumimoji="1" lang="en-US" altLang="ko-KR" sz="1800" dirty="0"/>
              <a:t>code1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(Worker Thread1 </a:t>
            </a:r>
            <a:r>
              <a:rPr kumimoji="1" lang="ko-KR" altLang="en-US" sz="1800" dirty="0"/>
              <a:t>분기</a:t>
            </a:r>
            <a:r>
              <a:rPr kumimoji="1" lang="en-US" altLang="ko-KR" sz="1800" dirty="0"/>
              <a:t>)</a:t>
            </a:r>
          </a:p>
          <a:p>
            <a:pPr marL="935038" lvl="2" indent="-266700"/>
            <a:r>
              <a:rPr kumimoji="1" lang="en-US" altLang="ko-KR" sz="1800" dirty="0"/>
              <a:t>code2 (Worker Thread2 </a:t>
            </a:r>
            <a:r>
              <a:rPr kumimoji="1" lang="ko-KR" altLang="en-US" sz="1800" dirty="0"/>
              <a:t>분기</a:t>
            </a:r>
            <a:r>
              <a:rPr kumimoji="1" lang="en-US" altLang="ko-KR" sz="1800" dirty="0"/>
              <a:t>)</a:t>
            </a:r>
          </a:p>
          <a:p>
            <a:pPr marL="935038" lvl="2" indent="-266700"/>
            <a:r>
              <a:rPr kumimoji="1" lang="en-US" altLang="ko-KR" sz="1800" dirty="0"/>
              <a:t>code3</a:t>
            </a:r>
          </a:p>
          <a:p>
            <a:pPr marL="533400" lvl="1" indent="-306388"/>
            <a:r>
              <a:rPr kumimoji="1" lang="en-US" altLang="ko-KR" sz="1800" dirty="0"/>
              <a:t>Worker Thread1</a:t>
            </a:r>
          </a:p>
          <a:p>
            <a:pPr marL="935038" lvl="2" indent="-266700"/>
            <a:r>
              <a:rPr kumimoji="1" lang="en-US" altLang="ko-KR" sz="1800" dirty="0"/>
              <a:t>code11</a:t>
            </a:r>
          </a:p>
          <a:p>
            <a:pPr marL="935038" lvl="2" indent="-266700"/>
            <a:r>
              <a:rPr kumimoji="1" lang="en-US" altLang="ko-KR" sz="1800" dirty="0"/>
              <a:t>code12</a:t>
            </a:r>
          </a:p>
          <a:p>
            <a:pPr marL="533400" lvl="1" indent="-306388"/>
            <a:r>
              <a:rPr kumimoji="1" lang="en-US" altLang="ko-KR" sz="1800" dirty="0"/>
              <a:t>Worker Thread2</a:t>
            </a:r>
          </a:p>
          <a:p>
            <a:pPr marL="935038" lvl="2" indent="-266700"/>
            <a:r>
              <a:rPr kumimoji="1" lang="en-US" altLang="ko-KR" sz="1800" dirty="0"/>
              <a:t>code21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D1508-4B54-F4D4-3E30-1C5C87E4B38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A93D1-91F2-1DDF-1EA2-7F86179C2667}"/>
              </a:ext>
            </a:extLst>
          </p:cNvPr>
          <p:cNvSpPr txBox="1"/>
          <p:nvPr/>
        </p:nvSpPr>
        <p:spPr>
          <a:xfrm>
            <a:off x="8804306" y="1805444"/>
            <a:ext cx="1260921" cy="52322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Multi-Thread</a:t>
            </a:r>
          </a:p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Application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E0252F-5BED-BC78-ACE6-0CF85CA81777}"/>
              </a:ext>
            </a:extLst>
          </p:cNvPr>
          <p:cNvSpPr/>
          <p:nvPr/>
        </p:nvSpPr>
        <p:spPr>
          <a:xfrm>
            <a:off x="7056094" y="2447169"/>
            <a:ext cx="1494957" cy="25752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BBD231-B6EA-5D59-082A-0C50A59E3BA2}"/>
              </a:ext>
            </a:extLst>
          </p:cNvPr>
          <p:cNvSpPr/>
          <p:nvPr/>
        </p:nvSpPr>
        <p:spPr>
          <a:xfrm>
            <a:off x="7237069" y="2636788"/>
            <a:ext cx="1168400" cy="431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code1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DBB4FD-319E-0F55-6901-828B790B6E7F}"/>
              </a:ext>
            </a:extLst>
          </p:cNvPr>
          <p:cNvSpPr/>
          <p:nvPr/>
        </p:nvSpPr>
        <p:spPr>
          <a:xfrm>
            <a:off x="7237069" y="3326670"/>
            <a:ext cx="1168400" cy="431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code2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330E16-50DB-62B1-DB2D-CB238F95E376}"/>
              </a:ext>
            </a:extLst>
          </p:cNvPr>
          <p:cNvSpPr/>
          <p:nvPr/>
        </p:nvSpPr>
        <p:spPr>
          <a:xfrm>
            <a:off x="7237069" y="4010772"/>
            <a:ext cx="1168400" cy="431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code3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5D1E82-C134-C3B9-D786-A73734090CFA}"/>
              </a:ext>
            </a:extLst>
          </p:cNvPr>
          <p:cNvSpPr txBox="1"/>
          <p:nvPr/>
        </p:nvSpPr>
        <p:spPr>
          <a:xfrm>
            <a:off x="7214051" y="4592547"/>
            <a:ext cx="1214434" cy="307777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Main Thread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29EDB2-EB4C-64AC-3E23-D4812B4908A9}"/>
              </a:ext>
            </a:extLst>
          </p:cNvPr>
          <p:cNvSpPr/>
          <p:nvPr/>
        </p:nvSpPr>
        <p:spPr>
          <a:xfrm>
            <a:off x="8669592" y="3758470"/>
            <a:ext cx="1494957" cy="1263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4C7AE6-CCF7-29FA-0C76-74795A2F5EDB}"/>
              </a:ext>
            </a:extLst>
          </p:cNvPr>
          <p:cNvSpPr/>
          <p:nvPr/>
        </p:nvSpPr>
        <p:spPr>
          <a:xfrm>
            <a:off x="8850567" y="4010772"/>
            <a:ext cx="1168400" cy="431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code21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7B7B6C-C12E-C5D0-B21C-FA7D880A4836}"/>
              </a:ext>
            </a:extLst>
          </p:cNvPr>
          <p:cNvSpPr txBox="1"/>
          <p:nvPr/>
        </p:nvSpPr>
        <p:spPr>
          <a:xfrm>
            <a:off x="9015903" y="4484826"/>
            <a:ext cx="837728" cy="52322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Worker</a:t>
            </a:r>
          </a:p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Thread2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34799-C2CB-4949-F232-11B2D60A2B37}"/>
              </a:ext>
            </a:extLst>
          </p:cNvPr>
          <p:cNvSpPr/>
          <p:nvPr/>
        </p:nvSpPr>
        <p:spPr>
          <a:xfrm>
            <a:off x="10283090" y="3068589"/>
            <a:ext cx="1494957" cy="19555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03AA43-4871-EB51-9695-661EA78F47BD}"/>
              </a:ext>
            </a:extLst>
          </p:cNvPr>
          <p:cNvSpPr/>
          <p:nvPr/>
        </p:nvSpPr>
        <p:spPr>
          <a:xfrm>
            <a:off x="10464065" y="4012436"/>
            <a:ext cx="1168400" cy="431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code12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A2E15B-742E-D647-3C41-4335A871D961}"/>
              </a:ext>
            </a:extLst>
          </p:cNvPr>
          <p:cNvSpPr txBox="1"/>
          <p:nvPr/>
        </p:nvSpPr>
        <p:spPr>
          <a:xfrm>
            <a:off x="10629400" y="4486490"/>
            <a:ext cx="837728" cy="52322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Worker</a:t>
            </a:r>
          </a:p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Thread1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3246FF-CE6D-24D3-7764-557DFC789A66}"/>
              </a:ext>
            </a:extLst>
          </p:cNvPr>
          <p:cNvSpPr/>
          <p:nvPr/>
        </p:nvSpPr>
        <p:spPr>
          <a:xfrm>
            <a:off x="10464065" y="3312982"/>
            <a:ext cx="1168400" cy="431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code11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293E18CF-602E-D169-7378-44B03644E895}"/>
              </a:ext>
            </a:extLst>
          </p:cNvPr>
          <p:cNvCxnSpPr>
            <a:stCxn id="20" idx="3"/>
            <a:endCxn id="35" idx="0"/>
          </p:cNvCxnSpPr>
          <p:nvPr/>
        </p:nvCxnSpPr>
        <p:spPr>
          <a:xfrm>
            <a:off x="8405469" y="2852688"/>
            <a:ext cx="2642796" cy="460294"/>
          </a:xfrm>
          <a:prstGeom prst="bentConnector2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77774A8F-237B-7504-711F-76294FA6F1A7}"/>
              </a:ext>
            </a:extLst>
          </p:cNvPr>
          <p:cNvCxnSpPr>
            <a:cxnSpLocks/>
            <a:stCxn id="21" idx="3"/>
            <a:endCxn id="27" idx="0"/>
          </p:cNvCxnSpPr>
          <p:nvPr/>
        </p:nvCxnSpPr>
        <p:spPr>
          <a:xfrm>
            <a:off x="8405469" y="3542570"/>
            <a:ext cx="1029298" cy="468202"/>
          </a:xfrm>
          <a:prstGeom prst="bentConnector2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5715798-1958-13E9-CF0A-4CA81BC37DA7}"/>
              </a:ext>
            </a:extLst>
          </p:cNvPr>
          <p:cNvCxnSpPr>
            <a:stCxn id="35" idx="2"/>
            <a:endCxn id="30" idx="0"/>
          </p:cNvCxnSpPr>
          <p:nvPr/>
        </p:nvCxnSpPr>
        <p:spPr>
          <a:xfrm>
            <a:off x="11048265" y="3744782"/>
            <a:ext cx="0" cy="267654"/>
          </a:xfrm>
          <a:prstGeom prst="straightConnector1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13D64EB-99AC-8857-7CFA-7233D2E06AB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821269" y="3068588"/>
            <a:ext cx="0" cy="258082"/>
          </a:xfrm>
          <a:prstGeom prst="straightConnector1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F72C1B1-CF43-7543-7E0D-4E5C9A32A41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7821269" y="3758470"/>
            <a:ext cx="0" cy="252302"/>
          </a:xfrm>
          <a:prstGeom prst="straightConnector1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2E8974-7B93-3B79-5987-9F927DF80743}"/>
              </a:ext>
            </a:extLst>
          </p:cNvPr>
          <p:cNvSpPr/>
          <p:nvPr/>
        </p:nvSpPr>
        <p:spPr>
          <a:xfrm>
            <a:off x="5341335" y="2635718"/>
            <a:ext cx="1168400" cy="431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code1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D9F302-9F52-31E6-9B87-F181EA1AFDCA}"/>
              </a:ext>
            </a:extLst>
          </p:cNvPr>
          <p:cNvSpPr/>
          <p:nvPr/>
        </p:nvSpPr>
        <p:spPr>
          <a:xfrm>
            <a:off x="5341335" y="3325600"/>
            <a:ext cx="1168400" cy="431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code2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92D25C-CA82-5491-14D2-700580E9D911}"/>
              </a:ext>
            </a:extLst>
          </p:cNvPr>
          <p:cNvSpPr/>
          <p:nvPr/>
        </p:nvSpPr>
        <p:spPr>
          <a:xfrm>
            <a:off x="5341335" y="4009702"/>
            <a:ext cx="1168400" cy="431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나눔스퀘어OTF Regular"/>
              </a:rPr>
              <a:t>code3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7D391-2276-1018-8407-ACCCA1420EDD}"/>
              </a:ext>
            </a:extLst>
          </p:cNvPr>
          <p:cNvSpPr txBox="1"/>
          <p:nvPr/>
        </p:nvSpPr>
        <p:spPr>
          <a:xfrm>
            <a:off x="5242750" y="1810822"/>
            <a:ext cx="1334659" cy="523220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Single Thread</a:t>
            </a:r>
          </a:p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Application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6FEC8-FACF-F1B0-7C2E-8524396F0B2B}"/>
              </a:ext>
            </a:extLst>
          </p:cNvPr>
          <p:cNvSpPr txBox="1"/>
          <p:nvPr/>
        </p:nvSpPr>
        <p:spPr>
          <a:xfrm>
            <a:off x="5318317" y="4591477"/>
            <a:ext cx="1214434" cy="307777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rtlCol="0" anchor="ctr">
            <a:spAutoFit/>
          </a:bodyPr>
          <a:lstStyle/>
          <a:p>
            <a:pPr algn="ctr" defTabSz="457200"/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Main Thread</a:t>
            </a:r>
            <a:endParaRPr kumimoji="1"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9C3F4FD-1BD6-6B4F-15D7-690EBE9461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25535" y="3067518"/>
            <a:ext cx="0" cy="258082"/>
          </a:xfrm>
          <a:prstGeom prst="straightConnector1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BE194C7-49FB-5B4A-4D6F-73518AF9015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25535" y="3757400"/>
            <a:ext cx="0" cy="252302"/>
          </a:xfrm>
          <a:prstGeom prst="straightConnector1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1540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" grpId="0" animBg="1"/>
      <p:bldP spid="37" grpId="0" animBg="1"/>
      <p:bldP spid="14" grpId="0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7" grpId="0" animBg="1"/>
      <p:bldP spid="28" grpId="0"/>
      <p:bldP spid="29" grpId="0" animBg="1"/>
      <p:bldP spid="30" grpId="0" animBg="1"/>
      <p:bldP spid="31" grpId="0"/>
      <p:bldP spid="35" grpId="0" animBg="1"/>
      <p:bldP spid="7" grpId="0" animBg="1"/>
      <p:bldP spid="8" grpId="0" animBg="1"/>
      <p:bldP spid="9" grpId="0" animBg="1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DAA10-CCB4-EC30-8F45-0A7D7491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main thread only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D8804A-95AF-D3A5-9F48-9F094BF072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6FD84-BDD5-BD0D-080C-01D395ADA2D7}"/>
              </a:ext>
            </a:extLst>
          </p:cNvPr>
          <p:cNvSpPr txBox="1"/>
          <p:nvPr/>
        </p:nvSpPr>
        <p:spPr>
          <a:xfrm>
            <a:off x="551382" y="1160145"/>
            <a:ext cx="11043248" cy="443198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java.awt.Toolkit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BeepPrintExample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Toolkit toolkit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Toolkit.getDefaultToolkit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</a:p>
          <a:p>
            <a:pPr lvl="2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 </a:t>
            </a:r>
          </a:p>
          <a:p>
            <a:pPr lvl="3"/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toolkit.beep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beep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음 발생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Thread.sleep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}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0.5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초 일시 정지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(Exception e) {}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System.out.println(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띵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Thread.sleep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} </a:t>
            </a:r>
          </a:p>
          <a:p>
            <a:pPr lvl="3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(Exception e) {}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BC769-BA7E-5ABC-BF13-DA31F095ACC3}"/>
              </a:ext>
            </a:extLst>
          </p:cNvPr>
          <p:cNvSpPr txBox="1"/>
          <p:nvPr/>
        </p:nvSpPr>
        <p:spPr>
          <a:xfrm>
            <a:off x="8291918" y="2274838"/>
            <a:ext cx="3070848" cy="21236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OUTPUT:</a:t>
            </a:r>
          </a:p>
          <a:p>
            <a:r>
              <a:rPr lang="en-US" altLang="ko-KR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(0.5</a:t>
            </a:r>
            <a:r>
              <a:rPr lang="ko-KR" altLang="en-US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초 간격으로</a:t>
            </a:r>
            <a:r>
              <a:rPr lang="en-US" altLang="ko-KR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)</a:t>
            </a:r>
            <a:r>
              <a:rPr lang="ko-KR" altLang="en-US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 </a:t>
            </a:r>
            <a:r>
              <a:rPr lang="en-US" altLang="ko-KR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beep 5</a:t>
            </a:r>
            <a:r>
              <a:rPr lang="ko-KR" altLang="en-US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번</a:t>
            </a:r>
            <a:endParaRPr lang="en-US" altLang="ko-KR" sz="1600" dirty="0">
              <a:latin typeface="NanumSquare Neo OTF Regular" pitchFamily="2" charset="-127"/>
              <a:ea typeface="NanumSquare Neo OTF Regular" pitchFamily="2" charset="-127"/>
              <a:cs typeface="Menlo" panose="020B0609030804020204" pitchFamily="49" charset="0"/>
            </a:endParaRPr>
          </a:p>
          <a:p>
            <a:r>
              <a:rPr lang="en-US" altLang="ko-KR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(0.5</a:t>
            </a:r>
            <a:r>
              <a:rPr lang="ko-KR" altLang="en-US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초 간격으로</a:t>
            </a:r>
            <a:r>
              <a:rPr lang="en-US" altLang="ko-KR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)</a:t>
            </a:r>
            <a:r>
              <a:rPr lang="ko-KR" altLang="en-US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 아래 </a:t>
            </a:r>
            <a:r>
              <a:rPr lang="en-US" altLang="ko-KR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print</a:t>
            </a:r>
          </a:p>
          <a:p>
            <a:r>
              <a:rPr lang="ko-KR" altLang="en-US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띵</a:t>
            </a:r>
          </a:p>
          <a:p>
            <a:r>
              <a:rPr lang="ko-KR" altLang="en-US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띵</a:t>
            </a:r>
          </a:p>
          <a:p>
            <a:r>
              <a:rPr lang="ko-KR" altLang="en-US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띵</a:t>
            </a:r>
          </a:p>
          <a:p>
            <a:r>
              <a:rPr lang="ko-KR" altLang="en-US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띵</a:t>
            </a:r>
          </a:p>
          <a:p>
            <a:r>
              <a:rPr lang="ko-KR" altLang="en-US" sz="1600" dirty="0">
                <a:latin typeface="NanumSquare Neo OTF Regular" pitchFamily="2" charset="-127"/>
                <a:ea typeface="NanumSquare Neo OTF Regular" pitchFamily="2" charset="-127"/>
                <a:cs typeface="Menlo" panose="020B0609030804020204" pitchFamily="49" charset="0"/>
              </a:rPr>
              <a:t>띵</a:t>
            </a:r>
          </a:p>
        </p:txBody>
      </p:sp>
    </p:spTree>
    <p:extLst>
      <p:ext uri="{BB962C8B-B14F-4D97-AF65-F5344CB8AC3E}">
        <p14:creationId xmlns:p14="http://schemas.microsoft.com/office/powerpoint/2010/main" val="1324814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1B847-CDF4-F897-DF53-1B52106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main + worker threads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286144-5974-F9B9-BFE6-D61E9BBEFD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1366B-35A6-0875-AA84-E14C6444F8AE}"/>
              </a:ext>
            </a:extLst>
          </p:cNvPr>
          <p:cNvSpPr txBox="1"/>
          <p:nvPr/>
        </p:nvSpPr>
        <p:spPr>
          <a:xfrm>
            <a:off x="551383" y="1113107"/>
            <a:ext cx="11043248" cy="5262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java.awt.Toolkit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BeepPrintExample2 {</a:t>
            </a:r>
          </a:p>
          <a:p>
            <a:pPr lvl="1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main(String[] args)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 thread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Runnable()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@Override</a:t>
            </a:r>
          </a:p>
          <a:p>
            <a:pPr lvl="3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pPr lvl="4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Toolkit toolkit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Toolkit.getDefaultToolkit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</a:p>
          <a:p>
            <a:pPr lvl="4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 </a:t>
            </a:r>
          </a:p>
          <a:p>
            <a:pPr lvl="5"/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toolkit.beep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5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Thread.sleep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(Exception e) {}</a:t>
            </a:r>
          </a:p>
          <a:p>
            <a:pPr lvl="4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thread.start();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worker thread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실행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System.out.println(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ko-KR" altLang="en-US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띵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Thread.sleep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(Exception e) {}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04D07-5515-4A0E-F1D8-9C927D25285F}"/>
              </a:ext>
            </a:extLst>
          </p:cNvPr>
          <p:cNvSpPr/>
          <p:nvPr/>
        </p:nvSpPr>
        <p:spPr>
          <a:xfrm>
            <a:off x="1492624" y="2127212"/>
            <a:ext cx="7449669" cy="2431341"/>
          </a:xfrm>
          <a:prstGeom prst="rect">
            <a:avLst/>
          </a:prstGeom>
          <a:noFill/>
          <a:ln w="9525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A21011-28C4-4E39-A04A-13DCA4B6BB51}"/>
              </a:ext>
            </a:extLst>
          </p:cNvPr>
          <p:cNvSpPr/>
          <p:nvPr/>
        </p:nvSpPr>
        <p:spPr>
          <a:xfrm>
            <a:off x="1492623" y="4558553"/>
            <a:ext cx="7449669" cy="1248017"/>
          </a:xfrm>
          <a:prstGeom prst="rect">
            <a:avLst/>
          </a:prstGeom>
          <a:noFill/>
          <a:ln w="9525" cap="flat">
            <a:solidFill>
              <a:schemeClr val="accent5">
                <a:lumMod val="75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29CD1-B17D-71F1-5044-712F01EA0B79}"/>
              </a:ext>
            </a:extLst>
          </p:cNvPr>
          <p:cNvSpPr txBox="1"/>
          <p:nvPr/>
        </p:nvSpPr>
        <p:spPr>
          <a:xfrm>
            <a:off x="9345706" y="3173605"/>
            <a:ext cx="2343150" cy="338554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worker thread </a:t>
            </a:r>
            <a:r>
              <a:rPr lang="ko-KR" altLang="en-US" sz="1600" dirty="0">
                <a:solidFill>
                  <a:srgbClr val="267507"/>
                </a:solidFill>
                <a:latin typeface="Menlo" panose="020B0609030804020204" pitchFamily="49" charset="0"/>
              </a:rPr>
              <a:t>생성</a:t>
            </a:r>
            <a:endParaRPr lang="ko-KR" altLang="en-US" sz="1600" dirty="0"/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D45255F2-1089-8106-D6F0-A7073DC2B2C0}"/>
              </a:ext>
            </a:extLst>
          </p:cNvPr>
          <p:cNvSpPr/>
          <p:nvPr/>
        </p:nvSpPr>
        <p:spPr>
          <a:xfrm>
            <a:off x="9096887" y="2127212"/>
            <a:ext cx="248819" cy="2431341"/>
          </a:xfrm>
          <a:prstGeom prst="rightBrace">
            <a:avLst/>
          </a:prstGeom>
          <a:noFill/>
          <a:ln w="19050" cap="flat">
            <a:solidFill>
              <a:srgbClr val="FF0000"/>
            </a:solidFill>
            <a:prstDash val="solid"/>
            <a:round/>
            <a:tailEnd type="non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330F79EA-2AE9-2DF0-A398-250C6C300A7E}"/>
              </a:ext>
            </a:extLst>
          </p:cNvPr>
          <p:cNvSpPr/>
          <p:nvPr/>
        </p:nvSpPr>
        <p:spPr>
          <a:xfrm>
            <a:off x="9096887" y="4588778"/>
            <a:ext cx="248819" cy="1217792"/>
          </a:xfrm>
          <a:prstGeom prst="rightBrace">
            <a:avLst/>
          </a:prstGeom>
          <a:noFill/>
          <a:ln w="19050" cap="flat">
            <a:solidFill>
              <a:schemeClr val="accent5">
                <a:lumMod val="75000"/>
              </a:schemeClr>
            </a:solidFill>
            <a:prstDash val="solid"/>
            <a:round/>
            <a:tailEnd type="none" w="med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40A67-3010-B74B-39E9-6825DDC9BA60}"/>
              </a:ext>
            </a:extLst>
          </p:cNvPr>
          <p:cNvSpPr txBox="1"/>
          <p:nvPr/>
        </p:nvSpPr>
        <p:spPr>
          <a:xfrm>
            <a:off x="9345706" y="5013284"/>
            <a:ext cx="2248925" cy="338554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main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thread </a:t>
            </a:r>
            <a:r>
              <a:rPr lang="en-US" altLang="ko-KR" sz="1600" dirty="0">
                <a:solidFill>
                  <a:srgbClr val="267507"/>
                </a:solidFill>
                <a:latin typeface="Menlo" panose="020B0609030804020204" pitchFamily="49" charset="0"/>
              </a:rPr>
              <a:t>code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957FD0-BFA1-FF63-EFCB-B9A12CA5B3F2}"/>
              </a:ext>
            </a:extLst>
          </p:cNvPr>
          <p:cNvSpPr/>
          <p:nvPr/>
        </p:nvSpPr>
        <p:spPr>
          <a:xfrm>
            <a:off x="1896038" y="2620338"/>
            <a:ext cx="6925234" cy="1709615"/>
          </a:xfrm>
          <a:prstGeom prst="rect">
            <a:avLst/>
          </a:prstGeom>
          <a:noFill/>
          <a:ln w="9525" cap="flat">
            <a:solidFill>
              <a:schemeClr val="accent5">
                <a:lumMod val="75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나눔스퀘어OTF Regula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7657D-17EA-8FE6-860B-7D9F3A7A4C9C}"/>
              </a:ext>
            </a:extLst>
          </p:cNvPr>
          <p:cNvSpPr txBox="1"/>
          <p:nvPr/>
        </p:nvSpPr>
        <p:spPr>
          <a:xfrm>
            <a:off x="6400800" y="4023746"/>
            <a:ext cx="2420472" cy="338554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worker thread code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1242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  <p:bldP spid="12" grpId="0" animBg="1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BAB40-8749-E249-DE0B-FF92B6AE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Creating Thread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B0A78-E558-A5E7-AD24-AF18445AB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altLang="ko-KR" dirty="0"/>
              <a:t>Thread class</a:t>
            </a:r>
            <a:r>
              <a:rPr lang="ko-KR" altLang="en-US" dirty="0"/>
              <a:t>로 직접 생성</a:t>
            </a:r>
            <a:endParaRPr lang="en-US" altLang="ko-KR" sz="2400" dirty="0"/>
          </a:p>
          <a:p>
            <a:pPr lvl="1"/>
            <a:r>
              <a:rPr lang="en-US" altLang="ko-KR" dirty="0" err="1"/>
              <a:t>java.lang.Thread</a:t>
            </a:r>
            <a:r>
              <a:rPr lang="en-US" altLang="ko-KR" dirty="0"/>
              <a:t> class </a:t>
            </a:r>
            <a:r>
              <a:rPr lang="ko-KR" altLang="en-US" dirty="0"/>
              <a:t>에서 </a:t>
            </a:r>
            <a:r>
              <a:rPr lang="en-US" altLang="ko-KR" dirty="0"/>
              <a:t>worker class</a:t>
            </a:r>
            <a:r>
              <a:rPr lang="ko-KR" altLang="en-US" dirty="0" err="1"/>
              <a:t>를</a:t>
            </a:r>
            <a:r>
              <a:rPr lang="ko-KR" altLang="en-US" dirty="0"/>
              <a:t> 직접 생성</a:t>
            </a:r>
            <a:endParaRPr lang="en-US" altLang="ko-KR" dirty="0"/>
          </a:p>
          <a:p>
            <a:pPr lvl="1"/>
            <a:r>
              <a:rPr lang="en-US" altLang="ko-KR" dirty="0"/>
              <a:t>Runnable implements object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로 하는 </a:t>
            </a:r>
            <a:r>
              <a:rPr lang="en-US" altLang="ko-KR" dirty="0"/>
              <a:t>constructor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sz="2400" dirty="0"/>
              <a:t>Thread Child Class</a:t>
            </a:r>
            <a:r>
              <a:rPr lang="ko-KR" altLang="en-US" sz="2400" dirty="0"/>
              <a:t>로 생성</a:t>
            </a:r>
            <a:endParaRPr lang="en-US" altLang="ko-KR" sz="2400" dirty="0"/>
          </a:p>
          <a:p>
            <a:pPr lvl="1"/>
            <a:r>
              <a:rPr lang="en-US" altLang="ko-KR" dirty="0"/>
              <a:t>Thread class inherit, run() method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override, </a:t>
            </a:r>
            <a:r>
              <a:rPr lang="ko-KR" altLang="en-US" dirty="0"/>
              <a:t>실행 </a:t>
            </a:r>
            <a:r>
              <a:rPr lang="en-US" altLang="ko-KR" dirty="0"/>
              <a:t>code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run()</a:t>
            </a:r>
            <a:r>
              <a:rPr lang="ko-KR" altLang="en-US" dirty="0" err="1"/>
              <a:t>에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B980C5-D6A8-3AC6-3768-7C2C7DA32C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0518D-DE6F-4B75-A29B-65BA07D6ECF1}"/>
              </a:ext>
            </a:extLst>
          </p:cNvPr>
          <p:cNvSpPr txBox="1"/>
          <p:nvPr/>
        </p:nvSpPr>
        <p:spPr>
          <a:xfrm>
            <a:off x="1327898" y="2493874"/>
            <a:ext cx="6457950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marL="180975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 thread =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Thread(Runnable target);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23F62-21D9-142D-CEFC-83B74485FD7E}"/>
              </a:ext>
            </a:extLst>
          </p:cNvPr>
          <p:cNvSpPr txBox="1"/>
          <p:nvPr/>
        </p:nvSpPr>
        <p:spPr>
          <a:xfrm>
            <a:off x="1327898" y="4201560"/>
            <a:ext cx="4691130" cy="1815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WorkerThread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@Override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thread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가 실행할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code</a:t>
            </a:r>
            <a:endParaRPr lang="ko-KR" altLang="en-US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thread object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생성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 thread =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WorkerThread();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4E6B2-FA8E-8B41-DACE-BA535780DAB2}"/>
              </a:ext>
            </a:extLst>
          </p:cNvPr>
          <p:cNvSpPr txBox="1"/>
          <p:nvPr/>
        </p:nvSpPr>
        <p:spPr>
          <a:xfrm>
            <a:off x="6293982" y="4201560"/>
            <a:ext cx="4691130" cy="1815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anonymous class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이용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 thread =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Thread()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@Override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run() {</a:t>
            </a: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thread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가 실행할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code</a:t>
            </a:r>
            <a:endParaRPr lang="ko-KR" altLang="en-US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thread.start();</a:t>
            </a:r>
          </a:p>
        </p:txBody>
      </p:sp>
    </p:spTree>
    <p:extLst>
      <p:ext uri="{BB962C8B-B14F-4D97-AF65-F5344CB8AC3E}">
        <p14:creationId xmlns:p14="http://schemas.microsoft.com/office/powerpoint/2010/main" val="3402191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30A63-AB04-0DDF-23DE-D51C07A1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Thread’s Name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CF4D1-D501-BE1F-8A98-55FE4F684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Worker </a:t>
            </a:r>
            <a:r>
              <a:rPr lang="en-US" altLang="ko-KR" sz="2000" dirty="0" err="1"/>
              <a:t>thead</a:t>
            </a:r>
            <a:r>
              <a:rPr lang="ko-KR" altLang="en-US" sz="2000" dirty="0"/>
              <a:t>의 </a:t>
            </a:r>
            <a:r>
              <a:rPr lang="en-US" altLang="ko-KR" sz="2000" dirty="0"/>
              <a:t>default name: Thread-n</a:t>
            </a:r>
          </a:p>
          <a:p>
            <a:r>
              <a:rPr lang="ko-KR" altLang="en-US" sz="2000" dirty="0"/>
              <a:t>다른 </a:t>
            </a:r>
            <a:r>
              <a:rPr lang="en-US" altLang="ko-KR" sz="2000" dirty="0"/>
              <a:t>name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설정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Thread class</a:t>
            </a:r>
            <a:r>
              <a:rPr lang="ko-KR" altLang="en-US" sz="2000" dirty="0"/>
              <a:t>의 </a:t>
            </a:r>
            <a:r>
              <a:rPr lang="en-US" altLang="ko-KR" sz="2000" dirty="0"/>
              <a:t>setName() method</a:t>
            </a:r>
          </a:p>
          <a:p>
            <a:pPr marL="0" indent="-276225">
              <a:buNone/>
            </a:pPr>
            <a:endParaRPr lang="en-US" altLang="ko-KR" dirty="0"/>
          </a:p>
          <a:p>
            <a:endParaRPr lang="en-US" altLang="ko-KR" sz="2000" dirty="0"/>
          </a:p>
          <a:p>
            <a:r>
              <a:rPr lang="en-US" altLang="ko-KR" sz="2000" dirty="0"/>
              <a:t>Naming: Debugging</a:t>
            </a:r>
            <a:r>
              <a:rPr lang="ko-KR" altLang="en-US" sz="2000" dirty="0"/>
              <a:t>할 때 어떤 </a:t>
            </a:r>
            <a:r>
              <a:rPr lang="en-US" altLang="ko-KR" sz="2000" dirty="0"/>
              <a:t>thread</a:t>
            </a:r>
            <a:r>
              <a:rPr lang="ko-KR" altLang="en-US" sz="2000" dirty="0"/>
              <a:t>가 작업을 하는지 조사하는데 유용</a:t>
            </a:r>
          </a:p>
          <a:p>
            <a:r>
              <a:rPr lang="en-US" altLang="ko-KR" sz="2000" dirty="0" err="1"/>
              <a:t>Thread.currentThread</a:t>
            </a:r>
            <a:r>
              <a:rPr lang="en-US" altLang="ko-KR" sz="2000" dirty="0"/>
              <a:t>(): </a:t>
            </a:r>
            <a:r>
              <a:rPr lang="ko-KR" altLang="en-US" sz="2000" dirty="0"/>
              <a:t>현재 작업하는 </a:t>
            </a:r>
            <a:r>
              <a:rPr lang="en-US" altLang="ko-KR" sz="2000" dirty="0"/>
              <a:t>thread</a:t>
            </a:r>
            <a:r>
              <a:rPr lang="ko-KR" altLang="en-US" sz="2000" dirty="0"/>
              <a:t>의 </a:t>
            </a:r>
            <a:r>
              <a:rPr lang="en-US" altLang="ko-KR" sz="2000" dirty="0"/>
              <a:t>reference</a:t>
            </a:r>
            <a:r>
              <a:rPr lang="ko-KR" altLang="en-US" sz="2000" dirty="0"/>
              <a:t> </a:t>
            </a:r>
            <a:r>
              <a:rPr lang="en-US" altLang="ko-KR" sz="2000" dirty="0"/>
              <a:t>return</a:t>
            </a:r>
          </a:p>
          <a:p>
            <a:r>
              <a:rPr lang="en-US" altLang="ko-KR" sz="2000" dirty="0"/>
              <a:t>getName(): thread</a:t>
            </a:r>
            <a:r>
              <a:rPr lang="ko-KR" altLang="en-US" sz="2000" dirty="0"/>
              <a:t>의 </a:t>
            </a:r>
            <a:r>
              <a:rPr lang="en-US" altLang="ko-KR" sz="2000" dirty="0"/>
              <a:t>name return</a:t>
            </a:r>
            <a:endParaRPr kumimoji="1"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14BA6-570F-1D55-6C50-4CE8F8E661E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8E90E-728F-8F61-0C8D-B2DAC5AFA264}"/>
              </a:ext>
            </a:extLst>
          </p:cNvPr>
          <p:cNvSpPr txBox="1"/>
          <p:nvPr/>
        </p:nvSpPr>
        <p:spPr>
          <a:xfrm>
            <a:off x="2381456" y="2046237"/>
            <a:ext cx="4034307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thread.setName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myThread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30136-7702-D23C-19AA-EBCDB295ED33}"/>
              </a:ext>
            </a:extLst>
          </p:cNvPr>
          <p:cNvSpPr txBox="1"/>
          <p:nvPr/>
        </p:nvSpPr>
        <p:spPr>
          <a:xfrm>
            <a:off x="2381456" y="3985926"/>
            <a:ext cx="6098146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 thread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Thread.currentThread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System.out.println(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thread.getName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614277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878B"/>
      </a:hlink>
      <a:folHlink>
        <a:srgbClr val="886C8B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chemeClr val="tx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no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smtClean="0">
            <a:ln>
              <a:noFill/>
            </a:ln>
            <a:solidFill>
              <a:schemeClr val="tx1">
                <a:lumMod val="75000"/>
                <a:lumOff val="25000"/>
              </a:schemeClr>
            </a:solidFill>
            <a:effectLst/>
            <a:uFillTx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  <a:sym typeface="나눔스퀘어OTF Regular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rgbClr val="FF0000"/>
          </a:solidFill>
          <a:prstDash val="solid"/>
          <a:round/>
          <a:tailEnd type="none" w="med" len="lg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>
          <a:solidFill>
            <a:schemeClr val="bg1">
              <a:lumMod val="75000"/>
            </a:schemeClr>
          </a:solidFill>
        </a:ln>
        <a:extLst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wrap="none" lIns="45719" rIns="45719" rtlCol="0" anchor="ctr">
        <a:spAutoFit/>
      </a:bodyPr>
      <a:lstStyle>
        <a:defPPr algn="ctr" defTabSz="457200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  <a:sym typeface="Consola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스퀘어OTF Regular"/>
            <a:ea typeface="나눔스퀘어OTF Regular"/>
            <a:cs typeface="나눔스퀘어OTF Regular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나눔스퀘어OTF Regular"/>
            <a:ea typeface="나눔스퀘어OTF Regular"/>
            <a:cs typeface="나눔스퀘어OTF Regular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13182</TotalTime>
  <Words>9554</Words>
  <Application>Microsoft Macintosh PowerPoint</Application>
  <PresentationFormat>와이드스크린</PresentationFormat>
  <Paragraphs>1404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.AppleSystemUIFontMonospaced</vt:lpstr>
      <vt:lpstr>.SF NS</vt:lpstr>
      <vt:lpstr>나눔스퀘어 네오 OTF Regular</vt:lpstr>
      <vt:lpstr>나눔스퀘어OTF Regular</vt:lpstr>
      <vt:lpstr>NanumSquare Neo OTF Regular</vt:lpstr>
      <vt:lpstr>Arial</vt:lpstr>
      <vt:lpstr>Helvetica</vt:lpstr>
      <vt:lpstr>Menlo</vt:lpstr>
      <vt:lpstr>Tahoma</vt:lpstr>
      <vt:lpstr>Times New Roman</vt:lpstr>
      <vt:lpstr>Wingdings</vt:lpstr>
      <vt:lpstr>Office 테마</vt:lpstr>
      <vt:lpstr>12 Multi-Threads</vt:lpstr>
      <vt:lpstr>Program, Process, Multiprocessing</vt:lpstr>
      <vt:lpstr>Thread and Multithreading</vt:lpstr>
      <vt:lpstr>Task and Multitasking</vt:lpstr>
      <vt:lpstr>Main Thread and Worker Threads</vt:lpstr>
      <vt:lpstr>Example: main thread only</vt:lpstr>
      <vt:lpstr>Example: main + worker threads</vt:lpstr>
      <vt:lpstr>Creating Thread</vt:lpstr>
      <vt:lpstr>Thread’s Name</vt:lpstr>
      <vt:lpstr>ThreadNameExample</vt:lpstr>
      <vt:lpstr>Thread’s States (1/2)</vt:lpstr>
      <vt:lpstr>Thread’s States (2/2)</vt:lpstr>
      <vt:lpstr>Waiting for Other Thread</vt:lpstr>
      <vt:lpstr>Example: Waiting for Other Thread</vt:lpstr>
      <vt:lpstr>Yielding Execution to Another Thread</vt:lpstr>
      <vt:lpstr>Example: YieldExample (1/2)</vt:lpstr>
      <vt:lpstr>Example: YieldExample (2/2)</vt:lpstr>
      <vt:lpstr>Thread Synchronization</vt:lpstr>
      <vt:lpstr>Example: Non-SynchronizedExample1 (1/4)</vt:lpstr>
      <vt:lpstr>Example: Non-SynchronizedExample1 (2/4)</vt:lpstr>
      <vt:lpstr>Example: Non-SynchronizedExample1 (3/4)</vt:lpstr>
      <vt:lpstr>Example: Non-SynchronizedExample1 (4/4)</vt:lpstr>
      <vt:lpstr>Synchronized Method and Block</vt:lpstr>
      <vt:lpstr>Example: SynchronizedExample2 (1/2)</vt:lpstr>
      <vt:lpstr>Example: SynchronizedExample2 (2/2)</vt:lpstr>
      <vt:lpstr>Thread Control Using wait() and notify()</vt:lpstr>
      <vt:lpstr>Example: WaitNotifyExample (1/4)</vt:lpstr>
      <vt:lpstr>Example: WaitNotifyExample (2/4)</vt:lpstr>
      <vt:lpstr>Example: WaitNotifyExample (3/4)</vt:lpstr>
      <vt:lpstr>Example: WaitNotifyExample (4/4)</vt:lpstr>
      <vt:lpstr>Safe Termination of Thread</vt:lpstr>
      <vt:lpstr>Safe Termination Method</vt:lpstr>
      <vt:lpstr>Example: SafeStopVolatile</vt:lpstr>
      <vt:lpstr>Example: SafeStopInterrupt</vt:lpstr>
      <vt:lpstr>Example: SafeStopExecutorService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인권 이</cp:lastModifiedBy>
  <cp:revision>442</cp:revision>
  <dcterms:modified xsi:type="dcterms:W3CDTF">2024-12-17T10:29:43Z</dcterms:modified>
</cp:coreProperties>
</file>