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92" r:id="rId15"/>
    <p:sldId id="277" r:id="rId16"/>
    <p:sldId id="270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71"/>
    <a:srgbClr val="067B16"/>
    <a:srgbClr val="00627A"/>
    <a:srgbClr val="9B2293"/>
    <a:srgbClr val="FFE699"/>
    <a:srgbClr val="DAD2EA"/>
    <a:srgbClr val="B7D8A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/>
    <p:restoredTop sz="73469"/>
  </p:normalViewPr>
  <p:slideViewPr>
    <p:cSldViewPr snapToGrid="0">
      <p:cViewPr varScale="1">
        <p:scale>
          <a:sx n="88" d="100"/>
          <a:sy n="88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6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Lambda Expression</a:t>
            </a:r>
            <a:r>
              <a:rPr lang="ko-KR" altLang="en-US" dirty="0" err="1"/>
              <a:t>에</a:t>
            </a:r>
            <a:r>
              <a:rPr lang="ko-KR" altLang="en-US" dirty="0"/>
              <a:t> 대해 강의하겠습니다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10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이제부터는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의 용도를</a:t>
            </a:r>
            <a:endParaRPr kumimoji="1" lang="en-US" altLang="ko-KR" dirty="0"/>
          </a:p>
          <a:p>
            <a:r>
              <a:rPr kumimoji="1" lang="ko-KR" altLang="en-US" dirty="0"/>
              <a:t>세가지 </a:t>
            </a:r>
            <a:r>
              <a:rPr kumimoji="1" lang="en-US" altLang="ko-KR" dirty="0"/>
              <a:t>Type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나누어 설명하겠습니다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Type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에서는 지금까지 살펴 보았듯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내부 구현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의</a:t>
            </a:r>
            <a:endParaRPr kumimoji="1" lang="en-US" altLang="ko-KR" dirty="0"/>
          </a:p>
          <a:p>
            <a:r>
              <a:rPr kumimoji="1" lang="ko-KR" altLang="en-US" dirty="0"/>
              <a:t>약식 표현에 사용됩니다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Type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reference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사용됩니다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reference</a:t>
            </a:r>
            <a:r>
              <a:rPr kumimoji="1" lang="ko-KR" altLang="en-US" dirty="0"/>
              <a:t>한다는 의미는 </a:t>
            </a:r>
            <a:endParaRPr kumimoji="1" lang="en-US" altLang="ko-KR" dirty="0"/>
          </a:p>
          <a:p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구현하는 데 있어 직접 구현하는 대신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이미 있는 기능을 가져다 쓰겠다는 의미입니다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약식 표현에서 </a:t>
            </a:r>
            <a:endParaRPr kumimoji="1" lang="en-US" altLang="ko-KR" dirty="0"/>
          </a:p>
          <a:p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구현하는 대신</a:t>
            </a:r>
            <a:endParaRPr kumimoji="1" lang="en-US" altLang="ko-KR" dirty="0"/>
          </a:p>
          <a:p>
            <a:r>
              <a:rPr kumimoji="1" lang="ko-KR" altLang="en-US" dirty="0"/>
              <a:t>이미 있는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로 대체하는 것이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Type 3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은 생성자 </a:t>
            </a:r>
            <a:r>
              <a:rPr kumimoji="1" lang="en-US" altLang="ko-KR" dirty="0"/>
              <a:t>reference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생성자 </a:t>
            </a:r>
            <a:r>
              <a:rPr kumimoji="1" lang="en-US" altLang="ko-KR" dirty="0"/>
              <a:t>reference</a:t>
            </a:r>
            <a:r>
              <a:rPr kumimoji="1" lang="ko-KR" altLang="en-US" dirty="0"/>
              <a:t>는 구현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의 내용이 </a:t>
            </a:r>
            <a:endParaRPr kumimoji="1" lang="en-US" altLang="ko-KR" dirty="0"/>
          </a:p>
          <a:p>
            <a:r>
              <a:rPr kumimoji="1" lang="en-US" altLang="ko-KR" dirty="0"/>
              <a:t>object</a:t>
            </a:r>
            <a:r>
              <a:rPr kumimoji="1" lang="ko-KR" altLang="en-US" dirty="0"/>
              <a:t> 생성 코드만으로 고정돼 있을 때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결국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어떤 방식으로 </a:t>
            </a:r>
            <a:r>
              <a:rPr kumimoji="1" lang="ko-KR" altLang="en-US" dirty="0" err="1"/>
              <a:t>구현하느냐에</a:t>
            </a:r>
            <a:r>
              <a:rPr kumimoji="1" lang="ko-KR" altLang="en-US" dirty="0"/>
              <a:t> 따라</a:t>
            </a:r>
          </a:p>
          <a:p>
            <a:r>
              <a:rPr kumimoji="1" lang="ko-KR" altLang="en-US" dirty="0"/>
              <a:t>이 세가지 형태를 띠게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73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11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Method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implementation</a:t>
            </a:r>
            <a:r>
              <a:rPr kumimoji="1" lang="ko-KR" altLang="en-US" dirty="0"/>
              <a:t>의 약식표현은</a:t>
            </a:r>
            <a:endParaRPr kumimoji="1" lang="en-US" altLang="ko-KR" dirty="0"/>
          </a:p>
          <a:p>
            <a:r>
              <a:rPr kumimoji="1" lang="ko-KR" altLang="en-US" dirty="0"/>
              <a:t>그 동안 우리가 계속 보아 오던 것들입니다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Functional interface</a:t>
            </a:r>
            <a:r>
              <a:rPr kumimoji="1" lang="ko-KR" altLang="en-US" dirty="0"/>
              <a:t>가 존재하는데</a:t>
            </a:r>
            <a:endParaRPr kumimoji="1" lang="en-US" altLang="ko-KR" dirty="0"/>
          </a:p>
          <a:p>
            <a:r>
              <a:rPr kumimoji="1" lang="ko-KR" altLang="en-US" dirty="0"/>
              <a:t>이전에 언급했듯이 </a:t>
            </a:r>
            <a:r>
              <a:rPr kumimoji="1" lang="en-US" altLang="ko-KR" dirty="0"/>
              <a:t>functional interface</a:t>
            </a:r>
            <a:r>
              <a:rPr kumimoji="1" lang="ko-KR" altLang="en-US" dirty="0"/>
              <a:t>에는</a:t>
            </a:r>
            <a:endParaRPr kumimoji="1" lang="en-US" altLang="ko-KR" dirty="0"/>
          </a:p>
          <a:p>
            <a:r>
              <a:rPr kumimoji="1" lang="en-US" altLang="ko-KR" dirty="0"/>
              <a:t>abstract method</a:t>
            </a:r>
            <a:r>
              <a:rPr kumimoji="1" lang="ko-KR" altLang="en-US" dirty="0"/>
              <a:t>가 단 하나만 존재해야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interface A</a:t>
            </a:r>
            <a:r>
              <a:rPr kumimoji="1" lang="ko-KR" altLang="en-US" dirty="0" err="1"/>
              <a:t>에</a:t>
            </a:r>
            <a:endParaRPr kumimoji="1" lang="en-US" altLang="ko-KR" dirty="0"/>
          </a:p>
          <a:p>
            <a:r>
              <a:rPr kumimoji="1" lang="en-US" altLang="ko-KR" dirty="0"/>
              <a:t>abstract method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method4</a:t>
            </a:r>
            <a:r>
              <a:rPr kumimoji="1" lang="ko-KR" altLang="en-US" dirty="0"/>
              <a:t>가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functional 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하기 위해</a:t>
            </a:r>
            <a:endParaRPr kumimoji="1" lang="en-US" altLang="ko-KR" dirty="0"/>
          </a:p>
          <a:p>
            <a:r>
              <a:rPr kumimoji="1" lang="ko-KR" altLang="en-US" dirty="0"/>
              <a:t>기존에 우리가 사용했던 가장 간단한 방법은</a:t>
            </a:r>
            <a:endParaRPr kumimoji="1" lang="en-US" altLang="ko-KR" dirty="0"/>
          </a:p>
          <a:p>
            <a:r>
              <a:rPr kumimoji="1" lang="en-US" altLang="ko-KR" dirty="0"/>
              <a:t>Anonymous inner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것이었습니다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Interface 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생성하기위해</a:t>
            </a:r>
            <a:endParaRPr kumimoji="1" lang="en-US" altLang="ko-KR" dirty="0"/>
          </a:p>
          <a:p>
            <a:r>
              <a:rPr kumimoji="1" lang="en-US" altLang="ko-KR" dirty="0"/>
              <a:t>Anonymous inner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method4</a:t>
            </a:r>
            <a:r>
              <a:rPr kumimoji="1" lang="ko-KR" altLang="en-US" dirty="0"/>
              <a:t>도 이 </a:t>
            </a:r>
            <a:r>
              <a:rPr kumimoji="1" lang="en-US" altLang="ko-KR" dirty="0"/>
              <a:t>anonymous class </a:t>
            </a:r>
            <a:r>
              <a:rPr kumimoji="1" lang="ko-KR" altLang="en-US" dirty="0"/>
              <a:t>안에 정의되었습니다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Anonymous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이용하여</a:t>
            </a:r>
            <a:endParaRPr kumimoji="1" lang="en-US" altLang="ko-KR" dirty="0"/>
          </a:p>
          <a:p>
            <a:r>
              <a:rPr kumimoji="1" lang="ko-KR" altLang="en-US" dirty="0"/>
              <a:t>더 축약할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method4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method name</a:t>
            </a:r>
            <a:r>
              <a:rPr kumimoji="1" lang="ko-KR" altLang="en-US" dirty="0"/>
              <a:t>도 생략되고</a:t>
            </a:r>
            <a:endParaRPr kumimoji="1" lang="en-US" altLang="ko-KR" dirty="0"/>
          </a:p>
          <a:p>
            <a:r>
              <a:rPr kumimoji="1" lang="en-US" altLang="ko-KR" dirty="0"/>
              <a:t>parameter 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만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사실 이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statement</a:t>
            </a:r>
            <a:r>
              <a:rPr kumimoji="1" lang="ko-KR" altLang="en-US" dirty="0"/>
              <a:t>가 </a:t>
            </a:r>
            <a:endParaRPr kumimoji="1" lang="en-US" altLang="ko-KR" dirty="0"/>
          </a:p>
          <a:p>
            <a:r>
              <a:rPr kumimoji="1" lang="en-US" altLang="ko-KR" dirty="0"/>
              <a:t>return </a:t>
            </a:r>
            <a:r>
              <a:rPr kumimoji="1" lang="ko-KR" altLang="en-US" dirty="0"/>
              <a:t>하나이기 때문에</a:t>
            </a:r>
            <a:endParaRPr kumimoji="1" lang="en-US" altLang="ko-KR" dirty="0"/>
          </a:p>
          <a:p>
            <a:r>
              <a:rPr kumimoji="1" lang="ko-KR" altLang="en-US" dirty="0"/>
              <a:t>중괄호와 </a:t>
            </a:r>
            <a:r>
              <a:rPr kumimoji="1" lang="en-US" altLang="ko-KR" dirty="0"/>
              <a:t>return keyword</a:t>
            </a:r>
            <a:r>
              <a:rPr kumimoji="1" lang="ko-KR" altLang="en-US" dirty="0"/>
              <a:t>도 생략될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parameter list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 type</a:t>
            </a:r>
            <a:r>
              <a:rPr kumimoji="1" lang="ko-KR" altLang="en-US" dirty="0"/>
              <a:t>들도 생략될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69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12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이제 실제로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이 사용되는 </a:t>
            </a:r>
            <a:endParaRPr kumimoji="1" lang="en-US" altLang="ko-KR" dirty="0"/>
          </a:p>
          <a:p>
            <a:r>
              <a:rPr kumimoji="1" lang="en-US" altLang="ko-KR" dirty="0"/>
              <a:t>example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Functional interface Bftl2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abstract method</a:t>
            </a:r>
            <a:r>
              <a:rPr kumimoji="1" lang="ko-KR" altLang="en-US" dirty="0"/>
              <a:t>인 </a:t>
            </a:r>
            <a:endParaRPr kumimoji="1" lang="en-US" altLang="ko-KR" dirty="0"/>
          </a:p>
          <a:p>
            <a:r>
              <a:rPr kumimoji="1" lang="en-US" altLang="ko-KR" dirty="0"/>
              <a:t>method2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method2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void method</a:t>
            </a:r>
            <a:r>
              <a:rPr kumimoji="1" lang="ko-KR" altLang="en-US" dirty="0"/>
              <a:t>이며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는 </a:t>
            </a:r>
            <a:endParaRPr kumimoji="1" lang="en-US" altLang="ko-KR" dirty="0"/>
          </a:p>
          <a:p>
            <a:r>
              <a:rPr kumimoji="1" lang="en-US" altLang="ko-KR" dirty="0"/>
              <a:t>int type </a:t>
            </a:r>
            <a:r>
              <a:rPr kumimoji="1" lang="ko-KR" altLang="en-US" dirty="0"/>
              <a:t>하나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Functional interface Dftl2</a:t>
            </a:r>
            <a:r>
              <a:rPr kumimoji="1" lang="ko-KR" altLang="en-US" dirty="0"/>
              <a:t>가 가진 </a:t>
            </a:r>
            <a:r>
              <a:rPr kumimoji="1" lang="en-US" altLang="ko-KR" dirty="0"/>
              <a:t>method4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</a:t>
            </a:r>
          </a:p>
          <a:p>
            <a:r>
              <a:rPr kumimoji="1" lang="en-US" altLang="ko-KR" dirty="0"/>
              <a:t>int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double </a:t>
            </a:r>
            <a:r>
              <a:rPr kumimoji="1" lang="ko-KR" altLang="en-US" dirty="0"/>
              <a:t>두개의 </a:t>
            </a:r>
            <a:r>
              <a:rPr kumimoji="1" lang="en-US" altLang="ko-KR" dirty="0"/>
              <a:t>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가지며</a:t>
            </a:r>
            <a:endParaRPr kumimoji="1" lang="en-US" altLang="ko-KR" dirty="0"/>
          </a:p>
          <a:p>
            <a:r>
              <a:rPr kumimoji="1" lang="en-US" altLang="ko-KR" dirty="0"/>
              <a:t>return type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double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main method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Bftl2 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 b2</a:t>
            </a:r>
            <a:r>
              <a:rPr kumimoji="1" lang="ko-KR" altLang="en-US" dirty="0"/>
              <a:t>는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생성되었습니다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b2.method2(3) </a:t>
            </a:r>
            <a:r>
              <a:rPr kumimoji="1" lang="ko-KR" altLang="en-US" dirty="0"/>
              <a:t>을 실행함으로써 </a:t>
            </a:r>
            <a:r>
              <a:rPr kumimoji="1" lang="en-US" altLang="ko-KR" dirty="0"/>
              <a:t>output a = 3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Dftl2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 d4</a:t>
            </a:r>
            <a:r>
              <a:rPr kumimoji="1" lang="ko-KR" altLang="en-US" dirty="0"/>
              <a:t>는 많이 축약된 버전의</a:t>
            </a:r>
            <a:r>
              <a:rPr kumimoji="1" lang="en-US" altLang="ko-KR" dirty="0"/>
              <a:t> lambda expression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parameter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return, </a:t>
            </a:r>
            <a:r>
              <a:rPr kumimoji="1" lang="ko-KR" altLang="en-US" dirty="0"/>
              <a:t>그리고 중괄호가 생략되어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d4.method4(2, 3)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output 5.0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8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13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interface A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() abstract method</a:t>
            </a:r>
            <a:r>
              <a:rPr kumimoji="1" lang="ko-KR" altLang="en-US" dirty="0"/>
              <a:t>가 존재하고 </a:t>
            </a:r>
            <a:endParaRPr kumimoji="1" lang="en-US" altLang="ko-KR" dirty="0"/>
          </a:p>
          <a:p>
            <a:r>
              <a:rPr kumimoji="1" lang="en-US" altLang="ko-KR" dirty="0"/>
              <a:t>class B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bcd</a:t>
            </a:r>
            <a:r>
              <a:rPr kumimoji="1" lang="en-US" altLang="ko-KR" dirty="0"/>
              <a:t>() method</a:t>
            </a:r>
            <a:r>
              <a:rPr kumimoji="1" lang="ko-KR" altLang="en-US" dirty="0"/>
              <a:t>가 정의되어 있을 때</a:t>
            </a:r>
            <a:endParaRPr kumimoji="1" lang="en-US" altLang="ko-KR" dirty="0"/>
          </a:p>
          <a:p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이 하는 역할은</a:t>
            </a:r>
            <a:endParaRPr kumimoji="1" lang="en-US" altLang="ko-KR" dirty="0"/>
          </a:p>
          <a:p>
            <a:r>
              <a:rPr kumimoji="1" lang="en-US" altLang="ko-KR" dirty="0"/>
              <a:t>B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</a:t>
            </a:r>
            <a:endParaRPr kumimoji="1" lang="en-US" altLang="ko-KR" dirty="0"/>
          </a:p>
          <a:p>
            <a:r>
              <a:rPr kumimoji="1" lang="en-US" altLang="ko-KR" dirty="0" err="1"/>
              <a:t>b.bcd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것 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이럴 경우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더 축약하여 </a:t>
            </a:r>
            <a:endParaRPr kumimoji="1" lang="en-US" altLang="ko-KR" dirty="0"/>
          </a:p>
          <a:p>
            <a:r>
              <a:rPr kumimoji="1" lang="en-US" altLang="ko-KR" dirty="0"/>
              <a:t>A a3 = b::</a:t>
            </a:r>
            <a:r>
              <a:rPr kumimoji="1" lang="en-US" altLang="ko-KR" dirty="0" err="1"/>
              <a:t>bcd</a:t>
            </a:r>
            <a:r>
              <a:rPr kumimoji="1" lang="en-US" altLang="ko-KR" dirty="0"/>
              <a:t>; </a:t>
            </a:r>
            <a:r>
              <a:rPr kumimoji="1" lang="ko-KR" altLang="en-US" dirty="0"/>
              <a:t>와 같이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물론 이 경우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b</a:t>
            </a:r>
            <a:r>
              <a:rPr kumimoji="1" lang="ko-KR" altLang="en-US" dirty="0"/>
              <a:t>는 미리 생성해 두어야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표현은 </a:t>
            </a:r>
            <a:r>
              <a:rPr kumimoji="1" lang="en-US" altLang="ko-KR" dirty="0"/>
              <a:t>a3.abc() call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call</a:t>
            </a:r>
            <a:r>
              <a:rPr kumimoji="1" lang="ko-KR" altLang="en-US" dirty="0"/>
              <a:t>로 대체하라는 뜻이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6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B34A1-A54A-191E-0F22-AC6B96ABD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3BBFC5-6680-4CA7-430E-106C6D907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B30AA-F797-11F3-DC2A-C9FA9DD9A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14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interface A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() abstract method</a:t>
            </a:r>
            <a:r>
              <a:rPr kumimoji="1" lang="ko-KR" altLang="en-US" dirty="0"/>
              <a:t>가 존재하고 </a:t>
            </a:r>
            <a:endParaRPr kumimoji="1" lang="en-US" altLang="ko-KR" dirty="0"/>
          </a:p>
          <a:p>
            <a:r>
              <a:rPr kumimoji="1" lang="ko-KR" altLang="en-US" dirty="0"/>
              <a:t>이번에는 </a:t>
            </a:r>
            <a:r>
              <a:rPr kumimoji="1" lang="en-US" altLang="ko-KR" dirty="0"/>
              <a:t>class B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정의된 </a:t>
            </a:r>
            <a:r>
              <a:rPr kumimoji="1" lang="en-US" altLang="ko-KR" dirty="0" err="1"/>
              <a:t>bcd</a:t>
            </a:r>
            <a:r>
              <a:rPr kumimoji="1" lang="en-US" altLang="ko-KR" dirty="0"/>
              <a:t>()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static method</a:t>
            </a:r>
            <a:r>
              <a:rPr kumimoji="1" lang="ko-KR" altLang="en-US" dirty="0"/>
              <a:t>인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이 하는 역할은</a:t>
            </a:r>
            <a:endParaRPr kumimoji="1" lang="en-US" altLang="ko-KR" dirty="0"/>
          </a:p>
          <a:p>
            <a:r>
              <a:rPr kumimoji="1" lang="en-US" altLang="ko-KR" dirty="0"/>
              <a:t>B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static method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것 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이럴 경우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더 축약하여 </a:t>
            </a:r>
            <a:endParaRPr kumimoji="1" lang="en-US" altLang="ko-KR" dirty="0"/>
          </a:p>
          <a:p>
            <a:r>
              <a:rPr kumimoji="1" lang="en-US" altLang="ko-KR" dirty="0"/>
              <a:t>A a3 = B::</a:t>
            </a:r>
            <a:r>
              <a:rPr kumimoji="1" lang="en-US" altLang="ko-KR" dirty="0" err="1"/>
              <a:t>bcd</a:t>
            </a:r>
            <a:r>
              <a:rPr kumimoji="1" lang="en-US" altLang="ko-KR" dirty="0"/>
              <a:t>; </a:t>
            </a:r>
            <a:r>
              <a:rPr kumimoji="1" lang="ko-KR" altLang="en-US" dirty="0"/>
              <a:t>와 같이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표현은 </a:t>
            </a:r>
            <a:r>
              <a:rPr kumimoji="1" lang="en-US" altLang="ko-KR" dirty="0"/>
              <a:t>a3.abc() call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call</a:t>
            </a:r>
            <a:r>
              <a:rPr kumimoji="1" lang="ko-KR" altLang="en-US" dirty="0"/>
              <a:t>로 대체하라는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bcd</a:t>
            </a:r>
            <a:r>
              <a:rPr kumimoji="1" lang="en-US" altLang="ko-KR" dirty="0"/>
              <a:t>()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static method</a:t>
            </a:r>
            <a:r>
              <a:rPr kumimoji="1" lang="ko-KR" altLang="en-US" dirty="0"/>
              <a:t>이기 때문에</a:t>
            </a:r>
            <a:endParaRPr kumimoji="1" lang="en-US" altLang="ko-KR" dirty="0"/>
          </a:p>
          <a:p>
            <a:r>
              <a:rPr kumimoji="1" lang="ko-KR" altLang="en-US" dirty="0"/>
              <a:t>단순히 </a:t>
            </a:r>
            <a:r>
              <a:rPr kumimoji="1" lang="en-US" altLang="ko-KR" dirty="0"/>
              <a:t>method call</a:t>
            </a:r>
            <a:r>
              <a:rPr kumimoji="1" lang="ko-KR" altLang="en-US" dirty="0"/>
              <a:t>을 위해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6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15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이번에는 </a:t>
            </a:r>
            <a:r>
              <a:rPr kumimoji="1" lang="en-US" altLang="ko-KR" dirty="0"/>
              <a:t>interface A</a:t>
            </a:r>
            <a:r>
              <a:rPr kumimoji="1" lang="ko-KR" altLang="en-US" dirty="0"/>
              <a:t>가 가진 </a:t>
            </a:r>
            <a:r>
              <a:rPr kumimoji="1" lang="en-US" altLang="ko-KR" dirty="0"/>
              <a:t>abstract method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return type</a:t>
            </a:r>
            <a:r>
              <a:rPr kumimoji="1" lang="ko-KR" altLang="en-US" dirty="0"/>
              <a:t>이</a:t>
            </a:r>
            <a:endParaRPr kumimoji="1" lang="en-US" altLang="ko-KR" dirty="0"/>
          </a:p>
          <a:p>
            <a:r>
              <a:rPr kumimoji="1" lang="en-US" altLang="ko-KR" dirty="0"/>
              <a:t>array</a:t>
            </a:r>
            <a:r>
              <a:rPr kumimoji="1" lang="ko-KR" altLang="en-US" dirty="0"/>
              <a:t>일 경우입니다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interface 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 small 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new int[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];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더 축약하여 표현하면 </a:t>
            </a:r>
            <a:endParaRPr kumimoji="1" lang="en-US" altLang="ko-KR" dirty="0"/>
          </a:p>
          <a:p>
            <a:r>
              <a:rPr kumimoji="1" lang="en-US" altLang="ko-KR" dirty="0"/>
              <a:t>A a = int[] :: new; 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표현은 </a:t>
            </a:r>
            <a:r>
              <a:rPr kumimoji="1" lang="en-US" altLang="ko-KR" dirty="0" err="1"/>
              <a:t>a.abc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) call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new int[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]; call</a:t>
            </a:r>
            <a:r>
              <a:rPr kumimoji="1" lang="ko-KR" altLang="en-US" dirty="0"/>
              <a:t>로 대체합니다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34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16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의 역할이</a:t>
            </a:r>
            <a:endParaRPr kumimoji="1" lang="en-US" altLang="ko-KR" dirty="0"/>
          </a:p>
          <a:p>
            <a:r>
              <a:rPr kumimoji="1" lang="en-US" altLang="ko-KR" dirty="0"/>
              <a:t>B class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B(int k) </a:t>
            </a:r>
            <a:r>
              <a:rPr kumimoji="1" lang="ko-KR" altLang="en-US" dirty="0"/>
              <a:t>만들 실행하는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의 축약된 표현은</a:t>
            </a:r>
            <a:endParaRPr kumimoji="1" lang="en-US" altLang="ko-KR" dirty="0"/>
          </a:p>
          <a:p>
            <a:r>
              <a:rPr kumimoji="1" lang="en-US" altLang="ko-KR" dirty="0"/>
              <a:t>A a = B :: new;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new </a:t>
            </a:r>
            <a:r>
              <a:rPr kumimoji="1" lang="ko-KR" altLang="en-US" dirty="0"/>
              <a:t>뒤에 무슨 표현이 없기 때문에 </a:t>
            </a:r>
            <a:endParaRPr kumimoji="1" lang="en-US" altLang="ko-KR" dirty="0"/>
          </a:p>
          <a:p>
            <a:r>
              <a:rPr kumimoji="1" lang="en-US" altLang="ko-KR" dirty="0"/>
              <a:t>B :: new </a:t>
            </a:r>
            <a:r>
              <a:rPr kumimoji="1" lang="ko-KR" altLang="en-US" dirty="0"/>
              <a:t>라는 표현이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default constructor call</a:t>
            </a:r>
            <a:r>
              <a:rPr kumimoji="1" lang="ko-KR" altLang="en-US" dirty="0"/>
              <a:t>을 의미한다고</a:t>
            </a:r>
            <a:endParaRPr kumimoji="1" lang="en-US" altLang="ko-KR" dirty="0"/>
          </a:p>
          <a:p>
            <a:r>
              <a:rPr kumimoji="1" lang="ko-KR" altLang="en-US" dirty="0"/>
              <a:t>오해하기 쉽습니다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원래 </a:t>
            </a:r>
            <a:r>
              <a:rPr kumimoji="1" lang="en-US" altLang="ko-KR" dirty="0"/>
              <a:t>interface A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정의된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abc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받고 있고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B :: new </a:t>
            </a:r>
            <a:r>
              <a:rPr kumimoji="1" lang="ko-KR" altLang="en-US" dirty="0"/>
              <a:t>라는 표현은 </a:t>
            </a:r>
            <a:r>
              <a:rPr kumimoji="1" lang="en-US" altLang="ko-KR" dirty="0"/>
              <a:t>constructor B (int k)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의미한다고 해석될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89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Two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이해하는데 필요한</a:t>
            </a:r>
            <a:endParaRPr kumimoji="1" lang="en-US" altLang="ko-KR" dirty="0"/>
          </a:p>
          <a:p>
            <a:r>
              <a:rPr kumimoji="1" lang="ko-KR" altLang="en-US" dirty="0"/>
              <a:t>몇가지 용어들을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programming</a:t>
            </a:r>
            <a:r>
              <a:rPr kumimoji="1" lang="ko-KR" altLang="en-US" dirty="0"/>
              <a:t>의 용어로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은 </a:t>
            </a:r>
            <a:endParaRPr kumimoji="1" lang="en-US" altLang="ko-KR" dirty="0"/>
          </a:p>
          <a:p>
            <a:r>
              <a:rPr kumimoji="1" lang="ko-KR" altLang="en-US" dirty="0"/>
              <a:t>기능 또는 동작을 정의한 일련의 명령 모음을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한편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는 </a:t>
            </a:r>
            <a:endParaRPr kumimoji="1" lang="en-US" altLang="ko-KR" dirty="0"/>
          </a:p>
          <a:p>
            <a:r>
              <a:rPr kumimoji="1" lang="en-US" altLang="ko-KR" dirty="0"/>
              <a:t>class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 내에 정의된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이라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에서 어떤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을 만들려면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사용하려면 </a:t>
            </a:r>
            <a:endParaRPr kumimoji="1" lang="en-US" altLang="ko-KR" dirty="0"/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생성한 후 생성한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해야 합니다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Inheritance</a:t>
            </a:r>
            <a:r>
              <a:rPr kumimoji="1" lang="ko-KR" altLang="en-US" dirty="0"/>
              <a:t> 같은 특수한 경우를 제외하면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만일 모든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에서 공통적으로 사용하는 기능이 있다고 해도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모든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마다 그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정의해야 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한편</a:t>
            </a:r>
            <a:r>
              <a:rPr kumimoji="1" lang="en-US" altLang="ko-KR" dirty="0"/>
              <a:t>, interface</a:t>
            </a:r>
            <a:r>
              <a:rPr kumimoji="1" lang="ko-KR" altLang="en-US" dirty="0"/>
              <a:t> 중에 </a:t>
            </a:r>
            <a:r>
              <a:rPr kumimoji="1" lang="en-US" altLang="ko-KR" dirty="0"/>
              <a:t>abstract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단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개만 가지는 경우를 </a:t>
            </a:r>
            <a:endParaRPr kumimoji="1" lang="en-US" altLang="ko-KR" dirty="0"/>
          </a:p>
          <a:p>
            <a:r>
              <a:rPr kumimoji="1" lang="en-US" altLang="ko-KR" dirty="0"/>
              <a:t>functional interface</a:t>
            </a:r>
            <a:r>
              <a:rPr kumimoji="1" lang="ko-KR" altLang="en-US" dirty="0"/>
              <a:t>라 부릅니다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Labmda</a:t>
            </a:r>
            <a:r>
              <a:rPr kumimoji="1" lang="en-US" altLang="ko-KR" dirty="0"/>
              <a:t> expression</a:t>
            </a:r>
            <a:r>
              <a:rPr kumimoji="1" lang="ko-KR" altLang="en-US" dirty="0"/>
              <a:t>은 이 </a:t>
            </a:r>
            <a:r>
              <a:rPr kumimoji="1" lang="en-US" altLang="ko-KR" dirty="0"/>
              <a:t>functional interface</a:t>
            </a:r>
            <a:r>
              <a:rPr kumimoji="1" lang="ko-KR" altLang="en-US" dirty="0" err="1"/>
              <a:t>에만</a:t>
            </a:r>
            <a:r>
              <a:rPr kumimoji="1" lang="ko-KR" altLang="en-US" dirty="0"/>
              <a:t> 적용될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자세한 것은 앞으로 차차 더 학습하겠습니다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98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3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Object Oriented Programming</a:t>
            </a:r>
            <a:r>
              <a:rPr kumimoji="1" lang="ko-KR" altLang="en-US" dirty="0"/>
              <a:t>이 아닌 </a:t>
            </a:r>
            <a:endParaRPr kumimoji="1" lang="en-US" altLang="ko-KR" dirty="0"/>
          </a:p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Functional Programming</a:t>
            </a:r>
            <a:r>
              <a:rPr kumimoji="1" lang="ko-KR" altLang="en-US" dirty="0"/>
              <a:t>에서는</a:t>
            </a:r>
            <a:endParaRPr kumimoji="1" lang="en-US" altLang="ko-KR" dirty="0"/>
          </a:p>
          <a:p>
            <a:r>
              <a:rPr kumimoji="1" lang="ko-KR" altLang="en-US" dirty="0"/>
              <a:t>공통적인 기능을 하나의 </a:t>
            </a:r>
            <a:r>
              <a:rPr kumimoji="1" lang="en-US" altLang="ko-KR" dirty="0"/>
              <a:t>function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독립적으로 정의한 후 </a:t>
            </a:r>
            <a:endParaRPr kumimoji="1" lang="en-US" altLang="ko-KR" dirty="0"/>
          </a:p>
          <a:p>
            <a:r>
              <a:rPr kumimoji="1" lang="ko-KR" altLang="en-US" dirty="0"/>
              <a:t>각기 다른 </a:t>
            </a:r>
            <a:r>
              <a:rPr kumimoji="1" lang="en-US" altLang="ko-KR" dirty="0"/>
              <a:t>module</a:t>
            </a:r>
            <a:r>
              <a:rPr kumimoji="1" lang="ko-KR" altLang="en-US" dirty="0"/>
              <a:t>들에서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module</a:t>
            </a:r>
            <a:r>
              <a:rPr kumimoji="1" lang="ko-KR" altLang="en-US" dirty="0"/>
              <a:t>에서 그 공통 기능을 중복해서 각각 정의하는 대신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독립적으로 정의된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endParaRPr kumimoji="1" lang="en-US" altLang="ko-KR" dirty="0"/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이 제공하는 기능을 </a:t>
            </a:r>
            <a:endParaRPr kumimoji="1" lang="en-US" altLang="ko-KR" dirty="0"/>
          </a:p>
          <a:p>
            <a:r>
              <a:rPr kumimoji="1" lang="ko-KR" altLang="en-US" dirty="0"/>
              <a:t>어떤 </a:t>
            </a:r>
            <a:r>
              <a:rPr kumimoji="1" lang="en-US" altLang="ko-KR" dirty="0"/>
              <a:t>module</a:t>
            </a:r>
            <a:r>
              <a:rPr kumimoji="1" lang="ko-KR" altLang="en-US" dirty="0"/>
              <a:t>에서라도 사용할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이와 같이 </a:t>
            </a:r>
            <a:r>
              <a:rPr kumimoji="1" lang="en-US" altLang="ko-KR" dirty="0"/>
              <a:t>function call</a:t>
            </a:r>
            <a:r>
              <a:rPr kumimoji="1" lang="ko-KR" altLang="en-US" dirty="0"/>
              <a:t>을 기반으로 하는 </a:t>
            </a:r>
            <a:r>
              <a:rPr kumimoji="1" lang="en-US" altLang="ko-KR" dirty="0"/>
              <a:t>programming </a:t>
            </a:r>
            <a:r>
              <a:rPr kumimoji="1" lang="ko-KR" altLang="en-US" dirty="0"/>
              <a:t>방식을</a:t>
            </a:r>
            <a:endParaRPr kumimoji="1" lang="en-US" altLang="ko-KR" dirty="0"/>
          </a:p>
          <a:p>
            <a:r>
              <a:rPr kumimoji="1" lang="en-US" altLang="ko-KR" dirty="0"/>
              <a:t>functional programming</a:t>
            </a:r>
            <a:r>
              <a:rPr kumimoji="1" lang="ko-KR" altLang="en-US" dirty="0"/>
              <a:t>이라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06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ACCB-DC87-DE72-0AE8-B7DF2144D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CB91C3-CE84-02C0-F194-AB6BAD7AC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D27D5C-B23B-399D-5D99-C3AA4884C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4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object oriented language </a:t>
            </a:r>
            <a:r>
              <a:rPr kumimoji="1" lang="ko-KR" altLang="en-US" dirty="0"/>
              <a:t>이므로 </a:t>
            </a:r>
            <a:endParaRPr kumimoji="1" lang="en-US" altLang="ko-KR" dirty="0"/>
          </a:p>
          <a:p>
            <a:r>
              <a:rPr kumimoji="1" lang="ko-KR" altLang="en-US" dirty="0"/>
              <a:t>모든</a:t>
            </a:r>
            <a:r>
              <a:rPr kumimoji="1" lang="en-US" altLang="ko-KR" dirty="0"/>
              <a:t>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 내부에 정의합니다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외부에 독립적인 </a:t>
            </a:r>
            <a:r>
              <a:rPr kumimoji="1" lang="en-US" altLang="ko-KR" dirty="0"/>
              <a:t>function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구성할 수 없는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method</a:t>
            </a:r>
            <a:r>
              <a:rPr kumimoji="1" lang="ko-KR" altLang="en-US" dirty="0"/>
              <a:t>는 항상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내부에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로 존재해야 하고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어떤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사용하기 위해서는 </a:t>
            </a:r>
            <a:endParaRPr kumimoji="1" lang="en-US" altLang="ko-KR" dirty="0"/>
          </a:p>
          <a:p>
            <a:r>
              <a:rPr kumimoji="1" lang="en-US" altLang="ko-KR" dirty="0"/>
              <a:t>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생성한 후에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모든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가 특정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안에 위치하고 있으므로 </a:t>
            </a:r>
            <a:endParaRPr kumimoji="1" lang="en-US" altLang="ko-KR" dirty="0"/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의 기능을 사용하기 위해서는 어쩔 수 없는 과정입니다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그림에서 보면 </a:t>
            </a:r>
            <a:r>
              <a:rPr kumimoji="1" lang="en-US" altLang="ko-KR" dirty="0"/>
              <a:t>method </a:t>
            </a:r>
            <a:r>
              <a:rPr kumimoji="1" lang="en-US" altLang="ko-KR" dirty="0" err="1"/>
              <a:t>abc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class A </a:t>
            </a:r>
            <a:r>
              <a:rPr kumimoji="1" lang="ko-KR" altLang="en-US" dirty="0"/>
              <a:t>내부에 정의되어 있고</a:t>
            </a:r>
            <a:endParaRPr kumimoji="1" lang="en-US" altLang="ko-KR" dirty="0"/>
          </a:p>
          <a:p>
            <a:r>
              <a:rPr kumimoji="1" lang="en-US" altLang="ko-KR" dirty="0"/>
              <a:t>method def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class B </a:t>
            </a:r>
            <a:r>
              <a:rPr kumimoji="1" lang="ko-KR" altLang="en-US" dirty="0"/>
              <a:t>내부에 정의되어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class A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method def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하려면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class 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small 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</a:t>
            </a:r>
            <a:endParaRPr kumimoji="1" lang="en-US" altLang="ko-KR" dirty="0"/>
          </a:p>
          <a:p>
            <a:r>
              <a:rPr kumimoji="1" lang="en-US" altLang="ko-KR" dirty="0"/>
              <a:t>b.def()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마찬가지로 </a:t>
            </a:r>
            <a:r>
              <a:rPr kumimoji="1" lang="en-US" altLang="ko-KR" dirty="0"/>
              <a:t>class B </a:t>
            </a:r>
            <a:r>
              <a:rPr kumimoji="1" lang="ko-KR" altLang="en-US" dirty="0"/>
              <a:t>내부에서 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하려면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class 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small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생성하고 </a:t>
            </a:r>
            <a:endParaRPr kumimoji="1" lang="en-US" altLang="ko-KR" dirty="0"/>
          </a:p>
          <a:p>
            <a:r>
              <a:rPr kumimoji="1" lang="en-US" altLang="ko-KR" dirty="0" err="1"/>
              <a:t>a.abc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이는 외부에 어떤 기능을 가진 </a:t>
            </a:r>
            <a:r>
              <a:rPr kumimoji="1" lang="en-US" altLang="ko-KR" dirty="0"/>
              <a:t>function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정의하고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function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함으로써 기능을 수행하는 </a:t>
            </a:r>
            <a:endParaRPr kumimoji="1" lang="en-US" altLang="ko-KR" dirty="0"/>
          </a:p>
          <a:p>
            <a:r>
              <a:rPr kumimoji="1" lang="ko-KR" altLang="en-US" dirty="0"/>
              <a:t>본래의 </a:t>
            </a:r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programming</a:t>
            </a:r>
            <a:r>
              <a:rPr kumimoji="1" lang="ko-KR" altLang="en-US" dirty="0"/>
              <a:t>과는 거리가 있다고 할 수 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번거로와</a:t>
            </a:r>
            <a:r>
              <a:rPr kumimoji="1" lang="ko-KR" altLang="en-US" dirty="0"/>
              <a:t> 보이기도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8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5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앞에서의 문제를 해결하기 위해 나온 방법이 </a:t>
            </a:r>
            <a:r>
              <a:rPr kumimoji="1" lang="en-US" altLang="ko-KR" dirty="0"/>
              <a:t>' lambda expression＇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Java</a:t>
            </a:r>
            <a:r>
              <a:rPr kumimoji="1" lang="ko-KR" altLang="en-US" dirty="0"/>
              <a:t>는 새로운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 문법을 정의하는 대신 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이미 있는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문법을 활용해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표현합니다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단 하나의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만을 포함하는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라 했던 것을 기억하고 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 및 기능을 구현하는 방법을 </a:t>
            </a:r>
            <a:endParaRPr kumimoji="1" lang="en-US" altLang="ko-KR" dirty="0"/>
          </a:p>
          <a:p>
            <a:r>
              <a:rPr kumimoji="1" lang="ko-KR" altLang="en-US" dirty="0"/>
              <a:t>새롭게 정의한 문법이 바로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인 것입니다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정리하면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은 기존의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oriented program</a:t>
            </a:r>
            <a:r>
              <a:rPr kumimoji="1" lang="ko-KR" altLang="en-US" dirty="0"/>
              <a:t> 체계 안에서 </a:t>
            </a:r>
            <a:endParaRPr kumimoji="1" lang="en-US" altLang="ko-KR" dirty="0"/>
          </a:p>
          <a:p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programming</a:t>
            </a:r>
            <a:r>
              <a:rPr kumimoji="1" lang="ko-KR" altLang="en-US" dirty="0"/>
              <a:t>을 가능하게 하는 기법이라 생각할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그렇다면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문법적으로 정확하게 정의하기 전에</a:t>
            </a:r>
            <a:endParaRPr kumimoji="1" lang="en-US" altLang="ko-KR" dirty="0"/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oriented</a:t>
            </a:r>
            <a:r>
              <a:rPr kumimoji="1" lang="ko-KR" altLang="en-US" dirty="0"/>
              <a:t> 구조 내에서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이 적용되는 과정을 </a:t>
            </a:r>
            <a:endParaRPr kumimoji="1" lang="en-US" altLang="ko-KR" dirty="0"/>
          </a:p>
          <a:p>
            <a:r>
              <a:rPr kumimoji="1" lang="ko-KR" altLang="en-US" dirty="0"/>
              <a:t>간단히 살펴보겠습니다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여기서 세 가지 </a:t>
            </a:r>
            <a:r>
              <a:rPr kumimoji="1" lang="en-US" altLang="ko-KR" dirty="0"/>
              <a:t>case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상속받아 </a:t>
            </a:r>
            <a:endParaRPr kumimoji="1" lang="en-US" altLang="ko-KR" dirty="0"/>
          </a:p>
          <a:p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생성한 후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과정을</a:t>
            </a:r>
          </a:p>
          <a:p>
            <a:r>
              <a:rPr kumimoji="1" lang="ko-KR" altLang="en-US" dirty="0"/>
              <a:t>기존 방법과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이용한 방법으로 비교하여 나타내고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첫 번째 </a:t>
            </a:r>
            <a:r>
              <a:rPr kumimoji="1" lang="en-US" altLang="ko-KR" dirty="0"/>
              <a:t>case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abstract method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</a:t>
            </a:r>
            <a:endParaRPr kumimoji="1" lang="en-US" altLang="ko-KR" dirty="0"/>
          </a:p>
          <a:p>
            <a:r>
              <a:rPr kumimoji="1" lang="en-US" altLang="ko-KR" dirty="0"/>
              <a:t>interface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B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class B</a:t>
            </a:r>
            <a:r>
              <a:rPr kumimoji="1" lang="ko-KR" altLang="en-US" dirty="0"/>
              <a:t>의 생성자를 이용해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생성한 후 </a:t>
            </a:r>
            <a:endParaRPr kumimoji="1" lang="en-US" altLang="ko-KR" dirty="0"/>
          </a:p>
          <a:p>
            <a:r>
              <a:rPr kumimoji="1" lang="en-US" altLang="ko-KR" dirty="0"/>
              <a:t>object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reference</a:t>
            </a:r>
            <a:r>
              <a:rPr kumimoji="1" lang="ko-KR" altLang="en-US" dirty="0"/>
              <a:t> 변수</a:t>
            </a:r>
            <a:r>
              <a:rPr kumimoji="1" lang="en-US" altLang="ko-KR" dirty="0"/>
              <a:t> 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통하여 </a:t>
            </a:r>
            <a:r>
              <a:rPr kumimoji="1" lang="en-US" altLang="ko-KR" dirty="0" err="1"/>
              <a:t>a.abc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 번째 </a:t>
            </a:r>
            <a:r>
              <a:rPr kumimoji="1" lang="en-US" altLang="ko-KR" dirty="0"/>
              <a:t>case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명시적인 정의 없이 </a:t>
            </a:r>
            <a:endParaRPr kumimoji="1" lang="en-US" altLang="ko-KR" dirty="0"/>
          </a:p>
          <a:p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생성하며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이후 이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통하여 </a:t>
            </a:r>
            <a:r>
              <a:rPr kumimoji="1" lang="en-US" altLang="ko-KR" dirty="0" err="1"/>
              <a:t>a.abc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마지막</a:t>
            </a:r>
            <a:r>
              <a:rPr kumimoji="1" lang="en-US" altLang="ko-KR" dirty="0"/>
              <a:t> </a:t>
            </a:r>
            <a:r>
              <a:rPr kumimoji="1" lang="ko-KR" altLang="en-US" dirty="0"/>
              <a:t>세번째 </a:t>
            </a:r>
            <a:r>
              <a:rPr kumimoji="1" lang="en-US" altLang="ko-KR" dirty="0"/>
              <a:t>case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활용한 방법으로 </a:t>
            </a:r>
            <a:endParaRPr kumimoji="1" lang="en-US" altLang="ko-KR" dirty="0"/>
          </a:p>
          <a:p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에서 </a:t>
            </a:r>
            <a:endParaRPr kumimoji="1" lang="en-US" altLang="ko-KR" dirty="0"/>
          </a:p>
          <a:p>
            <a:r>
              <a:rPr kumimoji="1" lang="en-US" altLang="ko-KR" dirty="0"/>
              <a:t>method</a:t>
            </a:r>
            <a:r>
              <a:rPr kumimoji="1" lang="ko-KR" altLang="en-US" dirty="0"/>
              <a:t>의 이름은 제외하고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 부분만 가져와 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정의하고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문법적인 의미만 고려할 때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 class</a:t>
            </a:r>
            <a:r>
              <a:rPr kumimoji="1" lang="ko-KR" altLang="en-US" dirty="0"/>
              <a:t>의 약식 표현이라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98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6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이것은 앞의 세가지 </a:t>
            </a:r>
            <a:r>
              <a:rPr kumimoji="1" lang="en-US" altLang="ko-KR" dirty="0"/>
              <a:t>case</a:t>
            </a:r>
            <a:r>
              <a:rPr kumimoji="1" lang="ko-KR" altLang="en-US" dirty="0"/>
              <a:t>의 구현 방법을 보여주는 </a:t>
            </a:r>
            <a:endParaRPr kumimoji="1" lang="en-US" altLang="ko-KR" dirty="0"/>
          </a:p>
          <a:p>
            <a:r>
              <a:rPr kumimoji="1" lang="en-US" altLang="ko-KR" dirty="0"/>
              <a:t>example program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interface 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abstract method abc()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있고</a:t>
            </a:r>
            <a:endParaRPr kumimoji="1" lang="en-US" altLang="ko-KR" dirty="0"/>
          </a:p>
          <a:p>
            <a:r>
              <a:rPr kumimoji="1" lang="en-US" altLang="ko-KR" dirty="0"/>
              <a:t>case 1</a:t>
            </a:r>
            <a:r>
              <a:rPr kumimoji="1" lang="ko-KR" altLang="en-US" dirty="0"/>
              <a:t>에서처럼 </a:t>
            </a:r>
            <a:r>
              <a:rPr kumimoji="1" lang="en-US" altLang="ko-KR" dirty="0"/>
              <a:t>class 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interface 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implements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Main class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OOPvsFP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method</a:t>
            </a:r>
            <a:r>
              <a:rPr kumimoji="1" lang="ko-KR" altLang="en-US" dirty="0"/>
              <a:t>에서 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case 1</a:t>
            </a:r>
            <a:r>
              <a:rPr kumimoji="1" lang="ko-KR" altLang="en-US" dirty="0"/>
              <a:t>의 경우</a:t>
            </a:r>
            <a:endParaRPr kumimoji="1" lang="en-US" altLang="ko-KR" dirty="0"/>
          </a:p>
          <a:p>
            <a:r>
              <a:rPr kumimoji="1" lang="en-US" altLang="ko-KR" dirty="0"/>
              <a:t>class 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 a1</a:t>
            </a:r>
            <a:r>
              <a:rPr kumimoji="1" lang="ko-KR" altLang="en-US" dirty="0"/>
              <a:t>을 생성하고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method abc()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4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7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Case 2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명시적인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하기 보다는</a:t>
            </a:r>
            <a:endParaRPr kumimoji="1" lang="en-US" altLang="ko-KR" dirty="0"/>
          </a:p>
          <a:p>
            <a:r>
              <a:rPr kumimoji="1" lang="en-US" altLang="ko-KR" dirty="0"/>
              <a:t>anonymous inner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anonymous inner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로 생성되었으며</a:t>
            </a:r>
            <a:endParaRPr kumimoji="1" lang="en-US" altLang="ko-KR" dirty="0"/>
          </a:p>
          <a:p>
            <a:r>
              <a:rPr kumimoji="1" lang="en-US" altLang="ko-KR" dirty="0"/>
              <a:t>a2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abc()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Case 3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functional programming </a:t>
            </a:r>
            <a:r>
              <a:rPr kumimoji="1" lang="ko-KR" altLang="en-US" dirty="0"/>
              <a:t>구조를 따르기 위해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을 사용하여 </a:t>
            </a:r>
            <a:r>
              <a:rPr kumimoji="1" lang="en-US" altLang="ko-KR" dirty="0"/>
              <a:t>object a3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program</a:t>
            </a:r>
            <a:r>
              <a:rPr kumimoji="1" lang="ko-KR" altLang="en-US" dirty="0"/>
              <a:t>의 실행 결과도 잘 출력되었습니다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정의 </a:t>
            </a:r>
            <a:endParaRPr kumimoji="1" lang="en-US" altLang="ko-KR" dirty="0"/>
          </a:p>
          <a:p>
            <a:r>
              <a:rPr kumimoji="1" lang="ko-KR" altLang="en-US" dirty="0"/>
              <a:t>내부에 있는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명을 포함해 </a:t>
            </a:r>
            <a:endParaRPr kumimoji="1" lang="en-US" altLang="ko-KR" dirty="0"/>
          </a:p>
          <a:p>
            <a:r>
              <a:rPr kumimoji="1" lang="ko-KR" altLang="en-US" dirty="0"/>
              <a:t>이전 부분을 삭제한 형태입니다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즉 </a:t>
            </a:r>
            <a:r>
              <a:rPr kumimoji="1" lang="en-US" altLang="ko-KR" dirty="0"/>
              <a:t>, lambda expression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</a:t>
            </a:r>
            <a:endParaRPr kumimoji="1" lang="en-US" altLang="ko-KR" dirty="0"/>
          </a:p>
          <a:p>
            <a:r>
              <a:rPr kumimoji="1" lang="ko-KR" altLang="en-US" dirty="0"/>
              <a:t>축약된 형태라고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여기까지 이해했다면 앞에서 말한 것처럼 </a:t>
            </a:r>
            <a:endParaRPr kumimoji="1" lang="en-US" altLang="ko-KR" dirty="0"/>
          </a:p>
          <a:p>
            <a:r>
              <a:rPr kumimoji="1" lang="ko-KR" altLang="en-US" dirty="0"/>
              <a:t>내부에 단 하나의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만을 가진 </a:t>
            </a:r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만 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표현할 수 있는 이유를 유추할 수 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은 내부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명을 생략하므로 </a:t>
            </a:r>
            <a:endParaRPr kumimoji="1" lang="en-US" altLang="ko-KR" dirty="0"/>
          </a:p>
          <a:p>
            <a:r>
              <a:rPr kumimoji="1" lang="ko-KR" altLang="en-US" dirty="0"/>
              <a:t>만일 </a:t>
            </a:r>
            <a:r>
              <a:rPr kumimoji="1" lang="ko-KR" altLang="en-US" dirty="0" err="1"/>
              <a:t>구현해야할</a:t>
            </a:r>
            <a:r>
              <a:rPr kumimoji="1" lang="ko-KR" altLang="en-US" dirty="0"/>
              <a:t>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가 두 개 이상이라면 </a:t>
            </a:r>
            <a:endParaRPr kumimoji="1" lang="en-US" altLang="ko-KR" dirty="0"/>
          </a:p>
          <a:p>
            <a:r>
              <a:rPr kumimoji="1" lang="ko-KR" altLang="en-US" dirty="0"/>
              <a:t>어떤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것인지 구분할 수 없기 때문입니다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03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8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그럼 이제 본격적으로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내부에서 구현한 </a:t>
            </a:r>
            <a:endParaRPr kumimoji="1" lang="en-US" altLang="ko-KR" dirty="0"/>
          </a:p>
          <a:p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 정의를 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변환하는 문법에 대해 알아보겠습니다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구현된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lambda expression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표현할 때는 </a:t>
            </a:r>
            <a:endParaRPr kumimoji="1" lang="en-US" altLang="ko-KR" dirty="0"/>
          </a:p>
          <a:p>
            <a:r>
              <a:rPr kumimoji="1" lang="en-US" altLang="ko-KR" dirty="0"/>
              <a:t>method</a:t>
            </a:r>
            <a:r>
              <a:rPr kumimoji="1" lang="ko-KR" altLang="en-US" dirty="0"/>
              <a:t> 이름 이후의 소괄호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와 중괄호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만을 차례대로 포함하며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이들 사이에는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 기호인 화살표 </a:t>
            </a:r>
            <a:r>
              <a:rPr kumimoji="1" lang="en-US" altLang="ko-KR" dirty="0"/>
              <a:t>( -&gt;)</a:t>
            </a:r>
            <a:r>
              <a:rPr kumimoji="1" lang="ko-KR" altLang="en-US" dirty="0"/>
              <a:t>가 들어갑니다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소괄호는 </a:t>
            </a:r>
            <a:r>
              <a:rPr kumimoji="1" lang="en-US" altLang="ko-KR" dirty="0"/>
              <a:t>input parameter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, </a:t>
            </a:r>
            <a:r>
              <a:rPr kumimoji="1" lang="ko-KR" altLang="en-US" dirty="0"/>
              <a:t>중괄호는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나타냅니다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실제 </a:t>
            </a:r>
            <a:r>
              <a:rPr kumimoji="1" lang="en-US" altLang="ko-KR" dirty="0"/>
              <a:t>lambda expression</a:t>
            </a:r>
            <a:r>
              <a:rPr kumimoji="1" lang="ko-KR" altLang="en-US" dirty="0" err="1"/>
              <a:t>으로의</a:t>
            </a:r>
            <a:r>
              <a:rPr kumimoji="1" lang="ko-KR" altLang="en-US" dirty="0"/>
              <a:t> 변환의 예를 보면</a:t>
            </a:r>
            <a:endParaRPr kumimoji="1" lang="en-US" altLang="ko-KR" dirty="0"/>
          </a:p>
          <a:p>
            <a:r>
              <a:rPr kumimoji="1" lang="ko-KR" altLang="en-US" dirty="0"/>
              <a:t>첫번째는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가 없는 </a:t>
            </a:r>
            <a:r>
              <a:rPr kumimoji="1" lang="en-US" altLang="ko-KR" dirty="0"/>
              <a:t>void method</a:t>
            </a:r>
            <a:r>
              <a:rPr kumimoji="1" lang="ko-KR" altLang="en-US" dirty="0"/>
              <a:t>의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두번째는 하나의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가 있는 </a:t>
            </a:r>
            <a:r>
              <a:rPr kumimoji="1" lang="en-US" altLang="ko-KR" dirty="0"/>
              <a:t>void method</a:t>
            </a:r>
            <a:r>
              <a:rPr kumimoji="1" lang="ko-KR" altLang="en-US" dirty="0"/>
              <a:t>의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이때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에도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명시할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세번째는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가 없고 </a:t>
            </a:r>
            <a:r>
              <a:rPr kumimoji="1" lang="en-US" altLang="ko-KR" dirty="0"/>
              <a:t>return value</a:t>
            </a:r>
            <a:r>
              <a:rPr kumimoji="1" lang="ko-KR" altLang="en-US" dirty="0"/>
              <a:t>가 있는 경우인데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return type</a:t>
            </a:r>
            <a:r>
              <a:rPr kumimoji="1" lang="ko-KR" altLang="en-US" dirty="0"/>
              <a:t>을 명시하지 않으며</a:t>
            </a:r>
            <a:endParaRPr kumimoji="1" lang="en-US" altLang="ko-KR" dirty="0"/>
          </a:p>
          <a:p>
            <a:r>
              <a:rPr kumimoji="1" lang="ko-KR" altLang="en-US" dirty="0"/>
              <a:t>다만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문으로 끝나게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네번째는 두 개의 </a:t>
            </a:r>
            <a:r>
              <a:rPr kumimoji="1" lang="en-US" altLang="ko-KR" dirty="0"/>
              <a:t>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</a:t>
            </a:r>
            <a:endParaRPr kumimoji="1" lang="en-US" altLang="ko-KR" dirty="0"/>
          </a:p>
          <a:p>
            <a:r>
              <a:rPr kumimoji="1" lang="en-US" altLang="ko-KR" dirty="0"/>
              <a:t>double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하는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01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9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anonymous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생성 방법의 축약 형태입니다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이런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을 특정 조건에서 더욱 축약해 표현할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먼저 중괄호 안의 실행문이 한 개일 때 중괄호는 생략할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두 줄 이상의 코드를 포함하고 있을 때는 당연히 생략할 수 없습니다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두번째로 </a:t>
            </a:r>
            <a:r>
              <a:rPr kumimoji="1" lang="en-US" altLang="ko-KR" dirty="0"/>
              <a:t>input parameter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은 생략할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생략이 가능한 이유는 </a:t>
            </a:r>
            <a:r>
              <a:rPr kumimoji="1" lang="en-US" altLang="ko-KR" dirty="0"/>
              <a:t> 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포함된 </a:t>
            </a:r>
            <a:r>
              <a:rPr kumimoji="1" lang="en-US" altLang="ko-KR" dirty="0"/>
              <a:t>abstract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input parameter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이 이미 명시되어 있기 때문에</a:t>
            </a:r>
            <a:endParaRPr kumimoji="1" lang="en-US" altLang="ko-KR" dirty="0"/>
          </a:p>
          <a:p>
            <a:r>
              <a:rPr kumimoji="1" lang="ko-KR" altLang="en-US" dirty="0"/>
              <a:t>컴파일러가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알아낼 수 있기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input parameter</a:t>
            </a:r>
            <a:r>
              <a:rPr kumimoji="1" lang="ko-KR" altLang="en-US" dirty="0"/>
              <a:t>가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개일 때는 소괄호도 생략할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소괄호를 생략할 때는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의 자료형을 반드시 생략해야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문 하나만으로 이뤄져 있을 때는 </a:t>
            </a:r>
            <a:endParaRPr kumimoji="1" lang="en-US" altLang="ko-KR" dirty="0"/>
          </a:p>
          <a:p>
            <a:r>
              <a:rPr kumimoji="1" lang="en-US" altLang="ko-KR" dirty="0"/>
              <a:t>return </a:t>
            </a:r>
            <a:r>
              <a:rPr kumimoji="1" lang="ko-KR" altLang="en-US" dirty="0"/>
              <a:t>도 생략할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다만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을 생략할 때 중괄호를 반드시 함께 생략해야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5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05701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>
              <a:defRPr sz="23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94631" y="6440779"/>
            <a:ext cx="528239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hf hdr="0" ftr="0" dt="0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13 Lambda Expression</a:t>
            </a:r>
            <a:endParaRPr dirty="0"/>
          </a:p>
        </p:txBody>
      </p:sp>
      <p:sp>
        <p:nvSpPr>
          <p:cNvPr id="39" name="Subtitle 3"/>
          <p:cNvSpPr txBox="1">
            <a:spLocks noGrp="1"/>
          </p:cNvSpPr>
          <p:nvPr>
            <p:ph type="body" sz="quarter" idx="1"/>
          </p:nvPr>
        </p:nvSpPr>
        <p:spPr>
          <a:xfrm>
            <a:off x="2895600" y="3573016"/>
            <a:ext cx="6400800" cy="560573"/>
          </a:xfrm>
          <a:prstGeom prst="rect">
            <a:avLst/>
          </a:prstGeom>
        </p:spPr>
        <p:txBody>
          <a:bodyPr/>
          <a:lstStyle/>
          <a:p>
            <a:r>
              <a:rPr dirty="0"/>
              <a:t>Object</a:t>
            </a:r>
            <a:r>
              <a:rPr lang="ko-KR" altLang="en-US" dirty="0"/>
              <a:t> </a:t>
            </a:r>
            <a:r>
              <a:rPr dirty="0"/>
              <a:t>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1F2-A765-C31E-7266-DCC02EC6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 Uses for Lambda Expressions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05FE9-B3B0-4C2E-326D-682EE0030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Type 1: Shorthand representations of anonymous inner class implementation methods</a:t>
            </a:r>
          </a:p>
          <a:p>
            <a:r>
              <a:rPr kumimoji="1" lang="en-US" altLang="ko-KR" dirty="0"/>
              <a:t>Type 2: Method reference</a:t>
            </a:r>
          </a:p>
          <a:p>
            <a:pPr lvl="1"/>
            <a:r>
              <a:rPr kumimoji="1" lang="en-US" altLang="ko-KR" dirty="0"/>
              <a:t>Importing functionality that already exists, rather than new implementation of the method</a:t>
            </a:r>
          </a:p>
          <a:p>
            <a:r>
              <a:rPr kumimoji="1" lang="en-US" altLang="ko-KR" dirty="0"/>
              <a:t>Type 3: Constructor reference</a:t>
            </a:r>
          </a:p>
          <a:p>
            <a:pPr lvl="1"/>
            <a:r>
              <a:rPr kumimoji="1" lang="en-US" altLang="ko-KR" dirty="0"/>
              <a:t>The implementation method is fixed by the object creation code alone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62957-A6CB-51DD-AE47-2E23272F22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68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8824-53C4-03A3-A17D-6C535545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Type 1: Shorthand Implementation of Method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2F02F-51DF-1E35-3E24-084912DFC4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7AAF0-C22D-94BA-D1C3-555D1DD9C38A}"/>
              </a:ext>
            </a:extLst>
          </p:cNvPr>
          <p:cNvSpPr txBox="1"/>
          <p:nvPr/>
        </p:nvSpPr>
        <p:spPr>
          <a:xfrm>
            <a:off x="551382" y="1159296"/>
            <a:ext cx="507217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method4(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B16C8-F753-5AFB-0963-2AF76699463A}"/>
              </a:ext>
            </a:extLst>
          </p:cNvPr>
          <p:cNvSpPr txBox="1"/>
          <p:nvPr/>
        </p:nvSpPr>
        <p:spPr>
          <a:xfrm>
            <a:off x="3907310" y="2460263"/>
            <a:ext cx="613585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A(){</a:t>
            </a:r>
          </a:p>
          <a:p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method4(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b){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...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72D7-9C36-49D2-591A-047E1758A6E2}"/>
              </a:ext>
            </a:extLst>
          </p:cNvPr>
          <p:cNvSpPr txBox="1"/>
          <p:nvPr/>
        </p:nvSpPr>
        <p:spPr>
          <a:xfrm>
            <a:off x="5623560" y="4665748"/>
            <a:ext cx="59665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 = 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b)-&gt;{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... 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D923-DA33-3323-07D0-FCBBAD33E41A}"/>
              </a:ext>
            </a:extLst>
          </p:cNvPr>
          <p:cNvSpPr txBox="1"/>
          <p:nvPr/>
        </p:nvSpPr>
        <p:spPr>
          <a:xfrm>
            <a:off x="551382" y="2100177"/>
            <a:ext cx="2451951" cy="369332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Functional Interface</a:t>
            </a:r>
            <a:endParaRPr kumimoji="1" lang="ko-KR" alt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FC6AE-33A1-9142-0102-234A8453C532}"/>
              </a:ext>
            </a:extLst>
          </p:cNvPr>
          <p:cNvSpPr txBox="1"/>
          <p:nvPr/>
        </p:nvSpPr>
        <p:spPr>
          <a:xfrm>
            <a:off x="3907310" y="3945896"/>
            <a:ext cx="2827054" cy="369332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Anonymous Inner Class</a:t>
            </a:r>
            <a:endParaRPr kumimoji="1" lang="ko-KR" alt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06E82C7A-D89A-B331-9F26-C35CCC3A321B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5623560" y="1620961"/>
            <a:ext cx="1351675" cy="839302"/>
          </a:xfrm>
          <a:prstGeom prst="bentConnector2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4A9E05A-0A91-BAEE-3BF2-6665805DF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426968" y="3485858"/>
            <a:ext cx="728157" cy="163162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6447CE-4199-15BA-EA7B-F55CD6804015}"/>
              </a:ext>
            </a:extLst>
          </p:cNvPr>
          <p:cNvSpPr txBox="1"/>
          <p:nvPr/>
        </p:nvSpPr>
        <p:spPr>
          <a:xfrm>
            <a:off x="5623560" y="5052373"/>
            <a:ext cx="2339741" cy="369332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Lambda Expression</a:t>
            </a:r>
            <a:endParaRPr kumimoji="1" lang="ko-KR" alt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979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966D1-1166-DB47-C612-59F3279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Examples) FunctionToLambdaExpression2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5DB29-40AF-5528-0581-62B6887339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78C7-C04D-1506-7906-F1F513EE9DDF}"/>
              </a:ext>
            </a:extLst>
          </p:cNvPr>
          <p:cNvSpPr txBox="1"/>
          <p:nvPr/>
        </p:nvSpPr>
        <p:spPr>
          <a:xfrm>
            <a:off x="551382" y="1125647"/>
            <a:ext cx="11043247" cy="5078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Bftl2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method2(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Dftl2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method4(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FunctionToLambdaExpression2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latin typeface="Menlo" panose="020B0609030804020204" pitchFamily="49" charset="0"/>
              </a:rPr>
              <a:t>        Bftl2 b2 = (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dirty="0">
                <a:latin typeface="Menlo" panose="020B0609030804020204" pitchFamily="49" charset="0"/>
              </a:rPr>
              <a:t> a)-&gt;{System.out.println(</a:t>
            </a:r>
            <a:r>
              <a:rPr lang="en-US" altLang="ko-KR" dirty="0">
                <a:solidFill>
                  <a:srgbClr val="C41A16"/>
                </a:solidFill>
                <a:latin typeface="Menlo" panose="020B0609030804020204" pitchFamily="49" charset="0"/>
              </a:rPr>
              <a:t>"a = "</a:t>
            </a:r>
            <a:r>
              <a:rPr lang="en-US" altLang="ko-KR" dirty="0">
                <a:latin typeface="Menlo" panose="020B0609030804020204" pitchFamily="49" charset="0"/>
              </a:rPr>
              <a:t> + a);};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b2.method2(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Dftl2 d4 = (a, b)-&gt; a + b;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System.out.println(d4.method4(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F87F8-ED79-4AD6-4FFF-7FA846E4A0A8}"/>
              </a:ext>
            </a:extLst>
          </p:cNvPr>
          <p:cNvSpPr txBox="1"/>
          <p:nvPr/>
        </p:nvSpPr>
        <p:spPr>
          <a:xfrm>
            <a:off x="8945880" y="4525895"/>
            <a:ext cx="211836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3</a:t>
            </a:r>
          </a:p>
          <a:p>
            <a:r>
              <a:rPr lang="ko-KR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756800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8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A0267-F993-9BAF-FDCB-BF6AC199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Type 2: Instance Method Reference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D274-BAED-1794-4CD7-860AAF92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4041662"/>
            <a:ext cx="11043248" cy="2483682"/>
          </a:xfrm>
        </p:spPr>
        <p:txBody>
          <a:bodyPr/>
          <a:lstStyle/>
          <a:p>
            <a:r>
              <a:rPr kumimoji="1" lang="en-US" altLang="ko-KR" dirty="0"/>
              <a:t>a2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의 역할은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것 뿐</a:t>
            </a:r>
            <a:endParaRPr kumimoji="1" lang="en-US" altLang="ko-KR" dirty="0"/>
          </a:p>
          <a:p>
            <a:r>
              <a:rPr kumimoji="1" lang="ko-KR" altLang="en-US" dirty="0"/>
              <a:t>이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 a3 = b::</a:t>
            </a:r>
            <a:r>
              <a:rPr kumimoji="1" lang="en-US" altLang="ko-KR" dirty="0" err="1"/>
              <a:t>bcd</a:t>
            </a:r>
            <a:r>
              <a:rPr kumimoji="1" lang="en-US" altLang="ko-KR" dirty="0"/>
              <a:t>; </a:t>
            </a:r>
            <a:r>
              <a:rPr kumimoji="1" lang="ko-KR" altLang="en-US" dirty="0"/>
              <a:t>와 같이 축약된 </a:t>
            </a:r>
            <a:r>
              <a:rPr kumimoji="1" lang="en-US" altLang="ko-KR" dirty="0"/>
              <a:t>method reference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 가능</a:t>
            </a:r>
            <a:endParaRPr kumimoji="1" lang="en-US" altLang="ko-KR" dirty="0"/>
          </a:p>
          <a:p>
            <a:r>
              <a:rPr kumimoji="1" lang="en-US" altLang="ko-KR" dirty="0"/>
              <a:t>a3.abc()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call</a:t>
            </a:r>
            <a:r>
              <a:rPr kumimoji="1" lang="ko-KR" altLang="en-US" dirty="0"/>
              <a:t>로 대체하라는 뜻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2E783-0DD4-BD94-C87F-A2C4739E2E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0D673-0E37-CE8B-7F23-CA5DAD26B065}"/>
              </a:ext>
            </a:extLst>
          </p:cNvPr>
          <p:cNvSpPr txBox="1"/>
          <p:nvPr/>
        </p:nvSpPr>
        <p:spPr>
          <a:xfrm>
            <a:off x="551382" y="1218534"/>
            <a:ext cx="5544618" cy="2585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bcd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"method"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A03DD-3FBC-9A6A-C7AA-A2665C27A8E5}"/>
              </a:ext>
            </a:extLst>
          </p:cNvPr>
          <p:cNvSpPr txBox="1"/>
          <p:nvPr/>
        </p:nvSpPr>
        <p:spPr>
          <a:xfrm>
            <a:off x="6461494" y="1218534"/>
            <a:ext cx="5133137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Lambda Expression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a2 = ()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b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b.bcd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Instance Method Reference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 b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a3 = b::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bcd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421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3FC6B-D303-0FBB-942F-FB96E2C4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F5F1-166D-107C-0873-D68AF78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Type 2: Static Method Reference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D1F328-9CD2-F874-AD52-F2C7EFF4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4041662"/>
            <a:ext cx="11043248" cy="2483682"/>
          </a:xfrm>
        </p:spPr>
        <p:txBody>
          <a:bodyPr/>
          <a:lstStyle/>
          <a:p>
            <a:r>
              <a:rPr kumimoji="1" lang="en-US" altLang="ko-KR" dirty="0"/>
              <a:t>a2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의 역할은 </a:t>
            </a:r>
            <a:r>
              <a:rPr kumimoji="1" lang="en-US" altLang="ko-KR" dirty="0"/>
              <a:t>class 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static method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것 뿐</a:t>
            </a:r>
            <a:endParaRPr kumimoji="1" lang="en-US" altLang="ko-KR" dirty="0"/>
          </a:p>
          <a:p>
            <a:r>
              <a:rPr kumimoji="1" lang="ko-KR" altLang="en-US" dirty="0"/>
              <a:t>이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 a3 = B::</a:t>
            </a:r>
            <a:r>
              <a:rPr kumimoji="1" lang="en-US" altLang="ko-KR" dirty="0" err="1"/>
              <a:t>bcd</a:t>
            </a:r>
            <a:r>
              <a:rPr kumimoji="1" lang="en-US" altLang="ko-KR" dirty="0"/>
              <a:t>; </a:t>
            </a:r>
            <a:r>
              <a:rPr kumimoji="1" lang="ko-KR" altLang="en-US" dirty="0"/>
              <a:t>와 같이 축약된 </a:t>
            </a:r>
            <a:r>
              <a:rPr kumimoji="1" lang="en-US" altLang="ko-KR" dirty="0"/>
              <a:t>method reference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 가능</a:t>
            </a:r>
            <a:endParaRPr kumimoji="1" lang="en-US" altLang="ko-KR" dirty="0"/>
          </a:p>
          <a:p>
            <a:r>
              <a:rPr kumimoji="1" lang="en-US" altLang="ko-KR" dirty="0"/>
              <a:t>a3.abc()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B.bcd</a:t>
            </a:r>
            <a:r>
              <a:rPr kumimoji="1" lang="en-US" altLang="ko-KR" dirty="0"/>
              <a:t>() call</a:t>
            </a:r>
            <a:r>
              <a:rPr kumimoji="1" lang="ko-KR" altLang="en-US" dirty="0"/>
              <a:t>로 대체하라는 뜻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B0969-58FC-A55E-31B6-CBA9143577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D5308-E647-3D5C-A029-B6B0BC29B5BF}"/>
              </a:ext>
            </a:extLst>
          </p:cNvPr>
          <p:cNvSpPr txBox="1"/>
          <p:nvPr/>
        </p:nvSpPr>
        <p:spPr>
          <a:xfrm>
            <a:off x="551382" y="1218534"/>
            <a:ext cx="5443018" cy="2332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no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bcd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"method"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E8F81-1454-05E4-BB8F-BAEA63D8C8AA}"/>
              </a:ext>
            </a:extLst>
          </p:cNvPr>
          <p:cNvSpPr txBox="1"/>
          <p:nvPr/>
        </p:nvSpPr>
        <p:spPr>
          <a:xfrm>
            <a:off x="6461494" y="1218534"/>
            <a:ext cx="5133137" cy="2332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Lambda Expression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a2 = ()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latin typeface="Menlo" panose="020B060903080402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.bcd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Method Reference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a3 = B::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bcd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586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EB95C-1B0F-F10E-ADCC-E1E1C86A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Type 3: Array Constructor Reference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F940F-F7DF-3C01-0DF8-5B567320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3976797"/>
            <a:ext cx="11043248" cy="2548547"/>
          </a:xfrm>
        </p:spPr>
        <p:txBody>
          <a:bodyPr/>
          <a:lstStyle/>
          <a:p>
            <a:r>
              <a:rPr kumimoji="1" lang="en-US" altLang="ko-KR" dirty="0"/>
              <a:t>Lambda expression</a:t>
            </a:r>
            <a:r>
              <a:rPr kumimoji="1" lang="ko-KR" altLang="en-US" dirty="0"/>
              <a:t>이 하는 역할은 </a:t>
            </a:r>
            <a:r>
              <a:rPr kumimoji="1" lang="en-US" altLang="ko-KR" dirty="0"/>
              <a:t>length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len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int 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 것 뿐</a:t>
            </a:r>
            <a:endParaRPr kumimoji="1" lang="en-US" altLang="ko-KR" dirty="0"/>
          </a:p>
          <a:p>
            <a:r>
              <a:rPr kumimoji="1" lang="ko-KR" altLang="en-US" dirty="0"/>
              <a:t>이런 경우 </a:t>
            </a:r>
            <a:r>
              <a:rPr kumimoji="1" lang="en-US" altLang="ko-KR" dirty="0"/>
              <a:t>A a = int[]::new; </a:t>
            </a:r>
            <a:r>
              <a:rPr kumimoji="1" lang="ko-KR" altLang="en-US" dirty="0"/>
              <a:t>로 축약하여 표현 가능함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96D47-E9D8-DF92-DCAC-79E854EC61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DE976-6E46-86CD-50AE-FD79864089DB}"/>
              </a:ext>
            </a:extLst>
          </p:cNvPr>
          <p:cNvSpPr txBox="1"/>
          <p:nvPr/>
        </p:nvSpPr>
        <p:spPr>
          <a:xfrm>
            <a:off x="551383" y="1186101"/>
            <a:ext cx="6096000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Lambda Expression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 = 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  };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Array Constructor Reference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[]::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9333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2435-9316-A576-30A9-A0846F6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Type 3: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Reference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E3D4A-5CF0-A983-9D13-4C99065A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3429001"/>
            <a:ext cx="11043248" cy="3096344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lambda expression</a:t>
            </a:r>
            <a:r>
              <a:rPr kumimoji="1" lang="ko-KR" altLang="en-US" dirty="0"/>
              <a:t>의 역할은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constructor B(int)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reference 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생성하는 것</a:t>
            </a:r>
            <a:endParaRPr kumimoji="1" lang="en-US" altLang="ko-KR" dirty="0"/>
          </a:p>
          <a:p>
            <a:r>
              <a:rPr kumimoji="1" lang="en-US" altLang="ko-KR" dirty="0"/>
              <a:t>Class constructor reference</a:t>
            </a:r>
            <a:r>
              <a:rPr kumimoji="1" lang="ko-KR" altLang="en-US" dirty="0"/>
              <a:t>의 축약표현 </a:t>
            </a:r>
            <a:r>
              <a:rPr kumimoji="1" lang="en-US" altLang="ko-KR" dirty="0"/>
              <a:t>A a = B::new;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default constructor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B()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것이 아니라 </a:t>
            </a:r>
            <a:r>
              <a:rPr kumimoji="1" lang="en-US" altLang="ko-KR" dirty="0"/>
              <a:t>B(int)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</a:t>
            </a:r>
            <a:r>
              <a:rPr kumimoji="1" lang="ko-KR" altLang="en-US" dirty="0"/>
              <a:t>하는 것임 </a:t>
            </a:r>
            <a:r>
              <a:rPr kumimoji="1" lang="en-US" altLang="ko-KR" dirty="0"/>
              <a:t>(interface A</a:t>
            </a:r>
            <a:r>
              <a:rPr kumimoji="1" lang="ko-KR" altLang="en-US" dirty="0"/>
              <a:t>의 정의로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유추 가능함</a:t>
            </a:r>
            <a:r>
              <a:rPr kumimoji="1" lang="en-US" altLang="ko-KR" dirty="0"/>
              <a:t>)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E7732-695C-DB70-3BEE-B350ACF517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9F762-ABB9-0811-83F0-3D22F9DF7000}"/>
              </a:ext>
            </a:extLst>
          </p:cNvPr>
          <p:cNvSpPr txBox="1"/>
          <p:nvPr/>
        </p:nvSpPr>
        <p:spPr>
          <a:xfrm>
            <a:off x="551383" y="1122462"/>
            <a:ext cx="5391951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B() {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k) {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46BE6-F5C0-85F7-211D-ADECAB30AA77}"/>
              </a:ext>
            </a:extLst>
          </p:cNvPr>
          <p:cNvSpPr txBox="1"/>
          <p:nvPr/>
        </p:nvSpPr>
        <p:spPr>
          <a:xfrm>
            <a:off x="6202679" y="1122461"/>
            <a:ext cx="5391951" cy="2031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Lambda Expression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 = (k)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B(k);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Class Constructor Reference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 = B::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69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0ECC6-D858-ABE1-E700-6887133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Terminologies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C159-9A9F-DE50-8F83-4D51BCB46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타 언어 </a:t>
            </a:r>
            <a:r>
              <a:rPr kumimoji="1" lang="en-US" altLang="ko-KR" dirty="0"/>
              <a:t>programming):</a:t>
            </a:r>
            <a:r>
              <a:rPr kumimoji="1" lang="ko-KR" altLang="en-US" dirty="0"/>
              <a:t> 기능과 동작을 정의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Method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Java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function</a:t>
            </a:r>
          </a:p>
          <a:p>
            <a:pPr lvl="1"/>
            <a:r>
              <a:rPr kumimoji="1" lang="en-US" altLang="ko-KR" dirty="0"/>
              <a:t>Class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Interface </a:t>
            </a:r>
            <a:r>
              <a:rPr kumimoji="1" lang="ko-KR" altLang="en-US" dirty="0"/>
              <a:t>내에 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사용하려면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생성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object.method </a:t>
            </a:r>
            <a:r>
              <a:rPr kumimoji="1" lang="ko-KR" altLang="en-US" dirty="0"/>
              <a:t>형태로 </a:t>
            </a:r>
            <a:r>
              <a:rPr kumimoji="1" lang="en-US" altLang="ko-KR" dirty="0"/>
              <a:t>call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Functional Interface</a:t>
            </a:r>
          </a:p>
          <a:p>
            <a:pPr lvl="1"/>
            <a:r>
              <a:rPr kumimoji="1" lang="en-US" altLang="ko-KR" dirty="0"/>
              <a:t>abstract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개만 가지는 </a:t>
            </a:r>
            <a:r>
              <a:rPr kumimoji="1" lang="en-US" altLang="ko-KR" dirty="0"/>
              <a:t>interface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9492F-9DCB-5A7A-9990-B8ADB1181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4B63B-86FC-7DE5-09B8-89B029606AC6}"/>
              </a:ext>
            </a:extLst>
          </p:cNvPr>
          <p:cNvSpPr txBox="1"/>
          <p:nvPr/>
        </p:nvSpPr>
        <p:spPr>
          <a:xfrm>
            <a:off x="8694601" y="1151728"/>
            <a:ext cx="290002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abc(){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//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기능 및 동작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EF0F-54FC-3080-4412-25CCA5B572A2}"/>
              </a:ext>
            </a:extLst>
          </p:cNvPr>
          <p:cNvSpPr txBox="1"/>
          <p:nvPr/>
        </p:nvSpPr>
        <p:spPr>
          <a:xfrm>
            <a:off x="8694600" y="2233426"/>
            <a:ext cx="290002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A{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latin typeface="Menlo" panose="020B0609030804020204" pitchFamily="49" charset="0"/>
              </a:rPr>
              <a:t>methodABC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//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기능 및 동작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6E765-2284-CF0C-2510-37E91502EC98}"/>
              </a:ext>
            </a:extLst>
          </p:cNvPr>
          <p:cNvSpPr txBox="1"/>
          <p:nvPr/>
        </p:nvSpPr>
        <p:spPr>
          <a:xfrm>
            <a:off x="7180633" y="3990237"/>
            <a:ext cx="441399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A{</a:t>
            </a:r>
          </a:p>
          <a:p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abstract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abc();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07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F50F-BBE8-7FD2-13D8-526B596E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Functional Programming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DEA324-5009-7096-E379-59F7B8FE4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Function definition outside the execution module</a:t>
            </a:r>
          </a:p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2309D-03A5-6CD6-4D0C-378D0D2096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91D-F249-C21F-BAE4-DC5B2EC8E95A}"/>
              </a:ext>
            </a:extLst>
          </p:cNvPr>
          <p:cNvSpPr txBox="1"/>
          <p:nvPr/>
        </p:nvSpPr>
        <p:spPr>
          <a:xfrm>
            <a:off x="4499701" y="2623497"/>
            <a:ext cx="214646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abc(){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to do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4E80A-02E6-2A21-7A62-DD43EA46ED7B}"/>
              </a:ext>
            </a:extLst>
          </p:cNvPr>
          <p:cNvSpPr txBox="1"/>
          <p:nvPr/>
        </p:nvSpPr>
        <p:spPr>
          <a:xfrm>
            <a:off x="1075818" y="2346498"/>
            <a:ext cx="18153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abc();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abc();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3F7982-7A17-403B-659C-515149AEE121}"/>
              </a:ext>
            </a:extLst>
          </p:cNvPr>
          <p:cNvCxnSpPr>
            <a:cxnSpLocks/>
          </p:cNvCxnSpPr>
          <p:nvPr/>
        </p:nvCxnSpPr>
        <p:spPr>
          <a:xfrm>
            <a:off x="2353235" y="2857642"/>
            <a:ext cx="2146466" cy="65864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D114BC-2795-A1B8-711F-40BE0A280DDA}"/>
              </a:ext>
            </a:extLst>
          </p:cNvPr>
          <p:cNvCxnSpPr>
            <a:cxnSpLocks/>
          </p:cNvCxnSpPr>
          <p:nvPr/>
        </p:nvCxnSpPr>
        <p:spPr>
          <a:xfrm flipV="1">
            <a:off x="2357427" y="3167817"/>
            <a:ext cx="2146466" cy="214228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B0E005-ACBA-88DD-A530-C2CBFD6376C5}"/>
              </a:ext>
            </a:extLst>
          </p:cNvPr>
          <p:cNvSpPr txBox="1"/>
          <p:nvPr/>
        </p:nvSpPr>
        <p:spPr>
          <a:xfrm>
            <a:off x="1075818" y="4448668"/>
            <a:ext cx="18153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abc();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56A762-357E-0242-A583-62D8BECD9502}"/>
              </a:ext>
            </a:extLst>
          </p:cNvPr>
          <p:cNvCxnSpPr>
            <a:cxnSpLocks/>
          </p:cNvCxnSpPr>
          <p:nvPr/>
        </p:nvCxnSpPr>
        <p:spPr>
          <a:xfrm flipV="1">
            <a:off x="2447365" y="3321127"/>
            <a:ext cx="2052336" cy="1563774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37F52C-50EC-DD98-291A-EF0476D1A678}"/>
              </a:ext>
            </a:extLst>
          </p:cNvPr>
          <p:cNvSpPr txBox="1"/>
          <p:nvPr/>
        </p:nvSpPr>
        <p:spPr>
          <a:xfrm>
            <a:off x="1458806" y="3845563"/>
            <a:ext cx="1049324" cy="33855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Module A</a:t>
            </a:r>
            <a:endParaRPr kumimoji="1"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FA648-E1A5-0500-7EF2-5B439E53FD44}"/>
              </a:ext>
            </a:extLst>
          </p:cNvPr>
          <p:cNvSpPr txBox="1"/>
          <p:nvPr/>
        </p:nvSpPr>
        <p:spPr>
          <a:xfrm>
            <a:off x="1458806" y="5394704"/>
            <a:ext cx="1049324" cy="33855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Module B</a:t>
            </a:r>
            <a:endParaRPr kumimoji="1"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1345C-F555-7ECC-1885-46127AE6C4EF}"/>
              </a:ext>
            </a:extLst>
          </p:cNvPr>
          <p:cNvSpPr txBox="1"/>
          <p:nvPr/>
        </p:nvSpPr>
        <p:spPr>
          <a:xfrm>
            <a:off x="4539318" y="3546827"/>
            <a:ext cx="2067232" cy="33855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Function Definition</a:t>
            </a:r>
            <a:endParaRPr kumimoji="1"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9410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 animBg="1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99F9E-0112-B4B8-74F7-D358E81D7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8EDB093-1ED6-3983-C315-409CD43A9786}"/>
              </a:ext>
            </a:extLst>
          </p:cNvPr>
          <p:cNvSpPr txBox="1"/>
          <p:nvPr/>
        </p:nvSpPr>
        <p:spPr>
          <a:xfrm>
            <a:off x="1407019" y="2696725"/>
            <a:ext cx="2456560" cy="764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latin typeface="Menlo" panose="020B0609030804020204" pitchFamily="49" charset="0"/>
              </a:rPr>
              <a:t> abc() {</a:t>
            </a:r>
          </a:p>
          <a:p>
            <a:r>
              <a:rPr lang="ko-KR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to do</a:t>
            </a:r>
            <a:endParaRPr lang="en-US" altLang="ko-KR" sz="1600" dirty="0">
              <a:latin typeface="Menlo" panose="020B0609030804020204" pitchFamily="49" charset="0"/>
            </a:endParaRPr>
          </a:p>
          <a:p>
            <a:r>
              <a:rPr lang="en-US" altLang="ko-KR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682B4-B130-A003-69A2-C753E058268E}"/>
              </a:ext>
            </a:extLst>
          </p:cNvPr>
          <p:cNvSpPr txBox="1"/>
          <p:nvPr/>
        </p:nvSpPr>
        <p:spPr>
          <a:xfrm>
            <a:off x="2009775" y="3900489"/>
            <a:ext cx="1267788" cy="72821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 defTabSz="457200"/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0F4814-B369-B311-3E0B-49EE2EA6F334}"/>
              </a:ext>
            </a:extLst>
          </p:cNvPr>
          <p:cNvSpPr txBox="1"/>
          <p:nvPr/>
        </p:nvSpPr>
        <p:spPr>
          <a:xfrm>
            <a:off x="6371036" y="3900490"/>
            <a:ext cx="1990724" cy="276228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 defTabSz="457200"/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9E021-C958-0E78-9D5C-9688EA00C67A}"/>
              </a:ext>
            </a:extLst>
          </p:cNvPr>
          <p:cNvSpPr txBox="1"/>
          <p:nvPr/>
        </p:nvSpPr>
        <p:spPr>
          <a:xfrm>
            <a:off x="860823" y="2215702"/>
            <a:ext cx="335399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endParaRPr lang="en-US" altLang="ko-KR" dirty="0">
              <a:latin typeface="Menlo" panose="020B060903080402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dirty="0"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def()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B b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b.</a:t>
            </a:r>
            <a:r>
              <a:rPr lang="en-US" altLang="ko-KR" dirty="0">
                <a:latin typeface="Menlo" panose="020B060903080402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BE205-4A1C-3CD8-3038-103FC15A9E2A}"/>
              </a:ext>
            </a:extLst>
          </p:cNvPr>
          <p:cNvSpPr txBox="1"/>
          <p:nvPr/>
        </p:nvSpPr>
        <p:spPr>
          <a:xfrm>
            <a:off x="5237559" y="2215702"/>
            <a:ext cx="335399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endParaRPr lang="en-US" altLang="ko-KR" dirty="0">
              <a:latin typeface="Menlo" panose="020B0609030804020204" pitchFamily="49" charset="0"/>
            </a:endParaRPr>
          </a:p>
          <a:p>
            <a:endParaRPr lang="en-US" altLang="ko-KR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endParaRPr lang="en-US" altLang="ko-KR" b="1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endParaRPr lang="en-US" altLang="ko-KR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def()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 a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a.abc();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3498899-5040-2AF8-D730-4B35714A61A2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>
            <a:off x="3922632" y="3046752"/>
            <a:ext cx="2431260" cy="1224869"/>
          </a:xfrm>
          <a:prstGeom prst="curvedConnector3">
            <a:avLst/>
          </a:prstGeom>
          <a:noFill/>
          <a:ln w="19050" cap="flat">
            <a:solidFill>
              <a:srgbClr val="0070C0"/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AF0EDB04-DC45-A424-41E9-A0DFFCE6703D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213909" y="3062083"/>
            <a:ext cx="2607057" cy="1258650"/>
          </a:xfrm>
          <a:prstGeom prst="curvedConnector3">
            <a:avLst/>
          </a:prstGeom>
          <a:noFill/>
          <a:ln w="19050" cap="flat">
            <a:solidFill>
              <a:srgbClr val="0070C0"/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E641045-4543-7D45-1079-C534BEB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Object Oriented Programming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9834A-680E-D046-928B-0E773EF4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1124742"/>
            <a:ext cx="11043248" cy="946946"/>
          </a:xfrm>
        </p:spPr>
        <p:txBody>
          <a:bodyPr/>
          <a:lstStyle/>
          <a:p>
            <a:r>
              <a:rPr lang="en-US" altLang="ko-KR" dirty="0"/>
              <a:t>Method definition inside the class</a:t>
            </a:r>
          </a:p>
          <a:p>
            <a:r>
              <a:rPr lang="en-US" altLang="ko-KR" dirty="0"/>
              <a:t>Method call via class object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F80675-150F-A691-BBDE-F2E82651E8B4}"/>
              </a:ext>
            </a:extLst>
          </p:cNvPr>
          <p:cNvSpPr txBox="1"/>
          <p:nvPr/>
        </p:nvSpPr>
        <p:spPr>
          <a:xfrm>
            <a:off x="5820966" y="2679834"/>
            <a:ext cx="2456560" cy="764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latin typeface="Menlo" panose="020B0609030804020204" pitchFamily="49" charset="0"/>
              </a:rPr>
              <a:t> def() {</a:t>
            </a:r>
          </a:p>
          <a:p>
            <a:r>
              <a:rPr lang="ko-KR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to do</a:t>
            </a:r>
            <a:endParaRPr lang="en-US" altLang="ko-KR" sz="1600" dirty="0">
              <a:latin typeface="Menlo" panose="020B0609030804020204" pitchFamily="49" charset="0"/>
            </a:endParaRPr>
          </a:p>
          <a:p>
            <a:r>
              <a:rPr lang="en-US" altLang="ko-KR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AF1B5-D573-0B45-E6CD-E002031A32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DAF0C-5F95-8C82-C6EF-8E2523944C39}"/>
              </a:ext>
            </a:extLst>
          </p:cNvPr>
          <p:cNvSpPr txBox="1"/>
          <p:nvPr/>
        </p:nvSpPr>
        <p:spPr>
          <a:xfrm>
            <a:off x="1466072" y="2664502"/>
            <a:ext cx="2456560" cy="764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latin typeface="Menlo" panose="020B0609030804020204" pitchFamily="49" charset="0"/>
              </a:rPr>
              <a:t> abc() {</a:t>
            </a:r>
          </a:p>
          <a:p>
            <a:r>
              <a:rPr lang="ko-KR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to do</a:t>
            </a:r>
            <a:endParaRPr lang="en-US" altLang="ko-KR" sz="1600" dirty="0">
              <a:latin typeface="Menlo" panose="020B0609030804020204" pitchFamily="49" charset="0"/>
            </a:endParaRPr>
          </a:p>
          <a:p>
            <a:r>
              <a:rPr lang="en-US" altLang="ko-KR" sz="16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521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CC344-90B8-EF14-3030-729EE21B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Abstract Method Implementation and Call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79C94-AFEE-9271-A366-CAD311F104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51A76B-2CF6-A004-F456-3B82265542CC}"/>
              </a:ext>
            </a:extLst>
          </p:cNvPr>
          <p:cNvSpPr/>
          <p:nvPr/>
        </p:nvSpPr>
        <p:spPr>
          <a:xfrm>
            <a:off x="861599" y="1720332"/>
            <a:ext cx="92525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0AA912-89D8-09A6-0231-98B9D6438FE2}"/>
              </a:ext>
            </a:extLst>
          </p:cNvPr>
          <p:cNvGrpSpPr/>
          <p:nvPr/>
        </p:nvGrpSpPr>
        <p:grpSpPr>
          <a:xfrm>
            <a:off x="1874018" y="1292328"/>
            <a:ext cx="9150906" cy="1323439"/>
            <a:chOff x="2092046" y="1894923"/>
            <a:chExt cx="9150906" cy="132343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658DEA-741C-2390-E910-4B522D217326}"/>
                </a:ext>
              </a:extLst>
            </p:cNvPr>
            <p:cNvSpPr txBox="1"/>
            <p:nvPr/>
          </p:nvSpPr>
          <p:spPr>
            <a:xfrm>
              <a:off x="2092046" y="2135108"/>
              <a:ext cx="1938321" cy="830997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interface</a:t>
              </a:r>
              <a:r>
                <a:rPr lang="en-US" altLang="ko-KR" sz="1600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 {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 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abc();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2D78A1-B63D-BC55-104A-A60206F9E205}"/>
                </a:ext>
              </a:extLst>
            </p:cNvPr>
            <p:cNvSpPr txBox="1"/>
            <p:nvPr/>
          </p:nvSpPr>
          <p:spPr>
            <a:xfrm>
              <a:off x="4355490" y="1894923"/>
              <a:ext cx="2769722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class</a:t>
              </a:r>
              <a:r>
                <a:rPr lang="en-US" altLang="ko-KR" sz="1600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</a:t>
              </a:r>
              <a:r>
                <a:rPr lang="en-US" altLang="ko-KR" sz="1600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implements</a:t>
              </a:r>
              <a:r>
                <a:rPr lang="en-US" altLang="ko-KR" sz="1600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A{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 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public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abc(){</a:t>
              </a:r>
            </a:p>
            <a:p>
              <a:r>
                <a:rPr lang="en-US" altLang="ko-KR" sz="1600" dirty="0">
                  <a:solidFill>
                    <a:srgbClr val="26750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    </a:t>
              </a:r>
            </a:p>
            <a:p>
              <a:r>
                <a:rPr lang="ko-KR" alt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cs typeface="Menlo" panose="020B0609030804020204" pitchFamily="49" charset="0"/>
                </a:rPr>
                <a:t>  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cxnSp>
          <p:nvCxnSpPr>
            <p:cNvPr id="17" name="직선 연결선 14">
              <a:extLst>
                <a:ext uri="{FF2B5EF4-FFF2-40B4-BE49-F238E27FC236}">
                  <a16:creationId xmlns:a16="http://schemas.microsoft.com/office/drawing/2014/main" id="{C76801D1-5A63-2B6F-F963-C79F4DD9F013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4030367" y="2550607"/>
              <a:ext cx="325123" cy="6036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6">
              <a:extLst>
                <a:ext uri="{FF2B5EF4-FFF2-40B4-BE49-F238E27FC236}">
                  <a16:creationId xmlns:a16="http://schemas.microsoft.com/office/drawing/2014/main" id="{20458E73-DA7C-8EA1-AF47-22BCCA13396E}"/>
                </a:ext>
              </a:extLst>
            </p:cNvPr>
            <p:cNvCxnSpPr>
              <a:cxnSpLocks/>
              <a:stCxn id="14" idx="3"/>
              <a:endCxn id="98" idx="1"/>
            </p:cNvCxnSpPr>
            <p:nvPr/>
          </p:nvCxnSpPr>
          <p:spPr>
            <a:xfrm flipV="1">
              <a:off x="7125212" y="2553023"/>
              <a:ext cx="270231" cy="362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48">
              <a:extLst>
                <a:ext uri="{FF2B5EF4-FFF2-40B4-BE49-F238E27FC236}">
                  <a16:creationId xmlns:a16="http://schemas.microsoft.com/office/drawing/2014/main" id="{5363117F-83FC-C395-D45E-6381463BFA50}"/>
                </a:ext>
              </a:extLst>
            </p:cNvPr>
            <p:cNvCxnSpPr>
              <a:cxnSpLocks/>
              <a:stCxn id="98" idx="3"/>
              <a:endCxn id="100" idx="1"/>
            </p:cNvCxnSpPr>
            <p:nvPr/>
          </p:nvCxnSpPr>
          <p:spPr>
            <a:xfrm flipV="1">
              <a:off x="9379078" y="2550606"/>
              <a:ext cx="664355" cy="2417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EBEBB1-7088-BA71-6A91-D85AFBE0B76F}"/>
                </a:ext>
              </a:extLst>
            </p:cNvPr>
            <p:cNvSpPr txBox="1"/>
            <p:nvPr/>
          </p:nvSpPr>
          <p:spPr>
            <a:xfrm>
              <a:off x="7395443" y="2383746"/>
              <a:ext cx="1983635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 a =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new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B();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162F24-E92D-E1CA-C669-DFA5F5C7A7CC}"/>
                </a:ext>
              </a:extLst>
            </p:cNvPr>
            <p:cNvSpPr txBox="1"/>
            <p:nvPr/>
          </p:nvSpPr>
          <p:spPr>
            <a:xfrm>
              <a:off x="10043433" y="2381329"/>
              <a:ext cx="1199519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a.abc();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B0EB82-9813-03E0-8A17-6F69D5114DB7}"/>
              </a:ext>
            </a:extLst>
          </p:cNvPr>
          <p:cNvSpPr/>
          <p:nvPr/>
        </p:nvSpPr>
        <p:spPr>
          <a:xfrm>
            <a:off x="861599" y="3422028"/>
            <a:ext cx="92525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5043C0-50F2-285A-E937-93B9707B96B1}"/>
              </a:ext>
            </a:extLst>
          </p:cNvPr>
          <p:cNvSpPr/>
          <p:nvPr/>
        </p:nvSpPr>
        <p:spPr>
          <a:xfrm>
            <a:off x="853761" y="4823224"/>
            <a:ext cx="92525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7318B54-AC1F-0683-6843-842344719C93}"/>
              </a:ext>
            </a:extLst>
          </p:cNvPr>
          <p:cNvGrpSpPr/>
          <p:nvPr/>
        </p:nvGrpSpPr>
        <p:grpSpPr>
          <a:xfrm>
            <a:off x="1874019" y="2961060"/>
            <a:ext cx="9158742" cy="1388532"/>
            <a:chOff x="1874019" y="2961060"/>
            <a:chExt cx="9158742" cy="13885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58A79-80A3-CCF0-5CD7-84FBD1F923B7}"/>
                </a:ext>
              </a:extLst>
            </p:cNvPr>
            <p:cNvSpPr txBox="1"/>
            <p:nvPr/>
          </p:nvSpPr>
          <p:spPr>
            <a:xfrm>
              <a:off x="1874019" y="3200426"/>
              <a:ext cx="1938321" cy="83099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interface</a:t>
              </a:r>
              <a:r>
                <a:rPr lang="en-US" altLang="ko-KR" sz="1600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 {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 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abc();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59CE0B-D3CA-EAE9-09E4-4B904A4CF671}"/>
                </a:ext>
              </a:extLst>
            </p:cNvPr>
            <p:cNvSpPr txBox="1"/>
            <p:nvPr/>
          </p:nvSpPr>
          <p:spPr>
            <a:xfrm>
              <a:off x="6816505" y="2961060"/>
              <a:ext cx="251057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A a =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</a:rPr>
                <a:t>new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A(){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abc(){</a:t>
              </a:r>
            </a:p>
            <a:p>
              <a:r>
                <a:rPr lang="en-US" altLang="ko-KR" sz="1600" dirty="0">
                  <a:solidFill>
                    <a:srgbClr val="267507"/>
                  </a:solidFill>
                  <a:effectLst/>
                  <a:latin typeface="Menlo" panose="020B0609030804020204" pitchFamily="49" charset="0"/>
                </a:rPr>
                <a:t>    </a:t>
              </a:r>
            </a:p>
            <a:p>
              <a:r>
                <a:rPr lang="ko-KR" alt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CDD3-297A-83FE-3513-9E72B1CD7517}"/>
                </a:ext>
              </a:extLst>
            </p:cNvPr>
            <p:cNvSpPr txBox="1"/>
            <p:nvPr/>
          </p:nvSpPr>
          <p:spPr>
            <a:xfrm>
              <a:off x="9833242" y="3447279"/>
              <a:ext cx="1199519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a.abc()</a:t>
              </a:r>
            </a:p>
          </p:txBody>
        </p:sp>
        <p:cxnSp>
          <p:nvCxnSpPr>
            <p:cNvPr id="24" name="직선 연결선 53">
              <a:extLst>
                <a:ext uri="{FF2B5EF4-FFF2-40B4-BE49-F238E27FC236}">
                  <a16:creationId xmlns:a16="http://schemas.microsoft.com/office/drawing/2014/main" id="{4C659849-DD56-7F61-7458-EA20E2F8E8A4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3812340" y="3615925"/>
              <a:ext cx="3004165" cy="68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59">
              <a:extLst>
                <a:ext uri="{FF2B5EF4-FFF2-40B4-BE49-F238E27FC236}">
                  <a16:creationId xmlns:a16="http://schemas.microsoft.com/office/drawing/2014/main" id="{76E4E5B6-20AF-E8BE-E65B-9F46AFA0AE57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9327079" y="3616556"/>
              <a:ext cx="506163" cy="622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006C04-7798-4F37-BA3E-CB8A55E4D123}"/>
                </a:ext>
              </a:extLst>
            </p:cNvPr>
            <p:cNvSpPr/>
            <p:nvPr/>
          </p:nvSpPr>
          <p:spPr>
            <a:xfrm>
              <a:off x="7120328" y="3266568"/>
              <a:ext cx="1708879" cy="785655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36495-446F-F2EC-3145-8C7739A71E00}"/>
                </a:ext>
              </a:extLst>
            </p:cNvPr>
            <p:cNvSpPr/>
            <p:nvPr/>
          </p:nvSpPr>
          <p:spPr>
            <a:xfrm>
              <a:off x="5252960" y="3764817"/>
              <a:ext cx="1542410" cy="584775"/>
            </a:xfrm>
            <a:prstGeom prst="rect">
              <a:avLst/>
            </a:prstGeom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Anonymous</a:t>
              </a:r>
            </a:p>
            <a:p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inner class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CA43F75-F26C-018B-AD61-0C003CF8B07D}"/>
              </a:ext>
            </a:extLst>
          </p:cNvPr>
          <p:cNvGrpSpPr/>
          <p:nvPr/>
        </p:nvGrpSpPr>
        <p:grpSpPr>
          <a:xfrm>
            <a:off x="1874018" y="4570849"/>
            <a:ext cx="9158743" cy="1089188"/>
            <a:chOff x="1874018" y="4570849"/>
            <a:chExt cx="9158743" cy="10891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2FB727-13F0-C9A3-3D05-B214C3310AB9}"/>
                </a:ext>
              </a:extLst>
            </p:cNvPr>
            <p:cNvSpPr txBox="1"/>
            <p:nvPr/>
          </p:nvSpPr>
          <p:spPr>
            <a:xfrm>
              <a:off x="1874018" y="4607782"/>
              <a:ext cx="1905592" cy="83099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interface</a:t>
              </a:r>
              <a:r>
                <a:rPr lang="en-US" altLang="ko-KR" sz="1600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 {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  </a:t>
              </a:r>
              <a:r>
                <a:rPr lang="en-US" altLang="ko-KR" sz="1600" b="1" dirty="0">
                  <a:solidFill>
                    <a:srgbClr val="9B2393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abc();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A32EDE-97CF-A24A-17FA-947A931843B2}"/>
                </a:ext>
              </a:extLst>
            </p:cNvPr>
            <p:cNvSpPr txBox="1"/>
            <p:nvPr/>
          </p:nvSpPr>
          <p:spPr>
            <a:xfrm>
              <a:off x="6794761" y="4570849"/>
              <a:ext cx="2510574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A a = () -&gt; {</a:t>
              </a:r>
            </a:p>
            <a:p>
              <a:endPara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ko-KR" alt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  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2221C3-E050-E79A-22DF-56FAB59DD912}"/>
                </a:ext>
              </a:extLst>
            </p:cNvPr>
            <p:cNvSpPr txBox="1"/>
            <p:nvPr/>
          </p:nvSpPr>
          <p:spPr>
            <a:xfrm>
              <a:off x="9825405" y="4823225"/>
              <a:ext cx="1207356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a.abc()</a:t>
              </a:r>
            </a:p>
          </p:txBody>
        </p:sp>
        <p:cxnSp>
          <p:nvCxnSpPr>
            <p:cNvPr id="10" name="직선 연결선 5">
              <a:extLst>
                <a:ext uri="{FF2B5EF4-FFF2-40B4-BE49-F238E27FC236}">
                  <a16:creationId xmlns:a16="http://schemas.microsoft.com/office/drawing/2014/main" id="{BA8D6E5D-EB3F-4B1A-C0B1-6E4E31EE3F0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779610" y="4986348"/>
              <a:ext cx="3015151" cy="369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1">
              <a:extLst>
                <a:ext uri="{FF2B5EF4-FFF2-40B4-BE49-F238E27FC236}">
                  <a16:creationId xmlns:a16="http://schemas.microsoft.com/office/drawing/2014/main" id="{9DBE289C-50FF-DB49-5F0E-2C95151B9DD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305335" y="4986348"/>
              <a:ext cx="520070" cy="615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AED0A1C-16B9-52FB-B9B5-2DBF0F060D10}"/>
                </a:ext>
              </a:extLst>
            </p:cNvPr>
            <p:cNvSpPr/>
            <p:nvPr/>
          </p:nvSpPr>
          <p:spPr>
            <a:xfrm>
              <a:off x="7569200" y="4616081"/>
              <a:ext cx="1260007" cy="717279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EBDD824-98FB-78F3-1DE0-47C73473FB75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6274691" y="4974721"/>
              <a:ext cx="1294509" cy="26490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81BA9C-9102-8399-2595-DBE249B402E8}"/>
                </a:ext>
              </a:extLst>
            </p:cNvPr>
            <p:cNvSpPr/>
            <p:nvPr/>
          </p:nvSpPr>
          <p:spPr>
            <a:xfrm>
              <a:off x="5314683" y="5075262"/>
              <a:ext cx="1418978" cy="584775"/>
            </a:xfrm>
            <a:prstGeom prst="rect">
              <a:avLst/>
            </a:prstGeom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Lambda</a:t>
              </a:r>
            </a:p>
            <a:p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43DC009-F769-66D3-422A-68A1E212DAF9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16200000" flipH="1">
            <a:off x="7805057" y="4221934"/>
            <a:ext cx="563858" cy="224436"/>
          </a:xfrm>
          <a:prstGeom prst="bentConnector3">
            <a:avLst>
              <a:gd name="adj1" fmla="val 61262"/>
            </a:avLst>
          </a:prstGeom>
          <a:noFill/>
          <a:ln w="9525" cap="flat">
            <a:solidFill>
              <a:srgbClr val="FF0000"/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9453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4C8A-E135-FCF7-E8A0-C7BB4D06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OOPvsFP</a:t>
            </a:r>
            <a:r>
              <a:rPr kumimoji="1" lang="en-US" altLang="ko-KR" dirty="0"/>
              <a:t>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F758E-765F-3D72-862A-74A9AA7630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41292-EE0B-7A32-842C-2AC0AE9ADB01}"/>
              </a:ext>
            </a:extLst>
          </p:cNvPr>
          <p:cNvSpPr txBox="1"/>
          <p:nvPr/>
        </p:nvSpPr>
        <p:spPr>
          <a:xfrm>
            <a:off x="551383" y="1166842"/>
            <a:ext cx="11043247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abc();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implements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abc()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”method 1"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OOPvsFP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CASE 1: object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oriented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문법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class implementation 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사용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)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 a1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a1.abc(); </a:t>
            </a:r>
          </a:p>
        </p:txBody>
      </p:sp>
    </p:spTree>
    <p:extLst>
      <p:ext uri="{BB962C8B-B14F-4D97-AF65-F5344CB8AC3E}">
        <p14:creationId xmlns:p14="http://schemas.microsoft.com/office/powerpoint/2010/main" val="1982736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9C7F-E109-3624-A827-6240B443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3EB-4C1C-E4C3-5022-66E0D460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OOPvsFP</a:t>
            </a:r>
            <a:r>
              <a:rPr kumimoji="1" lang="en-US" altLang="ko-KR" dirty="0"/>
              <a:t>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6185C-9648-94AE-DAC0-C41D632B9E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DC7D-5D92-648E-DCD6-056AADFC152F}"/>
              </a:ext>
            </a:extLst>
          </p:cNvPr>
          <p:cNvSpPr txBox="1"/>
          <p:nvPr/>
        </p:nvSpPr>
        <p:spPr>
          <a:xfrm>
            <a:off x="574376" y="1054689"/>
            <a:ext cx="11043247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CASE 2: object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oriented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문법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Anonymous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class 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사용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  <a:endParaRPr lang="ko-KR" altLang="en-US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a2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@Override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abc()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”method 2"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a2.abc();</a:t>
            </a:r>
            <a:endParaRPr lang="ko-KR" alt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CASE 3: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Functional Programming 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문법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(Lambda expression 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사용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 a3 =  ()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”method 3"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);};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a3.abc();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F3FC-936B-DA6E-1102-CFF60D282B24}"/>
              </a:ext>
            </a:extLst>
          </p:cNvPr>
          <p:cNvSpPr txBox="1"/>
          <p:nvPr/>
        </p:nvSpPr>
        <p:spPr>
          <a:xfrm>
            <a:off x="9462541" y="4441346"/>
            <a:ext cx="1885012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/>
              <a:t>OUTPUT:</a:t>
            </a:r>
          </a:p>
          <a:p>
            <a:r>
              <a:rPr lang="en-US" altLang="ko-KR" dirty="0"/>
              <a:t>method </a:t>
            </a:r>
            <a:r>
              <a:rPr lang="ko-KR" altLang="en-US" dirty="0"/>
              <a:t>1</a:t>
            </a:r>
          </a:p>
          <a:p>
            <a:r>
              <a:rPr lang="en-US" altLang="ko-KR" dirty="0"/>
              <a:t>method </a:t>
            </a:r>
            <a:r>
              <a:rPr lang="ko-KR" altLang="en-US" dirty="0"/>
              <a:t>2</a:t>
            </a:r>
          </a:p>
          <a:p>
            <a:r>
              <a:rPr lang="en-US" altLang="ko-KR" dirty="0"/>
              <a:t>method </a:t>
            </a:r>
            <a:r>
              <a:rPr lang="ko-KR" alt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3537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30A13-858F-F869-1E02-4642F1E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From Method to Lambda Expression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1D0A6-EF90-BB98-4B18-A7AC88B0D5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6151-B677-15E0-2B93-8E46FE864038}"/>
              </a:ext>
            </a:extLst>
          </p:cNvPr>
          <p:cNvSpPr txBox="1"/>
          <p:nvPr/>
        </p:nvSpPr>
        <p:spPr>
          <a:xfrm>
            <a:off x="930873" y="1594472"/>
            <a:ext cx="40158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type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methodName (p1, p2, ...)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// method body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E6934-016D-DE4D-3144-7BD32FDFA4C6}"/>
              </a:ext>
            </a:extLst>
          </p:cNvPr>
          <p:cNvSpPr txBox="1"/>
          <p:nvPr/>
        </p:nvSpPr>
        <p:spPr>
          <a:xfrm>
            <a:off x="6071815" y="1596170"/>
            <a:ext cx="3459726" cy="8292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(p1, p2, ...) </a:t>
            </a:r>
            <a:r>
              <a:rPr lang="en-US" altLang="ko-KR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-&gt;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// method body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화살표: 오른쪽 1">
            <a:extLst>
              <a:ext uri="{FF2B5EF4-FFF2-40B4-BE49-F238E27FC236}">
                <a16:creationId xmlns:a16="http://schemas.microsoft.com/office/drawing/2014/main" id="{665D28C9-6136-500B-E2C8-A6B7DE63B82B}"/>
              </a:ext>
            </a:extLst>
          </p:cNvPr>
          <p:cNvSpPr/>
          <p:nvPr/>
        </p:nvSpPr>
        <p:spPr>
          <a:xfrm>
            <a:off x="5263835" y="1860040"/>
            <a:ext cx="482600" cy="299860"/>
          </a:xfrm>
          <a:prstGeom prst="rightArrow">
            <a:avLst/>
          </a:prstGeom>
          <a:solidFill>
            <a:srgbClr val="F8937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179D7-B827-59D0-AC12-EABE86FE03C3}"/>
              </a:ext>
            </a:extLst>
          </p:cNvPr>
          <p:cNvSpPr/>
          <p:nvPr/>
        </p:nvSpPr>
        <p:spPr>
          <a:xfrm>
            <a:off x="1962421" y="1118323"/>
            <a:ext cx="1952779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Method (Function)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7601AD-D7B9-B4EA-7213-42FDDF0A1EEE}"/>
              </a:ext>
            </a:extLst>
          </p:cNvPr>
          <p:cNvSpPr/>
          <p:nvPr/>
        </p:nvSpPr>
        <p:spPr>
          <a:xfrm>
            <a:off x="6773103" y="1105265"/>
            <a:ext cx="2058577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Lambda Expression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16C99-F5CA-66DE-EE28-E13705A33F7F}"/>
              </a:ext>
            </a:extLst>
          </p:cNvPr>
          <p:cNvSpPr txBox="1"/>
          <p:nvPr/>
        </p:nvSpPr>
        <p:spPr>
          <a:xfrm>
            <a:off x="930872" y="2599818"/>
            <a:ext cx="401587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void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method1()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System.out.println(3);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0346E-2C57-F11E-E217-FE173017FEC6}"/>
              </a:ext>
            </a:extLst>
          </p:cNvPr>
          <p:cNvSpPr txBox="1"/>
          <p:nvPr/>
        </p:nvSpPr>
        <p:spPr>
          <a:xfrm>
            <a:off x="930872" y="3605162"/>
            <a:ext cx="401587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void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method2(int 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System.out.println(a);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C7862-6BB1-8CD8-D4C8-3069BE9EE121}"/>
              </a:ext>
            </a:extLst>
          </p:cNvPr>
          <p:cNvSpPr txBox="1"/>
          <p:nvPr/>
        </p:nvSpPr>
        <p:spPr>
          <a:xfrm>
            <a:off x="930871" y="4604435"/>
            <a:ext cx="40158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method3()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3787A-CBBA-186F-0384-9CD0E2DFD9A4}"/>
              </a:ext>
            </a:extLst>
          </p:cNvPr>
          <p:cNvSpPr txBox="1"/>
          <p:nvPr/>
        </p:nvSpPr>
        <p:spPr>
          <a:xfrm>
            <a:off x="930872" y="5609782"/>
            <a:ext cx="40158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double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method4(int a, double b)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a+b;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87A7-5ABA-B924-C733-31BC3AFEED6B}"/>
              </a:ext>
            </a:extLst>
          </p:cNvPr>
          <p:cNvSpPr txBox="1"/>
          <p:nvPr/>
        </p:nvSpPr>
        <p:spPr>
          <a:xfrm>
            <a:off x="6071815" y="2599817"/>
            <a:ext cx="345972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-&gt;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System.out.println(3);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7B1E-8881-E624-89ED-B16CAA6F9FDA}"/>
              </a:ext>
            </a:extLst>
          </p:cNvPr>
          <p:cNvSpPr txBox="1"/>
          <p:nvPr/>
        </p:nvSpPr>
        <p:spPr>
          <a:xfrm>
            <a:off x="6071815" y="3605162"/>
            <a:ext cx="345972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(int a)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-&gt;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System.out.println(a);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CFF33-1BE5-124B-354C-17FFE86241CA}"/>
              </a:ext>
            </a:extLst>
          </p:cNvPr>
          <p:cNvSpPr txBox="1"/>
          <p:nvPr/>
        </p:nvSpPr>
        <p:spPr>
          <a:xfrm>
            <a:off x="6071815" y="4604435"/>
            <a:ext cx="345972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-&gt;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51BFB-CA0A-DCC9-F581-977EA4086ECE}"/>
              </a:ext>
            </a:extLst>
          </p:cNvPr>
          <p:cNvSpPr txBox="1"/>
          <p:nvPr/>
        </p:nvSpPr>
        <p:spPr>
          <a:xfrm>
            <a:off x="6071815" y="5603708"/>
            <a:ext cx="345972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(int a, double b)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 -&gt;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a+b;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직선 연결선 13">
            <a:extLst>
              <a:ext uri="{FF2B5EF4-FFF2-40B4-BE49-F238E27FC236}">
                <a16:creationId xmlns:a16="http://schemas.microsoft.com/office/drawing/2014/main" id="{933ACAD1-617F-EC59-23D3-7413C8CB8B5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4946751" y="3015316"/>
            <a:ext cx="1125064" cy="1"/>
          </a:xfrm>
          <a:prstGeom prst="line">
            <a:avLst/>
          </a:prstGeom>
          <a:ln w="9525">
            <a:solidFill>
              <a:schemeClr val="accent1">
                <a:shade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21">
            <a:extLst>
              <a:ext uri="{FF2B5EF4-FFF2-40B4-BE49-F238E27FC236}">
                <a16:creationId xmlns:a16="http://schemas.microsoft.com/office/drawing/2014/main" id="{1F6A79D0-310D-DCF1-89ED-4C77AC269930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4946751" y="4020661"/>
            <a:ext cx="1125064" cy="0"/>
          </a:xfrm>
          <a:prstGeom prst="line">
            <a:avLst/>
          </a:prstGeom>
          <a:ln w="9525">
            <a:solidFill>
              <a:schemeClr val="accent1">
                <a:shade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0">
            <a:extLst>
              <a:ext uri="{FF2B5EF4-FFF2-40B4-BE49-F238E27FC236}">
                <a16:creationId xmlns:a16="http://schemas.microsoft.com/office/drawing/2014/main" id="{1C420852-8677-16AE-EA41-CF4AA58C0A0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946752" y="5019934"/>
            <a:ext cx="1125063" cy="0"/>
          </a:xfrm>
          <a:prstGeom prst="line">
            <a:avLst/>
          </a:prstGeom>
          <a:ln w="9525">
            <a:solidFill>
              <a:schemeClr val="accent1">
                <a:shade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49">
            <a:extLst>
              <a:ext uri="{FF2B5EF4-FFF2-40B4-BE49-F238E27FC236}">
                <a16:creationId xmlns:a16="http://schemas.microsoft.com/office/drawing/2014/main" id="{E253865B-60E9-77FD-57AC-A96E8E4A61B9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>
            <a:off x="4946753" y="6019207"/>
            <a:ext cx="1125062" cy="6074"/>
          </a:xfrm>
          <a:prstGeom prst="line">
            <a:avLst/>
          </a:prstGeom>
          <a:ln w="9525">
            <a:solidFill>
              <a:schemeClr val="accent1">
                <a:shade val="50000"/>
              </a:schemeClr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29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484A7-7D13-17C5-9DE4-01BBDE4C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Shorthand Representation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574C1-A21A-7D81-90E7-3E185ACE94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49B70-7A1F-5775-0A59-03A98B5A00DD}"/>
              </a:ext>
            </a:extLst>
          </p:cNvPr>
          <p:cNvSpPr txBox="1"/>
          <p:nvPr/>
        </p:nvSpPr>
        <p:spPr>
          <a:xfrm>
            <a:off x="666865" y="1660420"/>
            <a:ext cx="54960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 -&gt;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System.out.println(“test”);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ko-KR" sz="16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97F85-5822-99EA-57FC-BCBDACE5BE97}"/>
              </a:ext>
            </a:extLst>
          </p:cNvPr>
          <p:cNvSpPr txBox="1"/>
          <p:nvPr/>
        </p:nvSpPr>
        <p:spPr>
          <a:xfrm>
            <a:off x="6637183" y="1660420"/>
            <a:ext cx="502170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-&gt;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System.out.println(“test”);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C90F14-18DC-2752-A014-211E5C0734E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62876" y="1829697"/>
            <a:ext cx="474307" cy="0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F9F692-EB0E-70A8-9800-C888A92A44C3}"/>
              </a:ext>
            </a:extLst>
          </p:cNvPr>
          <p:cNvSpPr/>
          <p:nvPr/>
        </p:nvSpPr>
        <p:spPr>
          <a:xfrm>
            <a:off x="666865" y="1289979"/>
            <a:ext cx="4206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Statement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가 하나인 경우 중괄호 생략가능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1B3DE-6BB1-1430-FE22-8F84E63B123B}"/>
              </a:ext>
            </a:extLst>
          </p:cNvPr>
          <p:cNvSpPr txBox="1"/>
          <p:nvPr/>
        </p:nvSpPr>
        <p:spPr>
          <a:xfrm>
            <a:off x="627433" y="2709447"/>
            <a:ext cx="54960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a)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-&gt;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... </a:t>
            </a:r>
            <a:r>
              <a:rPr lang="en-US" altLang="ko-KR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altLang="ko-KR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9A50C-34C3-79D5-26E4-9C89AFB960B5}"/>
              </a:ext>
            </a:extLst>
          </p:cNvPr>
          <p:cNvSpPr txBox="1"/>
          <p:nvPr/>
        </p:nvSpPr>
        <p:spPr>
          <a:xfrm>
            <a:off x="6588616" y="2709447"/>
            <a:ext cx="502170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-&gt; { ... }</a:t>
            </a:r>
            <a:r>
              <a:rPr lang="en-US" altLang="ko-KR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55537B-75F6-7A51-6367-8DEB0438D90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23444" y="2878724"/>
            <a:ext cx="465172" cy="0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DC30DA-2111-BE04-A262-BC481DD55699}"/>
              </a:ext>
            </a:extLst>
          </p:cNvPr>
          <p:cNvSpPr txBox="1"/>
          <p:nvPr/>
        </p:nvSpPr>
        <p:spPr>
          <a:xfrm>
            <a:off x="6591487" y="3828792"/>
            <a:ext cx="5012569" cy="338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 { … }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219BDD-4D32-93D5-A2B3-527511C2C4B1}"/>
              </a:ext>
            </a:extLst>
          </p:cNvPr>
          <p:cNvSpPr/>
          <p:nvPr/>
        </p:nvSpPr>
        <p:spPr>
          <a:xfrm>
            <a:off x="627433" y="2369415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Parameter’s type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생략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E02F4-F939-899E-CFE9-2C82C7AED60C}"/>
              </a:ext>
            </a:extLst>
          </p:cNvPr>
          <p:cNvSpPr/>
          <p:nvPr/>
        </p:nvSpPr>
        <p:spPr>
          <a:xfrm>
            <a:off x="630304" y="3457101"/>
            <a:ext cx="6615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Parameter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가 한 개인 경우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)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생략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(type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은 반드시 함께 생략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3CE1A-B03F-6ADB-9ED0-AFE0118B6596}"/>
              </a:ext>
            </a:extLst>
          </p:cNvPr>
          <p:cNvSpPr txBox="1"/>
          <p:nvPr/>
        </p:nvSpPr>
        <p:spPr>
          <a:xfrm>
            <a:off x="6588616" y="4968706"/>
            <a:ext cx="502170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b)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-&gt;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+ b;</a:t>
            </a:r>
            <a:endParaRPr lang="en-US" altLang="ko-KR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59E090-4920-7C98-E850-3B43F8DFA84B}"/>
              </a:ext>
            </a:extLst>
          </p:cNvPr>
          <p:cNvSpPr txBox="1"/>
          <p:nvPr/>
        </p:nvSpPr>
        <p:spPr>
          <a:xfrm>
            <a:off x="627433" y="4968706"/>
            <a:ext cx="54960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+ b;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6D05A4-2FDC-D9DC-E75A-16CECBBB27B0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6123444" y="5137983"/>
            <a:ext cx="465172" cy="0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98460A-B824-73F9-6704-AD6B1E1144A5}"/>
              </a:ext>
            </a:extLst>
          </p:cNvPr>
          <p:cNvSpPr/>
          <p:nvPr/>
        </p:nvSpPr>
        <p:spPr>
          <a:xfrm>
            <a:off x="633697" y="4643181"/>
            <a:ext cx="8162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Statement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로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만 있는 경우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생략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가능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중괄호도 반드시 함께 생략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C5C43A-0D8A-C8D0-1F70-2F5A622D4797}"/>
              </a:ext>
            </a:extLst>
          </p:cNvPr>
          <p:cNvSpPr txBox="1"/>
          <p:nvPr/>
        </p:nvSpPr>
        <p:spPr>
          <a:xfrm>
            <a:off x="630304" y="3828541"/>
            <a:ext cx="54960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ko-KR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-&gt; </a:t>
            </a:r>
            <a:r>
              <a:rPr lang="en-US" altLang="ko-K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... </a:t>
            </a:r>
            <a:r>
              <a:rPr lang="en-US" altLang="ko-KR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altLang="ko-KR" sz="16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B6AC462-6457-3FFB-F227-A9A42C7AD18B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6126315" y="3997818"/>
            <a:ext cx="465172" cy="85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81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  <p:bldP spid="12" grpId="0" animBg="1"/>
      <p:bldP spid="13" grpId="0" animBg="1"/>
      <p:bldP spid="15" grpId="0" animBg="1"/>
      <p:bldP spid="17" grpId="0"/>
      <p:bldP spid="18" grpId="0"/>
      <p:bldP spid="20" grpId="0" animBg="1"/>
      <p:bldP spid="23" grpId="0" animBg="1"/>
      <p:bldP spid="25" grpId="0"/>
      <p:bldP spid="5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878B"/>
      </a:hlink>
      <a:folHlink>
        <a:srgbClr val="886C8B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chemeClr val="tx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  <a:effectLst/>
            <a:uFillTx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  <a:sym typeface="나눔스퀘어OTF Regular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FF0000"/>
          </a:solidFill>
          <a:prstDash val="solid"/>
          <a:round/>
          <a:tailEnd type="none" w="med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>
          <a:noFill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a:spPr>
      <a:bodyPr wrap="none" lIns="45719" rIns="45719" rtlCol="0" anchor="ctr">
        <a:spAutoFit/>
      </a:bodyPr>
      <a:lstStyle>
        <a:defPPr algn="ctr" defTabSz="457200">
          <a:defRPr kumimoji="1" sz="1600" dirty="0" smtClean="0">
            <a:solidFill>
              <a:schemeClr val="tx1">
                <a:lumMod val="75000"/>
                <a:lumOff val="2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  <a:sym typeface="Consola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OTF Regular"/>
            <a:ea typeface="나눔스퀘어OTF Regular"/>
            <a:cs typeface="나눔스퀘어OTF Regular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OTF Regular"/>
            <a:ea typeface="나눔스퀘어OTF Regular"/>
            <a:cs typeface="나눔스퀘어OTF Regular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14010</TotalTime>
  <Words>3401</Words>
  <Application>Microsoft Macintosh PowerPoint</Application>
  <PresentationFormat>와이드스크린</PresentationFormat>
  <Paragraphs>594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나눔스퀘어 네오 OTF Regular</vt:lpstr>
      <vt:lpstr>나눔스퀘어OTF Regular</vt:lpstr>
      <vt:lpstr>Arial</vt:lpstr>
      <vt:lpstr>Consolas</vt:lpstr>
      <vt:lpstr>Menlo</vt:lpstr>
      <vt:lpstr>Tahoma</vt:lpstr>
      <vt:lpstr>Wingdings</vt:lpstr>
      <vt:lpstr>Office 테마</vt:lpstr>
      <vt:lpstr>13 Lambda Expression</vt:lpstr>
      <vt:lpstr>Terminologies</vt:lpstr>
      <vt:lpstr>Functional Programming</vt:lpstr>
      <vt:lpstr>Object Oriented Programming</vt:lpstr>
      <vt:lpstr>Abstract Method Implementation and Call</vt:lpstr>
      <vt:lpstr>Example: OOPvsFP (1/2)</vt:lpstr>
      <vt:lpstr>Example: OOPvsFP (2/2)</vt:lpstr>
      <vt:lpstr>From Method to Lambda Expression</vt:lpstr>
      <vt:lpstr>Shorthand Representation</vt:lpstr>
      <vt:lpstr>Three Uses for Lambda Expressions</vt:lpstr>
      <vt:lpstr>Type 1: Shorthand Implementation of Method</vt:lpstr>
      <vt:lpstr>Examples) FunctionToLambdaExpression2</vt:lpstr>
      <vt:lpstr>Type 2: Instance Method Reference</vt:lpstr>
      <vt:lpstr>Type 2: Static Method Reference</vt:lpstr>
      <vt:lpstr>Type 3: Array Constructor Reference</vt:lpstr>
      <vt:lpstr>Type 3: Class Constructor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460</cp:revision>
  <cp:lastPrinted>2024-11-22T09:49:33Z</cp:lastPrinted>
  <dcterms:modified xsi:type="dcterms:W3CDTF">2024-11-22T12:09:55Z</dcterms:modified>
</cp:coreProperties>
</file>