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62" r:id="rId7"/>
    <p:sldId id="259" r:id="rId8"/>
    <p:sldId id="264" r:id="rId9"/>
    <p:sldId id="263" r:id="rId10"/>
    <p:sldId id="26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Forests</c:v>
                </c:pt>
                <c:pt idx="1">
                  <c:v>Extra Trees</c:v>
                </c:pt>
                <c:pt idx="2">
                  <c:v>Adaboost </c:v>
                </c:pt>
                <c:pt idx="3">
                  <c:v>Logistic Regression</c:v>
                </c:pt>
                <c:pt idx="4">
                  <c:v>Soft Voting</c:v>
                </c:pt>
                <c:pt idx="5">
                  <c:v>XGBoost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0.78</c:v>
                </c:pt>
                <c:pt idx="1">
                  <c:v>0.76</c:v>
                </c:pt>
                <c:pt idx="2">
                  <c:v>0.77</c:v>
                </c:pt>
                <c:pt idx="3">
                  <c:v>0.72</c:v>
                </c:pt>
                <c:pt idx="4">
                  <c:v>0.79</c:v>
                </c:pt>
                <c:pt idx="5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9-4085-AA2B-E63912CF1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 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Forests</c:v>
                </c:pt>
                <c:pt idx="1">
                  <c:v>Extra Trees</c:v>
                </c:pt>
                <c:pt idx="2">
                  <c:v>Adaboost </c:v>
                </c:pt>
                <c:pt idx="3">
                  <c:v>Logistic Regression</c:v>
                </c:pt>
                <c:pt idx="4">
                  <c:v>Soft Voting</c:v>
                </c:pt>
                <c:pt idx="5">
                  <c:v>XGBoost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0.61</c:v>
                </c:pt>
                <c:pt idx="1">
                  <c:v>1.1000000000000001</c:v>
                </c:pt>
                <c:pt idx="2">
                  <c:v>0.92</c:v>
                </c:pt>
                <c:pt idx="3">
                  <c:v>0.69</c:v>
                </c:pt>
                <c:pt idx="4">
                  <c:v>0.62</c:v>
                </c:pt>
                <c:pt idx="5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B9-4085-AA2B-E63912CF1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9491136"/>
        <c:axId val="809491552"/>
      </c:barChart>
      <c:catAx>
        <c:axId val="80949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491552"/>
        <c:crosses val="autoZero"/>
        <c:auto val="1"/>
        <c:lblAlgn val="ctr"/>
        <c:lblOffset val="100"/>
        <c:noMultiLvlLbl val="0"/>
      </c:catAx>
      <c:valAx>
        <c:axId val="80949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49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5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F5B1-B10B-4B2A-88EC-2A035E48B0D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1B2A-7879-4B98-BCC5-D4A612B0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Kaggle - Two </a:t>
            </a:r>
            <a:r>
              <a:rPr lang="en-IN" b="1" dirty="0"/>
              <a:t>Sigma Connect: Rental Listing Inquiries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			-Keshav Malpani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5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Interest based on features and photos: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3600" dirty="0" smtClean="0"/>
              <a:t>No. of Features:		</a:t>
            </a:r>
            <a:r>
              <a:rPr lang="en-US" sz="3600" dirty="0"/>
              <a:t> </a:t>
            </a:r>
            <a:r>
              <a:rPr lang="en-US" sz="3600" dirty="0" smtClean="0"/>
              <a:t>        No. of Photos: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5592"/>
            <a:ext cx="4814397" cy="3175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6" y="2235592"/>
            <a:ext cx="4801694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 on the number of bedrooms: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52" y="2431632"/>
            <a:ext cx="5055752" cy="32773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4" y="2431632"/>
            <a:ext cx="4763585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used and Results: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9602"/>
              </p:ext>
            </p:extLst>
          </p:nvPr>
        </p:nvGraphicFramePr>
        <p:xfrm>
          <a:off x="1037968" y="1717982"/>
          <a:ext cx="4794422" cy="361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060">
                  <a:extLst>
                    <a:ext uri="{9D8B030D-6E8A-4147-A177-3AD203B41FA5}">
                      <a16:colId xmlns:a16="http://schemas.microsoft.com/office/drawing/2014/main" val="3796599835"/>
                    </a:ext>
                  </a:extLst>
                </a:gridCol>
                <a:gridCol w="1128583">
                  <a:extLst>
                    <a:ext uri="{9D8B030D-6E8A-4147-A177-3AD203B41FA5}">
                      <a16:colId xmlns:a16="http://schemas.microsoft.com/office/drawing/2014/main" val="738606340"/>
                    </a:ext>
                  </a:extLst>
                </a:gridCol>
                <a:gridCol w="996779">
                  <a:extLst>
                    <a:ext uri="{9D8B030D-6E8A-4147-A177-3AD203B41FA5}">
                      <a16:colId xmlns:a16="http://schemas.microsoft.com/office/drawing/2014/main" val="1816636857"/>
                    </a:ext>
                  </a:extLst>
                </a:gridCol>
              </a:tblGrid>
              <a:tr h="45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 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40198"/>
                  </a:ext>
                </a:extLst>
              </a:tr>
              <a:tr h="61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Forests Classifier</a:t>
                      </a:r>
                    </a:p>
                    <a:p>
                      <a:pPr algn="ctr"/>
                      <a:r>
                        <a:rPr lang="en-US" dirty="0" smtClean="0"/>
                        <a:t>(n =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18348"/>
                  </a:ext>
                </a:extLst>
              </a:tr>
              <a:tr h="61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Extra Trees Classifier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(n =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06798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68042"/>
                  </a:ext>
                </a:extLst>
              </a:tr>
              <a:tr h="41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83000"/>
                  </a:ext>
                </a:extLst>
              </a:tr>
              <a:tr h="6217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 Voting Classifier</a:t>
                      </a:r>
                    </a:p>
                    <a:p>
                      <a:pPr algn="ctr"/>
                      <a:r>
                        <a:rPr lang="en-US" dirty="0" smtClean="0"/>
                        <a:t>(RF,</a:t>
                      </a:r>
                      <a:r>
                        <a:rPr lang="en-US" baseline="0" dirty="0" smtClean="0"/>
                        <a:t> ET, </a:t>
                      </a:r>
                      <a:r>
                        <a:rPr lang="en-US" baseline="0" dirty="0" err="1" smtClean="0"/>
                        <a:t>AdaB</a:t>
                      </a:r>
                      <a:r>
                        <a:rPr lang="en-US" baseline="0" dirty="0" smtClean="0"/>
                        <a:t> &amp; LR)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57091"/>
                  </a:ext>
                </a:extLst>
              </a:tr>
              <a:tr h="424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XGBoost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57370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06937171"/>
              </p:ext>
            </p:extLst>
          </p:nvPr>
        </p:nvGraphicFramePr>
        <p:xfrm>
          <a:off x="6417275" y="1582450"/>
          <a:ext cx="4591222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16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Thank you. Any Questions?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844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determine on what criteria the interest level showed by the tenants depends</a:t>
            </a:r>
          </a:p>
          <a:p>
            <a:r>
              <a:rPr lang="en-US" dirty="0" smtClean="0"/>
              <a:t>The outcome is what would be a “good listing” that would get the maximum interest</a:t>
            </a:r>
          </a:p>
          <a:p>
            <a:r>
              <a:rPr lang="en-US" dirty="0" smtClean="0"/>
              <a:t>Performed exploratory data analysis</a:t>
            </a:r>
          </a:p>
          <a:p>
            <a:r>
              <a:rPr lang="en-US" dirty="0" smtClean="0"/>
              <a:t>Performed data cleaning, preprocessing and generated new features</a:t>
            </a:r>
          </a:p>
          <a:p>
            <a:r>
              <a:rPr lang="en-US" dirty="0" smtClean="0"/>
              <a:t>Use the different ML algorithms to generate accuracy and log loss </a:t>
            </a:r>
          </a:p>
          <a:p>
            <a:r>
              <a:rPr lang="en-US" dirty="0" smtClean="0"/>
              <a:t>Compared the log loss score and selected the best approach</a:t>
            </a:r>
          </a:p>
          <a:p>
            <a:r>
              <a:rPr lang="en-US" dirty="0" smtClean="0"/>
              <a:t>Tools and Libraries used: Python, </a:t>
            </a:r>
            <a:r>
              <a:rPr lang="en-US" dirty="0" err="1" smtClean="0"/>
              <a:t>Scikit</a:t>
            </a:r>
            <a:r>
              <a:rPr lang="en-US" dirty="0" smtClean="0"/>
              <a:t> Learn,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/>
              <a:t>NLTK, </a:t>
            </a:r>
            <a:r>
              <a:rPr lang="en-US" dirty="0" err="1" smtClean="0"/>
              <a:t>Matplotlib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dirty="0" err="1" smtClean="0"/>
              <a:t>lotly</a:t>
            </a:r>
            <a:r>
              <a:rPr lang="en-US" dirty="0"/>
              <a:t>, </a:t>
            </a:r>
            <a:r>
              <a:rPr lang="en-US" dirty="0" err="1" smtClean="0"/>
              <a:t>Gpxpy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Cleaning and Preprocessing: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cleaning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Removed usernames, URL, HTML tags, hashtags, punctuation, stop words and special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Slang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Tokenization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Tf-Idf </a:t>
            </a:r>
            <a:r>
              <a:rPr lang="en-US" dirty="0"/>
              <a:t>Vectorization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Label Encoding using Preprocessing</a:t>
            </a:r>
            <a:endParaRPr lang="en-US" dirty="0"/>
          </a:p>
          <a:p>
            <a:r>
              <a:rPr lang="en-US" dirty="0"/>
              <a:t>Training and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 – Fold Cross Validation (k = </a:t>
            </a:r>
            <a:r>
              <a:rPr lang="en-US" dirty="0" smtClean="0"/>
              <a:t>10/100)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Stratified </a:t>
            </a:r>
            <a:r>
              <a:rPr lang="en-US" dirty="0"/>
              <a:t>K – Fold Cross Validation (k = 10/100)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7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Disparity in the data: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4" y="2169144"/>
            <a:ext cx="4509527" cy="3112209"/>
          </a:xfrm>
        </p:spPr>
      </p:pic>
      <p:sp>
        <p:nvSpPr>
          <p:cNvPr id="5" name="TextBox 4"/>
          <p:cNvSpPr txBox="1"/>
          <p:nvPr/>
        </p:nvSpPr>
        <p:spPr>
          <a:xfrm>
            <a:off x="5874589" y="1751162"/>
            <a:ext cx="5279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data given is highly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stratified k-fold approach for taking equal portions of data of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the class names into labels for easier processing – </a:t>
            </a:r>
          </a:p>
          <a:p>
            <a:r>
              <a:rPr lang="en-US" sz="2400" dirty="0" smtClean="0"/>
              <a:t>    1 - high , 2 - medium, 3 -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Having unbalanced data might cause performance variation and results tend to go towards the label with more training examples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1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Removing outliers based on price: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0" y="1391885"/>
            <a:ext cx="4502989" cy="52224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63" y="1414642"/>
            <a:ext cx="4682160" cy="54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      Price vs Interest:</a:t>
            </a:r>
            <a:r>
              <a:rPr lang="en-US" b="1" dirty="0"/>
              <a:t>	</a:t>
            </a:r>
            <a:r>
              <a:rPr lang="en-US" b="1" dirty="0" smtClean="0"/>
              <a:t> 	 Listing ID vs Interest: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5" y="2280525"/>
            <a:ext cx="5055752" cy="3493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59" y="2376061"/>
            <a:ext cx="5053395" cy="33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Interest Level based on Latitude and Longitude: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dirty="0" smtClean="0"/>
              <a:t>High:</a:t>
            </a:r>
            <a:r>
              <a:rPr lang="en-US" b="1" dirty="0" smtClean="0"/>
              <a:t>					   </a:t>
            </a:r>
            <a:r>
              <a:rPr lang="en-US" dirty="0" smtClean="0"/>
              <a:t>Medium: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35" y="1920515"/>
            <a:ext cx="423999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73" y="1879673"/>
            <a:ext cx="3839138" cy="43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Repeated Managers and Buildings in the data: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64" y="2087793"/>
            <a:ext cx="6471084" cy="3493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7" y="2087793"/>
            <a:ext cx="5595139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   Time of the Day vs Interest Level: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10" y="1799042"/>
            <a:ext cx="6650966" cy="4370896"/>
          </a:xfrm>
        </p:spPr>
      </p:pic>
    </p:spTree>
    <p:extLst>
      <p:ext uri="{BB962C8B-B14F-4D97-AF65-F5344CB8AC3E}">
        <p14:creationId xmlns:p14="http://schemas.microsoft.com/office/powerpoint/2010/main" val="32701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327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Kaggle - Two Sigma Connect: Rental Listing Inquiries</vt:lpstr>
      <vt:lpstr>Overview:</vt:lpstr>
      <vt:lpstr>Data Cleaning and Preprocessing:</vt:lpstr>
      <vt:lpstr>Disparity in the data:</vt:lpstr>
      <vt:lpstr>Removing outliers based on price:</vt:lpstr>
      <vt:lpstr>       Price vs Interest:    Listing ID vs Interest:</vt:lpstr>
      <vt:lpstr>Interest Level based on Latitude and Longitude:               High:        Medium:</vt:lpstr>
      <vt:lpstr>Repeated Managers and Buildings in the data:</vt:lpstr>
      <vt:lpstr>    Time of the Day vs Interest Level:</vt:lpstr>
      <vt:lpstr>Interest based on features and photos:       No. of Features:           No. of Photos:</vt:lpstr>
      <vt:lpstr>Analysis on the number of bedrooms:</vt:lpstr>
      <vt:lpstr>Classifiers used and Results:</vt:lpstr>
      <vt:lpstr>Thank you. Any 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- Two Sigma Connect: Rental Listing Inquiries</dc:title>
  <dc:creator>Keshav Malpani</dc:creator>
  <cp:lastModifiedBy>Keshav Malpani</cp:lastModifiedBy>
  <cp:revision>28</cp:revision>
  <dcterms:created xsi:type="dcterms:W3CDTF">2017-04-20T17:10:42Z</dcterms:created>
  <dcterms:modified xsi:type="dcterms:W3CDTF">2017-04-24T03:59:38Z</dcterms:modified>
</cp:coreProperties>
</file>