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9" r:id="rId5"/>
    <p:sldId id="273" r:id="rId6"/>
    <p:sldId id="274" r:id="rId7"/>
    <p:sldId id="275" r:id="rId8"/>
    <p:sldId id="277" r:id="rId9"/>
    <p:sldId id="278" r:id="rId10"/>
    <p:sldId id="279" r:id="rId11"/>
    <p:sldId id="280" r:id="rId12"/>
    <p:sldId id="281" r:id="rId13"/>
    <p:sldId id="292" r:id="rId14"/>
    <p:sldId id="282" r:id="rId15"/>
    <p:sldId id="293" r:id="rId16"/>
    <p:sldId id="290" r:id="rId17"/>
    <p:sldId id="283" r:id="rId18"/>
    <p:sldId id="284" r:id="rId19"/>
    <p:sldId id="285" r:id="rId20"/>
    <p:sldId id="286" r:id="rId21"/>
    <p:sldId id="287" r:id="rId22"/>
    <p:sldId id="288" r:id="rId23"/>
    <p:sldId id="29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503" autoAdjust="0"/>
  </p:normalViewPr>
  <p:slideViewPr>
    <p:cSldViewPr snapToGrid="0">
      <p:cViewPr varScale="1">
        <p:scale>
          <a:sx n="82" d="100"/>
          <a:sy n="82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D868F-2A51-4BF2-9B9D-6263F5FA933B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B81B0-B213-4061-8D73-355484C52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4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B81B0-B213-4061-8D73-355484C520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7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B81B0-B213-4061-8D73-355484C520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13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B81B0-B213-4061-8D73-355484C520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83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B81B0-B213-4061-8D73-355484C520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05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B81B0-B213-4061-8D73-355484C520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5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B81B0-B213-4061-8D73-355484C520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7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3484-88F1-FCAB-493D-02FA069E2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BFBE3-F241-B8D7-FED8-0B9A6AFE3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8CCF-4D50-AD3B-B442-76BD1039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5DBC-A301-47A8-B91E-2A6EC5488A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A84AB-E88B-E17B-B017-74FDC123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02526-41C0-C86C-ED79-E3984D3A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0C4B-65D7-4432-B7B4-D1EC8D2F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4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F43B-60D6-EE05-9D1C-22ABE10A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3C550-D26A-B517-45A5-37E725211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54683-08C6-9642-2CC5-962FFA09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5DBC-A301-47A8-B91E-2A6EC5488A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D8DDF-BAD0-ADF4-1D1B-407E89CA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196EA-B065-98D4-09CE-448D4C34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0C4B-65D7-4432-B7B4-D1EC8D2F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2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7C227-4CE3-F792-7A13-30DF5D4EF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E793F-A7C0-4E6E-BF4E-3D8BBC89E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2C9D8-690B-BAA5-9BE8-A0E8A2C3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5DBC-A301-47A8-B91E-2A6EC5488A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79E2F-6D75-4601-8EF3-261BE42F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FE34-6A98-F8C9-DCCA-2222DE86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0C4B-65D7-4432-B7B4-D1EC8D2F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8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40C6-4AFE-8797-A604-CDDA9120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BB8A-3F34-9BCD-9657-5EFCB57B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4DBCB-CF88-7E95-D620-50F90D81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5DBC-A301-47A8-B91E-2A6EC5488A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835B1-AC03-3F8B-CF90-6D6A8979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4E26-B319-4F6F-6FA5-3F17F0C1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0C4B-65D7-4432-B7B4-D1EC8D2F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52A7-F9E1-A8EC-F0A6-919A3849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9C60-3641-96EC-A8A3-5D79E1701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7493-D525-307C-E51B-E71BF3C3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5DBC-A301-47A8-B91E-2A6EC5488A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9270-0A59-D3F9-D732-D97DDD8E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68CB5-803A-F69C-B5CA-F4047552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0C4B-65D7-4432-B7B4-D1EC8D2F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0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E4C8-03D9-30EF-70E2-377A27B9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AB2C-CC64-7E5D-9BB7-91C7B41A7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60B5F-DEA9-E3CE-4624-4EE86D7AD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E5DF0-D330-C30B-6ED5-EF79D7C8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5DBC-A301-47A8-B91E-2A6EC5488A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E8C82-145E-CE68-5A4F-BF42F47F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E1125-4764-ACC2-8A8B-45495687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0C4B-65D7-4432-B7B4-D1EC8D2F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C2C6-6B49-5D69-FD6A-9A443E4C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92869-6E30-68DA-80EE-4FFACB1A9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C0B46-D80A-EC62-445E-796316276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1AF59-22E2-9317-EAA3-B80E12C06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5EB5D-EB70-2AAE-294F-1D3BAD231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3BC71-85D5-8020-0BB2-2F3A9937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5DBC-A301-47A8-B91E-2A6EC5488A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C4D95-8124-6167-EED2-24A1823D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C4421-6F11-95E4-A6A9-6E2C0D20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0C4B-65D7-4432-B7B4-D1EC8D2F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8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4532-F552-F728-EF85-B3B2E816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E65D3-096D-F653-1B82-7BB6B6D7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5DBC-A301-47A8-B91E-2A6EC5488A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7A3AF-ED28-9683-3A6D-D0607187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7E96A-A75C-AC6B-275B-7D468F9C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0C4B-65D7-4432-B7B4-D1EC8D2F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1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172CD-EB02-8158-53EE-5AB5D6E8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5DBC-A301-47A8-B91E-2A6EC5488A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EBBC8-5E20-1153-9E9A-96352686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CFA5-78A5-21A9-3C9C-61CF94AA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0C4B-65D7-4432-B7B4-D1EC8D2F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8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2B24-D1EC-4375-1860-E29D816F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5CAB-29F2-4C5B-3F9B-4A6FB658C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4ED3E-0185-AD46-5101-C7A3914A3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B3A63-9AD2-828A-221B-01F9CE56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5DBC-A301-47A8-B91E-2A6EC5488A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FAB2F-9908-1F61-1C0D-CE33387C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74ED6-CE52-5496-FCCB-8E393D7C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0C4B-65D7-4432-B7B4-D1EC8D2F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9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7DFE-E709-C7AB-E1E7-B821B30C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83A02-01F3-4E53-42E0-1B10D5A0B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FE83F-D43A-039B-B8B6-650E1EAA2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2E8BC-CB54-4A33-FDE8-1D9BFD59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5DBC-A301-47A8-B91E-2A6EC5488A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C0B09-88A3-70FA-05AB-BF9307AD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20952-AEB9-44DA-27D0-B8BBED08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0C4B-65D7-4432-B7B4-D1EC8D2F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6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0A258-9FD0-8940-94F8-6248BDE7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BE7FA-53CD-79BB-E626-B53803F7B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469A5-3215-0060-04A2-B1B977D01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5DBC-A301-47A8-B91E-2A6EC5488A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0400C-3F69-61AF-5318-BC9645381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5007B-61A1-8909-C918-EB56BF2B2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0C4B-65D7-4432-B7B4-D1EC8D2F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1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5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7" Type="http://schemas.openxmlformats.org/officeDocument/2006/relationships/image" Target="../media/image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" sz="3600" dirty="0">
                <a:solidFill>
                  <a:srgbClr val="1C4587"/>
                </a:solidFill>
              </a:rPr>
              <a:t>Scaling Expander Networks for Boolean Multiplication </a:t>
            </a:r>
            <a:endParaRPr sz="3600" dirty="0">
              <a:solidFill>
                <a:srgbClr val="1C4587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>
                <a:latin typeface="+mj-lt"/>
                <a:ea typeface="Nunito Light"/>
                <a:cs typeface="Nunito Light"/>
                <a:sym typeface="Nunito Light"/>
              </a:rPr>
              <a:t>Nathan Kodama &amp; Laura Monroe</a:t>
            </a:r>
          </a:p>
          <a:p>
            <a:pPr>
              <a:spcBef>
                <a:spcPts val="0"/>
              </a:spcBef>
            </a:pPr>
            <a:endParaRPr lang="en-US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" dirty="0">
                <a:solidFill>
                  <a:srgbClr val="B7B7B7"/>
                </a:solidFill>
                <a:latin typeface="+mj-lt"/>
              </a:rPr>
              <a:t>March 9, </a:t>
            </a:r>
            <a:r>
              <a:rPr lang="en" dirty="0">
                <a:solidFill>
                  <a:srgbClr val="B7B7B7"/>
                </a:solidFill>
                <a:latin typeface="+mj-lt"/>
                <a:ea typeface="Nunito Light"/>
                <a:cs typeface="Nunito Light"/>
                <a:sym typeface="Nunito Light"/>
              </a:rPr>
              <a:t>2022</a:t>
            </a:r>
            <a:endParaRPr dirty="0">
              <a:solidFill>
                <a:srgbClr val="B7B7B7"/>
              </a:solidFill>
              <a:latin typeface="+mj-l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BDBA48-F058-903C-C3F3-6082AD474341}"/>
              </a:ext>
            </a:extLst>
          </p:cNvPr>
          <p:cNvSpPr txBox="1">
            <a:spLocks/>
          </p:cNvSpPr>
          <p:nvPr/>
        </p:nvSpPr>
        <p:spPr>
          <a:xfrm>
            <a:off x="838200" y="352424"/>
            <a:ext cx="10683240" cy="6276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Multiplication has </a:t>
            </a:r>
            <a:r>
              <a:rPr lang="en-US" sz="2400" dirty="0">
                <a:solidFill>
                  <a:srgbClr val="008000"/>
                </a:solidFill>
              </a:rPr>
              <a:t>2</a:t>
            </a:r>
            <a:r>
              <a:rPr lang="en-US" sz="2400" baseline="30000" dirty="0">
                <a:solidFill>
                  <a:srgbClr val="008000"/>
                </a:solidFill>
              </a:rPr>
              <a:t>2n</a:t>
            </a:r>
            <a:r>
              <a:rPr lang="en-US" sz="2400" dirty="0">
                <a:solidFill>
                  <a:srgbClr val="008000"/>
                </a:solidFill>
              </a:rPr>
              <a:t> valid states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baseline="30000" dirty="0">
                <a:solidFill>
                  <a:srgbClr val="FF0000"/>
                </a:solidFill>
              </a:rPr>
              <a:t>4n</a:t>
            </a:r>
            <a:r>
              <a:rPr lang="en-US" sz="2400" dirty="0">
                <a:solidFill>
                  <a:srgbClr val="FF0000"/>
                </a:solidFill>
              </a:rPr>
              <a:t> possible states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Multiplication has a non-vanishing information</a:t>
            </a:r>
            <a:r>
              <a:rPr lang="en-US" sz="2400" dirty="0"/>
              <a:t> </a:t>
            </a:r>
            <a:r>
              <a:rPr lang="en-US" sz="2400" b="1" dirty="0"/>
              <a:t>rate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lang="en-US" sz="2400" dirty="0"/>
              <a:t>log(</a:t>
            </a:r>
            <a:r>
              <a:rPr lang="en-US" sz="2400" dirty="0">
                <a:solidFill>
                  <a:srgbClr val="008000"/>
                </a:solidFill>
              </a:rPr>
              <a:t>2</a:t>
            </a:r>
            <a:r>
              <a:rPr lang="en-US" sz="2400" baseline="30000" dirty="0">
                <a:solidFill>
                  <a:srgbClr val="008000"/>
                </a:solidFill>
              </a:rPr>
              <a:t>2n</a:t>
            </a:r>
            <a:r>
              <a:rPr lang="en-US" sz="2400" dirty="0"/>
              <a:t>)/log(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baseline="30000" dirty="0">
                <a:solidFill>
                  <a:srgbClr val="FF0000"/>
                </a:solidFill>
              </a:rPr>
              <a:t>4n</a:t>
            </a:r>
            <a:r>
              <a:rPr lang="en-US" sz="2400" dirty="0"/>
              <a:t>) = 1/2.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Expander networks have the capacity to model multiplication.</a:t>
            </a:r>
          </a:p>
          <a:p>
            <a:r>
              <a:rPr lang="en-US" sz="2400" b="1" dirty="0"/>
              <a:t>At</a:t>
            </a:r>
            <a:r>
              <a:rPr lang="en-US" sz="2400" dirty="0"/>
              <a:t> </a:t>
            </a:r>
            <a:r>
              <a:rPr lang="en-US" sz="2400" b="1" dirty="0"/>
              <a:t>what cost?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8A4562-B323-20F0-52F6-A17381C03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187294"/>
              </p:ext>
            </p:extLst>
          </p:nvPr>
        </p:nvGraphicFramePr>
        <p:xfrm>
          <a:off x="1879600" y="2009097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04827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442500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699249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816204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66145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46322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7645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342031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6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21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85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2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60397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7FB2FFC7-E9E3-203A-C00D-2A082184A0AD}"/>
              </a:ext>
            </a:extLst>
          </p:cNvPr>
          <p:cNvSpPr/>
          <p:nvPr/>
        </p:nvSpPr>
        <p:spPr>
          <a:xfrm>
            <a:off x="1562100" y="2325803"/>
            <a:ext cx="190500" cy="1908334"/>
          </a:xfrm>
          <a:prstGeom prst="leftBrac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6359D-972A-C3EC-6840-06103D2E6A18}"/>
              </a:ext>
            </a:extLst>
          </p:cNvPr>
          <p:cNvSpPr txBox="1"/>
          <p:nvPr/>
        </p:nvSpPr>
        <p:spPr>
          <a:xfrm>
            <a:off x="403860" y="3095304"/>
            <a:ext cx="115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baseline="30000" dirty="0">
                <a:solidFill>
                  <a:srgbClr val="008000"/>
                </a:solidFill>
              </a:rPr>
              <a:t>2n </a:t>
            </a:r>
            <a:r>
              <a:rPr lang="en-US" dirty="0">
                <a:solidFill>
                  <a:srgbClr val="008000"/>
                </a:solidFill>
              </a:rPr>
              <a:t>= 16</a:t>
            </a:r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7FDA48E-424B-94FC-3904-BE22F08F21B0}"/>
              </a:ext>
            </a:extLst>
          </p:cNvPr>
          <p:cNvSpPr/>
          <p:nvPr/>
        </p:nvSpPr>
        <p:spPr>
          <a:xfrm rot="5400000" flipV="1">
            <a:off x="2747247" y="872528"/>
            <a:ext cx="223837" cy="1908334"/>
          </a:xfrm>
          <a:prstGeom prst="leftBrac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FEB6A-442D-C2DE-7FD6-6DDF2F3E3656}"/>
              </a:ext>
            </a:extLst>
          </p:cNvPr>
          <p:cNvSpPr txBox="1"/>
          <p:nvPr/>
        </p:nvSpPr>
        <p:spPr>
          <a:xfrm>
            <a:off x="3499922" y="1190521"/>
            <a:ext cx="5753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baseline="30000" dirty="0"/>
              <a:t>Example</a:t>
            </a:r>
            <a:r>
              <a:rPr lang="en-US" sz="3200" baseline="30000" dirty="0"/>
              <a:t>: Truth Table for 2-bit Multiplication 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3C91F2-F2C7-BF69-D89B-642EB391E742}"/>
              </a:ext>
            </a:extLst>
          </p:cNvPr>
          <p:cNvSpPr txBox="1"/>
          <p:nvPr/>
        </p:nvSpPr>
        <p:spPr>
          <a:xfrm>
            <a:off x="2519483" y="1405964"/>
            <a:ext cx="876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n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8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B5AB-27DD-1375-1F9C-21347751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*Scaling Expander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ED22-6B3C-73C9-71C8-94EED7C84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65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Scale invariance of expansion implies linear computational complexity </a:t>
            </a:r>
            <a:r>
              <a:rPr lang="en-US" sz="2400" dirty="0"/>
              <a:t>(see derivation in Appendix A)</a:t>
            </a:r>
            <a:r>
              <a:rPr lang="en-US" sz="2400" b="1" dirty="0"/>
              <a:t>.</a:t>
            </a: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Compared to quadratic scaling of the naïve “computing” approach, we predict a </a:t>
            </a:r>
            <a:r>
              <a:rPr lang="en-US" sz="2400" b="1" dirty="0"/>
              <a:t>computational</a:t>
            </a:r>
            <a:r>
              <a:rPr lang="en-US" sz="2400" dirty="0"/>
              <a:t> </a:t>
            </a:r>
            <a:r>
              <a:rPr lang="en-US" sz="2400" b="1" dirty="0"/>
              <a:t>advantage</a:t>
            </a:r>
            <a:r>
              <a:rPr lang="en-US" sz="2400" dirty="0"/>
              <a:t> for ≥ 32-bit multiplication.</a:t>
            </a:r>
          </a:p>
        </p:txBody>
      </p:sp>
      <p:pic>
        <p:nvPicPr>
          <p:cNvPr id="10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A8717FB-4CEC-8535-F837-E5511A62F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3" t="57074" r="26915" b="20381"/>
          <a:stretch/>
        </p:blipFill>
        <p:spPr>
          <a:xfrm>
            <a:off x="8184587" y="2911083"/>
            <a:ext cx="2970722" cy="19180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D29402-F945-AF6D-B4B2-6BE48DD2EC9E}"/>
              </a:ext>
            </a:extLst>
          </p:cNvPr>
          <p:cNvSpPr txBox="1"/>
          <p:nvPr/>
        </p:nvSpPr>
        <p:spPr>
          <a:xfrm>
            <a:off x="1851469" y="4871948"/>
            <a:ext cx="1976107" cy="369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ill Sans Nova" panose="020B0602020104020203" pitchFamily="34" charset="0"/>
              </a:rPr>
              <a:t>Size of Subset (%)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A7FCD-26D5-F20F-B300-CD72E6E43BA0}"/>
              </a:ext>
            </a:extLst>
          </p:cNvPr>
          <p:cNvSpPr txBox="1"/>
          <p:nvPr/>
        </p:nvSpPr>
        <p:spPr>
          <a:xfrm rot="16200000">
            <a:off x="379764" y="3389199"/>
            <a:ext cx="1325564" cy="369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ill Sans Nova" panose="020B0602020104020203" pitchFamily="34" charset="0"/>
              </a:rPr>
              <a:t>Expansion</a:t>
            </a:r>
            <a:endParaRPr lang="en-US" dirty="0"/>
          </a:p>
        </p:txBody>
      </p:sp>
      <p:pic>
        <p:nvPicPr>
          <p:cNvPr id="13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EBF2802-7A22-5F64-CB77-9E443EDE43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3" t="30301" r="26915" b="47152"/>
          <a:stretch/>
        </p:blipFill>
        <p:spPr>
          <a:xfrm>
            <a:off x="4769584" y="2911083"/>
            <a:ext cx="2970722" cy="1918093"/>
          </a:xfrm>
          <a:prstGeom prst="rect">
            <a:avLst/>
          </a:prstGeom>
        </p:spPr>
      </p:pic>
      <p:pic>
        <p:nvPicPr>
          <p:cNvPr id="1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6A3E4D0-C570-8A7F-9075-A98464EBF2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3" t="3719" r="26915" b="73733"/>
          <a:stretch/>
        </p:blipFill>
        <p:spPr>
          <a:xfrm>
            <a:off x="1354163" y="2911083"/>
            <a:ext cx="2970722" cy="19180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CC4B52-7C2B-C23E-A832-5793DE0F4864}"/>
              </a:ext>
            </a:extLst>
          </p:cNvPr>
          <p:cNvSpPr txBox="1"/>
          <p:nvPr/>
        </p:nvSpPr>
        <p:spPr>
          <a:xfrm>
            <a:off x="5266891" y="4871948"/>
            <a:ext cx="1976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ill Sans Nova" panose="020B0602020104020203" pitchFamily="34" charset="0"/>
              </a:rPr>
              <a:t>Size of Subset (%)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DE52A-0F53-8894-CD2D-29F788D0285C}"/>
              </a:ext>
            </a:extLst>
          </p:cNvPr>
          <p:cNvSpPr txBox="1"/>
          <p:nvPr/>
        </p:nvSpPr>
        <p:spPr>
          <a:xfrm>
            <a:off x="8681894" y="4861290"/>
            <a:ext cx="1976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ill Sans Nova" panose="020B0602020104020203" pitchFamily="34" charset="0"/>
              </a:rPr>
              <a:t>Size of Subset (%)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1C5657-2FA5-26BB-CAAB-8E04C24B130B}"/>
              </a:ext>
            </a:extLst>
          </p:cNvPr>
          <p:cNvSpPr txBox="1"/>
          <p:nvPr/>
        </p:nvSpPr>
        <p:spPr>
          <a:xfrm>
            <a:off x="8681893" y="2509634"/>
            <a:ext cx="1976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ill Sans Nova" panose="020B0602020104020203" pitchFamily="34" charset="0"/>
              </a:rPr>
              <a:t>1500 Neurons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D262FA-93DB-28E8-89FD-0F6DAEBDEF00}"/>
              </a:ext>
            </a:extLst>
          </p:cNvPr>
          <p:cNvSpPr txBox="1"/>
          <p:nvPr/>
        </p:nvSpPr>
        <p:spPr>
          <a:xfrm>
            <a:off x="5363110" y="2498979"/>
            <a:ext cx="1976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ill Sans Nova" panose="020B0602020104020203" pitchFamily="34" charset="0"/>
              </a:rPr>
              <a:t>1000 Neurons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DEF062-1DFD-54C8-D8EA-A42D5CB7CA30}"/>
              </a:ext>
            </a:extLst>
          </p:cNvPr>
          <p:cNvSpPr txBox="1"/>
          <p:nvPr/>
        </p:nvSpPr>
        <p:spPr>
          <a:xfrm>
            <a:off x="1851469" y="2541751"/>
            <a:ext cx="1976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ill Sans Nova" panose="020B0602020104020203" pitchFamily="34" charset="0"/>
              </a:rPr>
              <a:t>500 Neurons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CFB71-3F49-B1BD-D8E0-135F1051D8F3}"/>
              </a:ext>
            </a:extLst>
          </p:cNvPr>
          <p:cNvSpPr txBox="1"/>
          <p:nvPr/>
        </p:nvSpPr>
        <p:spPr>
          <a:xfrm>
            <a:off x="9721826" y="6331952"/>
            <a:ext cx="2113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*Our key insight</a:t>
            </a:r>
          </a:p>
        </p:txBody>
      </p:sp>
    </p:spTree>
    <p:extLst>
      <p:ext uri="{BB962C8B-B14F-4D97-AF65-F5344CB8AC3E}">
        <p14:creationId xmlns:p14="http://schemas.microsoft.com/office/powerpoint/2010/main" val="53522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8080-BF6A-94A2-15E3-E2143CCC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D18D2-3BC3-88ED-EAFF-18AD226D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Verifying composability of parity checks.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Encoding Boolean multiplication with expander networks.</a:t>
            </a:r>
          </a:p>
          <a:p>
            <a:pPr marL="514350" indent="-514350">
              <a:buAutoNum type="arabicPeriod"/>
            </a:pPr>
            <a:r>
              <a:rPr lang="en-US" dirty="0"/>
              <a:t>Demonstrating computational advantage.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Scaling expander networks to 32-bit transition.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8224A0-7650-CF3D-B000-6A30EEAB2445}"/>
              </a:ext>
            </a:extLst>
          </p:cNvPr>
          <p:cNvGrpSpPr/>
          <p:nvPr/>
        </p:nvGrpSpPr>
        <p:grpSpPr>
          <a:xfrm>
            <a:off x="1832493" y="2318649"/>
            <a:ext cx="8793852" cy="2529936"/>
            <a:chOff x="381642" y="3556796"/>
            <a:chExt cx="10860981" cy="31246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F94C78-92ED-9D22-D693-7A648AE2CB25}"/>
                </a:ext>
              </a:extLst>
            </p:cNvPr>
            <p:cNvGrpSpPr/>
            <p:nvPr/>
          </p:nvGrpSpPr>
          <p:grpSpPr>
            <a:xfrm flipH="1" flipV="1">
              <a:off x="381642" y="3948955"/>
              <a:ext cx="2638793" cy="2467319"/>
              <a:chOff x="1026219" y="3160096"/>
              <a:chExt cx="2638793" cy="2467319"/>
            </a:xfrm>
          </p:grpSpPr>
          <p:pic>
            <p:nvPicPr>
              <p:cNvPr id="30" name="Picture 2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4E4070ED-2873-9699-4D1D-C01AECA321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219" y="3160096"/>
                <a:ext cx="2638793" cy="2467319"/>
              </a:xfrm>
              <a:prstGeom prst="rect">
                <a:avLst/>
              </a:prstGeom>
            </p:spPr>
          </p:pic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8ACD0F2-DDF8-CE5B-B329-67A2FDD3C5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438" y="4007561"/>
                <a:ext cx="226288" cy="23126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8E252B5-F8D6-6E92-421F-F064FDCA22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1043" y="3343192"/>
                <a:ext cx="0" cy="52273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37A1DB7-E399-B769-30D4-82E4A98A38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50919" y="4022241"/>
                <a:ext cx="196064" cy="21658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A482206-F339-7440-8232-D0F77A4CB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67588" y="3986286"/>
                <a:ext cx="870244" cy="28170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915831D-DCB8-5FBE-354D-60A25D511B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1043" y="4728074"/>
                <a:ext cx="0" cy="5342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4FC7B6F-9397-904B-91EC-4EDBC6550B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99871" y="4373767"/>
                <a:ext cx="918855" cy="91649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06CCD25-FF16-507B-74ED-FC48651B2B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59893" y="4393755"/>
                <a:ext cx="273772" cy="868531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995D1F-2C86-2E33-5FFD-9832B79F9242}"/>
                </a:ext>
              </a:extLst>
            </p:cNvPr>
            <p:cNvSpPr txBox="1"/>
            <p:nvPr/>
          </p:nvSpPr>
          <p:spPr>
            <a:xfrm>
              <a:off x="1643707" y="5466586"/>
              <a:ext cx="5284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4474BB-86B3-3680-B9FB-911A90BE3130}"/>
                </a:ext>
              </a:extLst>
            </p:cNvPr>
            <p:cNvSpPr txBox="1"/>
            <p:nvPr/>
          </p:nvSpPr>
          <p:spPr>
            <a:xfrm>
              <a:off x="1671624" y="3982898"/>
              <a:ext cx="552287" cy="4561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5</a:t>
              </a:r>
            </a:p>
          </p:txBody>
        </p:sp>
        <p:pic>
          <p:nvPicPr>
            <p:cNvPr id="9" name="Picture 8" descr="A picture containing indoor, several&#10;&#10;Description automatically generated">
              <a:extLst>
                <a:ext uri="{FF2B5EF4-FFF2-40B4-BE49-F238E27FC236}">
                  <a16:creationId xmlns:a16="http://schemas.microsoft.com/office/drawing/2014/main" id="{7E72D766-E353-EC1D-047C-7418CC027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681" r="16974"/>
            <a:stretch/>
          </p:blipFill>
          <p:spPr>
            <a:xfrm>
              <a:off x="4034045" y="3634614"/>
              <a:ext cx="3527564" cy="2855211"/>
            </a:xfrm>
            <a:prstGeom prst="rect">
              <a:avLst/>
            </a:prstGeom>
          </p:spPr>
        </p:pic>
        <p:pic>
          <p:nvPicPr>
            <p:cNvPr id="10" name="Picture 9" descr="A picture containing sky&#10;&#10;Description automatically generated">
              <a:extLst>
                <a:ext uri="{FF2B5EF4-FFF2-40B4-BE49-F238E27FC236}">
                  <a16:creationId xmlns:a16="http://schemas.microsoft.com/office/drawing/2014/main" id="{8FED7349-4A93-FD5D-D632-71647E4FF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040" y="3556796"/>
              <a:ext cx="3105583" cy="3124636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5C80AE-EC0E-EC9D-3723-FD9AD4439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1442" y="5527547"/>
              <a:ext cx="419100" cy="431869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EBF56F-1911-1F57-11CE-DEBC18A7FF5F}"/>
                </a:ext>
              </a:extLst>
            </p:cNvPr>
            <p:cNvSpPr txBox="1"/>
            <p:nvPr/>
          </p:nvSpPr>
          <p:spPr>
            <a:xfrm>
              <a:off x="5186963" y="6035148"/>
              <a:ext cx="710155" cy="4561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7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2450DE-A9C6-8D9B-3A5B-39DC3BCDE2EE}"/>
                </a:ext>
              </a:extLst>
            </p:cNvPr>
            <p:cNvGrpSpPr/>
            <p:nvPr/>
          </p:nvGrpSpPr>
          <p:grpSpPr>
            <a:xfrm flipH="1" flipV="1">
              <a:off x="4040912" y="5891051"/>
              <a:ext cx="604964" cy="565652"/>
              <a:chOff x="1026219" y="3160096"/>
              <a:chExt cx="2638793" cy="2467319"/>
            </a:xfrm>
          </p:grpSpPr>
          <p:pic>
            <p:nvPicPr>
              <p:cNvPr id="22" name="Picture 21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634246DE-3573-F7FC-BCF5-2C2806E8E9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219" y="3160096"/>
                <a:ext cx="2638793" cy="2467319"/>
              </a:xfrm>
              <a:prstGeom prst="rect">
                <a:avLst/>
              </a:prstGeom>
            </p:spPr>
          </p:pic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B1D4972-DD4E-62CE-0B70-2750C1A3C4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438" y="4007561"/>
                <a:ext cx="226288" cy="231269"/>
              </a:xfrm>
              <a:prstGeom prst="line">
                <a:avLst/>
              </a:prstGeom>
              <a:ln w="952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42D560D-713B-A0CF-A051-4AD1F6577A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1043" y="3343192"/>
                <a:ext cx="0" cy="522737"/>
              </a:xfrm>
              <a:prstGeom prst="line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003EC33-4AF6-603E-5503-6CE67BB692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50919" y="4022241"/>
                <a:ext cx="196064" cy="216589"/>
              </a:xfrm>
              <a:prstGeom prst="line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3E46E3B-4FD5-F97A-7FE7-1D823B6255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67588" y="3986286"/>
                <a:ext cx="870244" cy="281702"/>
              </a:xfrm>
              <a:prstGeom prst="line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10EBBC2-7BCB-38E7-6157-C9A646A336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1043" y="4728074"/>
                <a:ext cx="0" cy="534212"/>
              </a:xfrm>
              <a:prstGeom prst="line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4A2E0AB-D36F-89DE-F9D9-0041B6FC8D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99871" y="4373767"/>
                <a:ext cx="918855" cy="916494"/>
              </a:xfrm>
              <a:prstGeom prst="line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40F6DE6-566B-301C-7004-5634155EAD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59893" y="4393755"/>
                <a:ext cx="273772" cy="868531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C20537-D4CF-C7DC-7E43-BB82A33A8459}"/>
                </a:ext>
              </a:extLst>
            </p:cNvPr>
            <p:cNvCxnSpPr>
              <a:cxnSpLocks/>
            </p:cNvCxnSpPr>
            <p:nvPr/>
          </p:nvCxnSpPr>
          <p:spPr>
            <a:xfrm>
              <a:off x="4939075" y="5535356"/>
              <a:ext cx="44949" cy="4965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E70BF3-8DAA-970F-F183-4255891E51C4}"/>
                </a:ext>
              </a:extLst>
            </p:cNvPr>
            <p:cNvCxnSpPr>
              <a:cxnSpLocks/>
            </p:cNvCxnSpPr>
            <p:nvPr/>
          </p:nvCxnSpPr>
          <p:spPr>
            <a:xfrm>
              <a:off x="4784156" y="5527547"/>
              <a:ext cx="199510" cy="64582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AE8035-1839-B110-E772-230D87D4E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0440" y="5604034"/>
              <a:ext cx="0" cy="119842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4E4667-74F0-5475-DB08-E4E730B65ECB}"/>
                </a:ext>
              </a:extLst>
            </p:cNvPr>
            <p:cNvSpPr/>
            <p:nvPr/>
          </p:nvSpPr>
          <p:spPr>
            <a:xfrm rot="-2700000">
              <a:off x="8186891" y="6311303"/>
              <a:ext cx="447675" cy="1962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D3F404-3BAF-2B8B-41AC-9ED4A61CC649}"/>
                </a:ext>
              </a:extLst>
            </p:cNvPr>
            <p:cNvSpPr/>
            <p:nvPr/>
          </p:nvSpPr>
          <p:spPr>
            <a:xfrm rot="-2700000">
              <a:off x="8378345" y="6105688"/>
              <a:ext cx="447675" cy="1962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B99E596-F095-3A25-A5C6-86037F7A15C1}"/>
                </a:ext>
              </a:extLst>
            </p:cNvPr>
            <p:cNvSpPr/>
            <p:nvPr/>
          </p:nvSpPr>
          <p:spPr>
            <a:xfrm rot="-2700000">
              <a:off x="8584314" y="5915010"/>
              <a:ext cx="447675" cy="1962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9C7460-D186-AD9A-CA0E-F5933B4835F6}"/>
                </a:ext>
              </a:extLst>
            </p:cNvPr>
            <p:cNvSpPr/>
            <p:nvPr/>
          </p:nvSpPr>
          <p:spPr>
            <a:xfrm rot="-2700000">
              <a:off x="8775768" y="5709395"/>
              <a:ext cx="447675" cy="1962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AA8D37-CA93-021C-1E3D-4B467749FB53}"/>
                </a:ext>
              </a:extLst>
            </p:cNvPr>
            <p:cNvSpPr/>
            <p:nvPr/>
          </p:nvSpPr>
          <p:spPr>
            <a:xfrm rot="-2700000">
              <a:off x="3828168" y="5290408"/>
              <a:ext cx="1737566" cy="109101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993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C741-E63E-3C0B-AA81-E73111D3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37536-707D-F507-9FD9-31B03A9E9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Scale-invariant properties of sparse expander networks</a:t>
            </a:r>
          </a:p>
        </p:txBody>
      </p:sp>
    </p:spTree>
    <p:extLst>
      <p:ext uri="{BB962C8B-B14F-4D97-AF65-F5344CB8AC3E}">
        <p14:creationId xmlns:p14="http://schemas.microsoft.com/office/powerpoint/2010/main" val="2502105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0A74-A886-E479-F1F2-B0AA3154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multiplication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BDBA48-F058-903C-C3F3-6082AD47434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6832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the multiplication of two n-bit integers, there are 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baseline="30000" dirty="0">
                <a:solidFill>
                  <a:srgbClr val="008000"/>
                </a:solidFill>
              </a:rPr>
              <a:t>2n</a:t>
            </a:r>
            <a:r>
              <a:rPr lang="en-US" dirty="0">
                <a:solidFill>
                  <a:srgbClr val="008000"/>
                </a:solidFill>
              </a:rPr>
              <a:t> valid states</a:t>
            </a:r>
            <a:r>
              <a:rPr lang="en-US" dirty="0"/>
              <a:t> out of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4n</a:t>
            </a:r>
            <a:r>
              <a:rPr lang="en-US" dirty="0">
                <a:solidFill>
                  <a:srgbClr val="FF0000"/>
                </a:solidFill>
              </a:rPr>
              <a:t> possible states</a:t>
            </a:r>
            <a:r>
              <a:rPr lang="en-US" dirty="0"/>
              <a:t>.</a:t>
            </a:r>
          </a:p>
          <a:p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F6666868-8EC0-4FFF-0DAA-3ED47B971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636" y="2924120"/>
            <a:ext cx="4737464" cy="186850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B5A00F-9F5A-555D-13C0-0E80B39BFF90}"/>
              </a:ext>
            </a:extLst>
          </p:cNvPr>
          <p:cNvSpPr txBox="1"/>
          <p:nvPr/>
        </p:nvSpPr>
        <p:spPr>
          <a:xfrm>
            <a:off x="1820091" y="4838462"/>
            <a:ext cx="7367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Multiplication of two 4-bit integers (a</a:t>
            </a:r>
            <a:r>
              <a:rPr lang="en-US" baseline="-25000" dirty="0"/>
              <a:t>3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,a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0</a:t>
            </a:r>
            <a:r>
              <a:rPr lang="en-US" dirty="0"/>
              <a:t>) and (b</a:t>
            </a:r>
            <a:r>
              <a:rPr lang="en-US" baseline="-25000" dirty="0"/>
              <a:t>3</a:t>
            </a:r>
            <a:r>
              <a:rPr lang="en-US" dirty="0"/>
              <a:t>,b</a:t>
            </a:r>
            <a:r>
              <a:rPr lang="en-US" baseline="-25000" dirty="0"/>
              <a:t>2</a:t>
            </a:r>
            <a:r>
              <a:rPr lang="en-US" dirty="0"/>
              <a:t>,b</a:t>
            </a:r>
            <a:r>
              <a:rPr lang="en-US" baseline="-25000" dirty="0"/>
              <a:t>1</a:t>
            </a:r>
            <a:r>
              <a:rPr lang="en-US" dirty="0"/>
              <a:t> ,b</a:t>
            </a:r>
            <a:r>
              <a:rPr lang="en-US" baseline="-25000" dirty="0"/>
              <a:t>0</a:t>
            </a:r>
            <a:r>
              <a:rPr lang="en-US" dirty="0"/>
              <a:t>) to form the 8-bit product (p</a:t>
            </a:r>
            <a:r>
              <a:rPr lang="en-US" baseline="-25000" dirty="0"/>
              <a:t>7</a:t>
            </a:r>
            <a:r>
              <a:rPr lang="en-US" dirty="0"/>
              <a:t>,p</a:t>
            </a:r>
            <a:r>
              <a:rPr lang="en-US" baseline="-25000" dirty="0"/>
              <a:t>6</a:t>
            </a:r>
            <a:r>
              <a:rPr lang="en-US" dirty="0"/>
              <a:t>,p</a:t>
            </a:r>
            <a:r>
              <a:rPr lang="en-US" baseline="-25000" dirty="0"/>
              <a:t>5</a:t>
            </a:r>
            <a:r>
              <a:rPr lang="en-US" dirty="0"/>
              <a:t>,p</a:t>
            </a:r>
            <a:r>
              <a:rPr lang="en-US" baseline="-25000" dirty="0"/>
              <a:t>4</a:t>
            </a:r>
            <a:r>
              <a:rPr lang="en-US" dirty="0"/>
              <a:t>,p</a:t>
            </a:r>
            <a:r>
              <a:rPr lang="en-US" baseline="-25000" dirty="0"/>
              <a:t>3</a:t>
            </a:r>
            <a:r>
              <a:rPr lang="en-US" dirty="0"/>
              <a:t>,p</a:t>
            </a:r>
            <a:r>
              <a:rPr lang="en-US" baseline="-25000" dirty="0"/>
              <a:t>2</a:t>
            </a:r>
            <a:r>
              <a:rPr lang="en-US" dirty="0"/>
              <a:t>,p</a:t>
            </a:r>
            <a:r>
              <a:rPr lang="en-US" baseline="-25000" dirty="0"/>
              <a:t>1</a:t>
            </a:r>
            <a:r>
              <a:rPr lang="en-US" dirty="0"/>
              <a:t>,p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3854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0A74-A886-E479-F1F2-B0AA3154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Boolean multiplication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BDBA48-F058-903C-C3F3-6082AD47434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require a computational model with </a:t>
            </a:r>
            <a:r>
              <a:rPr lang="en-US" dirty="0">
                <a:solidFill>
                  <a:srgbClr val="008000"/>
                </a:solidFill>
              </a:rPr>
              <a:t>exponential-capacity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non-vanishing information rate</a:t>
            </a:r>
            <a:r>
              <a:rPr lang="en-US" dirty="0"/>
              <a:t>.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2185E74-0495-2FE2-3172-659003A72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89" y="2997144"/>
            <a:ext cx="8221222" cy="1438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0C44EF-2A16-5131-E164-AE73E20739FD}"/>
              </a:ext>
            </a:extLst>
          </p:cNvPr>
          <p:cNvSpPr txBox="1"/>
          <p:nvPr/>
        </p:nvSpPr>
        <p:spPr>
          <a:xfrm>
            <a:off x="4086225" y="4551697"/>
            <a:ext cx="4259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Bipartite expander networks (BEN)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A1B8B-064D-4746-2B4B-864FCD0E80A6}"/>
              </a:ext>
            </a:extLst>
          </p:cNvPr>
          <p:cNvSpPr txBox="1"/>
          <p:nvPr/>
        </p:nvSpPr>
        <p:spPr>
          <a:xfrm>
            <a:off x="8838341" y="6311900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Chaudhuri &amp; </a:t>
            </a:r>
            <a:r>
              <a:rPr lang="en-US" sz="2000" dirty="0" err="1"/>
              <a:t>Fiete</a:t>
            </a:r>
            <a:r>
              <a:rPr lang="en-US" sz="2000" dirty="0"/>
              <a:t> (2019)</a:t>
            </a:r>
          </a:p>
        </p:txBody>
      </p:sp>
    </p:spTree>
    <p:extLst>
      <p:ext uri="{BB962C8B-B14F-4D97-AF65-F5344CB8AC3E}">
        <p14:creationId xmlns:p14="http://schemas.microsoft.com/office/powerpoint/2010/main" val="87621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0A74-A886-E479-F1F2-B0AA3154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expander networks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BDBA48-F058-903C-C3F3-6082AD47434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ill Sans Nova" panose="020B0602020104020203" pitchFamily="34" charset="0"/>
            </a:endParaRPr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E0E228D-E6F0-0624-6469-F030647DE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"/>
          <a:stretch/>
        </p:blipFill>
        <p:spPr>
          <a:xfrm>
            <a:off x="4255602" y="2070735"/>
            <a:ext cx="2400635" cy="2033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F16EFC-FD94-6751-44EB-C608425E3D7A}"/>
              </a:ext>
            </a:extLst>
          </p:cNvPr>
          <p:cNvSpPr txBox="1"/>
          <p:nvPr/>
        </p:nvSpPr>
        <p:spPr>
          <a:xfrm>
            <a:off x="2390775" y="2315850"/>
            <a:ext cx="198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Good expansion (</a:t>
            </a:r>
            <a:r>
              <a:rPr lang="el-GR" dirty="0">
                <a:solidFill>
                  <a:srgbClr val="008000"/>
                </a:solidFill>
              </a:rPr>
              <a:t>ε</a:t>
            </a:r>
            <a:r>
              <a:rPr lang="en-US" b="0" i="0" dirty="0">
                <a:solidFill>
                  <a:srgbClr val="008000"/>
                </a:solidFill>
                <a:effectLst/>
              </a:rPr>
              <a:t>→0)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811DC4-F573-3F1F-00F3-8FD4A0488B2E}"/>
              </a:ext>
            </a:extLst>
          </p:cNvPr>
          <p:cNvSpPr txBox="1"/>
          <p:nvPr/>
        </p:nvSpPr>
        <p:spPr>
          <a:xfrm>
            <a:off x="2390775" y="3215963"/>
            <a:ext cx="1809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Bad expansion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C353D-C5AE-BC07-1A4B-5C3C5490D719}"/>
              </a:ext>
            </a:extLst>
          </p:cNvPr>
          <p:cNvSpPr txBox="1"/>
          <p:nvPr/>
        </p:nvSpPr>
        <p:spPr>
          <a:xfrm>
            <a:off x="6889832" y="2070735"/>
            <a:ext cx="381952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N</a:t>
            </a:r>
            <a:r>
              <a:rPr lang="en-US" dirty="0"/>
              <a:t>: number of visible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z</a:t>
            </a:r>
            <a:r>
              <a:rPr lang="en-US" dirty="0"/>
              <a:t>: degree of visible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N</a:t>
            </a:r>
            <a:r>
              <a:rPr lang="en-US" i="1" baseline="-25000" dirty="0"/>
              <a:t>c</a:t>
            </a:r>
            <a:r>
              <a:rPr lang="en-US" dirty="0"/>
              <a:t>: number of constraint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z</a:t>
            </a:r>
            <a:r>
              <a:rPr lang="en-US" i="1" baseline="-25000" dirty="0" err="1"/>
              <a:t>c</a:t>
            </a:r>
            <a:r>
              <a:rPr lang="en-US" dirty="0"/>
              <a:t>: degree of constraint nodes</a:t>
            </a:r>
          </a:p>
          <a:p>
            <a:endParaRPr lang="en-US" dirty="0"/>
          </a:p>
          <a:p>
            <a:r>
              <a:rPr lang="en-US" dirty="0"/>
              <a:t>Total number of edges is conserved:</a:t>
            </a:r>
          </a:p>
          <a:p>
            <a:pPr algn="ctr"/>
            <a:r>
              <a:rPr lang="en-US" i="1" dirty="0" err="1"/>
              <a:t>Nz</a:t>
            </a:r>
            <a:r>
              <a:rPr lang="en-US" i="1" dirty="0"/>
              <a:t> = </a:t>
            </a:r>
            <a:r>
              <a:rPr lang="en-US" i="1" dirty="0" err="1"/>
              <a:t>N</a:t>
            </a:r>
            <a:r>
              <a:rPr lang="en-US" i="1" baseline="-25000" dirty="0" err="1"/>
              <a:t>c</a:t>
            </a:r>
            <a:r>
              <a:rPr lang="en-US" i="1" dirty="0" err="1"/>
              <a:t>z</a:t>
            </a:r>
            <a:r>
              <a:rPr lang="en-US" i="1" baseline="-25000" dirty="0" err="1"/>
              <a:t>c</a:t>
            </a:r>
            <a:endParaRPr lang="en-US" i="1" baseline="-25000" dirty="0"/>
          </a:p>
          <a:p>
            <a:endParaRPr lang="en-US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D99ED0-0B1F-90D4-705E-FC9A78592F90}"/>
              </a:ext>
            </a:extLst>
          </p:cNvPr>
          <p:cNvSpPr txBox="1"/>
          <p:nvPr/>
        </p:nvSpPr>
        <p:spPr>
          <a:xfrm>
            <a:off x="2390774" y="4939781"/>
            <a:ext cx="8318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Design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i="1" baseline="-25000" dirty="0"/>
              <a:t>c</a:t>
            </a:r>
            <a:r>
              <a:rPr lang="en-US" dirty="0"/>
              <a:t>, and </a:t>
            </a:r>
            <a:r>
              <a:rPr lang="en-US" i="1" dirty="0" err="1"/>
              <a:t>z</a:t>
            </a:r>
            <a:r>
              <a:rPr lang="en-US" i="1" baseline="-25000" dirty="0" err="1"/>
              <a:t>c</a:t>
            </a:r>
            <a:r>
              <a:rPr lang="en-US" dirty="0"/>
              <a:t> o have the required capacity and “robustness.”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9BD29F-D2F1-252D-6647-422DBB1E6FFB}"/>
              </a:ext>
            </a:extLst>
          </p:cNvPr>
          <p:cNvSpPr txBox="1"/>
          <p:nvPr/>
        </p:nvSpPr>
        <p:spPr>
          <a:xfrm>
            <a:off x="8838341" y="6311900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Chaudhuri &amp; </a:t>
            </a:r>
            <a:r>
              <a:rPr lang="en-US" sz="2000" dirty="0" err="1"/>
              <a:t>Fiete</a:t>
            </a:r>
            <a:r>
              <a:rPr lang="en-US" sz="2000" dirty="0"/>
              <a:t> (2019)</a:t>
            </a:r>
          </a:p>
        </p:txBody>
      </p:sp>
    </p:spTree>
    <p:extLst>
      <p:ext uri="{BB962C8B-B14F-4D97-AF65-F5344CB8AC3E}">
        <p14:creationId xmlns:p14="http://schemas.microsoft.com/office/powerpoint/2010/main" val="194216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0A74-A886-E479-F1F2-B0AA3154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067"/>
            <a:ext cx="10515600" cy="1325563"/>
          </a:xfrm>
        </p:spPr>
        <p:txBody>
          <a:bodyPr/>
          <a:lstStyle/>
          <a:p>
            <a:r>
              <a:rPr lang="en-US" dirty="0"/>
              <a:t>Deriving a capacity constraint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BDBA48-F058-903C-C3F3-6082AD47434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ill Sans Nova" panose="020B06020201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8AADC-610B-8661-5BCF-DA73950DB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/>
          <a:stretch/>
        </p:blipFill>
        <p:spPr>
          <a:xfrm>
            <a:off x="1947294" y="2218094"/>
            <a:ext cx="8145012" cy="28815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3D6A5F-2EA6-CC2C-0C4C-07EFF68A8599}"/>
                  </a:ext>
                </a:extLst>
              </p:cNvPr>
              <p:cNvSpPr txBox="1"/>
              <p:nvPr/>
            </p:nvSpPr>
            <p:spPr>
              <a:xfrm>
                <a:off x="8036338" y="2906077"/>
                <a:ext cx="637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3D6A5F-2EA6-CC2C-0C4C-07EFF68A8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338" y="2906077"/>
                <a:ext cx="637610" cy="276999"/>
              </a:xfrm>
              <a:prstGeom prst="rect">
                <a:avLst/>
              </a:prstGeom>
              <a:blipFill>
                <a:blip r:embed="rId3"/>
                <a:stretch>
                  <a:fillRect l="-7619" t="-4444" r="-285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D287647-C517-4F4B-C294-9098EF186827}"/>
              </a:ext>
            </a:extLst>
          </p:cNvPr>
          <p:cNvSpPr/>
          <p:nvPr/>
        </p:nvSpPr>
        <p:spPr>
          <a:xfrm>
            <a:off x="6791325" y="2790825"/>
            <a:ext cx="1882623" cy="485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6D702-4496-1416-5E53-2653621BCCF4}"/>
              </a:ext>
            </a:extLst>
          </p:cNvPr>
          <p:cNvSpPr txBox="1"/>
          <p:nvPr/>
        </p:nvSpPr>
        <p:spPr>
          <a:xfrm>
            <a:off x="8838341" y="6311900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Chaudhuri &amp; </a:t>
            </a:r>
            <a:r>
              <a:rPr lang="en-US" sz="2000" dirty="0" err="1"/>
              <a:t>Fiete</a:t>
            </a:r>
            <a:r>
              <a:rPr lang="en-US" sz="2000" dirty="0"/>
              <a:t> (2019)</a:t>
            </a:r>
          </a:p>
        </p:txBody>
      </p:sp>
    </p:spTree>
    <p:extLst>
      <p:ext uri="{BB962C8B-B14F-4D97-AF65-F5344CB8AC3E}">
        <p14:creationId xmlns:p14="http://schemas.microsoft.com/office/powerpoint/2010/main" val="407645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55BC03-DA44-2501-D14A-019B6652F9A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6832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Boolean multiplication, the minimum number of bits that we want to recover is 2n.</a:t>
            </a:r>
          </a:p>
          <a:p>
            <a:r>
              <a:rPr lang="en-US" dirty="0"/>
              <a:t>We use the robustness guarantee of a BEN to ensure that we can recover these bits.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70A74-A886-E479-F1F2-B0AA3154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robustness constraint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BDBA48-F058-903C-C3F3-6082AD47434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ill Sans Nova" panose="020B06020201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D9D07-0FD3-4802-FBAB-ED2BEEAE5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82" y="4797105"/>
            <a:ext cx="1333686" cy="400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4F21A9-70DC-7F68-20E9-13DB9C029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5004"/>
          <a:stretch/>
        </p:blipFill>
        <p:spPr>
          <a:xfrm>
            <a:off x="6652411" y="4817910"/>
            <a:ext cx="1286054" cy="3238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2C596C-353F-2911-5EBC-598BE24D9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15" y="3674390"/>
            <a:ext cx="8383170" cy="1028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51C5E3-B883-92E6-3EA9-76393DDE1BE9}"/>
                  </a:ext>
                </a:extLst>
              </p:cNvPr>
              <p:cNvSpPr txBox="1"/>
              <p:nvPr/>
            </p:nvSpPr>
            <p:spPr>
              <a:xfrm>
                <a:off x="4983395" y="4864788"/>
                <a:ext cx="5554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51C5E3-B883-92E6-3EA9-76393DDE1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395" y="4864788"/>
                <a:ext cx="555408" cy="276999"/>
              </a:xfrm>
              <a:prstGeom prst="rect">
                <a:avLst/>
              </a:prstGeom>
              <a:blipFill>
                <a:blip r:embed="rId5"/>
                <a:stretch>
                  <a:fillRect l="-8696" r="-869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2CE5F0A-37DB-C73A-4AD8-87AD54398B21}"/>
              </a:ext>
            </a:extLst>
          </p:cNvPr>
          <p:cNvSpPr txBox="1"/>
          <p:nvPr/>
        </p:nvSpPr>
        <p:spPr>
          <a:xfrm>
            <a:off x="8086725" y="4818621"/>
            <a:ext cx="523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A802BF-2B71-4B76-19B7-9A8A37A23263}"/>
              </a:ext>
            </a:extLst>
          </p:cNvPr>
          <p:cNvSpPr txBox="1"/>
          <p:nvPr/>
        </p:nvSpPr>
        <p:spPr>
          <a:xfrm>
            <a:off x="5600302" y="4838171"/>
            <a:ext cx="523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1A286-B2FD-8D62-1784-EC2C60D5DAA9}"/>
              </a:ext>
            </a:extLst>
          </p:cNvPr>
          <p:cNvSpPr txBox="1"/>
          <p:nvPr/>
        </p:nvSpPr>
        <p:spPr>
          <a:xfrm>
            <a:off x="8838341" y="6311900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Chaudhuri &amp; </a:t>
            </a:r>
            <a:r>
              <a:rPr lang="en-US" sz="2000" dirty="0" err="1"/>
              <a:t>Fiete</a:t>
            </a:r>
            <a:r>
              <a:rPr lang="en-US" sz="2000" dirty="0"/>
              <a:t> (2019)</a:t>
            </a:r>
          </a:p>
        </p:txBody>
      </p:sp>
    </p:spTree>
    <p:extLst>
      <p:ext uri="{BB962C8B-B14F-4D97-AF65-F5344CB8AC3E}">
        <p14:creationId xmlns:p14="http://schemas.microsoft.com/office/powerpoint/2010/main" val="3523185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07AAB1D-47F0-E69A-585C-97478894B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3" t="55466" r="26915" b="17707"/>
          <a:stretch/>
        </p:blipFill>
        <p:spPr>
          <a:xfrm>
            <a:off x="7163208" y="1540479"/>
            <a:ext cx="2095296" cy="160972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1764BC7-2788-7EC4-5653-5AA8DDC0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Scale-invariant properties of BEN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B6BB6E-6B33-5056-8792-34B74DA6B72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6832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Infer a linear relationship, (1-</a:t>
            </a:r>
            <a:r>
              <a:rPr lang="el-GR" dirty="0"/>
              <a:t> ε</a:t>
            </a:r>
            <a:r>
              <a:rPr lang="en-US" dirty="0"/>
              <a:t>) = -m</a:t>
            </a:r>
            <a:r>
              <a:rPr lang="el-GR" dirty="0"/>
              <a:t>γ</a:t>
            </a:r>
            <a:r>
              <a:rPr lang="en-US" dirty="0"/>
              <a:t>+b, invariant to network size</a:t>
            </a:r>
          </a:p>
          <a:p>
            <a:pPr lvl="1"/>
            <a:r>
              <a:rPr lang="en-US" dirty="0"/>
              <a:t>From the plots above, m </a:t>
            </a:r>
            <a:r>
              <a:rPr lang="en-US" i="0" dirty="0">
                <a:solidFill>
                  <a:srgbClr val="202124"/>
                </a:solidFill>
                <a:effectLst/>
              </a:rPr>
              <a:t>≈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2 and b</a:t>
            </a:r>
            <a:r>
              <a:rPr lang="en-US" b="1" i="0" dirty="0">
                <a:solidFill>
                  <a:srgbClr val="202124"/>
                </a:solidFill>
                <a:effectLst/>
              </a:rPr>
              <a:t> </a:t>
            </a:r>
            <a:r>
              <a:rPr lang="en-US" i="0" dirty="0">
                <a:solidFill>
                  <a:srgbClr val="202124"/>
                </a:solidFill>
                <a:effectLst/>
              </a:rPr>
              <a:t>≈</a:t>
            </a:r>
            <a:r>
              <a:rPr lang="en-US" b="1" i="0" dirty="0">
                <a:solidFill>
                  <a:srgbClr val="202124"/>
                </a:solidFill>
                <a:effectLst/>
              </a:rPr>
              <a:t> </a:t>
            </a:r>
            <a:r>
              <a:rPr lang="en-US" i="0" dirty="0">
                <a:solidFill>
                  <a:srgbClr val="202124"/>
                </a:solidFill>
                <a:effectLst/>
              </a:rPr>
              <a:t>1</a:t>
            </a:r>
            <a:r>
              <a:rPr lang="en-US" b="0" i="0" dirty="0">
                <a:effectLst/>
              </a:rPr>
              <a:t>→ </a:t>
            </a:r>
            <a:r>
              <a:rPr lang="el-GR" dirty="0"/>
              <a:t>ε</a:t>
            </a:r>
            <a:r>
              <a:rPr lang="en-US" dirty="0"/>
              <a:t> = 2</a:t>
            </a:r>
            <a:r>
              <a:rPr lang="el-GR" dirty="0"/>
              <a:t>γ</a:t>
            </a:r>
            <a:endParaRPr lang="en-US" dirty="0"/>
          </a:p>
          <a:p>
            <a:r>
              <a:rPr lang="en-US" dirty="0"/>
              <a:t>Substituting into </a:t>
            </a:r>
            <a:r>
              <a:rPr lang="en-US" dirty="0">
                <a:solidFill>
                  <a:srgbClr val="FF0000"/>
                </a:solidFill>
              </a:rPr>
              <a:t>(2)</a:t>
            </a:r>
            <a:r>
              <a:rPr lang="en-US" dirty="0"/>
              <a:t>, we obtain </a:t>
            </a:r>
            <a:r>
              <a:rPr lang="el-GR" dirty="0"/>
              <a:t>β</a:t>
            </a:r>
            <a:r>
              <a:rPr lang="en-US" dirty="0"/>
              <a:t> </a:t>
            </a:r>
            <a:r>
              <a:rPr lang="en-US" b="1" dirty="0">
                <a:solidFill>
                  <a:srgbClr val="202124"/>
                </a:solidFill>
              </a:rPr>
              <a:t>=</a:t>
            </a:r>
            <a:r>
              <a:rPr lang="en-US" b="1" i="0" dirty="0">
                <a:solidFill>
                  <a:srgbClr val="202124"/>
                </a:solidFill>
                <a:effectLst/>
              </a:rPr>
              <a:t> </a:t>
            </a:r>
            <a:r>
              <a:rPr lang="el-GR" dirty="0"/>
              <a:t>γ</a:t>
            </a:r>
            <a:r>
              <a:rPr lang="en-US" dirty="0"/>
              <a:t> - 4</a:t>
            </a:r>
            <a:r>
              <a:rPr lang="el-GR" dirty="0"/>
              <a:t>γ</a:t>
            </a:r>
            <a:r>
              <a:rPr lang="en-US" baseline="30000" dirty="0"/>
              <a:t>2 </a:t>
            </a:r>
          </a:p>
          <a:p>
            <a:pPr lvl="1"/>
            <a:r>
              <a:rPr lang="en-US" dirty="0"/>
              <a:t>An inverse parabola with a maximum at </a:t>
            </a:r>
            <a:r>
              <a:rPr lang="el-GR" dirty="0"/>
              <a:t>γ</a:t>
            </a:r>
            <a:r>
              <a:rPr lang="en-US" dirty="0"/>
              <a:t> = 1/8, </a:t>
            </a:r>
            <a:r>
              <a:rPr lang="el-GR" dirty="0"/>
              <a:t>β</a:t>
            </a:r>
            <a:r>
              <a:rPr lang="en-US" dirty="0"/>
              <a:t> = 1/16</a:t>
            </a:r>
          </a:p>
          <a:p>
            <a:r>
              <a:rPr lang="en-US" dirty="0"/>
              <a:t>Plugging in this solution into </a:t>
            </a:r>
            <a:r>
              <a:rPr lang="en-US" dirty="0">
                <a:solidFill>
                  <a:srgbClr val="FF0000"/>
                </a:solidFill>
              </a:rPr>
              <a:t>(1)</a:t>
            </a:r>
            <a:r>
              <a:rPr lang="en-US" dirty="0"/>
              <a:t>, the robustness constraint implies a lower bound that is linear in n, </a:t>
            </a:r>
            <a:r>
              <a:rPr lang="en-US" b="1" dirty="0"/>
              <a:t>N </a:t>
            </a:r>
            <a:r>
              <a:rPr lang="en-US" b="1" dirty="0">
                <a:cs typeface="Calibri" panose="020F0502020204030204" pitchFamily="34" charset="0"/>
              </a:rPr>
              <a:t>≥ 32n</a:t>
            </a:r>
            <a:r>
              <a:rPr lang="en-US" dirty="0">
                <a:cs typeface="Calibri" panose="020F0502020204030204" pitchFamily="34" charset="0"/>
              </a:rPr>
              <a:t>.</a:t>
            </a: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8A614A-F0E1-7A4A-5DB5-E0FE113F4829}"/>
              </a:ext>
            </a:extLst>
          </p:cNvPr>
          <p:cNvSpPr txBox="1"/>
          <p:nvPr/>
        </p:nvSpPr>
        <p:spPr>
          <a:xfrm>
            <a:off x="2748268" y="2991413"/>
            <a:ext cx="409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latin typeface="Gill Sans Nova" panose="020B0602020104020203" pitchFamily="34" charset="0"/>
              </a:rPr>
              <a:t>γ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C2FBCE-9612-3B09-9773-2F06716E2D23}"/>
              </a:ext>
            </a:extLst>
          </p:cNvPr>
          <p:cNvSpPr txBox="1"/>
          <p:nvPr/>
        </p:nvSpPr>
        <p:spPr>
          <a:xfrm>
            <a:off x="1345101" y="2003417"/>
            <a:ext cx="68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ill Sans Nova" panose="020B0602020104020203" pitchFamily="34" charset="0"/>
              </a:rPr>
              <a:t>1-</a:t>
            </a:r>
            <a:r>
              <a:rPr lang="el-GR" dirty="0">
                <a:latin typeface="Gill Sans Nova" panose="020B0602020104020203" pitchFamily="34" charset="0"/>
              </a:rPr>
              <a:t>ε</a:t>
            </a:r>
            <a:endParaRPr lang="en-US" dirty="0"/>
          </a:p>
        </p:txBody>
      </p:sp>
      <p:pic>
        <p:nvPicPr>
          <p:cNvPr id="1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6E21859-C0E5-7FAB-3F10-C20FC8519D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3" t="28321" r="26915" b="45010"/>
          <a:stretch/>
        </p:blipFill>
        <p:spPr>
          <a:xfrm>
            <a:off x="4508862" y="1518108"/>
            <a:ext cx="2095296" cy="1600200"/>
          </a:xfrm>
          <a:prstGeom prst="rect">
            <a:avLst/>
          </a:prstGeom>
        </p:spPr>
      </p:pic>
      <p:pic>
        <p:nvPicPr>
          <p:cNvPr id="1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7473EA4-30E9-3CE7-BB88-C75494E99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3" r="26915" b="72014"/>
          <a:stretch/>
        </p:blipFill>
        <p:spPr>
          <a:xfrm>
            <a:off x="1905408" y="1413793"/>
            <a:ext cx="2095296" cy="167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83B03E-FABE-85E1-B278-5D7FD075EA63}"/>
              </a:ext>
            </a:extLst>
          </p:cNvPr>
          <p:cNvSpPr txBox="1"/>
          <p:nvPr/>
        </p:nvSpPr>
        <p:spPr>
          <a:xfrm>
            <a:off x="5439590" y="3011028"/>
            <a:ext cx="409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latin typeface="Gill Sans Nova" panose="020B0602020104020203" pitchFamily="34" charset="0"/>
              </a:rPr>
              <a:t>γ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57C4BF-82C9-F25D-9B8A-B2C7471CE08B}"/>
              </a:ext>
            </a:extLst>
          </p:cNvPr>
          <p:cNvSpPr txBox="1"/>
          <p:nvPr/>
        </p:nvSpPr>
        <p:spPr>
          <a:xfrm>
            <a:off x="8070940" y="3042757"/>
            <a:ext cx="409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latin typeface="Gill Sans Nova" panose="020B0602020104020203" pitchFamily="34" charset="0"/>
              </a:rPr>
              <a:t>γ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F1DB2-06F4-E197-A0A1-686D9323053B}"/>
              </a:ext>
            </a:extLst>
          </p:cNvPr>
          <p:cNvSpPr txBox="1"/>
          <p:nvPr/>
        </p:nvSpPr>
        <p:spPr>
          <a:xfrm>
            <a:off x="8838341" y="6311900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Chaudhuri &amp; </a:t>
            </a:r>
            <a:r>
              <a:rPr lang="en-US" sz="2000" dirty="0" err="1"/>
              <a:t>Fiete</a:t>
            </a:r>
            <a:r>
              <a:rPr lang="en-US" sz="2000" dirty="0"/>
              <a:t> (2019)</a:t>
            </a:r>
          </a:p>
        </p:txBody>
      </p:sp>
    </p:spTree>
    <p:extLst>
      <p:ext uri="{BB962C8B-B14F-4D97-AF65-F5344CB8AC3E}">
        <p14:creationId xmlns:p14="http://schemas.microsoft.com/office/powerpoint/2010/main" val="144481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ED0E-C4FE-4354-67AA-842C3FE1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8C42-1F80-85C1-1F4E-62C0CBA4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scaling Boolean multiplication on Ising hardware.</a:t>
            </a:r>
          </a:p>
        </p:txBody>
      </p:sp>
    </p:spTree>
    <p:extLst>
      <p:ext uri="{BB962C8B-B14F-4D97-AF65-F5344CB8AC3E}">
        <p14:creationId xmlns:p14="http://schemas.microsoft.com/office/powerpoint/2010/main" val="3035928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81DE-9590-43C1-8174-B6396F4D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Scaling of Naïve vs. Expander Coding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BF705F-CC0F-A37D-13AE-38B328D2D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372072"/>
              </p:ext>
            </p:extLst>
          </p:nvPr>
        </p:nvGraphicFramePr>
        <p:xfrm>
          <a:off x="1244600" y="2677319"/>
          <a:ext cx="9613899" cy="2819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7419">
                  <a:extLst>
                    <a:ext uri="{9D8B030D-6E8A-4147-A177-3AD203B41FA5}">
                      <a16:colId xmlns:a16="http://schemas.microsoft.com/office/drawing/2014/main" val="827379507"/>
                    </a:ext>
                  </a:extLst>
                </a:gridCol>
                <a:gridCol w="1277419">
                  <a:extLst>
                    <a:ext uri="{9D8B030D-6E8A-4147-A177-3AD203B41FA5}">
                      <a16:colId xmlns:a16="http://schemas.microsoft.com/office/drawing/2014/main" val="824553923"/>
                    </a:ext>
                  </a:extLst>
                </a:gridCol>
                <a:gridCol w="3253422">
                  <a:extLst>
                    <a:ext uri="{9D8B030D-6E8A-4147-A177-3AD203B41FA5}">
                      <a16:colId xmlns:a16="http://schemas.microsoft.com/office/drawing/2014/main" val="1293510790"/>
                    </a:ext>
                  </a:extLst>
                </a:gridCol>
                <a:gridCol w="3805639">
                  <a:extLst>
                    <a:ext uri="{9D8B030D-6E8A-4147-A177-3AD203B41FA5}">
                      <a16:colId xmlns:a16="http://schemas.microsoft.com/office/drawing/2014/main" val="48338458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I/O sites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# Visible Sites (Naïve) - O(n</a:t>
                      </a:r>
                      <a:r>
                        <a:rPr lang="pt-BR" sz="2000" u="none" strike="noStrike" baseline="30000" dirty="0">
                          <a:effectLst/>
                        </a:rPr>
                        <a:t>2</a:t>
                      </a:r>
                      <a:r>
                        <a:rPr lang="pt-BR" sz="2000" u="none" strike="noStrike" dirty="0">
                          <a:effectLst/>
                        </a:rPr>
                        <a:t>)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# Visible Sites (</a:t>
                      </a:r>
                      <a:r>
                        <a:rPr lang="fr-FR" sz="2000" u="none" strike="noStrike" dirty="0" err="1">
                          <a:effectLst/>
                        </a:rPr>
                        <a:t>Expander</a:t>
                      </a:r>
                      <a:r>
                        <a:rPr lang="fr-FR" sz="2000" u="none" strike="noStrike" dirty="0">
                          <a:effectLst/>
                        </a:rPr>
                        <a:t> Code) - O(n)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9433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0881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991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8012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288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7326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1088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63725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4224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232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16640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4096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4200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2730AF-5504-A788-B1A8-B973CA67843F}"/>
              </a:ext>
            </a:extLst>
          </p:cNvPr>
          <p:cNvSpPr txBox="1"/>
          <p:nvPr/>
        </p:nvSpPr>
        <p:spPr>
          <a:xfrm>
            <a:off x="1780373" y="5765800"/>
            <a:ext cx="907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Dashed Line </a:t>
            </a:r>
            <a:r>
              <a:rPr lang="en-US" sz="2000" dirty="0"/>
              <a:t>(Transition): Computational advantage for ≥ 32-bit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63106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228B2D4-AFBB-F7CA-A124-448B58FAE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D3D98A0-71E8-EEED-C2E2-6B7DD710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8" y="-14986"/>
            <a:ext cx="10515600" cy="77628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Addition: </a:t>
            </a:r>
            <a:r>
              <a:rPr lang="en-US" sz="2800" dirty="0">
                <a:latin typeface="+mn-lt"/>
              </a:rPr>
              <a:t>error rates for n bits as a function of temperature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B9CC5F-509F-F1C3-9D71-22926487FF4B}"/>
              </a:ext>
            </a:extLst>
          </p:cNvPr>
          <p:cNvSpPr/>
          <p:nvPr/>
        </p:nvSpPr>
        <p:spPr>
          <a:xfrm>
            <a:off x="1533526" y="1282793"/>
            <a:ext cx="2666999" cy="472033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FA332-6BC2-52DF-2A8E-C5225AA66852}"/>
              </a:ext>
            </a:extLst>
          </p:cNvPr>
          <p:cNvSpPr txBox="1"/>
          <p:nvPr/>
        </p:nvSpPr>
        <p:spPr>
          <a:xfrm>
            <a:off x="1474752" y="2752976"/>
            <a:ext cx="276389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Feasible Solution</a:t>
            </a:r>
          </a:p>
          <a:p>
            <a:pPr algn="ctr"/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Regime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551E27-702F-22AE-1BBC-5BE4EEB7845A}"/>
              </a:ext>
            </a:extLst>
          </p:cNvPr>
          <p:cNvSpPr/>
          <p:nvPr/>
        </p:nvSpPr>
        <p:spPr>
          <a:xfrm>
            <a:off x="8306580" y="1282794"/>
            <a:ext cx="2666999" cy="3594005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72446-8445-6939-5182-337077B3C780}"/>
              </a:ext>
            </a:extLst>
          </p:cNvPr>
          <p:cNvSpPr txBox="1"/>
          <p:nvPr/>
        </p:nvSpPr>
        <p:spPr>
          <a:xfrm>
            <a:off x="8177832" y="2752976"/>
            <a:ext cx="29129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rgbClr val="C00000"/>
                </a:solidFill>
              </a:rPr>
              <a:t>Maximum Entropy</a:t>
            </a:r>
          </a:p>
          <a:p>
            <a:pPr algn="ctr"/>
            <a:r>
              <a:rPr lang="en-US" sz="2600" dirty="0">
                <a:solidFill>
                  <a:srgbClr val="C00000"/>
                </a:solidFill>
              </a:rPr>
              <a:t>Regime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0F1FF-F0A3-00A4-41CA-2DDCABAEA1A5}"/>
              </a:ext>
            </a:extLst>
          </p:cNvPr>
          <p:cNvSpPr/>
          <p:nvPr/>
        </p:nvSpPr>
        <p:spPr>
          <a:xfrm>
            <a:off x="8306581" y="4876800"/>
            <a:ext cx="451658" cy="113823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AD333E-042B-EFA4-477F-0713A568F2E4}"/>
              </a:ext>
            </a:extLst>
          </p:cNvPr>
          <p:cNvSpPr/>
          <p:nvPr/>
        </p:nvSpPr>
        <p:spPr>
          <a:xfrm>
            <a:off x="8758239" y="5919787"/>
            <a:ext cx="2215340" cy="83343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65475-C211-4C14-AE9C-9CB72A913C2F}"/>
              </a:ext>
            </a:extLst>
          </p:cNvPr>
          <p:cNvSpPr/>
          <p:nvPr/>
        </p:nvSpPr>
        <p:spPr>
          <a:xfrm>
            <a:off x="10906125" y="4876801"/>
            <a:ext cx="67454" cy="1042986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270467-CAFE-C53A-3763-355E8662449B}"/>
              </a:ext>
            </a:extLst>
          </p:cNvPr>
          <p:cNvSpPr txBox="1"/>
          <p:nvPr/>
        </p:nvSpPr>
        <p:spPr>
          <a:xfrm>
            <a:off x="2956799" y="837381"/>
            <a:ext cx="627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Dashed Lines</a:t>
            </a:r>
            <a:r>
              <a:rPr lang="en-US" dirty="0"/>
              <a:t>: Predicted (Maximum Entropy) Error Rates</a:t>
            </a:r>
          </a:p>
        </p:txBody>
      </p:sp>
    </p:spTree>
    <p:extLst>
      <p:ext uri="{BB962C8B-B14F-4D97-AF65-F5344CB8AC3E}">
        <p14:creationId xmlns:p14="http://schemas.microsoft.com/office/powerpoint/2010/main" val="11095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D9ED05E-D926-5085-FBB2-6E0544FEA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CAB0F0-5B2A-44D9-EBCB-DF6E025B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8" y="-14986"/>
            <a:ext cx="10515600" cy="77628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Multiplication: </a:t>
            </a:r>
            <a:r>
              <a:rPr lang="en-US" sz="2800" dirty="0">
                <a:latin typeface="+mn-lt"/>
              </a:rPr>
              <a:t>error rates for n bits as a function of temperature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55FC9-F8FA-0952-CD43-41A29C40EFD5}"/>
              </a:ext>
            </a:extLst>
          </p:cNvPr>
          <p:cNvSpPr/>
          <p:nvPr/>
        </p:nvSpPr>
        <p:spPr>
          <a:xfrm>
            <a:off x="1534399" y="1294608"/>
            <a:ext cx="2666999" cy="4707730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86F09B-1957-AED5-DC52-B9C10C6D90B8}"/>
              </a:ext>
            </a:extLst>
          </p:cNvPr>
          <p:cNvSpPr txBox="1"/>
          <p:nvPr/>
        </p:nvSpPr>
        <p:spPr>
          <a:xfrm>
            <a:off x="1874677" y="2237754"/>
            <a:ext cx="19864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rgbClr val="C00000"/>
                </a:solidFill>
              </a:rPr>
              <a:t>No Scalable</a:t>
            </a:r>
          </a:p>
          <a:p>
            <a:pPr algn="ctr"/>
            <a:r>
              <a:rPr lang="en-US" sz="2600" dirty="0">
                <a:solidFill>
                  <a:srgbClr val="C00000"/>
                </a:solidFill>
              </a:rPr>
              <a:t>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DA17B-9AF7-11A9-2E47-54EC1068D617}"/>
              </a:ext>
            </a:extLst>
          </p:cNvPr>
          <p:cNvSpPr/>
          <p:nvPr/>
        </p:nvSpPr>
        <p:spPr>
          <a:xfrm>
            <a:off x="8306580" y="1282794"/>
            <a:ext cx="2666999" cy="3594005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9C8B9-4207-D9D9-1D43-A24F4B5B5F0A}"/>
              </a:ext>
            </a:extLst>
          </p:cNvPr>
          <p:cNvSpPr txBox="1"/>
          <p:nvPr/>
        </p:nvSpPr>
        <p:spPr>
          <a:xfrm>
            <a:off x="8183590" y="2237754"/>
            <a:ext cx="29129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rgbClr val="C00000"/>
                </a:solidFill>
              </a:rPr>
              <a:t>Maximum Entropy</a:t>
            </a:r>
          </a:p>
          <a:p>
            <a:pPr algn="ctr"/>
            <a:r>
              <a:rPr lang="en-US" sz="2600" dirty="0">
                <a:solidFill>
                  <a:srgbClr val="C00000"/>
                </a:solidFill>
              </a:rPr>
              <a:t>Regime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F2366-309A-74E5-EFE4-F7A85F8BF572}"/>
              </a:ext>
            </a:extLst>
          </p:cNvPr>
          <p:cNvSpPr txBox="1"/>
          <p:nvPr/>
        </p:nvSpPr>
        <p:spPr>
          <a:xfrm>
            <a:off x="2956799" y="837381"/>
            <a:ext cx="627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Dashed Lines</a:t>
            </a:r>
            <a:r>
              <a:rPr lang="en-US" dirty="0"/>
              <a:t>: Predicted (Maximum Entropy) Error Rates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E4FB4E-D8B7-CC50-613D-DC7CEEF5466B}"/>
              </a:ext>
            </a:extLst>
          </p:cNvPr>
          <p:cNvSpPr/>
          <p:nvPr/>
        </p:nvSpPr>
        <p:spPr>
          <a:xfrm>
            <a:off x="8306581" y="4876800"/>
            <a:ext cx="451658" cy="1138238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1DFD4D-BB7A-3FAB-89EC-C5E0200EBDD9}"/>
              </a:ext>
            </a:extLst>
          </p:cNvPr>
          <p:cNvSpPr/>
          <p:nvPr/>
        </p:nvSpPr>
        <p:spPr>
          <a:xfrm>
            <a:off x="8758239" y="5919787"/>
            <a:ext cx="2215340" cy="83343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7CA28-F878-F812-3F37-88F4264F3FCC}"/>
              </a:ext>
            </a:extLst>
          </p:cNvPr>
          <p:cNvSpPr/>
          <p:nvPr/>
        </p:nvSpPr>
        <p:spPr>
          <a:xfrm>
            <a:off x="10906125" y="4876801"/>
            <a:ext cx="67454" cy="1042986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3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ED0E-C4FE-4354-67AA-842C3FE1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8C42-1F80-85C1-1F4E-62C0CBA4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Problem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scaling Boolean multiplication on Ising hardware.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Key Idea</a:t>
            </a:r>
            <a:r>
              <a:rPr lang="en-US" dirty="0"/>
              <a:t>: replace computing with coding.</a:t>
            </a:r>
          </a:p>
        </p:txBody>
      </p:sp>
    </p:spTree>
    <p:extLst>
      <p:ext uri="{BB962C8B-B14F-4D97-AF65-F5344CB8AC3E}">
        <p14:creationId xmlns:p14="http://schemas.microsoft.com/office/powerpoint/2010/main" val="116406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74B6F75-5430-590D-9549-6509B54BF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95" y="761302"/>
            <a:ext cx="7385154" cy="58221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06A1346-81F7-5F4F-D01E-CA515BE8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06" y="26784"/>
            <a:ext cx="10515600" cy="77628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+mn-lt"/>
              </a:rPr>
              <a:t>Naïve “computing” approach</a:t>
            </a:r>
            <a:r>
              <a:rPr lang="en-US" sz="2800" dirty="0">
                <a:latin typeface="+mn-lt"/>
              </a:rPr>
              <a:t>: locally model the constraints of circuits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F2A679-2367-FCC7-FE2E-86568B57A63F}"/>
              </a:ext>
            </a:extLst>
          </p:cNvPr>
          <p:cNvSpPr txBox="1"/>
          <p:nvPr/>
        </p:nvSpPr>
        <p:spPr>
          <a:xfrm>
            <a:off x="808116" y="1060554"/>
            <a:ext cx="218681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/>
              <a:t>Ripple-Carry </a:t>
            </a:r>
          </a:p>
          <a:p>
            <a:pPr algn="ctr"/>
            <a:r>
              <a:rPr lang="en-US" sz="2600" dirty="0"/>
              <a:t>Adder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CE741-BF6A-B641-9525-0ADDBADF7144}"/>
              </a:ext>
            </a:extLst>
          </p:cNvPr>
          <p:cNvSpPr txBox="1"/>
          <p:nvPr/>
        </p:nvSpPr>
        <p:spPr>
          <a:xfrm>
            <a:off x="657434" y="3426177"/>
            <a:ext cx="24881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/>
              <a:t>Baugh-Wooley</a:t>
            </a:r>
          </a:p>
          <a:p>
            <a:pPr algn="ctr"/>
            <a:r>
              <a:rPr lang="en-US" sz="2600" dirty="0"/>
              <a:t>Multiplier</a:t>
            </a:r>
          </a:p>
        </p:txBody>
      </p:sp>
    </p:spTree>
    <p:extLst>
      <p:ext uri="{BB962C8B-B14F-4D97-AF65-F5344CB8AC3E}">
        <p14:creationId xmlns:p14="http://schemas.microsoft.com/office/powerpoint/2010/main" val="57816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6A1346-81F7-5F4F-D01E-CA515BE8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06" y="26784"/>
            <a:ext cx="10515600" cy="77628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Our “coding” approach</a:t>
            </a:r>
            <a:r>
              <a:rPr lang="en-US" sz="2800" dirty="0">
                <a:latin typeface="+mn-lt"/>
              </a:rPr>
              <a:t>: non-locally model parity constraints</a:t>
            </a:r>
          </a:p>
        </p:txBody>
      </p:sp>
      <p:pic>
        <p:nvPicPr>
          <p:cNvPr id="2" name="Picture 1" descr="Diagram, engineering drawing&#10;&#10;Description automatically generated">
            <a:extLst>
              <a:ext uri="{FF2B5EF4-FFF2-40B4-BE49-F238E27FC236}">
                <a16:creationId xmlns:a16="http://schemas.microsoft.com/office/drawing/2014/main" id="{32A7E340-BBAF-62FE-12A7-5F71C2F7C9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" b="51106"/>
          <a:stretch/>
        </p:blipFill>
        <p:spPr>
          <a:xfrm>
            <a:off x="2061630" y="1812237"/>
            <a:ext cx="2544960" cy="1036016"/>
          </a:xfrm>
          <a:prstGeom prst="rect">
            <a:avLst/>
          </a:prstGeom>
        </p:spPr>
      </p:pic>
      <p:pic>
        <p:nvPicPr>
          <p:cNvPr id="3" name="Picture 2" descr="A diagram of a house&#10;&#10;Description automatically generated with low confidence">
            <a:extLst>
              <a:ext uri="{FF2B5EF4-FFF2-40B4-BE49-F238E27FC236}">
                <a16:creationId xmlns:a16="http://schemas.microsoft.com/office/drawing/2014/main" id="{7EA15044-4D1F-DAAC-C069-C0F9100336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7" r="76935" b="16895"/>
          <a:stretch/>
        </p:blipFill>
        <p:spPr>
          <a:xfrm>
            <a:off x="7073254" y="1521905"/>
            <a:ext cx="2092902" cy="14794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56BDA7-9741-07DB-FCBC-765B439A3956}"/>
              </a:ext>
            </a:extLst>
          </p:cNvPr>
          <p:cNvSpPr/>
          <p:nvPr/>
        </p:nvSpPr>
        <p:spPr>
          <a:xfrm>
            <a:off x="6928642" y="745082"/>
            <a:ext cx="289224" cy="539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43E30-26D8-DDB4-A22A-8DEB7DC34E6C}"/>
              </a:ext>
            </a:extLst>
          </p:cNvPr>
          <p:cNvSpPr txBox="1"/>
          <p:nvPr/>
        </p:nvSpPr>
        <p:spPr>
          <a:xfrm>
            <a:off x="1367749" y="1146037"/>
            <a:ext cx="42049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/>
              <a:t>Sparse Expander Network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D774C-6228-4964-BA63-EC33AD77EA47}"/>
              </a:ext>
            </a:extLst>
          </p:cNvPr>
          <p:cNvSpPr txBox="1"/>
          <p:nvPr/>
        </p:nvSpPr>
        <p:spPr>
          <a:xfrm>
            <a:off x="6779388" y="1146037"/>
            <a:ext cx="28584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/>
              <a:t>Parity Constraints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DEA88D8-2FBE-E01E-05FA-0623D5FA90B7}"/>
              </a:ext>
            </a:extLst>
          </p:cNvPr>
          <p:cNvGrpSpPr/>
          <p:nvPr/>
        </p:nvGrpSpPr>
        <p:grpSpPr>
          <a:xfrm>
            <a:off x="1440607" y="3695707"/>
            <a:ext cx="8793852" cy="2529936"/>
            <a:chOff x="381642" y="3556796"/>
            <a:chExt cx="10860981" cy="312463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3E4BED3-1FCB-573A-9F7B-87236DC0801D}"/>
                </a:ext>
              </a:extLst>
            </p:cNvPr>
            <p:cNvGrpSpPr/>
            <p:nvPr/>
          </p:nvGrpSpPr>
          <p:grpSpPr>
            <a:xfrm flipH="1" flipV="1">
              <a:off x="381642" y="3948955"/>
              <a:ext cx="2638793" cy="2467319"/>
              <a:chOff x="1026219" y="3160096"/>
              <a:chExt cx="2638793" cy="2467319"/>
            </a:xfrm>
          </p:grpSpPr>
          <p:pic>
            <p:nvPicPr>
              <p:cNvPr id="14" name="Picture 13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044336E9-0559-422B-9A22-FFE1F042E1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219" y="3160096"/>
                <a:ext cx="2638793" cy="2467319"/>
              </a:xfrm>
              <a:prstGeom prst="rect">
                <a:avLst/>
              </a:prstGeom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6BB2BD9-0827-805D-2C24-74FB106215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438" y="4007561"/>
                <a:ext cx="226288" cy="23126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C546A53-6C97-AB9F-871F-75D720C87B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1043" y="3343192"/>
                <a:ext cx="0" cy="52273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4881D18-3D85-B6D1-8ED2-F2FC30AC0F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50919" y="4022241"/>
                <a:ext cx="196064" cy="21658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7089993-EE34-DE78-86D0-D87CC24219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67588" y="3986286"/>
                <a:ext cx="870244" cy="28170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9A5C481-023E-AF73-10A6-100752A03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1043" y="4728074"/>
                <a:ext cx="0" cy="5342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7488E72-C45F-9329-E48E-94E6C79F22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99871" y="4373767"/>
                <a:ext cx="918855" cy="91649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978FB2B-2F5D-783F-D9BE-A179791435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59893" y="4393755"/>
                <a:ext cx="273772" cy="868531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45FEB4-29D5-78E0-BF59-516100E0EE33}"/>
                </a:ext>
              </a:extLst>
            </p:cNvPr>
            <p:cNvSpPr txBox="1"/>
            <p:nvPr/>
          </p:nvSpPr>
          <p:spPr>
            <a:xfrm>
              <a:off x="1643707" y="5466586"/>
              <a:ext cx="5284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03AC8B-2B94-ACC7-6EE0-6E7C0F20CA7A}"/>
                </a:ext>
              </a:extLst>
            </p:cNvPr>
            <p:cNvSpPr txBox="1"/>
            <p:nvPr/>
          </p:nvSpPr>
          <p:spPr>
            <a:xfrm>
              <a:off x="1671623" y="3982898"/>
              <a:ext cx="790569" cy="4561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5</a:t>
              </a:r>
            </a:p>
          </p:txBody>
        </p:sp>
        <p:pic>
          <p:nvPicPr>
            <p:cNvPr id="25" name="Picture 24" descr="A picture containing indoor, several&#10;&#10;Description automatically generated">
              <a:extLst>
                <a:ext uri="{FF2B5EF4-FFF2-40B4-BE49-F238E27FC236}">
                  <a16:creationId xmlns:a16="http://schemas.microsoft.com/office/drawing/2014/main" id="{D1227CAA-14B4-0BF7-9EB4-54AE9985EE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681" r="16974"/>
            <a:stretch/>
          </p:blipFill>
          <p:spPr>
            <a:xfrm>
              <a:off x="4034045" y="3634614"/>
              <a:ext cx="3527564" cy="2855211"/>
            </a:xfrm>
            <a:prstGeom prst="rect">
              <a:avLst/>
            </a:prstGeom>
          </p:spPr>
        </p:pic>
        <p:pic>
          <p:nvPicPr>
            <p:cNvPr id="26" name="Picture 25" descr="A picture containing sky&#10;&#10;Description automatically generated">
              <a:extLst>
                <a:ext uri="{FF2B5EF4-FFF2-40B4-BE49-F238E27FC236}">
                  <a16:creationId xmlns:a16="http://schemas.microsoft.com/office/drawing/2014/main" id="{90CE251A-771B-7B88-889C-9275FFC76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040" y="3556796"/>
              <a:ext cx="3105583" cy="3124636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E2E2FFF-15E9-DEDB-0E96-BC5C320B5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1442" y="5527547"/>
              <a:ext cx="419100" cy="431869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7A5595-4B3F-EE98-8B1B-A5B65544BBA9}"/>
                </a:ext>
              </a:extLst>
            </p:cNvPr>
            <p:cNvSpPr txBox="1"/>
            <p:nvPr/>
          </p:nvSpPr>
          <p:spPr>
            <a:xfrm>
              <a:off x="5186963" y="6035148"/>
              <a:ext cx="710155" cy="4561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7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0D58A6F-9E55-C526-90A1-3DEB0316707C}"/>
                </a:ext>
              </a:extLst>
            </p:cNvPr>
            <p:cNvGrpSpPr/>
            <p:nvPr/>
          </p:nvGrpSpPr>
          <p:grpSpPr>
            <a:xfrm flipH="1" flipV="1">
              <a:off x="4040912" y="5891051"/>
              <a:ext cx="604964" cy="565652"/>
              <a:chOff x="1026219" y="3160096"/>
              <a:chExt cx="2638793" cy="2467319"/>
            </a:xfrm>
          </p:grpSpPr>
          <p:pic>
            <p:nvPicPr>
              <p:cNvPr id="30" name="Picture 2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DE4D33CD-8931-0F71-3494-ED7C6093F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219" y="3160096"/>
                <a:ext cx="2638793" cy="2467319"/>
              </a:xfrm>
              <a:prstGeom prst="rect">
                <a:avLst/>
              </a:prstGeom>
            </p:spPr>
          </p:pic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6DC6A8E-E765-312E-094C-A381FC093C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438" y="4007561"/>
                <a:ext cx="226288" cy="231269"/>
              </a:xfrm>
              <a:prstGeom prst="line">
                <a:avLst/>
              </a:prstGeom>
              <a:ln w="952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9F7E191-34A2-C83E-429C-FCD7A58ED4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1043" y="3343192"/>
                <a:ext cx="0" cy="522737"/>
              </a:xfrm>
              <a:prstGeom prst="line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275EDAF-812F-0DA2-37CD-C5B82D68F9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50919" y="4022241"/>
                <a:ext cx="196064" cy="216589"/>
              </a:xfrm>
              <a:prstGeom prst="line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21D413E-EA9C-8CFE-E9FE-439171D0B1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67588" y="3986286"/>
                <a:ext cx="870244" cy="281702"/>
              </a:xfrm>
              <a:prstGeom prst="line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88E8073-E442-044B-3572-F31A7047EA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1043" y="4728074"/>
                <a:ext cx="0" cy="534212"/>
              </a:xfrm>
              <a:prstGeom prst="line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984B4B8-8468-035B-516E-30A5F4547A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99871" y="4373767"/>
                <a:ext cx="918855" cy="916494"/>
              </a:xfrm>
              <a:prstGeom prst="line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6DB0BE8-12BA-228F-61EF-766EBAD0B4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59893" y="4393755"/>
                <a:ext cx="273772" cy="868531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FDDC4A1-9685-0C31-AF7D-3F7AFD2BA2F3}"/>
                </a:ext>
              </a:extLst>
            </p:cNvPr>
            <p:cNvCxnSpPr>
              <a:cxnSpLocks/>
            </p:cNvCxnSpPr>
            <p:nvPr/>
          </p:nvCxnSpPr>
          <p:spPr>
            <a:xfrm>
              <a:off x="4939075" y="5535356"/>
              <a:ext cx="44949" cy="4965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C247226-67FA-B02F-99B7-0F047C9B73F0}"/>
                </a:ext>
              </a:extLst>
            </p:cNvPr>
            <p:cNvCxnSpPr>
              <a:cxnSpLocks/>
            </p:cNvCxnSpPr>
            <p:nvPr/>
          </p:nvCxnSpPr>
          <p:spPr>
            <a:xfrm>
              <a:off x="4784156" y="5527547"/>
              <a:ext cx="199510" cy="64582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FC2A722-E7D6-F820-F43B-FA4211D599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0440" y="5604034"/>
              <a:ext cx="0" cy="119842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4FD6988-B947-38B9-6627-392F91B49D92}"/>
                </a:ext>
              </a:extLst>
            </p:cNvPr>
            <p:cNvSpPr/>
            <p:nvPr/>
          </p:nvSpPr>
          <p:spPr>
            <a:xfrm rot="-2700000">
              <a:off x="8186891" y="6311303"/>
              <a:ext cx="447675" cy="1962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1DD0DB7-171A-D767-6535-1EA5D0762941}"/>
                </a:ext>
              </a:extLst>
            </p:cNvPr>
            <p:cNvSpPr/>
            <p:nvPr/>
          </p:nvSpPr>
          <p:spPr>
            <a:xfrm rot="-2700000">
              <a:off x="8378345" y="6105688"/>
              <a:ext cx="447675" cy="1962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C90561E-A0B0-B0BF-EA34-BDFA00CD2026}"/>
                </a:ext>
              </a:extLst>
            </p:cNvPr>
            <p:cNvSpPr/>
            <p:nvPr/>
          </p:nvSpPr>
          <p:spPr>
            <a:xfrm rot="-2700000">
              <a:off x="8584314" y="5915010"/>
              <a:ext cx="447675" cy="1962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A7E08B9-AD28-5B27-2846-9A2087982097}"/>
                </a:ext>
              </a:extLst>
            </p:cNvPr>
            <p:cNvSpPr/>
            <p:nvPr/>
          </p:nvSpPr>
          <p:spPr>
            <a:xfrm rot="-2700000">
              <a:off x="8775768" y="5709395"/>
              <a:ext cx="447675" cy="1962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FFCDBA7-84AE-B393-1A11-4815CCB96EF2}"/>
                </a:ext>
              </a:extLst>
            </p:cNvPr>
            <p:cNvSpPr/>
            <p:nvPr/>
          </p:nvSpPr>
          <p:spPr>
            <a:xfrm rot="-2700000">
              <a:off x="3828168" y="5290408"/>
              <a:ext cx="1737566" cy="109101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A77BF32-A6A7-B65D-01BB-F6D52649C75C}"/>
              </a:ext>
            </a:extLst>
          </p:cNvPr>
          <p:cNvSpPr txBox="1"/>
          <p:nvPr/>
        </p:nvSpPr>
        <p:spPr>
          <a:xfrm>
            <a:off x="4092141" y="3224001"/>
            <a:ext cx="34676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/>
              <a:t>Hardware Embedding</a:t>
            </a:r>
          </a:p>
        </p:txBody>
      </p:sp>
    </p:spTree>
    <p:extLst>
      <p:ext uri="{BB962C8B-B14F-4D97-AF65-F5344CB8AC3E}">
        <p14:creationId xmlns:p14="http://schemas.microsoft.com/office/powerpoint/2010/main" val="339979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ED0E-C4FE-4354-67AA-842C3FE1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8C42-1F80-85C1-1F4E-62C0CBA4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Problem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efficient scaling of Boolean multiplication on Ising hardware.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Key Idea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replace computing with coding.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Why might it work?</a:t>
            </a:r>
          </a:p>
        </p:txBody>
      </p:sp>
    </p:spTree>
    <p:extLst>
      <p:ext uri="{BB962C8B-B14F-4D97-AF65-F5344CB8AC3E}">
        <p14:creationId xmlns:p14="http://schemas.microsoft.com/office/powerpoint/2010/main" val="180422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8080-BF6A-94A2-15E3-E2143CCC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might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D18D2-3BC3-88ED-EAFF-18AD226D0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Given theoretical guarantees for expander networks</a:t>
            </a:r>
            <a:r>
              <a:rPr lang="en-US" b="1" baseline="30000" dirty="0"/>
              <a:t>1</a:t>
            </a:r>
            <a:r>
              <a:rPr lang="en-US" b="1" dirty="0"/>
              <a:t> </a:t>
            </a:r>
            <a:r>
              <a:rPr lang="en-US" dirty="0"/>
              <a:t>(see definitions in Appendix A):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Robustness</a:t>
            </a:r>
          </a:p>
          <a:p>
            <a:pPr marL="514350" indent="-514350">
              <a:buAutoNum type="arabicPeriod"/>
            </a:pPr>
            <a:r>
              <a:rPr lang="en-US" dirty="0"/>
              <a:t>Exponential capacity</a:t>
            </a:r>
          </a:p>
          <a:p>
            <a:pPr marL="514350" indent="-514350">
              <a:buAutoNum type="arabicPeriod"/>
            </a:pPr>
            <a:r>
              <a:rPr lang="en-US" dirty="0"/>
              <a:t>Non-vanishing information rate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E8407-9914-7FDA-C7ED-2061D11A6F33}"/>
              </a:ext>
            </a:extLst>
          </p:cNvPr>
          <p:cNvSpPr txBox="1"/>
          <p:nvPr/>
        </p:nvSpPr>
        <p:spPr>
          <a:xfrm>
            <a:off x="8838341" y="6311900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aseline="30000" dirty="0"/>
              <a:t>1</a:t>
            </a:r>
            <a:r>
              <a:rPr lang="en-US" sz="2000" dirty="0"/>
              <a:t>Chaudhuri &amp; </a:t>
            </a:r>
            <a:r>
              <a:rPr lang="en-US" sz="2000" dirty="0" err="1"/>
              <a:t>Fiete</a:t>
            </a:r>
            <a:r>
              <a:rPr lang="en-US" sz="2000" dirty="0"/>
              <a:t> (2019)</a:t>
            </a:r>
          </a:p>
        </p:txBody>
      </p:sp>
    </p:spTree>
    <p:extLst>
      <p:ext uri="{BB962C8B-B14F-4D97-AF65-F5344CB8AC3E}">
        <p14:creationId xmlns:p14="http://schemas.microsoft.com/office/powerpoint/2010/main" val="332020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unito">
      <a:majorFont>
        <a:latin typeface="Nunito Light"/>
        <a:ea typeface=""/>
        <a:cs typeface=""/>
      </a:majorFont>
      <a:minorFont>
        <a:latin typeface="Nuni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161E71F2A036498C50FD14CF557E21" ma:contentTypeVersion="1" ma:contentTypeDescription="Create a new document." ma:contentTypeScope="" ma:versionID="0e4bec6d043ee6afbbe690582a3c652d">
  <xsd:schema xmlns:xsd="http://www.w3.org/2001/XMLSchema" xmlns:xs="http://www.w3.org/2001/XMLSchema" xmlns:p="http://schemas.microsoft.com/office/2006/metadata/properties" xmlns:ns3="4cd89492-6b51-4bff-bb88-6ad3f5150bc9" targetNamespace="http://schemas.microsoft.com/office/2006/metadata/properties" ma:root="true" ma:fieldsID="290b6215ab54cb99fdb5ddfb37a68d5b" ns3:_="">
    <xsd:import namespace="4cd89492-6b51-4bff-bb88-6ad3f5150bc9"/>
    <xsd:element name="properties">
      <xsd:complexType>
        <xsd:sequence>
          <xsd:element name="documentManagement">
            <xsd:complexType>
              <xsd:all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d89492-6b51-4bff-bb88-6ad3f5150bc9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cd89492-6b51-4bff-bb88-6ad3f5150bc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1F995D-5F9E-43F4-99C7-E388294640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d89492-6b51-4bff-bb88-6ad3f5150b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388D96-D7DB-4961-88F4-A799FA0E87FB}">
  <ds:schemaRefs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4cd89492-6b51-4bff-bb88-6ad3f5150bc9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DF50EFAD-9E5E-455B-A554-BEDFA5E693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39113</TotalTime>
  <Words>807</Words>
  <Application>Microsoft Office PowerPoint</Application>
  <PresentationFormat>Widescreen</PresentationFormat>
  <Paragraphs>230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Gill Sans Nova</vt:lpstr>
      <vt:lpstr>Nunito</vt:lpstr>
      <vt:lpstr>Nunito Light</vt:lpstr>
      <vt:lpstr>Office Theme</vt:lpstr>
      <vt:lpstr>Scaling Expander Networks for Boolean Multiplication </vt:lpstr>
      <vt:lpstr>Motivation</vt:lpstr>
      <vt:lpstr>Addition: error rates for n bits as a function of temperature</vt:lpstr>
      <vt:lpstr>Multiplication: error rates for n bits as a function of temperature</vt:lpstr>
      <vt:lpstr>Motivation</vt:lpstr>
      <vt:lpstr>Naïve “computing” approach: locally model the constraints of circuits</vt:lpstr>
      <vt:lpstr>Our “coding” approach: non-locally model parity constraints</vt:lpstr>
      <vt:lpstr>Motivation</vt:lpstr>
      <vt:lpstr>Why might it work?</vt:lpstr>
      <vt:lpstr>PowerPoint Presentation</vt:lpstr>
      <vt:lpstr>*Scaling Expander Networks</vt:lpstr>
      <vt:lpstr>Experimental Strategy</vt:lpstr>
      <vt:lpstr>Appendix A</vt:lpstr>
      <vt:lpstr>Boolean multiplication</vt:lpstr>
      <vt:lpstr>Encoding Boolean multiplication</vt:lpstr>
      <vt:lpstr>Bipartite expander networks</vt:lpstr>
      <vt:lpstr>Deriving a capacity constraint</vt:lpstr>
      <vt:lpstr>Deriving a robustness constraint</vt:lpstr>
      <vt:lpstr>Scale-invariant properties of BEN</vt:lpstr>
      <vt:lpstr> Scaling of Naïve vs. Expander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Statistical Field Theory for Neural Systems via Tensor Networks</dc:title>
  <dc:creator>Nathan Kodama</dc:creator>
  <cp:lastModifiedBy>Nathan Kodama</cp:lastModifiedBy>
  <cp:revision>15</cp:revision>
  <dcterms:created xsi:type="dcterms:W3CDTF">2022-12-03T16:48:50Z</dcterms:created>
  <dcterms:modified xsi:type="dcterms:W3CDTF">2023-07-13T17:49:33Z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0x01010095161E71F2A036498C50FD14CF557E21</vt:lpwstr>
  </property>
</Properties>
</file>