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67" r:id="rId3"/>
    <p:sldId id="273" r:id="rId4"/>
    <p:sldId id="276" r:id="rId5"/>
    <p:sldId id="274" r:id="rId6"/>
    <p:sldId id="278" r:id="rId7"/>
    <p:sldId id="285" r:id="rId8"/>
    <p:sldId id="280" r:id="rId9"/>
    <p:sldId id="286" r:id="rId10"/>
    <p:sldId id="281" r:id="rId11"/>
    <p:sldId id="275" r:id="rId12"/>
    <p:sldId id="287" r:id="rId13"/>
    <p:sldId id="307" r:id="rId14"/>
    <p:sldId id="325" r:id="rId15"/>
    <p:sldId id="289" r:id="rId16"/>
    <p:sldId id="283" r:id="rId17"/>
    <p:sldId id="323" r:id="rId18"/>
    <p:sldId id="284" r:id="rId19"/>
    <p:sldId id="324" r:id="rId20"/>
    <p:sldId id="292" r:id="rId21"/>
    <p:sldId id="320" r:id="rId22"/>
    <p:sldId id="296" r:id="rId23"/>
    <p:sldId id="293" r:id="rId24"/>
    <p:sldId id="297" r:id="rId25"/>
    <p:sldId id="299" r:id="rId26"/>
    <p:sldId id="298" r:id="rId27"/>
    <p:sldId id="300" r:id="rId28"/>
    <p:sldId id="301" r:id="rId29"/>
    <p:sldId id="294" r:id="rId30"/>
    <p:sldId id="304" r:id="rId31"/>
    <p:sldId id="302" r:id="rId32"/>
    <p:sldId id="305" r:id="rId33"/>
    <p:sldId id="303" r:id="rId34"/>
    <p:sldId id="308" r:id="rId35"/>
    <p:sldId id="309" r:id="rId36"/>
    <p:sldId id="310" r:id="rId37"/>
    <p:sldId id="314" r:id="rId38"/>
    <p:sldId id="311" r:id="rId39"/>
    <p:sldId id="312" r:id="rId40"/>
    <p:sldId id="313" r:id="rId41"/>
    <p:sldId id="315" r:id="rId42"/>
    <p:sldId id="316" r:id="rId43"/>
    <p:sldId id="318" r:id="rId44"/>
    <p:sldId id="317" r:id="rId45"/>
    <p:sldId id="319" r:id="rId4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B6BE92-7A48-4E1F-8543-B9A74CB7F0B3}">
          <p14:sldIdLst>
            <p14:sldId id="256"/>
            <p14:sldId id="267"/>
            <p14:sldId id="273"/>
            <p14:sldId id="276"/>
            <p14:sldId id="274"/>
            <p14:sldId id="278"/>
            <p14:sldId id="285"/>
            <p14:sldId id="280"/>
            <p14:sldId id="286"/>
            <p14:sldId id="281"/>
            <p14:sldId id="275"/>
            <p14:sldId id="287"/>
            <p14:sldId id="307"/>
            <p14:sldId id="325"/>
            <p14:sldId id="289"/>
            <p14:sldId id="283"/>
            <p14:sldId id="323"/>
            <p14:sldId id="284"/>
            <p14:sldId id="324"/>
            <p14:sldId id="292"/>
            <p14:sldId id="320"/>
            <p14:sldId id="296"/>
            <p14:sldId id="293"/>
            <p14:sldId id="297"/>
            <p14:sldId id="299"/>
            <p14:sldId id="298"/>
            <p14:sldId id="300"/>
            <p14:sldId id="301"/>
            <p14:sldId id="294"/>
            <p14:sldId id="304"/>
            <p14:sldId id="302"/>
            <p14:sldId id="305"/>
            <p14:sldId id="303"/>
            <p14:sldId id="308"/>
            <p14:sldId id="309"/>
            <p14:sldId id="310"/>
            <p14:sldId id="314"/>
            <p14:sldId id="311"/>
            <p14:sldId id="312"/>
            <p14:sldId id="313"/>
            <p14:sldId id="315"/>
            <p14:sldId id="316"/>
            <p14:sldId id="318"/>
            <p14:sldId id="317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Ellin" initials="RE" lastIdx="1" clrIdx="0">
    <p:extLst>
      <p:ext uri="{19B8F6BF-5375-455C-9EA6-DF929625EA0E}">
        <p15:presenceInfo xmlns:p15="http://schemas.microsoft.com/office/powerpoint/2012/main" userId="234072ec65fe61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6CF36-47A9-466C-8AFF-F3C6597BACAF}" v="16" dt="2023-02-04T16:53:55.476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howGuides="1">
      <p:cViewPr>
        <p:scale>
          <a:sx n="81" d="100"/>
          <a:sy n="81" d="100"/>
        </p:scale>
        <p:origin x="773" y="6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Ellin" userId="234072ec65fe6127" providerId="LiveId" clId="{B766CF36-47A9-466C-8AFF-F3C6597BACAF}"/>
    <pc:docChg chg="undo custSel addSld delSld modSld addSection delSection modSection">
      <pc:chgData name="Ryan Ellin" userId="234072ec65fe6127" providerId="LiveId" clId="{B766CF36-47A9-466C-8AFF-F3C6597BACAF}" dt="2023-02-05T01:08:01.299" v="1064" actId="20577"/>
      <pc:docMkLst>
        <pc:docMk/>
      </pc:docMkLst>
      <pc:sldChg chg="modSp mod">
        <pc:chgData name="Ryan Ellin" userId="234072ec65fe6127" providerId="LiveId" clId="{B766CF36-47A9-466C-8AFF-F3C6597BACAF}" dt="2023-02-04T16:07:21.222" v="1" actId="20577"/>
        <pc:sldMkLst>
          <pc:docMk/>
          <pc:sldMk cId="506761459" sldId="256"/>
        </pc:sldMkLst>
        <pc:spChg chg="mod">
          <ac:chgData name="Ryan Ellin" userId="234072ec65fe6127" providerId="LiveId" clId="{B766CF36-47A9-466C-8AFF-F3C6597BACAF}" dt="2023-02-04T16:07:21.222" v="1" actId="20577"/>
          <ac:spMkLst>
            <pc:docMk/>
            <pc:sldMk cId="506761459" sldId="256"/>
            <ac:spMk id="4" creationId="{E660BDE3-8F03-45A9-B5AA-1D595FBF402F}"/>
          </ac:spMkLst>
        </pc:spChg>
      </pc:sldChg>
      <pc:sldChg chg="modSp mod">
        <pc:chgData name="Ryan Ellin" userId="234072ec65fe6127" providerId="LiveId" clId="{B766CF36-47A9-466C-8AFF-F3C6597BACAF}" dt="2023-02-04T16:08:15.499" v="28" actId="20577"/>
        <pc:sldMkLst>
          <pc:docMk/>
          <pc:sldMk cId="1720426387" sldId="267"/>
        </pc:sldMkLst>
        <pc:spChg chg="mod">
          <ac:chgData name="Ryan Ellin" userId="234072ec65fe6127" providerId="LiveId" clId="{B766CF36-47A9-466C-8AFF-F3C6597BACAF}" dt="2023-02-04T16:08:15.499" v="28" actId="20577"/>
          <ac:spMkLst>
            <pc:docMk/>
            <pc:sldMk cId="1720426387" sldId="267"/>
            <ac:spMk id="14" creationId="{00000000-0000-0000-0000-000000000000}"/>
          </ac:spMkLst>
        </pc:spChg>
      </pc:sldChg>
      <pc:sldChg chg="modSp mod">
        <pc:chgData name="Ryan Ellin" userId="234072ec65fe6127" providerId="LiveId" clId="{B766CF36-47A9-466C-8AFF-F3C6597BACAF}" dt="2023-02-04T16:08:30.941" v="29" actId="20577"/>
        <pc:sldMkLst>
          <pc:docMk/>
          <pc:sldMk cId="3452590333" sldId="273"/>
        </pc:sldMkLst>
        <pc:spChg chg="mod">
          <ac:chgData name="Ryan Ellin" userId="234072ec65fe6127" providerId="LiveId" clId="{B766CF36-47A9-466C-8AFF-F3C6597BACAF}" dt="2023-02-04T16:08:30.941" v="29" actId="20577"/>
          <ac:spMkLst>
            <pc:docMk/>
            <pc:sldMk cId="3452590333" sldId="273"/>
            <ac:spMk id="14" creationId="{00000000-0000-0000-0000-000000000000}"/>
          </ac:spMkLst>
        </pc:spChg>
      </pc:sldChg>
      <pc:sldChg chg="modSp mod">
        <pc:chgData name="Ryan Ellin" userId="234072ec65fe6127" providerId="LiveId" clId="{B766CF36-47A9-466C-8AFF-F3C6597BACAF}" dt="2023-02-05T01:00:38.729" v="855" actId="20577"/>
        <pc:sldMkLst>
          <pc:docMk/>
          <pc:sldMk cId="3872169068" sldId="275"/>
        </pc:sldMkLst>
        <pc:spChg chg="mod">
          <ac:chgData name="Ryan Ellin" userId="234072ec65fe6127" providerId="LiveId" clId="{B766CF36-47A9-466C-8AFF-F3C6597BACAF}" dt="2023-02-05T01:00:38.729" v="855" actId="20577"/>
          <ac:spMkLst>
            <pc:docMk/>
            <pc:sldMk cId="3872169068" sldId="275"/>
            <ac:spMk id="14" creationId="{00000000-0000-0000-0000-000000000000}"/>
          </ac:spMkLst>
        </pc:spChg>
      </pc:sldChg>
      <pc:sldChg chg="modSp mod">
        <pc:chgData name="Ryan Ellin" userId="234072ec65fe6127" providerId="LiveId" clId="{B766CF36-47A9-466C-8AFF-F3C6597BACAF}" dt="2023-02-04T16:11:21.298" v="41" actId="20577"/>
        <pc:sldMkLst>
          <pc:docMk/>
          <pc:sldMk cId="940917029" sldId="276"/>
        </pc:sldMkLst>
        <pc:spChg chg="mod">
          <ac:chgData name="Ryan Ellin" userId="234072ec65fe6127" providerId="LiveId" clId="{B766CF36-47A9-466C-8AFF-F3C6597BACAF}" dt="2023-02-04T16:11:21.298" v="41" actId="20577"/>
          <ac:spMkLst>
            <pc:docMk/>
            <pc:sldMk cId="940917029" sldId="276"/>
            <ac:spMk id="14" creationId="{00000000-0000-0000-0000-000000000000}"/>
          </ac:spMkLst>
        </pc:spChg>
      </pc:sldChg>
      <pc:sldChg chg="modSp mod">
        <pc:chgData name="Ryan Ellin" userId="234072ec65fe6127" providerId="LiveId" clId="{B766CF36-47A9-466C-8AFF-F3C6597BACAF}" dt="2023-02-04T16:12:13.268" v="56" actId="20577"/>
        <pc:sldMkLst>
          <pc:docMk/>
          <pc:sldMk cId="1284638006" sldId="278"/>
        </pc:sldMkLst>
        <pc:spChg chg="mod">
          <ac:chgData name="Ryan Ellin" userId="234072ec65fe6127" providerId="LiveId" clId="{B766CF36-47A9-466C-8AFF-F3C6597BACAF}" dt="2023-02-04T16:12:13.268" v="56" actId="20577"/>
          <ac:spMkLst>
            <pc:docMk/>
            <pc:sldMk cId="1284638006" sldId="278"/>
            <ac:spMk id="18" creationId="{FB4FB4A0-6956-4C8C-8802-DC0BC9ACF990}"/>
          </ac:spMkLst>
        </pc:spChg>
      </pc:sldChg>
      <pc:sldChg chg="modSp mod">
        <pc:chgData name="Ryan Ellin" userId="234072ec65fe6127" providerId="LiveId" clId="{B766CF36-47A9-466C-8AFF-F3C6597BACAF}" dt="2023-02-04T16:12:55.058" v="60" actId="20577"/>
        <pc:sldMkLst>
          <pc:docMk/>
          <pc:sldMk cId="3130040928" sldId="280"/>
        </pc:sldMkLst>
        <pc:spChg chg="mod">
          <ac:chgData name="Ryan Ellin" userId="234072ec65fe6127" providerId="LiveId" clId="{B766CF36-47A9-466C-8AFF-F3C6597BACAF}" dt="2023-02-04T16:12:55.058" v="60" actId="20577"/>
          <ac:spMkLst>
            <pc:docMk/>
            <pc:sldMk cId="3130040928" sldId="280"/>
            <ac:spMk id="14" creationId="{00000000-0000-0000-0000-000000000000}"/>
          </ac:spMkLst>
        </pc:spChg>
      </pc:sldChg>
      <pc:sldChg chg="addSp delSp modSp del mod">
        <pc:chgData name="Ryan Ellin" userId="234072ec65fe6127" providerId="LiveId" clId="{B766CF36-47A9-466C-8AFF-F3C6597BACAF}" dt="2023-02-04T16:42:18.998" v="143" actId="47"/>
        <pc:sldMkLst>
          <pc:docMk/>
          <pc:sldMk cId="775159046" sldId="282"/>
        </pc:sldMkLst>
        <pc:spChg chg="mod">
          <ac:chgData name="Ryan Ellin" userId="234072ec65fe6127" providerId="LiveId" clId="{B766CF36-47A9-466C-8AFF-F3C6597BACAF}" dt="2023-02-04T16:20:33.097" v="112" actId="20577"/>
          <ac:spMkLst>
            <pc:docMk/>
            <pc:sldMk cId="775159046" sldId="282"/>
            <ac:spMk id="2" creationId="{43D0FCC8-CF01-4A6A-9A44-33E920D4A2D4}"/>
          </ac:spMkLst>
        </pc:spChg>
        <pc:picChg chg="add mod">
          <ac:chgData name="Ryan Ellin" userId="234072ec65fe6127" providerId="LiveId" clId="{B766CF36-47A9-466C-8AFF-F3C6597BACAF}" dt="2023-02-04T16:19:17.980" v="98" actId="14100"/>
          <ac:picMkLst>
            <pc:docMk/>
            <pc:sldMk cId="775159046" sldId="282"/>
            <ac:picMk id="3" creationId="{8ED589C4-5059-BCCA-FC53-BB8BA562EDEA}"/>
          </ac:picMkLst>
        </pc:picChg>
        <pc:picChg chg="del">
          <ac:chgData name="Ryan Ellin" userId="234072ec65fe6127" providerId="LiveId" clId="{B766CF36-47A9-466C-8AFF-F3C6597BACAF}" dt="2023-02-04T16:18:59.797" v="93" actId="478"/>
          <ac:picMkLst>
            <pc:docMk/>
            <pc:sldMk cId="775159046" sldId="282"/>
            <ac:picMk id="1026" creationId="{5EBF86EC-38BB-4655-A4BF-2C5FBDA7BEEA}"/>
          </ac:picMkLst>
        </pc:picChg>
      </pc:sldChg>
      <pc:sldChg chg="modSp mod">
        <pc:chgData name="Ryan Ellin" userId="234072ec65fe6127" providerId="LiveId" clId="{B766CF36-47A9-466C-8AFF-F3C6597BACAF}" dt="2023-02-04T16:44:27.928" v="193" actId="20577"/>
        <pc:sldMkLst>
          <pc:docMk/>
          <pc:sldMk cId="1699078945" sldId="284"/>
        </pc:sldMkLst>
        <pc:spChg chg="mod">
          <ac:chgData name="Ryan Ellin" userId="234072ec65fe6127" providerId="LiveId" clId="{B766CF36-47A9-466C-8AFF-F3C6597BACAF}" dt="2023-02-04T16:44:27.928" v="193" actId="20577"/>
          <ac:spMkLst>
            <pc:docMk/>
            <pc:sldMk cId="1699078945" sldId="284"/>
            <ac:spMk id="3" creationId="{E57BD5CE-CC46-4AA7-870E-EF3C774025DA}"/>
          </ac:spMkLst>
        </pc:spChg>
      </pc:sldChg>
      <pc:sldChg chg="modSp mod">
        <pc:chgData name="Ryan Ellin" userId="234072ec65fe6127" providerId="LiveId" clId="{B766CF36-47A9-466C-8AFF-F3C6597BACAF}" dt="2023-02-05T01:03:05.033" v="877" actId="255"/>
        <pc:sldMkLst>
          <pc:docMk/>
          <pc:sldMk cId="1710201533" sldId="292"/>
        </pc:sldMkLst>
        <pc:spChg chg="mod">
          <ac:chgData name="Ryan Ellin" userId="234072ec65fe6127" providerId="LiveId" clId="{B766CF36-47A9-466C-8AFF-F3C6597BACAF}" dt="2023-02-05T01:03:05.033" v="877" actId="255"/>
          <ac:spMkLst>
            <pc:docMk/>
            <pc:sldMk cId="1710201533" sldId="292"/>
            <ac:spMk id="11" creationId="{288AAAAC-B103-445E-B2E1-1DCA00E6E1A6}"/>
          </ac:spMkLst>
        </pc:spChg>
        <pc:graphicFrameChg chg="mod modGraphic">
          <ac:chgData name="Ryan Ellin" userId="234072ec65fe6127" providerId="LiveId" clId="{B766CF36-47A9-466C-8AFF-F3C6597BACAF}" dt="2023-02-04T16:47:55.668" v="392" actId="20577"/>
          <ac:graphicFrameMkLst>
            <pc:docMk/>
            <pc:sldMk cId="1710201533" sldId="292"/>
            <ac:graphicFrameMk id="5" creationId="{BBBC7864-F9FA-4E21-8BEE-10B177296E1D}"/>
          </ac:graphicFrameMkLst>
        </pc:graphicFrameChg>
      </pc:sldChg>
      <pc:sldChg chg="modSp mod">
        <pc:chgData name="Ryan Ellin" userId="234072ec65fe6127" providerId="LiveId" clId="{B766CF36-47A9-466C-8AFF-F3C6597BACAF}" dt="2023-02-04T16:57:44.766" v="604" actId="20577"/>
        <pc:sldMkLst>
          <pc:docMk/>
          <pc:sldMk cId="2025608369" sldId="293"/>
        </pc:sldMkLst>
        <pc:spChg chg="mod">
          <ac:chgData name="Ryan Ellin" userId="234072ec65fe6127" providerId="LiveId" clId="{B766CF36-47A9-466C-8AFF-F3C6597BACAF}" dt="2023-02-04T16:57:44.766" v="604" actId="20577"/>
          <ac:spMkLst>
            <pc:docMk/>
            <pc:sldMk cId="2025608369" sldId="293"/>
            <ac:spMk id="3" creationId="{635D2F96-9BE3-45BF-A2A1-61DFCC048222}"/>
          </ac:spMkLst>
        </pc:spChg>
      </pc:sldChg>
      <pc:sldChg chg="modSp mod">
        <pc:chgData name="Ryan Ellin" userId="234072ec65fe6127" providerId="LiveId" clId="{B766CF36-47A9-466C-8AFF-F3C6597BACAF}" dt="2023-02-05T01:05:52.528" v="1042" actId="20577"/>
        <pc:sldMkLst>
          <pc:docMk/>
          <pc:sldMk cId="3840375699" sldId="294"/>
        </pc:sldMkLst>
        <pc:spChg chg="mod">
          <ac:chgData name="Ryan Ellin" userId="234072ec65fe6127" providerId="LiveId" clId="{B766CF36-47A9-466C-8AFF-F3C6597BACAF}" dt="2023-02-05T01:05:52.528" v="1042" actId="20577"/>
          <ac:spMkLst>
            <pc:docMk/>
            <pc:sldMk cId="3840375699" sldId="294"/>
            <ac:spMk id="3" creationId="{A8336EB2-1D6F-475E-B052-BA62228EE10B}"/>
          </ac:spMkLst>
        </pc:spChg>
      </pc:sldChg>
      <pc:sldChg chg="modSp mod">
        <pc:chgData name="Ryan Ellin" userId="234072ec65fe6127" providerId="LiveId" clId="{B766CF36-47A9-466C-8AFF-F3C6597BACAF}" dt="2023-02-04T16:57:24.906" v="575" actId="20577"/>
        <pc:sldMkLst>
          <pc:docMk/>
          <pc:sldMk cId="1453099425" sldId="296"/>
        </pc:sldMkLst>
        <pc:spChg chg="mod">
          <ac:chgData name="Ryan Ellin" userId="234072ec65fe6127" providerId="LiveId" clId="{B766CF36-47A9-466C-8AFF-F3C6597BACAF}" dt="2023-02-04T16:57:24.906" v="575" actId="20577"/>
          <ac:spMkLst>
            <pc:docMk/>
            <pc:sldMk cId="1453099425" sldId="296"/>
            <ac:spMk id="3" creationId="{48006555-AD2C-4985-AE93-3B2386141C9C}"/>
          </ac:spMkLst>
        </pc:spChg>
      </pc:sldChg>
      <pc:sldChg chg="modSp mod">
        <pc:chgData name="Ryan Ellin" userId="234072ec65fe6127" providerId="LiveId" clId="{B766CF36-47A9-466C-8AFF-F3C6597BACAF}" dt="2023-02-04T16:58:55.096" v="632" actId="20577"/>
        <pc:sldMkLst>
          <pc:docMk/>
          <pc:sldMk cId="1522691128" sldId="298"/>
        </pc:sldMkLst>
        <pc:spChg chg="mod">
          <ac:chgData name="Ryan Ellin" userId="234072ec65fe6127" providerId="LiveId" clId="{B766CF36-47A9-466C-8AFF-F3C6597BACAF}" dt="2023-02-04T16:58:55.096" v="632" actId="20577"/>
          <ac:spMkLst>
            <pc:docMk/>
            <pc:sldMk cId="1522691128" sldId="298"/>
            <ac:spMk id="3" creationId="{9213A76D-3682-46CE-85F6-7CBF8E92CB83}"/>
          </ac:spMkLst>
        </pc:spChg>
      </pc:sldChg>
      <pc:sldChg chg="modSp mod">
        <pc:chgData name="Ryan Ellin" userId="234072ec65fe6127" providerId="LiveId" clId="{B766CF36-47A9-466C-8AFF-F3C6597BACAF}" dt="2023-02-04T17:00:05.146" v="636" actId="20577"/>
        <pc:sldMkLst>
          <pc:docMk/>
          <pc:sldMk cId="740657284" sldId="302"/>
        </pc:sldMkLst>
        <pc:spChg chg="mod">
          <ac:chgData name="Ryan Ellin" userId="234072ec65fe6127" providerId="LiveId" clId="{B766CF36-47A9-466C-8AFF-F3C6597BACAF}" dt="2023-02-04T17:00:05.146" v="636" actId="20577"/>
          <ac:spMkLst>
            <pc:docMk/>
            <pc:sldMk cId="740657284" sldId="302"/>
            <ac:spMk id="3" creationId="{60B8E73A-D8C5-43F4-85BB-FF80124A062E}"/>
          </ac:spMkLst>
        </pc:spChg>
      </pc:sldChg>
      <pc:sldChg chg="modSp mod">
        <pc:chgData name="Ryan Ellin" userId="234072ec65fe6127" providerId="LiveId" clId="{B766CF36-47A9-466C-8AFF-F3C6597BACAF}" dt="2023-02-05T01:01:41.089" v="876" actId="20577"/>
        <pc:sldMkLst>
          <pc:docMk/>
          <pc:sldMk cId="684691335" sldId="307"/>
        </pc:sldMkLst>
        <pc:spChg chg="mod">
          <ac:chgData name="Ryan Ellin" userId="234072ec65fe6127" providerId="LiveId" clId="{B766CF36-47A9-466C-8AFF-F3C6597BACAF}" dt="2023-02-05T01:01:41.089" v="876" actId="20577"/>
          <ac:spMkLst>
            <pc:docMk/>
            <pc:sldMk cId="684691335" sldId="307"/>
            <ac:spMk id="3" creationId="{B25AE739-3341-488E-8666-F5552C3FF488}"/>
          </ac:spMkLst>
        </pc:spChg>
      </pc:sldChg>
      <pc:sldChg chg="modSp mod">
        <pc:chgData name="Ryan Ellin" userId="234072ec65fe6127" providerId="LiveId" clId="{B766CF36-47A9-466C-8AFF-F3C6597BACAF}" dt="2023-02-04T17:02:46.827" v="642" actId="20577"/>
        <pc:sldMkLst>
          <pc:docMk/>
          <pc:sldMk cId="3964939641" sldId="309"/>
        </pc:sldMkLst>
        <pc:spChg chg="mod">
          <ac:chgData name="Ryan Ellin" userId="234072ec65fe6127" providerId="LiveId" clId="{B766CF36-47A9-466C-8AFF-F3C6597BACAF}" dt="2023-02-04T17:02:46.827" v="642" actId="20577"/>
          <ac:spMkLst>
            <pc:docMk/>
            <pc:sldMk cId="3964939641" sldId="309"/>
            <ac:spMk id="3" creationId="{C79AE933-DBB2-496E-B997-92930837A472}"/>
          </ac:spMkLst>
        </pc:spChg>
      </pc:sldChg>
      <pc:sldChg chg="modSp mod">
        <pc:chgData name="Ryan Ellin" userId="234072ec65fe6127" providerId="LiveId" clId="{B766CF36-47A9-466C-8AFF-F3C6597BACAF}" dt="2023-02-04T17:04:10.554" v="733" actId="20577"/>
        <pc:sldMkLst>
          <pc:docMk/>
          <pc:sldMk cId="1658338473" sldId="311"/>
        </pc:sldMkLst>
        <pc:spChg chg="mod">
          <ac:chgData name="Ryan Ellin" userId="234072ec65fe6127" providerId="LiveId" clId="{B766CF36-47A9-466C-8AFF-F3C6597BACAF}" dt="2023-02-04T17:04:10.554" v="733" actId="20577"/>
          <ac:spMkLst>
            <pc:docMk/>
            <pc:sldMk cId="1658338473" sldId="311"/>
            <ac:spMk id="3" creationId="{305F9EC5-8292-47E1-81D8-48A0790A46DC}"/>
          </ac:spMkLst>
        </pc:spChg>
      </pc:sldChg>
      <pc:sldChg chg="addSp delSp modSp mod">
        <pc:chgData name="Ryan Ellin" userId="234072ec65fe6127" providerId="LiveId" clId="{B766CF36-47A9-466C-8AFF-F3C6597BACAF}" dt="2023-02-04T17:09:53.846" v="762" actId="14100"/>
        <pc:sldMkLst>
          <pc:docMk/>
          <pc:sldMk cId="3063906277" sldId="313"/>
        </pc:sldMkLst>
        <pc:spChg chg="mod">
          <ac:chgData name="Ryan Ellin" userId="234072ec65fe6127" providerId="LiveId" clId="{B766CF36-47A9-466C-8AFF-F3C6597BACAF}" dt="2023-02-04T17:09:53.846" v="762" actId="14100"/>
          <ac:spMkLst>
            <pc:docMk/>
            <pc:sldMk cId="3063906277" sldId="313"/>
            <ac:spMk id="3" creationId="{7366245C-77BF-48E7-B797-F2A23317DD4A}"/>
          </ac:spMkLst>
        </pc:spChg>
        <pc:picChg chg="del">
          <ac:chgData name="Ryan Ellin" userId="234072ec65fe6127" providerId="LiveId" clId="{B766CF36-47A9-466C-8AFF-F3C6597BACAF}" dt="2023-02-04T17:08:49.084" v="734" actId="478"/>
          <ac:picMkLst>
            <pc:docMk/>
            <pc:sldMk cId="3063906277" sldId="313"/>
            <ac:picMk id="5" creationId="{8C7CBFAD-E27C-4DAE-9C5B-2AF03CF7FCBE}"/>
          </ac:picMkLst>
        </pc:picChg>
        <pc:picChg chg="add del mod">
          <ac:chgData name="Ryan Ellin" userId="234072ec65fe6127" providerId="LiveId" clId="{B766CF36-47A9-466C-8AFF-F3C6597BACAF}" dt="2023-02-04T17:09:16.722" v="738" actId="478"/>
          <ac:picMkLst>
            <pc:docMk/>
            <pc:sldMk cId="3063906277" sldId="313"/>
            <ac:picMk id="6" creationId="{24A68FAE-D60C-2EB2-EF16-518E5231BD55}"/>
          </ac:picMkLst>
        </pc:picChg>
        <pc:picChg chg="add mod">
          <ac:chgData name="Ryan Ellin" userId="234072ec65fe6127" providerId="LiveId" clId="{B766CF36-47A9-466C-8AFF-F3C6597BACAF}" dt="2023-02-04T17:09:41.424" v="740" actId="1076"/>
          <ac:picMkLst>
            <pc:docMk/>
            <pc:sldMk cId="3063906277" sldId="313"/>
            <ac:picMk id="8" creationId="{EB078E4F-15F7-EC17-74B5-A1811F0E92A6}"/>
          </ac:picMkLst>
        </pc:picChg>
      </pc:sldChg>
      <pc:sldChg chg="modSp mod">
        <pc:chgData name="Ryan Ellin" userId="234072ec65fe6127" providerId="LiveId" clId="{B766CF36-47A9-466C-8AFF-F3C6597BACAF}" dt="2023-02-04T17:10:26.514" v="772" actId="20577"/>
        <pc:sldMkLst>
          <pc:docMk/>
          <pc:sldMk cId="3944591981" sldId="318"/>
        </pc:sldMkLst>
        <pc:spChg chg="mod">
          <ac:chgData name="Ryan Ellin" userId="234072ec65fe6127" providerId="LiveId" clId="{B766CF36-47A9-466C-8AFF-F3C6597BACAF}" dt="2023-02-04T17:10:26.514" v="772" actId="20577"/>
          <ac:spMkLst>
            <pc:docMk/>
            <pc:sldMk cId="3944591981" sldId="318"/>
            <ac:spMk id="3" creationId="{7DE4361A-B3BB-43AF-9D59-F46FC63EEC97}"/>
          </ac:spMkLst>
        </pc:spChg>
      </pc:sldChg>
      <pc:sldChg chg="modSp mod">
        <pc:chgData name="Ryan Ellin" userId="234072ec65fe6127" providerId="LiveId" clId="{B766CF36-47A9-466C-8AFF-F3C6597BACAF}" dt="2023-02-05T01:08:01.299" v="1064" actId="20577"/>
        <pc:sldMkLst>
          <pc:docMk/>
          <pc:sldMk cId="3829682610" sldId="319"/>
        </pc:sldMkLst>
        <pc:spChg chg="mod">
          <ac:chgData name="Ryan Ellin" userId="234072ec65fe6127" providerId="LiveId" clId="{B766CF36-47A9-466C-8AFF-F3C6597BACAF}" dt="2023-02-05T01:08:01.299" v="1064" actId="20577"/>
          <ac:spMkLst>
            <pc:docMk/>
            <pc:sldMk cId="3829682610" sldId="319"/>
            <ac:spMk id="3" creationId="{1C185829-47A8-46E5-A5C0-D93BC7F52E8F}"/>
          </ac:spMkLst>
        </pc:spChg>
      </pc:sldChg>
      <pc:sldChg chg="modSp mod">
        <pc:chgData name="Ryan Ellin" userId="234072ec65fe6127" providerId="LiveId" clId="{B766CF36-47A9-466C-8AFF-F3C6597BACAF}" dt="2023-02-05T01:03:38.282" v="942" actId="20577"/>
        <pc:sldMkLst>
          <pc:docMk/>
          <pc:sldMk cId="3981127795" sldId="320"/>
        </pc:sldMkLst>
        <pc:spChg chg="mod">
          <ac:chgData name="Ryan Ellin" userId="234072ec65fe6127" providerId="LiveId" clId="{B766CF36-47A9-466C-8AFF-F3C6597BACAF}" dt="2023-02-04T16:49:51.128" v="419" actId="20577"/>
          <ac:spMkLst>
            <pc:docMk/>
            <pc:sldMk cId="3981127795" sldId="320"/>
            <ac:spMk id="2" creationId="{CE119A0A-469C-40A0-836E-B9E146A777E4}"/>
          </ac:spMkLst>
        </pc:spChg>
        <pc:spChg chg="mod">
          <ac:chgData name="Ryan Ellin" userId="234072ec65fe6127" providerId="LiveId" clId="{B766CF36-47A9-466C-8AFF-F3C6597BACAF}" dt="2023-02-05T01:03:38.282" v="942" actId="20577"/>
          <ac:spMkLst>
            <pc:docMk/>
            <pc:sldMk cId="3981127795" sldId="320"/>
            <ac:spMk id="3" creationId="{B3198C64-3CFD-4DCD-BE06-D7A413C7EBD4}"/>
          </ac:spMkLst>
        </pc:spChg>
        <pc:graphicFrameChg chg="mod modGraphic">
          <ac:chgData name="Ryan Ellin" userId="234072ec65fe6127" providerId="LiveId" clId="{B766CF36-47A9-466C-8AFF-F3C6597BACAF}" dt="2023-02-04T16:55:37.069" v="501" actId="20577"/>
          <ac:graphicFrameMkLst>
            <pc:docMk/>
            <pc:sldMk cId="3981127795" sldId="320"/>
            <ac:graphicFrameMk id="5" creationId="{200057FB-51E4-4C7B-A441-BEF5065D77E4}"/>
          </ac:graphicFrameMkLst>
        </pc:graphicFrameChg>
      </pc:sldChg>
      <pc:sldChg chg="modSp mod">
        <pc:chgData name="Ryan Ellin" userId="234072ec65fe6127" providerId="LiveId" clId="{B766CF36-47A9-466C-8AFF-F3C6597BACAF}" dt="2023-02-04T16:45:04.247" v="264" actId="20577"/>
        <pc:sldMkLst>
          <pc:docMk/>
          <pc:sldMk cId="2137143828" sldId="324"/>
        </pc:sldMkLst>
        <pc:spChg chg="mod">
          <ac:chgData name="Ryan Ellin" userId="234072ec65fe6127" providerId="LiveId" clId="{B766CF36-47A9-466C-8AFF-F3C6597BACAF}" dt="2023-02-04T16:45:04.247" v="264" actId="20577"/>
          <ac:spMkLst>
            <pc:docMk/>
            <pc:sldMk cId="2137143828" sldId="324"/>
            <ac:spMk id="3" creationId="{D1B4E913-8F89-45F6-B61B-23C5CB3B463F}"/>
          </ac:spMkLst>
        </pc:spChg>
      </pc:sldChg>
      <pc:sldChg chg="addSp delSp modSp new mod">
        <pc:chgData name="Ryan Ellin" userId="234072ec65fe6127" providerId="LiveId" clId="{B766CF36-47A9-466C-8AFF-F3C6597BACAF}" dt="2023-02-04T16:42:08.968" v="142" actId="20577"/>
        <pc:sldMkLst>
          <pc:docMk/>
          <pc:sldMk cId="1879318275" sldId="325"/>
        </pc:sldMkLst>
        <pc:spChg chg="mod">
          <ac:chgData name="Ryan Ellin" userId="234072ec65fe6127" providerId="LiveId" clId="{B766CF36-47A9-466C-8AFF-F3C6597BACAF}" dt="2023-02-04T16:40:57.994" v="126" actId="14100"/>
          <ac:spMkLst>
            <pc:docMk/>
            <pc:sldMk cId="1879318275" sldId="325"/>
            <ac:spMk id="2" creationId="{22087041-DC14-B428-3F07-E9F095BA3B10}"/>
          </ac:spMkLst>
        </pc:spChg>
        <pc:spChg chg="del">
          <ac:chgData name="Ryan Ellin" userId="234072ec65fe6127" providerId="LiveId" clId="{B766CF36-47A9-466C-8AFF-F3C6597BACAF}" dt="2023-02-04T16:40:34.522" v="115"/>
          <ac:spMkLst>
            <pc:docMk/>
            <pc:sldMk cId="1879318275" sldId="325"/>
            <ac:spMk id="3" creationId="{7BC635D7-18EF-A15B-4D17-26669ED0C1F9}"/>
          </ac:spMkLst>
        </pc:spChg>
        <pc:spChg chg="add mod">
          <ac:chgData name="Ryan Ellin" userId="234072ec65fe6127" providerId="LiveId" clId="{B766CF36-47A9-466C-8AFF-F3C6597BACAF}" dt="2023-02-04T16:42:08.968" v="142" actId="20577"/>
          <ac:spMkLst>
            <pc:docMk/>
            <pc:sldMk cId="1879318275" sldId="325"/>
            <ac:spMk id="6" creationId="{ED2E6521-0829-1DFE-8612-5C11319F1CA8}"/>
          </ac:spMkLst>
        </pc:spChg>
        <pc:picChg chg="add mod">
          <ac:chgData name="Ryan Ellin" userId="234072ec65fe6127" providerId="LiveId" clId="{B766CF36-47A9-466C-8AFF-F3C6597BACAF}" dt="2023-02-04T16:41:57.910" v="138" actId="1076"/>
          <ac:picMkLst>
            <pc:docMk/>
            <pc:sldMk cId="1879318275" sldId="325"/>
            <ac:picMk id="4" creationId="{4267EA7B-1200-975F-F714-01F090BE486B}"/>
          </ac:picMkLst>
        </pc:picChg>
      </pc:sldChg>
      <pc:sldChg chg="modSp new del mod">
        <pc:chgData name="Ryan Ellin" userId="234072ec65fe6127" providerId="LiveId" clId="{B766CF36-47A9-466C-8AFF-F3C6597BACAF}" dt="2023-02-04T18:26:44.914" v="826" actId="47"/>
        <pc:sldMkLst>
          <pc:docMk/>
          <pc:sldMk cId="2359649210" sldId="326"/>
        </pc:sldMkLst>
        <pc:spChg chg="mod">
          <ac:chgData name="Ryan Ellin" userId="234072ec65fe6127" providerId="LiveId" clId="{B766CF36-47A9-466C-8AFF-F3C6597BACAF}" dt="2023-02-04T17:14:42.119" v="825" actId="20577"/>
          <ac:spMkLst>
            <pc:docMk/>
            <pc:sldMk cId="2359649210" sldId="326"/>
            <ac:spMk id="2" creationId="{AB6FE395-D9C5-5A4B-A464-C0C02FCE6AE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2/4/2023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2/4/2023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2/4/2023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ayroll.utexas.edu/payroll-info/student-employee-fica-exemp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utdirect.utexas.edu/acct/rec/irs1098t/index.WBX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irs.gov/app/freeFile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pfforphd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612" y="762000"/>
            <a:ext cx="8329031" cy="1627114"/>
          </a:xfrm>
        </p:spPr>
        <p:txBody>
          <a:bodyPr/>
          <a:lstStyle/>
          <a:p>
            <a:r>
              <a:rPr lang="en-US" dirty="0"/>
              <a:t>UT Grad Student Taxes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034DF-6626-4DC6-8470-6C6AF7BDC79F}"/>
              </a:ext>
            </a:extLst>
          </p:cNvPr>
          <p:cNvSpPr txBox="1"/>
          <p:nvPr/>
        </p:nvSpPr>
        <p:spPr>
          <a:xfrm>
            <a:off x="8731605" y="4284221"/>
            <a:ext cx="233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by Ryan Ellin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0BDE3-8F03-45A9-B5AA-1D595FBF402F}"/>
              </a:ext>
            </a:extLst>
          </p:cNvPr>
          <p:cNvSpPr txBox="1"/>
          <p:nvPr/>
        </p:nvSpPr>
        <p:spPr>
          <a:xfrm>
            <a:off x="8990012" y="238911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2023 Edition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FICA Taxes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6482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FICA Taxes: A Social Security Tax and a Medicare 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AKA “Payroll Taxes”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Social Security tax is a flat tax up to a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Medicare Tax is a progressive 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For most, this will be a 7.65% tax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Regressive tax for very high earners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0CC79C-D7DA-42B5-A5FB-5773ABCF7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1104900"/>
            <a:ext cx="681591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FICA Taxes Continued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employees subject to “Withholding” for FICA Taxes: a portion of pay is automatically taken out (withheld) </a:t>
            </a:r>
          </a:p>
          <a:p>
            <a:r>
              <a:rPr lang="en-US" dirty="0"/>
              <a:t>Handled by your employer</a:t>
            </a:r>
          </a:p>
          <a:p>
            <a:r>
              <a:rPr lang="en-US" dirty="0"/>
              <a:t>Good news for grad students: we’re not (usually) subject to FICA Taxes! (See link below)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0FCC8-CF01-4A6A-9A44-33E920D4A2D4}"/>
              </a:ext>
            </a:extLst>
          </p:cNvPr>
          <p:cNvSpPr txBox="1"/>
          <p:nvPr/>
        </p:nvSpPr>
        <p:spPr>
          <a:xfrm>
            <a:off x="2284412" y="6172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https://payroll.utexas.edu/payroll-info/student-employee-fica-exemption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6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5272-7B06-47FD-972D-6890FEC8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Federal Income Taxes	</a:t>
            </a:r>
          </a:p>
        </p:txBody>
      </p:sp>
      <p:pic>
        <p:nvPicPr>
          <p:cNvPr id="4098" name="Picture 2" descr="How Do Tax Brackets Work?">
            <a:extLst>
              <a:ext uri="{FF2B5EF4-FFF2-40B4-BE49-F238E27FC236}">
                <a16:creationId xmlns:a16="http://schemas.microsoft.com/office/drawing/2014/main" id="{7383C05D-26A8-4663-9EB8-4A84F7DF0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36" y="1619790"/>
            <a:ext cx="6924675" cy="460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88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66B2-C2FB-455E-AFEA-A0C07B3C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Federal Income Tax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AE739-3341-488E-8666-F5552C3FF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876800"/>
          </a:xfrm>
        </p:spPr>
        <p:txBody>
          <a:bodyPr>
            <a:normAutofit/>
          </a:bodyPr>
          <a:lstStyle/>
          <a:p>
            <a:r>
              <a:rPr lang="en-US" dirty="0"/>
              <a:t>Federal Income Tax: a progressive tax on earnings which is consistent across the US</a:t>
            </a:r>
          </a:p>
          <a:p>
            <a:r>
              <a:rPr lang="en-US" dirty="0"/>
              <a:t>Unfortunately, grad students have to pay this</a:t>
            </a:r>
          </a:p>
          <a:p>
            <a:r>
              <a:rPr lang="en-US" dirty="0"/>
              <a:t>For most employees (including TAs), handled by automatic withholding on their pay </a:t>
            </a:r>
          </a:p>
          <a:p>
            <a:r>
              <a:rPr lang="en-US" dirty="0"/>
              <a:t>If your income is not subject to withholding (</a:t>
            </a:r>
            <a:r>
              <a:rPr lang="en-US" dirty="0" err="1"/>
              <a:t>ie</a:t>
            </a:r>
            <a:r>
              <a:rPr lang="en-US" dirty="0"/>
              <a:t> those on fellowships), you will need to make Estimated Tax Payments throughout year</a:t>
            </a:r>
          </a:p>
        </p:txBody>
      </p:sp>
    </p:spTree>
    <p:extLst>
      <p:ext uri="{BB962C8B-B14F-4D97-AF65-F5344CB8AC3E}">
        <p14:creationId xmlns:p14="http://schemas.microsoft.com/office/powerpoint/2010/main" val="68469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7041-DC14-B428-3F07-E9F095BA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965200"/>
          </a:xfrm>
        </p:spPr>
        <p:txBody>
          <a:bodyPr/>
          <a:lstStyle/>
          <a:p>
            <a:r>
              <a:rPr lang="en-US" dirty="0"/>
              <a:t>Federal Income Tax brackets (2022)</a:t>
            </a:r>
          </a:p>
        </p:txBody>
      </p:sp>
      <p:pic>
        <p:nvPicPr>
          <p:cNvPr id="4" name="Content Placeholder 3" descr="2021-11-10_13-42-45">
            <a:extLst>
              <a:ext uri="{FF2B5EF4-FFF2-40B4-BE49-F238E27FC236}">
                <a16:creationId xmlns:a16="http://schemas.microsoft.com/office/drawing/2014/main" id="{4267EA7B-1200-975F-F714-01F090BE48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7" y="3048000"/>
            <a:ext cx="91249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2E6521-0829-1DFE-8612-5C11319F1CA8}"/>
              </a:ext>
            </a:extLst>
          </p:cNvPr>
          <p:cNvSpPr txBox="1"/>
          <p:nvPr/>
        </p:nvSpPr>
        <p:spPr>
          <a:xfrm>
            <a:off x="1979612" y="1637899"/>
            <a:ext cx="8229600" cy="1199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Pictured: the 2022-23 tax brackets </a:t>
            </a:r>
          </a:p>
          <a:p>
            <a:pPr marL="342900" indent="-342900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Brackets mostly depend on marriage</a:t>
            </a:r>
          </a:p>
          <a:p>
            <a:pPr marL="342900" indent="-342900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“Head of Household” means something like “single with a child / dependent”</a:t>
            </a:r>
          </a:p>
        </p:txBody>
      </p:sp>
    </p:spTree>
    <p:extLst>
      <p:ext uri="{BB962C8B-B14F-4D97-AF65-F5344CB8AC3E}">
        <p14:creationId xmlns:p14="http://schemas.microsoft.com/office/powerpoint/2010/main" val="18793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6 Best Tax Deductions for 2020 | The Motley Fool">
            <a:extLst>
              <a:ext uri="{FF2B5EF4-FFF2-40B4-BE49-F238E27FC236}">
                <a16:creationId xmlns:a16="http://schemas.microsoft.com/office/drawing/2014/main" id="{8438B337-1C3A-40CE-B8C0-B746285D6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495300"/>
            <a:ext cx="88011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79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Deductions and Credits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Tax Deductions and Tax Credits reduce your federal income tax burden</a:t>
            </a:r>
          </a:p>
          <a:p>
            <a:r>
              <a:rPr lang="en-US" dirty="0"/>
              <a:t>A </a:t>
            </a:r>
            <a:r>
              <a:rPr lang="en-US" u="sng" dirty="0"/>
              <a:t>Deduction</a:t>
            </a:r>
            <a:r>
              <a:rPr lang="en-US" dirty="0"/>
              <a:t> reduces your tax bill by functionally reducing your taxable income; if you made $20,000 and have a $12,000 deduction, you will only have to pay taxes as though you had made $8,000</a:t>
            </a:r>
          </a:p>
          <a:p>
            <a:r>
              <a:rPr lang="en-US" dirty="0"/>
              <a:t>The amount you save will depend on your tax bracket</a:t>
            </a:r>
          </a:p>
        </p:txBody>
      </p:sp>
    </p:spTree>
    <p:extLst>
      <p:ext uri="{BB962C8B-B14F-4D97-AF65-F5344CB8AC3E}">
        <p14:creationId xmlns:p14="http://schemas.microsoft.com/office/powerpoint/2010/main" val="36375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F8A6-A0A1-45B6-B037-11EBA671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Deductions and Credits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C7D3-E333-4044-A81A-3403AC197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u="sng" dirty="0"/>
              <a:t>Tax Credit </a:t>
            </a:r>
            <a:r>
              <a:rPr lang="en-US" dirty="0"/>
              <a:t>is a direct reduction to the amount of money owed: if you owe $2000 in taxes and you have a $500 tax credit, your tax bill is reduced to $1500</a:t>
            </a:r>
          </a:p>
          <a:p>
            <a:r>
              <a:rPr lang="en-US" dirty="0"/>
              <a:t>Some tax credits are “refundable” (the IRS will pay </a:t>
            </a:r>
            <a:r>
              <a:rPr lang="en-US" i="1" dirty="0"/>
              <a:t>you </a:t>
            </a:r>
            <a:r>
              <a:rPr lang="en-US" dirty="0"/>
              <a:t>if your credits exceed your bill)</a:t>
            </a:r>
          </a:p>
        </p:txBody>
      </p:sp>
    </p:spTree>
    <p:extLst>
      <p:ext uri="{BB962C8B-B14F-4D97-AF65-F5344CB8AC3E}">
        <p14:creationId xmlns:p14="http://schemas.microsoft.com/office/powerpoint/2010/main" val="17026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1437-B8D5-4D02-A236-D72F8578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Boring People (Like Me) Excited by Deductions and Tax Credits?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D5CE-CC46-4AA7-870E-EF3C7740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free money!</a:t>
            </a:r>
          </a:p>
          <a:p>
            <a:r>
              <a:rPr lang="en-US" dirty="0"/>
              <a:t>Saving $100 on your tax bill is the same as being given $100</a:t>
            </a:r>
          </a:p>
          <a:p>
            <a:r>
              <a:rPr lang="en-US" dirty="0"/>
              <a:t>Learning about deductions and credits will eventually pay off</a:t>
            </a:r>
          </a:p>
        </p:txBody>
      </p:sp>
    </p:spTree>
    <p:extLst>
      <p:ext uri="{BB962C8B-B14F-4D97-AF65-F5344CB8AC3E}">
        <p14:creationId xmlns:p14="http://schemas.microsoft.com/office/powerpoint/2010/main" val="169907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5C35-81C3-4A49-A4B6-8B2D1908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Itemized vs Standard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E913-8F89-45F6-B61B-23C5CB3B4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953000"/>
          </a:xfrm>
        </p:spPr>
        <p:txBody>
          <a:bodyPr>
            <a:normAutofit/>
          </a:bodyPr>
          <a:lstStyle/>
          <a:p>
            <a:r>
              <a:rPr lang="en-US" dirty="0"/>
              <a:t>You can choose between Itemized and Standard Deductions each year</a:t>
            </a:r>
          </a:p>
          <a:p>
            <a:r>
              <a:rPr lang="en-US" dirty="0"/>
              <a:t>Itemized Deductions are deductions you gain by tracking various expenses throughout the year</a:t>
            </a:r>
          </a:p>
          <a:p>
            <a:r>
              <a:rPr lang="en-US" dirty="0"/>
              <a:t>Examples: medical bills, sales taxes, property taxes, charitable contributions, state and local taxes, gambling losses, ‘casualty and theft losses’</a:t>
            </a:r>
          </a:p>
          <a:p>
            <a:r>
              <a:rPr lang="en-US" dirty="0"/>
              <a:t>Aka “Below the line” deductions</a:t>
            </a:r>
          </a:p>
          <a:p>
            <a:r>
              <a:rPr lang="en-US" dirty="0"/>
              <a:t>Require tracking throughout year, unlikely to be useful to most students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4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041400"/>
          </a:xfrm>
        </p:spPr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I’m not a tax professional. This presentation is meant for entertainment purposes only</a:t>
            </a:r>
          </a:p>
          <a:p>
            <a:r>
              <a:rPr lang="en-US" dirty="0"/>
              <a:t>I don’t know much about international student taxes, but UT has some online resources about the topic</a:t>
            </a:r>
          </a:p>
          <a:p>
            <a:r>
              <a:rPr lang="en-US" dirty="0"/>
              <a:t>Tax law is complex and I might make mistakes</a:t>
            </a:r>
          </a:p>
          <a:p>
            <a:r>
              <a:rPr lang="en-US" dirty="0"/>
              <a:t>My goal: give a good general introduction. Some topics will be simplified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0DA0-570F-40F6-BE4E-229BAC1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b">
            <a:normAutofit/>
          </a:bodyPr>
          <a:lstStyle/>
          <a:p>
            <a:r>
              <a:rPr lang="en-US" dirty="0"/>
              <a:t>Standard Deduction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BC7864-F9FA-4E21-8BEE-10B177296E1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2419880"/>
              </p:ext>
            </p:extLst>
          </p:nvPr>
        </p:nvGraphicFramePr>
        <p:xfrm>
          <a:off x="6246812" y="1600200"/>
          <a:ext cx="5257800" cy="33446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5241187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0160541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91202926"/>
                    </a:ext>
                  </a:extLst>
                </a:gridCol>
              </a:tblGrid>
              <a:tr h="730382">
                <a:tc>
                  <a:txBody>
                    <a:bodyPr/>
                    <a:lstStyle/>
                    <a:p>
                      <a:r>
                        <a:rPr lang="en-US" dirty="0"/>
                        <a:t>Standard Deduction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22-23 Tax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23-24 Tax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733549"/>
                  </a:ext>
                </a:extLst>
              </a:tr>
              <a:tr h="423158"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$12,950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$13,850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33730"/>
                  </a:ext>
                </a:extLst>
              </a:tr>
              <a:tr h="730382">
                <a:tc>
                  <a:txBody>
                    <a:bodyPr/>
                    <a:lstStyle/>
                    <a:p>
                      <a:r>
                        <a:rPr lang="en-US" dirty="0"/>
                        <a:t>Married Filing Jointly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$27,700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44353"/>
                  </a:ext>
                </a:extLst>
              </a:tr>
              <a:tr h="730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Married Filing Separately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$12,950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$13,850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84309"/>
                  </a:ext>
                </a:extLst>
              </a:tr>
              <a:tr h="730382">
                <a:tc>
                  <a:txBody>
                    <a:bodyPr/>
                    <a:lstStyle/>
                    <a:p>
                      <a:r>
                        <a:rPr lang="en-US" dirty="0"/>
                        <a:t>Head of Household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$19,400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$20,800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5246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88AAAAC-B103-445E-B2E1-1DCA00E6E1A6}"/>
              </a:ext>
            </a:extLst>
          </p:cNvPr>
          <p:cNvSpPr txBox="1"/>
          <p:nvPr/>
        </p:nvSpPr>
        <p:spPr>
          <a:xfrm>
            <a:off x="1293812" y="1676400"/>
            <a:ext cx="47244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Standard Deduction is a simple flat deduction depending on 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Does not require tracking receipts or additional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nearly all grad students, the Standard Deduction wins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20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9A0A-469C-40A0-836E-B9E146A7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Tax Estimates for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8C64-3CFD-4DCD-BE06-D7A413C7E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5029200"/>
          </a:xfrm>
        </p:spPr>
        <p:txBody>
          <a:bodyPr>
            <a:normAutofit/>
          </a:bodyPr>
          <a:lstStyle/>
          <a:p>
            <a:r>
              <a:rPr lang="en-US" sz="2000" dirty="0"/>
              <a:t>Here are quick estimates for what you can expect to owe in taxes, barring unusual circumstances</a:t>
            </a:r>
          </a:p>
          <a:p>
            <a:r>
              <a:rPr lang="en-US" sz="2000" dirty="0"/>
              <a:t>Remember, the tax year and school year do not align. First years will often owe less (not being paid in Spring 2022)</a:t>
            </a:r>
          </a:p>
          <a:p>
            <a:r>
              <a:rPr lang="en-US" sz="2000" dirty="0"/>
              <a:t>In the off-chance some other department sees these numbers, I’m sorry if you’re underpaid </a:t>
            </a:r>
            <a:r>
              <a:rPr lang="en-US" sz="2000" dirty="0">
                <a:sym typeface="Wingdings" panose="05000000000000000000" pitchFamily="2" charset="2"/>
              </a:rPr>
              <a:t></a:t>
            </a:r>
          </a:p>
          <a:p>
            <a:r>
              <a:rPr lang="en-US" sz="2000" dirty="0">
                <a:sym typeface="Wingdings" panose="05000000000000000000" pitchFamily="2" charset="2"/>
              </a:rPr>
              <a:t>Aside: stipends (such as research / travel) are usually subject to taxes</a:t>
            </a:r>
            <a:endParaRPr lang="en-US" sz="2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0057FB-51E4-4C7B-A441-BEF5065D77E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6621539"/>
              </p:ext>
            </p:extLst>
          </p:nvPr>
        </p:nvGraphicFramePr>
        <p:xfrm>
          <a:off x="6561139" y="1600200"/>
          <a:ext cx="5172075" cy="40402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1316296575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2470741266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4162797231"/>
                    </a:ext>
                  </a:extLst>
                </a:gridCol>
              </a:tblGrid>
              <a:tr h="186267">
                <a:tc>
                  <a:txBody>
                    <a:bodyPr/>
                    <a:lstStyle/>
                    <a:p>
                      <a:r>
                        <a:rPr lang="en-US" dirty="0"/>
                        <a:t>Total 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Federal Taxes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11388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r>
                        <a:rPr lang="en-US" dirty="0"/>
                        <a:t>$24,000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$1,121</a:t>
                      </a:r>
                    </a:p>
                    <a:p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612436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en-US" dirty="0"/>
                        <a:t>$26,000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$1,361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86341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en-US" dirty="0"/>
                        <a:t>$28,000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$1,601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54033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en-US" dirty="0"/>
                        <a:t>$30,000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$1,841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6.14%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7301105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r>
                        <a:rPr lang="en-US" dirty="0"/>
                        <a:t>$32,000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$2,081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898255"/>
                  </a:ext>
                </a:extLst>
              </a:tr>
              <a:tr h="465667">
                <a:tc>
                  <a:txBody>
                    <a:bodyPr/>
                    <a:lstStyle/>
                    <a:p>
                      <a:r>
                        <a:rPr lang="en-US" dirty="0"/>
                        <a:t>$34,000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$2,321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8754324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en-US" dirty="0"/>
                        <a:t>$36,000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$2,561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8056378"/>
                  </a:ext>
                </a:extLst>
              </a:tr>
              <a:tr h="186267">
                <a:tc>
                  <a:txBody>
                    <a:bodyPr/>
                    <a:lstStyle/>
                    <a:p>
                      <a:r>
                        <a:rPr lang="en-US" dirty="0"/>
                        <a:t>$38,000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$2,801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9946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12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18DC-37F8-4CEC-B9AC-D480EEBB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Education Deductions and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6555-AD2C-4985-AE93-3B2386141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9782800" cy="4572000"/>
          </a:xfrm>
        </p:spPr>
        <p:txBody>
          <a:bodyPr/>
          <a:lstStyle/>
          <a:p>
            <a:r>
              <a:rPr lang="en-US" dirty="0"/>
              <a:t>Two mutually exclusive deductions: the Lifetime Learning Credit and the American Opportunity Tax Credit </a:t>
            </a:r>
          </a:p>
          <a:p>
            <a:r>
              <a:rPr lang="en-US" dirty="0"/>
              <a:t>Disappointingly, probably not very useful</a:t>
            </a:r>
          </a:p>
          <a:p>
            <a:r>
              <a:rPr lang="en-US" dirty="0"/>
              <a:t>There is also a Student Loan Interest Deduction</a:t>
            </a:r>
          </a:p>
        </p:txBody>
      </p:sp>
    </p:spTree>
    <p:extLst>
      <p:ext uri="{BB962C8B-B14F-4D97-AF65-F5344CB8AC3E}">
        <p14:creationId xmlns:p14="http://schemas.microsoft.com/office/powerpoint/2010/main" val="145309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1977-4F46-4551-B629-7E86EAA8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Learning 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2F96-9BE3-45BF-A2A1-61DFCC048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9606376" cy="4572000"/>
          </a:xfrm>
        </p:spPr>
        <p:txBody>
          <a:bodyPr/>
          <a:lstStyle/>
          <a:p>
            <a:r>
              <a:rPr lang="en-US" dirty="0"/>
              <a:t>Lifetime Learning Credit: Tax credit of 20% on up to $10,000 on “Qualified Educational Expenses”. These are narrowly defined and are primarily focused on tuition/fees owed directly to the college. </a:t>
            </a:r>
          </a:p>
          <a:p>
            <a:r>
              <a:rPr lang="en-US" dirty="0"/>
              <a:t>If you receive full tuition remission, you won’t be able to claim the LLC on tuition (but thankfully you don’t owe any taxes on tuition remission ‘payment’ either)  </a:t>
            </a:r>
          </a:p>
          <a:p>
            <a:r>
              <a:rPr lang="en-US" dirty="0"/>
              <a:t>I don’t think I personally had more than $10 per year at UT</a:t>
            </a:r>
          </a:p>
        </p:txBody>
      </p:sp>
    </p:spTree>
    <p:extLst>
      <p:ext uri="{BB962C8B-B14F-4D97-AF65-F5344CB8AC3E}">
        <p14:creationId xmlns:p14="http://schemas.microsoft.com/office/powerpoint/2010/main" val="202560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1977-4F46-4551-B629-7E86EAA8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Opportunity Tax 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2F96-9BE3-45BF-A2A1-61DFCC048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9606376" cy="4572000"/>
          </a:xfrm>
        </p:spPr>
        <p:txBody>
          <a:bodyPr>
            <a:normAutofit/>
          </a:bodyPr>
          <a:lstStyle/>
          <a:p>
            <a:r>
              <a:rPr lang="en-US" dirty="0"/>
              <a:t>American Opportunity Tax Credit: a 100%(!) tax credit on the first $2000 in QEE, and a 25% credit on the next $2000. Partially refundable!</a:t>
            </a:r>
          </a:p>
          <a:p>
            <a:r>
              <a:rPr lang="en-US" dirty="0"/>
              <a:t>Expanded definition of QEE! </a:t>
            </a:r>
          </a:p>
          <a:p>
            <a:r>
              <a:rPr lang="en-US" dirty="0"/>
              <a:t>The catch? You don’t qualify for it after your first 4 years of post-secondary education</a:t>
            </a:r>
          </a:p>
          <a:p>
            <a:r>
              <a:rPr lang="en-US" dirty="0"/>
              <a:t>If you do qualify though, it’s the better of the two</a:t>
            </a:r>
          </a:p>
        </p:txBody>
      </p:sp>
    </p:spTree>
    <p:extLst>
      <p:ext uri="{BB962C8B-B14F-4D97-AF65-F5344CB8AC3E}">
        <p14:creationId xmlns:p14="http://schemas.microsoft.com/office/powerpoint/2010/main" val="335491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FC6A-5CDC-45AF-BBC9-4DA3D873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Loan Interest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F0AB-5D87-4688-8C04-7B38DE804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9682576" cy="4572000"/>
          </a:xfrm>
        </p:spPr>
        <p:txBody>
          <a:bodyPr/>
          <a:lstStyle/>
          <a:p>
            <a:r>
              <a:rPr lang="en-US" dirty="0"/>
              <a:t>Shockingly, a deduction for money paid towards student loan interest. Up to $2500 per year</a:t>
            </a:r>
          </a:p>
          <a:p>
            <a:r>
              <a:rPr lang="en-US" dirty="0"/>
              <a:t>That’s pretty much it</a:t>
            </a:r>
          </a:p>
          <a:p>
            <a:r>
              <a:rPr lang="en-US" dirty="0"/>
              <a:t>Aside: if you have federally subsidized loans, they shouldn’t be accruing interest while you’re in grad school, and you should be able to put them in deferment</a:t>
            </a:r>
          </a:p>
        </p:txBody>
      </p:sp>
    </p:spTree>
    <p:extLst>
      <p:ext uri="{BB962C8B-B14F-4D97-AF65-F5344CB8AC3E}">
        <p14:creationId xmlns:p14="http://schemas.microsoft.com/office/powerpoint/2010/main" val="38298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F0F6-D109-4461-AFE9-CD868FCE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 Deductions/Credits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A76D-3682-46CE-85F6-7CBF8E92C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9225376" cy="4572000"/>
          </a:xfrm>
        </p:spPr>
        <p:txBody>
          <a:bodyPr>
            <a:normAutofit/>
          </a:bodyPr>
          <a:lstStyle/>
          <a:p>
            <a:r>
              <a:rPr lang="en-US" dirty="0"/>
              <a:t>It’s worth looking into other common Deductions and Credits to see if any apply to you</a:t>
            </a:r>
          </a:p>
          <a:p>
            <a:r>
              <a:rPr lang="en-US" dirty="0"/>
              <a:t>Recall /look forward to my presentation about tax advantaged accounts: their entire purpose is to gain deductions</a:t>
            </a:r>
          </a:p>
          <a:p>
            <a:r>
              <a:rPr lang="en-US" dirty="0"/>
              <a:t>Parents in particular gain access to some powerful deductions and credits: The Child Tax Credit, Child and Dependent Care Credit, and Earned Income Tax Credit </a:t>
            </a:r>
          </a:p>
          <a:p>
            <a:r>
              <a:rPr lang="en-US" dirty="0"/>
              <a:t>Don’t have children for the tax benefits</a:t>
            </a:r>
          </a:p>
        </p:txBody>
      </p:sp>
    </p:spTree>
    <p:extLst>
      <p:ext uri="{BB962C8B-B14F-4D97-AF65-F5344CB8AC3E}">
        <p14:creationId xmlns:p14="http://schemas.microsoft.com/office/powerpoint/2010/main" val="15226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>
            <a:extLst>
              <a:ext uri="{FF2B5EF4-FFF2-40B4-BE49-F238E27FC236}">
                <a16:creationId xmlns:a16="http://schemas.microsoft.com/office/drawing/2014/main" id="{B895B88C-FACA-4804-8A77-BD6040C7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ctr"/>
            <a:r>
              <a:rPr lang="en-US" dirty="0"/>
              <a:t>Practical Matters</a:t>
            </a:r>
          </a:p>
        </p:txBody>
      </p:sp>
      <p:pic>
        <p:nvPicPr>
          <p:cNvPr id="1026" name="Picture 2" descr="Why philosophy needs to be practical | Theodoros Gkitsos">
            <a:extLst>
              <a:ext uri="{FF2B5EF4-FFF2-40B4-BE49-F238E27FC236}">
                <a16:creationId xmlns:a16="http://schemas.microsoft.com/office/drawing/2014/main" id="{F75B00F4-29DD-4B1C-A668-87565EB51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203" y="1143000"/>
            <a:ext cx="5503266" cy="510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51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336B-F909-4F20-A469-DC341D47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965200"/>
          </a:xfrm>
        </p:spPr>
        <p:txBody>
          <a:bodyPr/>
          <a:lstStyle/>
          <a:p>
            <a:r>
              <a:rPr lang="en-US" dirty="0"/>
              <a:t>Practical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B2DF-7DC9-4D5A-96CA-D81C6777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447800"/>
            <a:ext cx="9782801" cy="4724400"/>
          </a:xfrm>
        </p:spPr>
        <p:txBody>
          <a:bodyPr/>
          <a:lstStyle/>
          <a:p>
            <a:r>
              <a:rPr lang="en-US" dirty="0"/>
              <a:t>Next, the practical aspects of filing taxes as a grad student:</a:t>
            </a:r>
          </a:p>
          <a:p>
            <a:r>
              <a:rPr lang="en-US" dirty="0"/>
              <a:t>What forms will I need, and where can I find them?</a:t>
            </a:r>
          </a:p>
          <a:p>
            <a:r>
              <a:rPr lang="en-US" dirty="0"/>
              <a:t>When do I file my taxes, and how do I actually do that?</a:t>
            </a:r>
          </a:p>
          <a:p>
            <a:r>
              <a:rPr lang="en-US" dirty="0"/>
              <a:t>Potpourri: Refunds, Estimated Tax Payments</a:t>
            </a:r>
          </a:p>
          <a:p>
            <a:r>
              <a:rPr lang="en-US" dirty="0"/>
              <a:t>Edge Case: Kiddie Tax and Dependency</a:t>
            </a:r>
          </a:p>
          <a:p>
            <a:r>
              <a:rPr lang="en-US" dirty="0"/>
              <a:t>Useful informational links</a:t>
            </a:r>
          </a:p>
        </p:txBody>
      </p:sp>
    </p:spTree>
    <p:extLst>
      <p:ext uri="{BB962C8B-B14F-4D97-AF65-F5344CB8AC3E}">
        <p14:creationId xmlns:p14="http://schemas.microsoft.com/office/powerpoint/2010/main" val="28600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0356-66E7-4265-B2E3-08BDC5FB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6EB2-1D6F-475E-B052-BA62228EE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9782800" cy="4572000"/>
          </a:xfrm>
        </p:spPr>
        <p:txBody>
          <a:bodyPr>
            <a:normAutofit/>
          </a:bodyPr>
          <a:lstStyle/>
          <a:p>
            <a:r>
              <a:rPr lang="en-US" dirty="0"/>
              <a:t>You’ll need a Social Security Number (or other Tax Identification Number)</a:t>
            </a:r>
          </a:p>
          <a:p>
            <a:r>
              <a:rPr lang="en-US" dirty="0"/>
              <a:t>The standard forms you will need to file your graduate student taxes are a 1098t and (if not on full-year fellowship) a W-2 form </a:t>
            </a:r>
          </a:p>
          <a:p>
            <a:r>
              <a:rPr lang="en-US" dirty="0"/>
              <a:t>May need other forms depending on situation (ex: 1099-DIV if you receive dividends)</a:t>
            </a:r>
          </a:p>
          <a:p>
            <a:r>
              <a:rPr lang="en-US" dirty="0"/>
              <a:t>I have no idea why they’re named that way</a:t>
            </a:r>
          </a:p>
        </p:txBody>
      </p:sp>
    </p:spTree>
    <p:extLst>
      <p:ext uri="{BB962C8B-B14F-4D97-AF65-F5344CB8AC3E}">
        <p14:creationId xmlns:p14="http://schemas.microsoft.com/office/powerpoint/2010/main" val="384037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need to deal with taxes moving forward</a:t>
            </a:r>
          </a:p>
          <a:p>
            <a:r>
              <a:rPr lang="en-US" dirty="0"/>
              <a:t>There are many kinds of taxes, paid by different people at different times. Ex: sales taxes, property taxes, dividend taxes</a:t>
            </a:r>
          </a:p>
          <a:p>
            <a:r>
              <a:rPr lang="en-US" dirty="0"/>
              <a:t>We’ll be focusing on State Taxes, FICA Taxes, and Federal Income Taxes</a:t>
            </a:r>
          </a:p>
          <a:p>
            <a:r>
              <a:rPr lang="en-US" dirty="0"/>
              <a:t>First, let’s cover the basic mechanics of taxes</a:t>
            </a:r>
          </a:p>
        </p:txBody>
      </p:sp>
    </p:spTree>
    <p:extLst>
      <p:ext uri="{BB962C8B-B14F-4D97-AF65-F5344CB8AC3E}">
        <p14:creationId xmlns:p14="http://schemas.microsoft.com/office/powerpoint/2010/main" val="345259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F2B9-3EDE-4D58-82F9-5F6E43BD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1098t</a:t>
            </a:r>
          </a:p>
        </p:txBody>
      </p:sp>
      <p:pic>
        <p:nvPicPr>
          <p:cNvPr id="2050" name="Picture 2" descr="Tax Reporting 1098-T | Austin Community College District">
            <a:extLst>
              <a:ext uri="{FF2B5EF4-FFF2-40B4-BE49-F238E27FC236}">
                <a16:creationId xmlns:a16="http://schemas.microsoft.com/office/drawing/2014/main" id="{223C4C0D-17D0-43AF-AEC2-BB42C691D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1428750"/>
            <a:ext cx="8572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3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ED74-73E4-4610-83F3-935370F1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1098t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E73A-D8C5-43F4-85BB-FF80124A0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1648" y="1524000"/>
            <a:ext cx="9899164" cy="4800600"/>
          </a:xfrm>
        </p:spPr>
        <p:txBody>
          <a:bodyPr>
            <a:normAutofit/>
          </a:bodyPr>
          <a:lstStyle/>
          <a:p>
            <a:r>
              <a:rPr lang="en-US" dirty="0"/>
              <a:t>A 1098t reports tuition and related expenses, as well as scholarships and fellowships</a:t>
            </a:r>
          </a:p>
          <a:p>
            <a:r>
              <a:rPr lang="en-US" dirty="0"/>
              <a:t>Colleges must post 1098t forms by 1/31 each year</a:t>
            </a:r>
          </a:p>
          <a:p>
            <a:r>
              <a:rPr lang="en-US" dirty="0"/>
              <a:t>The UT 1098t form should be available at: </a:t>
            </a:r>
            <a:r>
              <a:rPr lang="en-US" dirty="0">
                <a:hlinkClick r:id="rId2"/>
              </a:rPr>
              <a:t>https://utdirect.utexas.edu/acct/rec/irs1098t/index.WBX</a:t>
            </a:r>
            <a:r>
              <a:rPr lang="en-US" dirty="0"/>
              <a:t> </a:t>
            </a:r>
          </a:p>
          <a:p>
            <a:r>
              <a:rPr lang="en-US" dirty="0"/>
              <a:t>If you attended schools other than UT in 2022 (for example, in Spring 2022), you’ll need a separate 1098t from them</a:t>
            </a:r>
          </a:p>
          <a:p>
            <a:r>
              <a:rPr lang="en-US" dirty="0"/>
              <a:t>Your school will probably email you about it, but you can also usually find it by googling ‘(school name) 1098t’</a:t>
            </a:r>
          </a:p>
        </p:txBody>
      </p:sp>
    </p:spTree>
    <p:extLst>
      <p:ext uri="{BB962C8B-B14F-4D97-AF65-F5344CB8AC3E}">
        <p14:creationId xmlns:p14="http://schemas.microsoft.com/office/powerpoint/2010/main" val="74065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5237-A0BF-49A3-A46D-AF825AAC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W-2</a:t>
            </a:r>
          </a:p>
        </p:txBody>
      </p:sp>
      <p:pic>
        <p:nvPicPr>
          <p:cNvPr id="3074" name="Picture 2" descr="Understanding Your Tax Forms: The W-2">
            <a:extLst>
              <a:ext uri="{FF2B5EF4-FFF2-40B4-BE49-F238E27FC236}">
                <a16:creationId xmlns:a16="http://schemas.microsoft.com/office/drawing/2014/main" id="{AEE600A9-CC1A-4C68-8A04-D70F3143A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836" y="1381126"/>
            <a:ext cx="8127999" cy="54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0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657B-3C6F-4601-AAEA-251C181B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502A-2420-4F83-B060-838AFB3A0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9782800" cy="4572000"/>
          </a:xfrm>
        </p:spPr>
        <p:txBody>
          <a:bodyPr>
            <a:normAutofit/>
          </a:bodyPr>
          <a:lstStyle/>
          <a:p>
            <a:r>
              <a:rPr lang="en-US" dirty="0"/>
              <a:t>The W-2 form is the IRS’s standard form for employees paid wages and salaries</a:t>
            </a:r>
          </a:p>
          <a:p>
            <a:r>
              <a:rPr lang="en-US" dirty="0"/>
              <a:t>The W-2 is a form that you’re likely to use throughout your life </a:t>
            </a:r>
          </a:p>
          <a:p>
            <a:r>
              <a:rPr lang="en-US" dirty="0"/>
              <a:t>For UT: “W-2 Forms are available in Workday by logging in and clicking on the Pay application, then Tax Documents”</a:t>
            </a:r>
          </a:p>
          <a:p>
            <a:r>
              <a:rPr lang="en-US" dirty="0"/>
              <a:t>As with 1098t, you may have other W-2 forms from other colleges / jobs</a:t>
            </a:r>
          </a:p>
        </p:txBody>
      </p:sp>
    </p:spTree>
    <p:extLst>
      <p:ext uri="{BB962C8B-B14F-4D97-AF65-F5344CB8AC3E}">
        <p14:creationId xmlns:p14="http://schemas.microsoft.com/office/powerpoint/2010/main" val="390272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6F950F32-489F-4133-8D61-C27018EB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/>
          <a:p>
            <a:r>
              <a:rPr lang="en-US" dirty="0"/>
              <a:t>When and How to File</a:t>
            </a:r>
          </a:p>
        </p:txBody>
      </p:sp>
      <p:pic>
        <p:nvPicPr>
          <p:cNvPr id="4098" name="Picture 2" descr="5 Benefits of Filing Your Taxes Early — Stride Blog">
            <a:extLst>
              <a:ext uri="{FF2B5EF4-FFF2-40B4-BE49-F238E27FC236}">
                <a16:creationId xmlns:a16="http://schemas.microsoft.com/office/drawing/2014/main" id="{3F45765C-30CA-4C53-81EE-9DFDFB3A1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7" b="17788"/>
          <a:stretch/>
        </p:blipFill>
        <p:spPr bwMode="auto">
          <a:xfrm>
            <a:off x="1593436" y="1600200"/>
            <a:ext cx="9782801" cy="45720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09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1219-1663-4ACF-8692-6DC5F27F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E933-DBB2-496E-B997-92930837A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Tax Year begins on January 1</a:t>
            </a:r>
            <a:r>
              <a:rPr lang="en-US" baseline="30000" dirty="0"/>
              <a:t>st</a:t>
            </a:r>
            <a:r>
              <a:rPr lang="en-US" dirty="0"/>
              <a:t> and ends December 31</a:t>
            </a:r>
            <a:r>
              <a:rPr lang="en-US" baseline="30000" dirty="0"/>
              <a:t>st</a:t>
            </a:r>
            <a:r>
              <a:rPr lang="en-US" dirty="0"/>
              <a:t> (Ex: 2022 Tax year was 1/1/22 to 12/31/22)</a:t>
            </a:r>
          </a:p>
          <a:p>
            <a:r>
              <a:rPr lang="en-US" dirty="0"/>
              <a:t>Can take advantage of timing, move payments around</a:t>
            </a:r>
          </a:p>
          <a:p>
            <a:r>
              <a:rPr lang="en-US" dirty="0"/>
              <a:t>You are required to File your Federal Income Taxes (that is, fill out and submit the proper forms and pay any outstanding taxes) once per year</a:t>
            </a:r>
          </a:p>
          <a:p>
            <a:r>
              <a:rPr lang="en-US" dirty="0"/>
              <a:t>Filing deadline is April 15</a:t>
            </a:r>
            <a:r>
              <a:rPr lang="en-US" baseline="30000" dirty="0"/>
              <a:t>th</a:t>
            </a:r>
            <a:r>
              <a:rPr lang="en-US" dirty="0"/>
              <a:t>, but can apply for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3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293A-9B20-4DAD-AF1D-5B530E47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Do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7C9F-1396-4AEC-9FF8-A52370FF0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5080000"/>
          </a:xfrm>
        </p:spPr>
        <p:txBody>
          <a:bodyPr>
            <a:normAutofit/>
          </a:bodyPr>
          <a:lstStyle/>
          <a:p>
            <a:r>
              <a:rPr lang="en-US" dirty="0"/>
              <a:t>If very complex, might hire a tax preparer </a:t>
            </a:r>
          </a:p>
          <a:p>
            <a:r>
              <a:rPr lang="en-US" dirty="0"/>
              <a:t>You can, theoretically, fill out and mail in the forms by hand</a:t>
            </a:r>
          </a:p>
          <a:p>
            <a:r>
              <a:rPr lang="en-US" dirty="0"/>
              <a:t>Don’t do that, it’s horrible</a:t>
            </a:r>
          </a:p>
          <a:p>
            <a:r>
              <a:rPr lang="en-US" dirty="0"/>
              <a:t>Use free tax filing software, which will let you submit and pay your taxes online: </a:t>
            </a:r>
            <a:r>
              <a:rPr lang="en-US" dirty="0">
                <a:hlinkClick r:id="rId2"/>
              </a:rPr>
              <a:t>https://apps.irs.gov/app/freeFile/</a:t>
            </a:r>
            <a:endParaRPr lang="en-US" dirty="0"/>
          </a:p>
          <a:p>
            <a:r>
              <a:rPr lang="en-US" dirty="0"/>
              <a:t>The software will guide you through the process. With the forms from earlier, it’s tedious, but not hard</a:t>
            </a:r>
          </a:p>
        </p:txBody>
      </p:sp>
    </p:spTree>
    <p:extLst>
      <p:ext uri="{BB962C8B-B14F-4D97-AF65-F5344CB8AC3E}">
        <p14:creationId xmlns:p14="http://schemas.microsoft.com/office/powerpoint/2010/main" val="258274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EC37-AF9D-451E-B48A-A72C18BC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What, really? After all that, your advice is just “use the software”?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A767D-3A88-429E-A3C1-14D12DA52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important to understand how taxes work for planning and saving</a:t>
            </a:r>
          </a:p>
          <a:p>
            <a:r>
              <a:rPr lang="en-US" dirty="0"/>
              <a:t>But, yeah, that’s my advice. The US has ridiculously complicated tax procedures due to a lot of lobbying by TurboTax and H&amp;R Block</a:t>
            </a:r>
          </a:p>
          <a:p>
            <a:r>
              <a:rPr lang="en-US" dirty="0"/>
              <a:t>The free software really is your best choice for working through the actual filing process</a:t>
            </a:r>
          </a:p>
        </p:txBody>
      </p:sp>
    </p:spTree>
    <p:extLst>
      <p:ext uri="{BB962C8B-B14F-4D97-AF65-F5344CB8AC3E}">
        <p14:creationId xmlns:p14="http://schemas.microsoft.com/office/powerpoint/2010/main" val="119341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AA22-0EC3-4844-8B05-322FC22C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Potpourri: Tax Refunds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9EC5-8292-47E1-81D8-48A0790A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possible that you’ll have paid more throughout the year than you actually owe through </a:t>
            </a:r>
            <a:r>
              <a:rPr lang="en-US" dirty="0" err="1"/>
              <a:t>eg</a:t>
            </a:r>
            <a:r>
              <a:rPr lang="en-US" dirty="0"/>
              <a:t> withholding</a:t>
            </a:r>
          </a:p>
          <a:p>
            <a:r>
              <a:rPr lang="en-US" dirty="0"/>
              <a:t>If so, you’ll receive a Tax Refund: the excess will be repaid to you!</a:t>
            </a:r>
          </a:p>
          <a:p>
            <a:r>
              <a:rPr lang="en-US" dirty="0"/>
              <a:t>Make sure to set up Direct Deposit to your bank account when you file in this case (for convenience and safety)</a:t>
            </a:r>
          </a:p>
        </p:txBody>
      </p:sp>
    </p:spTree>
    <p:extLst>
      <p:ext uri="{BB962C8B-B14F-4D97-AF65-F5344CB8AC3E}">
        <p14:creationId xmlns:p14="http://schemas.microsoft.com/office/powerpoint/2010/main" val="165833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BBF2-6CC5-486C-AEAD-0D8C9257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Tax 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E9638-A056-4DD2-9C19-96250D164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portion of your income is not subject to withholding, you may be required to make Estimated Tax Payments throughout the year</a:t>
            </a:r>
          </a:p>
          <a:p>
            <a:r>
              <a:rPr lang="en-US" dirty="0"/>
              <a:t>The rules for this are complicated, but the rule of thumb I would recommend is: </a:t>
            </a:r>
          </a:p>
          <a:p>
            <a:r>
              <a:rPr lang="en-US" dirty="0"/>
              <a:t>If you will receive $8,000 or more which is not subject to withholding, you may need to file quarterly estimated taxes</a:t>
            </a:r>
          </a:p>
        </p:txBody>
      </p:sp>
    </p:spTree>
    <p:extLst>
      <p:ext uri="{BB962C8B-B14F-4D97-AF65-F5344CB8AC3E}">
        <p14:creationId xmlns:p14="http://schemas.microsoft.com/office/powerpoint/2010/main" val="82333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Basics: Flat vs Progressive Taxes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Flat (or Proportional) Tax is a flat percentage of your earnings which doesn’t change depending on how much you make</a:t>
            </a:r>
          </a:p>
          <a:p>
            <a:r>
              <a:rPr lang="en-US" dirty="0"/>
              <a:t>A Progressive Tax is a tax whose effective rate increases as your taxable earnings increase. The more you make, the more you’ll pay as a percentage of earnings</a:t>
            </a:r>
          </a:p>
          <a:p>
            <a:r>
              <a:rPr lang="en-US" dirty="0"/>
              <a:t>Progressive taxes use Tax Brackets: your taxable earnings are divided into chunks which are taxed at different rates</a:t>
            </a:r>
          </a:p>
        </p:txBody>
      </p:sp>
    </p:spTree>
    <p:extLst>
      <p:ext uri="{BB962C8B-B14F-4D97-AF65-F5344CB8AC3E}">
        <p14:creationId xmlns:p14="http://schemas.microsoft.com/office/powerpoint/2010/main" val="94091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096E-468B-46E5-896E-77889B02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Tax Payments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245C-77BF-48E7-B797-F2A23317D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600200"/>
            <a:ext cx="9682576" cy="2667000"/>
          </a:xfrm>
        </p:spPr>
        <p:txBody>
          <a:bodyPr>
            <a:normAutofit fontScale="92500"/>
          </a:bodyPr>
          <a:lstStyle/>
          <a:p>
            <a:r>
              <a:rPr lang="en-US" dirty="0"/>
              <a:t>Fellowship funding is non-withheld!</a:t>
            </a:r>
          </a:p>
          <a:p>
            <a:r>
              <a:rPr lang="en-US" dirty="0"/>
              <a:t>Research/travel stipends count as non-withheld income</a:t>
            </a:r>
          </a:p>
          <a:p>
            <a:r>
              <a:rPr lang="en-US" dirty="0"/>
              <a:t>You can do more specific estimates using the IRS worksheet 1040-ES </a:t>
            </a:r>
          </a:p>
          <a:p>
            <a:r>
              <a:rPr lang="en-US" dirty="0"/>
              <a:t>You can pay online, and the due dates for the payments (for next year) are: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078E4F-15F7-EC17-74B5-A1811F0E9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068" y="4724400"/>
            <a:ext cx="652553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0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E94B-5F00-43CA-9962-C9FD5886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Case: Kiddie Tax and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E1B93-A60E-4F20-8CBC-F16D25D6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“Kiddie Tax” is designed to prevent people from reducing their taxes by giving money to their children</a:t>
            </a:r>
          </a:p>
          <a:p>
            <a:r>
              <a:rPr lang="en-US" dirty="0"/>
              <a:t>In simple terms: if a child satisfies the criterion of the Kiddie Tax, they are taxed at their parents’ marginal rate instead of the normal rates</a:t>
            </a:r>
          </a:p>
          <a:p>
            <a:r>
              <a:rPr lang="en-US" dirty="0"/>
              <a:t>Awful side effect: because of the criterion for the Kiddie Tax, it’s possible you may be flagged for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25C-48FA-4B48-956A-E9CB850E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Kiddie Tax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2313-EF8E-47A4-80DA-6E4BBB096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524000"/>
            <a:ext cx="9782801" cy="4648200"/>
          </a:xfrm>
        </p:spPr>
        <p:txBody>
          <a:bodyPr>
            <a:normAutofit/>
          </a:bodyPr>
          <a:lstStyle/>
          <a:p>
            <a:r>
              <a:rPr lang="en-US" dirty="0"/>
              <a:t>As a graduate student, you may be subject to the Kiddie Tax if you satisfy the following:</a:t>
            </a:r>
          </a:p>
          <a:p>
            <a:r>
              <a:rPr lang="en-US" dirty="0"/>
              <a:t>You are unmarried (or married filing separately)</a:t>
            </a:r>
          </a:p>
          <a:p>
            <a:r>
              <a:rPr lang="en-US" dirty="0"/>
              <a:t>At least one parent is living</a:t>
            </a:r>
          </a:p>
          <a:p>
            <a:r>
              <a:rPr lang="en-US" dirty="0"/>
              <a:t>You are under age 24 as of 12/31 of the Tax Year in question</a:t>
            </a:r>
          </a:p>
          <a:p>
            <a:r>
              <a:rPr lang="en-US" dirty="0"/>
              <a:t>You were a student for at least 5 months</a:t>
            </a:r>
          </a:p>
          <a:p>
            <a:r>
              <a:rPr lang="en-US" dirty="0"/>
              <a:t>Less than 50% of your financial support came from “earned income”</a:t>
            </a:r>
          </a:p>
        </p:txBody>
      </p:sp>
    </p:spTree>
    <p:extLst>
      <p:ext uri="{BB962C8B-B14F-4D97-AF65-F5344CB8AC3E}">
        <p14:creationId xmlns:p14="http://schemas.microsoft.com/office/powerpoint/2010/main" val="330758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5915-1682-40A4-BB89-742A08DE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Kiddie Tax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4361A-B3BB-43AF-9D59-F46FC63EE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issue: fellowship funding is considered unearned income!</a:t>
            </a:r>
          </a:p>
          <a:p>
            <a:r>
              <a:rPr lang="en-US" dirty="0"/>
              <a:t>Therefore, those on full fellowship may satisfy these criterion</a:t>
            </a:r>
          </a:p>
          <a:p>
            <a:r>
              <a:rPr lang="en-US" dirty="0"/>
              <a:t>Bottom line: if you are on full fellowship, young, and unmarried, you may be nominally subject to the kiddie tax</a:t>
            </a:r>
          </a:p>
          <a:p>
            <a:r>
              <a:rPr lang="en-US" dirty="0"/>
              <a:t>Practical considerations…</a:t>
            </a:r>
          </a:p>
        </p:txBody>
      </p:sp>
    </p:spTree>
    <p:extLst>
      <p:ext uri="{BB962C8B-B14F-4D97-AF65-F5344CB8AC3E}">
        <p14:creationId xmlns:p14="http://schemas.microsoft.com/office/powerpoint/2010/main" val="394459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9E6F-C548-4A33-9155-93354462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3956-441F-45D4-B914-3F119D27B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Relatedly: if you are under 24, on full fellowship, and lived with your parents for at least half of the year, they may be able to claim you as a dependent on their taxes</a:t>
            </a:r>
          </a:p>
          <a:p>
            <a:r>
              <a:rPr lang="en-US" dirty="0"/>
              <a:t>That might not be a good thing</a:t>
            </a:r>
          </a:p>
        </p:txBody>
      </p:sp>
    </p:spTree>
    <p:extLst>
      <p:ext uri="{BB962C8B-B14F-4D97-AF65-F5344CB8AC3E}">
        <p14:creationId xmlns:p14="http://schemas.microsoft.com/office/powerpoint/2010/main" val="8032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BDDF-1ED7-4A4A-826E-474FDE35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Finance for PhDs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85829-47A8-46E5-A5C0-D93BC7F5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of the grad student specific information of this presentation came from Emily Robert’s wonderful site, Personal Finance for PhDs</a:t>
            </a:r>
          </a:p>
          <a:p>
            <a:r>
              <a:rPr lang="en-US" dirty="0"/>
              <a:t>She gave a talk at UT a few years ago, coincidentally shortly after I’d given my own </a:t>
            </a:r>
            <a:r>
              <a:rPr lang="en-US" dirty="0" err="1"/>
              <a:t>Sophex</a:t>
            </a:r>
            <a:r>
              <a:rPr lang="en-US" dirty="0"/>
              <a:t> talk. I even got to ask her about some edge case concerns!</a:t>
            </a:r>
          </a:p>
          <a:p>
            <a:r>
              <a:rPr lang="en-US" dirty="0">
                <a:hlinkClick r:id="rId2"/>
              </a:rPr>
              <a:t>http://pfforphds.com/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8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Brackets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tax brackets as buckets which are filled in ascending order: first your earnings fill the lowest rate bucket. If there is still money left over, it will then fill the next highest rate bucket, and so on</a:t>
            </a:r>
          </a:p>
          <a:p>
            <a:r>
              <a:rPr lang="en-US" dirty="0"/>
              <a:t>“I’ll lose money if I’m pushed into a higher tax bracket!” is a common misconception</a:t>
            </a:r>
          </a:p>
        </p:txBody>
      </p:sp>
    </p:spTree>
    <p:extLst>
      <p:ext uri="{BB962C8B-B14F-4D97-AF65-F5344CB8AC3E}">
        <p14:creationId xmlns:p14="http://schemas.microsoft.com/office/powerpoint/2010/main" val="7403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Tax Bracket Example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B4FB4A0-6956-4C8C-8802-DC0BC9ACF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496172" cy="4343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 Single filer with $50,000 in earnings (after deductions, covered later)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 2022 Federal tax brackets, their income would be divided into 3 chunks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chunk is then taxed at the appropriate rate for that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B1705-FB25-4070-81FD-4E7B37EC5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953" y="848626"/>
            <a:ext cx="6872574" cy="516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154DC10A-A457-49BF-B62A-9FE0B397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60400"/>
          </a:xfrm>
        </p:spPr>
        <p:txBody>
          <a:bodyPr/>
          <a:lstStyle/>
          <a:p>
            <a:pPr algn="ctr"/>
            <a:r>
              <a:rPr lang="en-US" dirty="0"/>
              <a:t>State Taxes</a:t>
            </a:r>
          </a:p>
        </p:txBody>
      </p:sp>
      <p:pic>
        <p:nvPicPr>
          <p:cNvPr id="2050" name="Picture 2" descr="2020 State Individual Income Tax Rates and Brackets | Tax Foundation">
            <a:extLst>
              <a:ext uri="{FF2B5EF4-FFF2-40B4-BE49-F238E27FC236}">
                <a16:creationId xmlns:a16="http://schemas.microsoft.com/office/drawing/2014/main" id="{0C7D56D1-55C5-4EA0-B3AC-528D6F159C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1672" y="914400"/>
            <a:ext cx="6666328" cy="561638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73632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Taxes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Taxes are taxes you pay to your state of residence</a:t>
            </a:r>
          </a:p>
          <a:p>
            <a:r>
              <a:rPr lang="en-US" dirty="0"/>
              <a:t>State taxes vary significantly between states. Some have a flat tax, others a progressive tax, and some have no state taxes at all</a:t>
            </a:r>
          </a:p>
          <a:p>
            <a:r>
              <a:rPr lang="en-US" dirty="0"/>
              <a:t>Good news: Texas has no state taxes! </a:t>
            </a:r>
          </a:p>
          <a:p>
            <a:r>
              <a:rPr lang="en-US" dirty="0"/>
              <a:t>Potentially bad news: if you lived in another state for a portion of 2022, you may owe state taxes there for your 2022 filings</a:t>
            </a:r>
          </a:p>
        </p:txBody>
      </p:sp>
    </p:spTree>
    <p:extLst>
      <p:ext uri="{BB962C8B-B14F-4D97-AF65-F5344CB8AC3E}">
        <p14:creationId xmlns:p14="http://schemas.microsoft.com/office/powerpoint/2010/main" val="31300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>
            <a:extLst>
              <a:ext uri="{FF2B5EF4-FFF2-40B4-BE49-F238E27FC236}">
                <a16:creationId xmlns:a16="http://schemas.microsoft.com/office/drawing/2014/main" id="{66A05EB0-CF10-43AE-8C25-7AAB5470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algn="ctr"/>
            <a:r>
              <a:rPr lang="en-US" dirty="0"/>
              <a:t>FICA Taxes</a:t>
            </a:r>
          </a:p>
        </p:txBody>
      </p:sp>
      <p:pic>
        <p:nvPicPr>
          <p:cNvPr id="3076" name="Picture 4" descr="Learn About FICA, Social Security, and Medicare Taxes">
            <a:extLst>
              <a:ext uri="{FF2B5EF4-FFF2-40B4-BE49-F238E27FC236}">
                <a16:creationId xmlns:a16="http://schemas.microsoft.com/office/drawing/2014/main" id="{4B33A37F-799C-47D6-AC64-B57BDE71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4805" y="1447800"/>
            <a:ext cx="6619214" cy="496565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536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2388</Words>
  <Application>Microsoft Office PowerPoint</Application>
  <PresentationFormat>Custom</PresentationFormat>
  <Paragraphs>222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Euphemia</vt:lpstr>
      <vt:lpstr>Math 16x9</vt:lpstr>
      <vt:lpstr>UT Grad Student Taxes</vt:lpstr>
      <vt:lpstr>Caveats</vt:lpstr>
      <vt:lpstr>Introduction</vt:lpstr>
      <vt:lpstr>Basics: Flat vs Progressive Taxes</vt:lpstr>
      <vt:lpstr>Tax Brackets</vt:lpstr>
      <vt:lpstr>Tax Bracket Example</vt:lpstr>
      <vt:lpstr>State Taxes</vt:lpstr>
      <vt:lpstr>State Taxes</vt:lpstr>
      <vt:lpstr>FICA Taxes</vt:lpstr>
      <vt:lpstr>FICA Taxes</vt:lpstr>
      <vt:lpstr>FICA Taxes Continued</vt:lpstr>
      <vt:lpstr>Federal Income Taxes </vt:lpstr>
      <vt:lpstr>Federal Income Tax Basics</vt:lpstr>
      <vt:lpstr>Federal Income Tax brackets (2022)</vt:lpstr>
      <vt:lpstr>PowerPoint Presentation</vt:lpstr>
      <vt:lpstr>Tax Deductions and Credits</vt:lpstr>
      <vt:lpstr>Tax Deductions and Credits (cont)</vt:lpstr>
      <vt:lpstr>Why Are Boring People (Like Me) Excited by Deductions and Tax Credits?</vt:lpstr>
      <vt:lpstr>Itemized vs Standard Deduction</vt:lpstr>
      <vt:lpstr>Standard Deduction</vt:lpstr>
      <vt:lpstr>Quick Tax Estimates for 2022</vt:lpstr>
      <vt:lpstr>Specific Education Deductions and Credits</vt:lpstr>
      <vt:lpstr>Lifetime Learning Credit</vt:lpstr>
      <vt:lpstr>American Opportunity Tax Credit</vt:lpstr>
      <vt:lpstr>Student Loan Interest Deduction</vt:lpstr>
      <vt:lpstr>Other Common Deductions/Credits</vt:lpstr>
      <vt:lpstr>Practical Matters</vt:lpstr>
      <vt:lpstr>Practical Matters</vt:lpstr>
      <vt:lpstr>Necessary Forms</vt:lpstr>
      <vt:lpstr>1098t</vt:lpstr>
      <vt:lpstr>1098t</vt:lpstr>
      <vt:lpstr>W-2</vt:lpstr>
      <vt:lpstr>W-2</vt:lpstr>
      <vt:lpstr>When and How to File</vt:lpstr>
      <vt:lpstr>When to File</vt:lpstr>
      <vt:lpstr>How Do I Do That?</vt:lpstr>
      <vt:lpstr>What, really? After all that, your advice is just “use the software”?</vt:lpstr>
      <vt:lpstr>Potpourri: Tax Refunds</vt:lpstr>
      <vt:lpstr>Estimated Tax Payments</vt:lpstr>
      <vt:lpstr>Estimated Tax Payments cont</vt:lpstr>
      <vt:lpstr>Edge Case: Kiddie Tax and Dependency</vt:lpstr>
      <vt:lpstr>Kiddie Tax Continued</vt:lpstr>
      <vt:lpstr>Kiddie Tax Continued</vt:lpstr>
      <vt:lpstr>Dependency</vt:lpstr>
      <vt:lpstr>Personal Finance for PhDs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Grad Student Taxes</dc:title>
  <dc:creator>Ryan Ellin</dc:creator>
  <cp:lastModifiedBy>Ryan Ellin</cp:lastModifiedBy>
  <cp:revision>4</cp:revision>
  <cp:lastPrinted>2022-02-17T05:33:44Z</cp:lastPrinted>
  <dcterms:created xsi:type="dcterms:W3CDTF">2021-01-31T03:54:16Z</dcterms:created>
  <dcterms:modified xsi:type="dcterms:W3CDTF">2023-02-05T01:08:06Z</dcterms:modified>
</cp:coreProperties>
</file>