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7" r:id="rId5"/>
    <p:sldId id="266" r:id="rId6"/>
    <p:sldId id="265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3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8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24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3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9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8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0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F2C-AC58-4809-B2CD-6FA398A839F0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8CC561C-16C7-48FD-AA00-C1B45A887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nezevicmilan/gi-projeka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7466-B1EE-4283-8C9E-B4BE12520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optimization of string searching algorithm using BWT &amp; FM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4C9FD-1F87-4851-8860-80E657491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Milan </a:t>
            </a:r>
            <a:r>
              <a:rPr lang="en-US" dirty="0" err="1"/>
              <a:t>Knezevic</a:t>
            </a:r>
            <a:endParaRPr lang="en-US" dirty="0"/>
          </a:p>
          <a:p>
            <a:r>
              <a:rPr lang="en-US" dirty="0"/>
              <a:t>2019/3169</a:t>
            </a:r>
          </a:p>
        </p:txBody>
      </p:sp>
    </p:spTree>
    <p:extLst>
      <p:ext uri="{BB962C8B-B14F-4D97-AF65-F5344CB8AC3E}">
        <p14:creationId xmlns:p14="http://schemas.microsoft.com/office/powerpoint/2010/main" val="16862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54D-DFD5-4FC9-BA7A-0489DF4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consumption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A0E3C6-B16B-42D6-B0F5-DE81582E2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423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b="1" dirty="0"/>
              <a:t>t</a:t>
            </a:r>
            <a:r>
              <a:rPr lang="en-US" dirty="0"/>
              <a:t> is size of the original text (excluding terminating character $) and </a:t>
            </a:r>
            <a:br>
              <a:rPr lang="en-US" dirty="0"/>
            </a:br>
            <a:r>
              <a:rPr lang="en-US" b="1" dirty="0"/>
              <a:t>n</a:t>
            </a:r>
            <a:r>
              <a:rPr lang="en-US" dirty="0"/>
              <a:t> is number of distinct characters that occur in that text:</a:t>
            </a:r>
          </a:p>
          <a:p>
            <a:pPr>
              <a:buFont typeface="+mj-lt"/>
              <a:buAutoNum type="arabicPeriod"/>
            </a:pPr>
            <a:r>
              <a:rPr lang="en-US" dirty="0"/>
              <a:t>L – stores </a:t>
            </a:r>
            <a:r>
              <a:rPr lang="en-US" b="1" dirty="0"/>
              <a:t>t + 1 characters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F – stores </a:t>
            </a:r>
            <a:r>
              <a:rPr lang="en-US" b="1" dirty="0"/>
              <a:t>n integers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Suffix array – stores </a:t>
            </a:r>
            <a:r>
              <a:rPr lang="en-US" b="1" dirty="0"/>
              <a:t>t + 1 integers</a:t>
            </a:r>
            <a:r>
              <a:rPr lang="en-US" dirty="0"/>
              <a:t>. It can be </a:t>
            </a:r>
            <a:r>
              <a:rPr lang="en-US" dirty="0" err="1"/>
              <a:t>downsampled</a:t>
            </a:r>
            <a:r>
              <a:rPr lang="en-US" dirty="0"/>
              <a:t>.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Tally – stores </a:t>
            </a:r>
            <a:r>
              <a:rPr lang="en-US" b="1" dirty="0"/>
              <a:t>(t + 1) * n integers</a:t>
            </a:r>
            <a:r>
              <a:rPr lang="en-US" dirty="0"/>
              <a:t>. It can be </a:t>
            </a:r>
            <a:r>
              <a:rPr lang="en-US" dirty="0" err="1"/>
              <a:t>downsampled</a:t>
            </a:r>
            <a:r>
              <a:rPr lang="en-US" dirty="0"/>
              <a:t>.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In reality, even more memory is necessary because of different implementation of data structures in different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419844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9492-C7D0-4DB8-9A01-F30A268A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2D671-72E3-4F34-978C-89741E08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Chromosomes:</a:t>
            </a:r>
          </a:p>
          <a:p>
            <a:pPr lvl="1"/>
            <a:r>
              <a:rPr lang="en-US" dirty="0" err="1"/>
              <a:t>Coffea</a:t>
            </a:r>
            <a:r>
              <a:rPr lang="en-US" dirty="0"/>
              <a:t> arabica (coffee) chromosome 1c, patterns: ATGCATG, TCTCTCTA, TTCACTACTCTCA</a:t>
            </a:r>
          </a:p>
          <a:p>
            <a:pPr lvl="1"/>
            <a:r>
              <a:rPr lang="en-US" dirty="0"/>
              <a:t>Mus </a:t>
            </a:r>
            <a:r>
              <a:rPr lang="en-US" dirty="0" err="1"/>
              <a:t>pahari</a:t>
            </a:r>
            <a:r>
              <a:rPr lang="en-US" dirty="0"/>
              <a:t> (shew mouse) chromosome x, patterns: ATGATG, CTCTCTA, TCACTACTCTCA</a:t>
            </a:r>
          </a:p>
          <a:p>
            <a:pPr lvl="1"/>
            <a:r>
              <a:rPr lang="en-US" dirty="0"/>
              <a:t>Homo sapiens (human) chromosome y, patterns: GGAGTC, CAGCCCCACGGA, AGCGCC</a:t>
            </a:r>
          </a:p>
          <a:p>
            <a:r>
              <a:rPr lang="en-US" dirty="0"/>
              <a:t>Suffix array </a:t>
            </a:r>
            <a:r>
              <a:rPr lang="en-US" dirty="0" err="1"/>
              <a:t>downsampling</a:t>
            </a:r>
            <a:r>
              <a:rPr lang="en-US" dirty="0"/>
              <a:t> factors: 1, 4, 16, 64, 256</a:t>
            </a:r>
          </a:p>
          <a:p>
            <a:r>
              <a:rPr lang="en-US" dirty="0"/>
              <a:t>Tally </a:t>
            </a:r>
            <a:r>
              <a:rPr lang="en-US" dirty="0" err="1"/>
              <a:t>downsampling</a:t>
            </a:r>
            <a:r>
              <a:rPr lang="en-US" dirty="0"/>
              <a:t> factors: 1, 8, 32, 128, 512</a:t>
            </a:r>
          </a:p>
        </p:txBody>
      </p:sp>
    </p:spTree>
    <p:extLst>
      <p:ext uri="{BB962C8B-B14F-4D97-AF65-F5344CB8AC3E}">
        <p14:creationId xmlns:p14="http://schemas.microsoft.com/office/powerpoint/2010/main" val="300965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4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EB1C8-5689-4D76-BC4B-8D3D27B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99" y="4774214"/>
            <a:ext cx="94096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Time improvement ratios</a:t>
            </a:r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5877E-6BBB-4986-9DB5-A704FCFF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197" y="837981"/>
            <a:ext cx="9813415" cy="3996736"/>
          </a:xfrm>
          <a:prstGeom prst="rect">
            <a:avLst/>
          </a:prstGeom>
        </p:spPr>
      </p:pic>
      <p:sp>
        <p:nvSpPr>
          <p:cNvPr id="46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56E54-4B39-4D0F-92AB-E1B4F6D9B5AC}"/>
              </a:ext>
            </a:extLst>
          </p:cNvPr>
          <p:cNvSpPr/>
          <p:nvPr/>
        </p:nvSpPr>
        <p:spPr>
          <a:xfrm>
            <a:off x="4069364" y="1289197"/>
            <a:ext cx="254061" cy="3111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A5EED-B373-4E5E-BC2D-8BBA8559FE19}"/>
              </a:ext>
            </a:extLst>
          </p:cNvPr>
          <p:cNvSpPr txBox="1"/>
          <p:nvPr/>
        </p:nvSpPr>
        <p:spPr>
          <a:xfrm>
            <a:off x="1889599" y="5772631"/>
            <a:ext cx="85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increase of </a:t>
            </a:r>
            <a:r>
              <a:rPr lang="en-US" dirty="0" err="1"/>
              <a:t>downsampling</a:t>
            </a:r>
            <a:r>
              <a:rPr lang="en-US" dirty="0"/>
              <a:t> factors, execution time increases slowly.</a:t>
            </a:r>
          </a:p>
        </p:txBody>
      </p:sp>
    </p:spTree>
    <p:extLst>
      <p:ext uri="{BB962C8B-B14F-4D97-AF65-F5344CB8AC3E}">
        <p14:creationId xmlns:p14="http://schemas.microsoft.com/office/powerpoint/2010/main" val="300015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4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EB1C8-5689-4D76-BC4B-8D3D27B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99" y="4774214"/>
            <a:ext cx="94096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Memory improvement ratios</a:t>
            </a:r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5877E-6BBB-4986-9DB5-A704FCFF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197" y="848777"/>
            <a:ext cx="9813415" cy="3975143"/>
          </a:xfrm>
          <a:prstGeom prst="rect">
            <a:avLst/>
          </a:prstGeom>
        </p:spPr>
      </p:pic>
      <p:sp>
        <p:nvSpPr>
          <p:cNvPr id="46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6472-C3C8-44A4-92EF-3CFB2B347A25}"/>
              </a:ext>
            </a:extLst>
          </p:cNvPr>
          <p:cNvSpPr txBox="1"/>
          <p:nvPr/>
        </p:nvSpPr>
        <p:spPr>
          <a:xfrm>
            <a:off x="1871572" y="5776052"/>
            <a:ext cx="1016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increase of suffix array </a:t>
            </a:r>
            <a:r>
              <a:rPr lang="en-US" dirty="0" err="1"/>
              <a:t>downsampling</a:t>
            </a:r>
            <a:r>
              <a:rPr lang="en-US" dirty="0"/>
              <a:t> factor, the increase in tally </a:t>
            </a:r>
            <a:r>
              <a:rPr lang="en-US" dirty="0" err="1"/>
              <a:t>downsampling</a:t>
            </a:r>
            <a:r>
              <a:rPr lang="en-US" dirty="0"/>
              <a:t> </a:t>
            </a:r>
          </a:p>
          <a:p>
            <a:r>
              <a:rPr lang="en-US" dirty="0"/>
              <a:t>factor results in bigger memory improvement.</a:t>
            </a:r>
          </a:p>
        </p:txBody>
      </p:sp>
    </p:spTree>
    <p:extLst>
      <p:ext uri="{BB962C8B-B14F-4D97-AF65-F5344CB8AC3E}">
        <p14:creationId xmlns:p14="http://schemas.microsoft.com/office/powerpoint/2010/main" val="31012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82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84" name="Rectangle 41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2EB1C8-5689-4D76-BC4B-8D3D27B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99" y="4774214"/>
            <a:ext cx="94096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Trade-off (harmonic mean of normalized improvement ratios)</a:t>
            </a:r>
          </a:p>
        </p:txBody>
      </p:sp>
      <p:sp>
        <p:nvSpPr>
          <p:cNvPr id="85" name="Rectangle 43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5877E-6BBB-4986-9DB5-A704FCFF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3944" y="812333"/>
            <a:ext cx="9767921" cy="4048032"/>
          </a:xfrm>
          <a:prstGeom prst="rect">
            <a:avLst/>
          </a:prstGeom>
        </p:spPr>
      </p:pic>
      <p:sp>
        <p:nvSpPr>
          <p:cNvPr id="46" name="Freeform 33">
            <a:extLst>
              <a:ext uri="{FF2B5EF4-FFF2-40B4-BE49-F238E27FC236}">
                <a16:creationId xmlns:a16="http://schemas.microsoft.com/office/drawing/2014/main" id="{783A863A-BB4D-4ECD-8D75-B5B6F03D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81489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36472-C3C8-44A4-92EF-3CFB2B347A25}"/>
              </a:ext>
            </a:extLst>
          </p:cNvPr>
          <p:cNvSpPr txBox="1"/>
          <p:nvPr/>
        </p:nvSpPr>
        <p:spPr>
          <a:xfrm>
            <a:off x="1871572" y="5772631"/>
            <a:ext cx="984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Optimum has 2.83 times bigger </a:t>
            </a:r>
            <a:r>
              <a:rPr lang="en-US" dirty="0" err="1"/>
              <a:t>executon</a:t>
            </a:r>
            <a:r>
              <a:rPr lang="en-US" dirty="0"/>
              <a:t> time and consumes 53.92 times less memory.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C559A-8BF8-4DAF-B34A-66C0E1E432C7}"/>
              </a:ext>
            </a:extLst>
          </p:cNvPr>
          <p:cNvSpPr/>
          <p:nvPr/>
        </p:nvSpPr>
        <p:spPr>
          <a:xfrm>
            <a:off x="8785932" y="1293886"/>
            <a:ext cx="269291" cy="3102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32911-0C69-4D09-AEC0-FB48EFCC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82FB72-1883-4252-B536-FCAAC09D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27550"/>
            <a:ext cx="8915399" cy="441796"/>
          </a:xfrm>
        </p:spPr>
        <p:txBody>
          <a:bodyPr>
            <a:norm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https://github.com/iknezevicmilan/gi-projekat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689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Analysis of optimization of string searching algorithm using BWT &amp; FM index</vt:lpstr>
      <vt:lpstr>Memory consumption</vt:lpstr>
      <vt:lpstr>Testing parameters</vt:lpstr>
      <vt:lpstr>Time improvement ratios</vt:lpstr>
      <vt:lpstr>Memory improvement ratios</vt:lpstr>
      <vt:lpstr>Trade-off (harmonic mean of normalized improvement ratios)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optimization of string searching algorithm using BWT &amp; FM index</dc:title>
  <dc:creator>Милан Кнежевић</dc:creator>
  <cp:lastModifiedBy>Милан Кнежевић</cp:lastModifiedBy>
  <cp:revision>9</cp:revision>
  <dcterms:created xsi:type="dcterms:W3CDTF">2020-04-28T22:33:00Z</dcterms:created>
  <dcterms:modified xsi:type="dcterms:W3CDTF">2020-04-28T23:50:35Z</dcterms:modified>
</cp:coreProperties>
</file>