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notesMasterIdLst>
    <p:notesMasterId r:id="rId7"/>
  </p:notesMasterIdLst>
  <p:sldIdLst>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Lst>
  <p:sldSz cx="12192000" cy="68580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slide" Target="slides/slide16.xml" /><Relationship Id="rId24" Type="http://schemas.openxmlformats.org/officeDocument/2006/relationships/slide" Target="slides/slide17.xml" /><Relationship Id="rId25" Type="http://schemas.openxmlformats.org/officeDocument/2006/relationships/slide" Target="slides/slide18.xml" /><Relationship Id="rId26" Type="http://schemas.openxmlformats.org/officeDocument/2006/relationships/slide" Target="slides/slide19.xml" /><Relationship Id="rId27" Type="http://schemas.openxmlformats.org/officeDocument/2006/relationships/slide" Target="slides/slide20.xml" /><Relationship Id="rId28" Type="http://schemas.openxmlformats.org/officeDocument/2006/relationships/tags" Target="tags/tag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notesMaster" Target="notesMasters/notesMaster1.xml" /><Relationship Id="rId8" Type="http://schemas.openxmlformats.org/officeDocument/2006/relationships/slide" Target="slides/slide1.xml" /><Relationship Id="rId9" Type="http://schemas.openxmlformats.org/officeDocument/2006/relationships/slide" Target="slides/slide2.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DC78DFCC-589B-4A60-9C12-59D686ADFEC6}" type="datetimeFigureOut">
              <a:rPr lang="zh-CN" altLang="en-US" smtClean="0"/>
              <a:t>2018/7/9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p:spPr>
        <p:txBody>
          <a:bodyPr vert="horz" lIns="91440" tIns="45720" rIns="91440" bIns="45720" rtlCol="0"/>
          <a:lstStyle/>
          <a:p>
            <a:pPr lvl="0"/>
            <a:r>
              <a:rPr lang="zh-CN" altLang="en-US" dirty="1" smtClean="0"/>
              <a:t>单击此处编辑母版文本样式</a:t>
            </a:r>
          </a:p>
          <a:p>
            <a:pPr lvl="1"/>
            <a:r>
              <a:rPr lang="zh-CN" altLang="en-US" dirty="1" smtClean="0"/>
              <a:t>第二级</a:t>
            </a:r>
          </a:p>
          <a:p>
            <a:pPr lvl="2"/>
            <a:r>
              <a:rPr lang="zh-CN" altLang="en-US" dirty="1" smtClean="0"/>
              <a:t>第三级</a:t>
            </a:r>
          </a:p>
          <a:p>
            <a:pPr lvl="3"/>
            <a:r>
              <a:rPr lang="zh-CN" altLang="en-US" dirty="1" smtClean="0"/>
              <a:t>第四级</a:t>
            </a:r>
          </a:p>
          <a:p>
            <a:pPr lvl="4"/>
            <a:r>
              <a:rPr lang="zh-CN" altLang="en-US" dirty="1"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尊敬的各位听众，大家好。我非常荣幸在这里分享我的项目，名为“基于YOLO-v8的自动仪表读取系统”。在我们的日常生活中，各种仪表设备无处不在，它们的运行状态直接关系到我们的生活质量。然而，传统的仪表读取方式往往需要人工进行，效率低下且容易出错。因此，我们急需一种更高效、准确的自动仪表读取系统。今天，我将向大家详细介绍如何利用最新的计算机视觉技术——YOLO-v8，构建这样一个系统。我们将探讨其工作原理，展示其在实际场景中的应用，并讨论其未来的发展前景。希望通过今天的分享，能让大家对这一领域有更深入的理解。现在，让我们开始吧。</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本次演讲中，我们将探讨实验设计的重要性。首先，我们将介绍数据集MC1296，这是一个用于仪表检测的重要数据集。接着，我们将详细讲解实验的原理和设置过程，包括仪表检测、仪表对齐和仪表识别。通过这些步骤，我们将能够进行有效的数据分析和结果评估。</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介绍的数据集名为MC1296，具有高质量和多样性的特点。首先，该数据集包含1296张高质仪表图像，这些图像涵盖了多种类型的仪表，如电压表、压力表等。同时，为了模拟真实的工业环境，我们考虑了光照、磨损等因素，并从多个角度进行了拍摄。这种多样性的数据集可以更好地满足不同场景下的需求。其次，MC1296数据集的结构非常清晰。任务与标注分为检测、对齐和读取三个主要任务。在每个任务中，我们进行了详细的标注，包括边界框、坐标偏移和指针读数等信息。通过这些标注，我们可以确保模型在真实环境中能够准确地评估指针位置和量程数字。接下来，为了全面测试我们的模型性能，我们设计了一个三阶段的测试方案。在这个阶段中，我们结合了主流的识别原理，提取了指针的位置和量程数字，并采用了YOLO-v8等模块来提高识别的准确性和效率。通过这个全面的测试方案，我们可以更好地评估我们的模型在不同场景下的性能表现。以上就是关于MC1296数据集的详细介绍。下面我将进入下一个主题。</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实验原理及设置为话题，详细介绍仪表检测、仪表对齐和仪表识别三个方面。在仪表检测技术革新方面，我们采用先进的YOLO-v8模型来进行快速精准的检测。该模型通过对图像进行预处理，强化了图像特征，大幅提升了仪表在复杂环境下的识别率。这一技术革新为我们的研究工作提供了有力支撑。接下来是仪表图像智能对齐的内容。我们在实验中引入了空间变换网络（STM），有效校正仪表图像。通过解决传统方法在点匹配上的局限性，我们为后续数字识别提供了准确的基础。这种智能对齐的方法能够更好地适应各种复杂场景，提高了我们的实验效果。最后是精确的数字识别机制。我们采用了值获取模块（VAM）结合深度学习的方法，直接从校正后的图像中准确识别和计算表计读数。即使在模糊或复杂背景下，我们仍然能够保持高准确度的数字识别能力。这种精确的数字识别机制为我们的研究提供了可靠的数据依据。综上所述，我们通过先进的YOLO-v8模型、空间变换网络和值获取模块实现了仪表检测、仪表对齐和数字识别的技术突破。这些创新的方法为我们的工作带来了显著的提升和改进。下面我将详细介绍每个方面的具体内容。</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方法论是我们解决问题的基本步骤。在仪表检测中，我们采用了基于YOLO-v8的改进检测模型（YDM）。同时，我们还引入了改进的空间变换网络（STM）来对齐仪表。最后，在仪表识别过程中，我们利用值获取模块（VAM）进行精确识别。接下来，我将详细介绍这些方法和技术的应用。</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仪表检测技术的革新为主题，介绍一项基于YOLO-v8的改进检测模型（YDM）的研究工作。该研究通过引入最新的物体检测技术，优化了仪表识别流程，显著提升了自动化仪表读取技术的适应性和鲁棒性。那么这一页我们将重点关注数据集的丰富全面性和性能提升的显著性。实验设计中引入了专业定制的MC1296数据集，该数据集覆盖了高质量的仪表图像，包含多种仪表类型与复杂环境背景。这一数据集的多样性确保了测试的全面性和挑战性，为评估模型在现实世界中的表现提供了坚实基础。下面我将重点介绍性能提升方面的进步。相比于传统方法，基于YOLO-v8的检测模型（YDM）在仪表检测任务上取得了突破性的进展。不仅准确率达到了98.6%，同时在处理速度上也实现了大幅提升，达到了每秒12.4帧的处理能力。这一结果有效地推动了自动仪表读取技术的发展。 至此，我们详细介绍了这个基于YOLO-v8的改进检测模型（YDM）在仪表检测领域的应用。它通过融合最新的物体检测技术，优化了仪表识别流程，提高了自动化仪表读取技术的适应性和鲁棒性。同时，数据集的丰富全面性和性能提升的显著性也为其实际应用打下了坚实的基础。</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空间变换网络（STM）作为我们的讨论点。我们首先来探讨一下，改进后的空间变换网络（STM）是如何工作的。STM采用的是一种隐式学习方法，这种方法可以让我们直接从数据中学习图像间的空间变换关系。这样做的好处在于，我们可以避免了复杂的点匹配步骤，从而减少了模型的预处理需求。这是一个重大的改进，它使得我们在处理图像时更为高效，也更加方便。接下来，我们来看看STM的具体结构和实现方式。STM是基于改进的STN，它使用ResNet18作为其特征提取的主干网络。通过对这个网络进行训练学习，我们可以确定从原图到对齐图之间的空间映射。与以往的STN不同的是，STM输出的是变换指示，而不是传统的变换矩阵。这种设计使得我们能够更准确地完成图像的对齐。最后，我们将STM与传统的STN进行比较。与传统STN相比，STM在仪表图像对齐方面表现优秀，它能够更快速地处理更广泛的角度偏差。这为数字识别提供了更准确的基础。这就是我们引入STM的原因，它可以大大提高我们的工作效率和准确性。</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仪表识别为主题，详细讲解值获取模块（VAM）的使用。那么这一页，我们先来了解什么是VAM。VAM是一个综合框架，它的主要功能是检索仪表上的关键组件并识别数字。为了实现这个目标，VAM采用了一种先进的技术手段，即通过ResNet18作为主干网络提取特征，并通过特征金字塔网络（FPN）实现多尺度特征融合。这种技术手段使得VAM在处理复杂仪表时，能够有效地提高识别的准确性和效率。下面我将重点讲解VAM的两个主要分支：组件检索分支和数字识别分支。首先，组件检索分支的功能是利用语义分割方法定位指针和刻度。为了实现这个功能，VAM通过两个独立的1×1卷积层生成的指针图和关键刻度图，从而实现了对指针和刻度的高效定位。这种方式不仅提高了分割性能，还为后续的数字识别工作奠定了基础。接下来，我们来看VAM的数字识别分支。数字识别分支的任务是专门处理文本识别任务，即识别仪表上的数字。为了提高检测准确率，VAM采用了在线难例挖掘（OHEM）策略。这种策略可以将检测到的数字区域转换成固定大小，然后通过双向LSTM进行序列识别。这种方法在处理长序列数字时具有很高的精度，大大提高了VAM的整体识别性能。以上就是我对VAM的详细介绍。通过这种先进的技术手段，我们可以更高效、更准确地识别仪表上的关键组件和数字，为后续的数据分析和应用提供有力支持。</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lt;结果分析&gt;是本次演讲的重点内容，其中将进行不同方法的性能比较，包括AP50、AP75和FPS等指标的对比。另外，我们还将深入分析STM、VAM和YDM模块的性能，包括准确率和速度等方面。下面我将详细介绍这些内容。</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主要对不同的检测方法进行性能比较。首先是YOLO-v8模型，其在仪表检测任务中展现出了98.6%的AP50和97.1%的AP75，以及每秒12.4帧的处理速度，这些指标均显著优于其他传统物体检测方法。然后我们将对仪表对准技术进行详细的比较分析。改进的空间变换网络（STM）在此领域中取得了1.7%的平均相对误差和0.26%的平均参考误差，表现出色，且处理速度快于其他对准方法。最后是仪表识别方法的定量评估。VAM框架结合了ResNet18和FPN进行特征提取与多尺度融合，通过指针图和关键刻度图的语义分割以及双向LSTM的数字序列识别，实现了高效的仪表组件检索和数字识别。</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各模块性能分析为主题，深入探讨空间变换网络（STM）、值获取模块（VAM）和基于YOLO-v8的检测模型（YDM）在仪表图像识别中的准确率和速度表现。首先，对于STM模块，其在仪表图像对齐方面展现出色的能力。相比传统方法，STM能够更快速、准确地处理更广泛的角度偏差。这意味着在后续的数字识别处理步骤中，我们可以更加高效地获得准确的基础数据，从而保证了整个系统的准确性和可靠性。接下来是VAM模块，在数字识别任务上表现出卓越的性能。VAM能够准确识别绝大多数仪表读数，即使在复杂背景和模糊图像的挑战下，依然保持较高的准确度。这证明了VAM在自动化仪表读取技术中的重要作用，为实际应用提供了可靠的支持。然后是YDM模块，以YOLO-v8为基础的检测模型在仪表检测任务上取得了显著成果。实验结果显示，YDM在准确率和速度方面均超过了传统的物体检测方法。这一结果凸显了YDM作为仪表识别系统首阶段的重要性和有效性，为进一步的数据分析和应用奠定了坚实的基础。综上所述，空间变换网络（STM）在仪表图像对齐方面的出色表现、值获取模块（VAM）在数字识别任务中的卓越性能以及基于YOLO-v8的检测模型（YDM）在仪表检测任务中取得的显著成果，展示了这些模块在仪表图像识别系统中的关键价值和优势。通过不断优化和改进这些模块，我们可以实现更准确、高效的仪表图像识别，并为实际应用带来更多的价值和效益。</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这次的演讲中，我会通过以下几个部分来为大家呈现我们的全篇PPT。首先，我们会对问题的背景进行介绍和概述，即引言部分。其次，我们回顾和分析相关研究的进展，为后续的工作奠定基础。随后，我们将详细阐述我们的实验设计，包括我们所采取的方法和技术。接着，我们会详细解析我们的方法论，包括我们如何实施和优化我们的方法。最后，我们将对我们的结果进行全面的分析，并解释我们的研究对我们领域的贡献。希望大家能从中得到启发和收获。</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此次演讲中，我们深入探讨了基于YOLO-v8的自动仪表读取系统。从引言到实验设计，再到结果分析，我们详细介绍了该系统的设计过程与实现方法。通过对比相关工作，证明了其优越性和实际应用价值。谢谢大家的关注和倾听！</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现代社会中，工业生产与电力系统管理扮演着关键的角色。其中，模拟仪表在这两个领域中起着至关重要的作用，它们不仅能够帮助我们精确监控和管理生产过程，还能够确保电力系统的稳定运行。然而，随着科技的不断发展，我们也面临着一些挑战，比如如何提高模拟仪表的准确性和可靠性，以及如何有效地利用现代信息技术进行实时监控和管理。下面我将详细讲述这些问题。</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下面我将为大家介绍现代工业生产和电力系统管理的重要性。在当前社会中，工业生产和电力系统的监控对于保障作业效率和安全至关重要。模拟仪表作为监测各种物理量的关键工具，其准确性直接影响到整个生产流程的质量和稳定性。然而，尽管模拟仪表扮演着重要角色，但在高危或难以接近的环境中进行人工读取存在着重大挑战。这些挑战不仅仅包括劳动强度和时间成本，还涉及到人员安全风险以及环境因素对读数准确性的影响。因此，为了解决人工读取仪表的局限性，开发一种高效准确的自动仪表读取系统显得尤为迫切。这样的系统能够提升数据收集的效率和准确性，同时确保工作人员的安全，满足复杂工业环境的要求。总之，现代工业生产和电力系统管理的重要性不可忽视。通过引入自动化读取系统，我们可以克服人工读取带来的各种挑战，提高生产效率和安全性，进一步推动工业发展的进步。</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模拟仪表的重要性及其挑战为主题，展开演讲。那么这一页，我们首先来谈谈模拟仪表的关键作用。在现代工业生产与电力监控中，模拟仪表是核心的监控工具，负责记录关键物理量如电流、压力和温度。它们在确保工业系统稳定运行及人员安全方面发挥着至关重要的作用。然而，人工读取仪表数据的方式存在效率低下、劳动强度大的问题，并且在高危或难以接近的环境中，这种方法不仅存在安全风险，也难以满足实时监控的需求。下面我将介绍自动仪表读取系统面临的挑战。尽管计算机视觉技术取得了进展，但自动读取模拟仪表仍然面临诸多挑战。首先，多样化仪表面板的检测是一个难题，不同类型的仪表面板设计不同，给自动读取带来了困难。其次，环境光照变化也是一个问题，光线强弱的变化会影响仪表的读取准确性。此外，仪表指针和刻度识别准确性也是一个挑战，特别是在复杂环境中，仪表指针的运动速度和刻度的细小变化都会对自动读取产生误差，限制了其在实际应用中的可靠性和广泛性。以上所述，模拟仪表作为工业监控的核心工具，虽然面临一些挑战，但其重要性不可忽视。随着技术的不断进步和发展，相信这些挑战也会逐渐得到解决，为工业生产带来更多的便利和安全保障。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相关工作”的一级大纲为引，探讨传统仪表读取方法的问题和自动仪表读取技术的发展概述。在传统仪表读取方法中，存在着许多问题，如人工操作繁琐、数据误差较大等。为了解决这些问题，自动仪表读取技术应运而生，通过计算机视觉等先进技术的应用，实现了对仪表数据的自动读取和分析。下面我将重点介绍YOLO-v8在计算机视觉中的应用前景。YOLO-v8是一种新型的目标检测算法，具有快速、准确的特点，能够实现实时目标检测和识别。在工业领域，它有望应用于仪表数据的自动识别和分析，提高生产效率和准确性。因此，我们可以说，YOLO-v8在计算机视觉中的应用前景非常广阔。</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以分析传统仪表读取方法的问题为主题，首先我们来看看人工读取仪表的局限性。传统的仪表读取方式存在很多问题，比如它需要投入大量的时间和人力，而且劳动强度较大。更为重要的是，当需要在高危或者难以接近的环境中进行读表时，这种方式会带来很大的安全风险。其次，环境因素对读取准确性造成了严重影响。随着环境光照的改变以及仪表面板的多样性，人工读取数据的准确性大大降低，这无疑会对后续的决策和数据质量产生负面影响。最后，自动化读取的技术挑战也是不容忽视的一点。自动仪表读取系统需解决诸如仪表款式多样、环境条件复杂以及指针与刻度识别困难等技术难题，以满足现代工业的需求。因此，我们必须面对并解决这些问题，以提升我们工作效率和数据质量，确保工作的顺利进行。</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现代工业环境中的自动化仪表读取技术为主题，来深入探讨这一重要议题。首先，让我们来理解一下自动仪表读取技术的必要性。在现代社会中，模拟仪表广泛应用于电流、压力和温度等物理量的监测。然而，当我们进入高危或难以接触的环境，如变电站和化工工厂，人工读取仪表就存在着安全风险和效率问题。因此，自动化读取技术的发展变得尤为重要。下面我将谈谈计算机视觉技术的挑战与进步。尽管计算机视觉技术在许多领域中都取得了显著的进步，但在自动仪表读取方面，它仍然面临着一些挑战。这些挑战包括仪表面板的多样性、环境光照的变化以及指针和刻度的识别问题。现有的系统往往无法处理低质量的图像，这严重限制了其在实际应用中的可靠性和广泛性。然后我们将讨论YOLO-v8在仪表检测中的应用前景。作为新一代的物体检测技术，YOLO-v8在速度和准确性上都有显著的提升，非常适用于需要快速响应的仪表读取任务。其多尺度训练和推理的能力可以帮助我们适应各种大小和形状的仪表，从而提高系统的整体效率和可靠性。</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YOLO-v8的速度与准确性为切入点，深入探讨其在计算机视觉中的应用前景。作为最新一代的物体检测技术，YOLO-v8在速度和准确性方面都有显著提升。它的处理速度接近实时，同时保持着高精度的特点，这对于需要快速响应的仪表读取任务至关重要。下面我将谈谈YOLO-v8的另一个优势，那就是多尺度训练和推理能力。通过支持多尺度训练和推理，YOLO-v8能够更好地适应不同大小和形状的仪表。这种灵活性使得它能够应对多样化的仪表类型，提高了检测的普适性和鲁棒性。那么这一页我们来讨论一下YOLO-v8应对复杂场景和光照变化的能力。YOLO-v8具备的强大性能和灵活性使其能够更好地应对复杂的背景和变化的光照条件。这些特点对于传统的自动仪表读取技术来说往往是难以解决的问题，而YOLO-v8为我们提供了全新的解决方案。无论是在光线昏暗或明亮的情况下，YOLO-v8都能够准确地识别出仪表并提取所需信息，从而为计算机视觉领域带来了新的突破。总之，YOLO-v8在计算机视觉中的应用前景非常广阔。它的速度与准确性、多尺度训练和推理的优势以及应对复杂场景和光照变化的能力，使得它成为解决仪表读取等任务的理想选择。相信在未来的发展中，YOLO-v8将继续发挥重要作用，推动计算机视觉领域的不断创新和发展。</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xml" /><Relationship Id="rId3" Type="http://schemas.openxmlformats.org/officeDocument/2006/relationships/image" Target="../media/image5.png" /><Relationship Id="rId4" Type="http://schemas.openxmlformats.org/officeDocument/2006/relationships/image" Target="../media/image4.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image" Target="../media/image7.png" /><Relationship Id="rId4" Type="http://schemas.openxmlformats.org/officeDocument/2006/relationships/image" Target="../media/image6.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2.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9.png" /><Relationship Id="rId6" Type="http://schemas.openxmlformats.org/officeDocument/2006/relationships/image" Target="../media/image10.png" /><Relationship Id="rId7" Type="http://schemas.openxmlformats.org/officeDocument/2006/relationships/image" Target="../media/image6.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3.xml" /><Relationship Id="rId3" Type="http://schemas.openxmlformats.org/officeDocument/2006/relationships/image" Target="../media/image5.png" /><Relationship Id="rId4" Type="http://schemas.openxmlformats.org/officeDocument/2006/relationships/image" Target="../media/image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4.xml" /><Relationship Id="rId3" Type="http://schemas.openxmlformats.org/officeDocument/2006/relationships/image" Target="../media/image7.png" /><Relationship Id="rId4" Type="http://schemas.openxmlformats.org/officeDocument/2006/relationships/image" Target="../media/image6.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5.xml" /><Relationship Id="rId3" Type="http://schemas.openxmlformats.org/officeDocument/2006/relationships/image" Target="../media/image7.png" /><Relationship Id="rId4" Type="http://schemas.openxmlformats.org/officeDocument/2006/relationships/image" Target="../media/image6.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6.xml" /><Relationship Id="rId3" Type="http://schemas.openxmlformats.org/officeDocument/2006/relationships/image" Target="../media/image7.png" /><Relationship Id="rId4" Type="http://schemas.openxmlformats.org/officeDocument/2006/relationships/image" Target="../media/image6.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7.xml" /><Relationship Id="rId3" Type="http://schemas.openxmlformats.org/officeDocument/2006/relationships/image" Target="../media/image5.png" /><Relationship Id="rId4" Type="http://schemas.openxmlformats.org/officeDocument/2006/relationships/image" Target="../media/image4.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8.xml" /><Relationship Id="rId3" Type="http://schemas.openxmlformats.org/officeDocument/2006/relationships/image" Target="../media/image7.png" /><Relationship Id="rId4" Type="http://schemas.openxmlformats.org/officeDocument/2006/relationships/image" Target="../media/image11.png" /><Relationship Id="rId5" Type="http://schemas.openxmlformats.org/officeDocument/2006/relationships/image" Target="../media/image12.png" /><Relationship Id="rId6" Type="http://schemas.openxmlformats.org/officeDocument/2006/relationships/image" Target="../media/image13.png" /><Relationship Id="rId7" Type="http://schemas.openxmlformats.org/officeDocument/2006/relationships/image" Target="../media/image6.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9.xml" /><Relationship Id="rId3" Type="http://schemas.openxmlformats.org/officeDocument/2006/relationships/image" Target="../media/image7.png" /><Relationship Id="rId4" Type="http://schemas.openxmlformats.org/officeDocument/2006/relationships/image" Target="../media/image6.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image" Target="../media/image3.png" /><Relationship Id="rId4"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0.xml" /><Relationship Id="rId3" Type="http://schemas.openxmlformats.org/officeDocument/2006/relationships/image" Target="../media/image1.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xml" /><Relationship Id="rId3" Type="http://schemas.openxmlformats.org/officeDocument/2006/relationships/image" Target="../media/image5.png" /><Relationship Id="rId4" Type="http://schemas.openxmlformats.org/officeDocument/2006/relationships/image" Target="../media/image4.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 Id="rId3" Type="http://schemas.openxmlformats.org/officeDocument/2006/relationships/image" Target="../media/image7.png" /><Relationship Id="rId4" Type="http://schemas.openxmlformats.org/officeDocument/2006/relationships/image" Target="../media/image6.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 Id="rId3" Type="http://schemas.openxmlformats.org/officeDocument/2006/relationships/image" Target="../media/image7.png" /><Relationship Id="rId4" Type="http://schemas.openxmlformats.org/officeDocument/2006/relationships/image" Target="../media/image6.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6.xml" /><Relationship Id="rId3" Type="http://schemas.openxmlformats.org/officeDocument/2006/relationships/image" Target="../media/image5.png" /><Relationship Id="rId4" Type="http://schemas.openxmlformats.org/officeDocument/2006/relationships/image" Target="../media/image4.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xml" /><Relationship Id="rId3" Type="http://schemas.openxmlformats.org/officeDocument/2006/relationships/image" Target="../media/image7.png" /><Relationship Id="rId4" Type="http://schemas.openxmlformats.org/officeDocument/2006/relationships/image" Target="../media/image6.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8.xml" /><Relationship Id="rId3" Type="http://schemas.openxmlformats.org/officeDocument/2006/relationships/image" Target="../media/image7.png" /><Relationship Id="rId4" Type="http://schemas.openxmlformats.org/officeDocument/2006/relationships/image" Target="../media/image6.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9.xml" /><Relationship Id="rId3" Type="http://schemas.openxmlformats.org/officeDocument/2006/relationships/image" Target="../media/image7.png"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151446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FFFFFF"/>
                </a:solidFill>
                <a:highlight>
                  <a:srgbClr val="FFFFFF">
                    <a:alpha val="0"/>
                  </a:srgbClr>
                </a:highlight>
                <a:latin typeface="微软雅黑"/>
              </a:rPr>
              <a:t>基于YOLO-v8的自动仪表读取系统</a:t>
            </a:r>
          </a:p>
        </p:txBody>
      </p:sp>
      <p:sp>
        <p:nvSpPr>
          <p:cNvPr id="3" name="New shape"/>
          <p:cNvSpPr/>
          <p:nvPr/>
        </p:nvSpPr>
        <p:spPr>
          <a:xfrm>
            <a:off x="622800" y="3101012"/>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101012"/>
            <a:ext cx="11038043"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1">
                <a:solidFill>
                  <a:srgbClr val="CD9B63"/>
                </a:solidFill>
                <a:highlight>
                  <a:srgbClr val="FFFFFF">
                    <a:alpha val="0"/>
                  </a:srgbClr>
                </a:highlight>
                <a:latin typeface="微软雅黑"/>
              </a:rPr>
              <a:t>计算机视觉在仪表读取中的应用研究</a:t>
            </a:r>
          </a:p>
        </p:txBody>
      </p:sp>
      <p:sp>
        <p:nvSpPr>
          <p:cNvPr id="5"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138368"/>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FFFFFF"/>
                </a:solidFill>
                <a:highlight>
                  <a:srgbClr val="FFFFFF">
                    <a:alpha val="0"/>
                  </a:srgbClr>
                </a:highlight>
                <a:latin typeface="微软雅黑"/>
              </a:rPr>
              <a:t>作者: 智文</a:t>
            </a:r>
          </a:p>
        </p:txBody>
      </p:sp>
      <p:sp>
        <p:nvSpPr>
          <p:cNvPr id="9" name="New shape"/>
          <p:cNvSpPr/>
          <p:nvPr/>
        </p:nvSpPr>
        <p:spPr>
          <a:xfrm>
            <a:off x="611778" y="4740950"/>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FFFFFF"/>
                </a:solidFill>
                <a:highlight>
                  <a:srgbClr val="FFFFFF">
                    <a:alpha val="0"/>
                  </a:srgbClr>
                </a:highlight>
                <a:latin typeface="微软雅黑"/>
              </a:rPr>
              <a:t>汇报时间: 2024/03/11</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ln>
            <a:noFill/>
          </a:ln>
        </p:spPr>
      </p:pic>
      <p:sp>
        <p:nvSpPr>
          <p:cNvPr id="3"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D9B63"/>
                </a:solidFill>
                <a:highlight>
                  <a:srgbClr val="FFFFFF">
                    <a:alpha val="0"/>
                  </a:srgbClr>
                </a:highlight>
                <a:latin typeface="微软雅黑"/>
              </a:rPr>
              <a:t>03</a:t>
            </a:r>
          </a:p>
        </p:txBody>
      </p:sp>
      <p:sp>
        <p:nvSpPr>
          <p:cNvPr id="4"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EC9F48"/>
                </a:solidFill>
                <a:highlight>
                  <a:srgbClr val="FFFFFF">
                    <a:alpha val="0"/>
                  </a:srgbClr>
                </a:highlight>
                <a:latin typeface="微软雅黑"/>
              </a:rPr>
              <a:t>实验设计</a:t>
            </a:r>
          </a:p>
        </p:txBody>
      </p:sp>
    </p:spTree>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数据集介绍：MC1296数据集</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数据集特点：高质量与多样性</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MC1296数据集包含1296张高质仪表图像，覆盖多种类型如电压表、压力表等。模拟工业环境，考虑光照、磨损，多视角。</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数据集结构：任务与标注</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分为检测、对齐、读取三大任务，详细标注包括边界框、坐标偏移和指针读数，确保模型能在真实环境中准确评估。</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实验设计：全面测试方案</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通过三阶段测试方案，结合主流识别原理，提取指针位置及量程数字，采用YOLO-v8等模块，提高识别准确性和效率。</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7"/>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实验原理及设置：仪表检测、仪表对齐、仪表识别</a:t>
            </a:r>
          </a:p>
        </p:txBody>
      </p:sp>
      <p:sp>
        <p:nvSpPr>
          <p:cNvPr id="4" name="New shape"/>
          <p:cNvSpPr/>
          <p:nvPr/>
        </p:nvSpPr>
        <p:spPr>
          <a:xfrm>
            <a:off x="1558800" y="3011880"/>
            <a:ext cx="2744215" cy="248851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仪表检测技术革新</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本研究采用先进的YOLO-v8模型，对仪表进行快速精准的检测。该模型通过预处理强化图像特征，大幅提升了仪表在复杂环境下的识别率。</a:t>
            </a:r>
          </a:p>
        </p:txBody>
      </p:sp>
      <p:sp>
        <p:nvSpPr>
          <p:cNvPr id="5" name="New shape"/>
          <p:cNvSpPr/>
          <p:nvPr/>
        </p:nvSpPr>
        <p:spPr>
          <a:xfrm>
            <a:off x="4430015" y="3011879"/>
            <a:ext cx="2744215"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仪表图像智能对齐</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实验中引入空间变换网络（STM），有效校正仪表图像，解决了传统方法在点匹配上的局限性，为后续数字识别提供了准确的基础。</a:t>
            </a:r>
          </a:p>
        </p:txBody>
      </p:sp>
      <p:sp>
        <p:nvSpPr>
          <p:cNvPr id="6" name="New shape"/>
          <p:cNvSpPr/>
          <p:nvPr/>
        </p:nvSpPr>
        <p:spPr>
          <a:xfrm>
            <a:off x="7301229" y="3011879"/>
            <a:ext cx="2744216"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精确的数字识别机制</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值获取模块（VAM）结合深度学习，直接从校正后的图像中准确识别和计算表计读数，即使在模糊或复杂背景下也能保持高准确度。</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5"/>
          <a:srcRect/>
          <a:stretch>
            <a:fillRect/>
          </a:stretch>
        </p:blipFill>
        <p:spPr>
          <a:xfrm>
            <a:off x="4430015" y="1342800"/>
            <a:ext cx="2738736" cy="1540539"/>
          </a:xfrm>
          <a:prstGeom prst="rect"/>
          <a:ln>
            <a:noFill/>
          </a:ln>
        </p:spPr>
      </p:pic>
      <p:pic>
        <p:nvPicPr>
          <p:cNvPr id="9" name="New picture"/>
          <p:cNvPicPr/>
          <p:nvPr/>
        </p:nvPicPr>
        <p:blipFill>
          <a:blip r:embed="rId6"/>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ln>
            <a:noFill/>
          </a:ln>
        </p:spPr>
      </p:pic>
      <p:sp>
        <p:nvSpPr>
          <p:cNvPr id="3"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D9B63"/>
                </a:solidFill>
                <a:highlight>
                  <a:srgbClr val="FFFFFF">
                    <a:alpha val="0"/>
                  </a:srgbClr>
                </a:highlight>
                <a:latin typeface="微软雅黑"/>
              </a:rPr>
              <a:t>04</a:t>
            </a:r>
          </a:p>
        </p:txBody>
      </p:sp>
      <p:sp>
        <p:nvSpPr>
          <p:cNvPr id="4"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EC9F48"/>
                </a:solidFill>
                <a:highlight>
                  <a:srgbClr val="FFFFFF">
                    <a:alpha val="0"/>
                  </a:srgbClr>
                </a:highlight>
                <a:latin typeface="微软雅黑"/>
              </a:rPr>
              <a:t>方法论</a:t>
            </a:r>
          </a:p>
        </p:txBody>
      </p:sp>
    </p:spTree>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仪表检测：基于YOLO-v8的改进检测模型（YDM）</a:t>
            </a:r>
          </a:p>
        </p:txBody>
      </p:sp>
      <p:sp>
        <p:nvSpPr>
          <p:cNvPr id="4" name="New shape"/>
          <p:cNvSpPr/>
          <p:nvPr/>
        </p:nvSpPr>
        <p:spPr>
          <a:xfrm>
            <a:off x="6458401" y="1555200"/>
            <a:ext cx="4545078" cy="2213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仪表检测技术革新</a:t>
            </a:r>
          </a:p>
          <a:p>
            <a:pPr algn="l">
              <a:lnSpc>
                <a:spcPct val="150000"/>
              </a:lnSpc>
            </a:pPr>
            <a:r>
              <a:rPr sz="1575" b="0" i="0" dirty="1">
                <a:solidFill>
                  <a:srgbClr val="FFFFFF"/>
                </a:solidFill>
                <a:highlight>
                  <a:srgbClr val="FFFFFF">
                    <a:alpha val="0"/>
                  </a:srgbClr>
                </a:highlight>
                <a:latin typeface="微软雅黑"/>
              </a:rPr>
              <a:t>本研究采用先进的YOLO-v8算法，通过改进的检测模型（YDM）实现对各类仪表的高准确度识别。该模型融合了最新的物体检测技术，优化了仪表识别流程，显著提升了自动化仪表读取技术的适应性和鲁棒性。</a:t>
            </a:r>
          </a:p>
        </p:txBody>
      </p:sp>
      <p:sp>
        <p:nvSpPr>
          <p:cNvPr id="5" name="New shape"/>
          <p:cNvSpPr/>
          <p:nvPr/>
        </p:nvSpPr>
        <p:spPr>
          <a:xfrm>
            <a:off x="981860" y="2390400"/>
            <a:ext cx="4545077" cy="2213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CD9B63"/>
                </a:solidFill>
                <a:highlight>
                  <a:srgbClr val="FFFFFF">
                    <a:alpha val="0"/>
                  </a:srgbClr>
                </a:highlight>
                <a:latin typeface="微软雅黑"/>
              </a:rPr>
              <a:t>数据集丰富全面</a:t>
            </a:r>
          </a:p>
          <a:p>
            <a:pPr algn="r">
              <a:lnSpc>
                <a:spcPct val="150000"/>
              </a:lnSpc>
            </a:pPr>
            <a:r>
              <a:rPr sz="1575" b="0" i="0" dirty="1">
                <a:solidFill>
                  <a:srgbClr val="FFFFFF"/>
                </a:solidFill>
                <a:highlight>
                  <a:srgbClr val="FFFFFF">
                    <a:alpha val="0"/>
                  </a:srgbClr>
                </a:highlight>
                <a:latin typeface="微软雅黑"/>
              </a:rPr>
              <a:t>实验设计中引入了专业定制的MC1296数据集，覆盖了高质量的仪表图像，包含多种仪表类型与复杂环境背景。这一数据集的多样性确保了测试的全面性和挑战性，为评估模型在现实世界中的表现提供了坚实基础。</a:t>
            </a:r>
          </a:p>
        </p:txBody>
      </p:sp>
      <p:sp>
        <p:nvSpPr>
          <p:cNvPr id="6" name="New shape"/>
          <p:cNvSpPr/>
          <p:nvPr/>
        </p:nvSpPr>
        <p:spPr>
          <a:xfrm>
            <a:off x="6458401" y="4086618"/>
            <a:ext cx="4554174" cy="2213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性能提升显著</a:t>
            </a:r>
          </a:p>
          <a:p>
            <a:pPr algn="l">
              <a:lnSpc>
                <a:spcPct val="150000"/>
              </a:lnSpc>
            </a:pPr>
            <a:r>
              <a:rPr sz="1575" b="0" i="0" dirty="1">
                <a:solidFill>
                  <a:srgbClr val="FFFFFF"/>
                </a:solidFill>
                <a:highlight>
                  <a:srgbClr val="FFFFFF">
                    <a:alpha val="0"/>
                  </a:srgbClr>
                </a:highlight>
                <a:latin typeface="微软雅黑"/>
              </a:rPr>
              <a:t>与传统方法相比，基于YOLO-v8的检测模型（YDM）在仪表检测任务上取得了突破性的进展，不仅在准确率上达到98.6%，同时在处理速度上也实现了大幅提升，达到了每秒12.4帧的处理能力，有效推动了自动仪表读取技术的发展。</a:t>
            </a:r>
          </a:p>
        </p:txBody>
      </p:sp>
      <p:sp>
        <p:nvSpPr>
          <p:cNvPr id="7" name="New shape"/>
          <p:cNvSpPr/>
          <p:nvPr/>
        </p:nvSpPr>
        <p:spPr>
          <a:xfrm>
            <a:off x="5965200" y="1926000"/>
            <a:ext cx="39600" cy="4644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1325418"/>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457418"/>
            <a:ext cx="39600" cy="4572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4267158"/>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4086618"/>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仪表对齐：引入了改进的空间变换网络（STM）</a:t>
            </a:r>
          </a:p>
        </p:txBody>
      </p:sp>
      <p:sp>
        <p:nvSpPr>
          <p:cNvPr id="4" name="New shape"/>
          <p:cNvSpPr/>
          <p:nvPr/>
        </p:nvSpPr>
        <p:spPr>
          <a:xfrm>
            <a:off x="1558800" y="2878466"/>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highlight>
                  <a:srgbClr val="FFFFFF">
                    <a:alpha val="0"/>
                  </a:srgbClr>
                </a:highlight>
                <a:latin typeface="微软雅黑"/>
              </a:rPr>
              <a:t>改进后的空间变换网络（STM）采用隐式学习方法，直接从数据中学习图像间的空间变换关系，避免了复杂的点匹配步骤，减少了模型的预处理需求。</a:t>
            </a:r>
          </a:p>
        </p:txBody>
      </p:sp>
      <p:sp>
        <p:nvSpPr>
          <p:cNvPr id="5" name="New shape"/>
          <p:cNvSpPr/>
          <p:nvPr/>
        </p:nvSpPr>
        <p:spPr>
          <a:xfrm>
            <a:off x="1556410" y="1627200"/>
            <a:ext cx="2580658"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D9B63"/>
                </a:solidFill>
                <a:highlight>
                  <a:srgbClr val="FFFFFF">
                    <a:alpha val="0"/>
                  </a:srgbClr>
                </a:highlight>
                <a:latin typeface="微软雅黑"/>
              </a:rPr>
              <a:t>空间变换网络的改进</a:t>
            </a:r>
          </a:p>
        </p:txBody>
      </p:sp>
      <p:sp>
        <p:nvSpPr>
          <p:cNvPr id="6" name="New shape"/>
          <p:cNvSpPr/>
          <p:nvPr/>
        </p:nvSpPr>
        <p:spPr>
          <a:xfrm>
            <a:off x="4430015" y="2402270"/>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highlight>
                  <a:srgbClr val="FFFFFF">
                    <a:alpha val="0"/>
                  </a:srgbClr>
                </a:highlight>
                <a:latin typeface="微软雅黑"/>
              </a:rPr>
              <a:t>STM基于改进的STN，使用ResNet18作为特征提取的主干网络，通过训练学习确定从原图到对齐图之间的空间映射，输出变换指示而非传统STN中的变换矩阵。</a:t>
            </a:r>
          </a:p>
        </p:txBody>
      </p:sp>
      <p:sp>
        <p:nvSpPr>
          <p:cNvPr id="7" name="New shape"/>
          <p:cNvSpPr/>
          <p:nvPr/>
        </p:nvSpPr>
        <p:spPr>
          <a:xfrm>
            <a:off x="4427745" y="1627201"/>
            <a:ext cx="2532802" cy="64807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D9B63"/>
                </a:solidFill>
                <a:highlight>
                  <a:srgbClr val="FFFFFF">
                    <a:alpha val="0"/>
                  </a:srgbClr>
                </a:highlight>
                <a:latin typeface="微软雅黑"/>
              </a:rPr>
              <a:t>STM的结构与实现</a:t>
            </a:r>
          </a:p>
        </p:txBody>
      </p:sp>
      <p:sp>
        <p:nvSpPr>
          <p:cNvPr id="8" name="New shape"/>
          <p:cNvSpPr/>
          <p:nvPr/>
        </p:nvSpPr>
        <p:spPr>
          <a:xfrm>
            <a:off x="7301229" y="2878466"/>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highlight>
                  <a:srgbClr val="FFFFFF">
                    <a:alpha val="0"/>
                  </a:srgbClr>
                </a:highlight>
                <a:latin typeface="微软雅黑"/>
              </a:rPr>
              <a:t>与传统STN相比，STM在仪表图像对齐方面表现出色，能够更快速地处理更广泛的角度偏差，为数字识别提供了更准确的基础。</a:t>
            </a:r>
          </a:p>
        </p:txBody>
      </p:sp>
      <p:sp>
        <p:nvSpPr>
          <p:cNvPr id="9" name="New shape"/>
          <p:cNvSpPr/>
          <p:nvPr/>
        </p:nvSpPr>
        <p:spPr>
          <a:xfrm>
            <a:off x="7298841" y="1627200"/>
            <a:ext cx="2580658" cy="1124266"/>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D9B63"/>
                </a:solidFill>
                <a:highlight>
                  <a:srgbClr val="FFFFFF">
                    <a:alpha val="0"/>
                  </a:srgbClr>
                </a:highlight>
                <a:latin typeface="微软雅黑"/>
              </a:rPr>
              <a:t>STM与传统STN的对比</a:t>
            </a:r>
          </a:p>
        </p:txBody>
      </p:sp>
    </p:spTree>
  </p:cSld>
  <p:clrMapOvr>
    <a:masterClrMapping/>
  </p:clrMapOvr>
  <p:transition spd="fast"/>
  <p:timing>
    <p:tnLst>
      <p:par>
        <p:cTn id="1"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仪表识别：值获取模块（VAM）的使用</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值获取模块（VAM）介绍</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VAM是一个综合框架，用于检索仪表上的关键组件并识别数字。它使用ResNet18作为主干网络提取特征，并通过特征金字塔网络（FPN）实现多尺度特征融合。</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组件检索分支功能</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VAM的组件检索分支利用语义分割方法定位指针和刻度，通过两个独立的1×1卷积层生成的指针图和关键刻度图来实现，优化了分割性能。</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数字识别分支效能</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VAM的数字识别分支专门处理文本识别任务，采用在线难例挖掘（OHEM）策略提高检测准确率，将检测到的数字区域转换成固定大小，通过双向LSTM进行序列识别。</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ln>
            <a:noFill/>
          </a:ln>
        </p:spPr>
      </p:pic>
      <p:sp>
        <p:nvSpPr>
          <p:cNvPr id="3"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D9B63"/>
                </a:solidFill>
                <a:highlight>
                  <a:srgbClr val="FFFFFF">
                    <a:alpha val="0"/>
                  </a:srgbClr>
                </a:highlight>
                <a:latin typeface="微软雅黑"/>
              </a:rPr>
              <a:t>05</a:t>
            </a:r>
          </a:p>
        </p:txBody>
      </p:sp>
      <p:sp>
        <p:nvSpPr>
          <p:cNvPr id="4"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EC9F48"/>
                </a:solidFill>
                <a:highlight>
                  <a:srgbClr val="FFFFFF">
                    <a:alpha val="0"/>
                  </a:srgbClr>
                </a:highlight>
                <a:latin typeface="微软雅黑"/>
              </a:rPr>
              <a:t>结果分析</a:t>
            </a:r>
          </a:p>
        </p:txBody>
      </p:sp>
    </p:spTree>
  </p:cSld>
  <p:clrMapOvr>
    <a:masterClrMapping/>
  </p:clrMapOvr>
  <p:transition spd="fast"/>
  <p:timing>
    <p:tnLst>
      <p:par>
        <p:cTn id="1"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7"/>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不同方法的性能比较：AP50, AP75, FPS等指标对比</a:t>
            </a:r>
          </a:p>
        </p:txBody>
      </p:sp>
      <p:sp>
        <p:nvSpPr>
          <p:cNvPr id="4" name="New shape"/>
          <p:cNvSpPr/>
          <p:nvPr/>
        </p:nvSpPr>
        <p:spPr>
          <a:xfrm>
            <a:off x="1558800" y="3011880"/>
            <a:ext cx="2744215"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YOLO-v8在仪表检测中的卓越性能</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YOLO-v8模型在仪表检测任务中展现出了98.6%的AP50和97.1%的AP75，以及每秒12.4帧的处理速度，这些指标均显著优于其他传统物体检测方法。</a:t>
            </a:r>
          </a:p>
        </p:txBody>
      </p:sp>
      <p:sp>
        <p:nvSpPr>
          <p:cNvPr id="5" name="New shape"/>
          <p:cNvSpPr/>
          <p:nvPr/>
        </p:nvSpPr>
        <p:spPr>
          <a:xfrm>
            <a:off x="4430015" y="3011879"/>
            <a:ext cx="2744215"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仪表对准技术的比较分析</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改进的空间变换网络（STM）在仪表图像对齐方面取得了1.7%的平均相对误差和0.26%的平均参考误差，表现出色，且处理速度快于其他对准方法。</a:t>
            </a:r>
          </a:p>
        </p:txBody>
      </p:sp>
      <p:sp>
        <p:nvSpPr>
          <p:cNvPr id="6" name="New shape"/>
          <p:cNvSpPr/>
          <p:nvPr/>
        </p:nvSpPr>
        <p:spPr>
          <a:xfrm>
            <a:off x="7301229" y="3011880"/>
            <a:ext cx="2744216" cy="352968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仪表识别方法的定量评估</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VAM框架结合了ResNet18和FPN进行特征提取与多尺度融合，通过指针图和关键刻度图的语义分割以及双向LSTM的数字序列识别，实现了高效的仪表组件检索和数字识别。</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5"/>
          <a:srcRect/>
          <a:stretch>
            <a:fillRect/>
          </a:stretch>
        </p:blipFill>
        <p:spPr>
          <a:xfrm>
            <a:off x="4430015" y="1342800"/>
            <a:ext cx="2738736" cy="1540539"/>
          </a:xfrm>
          <a:prstGeom prst="rect"/>
          <a:ln>
            <a:noFill/>
          </a:ln>
        </p:spPr>
      </p:pic>
      <p:pic>
        <p:nvPicPr>
          <p:cNvPr id="9" name="New picture"/>
          <p:cNvPicPr/>
          <p:nvPr/>
        </p:nvPicPr>
        <p:blipFill>
          <a:blip r:embed="rId6"/>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237252"/>
            <a:ext cx="9369360" cy="146450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各模块性能分析：STM、VAM、YDM的准确率和速度分析</a:t>
            </a:r>
          </a:p>
        </p:txBody>
      </p:sp>
      <p:sp>
        <p:nvSpPr>
          <p:cNvPr id="4" name="New shape"/>
          <p:cNvSpPr/>
          <p:nvPr/>
        </p:nvSpPr>
        <p:spPr>
          <a:xfrm>
            <a:off x="6458401" y="1555200"/>
            <a:ext cx="4545078" cy="2213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STM模块性能分析</a:t>
            </a:r>
          </a:p>
          <a:p>
            <a:pPr algn="l">
              <a:lnSpc>
                <a:spcPct val="150000"/>
              </a:lnSpc>
            </a:pPr>
            <a:r>
              <a:rPr sz="1575" b="0" i="0" dirty="1">
                <a:solidFill>
                  <a:srgbClr val="FFFFFF"/>
                </a:solidFill>
                <a:highlight>
                  <a:srgbClr val="FFFFFF">
                    <a:alpha val="0"/>
                  </a:srgbClr>
                </a:highlight>
                <a:latin typeface="微软雅黑"/>
              </a:rPr>
              <a:t>在仪表图像对齐方面，改进的空间变换网络（STM）表现出色。与传统方法相比，STM能够更快速地处理更广泛的角度偏差，为数字识别提供更准确的基础，确保了后续处理步骤的高效性和准确性。</a:t>
            </a:r>
          </a:p>
        </p:txBody>
      </p:sp>
      <p:sp>
        <p:nvSpPr>
          <p:cNvPr id="5" name="New shape"/>
          <p:cNvSpPr/>
          <p:nvPr/>
        </p:nvSpPr>
        <p:spPr>
          <a:xfrm>
            <a:off x="981860" y="2390400"/>
            <a:ext cx="4545077" cy="2213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CD9B63"/>
                </a:solidFill>
                <a:highlight>
                  <a:srgbClr val="FFFFFF">
                    <a:alpha val="0"/>
                  </a:srgbClr>
                </a:highlight>
                <a:latin typeface="微软雅黑"/>
              </a:rPr>
              <a:t>VAM模块性能分析</a:t>
            </a:r>
          </a:p>
          <a:p>
            <a:pPr algn="r">
              <a:lnSpc>
                <a:spcPct val="150000"/>
              </a:lnSpc>
            </a:pPr>
            <a:r>
              <a:rPr sz="1575" b="0" i="0" dirty="1">
                <a:solidFill>
                  <a:srgbClr val="FFFFFF"/>
                </a:solidFill>
                <a:highlight>
                  <a:srgbClr val="FFFFFF">
                    <a:alpha val="0"/>
                  </a:srgbClr>
                </a:highlight>
                <a:latin typeface="微软雅黑"/>
              </a:rPr>
              <a:t>值获取模块（VAM）在数字识别任务上展现了卓越的性能，准确识别了绝大多数仪表读数。即使在复杂背景和模糊图像的挑战下，VAM也能保持较高的准确度，证明了其在自动化仪表读取技术中的关键作用。</a:t>
            </a:r>
          </a:p>
        </p:txBody>
      </p:sp>
      <p:sp>
        <p:nvSpPr>
          <p:cNvPr id="6" name="New shape"/>
          <p:cNvSpPr/>
          <p:nvPr/>
        </p:nvSpPr>
        <p:spPr>
          <a:xfrm>
            <a:off x="6458401" y="4086618"/>
            <a:ext cx="4554174" cy="2213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YDM模块性能分析</a:t>
            </a:r>
          </a:p>
          <a:p>
            <a:pPr algn="l">
              <a:lnSpc>
                <a:spcPct val="150000"/>
              </a:lnSpc>
            </a:pPr>
            <a:r>
              <a:rPr sz="1575" b="0" i="0" dirty="1">
                <a:solidFill>
                  <a:srgbClr val="FFFFFF"/>
                </a:solidFill>
                <a:highlight>
                  <a:srgbClr val="FFFFFF">
                    <a:alpha val="0"/>
                  </a:srgbClr>
                </a:highlight>
                <a:latin typeface="微软雅黑"/>
              </a:rPr>
              <a:t>基于YOLO-v8的检测模型（YDM）在仪表检测任务上取得了显著的成果。实验结果显示，YDM在准确率和速度方面均超过了传统的物体检测方法，体现了其作为仪表识别系统首阶段的重要性和有效性。</a:t>
            </a:r>
          </a:p>
        </p:txBody>
      </p:sp>
      <p:sp>
        <p:nvSpPr>
          <p:cNvPr id="7" name="New shape"/>
          <p:cNvSpPr/>
          <p:nvPr/>
        </p:nvSpPr>
        <p:spPr>
          <a:xfrm>
            <a:off x="5965200" y="1926000"/>
            <a:ext cx="39600" cy="4644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1325418"/>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457418"/>
            <a:ext cx="39600" cy="4572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4267158"/>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4086618"/>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838800" y="979200"/>
            <a:ext cx="3672000" cy="511200"/>
          </a:xfrm>
          <a:prstGeom prst="rect"/>
          <a:ln>
            <a:noFill/>
          </a:ln>
        </p:spPr>
      </p:pic>
      <p:sp>
        <p:nvSpPr>
          <p:cNvPr id="3" name="New shape"/>
          <p:cNvSpPr/>
          <p:nvPr/>
        </p:nvSpPr>
        <p:spPr>
          <a:xfrm>
            <a:off x="1054800" y="1037646"/>
            <a:ext cx="2482880"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EC9F48"/>
                </a:solidFill>
                <a:highlight>
                  <a:srgbClr val="FFFFFF">
                    <a:alpha val="0"/>
                  </a:srgbClr>
                </a:highlight>
                <a:latin typeface="微软雅黑"/>
              </a:rPr>
              <a:t>目录</a:t>
            </a:r>
          </a:p>
        </p:txBody>
      </p:sp>
      <p:sp>
        <p:nvSpPr>
          <p:cNvPr id="4" name="New shape"/>
          <p:cNvSpPr/>
          <p:nvPr/>
        </p:nvSpPr>
        <p:spPr>
          <a:xfrm>
            <a:off x="2340000" y="2494800"/>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CD9B63"/>
                </a:solidFill>
                <a:latin typeface="微软雅黑"/>
              </a:rPr>
              <a:t>01</a:t>
            </a:r>
            <a:r>
              <a:rPr sz="1800" dirty="1">
                <a:latin typeface="微软雅黑"/>
              </a:rPr>
              <a:t> </a:t>
            </a:r>
            <a:r>
              <a:rPr sz="1575" b="0" i="0" dirty="1">
                <a:solidFill>
                  <a:srgbClr val="FFFFFF"/>
                </a:solidFill>
                <a:highlight>
                  <a:srgbClr val="FFFFFF">
                    <a:alpha val="0"/>
                  </a:srgbClr>
                </a:highlight>
                <a:latin typeface="微软雅黑"/>
              </a:rPr>
              <a:t>引言</a:t>
            </a:r>
          </a:p>
        </p:txBody>
      </p:sp>
      <p:sp>
        <p:nvSpPr>
          <p:cNvPr id="5" name="New shape"/>
          <p:cNvSpPr/>
          <p:nvPr/>
        </p:nvSpPr>
        <p:spPr>
          <a:xfrm>
            <a:off x="6484141" y="2494800"/>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CD9B63"/>
                </a:solidFill>
                <a:latin typeface="微软雅黑"/>
              </a:rPr>
              <a:t>02</a:t>
            </a:r>
            <a:r>
              <a:rPr sz="1800" dirty="1">
                <a:latin typeface="微软雅黑"/>
              </a:rPr>
              <a:t> </a:t>
            </a:r>
            <a:r>
              <a:rPr sz="1575" b="0" i="0" dirty="1">
                <a:solidFill>
                  <a:srgbClr val="FFFFFF"/>
                </a:solidFill>
                <a:highlight>
                  <a:srgbClr val="FFFFFF">
                    <a:alpha val="0"/>
                  </a:srgbClr>
                </a:highlight>
                <a:latin typeface="微软雅黑"/>
              </a:rPr>
              <a:t>相关工作</a:t>
            </a:r>
          </a:p>
        </p:txBody>
      </p:sp>
      <p:sp>
        <p:nvSpPr>
          <p:cNvPr id="6" name="New shape"/>
          <p:cNvSpPr/>
          <p:nvPr/>
        </p:nvSpPr>
        <p:spPr>
          <a:xfrm>
            <a:off x="2340000" y="2998223"/>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CD9B63"/>
                </a:solidFill>
                <a:latin typeface="微软雅黑"/>
              </a:rPr>
              <a:t>03</a:t>
            </a:r>
            <a:r>
              <a:rPr sz="1800" dirty="1">
                <a:latin typeface="微软雅黑"/>
              </a:rPr>
              <a:t> </a:t>
            </a:r>
            <a:r>
              <a:rPr sz="1575" b="0" i="0" dirty="1">
                <a:solidFill>
                  <a:srgbClr val="FFFFFF"/>
                </a:solidFill>
                <a:highlight>
                  <a:srgbClr val="FFFFFF">
                    <a:alpha val="0"/>
                  </a:srgbClr>
                </a:highlight>
                <a:latin typeface="微软雅黑"/>
              </a:rPr>
              <a:t>实验设计</a:t>
            </a:r>
          </a:p>
        </p:txBody>
      </p:sp>
      <p:sp>
        <p:nvSpPr>
          <p:cNvPr id="7" name="New shape"/>
          <p:cNvSpPr/>
          <p:nvPr/>
        </p:nvSpPr>
        <p:spPr>
          <a:xfrm>
            <a:off x="6484141" y="2998223"/>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CD9B63"/>
                </a:solidFill>
                <a:latin typeface="微软雅黑"/>
              </a:rPr>
              <a:t>04</a:t>
            </a:r>
            <a:r>
              <a:rPr sz="1800" dirty="1">
                <a:latin typeface="微软雅黑"/>
              </a:rPr>
              <a:t> </a:t>
            </a:r>
            <a:r>
              <a:rPr sz="1575" b="0" i="0" dirty="1">
                <a:solidFill>
                  <a:srgbClr val="FFFFFF"/>
                </a:solidFill>
                <a:highlight>
                  <a:srgbClr val="FFFFFF">
                    <a:alpha val="0"/>
                  </a:srgbClr>
                </a:highlight>
                <a:latin typeface="微软雅黑"/>
              </a:rPr>
              <a:t>方法论</a:t>
            </a:r>
          </a:p>
        </p:txBody>
      </p:sp>
      <p:sp>
        <p:nvSpPr>
          <p:cNvPr id="8" name="New shape"/>
          <p:cNvSpPr/>
          <p:nvPr/>
        </p:nvSpPr>
        <p:spPr>
          <a:xfrm>
            <a:off x="2340000" y="3501646"/>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CD9B63"/>
                </a:solidFill>
                <a:latin typeface="微软雅黑"/>
              </a:rPr>
              <a:t>05</a:t>
            </a:r>
            <a:r>
              <a:rPr sz="1800" dirty="1">
                <a:latin typeface="微软雅黑"/>
              </a:rPr>
              <a:t> </a:t>
            </a:r>
            <a:r>
              <a:rPr sz="1575" b="0" i="0" dirty="1">
                <a:solidFill>
                  <a:srgbClr val="FFFFFF"/>
                </a:solidFill>
                <a:highlight>
                  <a:srgbClr val="FFFFFF">
                    <a:alpha val="0"/>
                  </a:srgbClr>
                </a:highlight>
                <a:latin typeface="微软雅黑"/>
              </a:rPr>
              <a:t>结果分析</a:t>
            </a:r>
          </a:p>
        </p:txBody>
      </p:sp>
    </p:spTree>
  </p:cSld>
  <p:clrMapOvr>
    <a:masterClrMapping/>
  </p:clrMapOvr>
  <p:transition spd="fast"/>
  <p:timing>
    <p:tnLst>
      <p:par>
        <p:cTn id="1"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FFFFFF"/>
                </a:solidFill>
                <a:highlight>
                  <a:srgbClr val="FFFFFF">
                    <a:alpha val="0"/>
                  </a:srgbClr>
                </a:highlight>
                <a:latin typeface="微软雅黑"/>
              </a:rPr>
              <a:t>谢 谢 大 家</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ln>
            <a:noFill/>
          </a:ln>
        </p:spPr>
      </p:pic>
      <p:sp>
        <p:nvSpPr>
          <p:cNvPr id="3"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D9B63"/>
                </a:solidFill>
                <a:highlight>
                  <a:srgbClr val="FFFFFF">
                    <a:alpha val="0"/>
                  </a:srgbClr>
                </a:highlight>
                <a:latin typeface="微软雅黑"/>
              </a:rPr>
              <a:t>01</a:t>
            </a:r>
          </a:p>
        </p:txBody>
      </p:sp>
      <p:sp>
        <p:nvSpPr>
          <p:cNvPr id="4"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EC9F48"/>
                </a:solidFill>
                <a:highlight>
                  <a:srgbClr val="FFFFFF">
                    <a:alpha val="0"/>
                  </a:srgbClr>
                </a:highlight>
                <a:latin typeface="微软雅黑"/>
              </a:rPr>
              <a:t>引言</a:t>
            </a:r>
          </a:p>
        </p:txBody>
      </p:sp>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现代工业生产和电力系统管理概述</a:t>
            </a:r>
          </a:p>
        </p:txBody>
      </p:sp>
      <p:sp>
        <p:nvSpPr>
          <p:cNvPr id="4" name="New shape"/>
          <p:cNvSpPr/>
          <p:nvPr/>
        </p:nvSpPr>
        <p:spPr>
          <a:xfrm>
            <a:off x="6458401" y="1555200"/>
            <a:ext cx="4545078"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现代工业与电力系统重要性</a:t>
            </a:r>
          </a:p>
          <a:p>
            <a:pPr algn="l">
              <a:lnSpc>
                <a:spcPct val="150000"/>
              </a:lnSpc>
            </a:pPr>
            <a:r>
              <a:rPr sz="1575" b="0" i="0" dirty="1">
                <a:solidFill>
                  <a:srgbClr val="FFFFFF"/>
                </a:solidFill>
                <a:highlight>
                  <a:srgbClr val="FFFFFF">
                    <a:alpha val="0"/>
                  </a:srgbClr>
                </a:highlight>
                <a:latin typeface="微软雅黑"/>
              </a:rPr>
              <a:t>在当代社会，工业生产与电力系统的监控对保障作业效率和安全至关重要。模拟仪表作为监测各种物理量的关键工具，其准确性直接影响到整个生产流程的质量和稳定性。</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CD9B63"/>
                </a:solidFill>
                <a:highlight>
                  <a:srgbClr val="FFFFFF">
                    <a:alpha val="0"/>
                  </a:srgbClr>
                </a:highlight>
                <a:latin typeface="微软雅黑"/>
              </a:rPr>
              <a:t>模拟仪表读取的挑战</a:t>
            </a:r>
          </a:p>
          <a:p>
            <a:pPr algn="r">
              <a:lnSpc>
                <a:spcPct val="150000"/>
              </a:lnSpc>
            </a:pPr>
            <a:r>
              <a:rPr sz="1575" b="0" i="0" dirty="1">
                <a:solidFill>
                  <a:srgbClr val="FFFFFF"/>
                </a:solidFill>
                <a:highlight>
                  <a:srgbClr val="FFFFFF">
                    <a:alpha val="0"/>
                  </a:srgbClr>
                </a:highlight>
                <a:latin typeface="微软雅黑"/>
              </a:rPr>
              <a:t>尽管模拟仪表扮演着重要角色，但在高危或难以接近的环境中进行人工读取存在重大挑战。这些挑战不仅包括劳动强度和时间成本，还涉及到人员安全风险以及环境因素对读数准确性的影响。</a:t>
            </a:r>
          </a:p>
        </p:txBody>
      </p:sp>
      <p:sp>
        <p:nvSpPr>
          <p:cNvPr id="6" name="New shape"/>
          <p:cNvSpPr/>
          <p:nvPr/>
        </p:nvSpPr>
        <p:spPr>
          <a:xfrm>
            <a:off x="6458401" y="3726212"/>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自动化读取系统的需求</a:t>
            </a:r>
          </a:p>
          <a:p>
            <a:pPr algn="l">
              <a:lnSpc>
                <a:spcPct val="150000"/>
              </a:lnSpc>
            </a:pPr>
            <a:r>
              <a:rPr sz="1575" b="0" i="0" dirty="1">
                <a:solidFill>
                  <a:srgbClr val="FFFFFF"/>
                </a:solidFill>
                <a:highlight>
                  <a:srgbClr val="FFFFFF">
                    <a:alpha val="0"/>
                  </a:srgbClr>
                </a:highlight>
                <a:latin typeface="微软雅黑"/>
              </a:rPr>
              <a:t>鉴于人工读取仪表的局限性，开发一种高效准确的自动仪表读取系统显得尤为迫切。这样的系统能够提升数据收集的效率和准确性，同时确保工作人员的安全，满足复杂工业环境的要求。</a:t>
            </a:r>
          </a:p>
        </p:txBody>
      </p:sp>
      <p:sp>
        <p:nvSpPr>
          <p:cNvPr id="7" name="New shape"/>
          <p:cNvSpPr/>
          <p:nvPr/>
        </p:nvSpPr>
        <p:spPr>
          <a:xfrm>
            <a:off x="5965200" y="1926000"/>
            <a:ext cx="39600" cy="4644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模拟仪表的重要性及其挑战</a:t>
            </a:r>
          </a:p>
        </p:txBody>
      </p:sp>
      <p:sp>
        <p:nvSpPr>
          <p:cNvPr id="4" name="New shape"/>
          <p:cNvSpPr/>
          <p:nvPr/>
        </p:nvSpPr>
        <p:spPr>
          <a:xfrm>
            <a:off x="1558800" y="2878466"/>
            <a:ext cx="2744215" cy="26143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highlight>
                  <a:srgbClr val="FFFFFF">
                    <a:alpha val="0"/>
                  </a:srgbClr>
                </a:highlight>
                <a:latin typeface="微软雅黑"/>
              </a:rPr>
              <a:t>在现代工业生产与电力监控中，模拟仪表是核心的监控工具，负责记录关键物理量如电流、压力和温度。它们在确保工业系统稳定运行及人员安全方面发挥着至关重要的作用。</a:t>
            </a:r>
          </a:p>
        </p:txBody>
      </p:sp>
      <p:sp>
        <p:nvSpPr>
          <p:cNvPr id="5" name="New shape"/>
          <p:cNvSpPr/>
          <p:nvPr/>
        </p:nvSpPr>
        <p:spPr>
          <a:xfrm>
            <a:off x="1556410" y="1627200"/>
            <a:ext cx="2580658"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D9B63"/>
                </a:solidFill>
                <a:highlight>
                  <a:srgbClr val="FFFFFF">
                    <a:alpha val="0"/>
                  </a:srgbClr>
                </a:highlight>
                <a:latin typeface="微软雅黑"/>
              </a:rPr>
              <a:t>模拟仪表的关键作用</a:t>
            </a:r>
          </a:p>
        </p:txBody>
      </p:sp>
      <p:sp>
        <p:nvSpPr>
          <p:cNvPr id="6" name="New shape"/>
          <p:cNvSpPr/>
          <p:nvPr/>
        </p:nvSpPr>
        <p:spPr>
          <a:xfrm>
            <a:off x="4430015" y="2878465"/>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highlight>
                  <a:srgbClr val="FFFFFF">
                    <a:alpha val="0"/>
                  </a:srgbClr>
                </a:highlight>
                <a:latin typeface="微软雅黑"/>
              </a:rPr>
              <a:t>传统上依赖人工读取仪表数据的方式存在效率低下、劳动强度大的问题，并且在高危或难以接近的环境中，这种方法不仅存在安全风险，也难以满足实时监控的需求。</a:t>
            </a:r>
          </a:p>
        </p:txBody>
      </p:sp>
      <p:sp>
        <p:nvSpPr>
          <p:cNvPr id="7" name="New shape"/>
          <p:cNvSpPr/>
          <p:nvPr/>
        </p:nvSpPr>
        <p:spPr>
          <a:xfrm>
            <a:off x="4427625" y="1627200"/>
            <a:ext cx="2580660"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D9B63"/>
                </a:solidFill>
                <a:highlight>
                  <a:srgbClr val="FFFFFF">
                    <a:alpha val="0"/>
                  </a:srgbClr>
                </a:highlight>
                <a:latin typeface="微软雅黑"/>
              </a:rPr>
              <a:t>人工读取仪表的局限性</a:t>
            </a:r>
          </a:p>
        </p:txBody>
      </p:sp>
      <p:sp>
        <p:nvSpPr>
          <p:cNvPr id="8" name="New shape"/>
          <p:cNvSpPr/>
          <p:nvPr/>
        </p:nvSpPr>
        <p:spPr>
          <a:xfrm>
            <a:off x="7301229" y="2878465"/>
            <a:ext cx="2744216" cy="297477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highlight>
                  <a:srgbClr val="FFFFFF">
                    <a:alpha val="0"/>
                  </a:srgbClr>
                </a:highlight>
                <a:latin typeface="微软雅黑"/>
              </a:rPr>
              <a:t>尽管计算机视觉技术取得了进展，但自动读取模拟仪表仍然面临诸多挑战，包括多样化仪表面板的检测、环境光照变化适应性以及仪表指针和刻度识别准确性等难题，这些限制了其在实际应用中的可靠性和广泛性。</a:t>
            </a:r>
          </a:p>
        </p:txBody>
      </p:sp>
      <p:sp>
        <p:nvSpPr>
          <p:cNvPr id="9" name="New shape"/>
          <p:cNvSpPr/>
          <p:nvPr/>
        </p:nvSpPr>
        <p:spPr>
          <a:xfrm>
            <a:off x="7298841" y="1627200"/>
            <a:ext cx="2580658" cy="1124266"/>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D9B63"/>
                </a:solidFill>
                <a:highlight>
                  <a:srgbClr val="FFFFFF">
                    <a:alpha val="0"/>
                  </a:srgbClr>
                </a:highlight>
                <a:latin typeface="微软雅黑"/>
              </a:rPr>
              <a:t>自动仪表读取系统面临的挑战</a:t>
            </a:r>
          </a:p>
        </p:txBody>
      </p:sp>
    </p:spTree>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ln>
            <a:noFill/>
          </a:ln>
        </p:spPr>
      </p:pic>
      <p:sp>
        <p:nvSpPr>
          <p:cNvPr id="3"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D9B63"/>
                </a:solidFill>
                <a:highlight>
                  <a:srgbClr val="FFFFFF">
                    <a:alpha val="0"/>
                  </a:srgbClr>
                </a:highlight>
                <a:latin typeface="微软雅黑"/>
              </a:rPr>
              <a:t>02</a:t>
            </a:r>
          </a:p>
        </p:txBody>
      </p:sp>
      <p:sp>
        <p:nvSpPr>
          <p:cNvPr id="4"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EC9F48"/>
                </a:solidFill>
                <a:highlight>
                  <a:srgbClr val="FFFFFF">
                    <a:alpha val="0"/>
                  </a:srgbClr>
                </a:highlight>
                <a:latin typeface="微软雅黑"/>
              </a:rPr>
              <a:t>相关工作</a:t>
            </a:r>
          </a:p>
        </p:txBody>
      </p:sp>
    </p:spTree>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传统仪表读取方法的问题</a:t>
            </a:r>
          </a:p>
        </p:txBody>
      </p:sp>
      <p:sp>
        <p:nvSpPr>
          <p:cNvPr id="4" name="New shape"/>
          <p:cNvSpPr/>
          <p:nvPr/>
        </p:nvSpPr>
        <p:spPr>
          <a:xfrm>
            <a:off x="1558800" y="1627200"/>
            <a:ext cx="2744215" cy="280887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人工读取仪表的局限性</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传统依赖人工读取仪表的方式存在诸多不足，如耗时耗力、劳动强度大，且在高危或难以接近的环境中进行读表带来安全风险。</a:t>
            </a:r>
          </a:p>
        </p:txBody>
      </p:sp>
      <p:sp>
        <p:nvSpPr>
          <p:cNvPr id="5" name="New shape"/>
          <p:cNvSpPr/>
          <p:nvPr/>
        </p:nvSpPr>
        <p:spPr>
          <a:xfrm>
            <a:off x="4430015" y="1627200"/>
            <a:ext cx="2744215"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环境因素对读表准确性的影响</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环境光照变化和仪表面板多样性给人工读表带来挑战，导致读数准确性下降，影响数据质量和后续决策。</a:t>
            </a:r>
          </a:p>
        </p:txBody>
      </p:sp>
      <p:sp>
        <p:nvSpPr>
          <p:cNvPr id="6" name="New shape"/>
          <p:cNvSpPr/>
          <p:nvPr/>
        </p:nvSpPr>
        <p:spPr>
          <a:xfrm>
            <a:off x="7301229" y="1627200"/>
            <a:ext cx="2744216"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自动化读取的技术挑战</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自动仪表读取系统需解决仪表款式多样、环境条件复杂以及指针与刻度识别困难等技术难题，以适应工业需求。</a:t>
            </a:r>
          </a:p>
        </p:txBody>
      </p:sp>
    </p:spTree>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自动仪表读取技术的发展概述</a:t>
            </a:r>
          </a:p>
        </p:txBody>
      </p:sp>
      <p:sp>
        <p:nvSpPr>
          <p:cNvPr id="4" name="New shape"/>
          <p:cNvSpPr/>
          <p:nvPr/>
        </p:nvSpPr>
        <p:spPr>
          <a:xfrm>
            <a:off x="1558800" y="1627200"/>
            <a:ext cx="3040597" cy="5028561"/>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D9B63"/>
                </a:solidFill>
                <a:highlight>
                  <a:srgbClr val="FFFFFF">
                    <a:alpha val="0"/>
                  </a:srgbClr>
                </a:highlight>
                <a:latin typeface="微软雅黑"/>
              </a:rPr>
              <a:t>自动仪表读取技术的必要性</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现代工业环境中，模拟仪表广泛应用于监测电流、压力和温度等物理量。在高危或难以接近的场所，如变电站和化工厂，人工读取仪表存在安全风险和效率低下的问题，因此自动化读取技术的发展显得尤为重要。</a:t>
            </a:r>
            <a:br>
              <a:rPr sz="1800" dirty="1">
                <a:latin typeface="微软雅黑"/>
              </a:rPr>
            </a:br>
          </a:p>
        </p:txBody>
      </p:sp>
      <p:sp>
        <p:nvSpPr>
          <p:cNvPr id="5" name="New shape"/>
          <p:cNvSpPr/>
          <p:nvPr/>
        </p:nvSpPr>
        <p:spPr>
          <a:xfrm>
            <a:off x="4726398" y="1627202"/>
            <a:ext cx="3040606" cy="5028561"/>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D9B63"/>
                </a:solidFill>
                <a:highlight>
                  <a:srgbClr val="FFFFFF">
                    <a:alpha val="0"/>
                  </a:srgbClr>
                </a:highlight>
                <a:latin typeface="微软雅黑"/>
              </a:rPr>
              <a:t>计算机视觉技术的挑战与进步</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尽管计算机视觉技术在多个领域取得了进展，但在自动仪表读取方面仍面临挑战，包括仪表面板多样性、环境光照变化以及指针和刻度识别难题。现有系统往往无法处理低质量图像，限制了其应用的可靠性和广泛性。</a:t>
            </a:r>
            <a:br>
              <a:rPr sz="1800" dirty="1">
                <a:latin typeface="微软雅黑"/>
              </a:rPr>
            </a:br>
          </a:p>
        </p:txBody>
      </p:sp>
      <p:sp>
        <p:nvSpPr>
          <p:cNvPr id="6" name="New shape"/>
          <p:cNvSpPr/>
          <p:nvPr/>
        </p:nvSpPr>
        <p:spPr>
          <a:xfrm>
            <a:off x="7894003" y="1627201"/>
            <a:ext cx="3040598" cy="5028561"/>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D9B63"/>
                </a:solidFill>
                <a:highlight>
                  <a:srgbClr val="FFFFFF">
                    <a:alpha val="0"/>
                  </a:srgbClr>
                </a:highlight>
                <a:latin typeface="微软雅黑"/>
              </a:rPr>
              <a:t>YOLO-v8在仪表检测中的应用前景</a:t>
            </a:r>
            <a:br>
              <a:rPr sz="1800" dirty="1">
                <a:latin typeface="微软雅黑"/>
              </a:rPr>
            </a:br>
          </a:p>
          <a:p>
            <a:pPr algn="l">
              <a:lnSpc>
                <a:spcPct val="150000"/>
              </a:lnSpc>
            </a:pPr>
            <a:r>
              <a:rPr sz="1575" b="0" i="0" dirty="1">
                <a:solidFill>
                  <a:srgbClr val="FFFFFF"/>
                </a:solidFill>
                <a:highlight>
                  <a:srgbClr val="FFFFFF">
                    <a:alpha val="0"/>
                  </a:srgbClr>
                </a:highlight>
                <a:latin typeface="微软雅黑"/>
              </a:rPr>
              <a:t>YOLO-v8作为新一代物体检测技术，在速度和准确性上均有显著提升，适合快速响应的仪表读取任务。其多尺度训练和推理能力有助于适应不同大小和形状的仪表，提高系统的整体效率和可靠性。</a:t>
            </a:r>
            <a:br>
              <a:rPr sz="1800" dirty="1">
                <a:latin typeface="微软雅黑"/>
              </a:rPr>
            </a:br>
          </a:p>
        </p:txBody>
      </p:sp>
    </p:spTree>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highlight>
                  <a:srgbClr val="FFFFFF">
                    <a:alpha val="0"/>
                  </a:srgbClr>
                </a:highlight>
                <a:latin typeface="微软雅黑"/>
              </a:rPr>
              <a:t>YOLO-v8在计算机视觉中的应用前景</a:t>
            </a:r>
          </a:p>
        </p:txBody>
      </p:sp>
      <p:sp>
        <p:nvSpPr>
          <p:cNvPr id="4" name="New shape"/>
          <p:cNvSpPr/>
          <p:nvPr/>
        </p:nvSpPr>
        <p:spPr>
          <a:xfrm>
            <a:off x="6458401" y="1555200"/>
            <a:ext cx="4545078"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YOLO-v8的速度与准确性</a:t>
            </a:r>
          </a:p>
          <a:p>
            <a:pPr algn="l">
              <a:lnSpc>
                <a:spcPct val="150000"/>
              </a:lnSpc>
            </a:pPr>
            <a:r>
              <a:rPr sz="1575" b="0" i="0" dirty="1">
                <a:solidFill>
                  <a:srgbClr val="FFFFFF"/>
                </a:solidFill>
                <a:highlight>
                  <a:srgbClr val="FFFFFF">
                    <a:alpha val="0"/>
                  </a:srgbClr>
                </a:highlight>
                <a:latin typeface="微软雅黑"/>
              </a:rPr>
              <a:t>YOLO-v8作为最新一代的物体检测技术，在速度和准确性方面都有显著提升。它能够在接近实时的速度下处理图像，同时保持高精度，这对于需要快速响应的仪表读取任务至关重要。</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CD9B63"/>
                </a:solidFill>
                <a:highlight>
                  <a:srgbClr val="FFFFFF">
                    <a:alpha val="0"/>
                  </a:srgbClr>
                </a:highlight>
                <a:latin typeface="微软雅黑"/>
              </a:rPr>
              <a:t>多尺度训练和推理的优势</a:t>
            </a:r>
          </a:p>
          <a:p>
            <a:pPr algn="r">
              <a:lnSpc>
                <a:spcPct val="150000"/>
              </a:lnSpc>
            </a:pPr>
            <a:r>
              <a:rPr sz="1575" b="0" i="0" dirty="1">
                <a:solidFill>
                  <a:srgbClr val="FFFFFF"/>
                </a:solidFill>
                <a:highlight>
                  <a:srgbClr val="FFFFFF">
                    <a:alpha val="0"/>
                  </a:srgbClr>
                </a:highlight>
                <a:latin typeface="微软雅黑"/>
              </a:rPr>
              <a:t>YOLO-v8支持多尺度训练和推理，这意味着它能够更好地适应不同大小和形状的仪表。这种灵活性使其能够应对多样化的仪表类型，提高检测的普适性和鲁棒性。</a:t>
            </a:r>
          </a:p>
        </p:txBody>
      </p:sp>
      <p:sp>
        <p:nvSpPr>
          <p:cNvPr id="6" name="New shape"/>
          <p:cNvSpPr/>
          <p:nvPr/>
        </p:nvSpPr>
        <p:spPr>
          <a:xfrm>
            <a:off x="6458401" y="3726212"/>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D9B63"/>
                </a:solidFill>
                <a:highlight>
                  <a:srgbClr val="FFFFFF">
                    <a:alpha val="0"/>
                  </a:srgbClr>
                </a:highlight>
                <a:latin typeface="微软雅黑"/>
              </a:rPr>
              <a:t>应对复杂场景和光照变化的能力</a:t>
            </a:r>
          </a:p>
          <a:p>
            <a:pPr algn="l">
              <a:lnSpc>
                <a:spcPct val="150000"/>
              </a:lnSpc>
            </a:pPr>
            <a:r>
              <a:rPr sz="1575" b="0" i="0" dirty="1">
                <a:solidFill>
                  <a:srgbClr val="FFFFFF"/>
                </a:solidFill>
                <a:highlight>
                  <a:srgbClr val="FFFFFF">
                    <a:alpha val="0"/>
                  </a:srgbClr>
                </a:highlight>
                <a:latin typeface="微软雅黑"/>
              </a:rPr>
              <a:t>YOLO-v8的强大性能和灵活性使其能够更好地应对复杂的背景和变化的光照条件。这些特点对于传统自动仪表读取技术来说是难以解决的问题，而YOLO-v8提供了新的解决方案。</a:t>
            </a:r>
          </a:p>
        </p:txBody>
      </p:sp>
      <p:sp>
        <p:nvSpPr>
          <p:cNvPr id="7" name="New shape"/>
          <p:cNvSpPr/>
          <p:nvPr/>
        </p:nvSpPr>
        <p:spPr>
          <a:xfrm>
            <a:off x="5965200" y="1926000"/>
            <a:ext cx="39600" cy="4644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Unix 5.4 unknown"/>
  <p1:tag xmlns:p1="http://schemas.openxmlformats.org/presentationml/2006/main" name="AS_OS" val="Unix 5.4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ppt/theme/theme2.xml><?xml version="1.0" encoding="utf-8"?>
<a:theme xmlns:a="http://schemas.openxmlformats.org/drawingml/2006/main">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2024-03-11T09:10:16.9340000Z</dcterms:created>
  <dcterms:modified xsi:type="dcterms:W3CDTF">2024-03-11T09:10:16.9340000Z</dcterms:modified>
</cp:coreProperties>
</file>