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4"/>
  </p:notesMasterIdLst>
  <p:handoutMasterIdLst>
    <p:handoutMasterId r:id="rId145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376" r:id="rId17"/>
    <p:sldId id="377" r:id="rId18"/>
    <p:sldId id="378" r:id="rId19"/>
    <p:sldId id="274" r:id="rId20"/>
    <p:sldId id="275" r:id="rId21"/>
    <p:sldId id="276" r:id="rId22"/>
    <p:sldId id="379" r:id="rId23"/>
    <p:sldId id="398" r:id="rId24"/>
    <p:sldId id="380" r:id="rId25"/>
    <p:sldId id="381" r:id="rId26"/>
    <p:sldId id="382" r:id="rId27"/>
    <p:sldId id="383" r:id="rId28"/>
    <p:sldId id="384" r:id="rId29"/>
    <p:sldId id="399" r:id="rId30"/>
    <p:sldId id="400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279" r:id="rId45"/>
    <p:sldId id="374" r:id="rId46"/>
    <p:sldId id="28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9" r:id="rId60"/>
    <p:sldId id="413" r:id="rId61"/>
    <p:sldId id="414" r:id="rId62"/>
    <p:sldId id="415" r:id="rId63"/>
    <p:sldId id="417" r:id="rId64"/>
    <p:sldId id="418" r:id="rId65"/>
    <p:sldId id="416" r:id="rId66"/>
    <p:sldId id="281" r:id="rId67"/>
    <p:sldId id="282" r:id="rId68"/>
    <p:sldId id="283" r:id="rId69"/>
    <p:sldId id="307" r:id="rId70"/>
    <p:sldId id="308" r:id="rId71"/>
    <p:sldId id="420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8" r:id="rId87"/>
    <p:sldId id="316" r:id="rId88"/>
    <p:sldId id="429" r:id="rId89"/>
    <p:sldId id="317" r:id="rId90"/>
    <p:sldId id="318" r:id="rId91"/>
    <p:sldId id="319" r:id="rId92"/>
    <p:sldId id="320" r:id="rId93"/>
    <p:sldId id="323" r:id="rId94"/>
    <p:sldId id="324" r:id="rId95"/>
    <p:sldId id="325" r:id="rId96"/>
    <p:sldId id="326" r:id="rId97"/>
    <p:sldId id="327" r:id="rId98"/>
    <p:sldId id="328" r:id="rId99"/>
    <p:sldId id="329" r:id="rId100"/>
    <p:sldId id="330" r:id="rId101"/>
    <p:sldId id="331" r:id="rId102"/>
    <p:sldId id="332" r:id="rId103"/>
    <p:sldId id="333" r:id="rId104"/>
    <p:sldId id="334" r:id="rId105"/>
    <p:sldId id="335" r:id="rId106"/>
    <p:sldId id="336" r:id="rId107"/>
    <p:sldId id="337" r:id="rId108"/>
    <p:sldId id="338" r:id="rId109"/>
    <p:sldId id="339" r:id="rId110"/>
    <p:sldId id="340" r:id="rId111"/>
    <p:sldId id="341" r:id="rId112"/>
    <p:sldId id="342" r:id="rId113"/>
    <p:sldId id="344" r:id="rId114"/>
    <p:sldId id="345" r:id="rId115"/>
    <p:sldId id="346" r:id="rId116"/>
    <p:sldId id="347" r:id="rId117"/>
    <p:sldId id="348" r:id="rId118"/>
    <p:sldId id="349" r:id="rId119"/>
    <p:sldId id="350" r:id="rId120"/>
    <p:sldId id="351" r:id="rId121"/>
    <p:sldId id="352" r:id="rId122"/>
    <p:sldId id="353" r:id="rId123"/>
    <p:sldId id="354" r:id="rId124"/>
    <p:sldId id="355" r:id="rId125"/>
    <p:sldId id="356" r:id="rId126"/>
    <p:sldId id="358" r:id="rId127"/>
    <p:sldId id="357" r:id="rId128"/>
    <p:sldId id="359" r:id="rId129"/>
    <p:sldId id="360" r:id="rId130"/>
    <p:sldId id="361" r:id="rId131"/>
    <p:sldId id="362" r:id="rId132"/>
    <p:sldId id="363" r:id="rId133"/>
    <p:sldId id="364" r:id="rId134"/>
    <p:sldId id="365" r:id="rId135"/>
    <p:sldId id="366" r:id="rId136"/>
    <p:sldId id="367" r:id="rId137"/>
    <p:sldId id="368" r:id="rId138"/>
    <p:sldId id="369" r:id="rId139"/>
    <p:sldId id="370" r:id="rId140"/>
    <p:sldId id="371" r:id="rId141"/>
    <p:sldId id="372" r:id="rId142"/>
    <p:sldId id="373" r:id="rId1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571" autoAdjust="0"/>
  </p:normalViewPr>
  <p:slideViewPr>
    <p:cSldViewPr>
      <p:cViewPr varScale="1">
        <p:scale>
          <a:sx n="85" d="100"/>
          <a:sy n="85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9CC40-FF60-498C-9E40-F46FD4C19DB4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BF98E-FEED-42E1-8AEE-7B591B8EB64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5956-8B45-4931-A654-4EEFD2F255FD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5B9C-BD8F-4D06-A953-1249CA8442D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81A7-7DED-4AE8-AAF7-C9BF0D6650CA}" type="datetimeFigureOut">
              <a:rPr lang="fr-FR" smtClean="0"/>
              <a:pPr/>
              <a:t>16/06/2016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81A7-7DED-4AE8-AAF7-C9BF0D6650CA}" type="datetimeFigureOut">
              <a:rPr lang="fr-FR" smtClean="0"/>
              <a:pPr/>
              <a:t>16/06/2016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690B-8423-4EA1-8AD7-3B5B8AEFB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iffycan.blogspot.fr/2013/05/angular-service-or-factory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fr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://monsite.com/product.json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xcd_efI4Jb7ZHI3VXF0WlloSDA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monsite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votresite.com/products/pro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$location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2123728" y="2569210"/>
            <a:ext cx="4864100" cy="1370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 et les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autres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L'écosystème des outils pour</a:t>
            </a:r>
            <a:r>
              <a:rPr lang="fr-FR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60134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l'arrivé de </a:t>
            </a:r>
            <a:r>
              <a:rPr lang="fr-FR" sz="1200" b="1" spc="-5" dirty="0" err="1">
                <a:solidFill>
                  <a:srgbClr val="333333"/>
                </a:solidFill>
                <a:latin typeface="Arial"/>
                <a:cs typeface="Arial"/>
              </a:rPr>
              <a:t>NodeJS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, une multitude d'outils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sont développés pour rendre la vie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des 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développeurs plus</a:t>
            </a:r>
            <a:r>
              <a:rPr lang="fr-FR"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agréable.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3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08279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Il est désormais possible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piloter un projet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codé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bénéficier d'outils de tests, de  gestionnaire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paquet et d'automatiser des taches</a:t>
            </a:r>
            <a:r>
              <a:rPr lang="fr-FR" sz="1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récurrentes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spc="-15" dirty="0">
                <a:solidFill>
                  <a:srgbClr val="333333"/>
                </a:solidFill>
                <a:latin typeface="Arial"/>
                <a:cs typeface="Arial"/>
              </a:rPr>
              <a:t>Voici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liste de quelque outils parmi les plus utilisés</a:t>
            </a:r>
            <a:r>
              <a:rPr lang="fr-FR" sz="1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NodeJS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(Environnement d'exécution événementiel 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multi-plateforme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 utilisant</a:t>
            </a:r>
            <a:r>
              <a:rPr lang="fr-FR" sz="1200" spc="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Npm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(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Node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 Package Manager) utilitaire de téléchargement de modules</a:t>
            </a:r>
            <a:r>
              <a:rPr lang="fr-FR" sz="1200" spc="6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NodeJS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Grunt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(Outil d'automatisation des</a:t>
            </a:r>
            <a:r>
              <a:rPr lang="fr-FR" sz="12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tâches)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(Gestionnaire </a:t>
            </a:r>
            <a:r>
              <a:rPr lang="fr-FR" sz="1200" dirty="0">
                <a:solidFill>
                  <a:srgbClr val="999999"/>
                </a:solidFill>
                <a:latin typeface="Arial"/>
                <a:cs typeface="Arial"/>
              </a:rPr>
              <a:t>de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paquet pour le</a:t>
            </a:r>
            <a:r>
              <a:rPr lang="fr-FR"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web)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20" dirty="0">
                <a:solidFill>
                  <a:srgbClr val="333333"/>
                </a:solidFill>
                <a:latin typeface="Arial"/>
                <a:cs typeface="Arial"/>
              </a:rPr>
              <a:t>Yeoman 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(Générateur de site web utilisant 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Grunt</a:t>
            </a:r>
            <a:r>
              <a:rPr lang="fr-FR" sz="1200" spc="-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999999"/>
                </a:solidFill>
                <a:latin typeface="Arial"/>
                <a:cs typeface="Arial"/>
              </a:rPr>
              <a:t>et</a:t>
            </a:r>
            <a:r>
              <a:rPr lang="fr-FR" sz="12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999999"/>
                </a:solidFill>
                <a:latin typeface="Arial"/>
                <a:cs typeface="Arial"/>
              </a:rPr>
              <a:t>Bower</a:t>
            </a:r>
            <a:r>
              <a:rPr lang="fr-FR" sz="1200" spc="-5" dirty="0" smtClean="0">
                <a:solidFill>
                  <a:srgbClr val="999999"/>
                </a:solidFill>
                <a:latin typeface="Arial"/>
                <a:cs typeface="Arial"/>
              </a:rPr>
              <a:t>)</a:t>
            </a:r>
            <a:endParaRPr lang="fr-FR" sz="2400" dirty="0"/>
          </a:p>
        </p:txBody>
      </p:sp>
      <p:sp>
        <p:nvSpPr>
          <p:cNvPr id="4" name="object 3"/>
          <p:cNvSpPr/>
          <p:nvPr/>
        </p:nvSpPr>
        <p:spPr>
          <a:xfrm>
            <a:off x="1835696" y="4293096"/>
            <a:ext cx="3960440" cy="210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–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Style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Décorer vos élément avec des styles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CSS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2799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 plus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d'offrir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 fonctionnalités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validation de formulaires,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prévoit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aussi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  classes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CSS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permettant d'ajouter du style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CSS.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6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pristine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dirty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valid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invalid</a:t>
            </a: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lvl="0" indent="0">
              <a:spcBef>
                <a:spcPts val="45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3" name="object 9"/>
          <p:cNvSpPr txBox="1"/>
          <p:nvPr/>
        </p:nvSpPr>
        <p:spPr>
          <a:xfrm>
            <a:off x="539552" y="3429000"/>
            <a:ext cx="6118225" cy="2545056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lvl="0">
              <a:spcBef>
                <a:spcPts val="45"/>
              </a:spcBef>
            </a:pPr>
            <a:endParaRPr lang="fr-FR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 lvl="0" indent="0">
              <a:spcBef>
                <a:spcPts val="0"/>
              </a:spcBef>
              <a:buNone/>
            </a:pP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&lt;style&gt;</a:t>
            </a:r>
            <a:endParaRPr lang="fr-FR" sz="9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448309" marR="2422525" lvl="0" indent="0" algn="just">
              <a:lnSpc>
                <a:spcPct val="109200"/>
              </a:lnSpc>
              <a:spcBef>
                <a:spcPts val="5"/>
              </a:spcBef>
              <a:buNone/>
            </a:pP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input.ng-</a:t>
            </a:r>
            <a:r>
              <a:rPr lang="fr-FR" sz="900" spc="-5" dirty="0" err="1" smtClean="0">
                <a:solidFill>
                  <a:srgbClr val="0066CC"/>
                </a:solidFill>
                <a:latin typeface="Lucida Console"/>
                <a:cs typeface="Lucida Console"/>
              </a:rPr>
              <a:t>pristine</a:t>
            </a: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 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{ </a:t>
            </a:r>
            <a:r>
              <a:rPr lang="fr-FR" sz="900" spc="-5" dirty="0" smtClean="0">
                <a:solidFill>
                  <a:srgbClr val="5B8425"/>
                </a:solidFill>
                <a:latin typeface="Lucida Console"/>
                <a:cs typeface="Lucida Console"/>
              </a:rPr>
              <a:t>background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: white; }  </a:t>
            </a: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input.ng-</a:t>
            </a:r>
            <a:r>
              <a:rPr lang="fr-FR" sz="900" spc="-5" dirty="0" err="1" smtClean="0">
                <a:solidFill>
                  <a:srgbClr val="0066CC"/>
                </a:solidFill>
                <a:latin typeface="Lucida Console"/>
                <a:cs typeface="Lucida Console"/>
              </a:rPr>
              <a:t>valid</a:t>
            </a: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 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{ </a:t>
            </a:r>
            <a:r>
              <a:rPr lang="fr-FR" sz="900" spc="-5" dirty="0" smtClean="0">
                <a:solidFill>
                  <a:srgbClr val="5B8425"/>
                </a:solidFill>
                <a:latin typeface="Lucida Console"/>
                <a:cs typeface="Lucida Console"/>
              </a:rPr>
              <a:t>background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: </a:t>
            </a:r>
            <a:r>
              <a:rPr lang="fr-FR" sz="9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lightgreen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; }  </a:t>
            </a: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input.ng-</a:t>
            </a:r>
            <a:r>
              <a:rPr lang="fr-FR" sz="900" spc="-5" dirty="0" err="1" smtClean="0">
                <a:solidFill>
                  <a:srgbClr val="0066CC"/>
                </a:solidFill>
                <a:latin typeface="Lucida Console"/>
                <a:cs typeface="Lucida Console"/>
              </a:rPr>
              <a:t>invalid</a:t>
            </a:r>
            <a:r>
              <a:rPr lang="fr-FR" sz="900" spc="-5" dirty="0" smtClean="0">
                <a:solidFill>
                  <a:srgbClr val="0066CC"/>
                </a:solidFill>
                <a:latin typeface="Lucida Console"/>
                <a:cs typeface="Lucida Console"/>
              </a:rPr>
              <a:t>  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{ </a:t>
            </a:r>
            <a:r>
              <a:rPr lang="fr-FR" sz="900" spc="-5" dirty="0" smtClean="0">
                <a:solidFill>
                  <a:srgbClr val="5B8425"/>
                </a:solidFill>
                <a:latin typeface="Lucida Console"/>
                <a:cs typeface="Lucida Console"/>
              </a:rPr>
              <a:t>background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: </a:t>
            </a:r>
            <a:r>
              <a:rPr lang="fr-FR" sz="9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pink</a:t>
            </a: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;       }</a:t>
            </a:r>
            <a:endParaRPr lang="fr-FR" sz="9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57480" lvl="0" indent="0">
              <a:spcBef>
                <a:spcPts val="100"/>
              </a:spcBef>
              <a:buNone/>
            </a:pPr>
            <a:r>
              <a:rPr lang="fr-FR"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&lt;/style&gt;</a:t>
            </a:r>
            <a:endParaRPr lang="fr-FR" sz="9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lvl="0">
              <a:spcBef>
                <a:spcPts val="37"/>
              </a:spcBef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7480" lvl="0" indent="0">
              <a:spcBef>
                <a:spcPts val="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form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monForm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45" dirty="0" smtClean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novalidate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431800" lvl="0" indent="0" algn="just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required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ng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-model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minlength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"3"</a:t>
            </a:r>
            <a:r>
              <a:rPr lang="fr-FR" sz="800" spc="40" dirty="0" smtClean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maxlength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"20"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lvl="0">
              <a:spcBef>
                <a:spcPts val="35"/>
              </a:spcBef>
            </a:pPr>
            <a:endParaRPr lang="fr-FR" sz="1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1800" lvl="0" indent="0" algn="just">
              <a:spcBef>
                <a:spcPts val="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30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ng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-messages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monForm.pays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.$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error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706755" lvl="0" indent="0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40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ng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-message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required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706755" lvl="0" indent="0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40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ng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-message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minlength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706755" lvl="0" indent="0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40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lang="fr-FR" sz="8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ng</a:t>
            </a:r>
            <a:r>
              <a:rPr lang="fr-FR" sz="80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-message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maxlength</a:t>
            </a:r>
            <a:r>
              <a:rPr lang="fr-FR" sz="8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431800" lvl="0" indent="0" algn="just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&lt;/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div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800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57480" lvl="0" indent="0">
              <a:spcBef>
                <a:spcPts val="110"/>
              </a:spcBef>
              <a:buNone/>
            </a:pP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&lt;/</a:t>
            </a:r>
            <a:r>
              <a:rPr lang="fr-FR" sz="8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form</a:t>
            </a:r>
            <a:r>
              <a:rPr lang="fr-FR" sz="8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10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None/>
              <a:tabLst>
                <a:tab pos="469900" algn="l"/>
              </a:tabLst>
            </a:pPr>
            <a:endParaRPr lang="fr-FR" sz="1050" spc="-5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Réduire le déclenchement d'opérations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coûteuses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Certaines opérations peuvent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révéler coûteuses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si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elle doivent intervenir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chaque</a:t>
            </a:r>
            <a:r>
              <a:rPr lang="fr-FR" sz="11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saisie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interroger un</a:t>
            </a:r>
            <a:r>
              <a:rPr lang="fr-FR"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filtrer un tableau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volumineux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-mode-options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(introduit en</a:t>
            </a:r>
            <a:r>
              <a:rPr lang="fr-FR" sz="1800" b="1" spc="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1.3)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L'option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debounce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ajoute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délai d'attente entre chaque saisie de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caractères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L'option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updateOn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restreint au strict minimum les événements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écouter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3661092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ng-model-options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"{debounce: {'default': 500, 'blur':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0}}"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39552" y="4437112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ng-model-options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"{updateOn:</a:t>
            </a:r>
            <a:r>
              <a:rPr sz="900" spc="-5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'blur'}"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52" y="1988840"/>
            <a:ext cx="6118225" cy="38449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"monControleur"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"userForm"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1175385" marR="3074035" indent="-481330">
              <a:lnSpc>
                <a:spcPct val="1102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 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"user.name"</a:t>
            </a:r>
            <a:endParaRPr sz="900" dirty="0">
              <a:latin typeface="Lucida Console"/>
              <a:cs typeface="Lucida Console"/>
            </a:endParaRPr>
          </a:p>
          <a:p>
            <a:pPr marL="1176655" marR="1217295">
              <a:lnSpc>
                <a:spcPct val="110200"/>
              </a:lnSpc>
            </a:pP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ng-model-options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"{debounce: 1000, updateOn : 'blur'}" 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ng-keyup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"cancel($event)"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9405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Autres données</a:t>
            </a:r>
            <a:r>
              <a:rPr sz="90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: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00" spc="-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"user.data"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&lt;pre&gt;user.name = &lt;span</a:t>
            </a:r>
            <a:r>
              <a:rPr sz="9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ng-bind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"user.name"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&gt;&lt;/span&gt;&lt;/pre&gt;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i="1" spc="65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00" i="1" spc="114" dirty="0">
                <a:solidFill>
                  <a:srgbClr val="999999"/>
                </a:solidFill>
                <a:latin typeface="Trebuchet MS"/>
                <a:cs typeface="Trebuchet MS"/>
              </a:rPr>
              <a:t>contrôleurs </a:t>
            </a:r>
            <a:r>
              <a:rPr sz="900" i="1" spc="100" dirty="0">
                <a:solidFill>
                  <a:srgbClr val="999999"/>
                </a:solidFill>
                <a:latin typeface="Trebuchet MS"/>
                <a:cs typeface="Trebuchet MS"/>
              </a:rPr>
              <a:t>(escape</a:t>
            </a:r>
            <a:r>
              <a:rPr sz="900" i="1" spc="24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00" i="1" spc="110" dirty="0">
                <a:solidFill>
                  <a:srgbClr val="999999"/>
                </a:solidFill>
                <a:latin typeface="Trebuchet MS"/>
                <a:cs typeface="Trebuchet MS"/>
              </a:rPr>
              <a:t>key)</a:t>
            </a:r>
            <a:endParaRPr sz="90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'monControleur'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$scope.user = {name: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'say'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data:</a:t>
            </a:r>
            <a:r>
              <a:rPr sz="900" spc="-1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 dirty="0">
              <a:latin typeface="Lucida Console"/>
              <a:cs typeface="Lucida Console"/>
            </a:endParaRPr>
          </a:p>
          <a:p>
            <a:pPr marL="694055" marR="3625215" indent="-275590">
              <a:lnSpc>
                <a:spcPct val="1102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$scope.cancel =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 {  if (e.keyCode == </a:t>
            </a:r>
            <a:r>
              <a:rPr sz="900" b="1" spc="5" dirty="0">
                <a:solidFill>
                  <a:srgbClr val="333333"/>
                </a:solidFill>
                <a:latin typeface="Trebuchet MS"/>
                <a:cs typeface="Trebuchet MS"/>
              </a:rPr>
              <a:t>27</a:t>
            </a:r>
            <a:r>
              <a:rPr sz="900" spc="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969644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$scope.userForm.userName.$rollbackViewValue();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00" dirty="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Qu'est-ce qu'un service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0449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service 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permet de partager du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dans toute votre application grâce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l'injection de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dépendances.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79512" y="2492896"/>
          <a:ext cx="6096000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3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anchorScroll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animate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cacheFactory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$compile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controller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$document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exceptionHandler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filter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$http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httpBackend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interpolate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interval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$locale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$location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$log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parse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$q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rootScope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sce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sceDelegate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templateCache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templateRequest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$timeout</a:t>
                      </a:r>
                      <a:endParaRPr kumimoji="0" lang="fr-FR" sz="11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469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Pct val="109090"/>
                        <a:buFont typeface="Calibri"/>
                        <a:buChar char="•"/>
                        <a:tabLst>
                          <a:tab pos="469900" algn="l"/>
                        </a:tabLst>
                        <a:defRPr/>
                      </a:pPr>
                      <a:r>
                        <a:rPr kumimoji="0" lang="fr-FR" sz="1100" u="none" strike="noStrike" kern="1200" cap="none" spc="-5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$</a:t>
                      </a:r>
                      <a:r>
                        <a:rPr kumimoji="0" lang="fr-FR" sz="1100" u="none" strike="noStrike" kern="1200" cap="none" spc="-5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window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40" dirty="0">
                <a:solidFill>
                  <a:srgbClr val="333333"/>
                </a:solidFill>
                <a:latin typeface="Arial"/>
                <a:cs typeface="Arial"/>
              </a:rPr>
              <a:t>Type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de services</a:t>
            </a:r>
            <a:r>
              <a:rPr lang="fr-FR" sz="18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existe deux types de services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7"/>
              </a:spcBef>
              <a:buNone/>
            </a:pPr>
            <a:endParaRPr lang="fr-FR" sz="1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Simple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74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factory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variables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Configurable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74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constant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provider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Factory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047239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méthode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factory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 l'objet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permet de créer un service.  Elle prend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paramètres deux</a:t>
            </a:r>
            <a:r>
              <a:rPr lang="fr-FR" sz="11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arguments.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1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nom du</a:t>
            </a:r>
            <a:r>
              <a:rPr lang="fr-FR"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4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15620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Durant l'exécution de l'application, la fonction n'est appelée qu'une seule fois. Des services  peuvent lui être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injectés.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6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fonction peut retourner tout type de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45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objet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tableau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0">
              <a:spcBef>
                <a:spcPts val="150"/>
              </a:spcBef>
              <a:buNone/>
              <a:tabLst>
                <a:tab pos="469265" algn="l"/>
              </a:tabLst>
            </a:pPr>
            <a:r>
              <a:rPr lang="fr-FR" sz="1200" spc="-175" dirty="0">
                <a:solidFill>
                  <a:prstClr val="black"/>
                </a:solidFill>
                <a:cs typeface="Calibri"/>
              </a:rPr>
              <a:t>•	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...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L'élément retourné sera transmit aux services</a:t>
            </a:r>
            <a:r>
              <a:rPr lang="fr-FR" sz="11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appelants.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0">
              <a:spcBef>
                <a:spcPts val="150"/>
              </a:spcBef>
              <a:buNone/>
              <a:tabLst>
                <a:tab pos="469265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060848"/>
            <a:ext cx="6118225" cy="34194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.factory(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'meteoService'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00" spc="1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419734">
              <a:lnSpc>
                <a:spcPct val="100000"/>
              </a:lnSpc>
              <a:spcBef>
                <a:spcPts val="110"/>
              </a:spcBef>
            </a:pPr>
            <a:r>
              <a:rPr sz="900" b="1" spc="85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00" b="1" spc="1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694055" marR="3625215">
              <a:lnSpc>
                <a:spcPct val="1102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temperature: 28,  etatDuTemps: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00" spc="1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R="2623185" algn="ctr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'Beau</a:t>
            </a:r>
            <a:r>
              <a:rPr sz="950" spc="1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temps'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53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'meteoCtrl'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meteoService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  <a:tabLst>
                <a:tab pos="2032635" algn="l"/>
              </a:tabLst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$scope.temperature</a:t>
            </a:r>
            <a:r>
              <a:rPr sz="950" spc="509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	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meteoService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$scope.afficheLeTemps = </a:t>
            </a:r>
            <a:r>
              <a:rPr sz="900" b="1" spc="95" dirty="0" smtClean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00" spc="1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meteoService.</a:t>
            </a:r>
            <a:r>
              <a:rPr sz="900" spc="-5" dirty="0" err="1" smtClean="0">
                <a:solidFill>
                  <a:srgbClr val="333333"/>
                </a:solidFill>
                <a:latin typeface="Lucida Console"/>
                <a:cs typeface="Lucida Console"/>
              </a:rPr>
              <a:t>etatDuTemps</a:t>
            </a:r>
            <a:r>
              <a:rPr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();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1907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méthode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donne l'accès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objet créé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partir d'un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constructeur.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Contrairement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 méthode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factory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le mot clé </a:t>
            </a:r>
            <a:r>
              <a:rPr lang="fr-FR" sz="1100" i="1" spc="-5" dirty="0" err="1">
                <a:solidFill>
                  <a:srgbClr val="4B4B4B"/>
                </a:solidFill>
                <a:latin typeface="Arial"/>
                <a:cs typeface="Arial"/>
              </a:rPr>
              <a:t>this</a:t>
            </a:r>
            <a:r>
              <a:rPr lang="fr-FR" sz="1100" i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peut être utilisé pour faire référence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aux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propriétés de</a:t>
            </a:r>
            <a:r>
              <a:rPr lang="fr-FR" sz="11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l'objet.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2544549"/>
            <a:ext cx="6118225" cy="25406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b="1" spc="95" dirty="0">
                <a:solidFill>
                  <a:srgbClr val="333333"/>
                </a:solidFill>
                <a:latin typeface="Trebuchet MS"/>
                <a:cs typeface="Trebuchet MS"/>
              </a:rPr>
              <a:t>var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ProductService 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-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5" dirty="0">
                <a:solidFill>
                  <a:srgbClr val="333333"/>
                </a:solidFill>
                <a:latin typeface="Trebuchet MS"/>
                <a:cs typeface="Trebuchet MS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products =</a:t>
            </a:r>
            <a:r>
              <a:rPr sz="950" spc="1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[];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b="1" spc="35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950" spc="35" dirty="0">
                <a:solidFill>
                  <a:srgbClr val="333333"/>
                </a:solidFill>
                <a:latin typeface="Lucida Console"/>
                <a:cs typeface="Lucida Console"/>
              </a:rPr>
              <a:t>.getProducts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products;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.service(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'productService'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ProductService)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'storeCtrl'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productService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$scope.products =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productService.getProducts()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en-US" sz="1800" b="1" spc="-5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lang="en-US" sz="1800" b="1" spc="-5" dirty="0" err="1">
                <a:solidFill>
                  <a:srgbClr val="333333"/>
                </a:solidFill>
                <a:latin typeface="Arial"/>
                <a:cs typeface="Arial"/>
              </a:rPr>
              <a:t>ou</a:t>
            </a:r>
            <a:r>
              <a:rPr lang="en-US" sz="1800" b="1" spc="-5" dirty="0">
                <a:solidFill>
                  <a:srgbClr val="333333"/>
                </a:solidFill>
                <a:latin typeface="Arial"/>
                <a:cs typeface="Arial"/>
              </a:rPr>
              <a:t> Factory</a:t>
            </a:r>
            <a:r>
              <a:rPr lang="en-US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en-US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40055" lvl="0" indent="0">
              <a:lnSpc>
                <a:spcPts val="2070"/>
              </a:lnSpc>
              <a:spcBef>
                <a:spcPts val="905"/>
              </a:spcBef>
              <a:buNone/>
            </a:pP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“If you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want your function </a:t>
            </a: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be called like </a:t>
            </a: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normal  function, use </a:t>
            </a:r>
            <a:r>
              <a:rPr lang="en-US" sz="1800" b="1" i="1" spc="-15" dirty="0">
                <a:solidFill>
                  <a:srgbClr val="666666"/>
                </a:solidFill>
                <a:latin typeface="Arial"/>
                <a:cs typeface="Arial"/>
              </a:rPr>
              <a:t>factory.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If you want your </a:t>
            </a: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function to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be  </a:t>
            </a:r>
            <a:r>
              <a:rPr lang="en-US" sz="1800" b="1" i="1" spc="-5" dirty="0" err="1">
                <a:solidFill>
                  <a:srgbClr val="666666"/>
                </a:solidFill>
                <a:latin typeface="Arial"/>
                <a:cs typeface="Arial"/>
              </a:rPr>
              <a:t>instancied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 with </a:t>
            </a: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new </a:t>
            </a:r>
            <a:r>
              <a:rPr lang="en-US" sz="1800" b="1" i="1" spc="-15" dirty="0">
                <a:solidFill>
                  <a:srgbClr val="666666"/>
                </a:solidFill>
                <a:latin typeface="Arial"/>
                <a:cs typeface="Arial"/>
              </a:rPr>
              <a:t>operator,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use service. If you  don't know </a:t>
            </a:r>
            <a:r>
              <a:rPr lang="en-US" sz="1800" b="1" i="1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difference, use</a:t>
            </a:r>
            <a:r>
              <a:rPr lang="en-US" sz="1800" b="1" i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sz="1800" b="1" i="1" spc="-5" dirty="0">
                <a:solidFill>
                  <a:srgbClr val="666666"/>
                </a:solidFill>
                <a:latin typeface="Arial"/>
                <a:cs typeface="Arial"/>
              </a:rPr>
              <a:t>factory”</a:t>
            </a:r>
            <a:endParaRPr lang="en-US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295"/>
              </a:spcBef>
              <a:buNone/>
            </a:pPr>
            <a:r>
              <a:rPr lang="en-US" sz="1100" spc="-5" dirty="0">
                <a:solidFill>
                  <a:srgbClr val="0083D0"/>
                </a:solidFill>
                <a:latin typeface="Arial"/>
                <a:cs typeface="Arial"/>
                <a:hlinkClick r:id="rId2"/>
              </a:rPr>
              <a:t>http://iffycan.blogspot.fr/2013/05/angular-service-or-factory.html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de créer un service simples et d'avoir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accès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sa</a:t>
            </a:r>
            <a:r>
              <a:rPr lang="fr-FR" sz="11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valeur.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Ce service n'est pas injectable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dépendances mais peut être récupérer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décorateur.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470393"/>
            <a:ext cx="6118225" cy="17506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4B4B4B"/>
                </a:solidFill>
                <a:latin typeface="Lucida Console"/>
                <a:cs typeface="Lucida Console"/>
              </a:rPr>
              <a:t>,</a:t>
            </a:r>
            <a:r>
              <a:rPr sz="900" spc="-45" dirty="0">
                <a:solidFill>
                  <a:srgbClr val="4B4B4B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4B4B4B"/>
                </a:solidFill>
                <a:latin typeface="Lucida Console"/>
                <a:cs typeface="Lucida Console"/>
              </a:rPr>
              <a:t>[]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.value(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'config'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application: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363918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name: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 Application'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version: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'1.3.2'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.value(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'langue'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'fr'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Installer</a:t>
            </a:r>
            <a:r>
              <a:rPr lang="fr-FR" spc="-1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2200" b="1" spc="-5" dirty="0">
                <a:solidFill>
                  <a:srgbClr val="333333"/>
                </a:solidFill>
                <a:latin typeface="Arial"/>
                <a:cs typeface="Arial"/>
              </a:rPr>
              <a:t>Depuis le site de</a:t>
            </a:r>
            <a:r>
              <a:rPr lang="fr-FR" sz="22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2200" b="1" spc="-5" dirty="0">
                <a:solidFill>
                  <a:srgbClr val="333333"/>
                </a:solidFill>
                <a:latin typeface="Arial"/>
                <a:cs typeface="Arial"/>
              </a:rPr>
              <a:t>l'éditeur</a:t>
            </a:r>
            <a:endParaRPr lang="fr-FR" sz="2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Télécharger </a:t>
            </a:r>
            <a:r>
              <a:rPr lang="fr-FR" sz="13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 directement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via le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site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fr-FR" sz="13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spc="-5" dirty="0">
                <a:solidFill>
                  <a:srgbClr val="007F7F"/>
                </a:solidFill>
                <a:latin typeface="Arial"/>
                <a:cs typeface="Arial"/>
              </a:rPr>
              <a:t>https://angularjs.org</a:t>
            </a:r>
            <a:endParaRPr lang="fr-FR" sz="1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Il existe plusieurs types de fichiers</a:t>
            </a:r>
            <a:r>
              <a:rPr lang="fr-FR" sz="13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5"/>
              </a:spcBef>
              <a:buNone/>
            </a:pPr>
            <a:endParaRPr lang="fr-FR" sz="1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300" spc="-5" dirty="0" err="1">
                <a:solidFill>
                  <a:srgbClr val="333333"/>
                </a:solidFill>
                <a:latin typeface="Arial"/>
                <a:cs typeface="Arial"/>
              </a:rPr>
              <a:t>Minified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 (compressé pour la production)</a:t>
            </a:r>
            <a:endParaRPr lang="fr-FR" sz="1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300" spc="-5" dirty="0" err="1">
                <a:solidFill>
                  <a:srgbClr val="333333"/>
                </a:solidFill>
                <a:latin typeface="Arial"/>
                <a:cs typeface="Arial"/>
              </a:rPr>
              <a:t>Uncompressed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 (Code brut pour le</a:t>
            </a:r>
            <a:r>
              <a:rPr lang="fr-FR" sz="13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développement)</a:t>
            </a:r>
            <a:endParaRPr lang="fr-FR" sz="1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73355" lvl="0" indent="0">
              <a:lnSpc>
                <a:spcPct val="191700"/>
              </a:lnSpc>
              <a:spcBef>
                <a:spcPts val="110"/>
              </a:spcBef>
              <a:buNone/>
            </a:pP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Choisissez le fichier qui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vous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convient mais dans tous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cas ils auront le même </a:t>
            </a:r>
            <a:r>
              <a:rPr lang="fr-FR" sz="1300" spc="-5" dirty="0" smtClean="0">
                <a:solidFill>
                  <a:srgbClr val="333333"/>
                </a:solidFill>
                <a:latin typeface="Arial"/>
                <a:cs typeface="Arial"/>
              </a:rPr>
              <a:t>comportement. Faites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attention </a:t>
            </a:r>
            <a:r>
              <a:rPr lang="fr-FR" sz="1300" spc="-5" dirty="0" smtClean="0">
                <a:solidFill>
                  <a:srgbClr val="333333"/>
                </a:solidFill>
                <a:latin typeface="Arial"/>
                <a:cs typeface="Arial"/>
              </a:rPr>
              <a:t>au type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de version </a:t>
            </a:r>
            <a:r>
              <a:rPr lang="fr-FR" sz="1300" dirty="0">
                <a:solidFill>
                  <a:srgbClr val="333333"/>
                </a:solidFill>
                <a:latin typeface="Arial"/>
                <a:cs typeface="Arial"/>
              </a:rPr>
              <a:t>! </a:t>
            </a:r>
            <a:r>
              <a:rPr lang="fr-FR" sz="1300" spc="-5" dirty="0" smtClean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300" b="1" spc="-5" dirty="0" err="1">
                <a:solidFill>
                  <a:srgbClr val="333333"/>
                </a:solidFill>
                <a:latin typeface="Arial"/>
                <a:cs typeface="Arial"/>
              </a:rPr>
              <a:t>legacy</a:t>
            </a:r>
            <a:r>
              <a:rPr lang="fr-FR" sz="13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spc="-5" dirty="0">
                <a:solidFill>
                  <a:srgbClr val="333333"/>
                </a:solidFill>
                <a:latin typeface="Arial"/>
                <a:cs typeface="Arial"/>
              </a:rPr>
              <a:t>représente une version stable, tandis que</a:t>
            </a:r>
            <a:r>
              <a:rPr lang="fr-FR" sz="13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latest</a:t>
            </a:r>
            <a:r>
              <a:rPr lang="fr-FR" sz="13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spc="-5" dirty="0" smtClean="0">
                <a:solidFill>
                  <a:srgbClr val="333333"/>
                </a:solidFill>
                <a:latin typeface="Arial"/>
                <a:cs typeface="Arial"/>
              </a:rPr>
              <a:t>représente une version en cours de développement </a:t>
            </a:r>
            <a:r>
              <a:rPr lang="fr-FR" sz="1300" dirty="0" smtClean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lang="fr-FR" sz="1300" spc="3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300" spc="-5" dirty="0" err="1" smtClean="0">
                <a:solidFill>
                  <a:srgbClr val="333333"/>
                </a:solidFill>
                <a:latin typeface="Arial"/>
                <a:cs typeface="Arial"/>
              </a:rPr>
              <a:t>déboggage</a:t>
            </a:r>
            <a:r>
              <a:rPr lang="fr-FR" sz="13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&lt;!DOCTYPE html&gt;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&lt;html&gt;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head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    &lt;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meta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charset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="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utf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-8"&gt;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    &lt;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title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&gt;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AngularJS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&lt;/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title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&lt;/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head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&lt;body&gt;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    &lt;script 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src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="</a:t>
            </a:r>
            <a:r>
              <a:rPr lang="fr-FR" sz="12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js</a:t>
            </a: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/angular.min.js"&gt;&lt;/script&gt;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&lt;/body&gt;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Lucida Console"/>
                <a:cs typeface="Lucida Console"/>
              </a:rPr>
              <a:t>&lt;/html&gt;</a:t>
            </a: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60"/>
              </a:lnSpc>
              <a:spcBef>
                <a:spcPts val="0"/>
              </a:spcBef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Constant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6573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Constant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pareil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value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différence que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service est injectable en dépendances mais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ne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peut être récupérer par un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décorateur.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2492241"/>
            <a:ext cx="6118225" cy="14408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.constant(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'config'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application: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363918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name: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 Application'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version: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'1.3.2'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promesses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Définition d'une promesse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(promise)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0322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promesse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est un objet correspondant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résultat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différé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d'une opération  asynchrone.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98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promesse peut prendre trois arguments optionnels dans l'ordre suivant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5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SzPct val="109090"/>
              <a:buFont typeface="Arial"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fonction callback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si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promesse est résolu avec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succès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380"/>
              </a:lnSpc>
              <a:spcBef>
                <a:spcPts val="0"/>
              </a:spcBef>
              <a:buSzPct val="109090"/>
              <a:buFont typeface="Arial"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fonction callback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cas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d'erreur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SzPct val="109090"/>
              <a:buFont typeface="Arial"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fonction callback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notification pour fournir l'état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mise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en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65735" lvl="0" indent="0">
              <a:lnSpc>
                <a:spcPts val="1270"/>
              </a:lnSpc>
              <a:spcBef>
                <a:spcPts val="900"/>
              </a:spcBef>
              <a:buNone/>
            </a:pP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3958272"/>
            <a:ext cx="6118225" cy="25279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promise.then(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(valeur)</a:t>
            </a:r>
            <a:r>
              <a:rPr sz="900" spc="1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'Valeur: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valeur);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(err)</a:t>
            </a:r>
            <a:r>
              <a:rPr sz="900" spc="1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'Err: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err);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724535" marR="2987675" indent="-289560">
              <a:lnSpc>
                <a:spcPct val="108800"/>
              </a:lnSpc>
              <a:spcBef>
                <a:spcPts val="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(valeur)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'Valeur: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valeur);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80" dirty="0">
                <a:solidFill>
                  <a:srgbClr val="999999"/>
                </a:solidFill>
                <a:latin typeface="Trebuchet MS"/>
                <a:cs typeface="Trebuchet MS"/>
              </a:rPr>
              <a:t>Chaînage  </a:t>
            </a:r>
            <a:r>
              <a:rPr sz="950" i="1" spc="45" dirty="0">
                <a:solidFill>
                  <a:srgbClr val="999999"/>
                </a:solidFill>
                <a:latin typeface="Trebuchet MS"/>
                <a:cs typeface="Trebuchet MS"/>
              </a:rPr>
              <a:t>de</a:t>
            </a:r>
            <a:r>
              <a:rPr sz="950" i="1" spc="-8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80" dirty="0">
                <a:solidFill>
                  <a:srgbClr val="999999"/>
                </a:solidFill>
                <a:latin typeface="Trebuchet MS"/>
                <a:cs typeface="Trebuchet MS"/>
              </a:rPr>
              <a:t>promesses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.then()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.then()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Exemple d'utilisation avec le service</a:t>
            </a: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$http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321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service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$http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 bon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exemple d'utilisation des promesses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en retourne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lors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l'émission d'une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requête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marR="323215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421572"/>
            <a:ext cx="6118225" cy="20669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'productController'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$http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5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$http.get(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  <a:hlinkClick r:id="rId2"/>
              </a:rPr>
              <a:t>http://www.google.fr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).then(</a:t>
            </a:r>
            <a:endParaRPr sz="950">
              <a:latin typeface="Lucida Console"/>
              <a:cs typeface="Lucida Console"/>
            </a:endParaRPr>
          </a:p>
          <a:p>
            <a:pPr marL="1015365" marR="3495675" indent="-289560">
              <a:lnSpc>
                <a:spcPct val="108800"/>
              </a:lnSpc>
              <a:spcBef>
                <a:spcPts val="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response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s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ole.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l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og(r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spon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s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e)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>
              <a:latin typeface="Lucida Console"/>
              <a:cs typeface="Lucida Console"/>
            </a:endParaRPr>
          </a:p>
          <a:p>
            <a:pPr marL="1015365" marR="3858895" indent="-289560">
              <a:lnSpc>
                <a:spcPts val="1250"/>
              </a:lnSpc>
              <a:spcBef>
                <a:spcPts val="5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err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s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ole.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l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og(e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r)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Créer une promesse avec le service manager</a:t>
            </a:r>
            <a:r>
              <a:rPr lang="fr-FR" sz="1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$q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service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$q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donne la possibilité de créer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propres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promesses.</a:t>
            </a:r>
            <a:endParaRPr lang="fr-FR" dirty="0"/>
          </a:p>
        </p:txBody>
      </p:sp>
      <p:sp>
        <p:nvSpPr>
          <p:cNvPr id="8" name="object 3"/>
          <p:cNvSpPr txBox="1"/>
          <p:nvPr/>
        </p:nvSpPr>
        <p:spPr>
          <a:xfrm>
            <a:off x="542007" y="2348880"/>
            <a:ext cx="6118225" cy="3418243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maPromesse(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prenom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1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5" dirty="0">
                <a:solidFill>
                  <a:srgbClr val="333333"/>
                </a:solidFill>
                <a:latin typeface="Trebuchet MS"/>
                <a:cs typeface="Trebuchet MS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deferred =</a:t>
            </a:r>
            <a:r>
              <a:rPr sz="950" spc="1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$q.defer();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code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asynchrone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à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exécuter</a:t>
            </a:r>
            <a:endParaRPr sz="950" dirty="0">
              <a:latin typeface="Trebuchet MS"/>
              <a:cs typeface="Trebuchet MS"/>
            </a:endParaRPr>
          </a:p>
          <a:p>
            <a:pPr marL="724535" marR="3931285" indent="-290830">
              <a:lnSpc>
                <a:spcPts val="1250"/>
              </a:lnSpc>
              <a:spcBef>
                <a:spcPts val="50"/>
              </a:spcBef>
            </a:pPr>
            <a:r>
              <a:rPr sz="950" spc="40" dirty="0">
                <a:solidFill>
                  <a:srgbClr val="333333"/>
                </a:solidFill>
                <a:latin typeface="Lucida Console"/>
                <a:cs typeface="Lucida Console"/>
              </a:rPr>
              <a:t>setTimeout(</a:t>
            </a:r>
            <a:r>
              <a:rPr sz="950" b="1" spc="4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 {  if (prenom)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deferred.resolve(prenom);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 else</a:t>
            </a:r>
            <a:r>
              <a:rPr sz="950" spc="-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deferred.reject(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'Prénom non</a:t>
            </a:r>
            <a:r>
              <a:rPr sz="950" spc="-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défini'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r>
              <a:rPr sz="95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5" dirty="0">
                <a:solidFill>
                  <a:srgbClr val="333333"/>
                </a:solidFill>
                <a:latin typeface="Trebuchet MS"/>
                <a:cs typeface="Trebuchet MS"/>
              </a:rPr>
              <a:t>3000</a:t>
            </a:r>
            <a:r>
              <a:rPr sz="950" spc="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cours</a:t>
            </a:r>
            <a:r>
              <a:rPr sz="950" i="1" spc="-1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215" dirty="0">
                <a:solidFill>
                  <a:srgbClr val="999999"/>
                </a:solidFill>
                <a:latin typeface="Trebuchet MS"/>
                <a:cs typeface="Trebuchet MS"/>
              </a:rPr>
              <a:t>...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deferred.notify(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'En</a:t>
            </a:r>
            <a:r>
              <a:rPr sz="900" spc="-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cours...'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5" dirty="0">
                <a:solidFill>
                  <a:srgbClr val="999999"/>
                </a:solidFill>
                <a:latin typeface="Trebuchet MS"/>
                <a:cs typeface="Trebuchet MS"/>
              </a:rPr>
              <a:t>on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retourne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la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65" dirty="0">
                <a:solidFill>
                  <a:srgbClr val="999999"/>
                </a:solidFill>
                <a:latin typeface="Trebuchet MS"/>
                <a:cs typeface="Trebuchet MS"/>
              </a:rPr>
              <a:t>promesse</a:t>
            </a:r>
            <a:endParaRPr sz="950" dirty="0">
              <a:latin typeface="Trebuchet MS"/>
              <a:cs typeface="Trebuchet MS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deferred.promise;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Créer une promesse avec le service manager</a:t>
            </a:r>
            <a:r>
              <a:rPr lang="fr-FR" sz="1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$q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service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$q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donne la possibilité de créer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propres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promesses.</a:t>
            </a: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539552" y="2420888"/>
            <a:ext cx="6118225" cy="24795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</a:pPr>
            <a:r>
              <a:rPr sz="900" i="1" spc="65" dirty="0" smtClean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00" i="1" spc="170" dirty="0" smtClean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00" i="1" spc="85" dirty="0">
                <a:solidFill>
                  <a:srgbClr val="999999"/>
                </a:solidFill>
                <a:latin typeface="Trebuchet MS"/>
                <a:cs typeface="Trebuchet MS"/>
              </a:rPr>
              <a:t>usage</a:t>
            </a:r>
            <a:endParaRPr sz="90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promesse().then(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valeur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 marR="3931285" indent="127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999999"/>
                </a:solidFill>
                <a:latin typeface="Lucida Console"/>
                <a:cs typeface="Lucida Console"/>
              </a:rPr>
              <a:t>// en cas </a:t>
            </a:r>
            <a:r>
              <a:rPr sz="950" dirty="0">
                <a:solidFill>
                  <a:srgbClr val="999999"/>
                </a:solidFill>
                <a:latin typeface="Lucida Console"/>
                <a:cs typeface="Lucida Console"/>
              </a:rPr>
              <a:t>de </a:t>
            </a:r>
            <a:r>
              <a:rPr sz="950" spc="-5" dirty="0">
                <a:solidFill>
                  <a:srgbClr val="999999"/>
                </a:solidFill>
                <a:latin typeface="Lucida Console"/>
                <a:cs typeface="Lucida Console"/>
              </a:rPr>
              <a:t>succès  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n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sole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.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log(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v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aleu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raison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cas</a:t>
            </a:r>
            <a:r>
              <a:rPr sz="950" i="1" spc="-1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d'erreur</a:t>
            </a:r>
            <a:endParaRPr sz="950" dirty="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console.log(valeur);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valeur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durant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45" dirty="0">
                <a:solidFill>
                  <a:srgbClr val="999999"/>
                </a:solidFill>
                <a:latin typeface="Trebuchet MS"/>
                <a:cs typeface="Trebuchet MS"/>
              </a:rPr>
              <a:t>l'execution</a:t>
            </a:r>
            <a:endParaRPr sz="950" dirty="0">
              <a:latin typeface="Trebuchet MS"/>
              <a:cs typeface="Trebuchet MS"/>
            </a:endParaRPr>
          </a:p>
          <a:p>
            <a:pPr marL="7258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console.log(valeur);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Communication avec le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4356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application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est chargé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exécuté côté client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données proviennent du  chargement de l'application et de l'utilisateur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final.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6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rend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accéssible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communication avec un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serveur.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37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28905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service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$http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enveloppe l'objet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XMLHttpRequest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simplie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son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usage, et nous fait bénéficier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retour d'une</a:t>
            </a:r>
            <a:r>
              <a:rPr lang="fr-FR"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promesse.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3224212"/>
            <a:ext cx="6118225" cy="20669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b="1" spc="55" dirty="0">
                <a:solidFill>
                  <a:srgbClr val="333333"/>
                </a:solidFill>
                <a:latin typeface="Trebuchet MS"/>
                <a:cs typeface="Trebuchet MS"/>
              </a:rPr>
              <a:t>$http</a:t>
            </a:r>
            <a:r>
              <a:rPr sz="900" spc="55" dirty="0">
                <a:solidFill>
                  <a:srgbClr val="333333"/>
                </a:solidFill>
                <a:latin typeface="Lucida Console"/>
                <a:cs typeface="Lucida Console"/>
              </a:rPr>
              <a:t>({</a:t>
            </a:r>
            <a:endParaRPr sz="90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method: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'GET'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url: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'http://www.google.com'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.then(</a:t>
            </a:r>
            <a:endParaRPr sz="90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(response)</a:t>
            </a:r>
            <a:r>
              <a:rPr sz="950" spc="1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cas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de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succès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(error)</a:t>
            </a:r>
            <a:r>
              <a:rPr sz="950" spc="1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1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cas</a:t>
            </a:r>
            <a:r>
              <a:rPr sz="950" i="1" spc="-1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d'erreur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lnSpc>
                <a:spcPts val="1290"/>
              </a:lnSpc>
              <a:spcBef>
                <a:spcPts val="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améliore la gestion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promesses en proposant deux méthodes nommées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success</a:t>
            </a:r>
            <a:r>
              <a:rPr lang="fr-FR" sz="1100" b="1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0"/>
              </a:lnSpc>
              <a:spcBef>
                <a:spcPts val="0"/>
              </a:spcBef>
              <a:buNone/>
            </a:pP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error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et fourni l'accès directement aux données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sans passé 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l'objet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réponse.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2348880"/>
            <a:ext cx="6118225" cy="17367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$http({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method: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'GET'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url: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'http://www.google.com'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40" dirty="0">
                <a:solidFill>
                  <a:srgbClr val="333333"/>
                </a:solidFill>
                <a:latin typeface="Lucida Console"/>
                <a:cs typeface="Lucida Console"/>
              </a:rPr>
              <a:t>.success(</a:t>
            </a:r>
            <a:r>
              <a:rPr sz="900" b="1" spc="4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data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status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cas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de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succès</a:t>
            </a:r>
            <a:endParaRPr sz="95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50" dirty="0">
                <a:solidFill>
                  <a:srgbClr val="333333"/>
                </a:solidFill>
                <a:latin typeface="Lucida Console"/>
                <a:cs typeface="Lucida Console"/>
              </a:rPr>
              <a:t>.error(</a:t>
            </a:r>
            <a:r>
              <a:rPr sz="90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data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status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en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cas</a:t>
            </a:r>
            <a:r>
              <a:rPr sz="950" i="1" spc="-1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d'erreur</a:t>
            </a:r>
            <a:endParaRPr sz="95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Méthodes du service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$http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$http.get(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http.head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$http.post(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$http.put(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http.delete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http.jsonp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http.patch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url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3300"/>
                </a:solidFill>
                <a:latin typeface="Arial"/>
                <a:cs typeface="Arial"/>
              </a:rPr>
              <a:t>[config]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3678153"/>
            <a:ext cx="6118225" cy="12630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$http.get(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  <a:hlinkClick r:id="rId2"/>
              </a:rPr>
              <a:t>http://monsite.com/products.json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.success(</a:t>
            </a:r>
            <a:endParaRPr sz="900">
              <a:latin typeface="Lucida Console"/>
              <a:cs typeface="Lucida Console"/>
            </a:endParaRPr>
          </a:p>
          <a:p>
            <a:pPr marL="419734">
              <a:lnSpc>
                <a:spcPct val="100000"/>
              </a:lnSpc>
              <a:spcBef>
                <a:spcPts val="110"/>
              </a:spcBef>
            </a:pPr>
            <a:r>
              <a:rPr sz="900" b="1" spc="9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data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1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{}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.error(</a:t>
            </a:r>
            <a:endParaRPr sz="90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error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{}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lang="fr-FR" sz="1800" b="1" spc="-10" dirty="0" smtClean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lang="fr-FR" sz="1800" b="1" dirty="0" smtClean="0">
                <a:solidFill>
                  <a:srgbClr val="333333"/>
                </a:solidFill>
                <a:latin typeface="Arial"/>
                <a:cs typeface="Arial"/>
              </a:rPr>
              <a:t>tions</a:t>
            </a:r>
            <a:endParaRPr lang="fr-FR" sz="1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30" dirty="0" smtClean="0">
                <a:solidFill>
                  <a:srgbClr val="666666"/>
                </a:solidFill>
                <a:latin typeface="Arial"/>
                <a:cs typeface="Arial"/>
              </a:rPr>
              <a:t>(GET, POST,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DELETE,</a:t>
            </a:r>
            <a:r>
              <a:rPr lang="fr-FR" sz="1100" spc="2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666666"/>
                </a:solidFill>
                <a:latin typeface="Arial"/>
                <a:cs typeface="Arial"/>
              </a:rPr>
              <a:t>…)</a:t>
            </a:r>
          </a:p>
          <a:p>
            <a:pPr marL="46990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smtClean="0">
                <a:solidFill>
                  <a:prstClr val="black"/>
                </a:solidFill>
                <a:latin typeface="Arial"/>
                <a:cs typeface="Arial"/>
              </a:rPr>
              <a:t>url</a:t>
            </a: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params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data </a:t>
            </a: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headers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xsrfHeaderName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xsrfCookieName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transformRequest</a:t>
            </a:r>
            <a:r>
              <a:rPr lang="fr-FR" sz="1100" spc="-4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fr-FR" sz="1100" spc="-5" dirty="0" err="1" smtClean="0">
                <a:solidFill>
                  <a:srgbClr val="666666"/>
                </a:solidFill>
                <a:latin typeface="Arial"/>
                <a:cs typeface="Arial"/>
              </a:rPr>
              <a:t>function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tranformResponse</a:t>
            </a:r>
            <a:r>
              <a:rPr lang="fr-FR" sz="1100" spc="-4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fr-FR" sz="1100" spc="-5" dirty="0" err="1" smtClean="0">
                <a:solidFill>
                  <a:srgbClr val="666666"/>
                </a:solidFill>
                <a:latin typeface="Arial"/>
                <a:cs typeface="Arial"/>
              </a:rPr>
              <a:t>function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</a:p>
          <a:p>
            <a:pPr marL="46990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cache</a:t>
            </a:r>
            <a:r>
              <a:rPr lang="fr-FR" sz="1100" spc="-6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fr-FR" sz="1100" spc="-5" dirty="0" err="1" smtClean="0">
                <a:solidFill>
                  <a:srgbClr val="666666"/>
                </a:solidFill>
                <a:latin typeface="Arial"/>
                <a:cs typeface="Arial"/>
              </a:rPr>
              <a:t>boolean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lang="fr-FR" sz="1100" dirty="0" smtClean="0"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Timeout</a:t>
            </a:r>
          </a:p>
          <a:p>
            <a:pPr marL="46990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withCredential</a:t>
            </a:r>
            <a:r>
              <a:rPr lang="fr-FR" sz="1100" spc="-6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(CORS)</a:t>
            </a:r>
            <a:endParaRPr lang="fr-FR" sz="1100" dirty="0" smtClean="0">
              <a:latin typeface="Arial"/>
              <a:cs typeface="Arial"/>
            </a:endParaRPr>
          </a:p>
          <a:p>
            <a:pPr marL="46990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10" dirty="0" err="1" smtClean="0">
                <a:solidFill>
                  <a:srgbClr val="333333"/>
                </a:solidFill>
                <a:latin typeface="Arial"/>
                <a:cs typeface="Arial"/>
              </a:rPr>
              <a:t>responseType</a:t>
            </a:r>
            <a:r>
              <a:rPr lang="fr-FR" sz="1100" spc="-1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("</a:t>
            </a:r>
            <a:r>
              <a:rPr lang="fr-FR" sz="1100" spc="-5" dirty="0" err="1" smtClean="0">
                <a:solidFill>
                  <a:srgbClr val="666666"/>
                </a:solidFill>
                <a:latin typeface="Arial"/>
                <a:cs typeface="Arial"/>
              </a:rPr>
              <a:t>json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",</a:t>
            </a:r>
            <a:r>
              <a:rPr lang="fr-FR" sz="1100" spc="-3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666666"/>
                </a:solidFill>
                <a:latin typeface="Arial"/>
                <a:cs typeface="Arial"/>
              </a:rPr>
              <a:t>"document")</a:t>
            </a:r>
            <a:endParaRPr lang="fr-FR" sz="1100" dirty="0" smtClean="0"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Configuration global du service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$http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5"/>
              </a:spcBef>
              <a:buNone/>
            </a:pPr>
            <a:endParaRPr lang="fr-FR" sz="1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lang="fr-FR" sz="11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entêtes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Configuration du</a:t>
            </a:r>
            <a:r>
              <a:rPr lang="fr-FR" sz="11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cache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461895"/>
            <a:ext cx="6118225" cy="9671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45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00" b="1" spc="4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$httpProvider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$httpProvider.defaults.headers.post[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'X-Power-By'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 =</a:t>
            </a:r>
            <a:r>
              <a:rPr sz="950" spc="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'MonApplication';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07" y="3974063"/>
            <a:ext cx="6118225" cy="9671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45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00" b="1" spc="4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$httpProvider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$httpProvider.defaults.cache =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125" dirty="0">
                <a:solidFill>
                  <a:srgbClr val="333333"/>
                </a:solidFill>
                <a:latin typeface="Trebuchet MS"/>
                <a:cs typeface="Trebuchet MS"/>
              </a:rPr>
              <a:t>false</a:t>
            </a:r>
            <a:r>
              <a:rPr sz="950" spc="12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Installer</a:t>
            </a:r>
            <a:r>
              <a:rPr lang="fr-FR" spc="-1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Depuis un gestionnaire de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paquet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5367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gestionnaire de paquet permet d'installer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librairies 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dépendances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utilitaire en  ligne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commande.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9"/>
              </a:spcBef>
              <a:buNone/>
            </a:pPr>
            <a:endParaRPr lang="fr-FR" sz="1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80010" lvl="0" indent="0">
              <a:lnSpc>
                <a:spcPct val="9580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L'intérêt est de pouvoir choisir la version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l'on souhaite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utiliser,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et ainsi de pouvoir mettre  aisément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ses librairies avec leurs dépendances. De cette manière il ne sera pas nécessaire  de modifier du code ou d'aller télécharger les librairies utiles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l'application.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94005" lvl="0" indent="0">
              <a:lnSpc>
                <a:spcPct val="9580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L'installation proposée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ici 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fera sur une distribution Linux (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xubuntu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), mais il est possible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faire sur d'autres systèmes d'exploitation comme Windows et Mac de façon plus ou moins  similaire.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7"/>
              </a:spcBef>
              <a:buNone/>
            </a:pPr>
            <a:endParaRPr lang="fr-FR" sz="1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Liste des étapes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réaliser</a:t>
            </a:r>
            <a:r>
              <a:rPr lang="fr-FR" sz="11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45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Installation du gestionnaire de version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Git  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https://git-scm.com/download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38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Installation de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NodeJS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  <a:hlinkClick r:id="rId3"/>
              </a:rPr>
              <a:t>https://nodejs.org/en/download/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38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Installation du gestionnaire de paquet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Npm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38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Installation du gestionnaire de version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Installation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Service</a:t>
            </a:r>
            <a:r>
              <a:rPr lang="fr-FR" spc="-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$http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Interceptors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$http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request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requestError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responseError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67544" y="3084795"/>
            <a:ext cx="6118225" cy="28644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.factory(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'monHttpInterceptor'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$q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response: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response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response;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>
              <a:latin typeface="Lucida Console"/>
              <a:cs typeface="Lucida Console"/>
            </a:endParaRPr>
          </a:p>
          <a:p>
            <a:pPr marL="1015365" marR="2769235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responseError: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response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console.log(response.data);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4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$q.reject(response);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45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00" b="1" spc="45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00" spc="-5" dirty="0">
                <a:solidFill>
                  <a:srgbClr val="663300"/>
                </a:solidFill>
                <a:latin typeface="Lucida Console"/>
                <a:cs typeface="Lucida Console"/>
              </a:rPr>
              <a:t>$httpProvider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00" spc="-1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$httpProvider.interceptor.push(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'monHttpInterceptor'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Introduction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directives sont en charges de manipuler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DOM et d'étendre le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37"/>
              </a:spcBef>
              <a:buNone/>
            </a:pPr>
            <a:endParaRPr lang="fr-FR" sz="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Application dans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l'application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controller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20" dirty="0">
                <a:solidFill>
                  <a:srgbClr val="333333"/>
                </a:solidFill>
                <a:latin typeface="Arial"/>
                <a:cs typeface="Arial"/>
              </a:rPr>
              <a:t>Vocabulaire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Document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Node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Element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Tag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Attributs</a:t>
            </a:r>
            <a:endParaRPr lang="fr-FR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Syntaxe d'une</a:t>
            </a:r>
            <a:r>
              <a:rPr lang="fr-FR"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 d'une</a:t>
            </a:r>
            <a:r>
              <a:rPr lang="fr-FR" sz="18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059687"/>
            <a:ext cx="6118225" cy="12973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3974063"/>
            <a:ext cx="6118225" cy="9671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ma-directive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class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"ma-directive"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 directives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Création d'une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Déclaration d'une directive dans une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vue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Résultat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1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obtenir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Option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propriété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88297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&lt;say-hello&gt;&lt;/say-hello&gt;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3288982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r>
              <a:rPr sz="900" spc="-5" dirty="0">
                <a:latin typeface="Lucida Console"/>
                <a:cs typeface="Lucida Console"/>
              </a:rPr>
              <a:t>Hello,</a:t>
            </a:r>
            <a:r>
              <a:rPr sz="900" spc="-6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Lucida Console"/>
                <a:cs typeface="Lucida Console"/>
              </a:rPr>
              <a:t>World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39552" y="4317682"/>
            <a:ext cx="6118225" cy="14560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</a:t>
            </a:r>
            <a:r>
              <a:rPr sz="950" spc="-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World&lt;/div&gt;'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 directives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Création d'une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Déclaration d'une directive dans une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vue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Résultat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1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obtenir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Option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2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propriété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templateURL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88297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&lt;say-hello&gt;&lt;/say-hello&gt;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3288982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r>
              <a:rPr sz="900" spc="-5" dirty="0">
                <a:latin typeface="Lucida Console"/>
                <a:cs typeface="Lucida Console"/>
              </a:rPr>
              <a:t>Hello,</a:t>
            </a:r>
            <a:r>
              <a:rPr sz="900" spc="-65" dirty="0">
                <a:latin typeface="Lucida Console"/>
                <a:cs typeface="Lucida Console"/>
              </a:rPr>
              <a:t> </a:t>
            </a:r>
            <a:r>
              <a:rPr sz="900" spc="-5" dirty="0">
                <a:latin typeface="Lucida Console"/>
                <a:cs typeface="Lucida Console"/>
              </a:rPr>
              <a:t>World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9552" y="4293096"/>
            <a:ext cx="6118225" cy="14547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templateURL: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'chemin/du/template.html'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 directives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5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restrict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Définition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de restreindre la façon de déclarer les directives avec la propriété</a:t>
            </a:r>
            <a:r>
              <a:rPr lang="fr-FR" sz="1100" spc="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restrict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Combinaisons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30"/>
              </a:spcBef>
              <a:buNone/>
            </a:pP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Table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 combinaisons possible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l'application des</a:t>
            </a:r>
            <a:r>
              <a:rPr lang="fr-FR" sz="11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39552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Lettre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5" dirty="0"/>
                        <a:t>Valeur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Contrainte par</a:t>
                      </a:r>
                      <a:r>
                        <a:rPr sz="1100" spc="-65" dirty="0"/>
                        <a:t> </a:t>
                      </a:r>
                      <a:r>
                        <a:rPr sz="1100" spc="-5" dirty="0"/>
                        <a:t>défaut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/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/>
                        <a:t>Element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/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Attribut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/>
                        <a:t>C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Class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39552" y="474315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Combinaison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Attribut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Element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Class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/>
                        <a:t>EA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/>
                        <a:t>NON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EC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NON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AC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NON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EAC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OUI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OUI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10" dirty="0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manipulation du DOM dans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est contre indiqué mais parfois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nécéssaire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existe une zone dans laquelle manipuler les éléments du DOM est possible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propriété</a:t>
            </a:r>
            <a:r>
              <a:rPr lang="fr-FR" sz="11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Liste des paramètres de la fonction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435340"/>
            <a:ext cx="6118225" cy="19297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 marR="247713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link: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1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manipulation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</a:t>
            </a:r>
            <a:r>
              <a:rPr sz="950" i="1" spc="254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-80" dirty="0">
                <a:solidFill>
                  <a:srgbClr val="999999"/>
                </a:solidFill>
                <a:latin typeface="Trebuchet MS"/>
                <a:cs typeface="Trebuchet MS"/>
              </a:rPr>
              <a:t>DOM</a:t>
            </a:r>
            <a:endParaRPr sz="95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39552" y="49699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1364615" algn="l"/>
                        </a:tabLst>
                      </a:pPr>
                      <a:r>
                        <a:rPr sz="1100" spc="-5" dirty="0"/>
                        <a:t>Paramètre	Usage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/>
                        <a:t>scope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/>
                        <a:t>scope courant de la</a:t>
                      </a:r>
                      <a:r>
                        <a:rPr sz="1100" spc="-25" dirty="0"/>
                        <a:t> </a:t>
                      </a:r>
                      <a:r>
                        <a:rPr sz="1100" spc="-5" dirty="0"/>
                        <a:t>directive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element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le nœud du DOM sur lequel </a:t>
                      </a:r>
                      <a:r>
                        <a:rPr sz="1100" dirty="0"/>
                        <a:t>la </a:t>
                      </a:r>
                      <a:r>
                        <a:rPr sz="1100" spc="-5" dirty="0"/>
                        <a:t>directive </a:t>
                      </a:r>
                      <a:r>
                        <a:rPr sz="1100" dirty="0"/>
                        <a:t>a </a:t>
                      </a:r>
                      <a:r>
                        <a:rPr sz="1100" spc="-5" dirty="0"/>
                        <a:t>été</a:t>
                      </a:r>
                      <a:r>
                        <a:rPr sz="1100" spc="10" dirty="0"/>
                        <a:t> </a:t>
                      </a:r>
                      <a:r>
                        <a:rPr sz="1100" spc="-5" dirty="0"/>
                        <a:t>appliquée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attrs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liste des attributs </a:t>
                      </a:r>
                      <a:r>
                        <a:rPr sz="1100" dirty="0"/>
                        <a:t>de </a:t>
                      </a:r>
                      <a:r>
                        <a:rPr sz="1100" spc="-5" dirty="0"/>
                        <a:t>l'élément courant sur lequel la directive </a:t>
                      </a:r>
                      <a:r>
                        <a:rPr sz="1100" dirty="0"/>
                        <a:t>a </a:t>
                      </a:r>
                      <a:r>
                        <a:rPr sz="1100" spc="-5" dirty="0"/>
                        <a:t>été</a:t>
                      </a:r>
                      <a:r>
                        <a:rPr sz="1100" spc="70" dirty="0"/>
                        <a:t> </a:t>
                      </a:r>
                      <a:r>
                        <a:rPr sz="1100" spc="-5" dirty="0"/>
                        <a:t>appliqué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7" name="object 7"/>
          <p:cNvSpPr txBox="1"/>
          <p:nvPr/>
        </p:nvSpPr>
        <p:spPr>
          <a:xfrm>
            <a:off x="539552" y="2132856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007" y="2780928"/>
            <a:ext cx="6118225" cy="19297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 marR="247713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link: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element.css(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'color'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attrs.color ||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'#F64738'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Mise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jour de l'application vers le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DOM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9687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mettre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DOM,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 des changements de données,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suffit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d'observer tout  changement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scope 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réagir en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conséquence.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504321"/>
            <a:ext cx="6118225" cy="348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</a:t>
            </a:r>
            <a:r>
              <a:rPr sz="90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color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"#CCC"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&gt;&lt;/ma-directive&gt;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9552" y="3068960"/>
            <a:ext cx="6118225" cy="22459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 marR="247713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link: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306195" marR="1387475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scope.$watch(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'color'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 {  element.css(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'color'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attrs.color ||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'#F64738'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Cycle de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vie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77470" lvl="0" indent="0">
              <a:lnSpc>
                <a:spcPct val="95800"/>
              </a:lnSpc>
              <a:spcBef>
                <a:spcPts val="875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met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disposition le service $compile permettant la compilation du DOM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fin  d'interpréter les directives successivement dans l'ordre naturel de l'arborescence, rendant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DOM  exécutable par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5" dirty="0" err="1">
                <a:solidFill>
                  <a:srgbClr val="333333"/>
                </a:solidFill>
                <a:latin typeface="Arial"/>
                <a:cs typeface="Arial"/>
              </a:rPr>
              <a:t>angular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9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49554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compilation fonctionne il faut fournir une fonction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chaque directive permettant  d'établir un lien entre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5"/>
              </a:spcBef>
              <a:buNone/>
            </a:pPr>
            <a:endParaRPr lang="fr-FR" sz="1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0" lvl="0" indent="0">
              <a:lnSpc>
                <a:spcPct val="9570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d'intervenir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plusieurs niveaux du cycle de vie d'une directive pour appliquer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transformations. En pratique, intervenir dans le cycle de vie consiste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déclarer une fonction ou un  objet dans la configuration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directive. Le plus courant est d'utiliser la fonction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elle est  appelée quand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choses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sont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prêtes 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que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l'on souhaite interagir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dessus.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Installer</a:t>
            </a:r>
            <a:r>
              <a:rPr lang="fr-FR" spc="-1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Mise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jour du gestionnaire de paquets (APT) Linux</a:t>
            </a:r>
            <a:r>
              <a:rPr lang="fr-FR" sz="1100" b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Installation de Git</a:t>
            </a:r>
            <a:r>
              <a:rPr lang="fr-FR" sz="1100" b="1" spc="-5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Installation de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NodeJS</a:t>
            </a:r>
            <a:r>
              <a:rPr lang="fr-FR" sz="1100" b="1" spc="-5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L'installation terminée,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faut créer un alias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node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qui pointera vers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nodejs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 La raison de cette alias  est de satisfaire les autres applications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utilisants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 le nom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node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pour</a:t>
            </a:r>
            <a:r>
              <a:rPr lang="fr-FR" sz="1100" spc="9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0" dirty="0" smtClean="0">
                <a:solidFill>
                  <a:srgbClr val="333333"/>
                </a:solidFill>
                <a:latin typeface="Arial"/>
                <a:cs typeface="Arial"/>
              </a:rPr>
              <a:t>fonctionner.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spc="-1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1988840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apt-get update &amp;&amp; sudo apt-get upgrade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39552" y="3068960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apt-get install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git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52" y="4077072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apt-get install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nodejs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42007" y="5373216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ln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-s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/usr/bin/nodejs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/usr/bin/node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39552" y="5954355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node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--version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Étape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1 :</a:t>
            </a:r>
            <a:r>
              <a:rPr lang="fr-FR" sz="11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compile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4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92405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récupère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étape durant laquelle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possible d'interagir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DOM  mais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encore avec</a:t>
            </a:r>
            <a:r>
              <a:rPr lang="fr-FR" sz="1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6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Étape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2 :</a:t>
            </a:r>
            <a:r>
              <a:rPr lang="fr-FR" sz="11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controller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64795" lv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instanciation de contrôleur est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créée pour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directive 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fait avant son interprétation.  Attention, cela ressemble au concept des contrôleurs sans pour autant être la même chose. Le  contrôleur peut-être récupéré depuis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autre directive pour communiquer et favoriser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coopération entre elles par le jeu des dépendances entre</a:t>
            </a:r>
            <a:r>
              <a:rPr lang="fr-FR" sz="11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55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Étape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3 :</a:t>
            </a:r>
            <a:r>
              <a:rPr lang="fr-FR" sz="11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"/>
              </a:spcBef>
              <a:buNone/>
            </a:pPr>
            <a:endParaRPr lang="fr-FR" sz="1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Deux propriétés permettent d'intervenir avant ou après l'interprétation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contenu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  <a:r>
              <a:rPr lang="fr-FR" sz="11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pre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post-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14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72085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fonction post-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plus souvent utilisé pour réaliser le principale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opérations puisque,  elle est exécuté après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génération du contenu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qu'il lui permet d'agir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dessus.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Créer une directive avec la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fonction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compile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9558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 la propriété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compile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 remplacement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mais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deux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même temps  car la fonction compile retourne elle même une fonction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marR="19558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19558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483743"/>
            <a:ext cx="6118225" cy="6572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39552" y="3291522"/>
            <a:ext cx="6118225" cy="22459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 marR="276796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compile: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 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B2B2B2"/>
                </a:solidFill>
                <a:latin typeface="Trebuchet MS"/>
                <a:cs typeface="Trebuchet MS"/>
              </a:rPr>
              <a:t>//  </a:t>
            </a:r>
            <a:r>
              <a:rPr sz="950" i="1" spc="80" dirty="0">
                <a:solidFill>
                  <a:srgbClr val="B2B2B2"/>
                </a:solidFill>
                <a:latin typeface="Trebuchet MS"/>
                <a:cs typeface="Trebuchet MS"/>
              </a:rPr>
              <a:t>contenu  </a:t>
            </a:r>
            <a:r>
              <a:rPr sz="950" i="1" spc="45" dirty="0">
                <a:solidFill>
                  <a:srgbClr val="B2B2B2"/>
                </a:solidFill>
                <a:latin typeface="Trebuchet MS"/>
                <a:cs typeface="Trebuchet MS"/>
              </a:rPr>
              <a:t>de  </a:t>
            </a:r>
            <a:r>
              <a:rPr sz="950" i="1" spc="165" dirty="0">
                <a:solidFill>
                  <a:srgbClr val="B2B2B2"/>
                </a:solidFill>
                <a:latin typeface="Trebuchet MS"/>
                <a:cs typeface="Trebuchet MS"/>
              </a:rPr>
              <a:t>la </a:t>
            </a:r>
            <a:r>
              <a:rPr sz="950" i="1" spc="120" dirty="0">
                <a:solidFill>
                  <a:srgbClr val="B2B2B2"/>
                </a:solidFill>
                <a:latin typeface="Trebuchet MS"/>
                <a:cs typeface="Trebuchet MS"/>
              </a:rPr>
              <a:t>fonction</a:t>
            </a:r>
            <a:r>
              <a:rPr sz="950" i="1" spc="-20" dirty="0">
                <a:solidFill>
                  <a:srgbClr val="B2B2B2"/>
                </a:solidFill>
                <a:latin typeface="Trebuchet MS"/>
                <a:cs typeface="Trebuchet MS"/>
              </a:rPr>
              <a:t> </a:t>
            </a:r>
            <a:r>
              <a:rPr sz="950" i="1" spc="165" dirty="0">
                <a:solidFill>
                  <a:srgbClr val="B2B2B2"/>
                </a:solidFill>
                <a:latin typeface="Trebuchet MS"/>
                <a:cs typeface="Trebuchet MS"/>
              </a:rPr>
              <a:t>link</a:t>
            </a:r>
            <a:endParaRPr sz="950">
              <a:latin typeface="Trebuchet MS"/>
              <a:cs typeface="Trebuchet MS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Représente la relation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avec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 défaut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n'y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 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 nouvelle création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scope utilisé dans la fonction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link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d'une directive est 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r>
              <a:rPr lang="fr-FR" sz="11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courant.</a:t>
            </a:r>
            <a:endParaRPr lang="fr-FR" dirty="0"/>
          </a:p>
        </p:txBody>
      </p:sp>
      <p:sp>
        <p:nvSpPr>
          <p:cNvPr id="8" name="object 3"/>
          <p:cNvSpPr txBox="1"/>
          <p:nvPr/>
        </p:nvSpPr>
        <p:spPr>
          <a:xfrm>
            <a:off x="539552" y="2688050"/>
            <a:ext cx="6118225" cy="9747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{{ name</a:t>
            </a:r>
            <a:r>
              <a:rPr sz="950" spc="-8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9552" y="3875500"/>
            <a:ext cx="6118225" cy="19297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 marR="225996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compile: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scope.name =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enfant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création d'un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fils héritant du scope courant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possible en positionnant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true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386553"/>
            <a:ext cx="6118225" cy="9747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{{ name</a:t>
            </a:r>
            <a:r>
              <a:rPr sz="950" spc="-8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39552" y="3574003"/>
            <a:ext cx="6118225" cy="208724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 marR="436689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scope: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75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950" spc="7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724535" marR="247840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link: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scope.name =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isolé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4193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Directive bien conçu doit être réutilisable et indépendante du contexte. Il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nécessaire de  garder le contrôle entre les échanges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reste de</a:t>
            </a:r>
            <a:r>
              <a:rPr lang="fr-FR" sz="11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l'application.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1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suffit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cela de déclarer un scope isolé, c'est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 détacher le scope de tout</a:t>
            </a:r>
            <a:r>
              <a:rPr lang="fr-FR" sz="11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parent.</a:t>
            </a:r>
            <a:endParaRPr lang="fr-FR" dirty="0"/>
          </a:p>
        </p:txBody>
      </p:sp>
      <p:sp>
        <p:nvSpPr>
          <p:cNvPr id="9" name="object 3"/>
          <p:cNvSpPr txBox="1"/>
          <p:nvPr/>
        </p:nvSpPr>
        <p:spPr>
          <a:xfrm>
            <a:off x="539552" y="2846799"/>
            <a:ext cx="6118225" cy="6584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ng-init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"name='toto'"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39552" y="3718019"/>
            <a:ext cx="6118225" cy="208724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scope: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{},</a:t>
            </a:r>
            <a:endParaRPr sz="950" dirty="0">
              <a:latin typeface="Lucida Console"/>
              <a:cs typeface="Lucida Console"/>
            </a:endParaRPr>
          </a:p>
          <a:p>
            <a:pPr marL="724535" marR="247840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'&lt;div&gt;Hello, World&lt;/div&gt;'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link: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element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attrs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console.log(scope.name);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Copie d'une valeur du</a:t>
            </a:r>
            <a:r>
              <a:rPr lang="fr-FR" sz="18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de recopier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valeur d'un attribut compris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scope de la</a:t>
            </a:r>
            <a:r>
              <a:rPr lang="fr-FR"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directive.</a:t>
            </a: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356208"/>
            <a:ext cx="6118225" cy="6584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ng-init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"name='toto'"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txt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"Hello,</a:t>
            </a:r>
            <a:r>
              <a:rPr sz="950" spc="-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World"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&gt;&lt;/ma-directive&gt;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39552" y="3227428"/>
            <a:ext cx="6118225" cy="19297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 marR="436689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scope: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txt: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'@'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'&lt;div&gt;{{ txt</a:t>
            </a:r>
            <a:r>
              <a:rPr sz="950" spc="-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}}&lt;/div&gt;'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Binding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429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déclaration du symbole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= 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propriété du scope permet de lier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variable du scope  avec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variable d'une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  <a:endParaRPr lang="fr-FR" dirty="0"/>
          </a:p>
        </p:txBody>
      </p:sp>
      <p:sp>
        <p:nvSpPr>
          <p:cNvPr id="8" name="object 3"/>
          <p:cNvSpPr txBox="1"/>
          <p:nvPr/>
        </p:nvSpPr>
        <p:spPr>
          <a:xfrm>
            <a:off x="539552" y="2421572"/>
            <a:ext cx="6118225" cy="8159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"monController"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txt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"Hello,</a:t>
            </a:r>
            <a:r>
              <a:rPr sz="950" spc="-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World"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&gt;&lt;/ma-directive&gt;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"page.url"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9552" y="3450272"/>
            <a:ext cx="6118225" cy="30359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4439285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$scope.page = {  name: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'home'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url: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'http://angularjs.org'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436689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scope: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txt: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'='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'&lt;input</a:t>
            </a:r>
            <a:r>
              <a:rPr sz="950" spc="-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ng-model="txt"&gt;'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Evaluation d'une</a:t>
            </a:r>
            <a:r>
              <a:rPr lang="fr-FR" sz="18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expression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possible d'évaluer une expression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symbole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&amp;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»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539552" y="2342744"/>
            <a:ext cx="6118225" cy="8159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calc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"resultat = resultat +</a:t>
            </a:r>
            <a:r>
              <a:rPr sz="950" spc="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1"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&gt;&lt;/ma-directive&gt;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{{ resultat</a:t>
            </a:r>
            <a:r>
              <a:rPr sz="900" spc="-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}}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9552" y="3371444"/>
            <a:ext cx="6118225" cy="19297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436689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scope: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calc: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'&amp;'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'&lt;div&gt;&lt;button</a:t>
            </a:r>
            <a:r>
              <a:rPr sz="950" spc="1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ng-click="calc();"&gt;Result&lt;/button&gt;&lt;/div&gt;'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Expression avec</a:t>
            </a:r>
            <a:r>
              <a:rPr lang="fr-FR" sz="1800" b="1" spc="-6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paramètres</a:t>
            </a:r>
            <a:endParaRPr lang="fr-FR" dirty="0"/>
          </a:p>
        </p:txBody>
      </p:sp>
      <p:sp>
        <p:nvSpPr>
          <p:cNvPr id="7" name="object 3"/>
          <p:cNvSpPr txBox="1"/>
          <p:nvPr/>
        </p:nvSpPr>
        <p:spPr>
          <a:xfrm>
            <a:off x="539552" y="1970117"/>
            <a:ext cx="6118225" cy="8159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</a:t>
            </a:r>
            <a:r>
              <a:rPr sz="95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calc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"func(num)"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&gt;&lt;/ma-directive&gt;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{{ resultat</a:t>
            </a:r>
            <a:r>
              <a:rPr sz="900" spc="-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}}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39552" y="2998817"/>
            <a:ext cx="6118225" cy="28784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($scope)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$scope.func 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param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$scope.resultat =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param;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4366895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scope: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calc: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'&amp;'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'&lt;div&gt;&lt;button</a:t>
            </a:r>
            <a:r>
              <a:rPr sz="950" spc="1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ng-click="calc({num:1});"&gt;Result&lt;/button&gt;&lt;/div&gt;'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15" dirty="0" err="1">
                <a:solidFill>
                  <a:srgbClr val="333333"/>
                </a:solidFill>
                <a:latin typeface="Arial"/>
                <a:cs typeface="Arial"/>
              </a:rPr>
              <a:t>Transclusion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Inclusion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référence d'un document ou d'une partie d'un document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autre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document.</a:t>
            </a: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260282"/>
            <a:ext cx="6118225" cy="9671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</a:t>
            </a:r>
            <a:endParaRPr sz="90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zone à</a:t>
            </a:r>
            <a:r>
              <a:rPr sz="95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transcluder</a:t>
            </a:r>
            <a:endParaRPr sz="950">
              <a:latin typeface="Lucida Console"/>
              <a:cs typeface="Lucida Console"/>
            </a:endParaRPr>
          </a:p>
          <a:p>
            <a:pPr marR="4207510" algn="ctr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&lt;/ma-directive&gt;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9552" y="3440112"/>
            <a:ext cx="6118225" cy="16135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4148454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transclude: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75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950" spc="7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'&lt;div&gt;Ma Directive&lt;div</a:t>
            </a:r>
            <a:r>
              <a:rPr sz="950" spc="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ng-transclude&gt;&lt;/div&gt;&lt;/div&gt;'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Installer</a:t>
            </a:r>
            <a:r>
              <a:rPr lang="fr-FR" spc="-1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Installation de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npm</a:t>
            </a:r>
            <a:r>
              <a:rPr lang="fr-FR" sz="11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Installation de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 avec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npm</a:t>
            </a:r>
            <a:r>
              <a:rPr lang="fr-FR" sz="1100" b="1" spc="-3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Installation d'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b="1" spc="-5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L'installation via </a:t>
            </a:r>
            <a:r>
              <a:rPr lang="fr-FR" sz="1100" spc="-15" dirty="0" err="1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créera automatiquement un répertoire nommé </a:t>
            </a:r>
            <a:r>
              <a:rPr lang="fr-FR" sz="1100" b="1" i="1" spc="-5" dirty="0" err="1">
                <a:solidFill>
                  <a:srgbClr val="333333"/>
                </a:solidFill>
                <a:latin typeface="Arial"/>
                <a:cs typeface="Arial"/>
              </a:rPr>
              <a:t>bower_components</a:t>
            </a:r>
            <a:r>
              <a:rPr lang="fr-FR" sz="1100" b="1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dans  lequel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trouvera les fichiers</a:t>
            </a:r>
            <a:r>
              <a:rPr lang="fr-FR"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39552" y="2060848"/>
            <a:ext cx="6118225" cy="5137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apt-get install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npm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npm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--version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539552" y="3212976"/>
            <a:ext cx="6118225" cy="5137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sudo npm install bower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-g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bower</a:t>
            </a:r>
            <a:r>
              <a:rPr sz="95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--version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39552" y="4365104"/>
            <a:ext cx="6118225" cy="11461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# 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création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 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répertoire </a:t>
            </a:r>
            <a:r>
              <a:rPr sz="950" i="1" spc="55" dirty="0">
                <a:solidFill>
                  <a:srgbClr val="999999"/>
                </a:solidFill>
                <a:latin typeface="Trebuchet MS"/>
                <a:cs typeface="Trebuchet MS"/>
              </a:rPr>
              <a:t>ou 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sera </a:t>
            </a:r>
            <a:r>
              <a:rPr sz="950" i="1" spc="110" dirty="0">
                <a:solidFill>
                  <a:srgbClr val="999999"/>
                </a:solidFill>
                <a:latin typeface="Trebuchet MS"/>
                <a:cs typeface="Trebuchet MS"/>
              </a:rPr>
              <a:t>placé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le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projet </a:t>
            </a:r>
            <a:r>
              <a:rPr sz="950" i="1" spc="36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mkdir</a:t>
            </a:r>
            <a:r>
              <a:rPr sz="95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monprojet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cd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monprojet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#  </a:t>
            </a:r>
            <a:r>
              <a:rPr sz="950" i="1" spc="155" dirty="0">
                <a:solidFill>
                  <a:srgbClr val="999999"/>
                </a:solidFill>
                <a:latin typeface="Trebuchet MS"/>
                <a:cs typeface="Trebuchet MS"/>
              </a:rPr>
              <a:t>installation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d'AngularJS</a:t>
            </a:r>
            <a:r>
              <a:rPr sz="950" i="1" spc="27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bower install</a:t>
            </a:r>
            <a:r>
              <a:rPr sz="95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15" dirty="0" err="1">
                <a:solidFill>
                  <a:srgbClr val="333333"/>
                </a:solidFill>
                <a:latin typeface="Arial"/>
                <a:cs typeface="Arial"/>
              </a:rPr>
              <a:t>Transclusion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lang="fr-FR"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utilisé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transcludé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est 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courant et non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celui de la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</a:t>
            </a:r>
            <a:endParaRPr lang="fr-FR" dirty="0"/>
          </a:p>
        </p:txBody>
      </p:sp>
      <p:sp>
        <p:nvSpPr>
          <p:cNvPr id="7" name="object 3"/>
          <p:cNvSpPr txBox="1"/>
          <p:nvPr/>
        </p:nvSpPr>
        <p:spPr>
          <a:xfrm>
            <a:off x="539552" y="2334865"/>
            <a:ext cx="6118225" cy="12693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"txt"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</a:t>
            </a:r>
            <a:endParaRPr sz="900" dirty="0">
              <a:latin typeface="Lucida Console"/>
              <a:cs typeface="Lucida Console"/>
            </a:endParaRPr>
          </a:p>
          <a:p>
            <a:pPr marL="7258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zone à transcluder : {{ txt</a:t>
            </a:r>
            <a:r>
              <a:rPr sz="950" spc="-4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&lt;/ma-directive&gt;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39552" y="3816955"/>
            <a:ext cx="6118225" cy="17722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724535" marR="4148454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transclude: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75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950" spc="75" dirty="0">
                <a:solidFill>
                  <a:srgbClr val="333333"/>
                </a:solidFill>
                <a:latin typeface="Lucida Console"/>
                <a:cs typeface="Lucida Console"/>
              </a:rPr>
              <a:t>,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scope: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{},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'&lt;div&gt;Ma Directive {{ txt }}&lt;div</a:t>
            </a:r>
            <a:r>
              <a:rPr sz="950" spc="4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ng-transclude&gt;&lt;/div&gt;&lt;/div&gt;'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 directives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</a:t>
            </a:r>
            <a:r>
              <a:rPr lang="fr-FR" spc="-5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require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10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Liaison et communication entre les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directives</a:t>
            </a: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320895"/>
            <a:ext cx="6118225" cy="6508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"monModule"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0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9552" y="3184495"/>
            <a:ext cx="6118225" cy="240474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.directive(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'maDirective'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restrict: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$scope.res =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'Foo'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10"/>
              </a:spcBef>
            </a:pPr>
            <a:r>
              <a:rPr sz="950" b="1" spc="65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950" spc="65" dirty="0">
                <a:solidFill>
                  <a:srgbClr val="333333"/>
                </a:solidFill>
                <a:latin typeface="Lucida Console"/>
                <a:cs typeface="Lucida Console"/>
              </a:rPr>
              <a:t>.func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1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R="2042795" algn="ctr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$scope.res +=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'Bar'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'&lt;div&gt;{{ result</a:t>
            </a:r>
            <a:r>
              <a:rPr sz="950" spc="-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}}&lt;/div&gt;'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 directives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–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autres</a:t>
            </a:r>
            <a:r>
              <a:rPr lang="fr-FR" spc="-4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replace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Prend deux états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possible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vrai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le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remplace l'élément sur lequel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est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appelée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faux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le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remplace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contenu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l'élément sur lequel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est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appelée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priority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414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Ordre dans lequel les directives doivent s'appliqué. Une priorité haute donne la précédence dans  l'ordre de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l'application.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Installer</a:t>
            </a:r>
            <a:r>
              <a:rPr lang="fr-FR" spc="-1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Exemple d'intégration dans du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 (index.html)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&lt;!DOCTYPE html&gt;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&lt;html&gt;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</a:t>
            </a:r>
            <a:r>
              <a:rPr lang="fr-FR" sz="1100" dirty="0" err="1" smtClean="0">
                <a:latin typeface="Source Code Pro" pitchFamily="49" charset="0"/>
              </a:rPr>
              <a:t>head</a:t>
            </a:r>
            <a:r>
              <a:rPr lang="fr-FR" sz="1100" dirty="0" smtClean="0">
                <a:latin typeface="Source Code Pro" pitchFamily="49" charset="0"/>
              </a:rPr>
              <a:t>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    &lt;</a:t>
            </a:r>
            <a:r>
              <a:rPr lang="fr-FR" sz="1100" dirty="0" err="1" smtClean="0">
                <a:latin typeface="Source Code Pro" pitchFamily="49" charset="0"/>
              </a:rPr>
              <a:t>meta</a:t>
            </a:r>
            <a:r>
              <a:rPr lang="fr-FR" sz="1100" dirty="0" smtClean="0">
                <a:latin typeface="Source Code Pro" pitchFamily="49" charset="0"/>
              </a:rPr>
              <a:t> </a:t>
            </a:r>
            <a:r>
              <a:rPr lang="fr-FR" sz="1100" dirty="0" err="1" smtClean="0">
                <a:latin typeface="Source Code Pro" pitchFamily="49" charset="0"/>
              </a:rPr>
              <a:t>charset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utf</a:t>
            </a:r>
            <a:r>
              <a:rPr lang="fr-FR" sz="1100" dirty="0" smtClean="0">
                <a:latin typeface="Source Code Pro" pitchFamily="49" charset="0"/>
              </a:rPr>
              <a:t>-8"&gt;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    &lt;</a:t>
            </a:r>
            <a:r>
              <a:rPr lang="fr-FR" sz="1100" dirty="0" err="1" smtClean="0">
                <a:latin typeface="Source Code Pro" pitchFamily="49" charset="0"/>
              </a:rPr>
              <a:t>title</a:t>
            </a:r>
            <a:r>
              <a:rPr lang="fr-FR" sz="1100" dirty="0" smtClean="0">
                <a:latin typeface="Source Code Pro" pitchFamily="49" charset="0"/>
              </a:rPr>
              <a:t>&gt;</a:t>
            </a:r>
            <a:r>
              <a:rPr lang="fr-FR" sz="1100" dirty="0" err="1" smtClean="0">
                <a:latin typeface="Source Code Pro" pitchFamily="49" charset="0"/>
              </a:rPr>
              <a:t>AngularJS</a:t>
            </a:r>
            <a:r>
              <a:rPr lang="fr-FR" sz="1100" dirty="0" smtClean="0">
                <a:latin typeface="Source Code Pro" pitchFamily="49" charset="0"/>
              </a:rPr>
              <a:t>&lt;/</a:t>
            </a:r>
            <a:r>
              <a:rPr lang="fr-FR" sz="1100" dirty="0" err="1" smtClean="0">
                <a:latin typeface="Source Code Pro" pitchFamily="49" charset="0"/>
              </a:rPr>
              <a:t>title</a:t>
            </a:r>
            <a:r>
              <a:rPr lang="fr-FR" sz="1100" dirty="0" smtClean="0">
                <a:latin typeface="Source Code Pro" pitchFamily="49" charset="0"/>
              </a:rPr>
              <a:t>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&lt;/</a:t>
            </a:r>
            <a:r>
              <a:rPr lang="fr-FR" sz="1100" dirty="0" err="1" smtClean="0">
                <a:latin typeface="Source Code Pro" pitchFamily="49" charset="0"/>
              </a:rPr>
              <a:t>head</a:t>
            </a:r>
            <a:r>
              <a:rPr lang="fr-FR" sz="1100" dirty="0" smtClean="0">
                <a:latin typeface="Source Code Pro" pitchFamily="49" charset="0"/>
              </a:rPr>
              <a:t>&gt;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&lt;body&gt;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    &lt;script </a:t>
            </a:r>
            <a:r>
              <a:rPr lang="fr-FR" sz="1100" dirty="0" err="1" smtClean="0">
                <a:latin typeface="Source Code Pro" pitchFamily="49" charset="0"/>
              </a:rPr>
              <a:t>src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bower_components</a:t>
            </a:r>
            <a:r>
              <a:rPr lang="fr-FR" sz="1100" dirty="0" smtClean="0">
                <a:latin typeface="Source Code Pro" pitchFamily="49" charset="0"/>
              </a:rPr>
              <a:t>/</a:t>
            </a:r>
            <a:r>
              <a:rPr lang="fr-FR" sz="1100" dirty="0" err="1" smtClean="0">
                <a:latin typeface="Source Code Pro" pitchFamily="49" charset="0"/>
              </a:rPr>
              <a:t>angular</a:t>
            </a:r>
            <a:r>
              <a:rPr lang="fr-FR" sz="1100" dirty="0" smtClean="0">
                <a:latin typeface="Source Code Pro" pitchFamily="49" charset="0"/>
              </a:rPr>
              <a:t>/angular.js"&gt;&lt;/script&gt;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&lt;/body&gt;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latin typeface="Source Code Pro" pitchFamily="49" charset="0"/>
              </a:rPr>
              <a:t>&lt;/html&gt;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l'avenir il sera facile de mettre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ou d'installer d'autres librairies directement 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object 5"/>
          <p:cNvSpPr txBox="1"/>
          <p:nvPr/>
        </p:nvSpPr>
        <p:spPr>
          <a:xfrm>
            <a:off x="539552" y="5018251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bower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update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Ses premiers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verdana"/>
              </a:rPr>
              <a:t>Définir la portée d’</a:t>
            </a:r>
            <a:r>
              <a:rPr lang="fr-FR" sz="1800" b="1" dirty="0" err="1" smtClean="0">
                <a:solidFill>
                  <a:srgbClr val="800000"/>
                </a:solidFill>
                <a:latin typeface="verdana"/>
              </a:rPr>
              <a:t>AngularJS</a:t>
            </a:r>
            <a:endParaRPr lang="fr-FR" sz="18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endParaRPr lang="fr-FR" sz="18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200" dirty="0" smtClean="0"/>
              <a:t>L’attribut </a:t>
            </a:r>
            <a:r>
              <a:rPr lang="fr-FR" sz="1200" dirty="0" err="1" smtClean="0"/>
              <a:t>ng</a:t>
            </a:r>
            <a:r>
              <a:rPr lang="fr-FR" sz="1200" dirty="0" smtClean="0"/>
              <a:t>-</a:t>
            </a:r>
            <a:r>
              <a:rPr lang="fr-FR" sz="1200" dirty="0" err="1" smtClean="0"/>
              <a:t>app</a:t>
            </a:r>
            <a:r>
              <a:rPr lang="fr-FR" sz="1200" dirty="0" smtClean="0"/>
              <a:t> permet de spécifier quelle partie de la page HTML </a:t>
            </a:r>
            <a:r>
              <a:rPr lang="fr-FR" sz="1200" dirty="0" err="1" smtClean="0"/>
              <a:t>AngularJS</a:t>
            </a:r>
            <a:r>
              <a:rPr lang="fr-FR" sz="1200" dirty="0" smtClean="0"/>
              <a:t> doit gérer.</a:t>
            </a:r>
          </a:p>
          <a:p>
            <a:pPr>
              <a:buNone/>
            </a:pPr>
            <a:endParaRPr lang="fr-FR" sz="16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&lt;html </a:t>
            </a:r>
            <a:r>
              <a:rPr lang="fr-FR" sz="1100" dirty="0" err="1" smtClean="0">
                <a:latin typeface="Source Code Pro" pitchFamily="49" charset="0"/>
              </a:rPr>
              <a:t>ng</a:t>
            </a:r>
            <a:r>
              <a:rPr lang="fr-FR" sz="1100" dirty="0" smtClean="0">
                <a:latin typeface="Source Code Pro" pitchFamily="49" charset="0"/>
              </a:rPr>
              <a:t>-</a:t>
            </a:r>
            <a:r>
              <a:rPr lang="fr-FR" sz="1100" dirty="0" err="1" smtClean="0">
                <a:latin typeface="Source Code Pro" pitchFamily="49" charset="0"/>
              </a:rPr>
              <a:t>app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MonApplication</a:t>
            </a:r>
            <a:r>
              <a:rPr lang="fr-FR" sz="1100" dirty="0" smtClean="0">
                <a:latin typeface="Source Code Pro" pitchFamily="49" charset="0"/>
              </a:rPr>
              <a:t>"&gt;   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	... 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&lt;/html&gt;</a:t>
            </a:r>
            <a:endParaRPr lang="fr-FR" dirty="0" smtClean="0">
              <a:latin typeface="Source Code Pro" pitchFamily="49" charset="0"/>
            </a:endParaRP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/>
              <a:t>La syntaxe précédente indique à </a:t>
            </a:r>
            <a:r>
              <a:rPr lang="fr-FR" sz="1100" dirty="0" err="1" smtClean="0"/>
              <a:t>AngularJS</a:t>
            </a:r>
            <a:r>
              <a:rPr lang="fr-FR" sz="1100" dirty="0" smtClean="0"/>
              <a:t> de gérer toute la page HTML. </a:t>
            </a:r>
          </a:p>
          <a:p>
            <a:pPr>
              <a:buNone/>
            </a:pPr>
            <a:r>
              <a:rPr lang="fr-FR" sz="1100" dirty="0" smtClean="0"/>
              <a:t>La valeur </a:t>
            </a:r>
            <a:r>
              <a:rPr lang="fr-FR" sz="1100" dirty="0" err="1" smtClean="0"/>
              <a:t>MonApplication</a:t>
            </a:r>
            <a:r>
              <a:rPr lang="fr-FR" sz="1100" dirty="0" smtClean="0"/>
              <a:t> de l’attribut </a:t>
            </a:r>
            <a:r>
              <a:rPr lang="fr-FR" sz="1100" dirty="0" err="1" smtClean="0"/>
              <a:t>ng</a:t>
            </a:r>
            <a:r>
              <a:rPr lang="fr-FR" sz="1100" dirty="0" smtClean="0"/>
              <a:t>-</a:t>
            </a:r>
            <a:r>
              <a:rPr lang="fr-FR" sz="1100" dirty="0" err="1" smtClean="0"/>
              <a:t>app</a:t>
            </a:r>
            <a:r>
              <a:rPr lang="fr-FR" sz="1100" dirty="0" smtClean="0"/>
              <a:t> spécifie quelle application doit être chargée.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/>
              <a:t>Il faut positionner l’attribut </a:t>
            </a:r>
            <a:r>
              <a:rPr lang="fr-FR" sz="1100" dirty="0" err="1" smtClean="0"/>
              <a:t>ng</a:t>
            </a:r>
            <a:r>
              <a:rPr lang="fr-FR" sz="1100" dirty="0" smtClean="0"/>
              <a:t>-</a:t>
            </a:r>
            <a:r>
              <a:rPr lang="fr-FR" sz="1100" dirty="0" err="1" smtClean="0"/>
              <a:t>app</a:t>
            </a:r>
            <a:r>
              <a:rPr lang="fr-FR" sz="1100" dirty="0" smtClean="0"/>
              <a:t> sur l’élément racine de la zone devant être géré par </a:t>
            </a:r>
            <a:r>
              <a:rPr lang="fr-FR" sz="1100" dirty="0" err="1" smtClean="0"/>
              <a:t>AngularJS</a:t>
            </a:r>
            <a:r>
              <a:rPr lang="fr-FR" sz="1100" dirty="0" smtClean="0"/>
              <a:t>.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&lt;html&gt;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	&lt;!-- Zone non gérée par </a:t>
            </a:r>
            <a:r>
              <a:rPr lang="fr-FR" sz="1100" dirty="0" err="1" smtClean="0">
                <a:latin typeface="Source Code Pro" pitchFamily="49" charset="0"/>
              </a:rPr>
              <a:t>AngularJS</a:t>
            </a:r>
            <a:r>
              <a:rPr lang="fr-FR" sz="1100" dirty="0" smtClean="0">
                <a:latin typeface="Source Code Pro" pitchFamily="49" charset="0"/>
              </a:rPr>
              <a:t> --&gt;     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	&lt;</a:t>
            </a:r>
            <a:r>
              <a:rPr lang="fr-FR" sz="1100" dirty="0" err="1" smtClean="0">
                <a:latin typeface="Source Code Pro" pitchFamily="49" charset="0"/>
              </a:rPr>
              <a:t>div</a:t>
            </a:r>
            <a:r>
              <a:rPr lang="fr-FR" sz="1100" dirty="0" smtClean="0">
                <a:latin typeface="Source Code Pro" pitchFamily="49" charset="0"/>
              </a:rPr>
              <a:t> </a:t>
            </a:r>
            <a:r>
              <a:rPr lang="fr-FR" sz="1100" dirty="0" err="1" smtClean="0">
                <a:latin typeface="Source Code Pro" pitchFamily="49" charset="0"/>
              </a:rPr>
              <a:t>ng</a:t>
            </a:r>
            <a:r>
              <a:rPr lang="fr-FR" sz="1100" dirty="0" smtClean="0">
                <a:latin typeface="Source Code Pro" pitchFamily="49" charset="0"/>
              </a:rPr>
              <a:t>-</a:t>
            </a:r>
            <a:r>
              <a:rPr lang="fr-FR" sz="1100" dirty="0" err="1" smtClean="0">
                <a:latin typeface="Source Code Pro" pitchFamily="49" charset="0"/>
              </a:rPr>
              <a:t>app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MonApplication</a:t>
            </a:r>
            <a:r>
              <a:rPr lang="fr-FR" sz="1100" dirty="0" smtClean="0">
                <a:latin typeface="Source Code Pro" pitchFamily="49" charset="0"/>
              </a:rPr>
              <a:t>"&gt;           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		&lt;!-- Zone gérée par </a:t>
            </a:r>
            <a:r>
              <a:rPr lang="fr-FR" sz="1100" dirty="0" err="1" smtClean="0">
                <a:latin typeface="Source Code Pro" pitchFamily="49" charset="0"/>
              </a:rPr>
              <a:t>AngularJS</a:t>
            </a:r>
            <a:r>
              <a:rPr lang="fr-FR" sz="1100" dirty="0" smtClean="0">
                <a:latin typeface="Source Code Pro" pitchFamily="49" charset="0"/>
              </a:rPr>
              <a:t> --&gt;     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	&lt;/</a:t>
            </a:r>
            <a:r>
              <a:rPr lang="fr-FR" sz="1100" dirty="0" err="1" smtClean="0">
                <a:latin typeface="Source Code Pro" pitchFamily="49" charset="0"/>
              </a:rPr>
              <a:t>div</a:t>
            </a:r>
            <a:r>
              <a:rPr lang="fr-FR" sz="1100" dirty="0" smtClean="0">
                <a:latin typeface="Source Code Pro" pitchFamily="49" charset="0"/>
              </a:rPr>
              <a:t>&gt; 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Ses premiers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verdana"/>
              </a:rPr>
              <a:t>Création d’une application</a:t>
            </a:r>
          </a:p>
          <a:p>
            <a:pPr>
              <a:buNone/>
            </a:pPr>
            <a:endParaRPr lang="fr-FR" sz="18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100" dirty="0" smtClean="0">
                <a:solidFill>
                  <a:srgbClr val="800000"/>
                </a:solidFill>
                <a:latin typeface="verdana"/>
              </a:rPr>
              <a:t>1. Modèle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/>
              <a:t>Le modèle est représenté par un objet ou une valeur JavaScript.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var user = { </a:t>
            </a:r>
            <a:r>
              <a:rPr lang="fr-FR" sz="1100" dirty="0" err="1" smtClean="0">
                <a:latin typeface="Source Code Pro" pitchFamily="49" charset="0"/>
              </a:rPr>
              <a:t>name</a:t>
            </a:r>
            <a:r>
              <a:rPr lang="fr-FR" sz="1100" dirty="0" smtClean="0">
                <a:latin typeface="Source Code Pro" pitchFamily="49" charset="0"/>
              </a:rPr>
              <a:t>: "</a:t>
            </a:r>
            <a:r>
              <a:rPr lang="fr-FR" sz="1100" dirty="0" err="1" smtClean="0">
                <a:latin typeface="Source Code Pro" pitchFamily="49" charset="0"/>
              </a:rPr>
              <a:t>Sebastien</a:t>
            </a:r>
            <a:r>
              <a:rPr lang="fr-FR" sz="1100" dirty="0" smtClean="0">
                <a:latin typeface="Source Code Pro" pitchFamily="49" charset="0"/>
              </a:rPr>
              <a:t>", </a:t>
            </a:r>
            <a:r>
              <a:rPr lang="fr-FR" sz="1100" dirty="0" err="1" smtClean="0">
                <a:latin typeface="Source Code Pro" pitchFamily="49" charset="0"/>
              </a:rPr>
              <a:t>lastName</a:t>
            </a:r>
            <a:r>
              <a:rPr lang="fr-FR" sz="1100" dirty="0" smtClean="0">
                <a:latin typeface="Source Code Pro" pitchFamily="49" charset="0"/>
              </a:rPr>
              <a:t>: "Olivier" };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>
                <a:solidFill>
                  <a:srgbClr val="800000"/>
                </a:solidFill>
                <a:latin typeface="verdana"/>
              </a:rPr>
              <a:t>2. Contrôleur</a:t>
            </a:r>
          </a:p>
          <a:p>
            <a:pPr>
              <a:buNone/>
            </a:pPr>
            <a:endParaRPr lang="fr-FR" sz="1100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100" dirty="0" err="1" smtClean="0">
                <a:latin typeface="Source Code Pro" pitchFamily="49" charset="0"/>
              </a:rPr>
              <a:t>function</a:t>
            </a:r>
            <a:r>
              <a:rPr lang="fr-FR" sz="1100" dirty="0" smtClean="0">
                <a:latin typeface="Source Code Pro" pitchFamily="49" charset="0"/>
              </a:rPr>
              <a:t> </a:t>
            </a:r>
            <a:r>
              <a:rPr lang="fr-FR" sz="1100" dirty="0" err="1" smtClean="0">
                <a:latin typeface="Source Code Pro" pitchFamily="49" charset="0"/>
              </a:rPr>
              <a:t>MonControleur</a:t>
            </a:r>
            <a:r>
              <a:rPr lang="fr-FR" sz="1100" dirty="0" smtClean="0">
                <a:latin typeface="Source Code Pro" pitchFamily="49" charset="0"/>
              </a:rPr>
              <a:t>($scope) {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$</a:t>
            </a:r>
            <a:r>
              <a:rPr lang="fr-FR" sz="1100" dirty="0" err="1" smtClean="0">
                <a:latin typeface="Source Code Pro" pitchFamily="49" charset="0"/>
              </a:rPr>
              <a:t>scope.user</a:t>
            </a:r>
            <a:r>
              <a:rPr lang="fr-FR" sz="1100" dirty="0" smtClean="0">
                <a:latin typeface="Source Code Pro" pitchFamily="49" charset="0"/>
              </a:rPr>
              <a:t> = { </a:t>
            </a:r>
            <a:r>
              <a:rPr lang="fr-FR" sz="1100" dirty="0" err="1" smtClean="0">
                <a:latin typeface="Source Code Pro" pitchFamily="49" charset="0"/>
              </a:rPr>
              <a:t>name</a:t>
            </a:r>
            <a:r>
              <a:rPr lang="fr-FR" sz="1100" dirty="0" smtClean="0">
                <a:latin typeface="Source Code Pro" pitchFamily="49" charset="0"/>
              </a:rPr>
              <a:t>: "</a:t>
            </a:r>
            <a:r>
              <a:rPr lang="fr-FR" sz="1100" dirty="0" err="1" smtClean="0">
                <a:latin typeface="Source Code Pro" pitchFamily="49" charset="0"/>
              </a:rPr>
              <a:t>Sebastien</a:t>
            </a:r>
            <a:r>
              <a:rPr lang="fr-FR" sz="1100" dirty="0" smtClean="0">
                <a:latin typeface="Source Code Pro" pitchFamily="49" charset="0"/>
              </a:rPr>
              <a:t>", </a:t>
            </a:r>
            <a:r>
              <a:rPr lang="fr-FR" sz="1100" dirty="0" err="1" smtClean="0">
                <a:latin typeface="Source Code Pro" pitchFamily="49" charset="0"/>
              </a:rPr>
              <a:t>lastName</a:t>
            </a:r>
            <a:r>
              <a:rPr lang="fr-FR" sz="1100" dirty="0" smtClean="0">
                <a:latin typeface="Source Code Pro" pitchFamily="49" charset="0"/>
              </a:rPr>
              <a:t>: "Olivier" };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fr-FR" sz="11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fr-FR" sz="1100" dirty="0" smtClean="0"/>
              <a:t>La déclaration d’un contrôleur se fait dans un module </a:t>
            </a:r>
            <a:r>
              <a:rPr lang="fr-FR" sz="1100" dirty="0" err="1" smtClean="0"/>
              <a:t>AngularJS</a:t>
            </a:r>
            <a:r>
              <a:rPr lang="fr-FR" sz="1100" dirty="0" smtClean="0"/>
              <a:t>, représentant l’application. </a:t>
            </a:r>
          </a:p>
          <a:p>
            <a:pPr>
              <a:buNone/>
            </a:pPr>
            <a:r>
              <a:rPr lang="fr-FR" sz="1100" dirty="0" smtClean="0"/>
              <a:t>Cette notion sera vue plus tard dans le chapitre structurer son application.</a:t>
            </a:r>
          </a:p>
          <a:p>
            <a:pPr>
              <a:buNone/>
            </a:pPr>
            <a:endParaRPr lang="fr-FR" sz="11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fr-FR" sz="1100" dirty="0" err="1" smtClean="0">
                <a:latin typeface="Source Code Pro" pitchFamily="49" charset="0"/>
              </a:rPr>
              <a:t>angular.module</a:t>
            </a:r>
            <a:r>
              <a:rPr lang="fr-FR" sz="1100" dirty="0" smtClean="0">
                <a:latin typeface="Source Code Pro" pitchFamily="49" charset="0"/>
              </a:rPr>
              <a:t>("</a:t>
            </a:r>
            <a:r>
              <a:rPr lang="fr-FR" sz="1100" dirty="0" err="1" smtClean="0">
                <a:latin typeface="Source Code Pro" pitchFamily="49" charset="0"/>
              </a:rPr>
              <a:t>MonApplication</a:t>
            </a:r>
            <a:r>
              <a:rPr lang="fr-FR" sz="1100" dirty="0" smtClean="0">
                <a:latin typeface="Source Code Pro" pitchFamily="49" charset="0"/>
              </a:rPr>
              <a:t>", [])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.</a:t>
            </a:r>
            <a:r>
              <a:rPr lang="fr-FR" sz="1100" dirty="0" err="1" smtClean="0">
                <a:latin typeface="Source Code Pro" pitchFamily="49" charset="0"/>
              </a:rPr>
              <a:t>controller</a:t>
            </a:r>
            <a:r>
              <a:rPr lang="fr-FR" sz="1100" dirty="0" smtClean="0">
                <a:latin typeface="Source Code Pro" pitchFamily="49" charset="0"/>
              </a:rPr>
              <a:t>("</a:t>
            </a:r>
            <a:r>
              <a:rPr lang="fr-FR" sz="1100" dirty="0" err="1" smtClean="0">
                <a:latin typeface="Source Code Pro" pitchFamily="49" charset="0"/>
              </a:rPr>
              <a:t>MonCtrl</a:t>
            </a:r>
            <a:r>
              <a:rPr lang="fr-FR" sz="1100" dirty="0" smtClean="0">
                <a:latin typeface="Source Code Pro" pitchFamily="49" charset="0"/>
              </a:rPr>
              <a:t>", </a:t>
            </a:r>
            <a:r>
              <a:rPr lang="fr-FR" sz="1100" dirty="0" err="1" smtClean="0">
                <a:latin typeface="Source Code Pro" pitchFamily="49" charset="0"/>
              </a:rPr>
              <a:t>MonControleur</a:t>
            </a:r>
            <a:r>
              <a:rPr lang="fr-FR" sz="1100" dirty="0" smtClean="0">
                <a:latin typeface="Source Code Pro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Ses premiers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verdana"/>
              </a:rPr>
              <a:t>Création d’une application</a:t>
            </a:r>
          </a:p>
          <a:p>
            <a:pPr>
              <a:buNone/>
            </a:pPr>
            <a:endParaRPr lang="fr-FR" sz="18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100" dirty="0" smtClean="0">
                <a:solidFill>
                  <a:srgbClr val="800000"/>
                </a:solidFill>
                <a:latin typeface="verdana"/>
              </a:rPr>
              <a:t>3. Vue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/>
              <a:t>La vue est une page HTML chargée d’afficher les données du modèle.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&lt;body </a:t>
            </a:r>
            <a:r>
              <a:rPr lang="fr-FR" sz="1100" dirty="0" err="1" smtClean="0">
                <a:latin typeface="Source Code Pro" pitchFamily="49" charset="0"/>
              </a:rPr>
              <a:t>ng</a:t>
            </a:r>
            <a:r>
              <a:rPr lang="fr-FR" sz="1100" dirty="0" smtClean="0">
                <a:latin typeface="Source Code Pro" pitchFamily="49" charset="0"/>
              </a:rPr>
              <a:t>-</a:t>
            </a:r>
            <a:r>
              <a:rPr lang="fr-FR" sz="1100" dirty="0" err="1" smtClean="0">
                <a:latin typeface="Source Code Pro" pitchFamily="49" charset="0"/>
              </a:rPr>
              <a:t>controller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MonCtrl</a:t>
            </a:r>
            <a:r>
              <a:rPr lang="fr-FR" sz="1100" dirty="0" smtClean="0">
                <a:latin typeface="Source Code Pro" pitchFamily="49" charset="0"/>
              </a:rPr>
              <a:t>"&gt;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&lt;h1&gt;Ma </a:t>
            </a:r>
            <a:r>
              <a:rPr lang="fr-FR" sz="1100" dirty="0" err="1" smtClean="0">
                <a:latin typeface="Source Code Pro" pitchFamily="49" charset="0"/>
              </a:rPr>
              <a:t>premi</a:t>
            </a:r>
            <a:r>
              <a:rPr lang="fr-FR" sz="1100" dirty="0" smtClean="0">
                <a:latin typeface="Source Code Pro" pitchFamily="49" charset="0"/>
              </a:rPr>
              <a:t>&amp;</a:t>
            </a:r>
            <a:r>
              <a:rPr lang="fr-FR" sz="1100" dirty="0" err="1" smtClean="0">
                <a:latin typeface="Source Code Pro" pitchFamily="49" charset="0"/>
              </a:rPr>
              <a:t>egrave;re</a:t>
            </a:r>
            <a:r>
              <a:rPr lang="fr-FR" sz="1100" dirty="0" smtClean="0">
                <a:latin typeface="Source Code Pro" pitchFamily="49" charset="0"/>
              </a:rPr>
              <a:t> application&lt;/h1&gt;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&lt;p&gt;Bonjour {{user.name}} {{</a:t>
            </a:r>
            <a:r>
              <a:rPr lang="fr-FR" sz="1100" dirty="0" err="1" smtClean="0">
                <a:latin typeface="Source Code Pro" pitchFamily="49" charset="0"/>
              </a:rPr>
              <a:t>user.lastName</a:t>
            </a:r>
            <a:r>
              <a:rPr lang="fr-FR" sz="1100" dirty="0" smtClean="0">
                <a:latin typeface="Source Code Pro" pitchFamily="49" charset="0"/>
              </a:rPr>
              <a:t>}} !&lt;/p&gt;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&lt;/body&gt;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/>
              <a:t>L’attribut </a:t>
            </a:r>
            <a:r>
              <a:rPr lang="fr-FR" sz="1100" dirty="0" err="1" smtClean="0"/>
              <a:t>ng</a:t>
            </a:r>
            <a:r>
              <a:rPr lang="fr-FR" sz="1100" dirty="0" smtClean="0"/>
              <a:t>-</a:t>
            </a:r>
            <a:r>
              <a:rPr lang="fr-FR" sz="1100" dirty="0" err="1" smtClean="0"/>
              <a:t>controller</a:t>
            </a:r>
            <a:r>
              <a:rPr lang="fr-FR" sz="1100" dirty="0" smtClean="0"/>
              <a:t> lie un contrôleur à la vue. De cette manière, le modèle, initialisé par le contrôleur, sera accessible par la vue dans la </a:t>
            </a:r>
          </a:p>
          <a:p>
            <a:pPr>
              <a:buNone/>
            </a:pPr>
            <a:r>
              <a:rPr lang="fr-FR" sz="1100" dirty="0" smtClean="0"/>
              <a:t>zone où est positionné l’attribut.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/>
              <a:t>La syntaxe {{ }} crée un lien, un data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, entre la vue et une propriété du modèle. À l’affichage de la vue, le marqueur précédent sera </a:t>
            </a:r>
          </a:p>
          <a:p>
            <a:pPr>
              <a:buNone/>
            </a:pPr>
            <a:r>
              <a:rPr lang="fr-FR" sz="1100" dirty="0" smtClean="0"/>
              <a:t>remplacé par la valeur de la propriété du modèle. Ce data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 est de type one-</a:t>
            </a:r>
            <a:r>
              <a:rPr lang="fr-FR" sz="1100" dirty="0" err="1" smtClean="0"/>
              <a:t>way</a:t>
            </a:r>
            <a:r>
              <a:rPr lang="fr-FR" sz="1100" dirty="0" smtClean="0"/>
              <a:t>, c’est-à-dire qu’à chaque modification de la propriété </a:t>
            </a:r>
          </a:p>
          <a:p>
            <a:pPr>
              <a:buNone/>
            </a:pPr>
            <a:r>
              <a:rPr lang="fr-FR" sz="1100" dirty="0" smtClean="0"/>
              <a:t>par le contrôleur, la vue sera automatiquement mise à jour.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Ses premiers</a:t>
            </a:r>
            <a:r>
              <a:rPr lang="fr-FR" spc="-7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Application complète : créer sa première</a:t>
            </a:r>
            <a:r>
              <a:rPr lang="fr-FR" sz="1800" b="1" spc="-5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application</a:t>
            </a:r>
            <a:endParaRPr lang="fr-FR" sz="1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&lt;html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ng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-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app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="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MonApplication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&lt;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head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&lt;script type="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text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/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javascript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 </a:t>
            </a:r>
            <a:r>
              <a:rPr lang="fr-FR" sz="1100" spc="-5" dirty="0" err="1" smtClean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lang="fr-FR" sz="11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lang="fr-FR" sz="110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lang="fr-FR" sz="110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bower_components</a:t>
            </a:r>
            <a:r>
              <a:rPr lang="fr-FR" sz="110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</a:t>
            </a:r>
            <a:r>
              <a:rPr lang="fr-FR" sz="110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angular</a:t>
            </a:r>
            <a:r>
              <a:rPr lang="fr-FR" sz="110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/angular.js"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&gt;&lt;/script&gt;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&lt;/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head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&lt;body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ng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-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controller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="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MonControleur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&lt;h1&gt;Ma première application&lt;/h1&gt;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&lt;p&gt;Bonjour {{user.name}} {{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user.lastName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}} !&lt;/p&gt;  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&lt;script type="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text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/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javascript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   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MonControleur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($scope) {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        $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scope.user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= {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name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: 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Sebastien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",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lastName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: "Ollivier" };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    }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    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angular.module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MonApplication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", []).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controller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("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MonControleur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",</a:t>
            </a:r>
            <a:r>
              <a:rPr lang="fr-FR" sz="11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MonControleur</a:t>
            </a: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);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    &lt;/script&gt;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&lt;/body&gt; </a:t>
            </a: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&lt;/html&gt;</a:t>
            </a:r>
            <a:endParaRPr lang="fr-FR" sz="1100" dirty="0">
              <a:solidFill>
                <a:prstClr val="black"/>
              </a:solidFill>
              <a:latin typeface="Source Code Pro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La formation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Présentation de la</a:t>
            </a:r>
            <a:r>
              <a:rPr lang="fr-FR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formation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70485" lvl="0" indent="0">
              <a:lnSpc>
                <a:spcPct val="95700"/>
              </a:lnSpc>
              <a:spcBef>
                <a:spcPts val="885"/>
              </a:spcBef>
              <a:buNone/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est un Framework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qui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devenue, en peu de temps un outil incontournable  des développeurs front. Il surprend par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sa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simplicité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créer des applications riches, structurées et  évolutives. Développé et soutenu par Google, il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distribué sous licence open-source et est en 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téléchargement</a:t>
            </a:r>
            <a:r>
              <a:rPr lang="fr-FR" sz="12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libre.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38760" lvl="0" indent="0" algn="just">
              <a:lnSpc>
                <a:spcPct val="95800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Au cours de cette formation, vous découvrirez le fonctionnement du Framework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, ses  concepts, la création de modules, contrôleurs, vues, l'utilisation du routage,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mise en place de  services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tous les outils utiles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la réalisation de vos applications</a:t>
            </a:r>
            <a:r>
              <a:rPr lang="fr-FR" sz="12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web.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9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60705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La pratique étant aussi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importante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que la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théorie, des travaux dirigés seront régulièrement  pratiqués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Déclaratif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Impératif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Programmation</a:t>
            </a:r>
            <a:r>
              <a:rPr lang="fr-FR"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impérative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instructions conditionnent le fonctionnement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programme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chaque état est prédéfinie pour interagir avec le</a:t>
            </a:r>
            <a:r>
              <a:rPr lang="fr-FR" sz="11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programme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structure du langage permet d'exécuter dynamiquement des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commandes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Programmation</a:t>
            </a:r>
            <a:r>
              <a:rPr lang="fr-FR"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déclarative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Décrit un état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statique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déclaratif, parce qu'il ne peut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modifier son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état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 et la programmation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déclarative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Etendre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Déclaratif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Impératif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Afficher la valeur d'un champ de formulaire texte</a:t>
            </a:r>
            <a:r>
              <a:rPr lang="fr-FR" sz="1100" b="1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5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Jquery</a:t>
            </a: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0"/>
              </a:spcBef>
              <a:buSzPct val="109090"/>
              <a:buNone/>
              <a:tabLst>
                <a:tab pos="469900" algn="l"/>
              </a:tabLst>
            </a:pPr>
            <a:endParaRPr lang="fr-FR" dirty="0" smtClean="0"/>
          </a:p>
          <a:p>
            <a:pPr marL="469900" lvl="0" indent="-228600">
              <a:spcBef>
                <a:spcPts val="0"/>
              </a:spcBef>
              <a:buSzPct val="109090"/>
              <a:buNone/>
              <a:tabLst>
                <a:tab pos="469900" algn="l"/>
              </a:tabLst>
            </a:pPr>
            <a:endParaRPr lang="fr-FR" dirty="0"/>
          </a:p>
          <a:p>
            <a:pPr marL="469900" lvl="0" indent="-228600">
              <a:spcBef>
                <a:spcPts val="0"/>
              </a:spcBef>
              <a:buSzPct val="109090"/>
              <a:buNone/>
              <a:tabLst>
                <a:tab pos="469900" algn="l"/>
              </a:tabLst>
            </a:pPr>
            <a:endParaRPr lang="fr-FR" dirty="0" smtClean="0"/>
          </a:p>
          <a:p>
            <a:pPr marL="241300" lvl="0" indent="-228600">
              <a:spcBef>
                <a:spcPts val="0"/>
              </a:spcBef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lang="fr-FR" sz="11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0"/>
              </a:spcBef>
              <a:buSzPct val="109090"/>
              <a:buNone/>
              <a:tabLst>
                <a:tab pos="469900" algn="l"/>
              </a:tabLst>
            </a:pPr>
            <a:endParaRPr lang="fr-FR" dirty="0" smtClean="0"/>
          </a:p>
        </p:txBody>
      </p:sp>
      <p:sp>
        <p:nvSpPr>
          <p:cNvPr id="4" name="object 3"/>
          <p:cNvSpPr txBox="1"/>
          <p:nvPr/>
        </p:nvSpPr>
        <p:spPr>
          <a:xfrm>
            <a:off x="539552" y="2348880"/>
            <a:ext cx="6118225" cy="11461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&lt;h1 </a:t>
            </a:r>
            <a:r>
              <a:rPr sz="95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"name"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&gt;Bonjour</a:t>
            </a:r>
            <a:r>
              <a:rPr sz="950" spc="-30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&lt;span&gt;&lt;/span&gt;&lt;/h1&gt;</a:t>
            </a:r>
            <a:endParaRPr sz="950" dirty="0" smtClean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50" spc="-45" dirty="0" smtClean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 smtClean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textfield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 smtClean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 smtClean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 smtClean="0">
                <a:latin typeface="Lucida Console"/>
                <a:cs typeface="Lucida Console"/>
              </a:rPr>
              <a:t>$(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"#</a:t>
            </a:r>
            <a:r>
              <a:rPr sz="95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textfield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latin typeface="Lucida Console"/>
                <a:cs typeface="Lucida Console"/>
              </a:rPr>
              <a:t>).on(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keyup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latin typeface="Lucida Console"/>
                <a:cs typeface="Lucida Console"/>
              </a:rPr>
              <a:t>, </a:t>
            </a:r>
            <a:r>
              <a:rPr sz="950" b="1" spc="75" dirty="0" smtClean="0">
                <a:latin typeface="Trebuchet MS"/>
                <a:cs typeface="Trebuchet MS"/>
              </a:rPr>
              <a:t>function</a:t>
            </a:r>
            <a:r>
              <a:rPr sz="950" spc="75" dirty="0" smtClean="0">
                <a:latin typeface="Lucida Console"/>
                <a:cs typeface="Lucida Console"/>
              </a:rPr>
              <a:t>(</a:t>
            </a:r>
            <a:r>
              <a:rPr sz="950" spc="75" dirty="0" smtClean="0">
                <a:solidFill>
                  <a:srgbClr val="663300"/>
                </a:solidFill>
                <a:latin typeface="Lucida Console"/>
                <a:cs typeface="Lucida Console"/>
              </a:rPr>
              <a:t>e</a:t>
            </a:r>
            <a:r>
              <a:rPr sz="950" spc="75" dirty="0" smtClean="0">
                <a:latin typeface="Lucida Console"/>
                <a:cs typeface="Lucida Console"/>
              </a:rPr>
              <a:t>)</a:t>
            </a:r>
            <a:r>
              <a:rPr sz="950" spc="-50" dirty="0" smtClean="0">
                <a:latin typeface="Lucida Console"/>
                <a:cs typeface="Lucida Console"/>
              </a:rPr>
              <a:t> </a:t>
            </a:r>
            <a:r>
              <a:rPr sz="950" spc="-5" dirty="0" smtClean="0">
                <a:latin typeface="Lucida Console"/>
                <a:cs typeface="Lucida Console"/>
              </a:rPr>
              <a:t>{</a:t>
            </a:r>
            <a:endParaRPr sz="950" dirty="0" smtClean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 smtClean="0">
                <a:latin typeface="Lucida Console"/>
                <a:cs typeface="Lucida Console"/>
              </a:rPr>
              <a:t>$(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"#name</a:t>
            </a:r>
            <a:r>
              <a:rPr sz="950" spc="-35" dirty="0" smtClean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span"</a:t>
            </a:r>
            <a:r>
              <a:rPr sz="950" spc="-5" dirty="0" smtClean="0">
                <a:latin typeface="Lucida Console"/>
                <a:cs typeface="Lucida Console"/>
              </a:rPr>
              <a:t>).text($(this).</a:t>
            </a:r>
            <a:r>
              <a:rPr sz="950" spc="-5" dirty="0" err="1" smtClean="0">
                <a:latin typeface="Lucida Console"/>
                <a:cs typeface="Lucida Console"/>
              </a:rPr>
              <a:t>val</a:t>
            </a:r>
            <a:r>
              <a:rPr sz="950" spc="-5" dirty="0" smtClean="0">
                <a:latin typeface="Lucida Console"/>
                <a:cs typeface="Lucida Console"/>
              </a:rPr>
              <a:t>());</a:t>
            </a:r>
            <a:endParaRPr sz="950" dirty="0" smtClean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 smtClean="0"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4221088"/>
            <a:ext cx="6118225" cy="5137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&lt;h1&gt;Bonjour {{ name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}}&lt;/h1&gt;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50" spc="-4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"name"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Notion de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module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On crée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applications modulaires pour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séparer,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organiser et maintenir plus facilement le</a:t>
            </a:r>
            <a:r>
              <a:rPr lang="fr-FR" sz="11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code.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42"/>
              </a:spcBef>
              <a:buNone/>
            </a:pPr>
            <a:endParaRPr lang="fr-FR" sz="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20" dirty="0">
                <a:solidFill>
                  <a:srgbClr val="333333"/>
                </a:solidFill>
                <a:latin typeface="Arial"/>
                <a:cs typeface="Arial"/>
              </a:rPr>
              <a:t>Avant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$('#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elementID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')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r>
              <a:rPr lang="fr-FR" sz="11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spaghetti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difficilement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réutilisable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difficilement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testable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1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Eventuellement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fichier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lang="fr-FR" sz="11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plugin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 librairies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interdépendantes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verdana"/>
              </a:rPr>
              <a:t>Initiation aux modules</a:t>
            </a:r>
          </a:p>
          <a:p>
            <a:pPr>
              <a:buNone/>
            </a:pPr>
            <a:endParaRPr lang="fr-FR" sz="1800" b="1" dirty="0" smtClean="0">
              <a:solidFill>
                <a:srgbClr val="800000"/>
              </a:solidFill>
              <a:latin typeface="verdana"/>
            </a:endParaRPr>
          </a:p>
          <a:p>
            <a:pPr>
              <a:buNone/>
            </a:pPr>
            <a:r>
              <a:rPr lang="fr-FR" sz="1100" dirty="0" smtClean="0"/>
              <a:t>Un module permet d’encapsuler l’ensemble des éléments d’une application </a:t>
            </a:r>
            <a:r>
              <a:rPr lang="fr-FR" sz="1100" dirty="0" err="1" smtClean="0"/>
              <a:t>AngularJS</a:t>
            </a:r>
            <a:endParaRPr lang="fr-FR" sz="1100" dirty="0" smtClean="0"/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/>
              <a:t>La création d’un module s’effectue en utilisant la méthode module de l’objet </a:t>
            </a:r>
            <a:r>
              <a:rPr lang="fr-FR" sz="1100" dirty="0" err="1" smtClean="0"/>
              <a:t>angular</a:t>
            </a:r>
            <a:r>
              <a:rPr lang="fr-FR" sz="1100" dirty="0" smtClean="0"/>
              <a:t>.</a:t>
            </a:r>
          </a:p>
          <a:p>
            <a:pPr>
              <a:buNone/>
            </a:pPr>
            <a:r>
              <a:rPr lang="fr-FR" sz="1100" dirty="0" smtClean="0"/>
              <a:t>Cette méthode attend en paramètres un nom de module suivi d’ un tableau, correspondant aux dépendances du module</a:t>
            </a:r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var module = </a:t>
            </a:r>
            <a:r>
              <a:rPr lang="fr-FR" sz="1100" dirty="0" err="1" smtClean="0">
                <a:latin typeface="Source Code Pro" pitchFamily="49" charset="0"/>
              </a:rPr>
              <a:t>angular.module</a:t>
            </a:r>
            <a:r>
              <a:rPr lang="fr-FR" sz="1100" dirty="0" smtClean="0">
                <a:latin typeface="Source Code Pro" pitchFamily="49" charset="0"/>
              </a:rPr>
              <a:t>("</a:t>
            </a:r>
            <a:r>
              <a:rPr lang="fr-FR" sz="1100" dirty="0" err="1" smtClean="0">
                <a:latin typeface="Source Code Pro" pitchFamily="49" charset="0"/>
              </a:rPr>
              <a:t>MonApplication</a:t>
            </a:r>
            <a:r>
              <a:rPr lang="fr-FR" sz="1100" dirty="0" smtClean="0">
                <a:latin typeface="Source Code Pro" pitchFamily="49" charset="0"/>
              </a:rPr>
              <a:t>", []);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i="1" dirty="0" smtClean="0"/>
              <a:t>Le code précédent crée un module nommé </a:t>
            </a:r>
            <a:r>
              <a:rPr lang="fr-FR" sz="1100" i="1" dirty="0" err="1" smtClean="0"/>
              <a:t>MonApplication</a:t>
            </a:r>
            <a:endParaRPr lang="fr-FR" sz="1100" i="1" dirty="0" smtClean="0"/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endParaRPr lang="fr-FR" sz="1100" dirty="0" smtClean="0"/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&lt;html </a:t>
            </a:r>
            <a:r>
              <a:rPr lang="fr-FR" sz="1100" dirty="0" err="1" smtClean="0">
                <a:latin typeface="Source Code Pro" pitchFamily="49" charset="0"/>
              </a:rPr>
              <a:t>ng</a:t>
            </a:r>
            <a:r>
              <a:rPr lang="fr-FR" sz="1100" dirty="0" smtClean="0">
                <a:latin typeface="Source Code Pro" pitchFamily="49" charset="0"/>
              </a:rPr>
              <a:t>-</a:t>
            </a:r>
            <a:r>
              <a:rPr lang="fr-FR" sz="1100" dirty="0" err="1" smtClean="0">
                <a:latin typeface="Source Code Pro" pitchFamily="49" charset="0"/>
              </a:rPr>
              <a:t>app</a:t>
            </a:r>
            <a:r>
              <a:rPr lang="fr-FR" sz="1100" dirty="0" smtClean="0">
                <a:latin typeface="Source Code Pro" pitchFamily="49" charset="0"/>
              </a:rPr>
              <a:t>="</a:t>
            </a:r>
            <a:r>
              <a:rPr lang="fr-FR" sz="1100" dirty="0" err="1" smtClean="0">
                <a:latin typeface="Source Code Pro" pitchFamily="49" charset="0"/>
              </a:rPr>
              <a:t>MonApplication</a:t>
            </a:r>
            <a:r>
              <a:rPr lang="fr-FR" sz="1100" dirty="0" smtClean="0">
                <a:latin typeface="Source Code Pro" pitchFamily="49" charset="0"/>
              </a:rPr>
              <a:t>"&gt;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&lt;/html&gt;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i="1" dirty="0" smtClean="0"/>
              <a:t>L’attribut </a:t>
            </a:r>
            <a:r>
              <a:rPr lang="fr-FR" sz="1100" i="1" dirty="0" err="1" smtClean="0"/>
              <a:t>ng</a:t>
            </a:r>
            <a:r>
              <a:rPr lang="fr-FR" sz="1100" i="1" dirty="0" smtClean="0"/>
              <a:t>-</a:t>
            </a:r>
            <a:r>
              <a:rPr lang="fr-FR" sz="1100" i="1" dirty="0" err="1" smtClean="0"/>
              <a:t>app</a:t>
            </a:r>
            <a:r>
              <a:rPr lang="fr-FR" sz="1100" i="1" dirty="0" smtClean="0"/>
              <a:t> est utilisé ici pour charger le module </a:t>
            </a:r>
            <a:r>
              <a:rPr lang="fr-FR" sz="1100" i="1" dirty="0" err="1" smtClean="0"/>
              <a:t>MonApplication</a:t>
            </a:r>
            <a:r>
              <a:rPr lang="fr-FR" sz="1100" i="1" dirty="0" smtClean="0"/>
              <a:t> dans la vue.</a:t>
            </a:r>
            <a:endParaRPr lang="fr-FR" sz="1100" dirty="0" smtClean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Modularisation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fonctionnelle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Important pour les applications contenant beaucoup de</a:t>
            </a:r>
            <a:r>
              <a:rPr lang="fr-FR" sz="1100" b="1" spc="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fonctionnalités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5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module par fonctionnalité (blog, 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user,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cms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catalogue</a:t>
            </a:r>
            <a:r>
              <a:rPr lang="fr-FR" sz="11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produit)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chaque module fonctionnel peut être découpé en module</a:t>
            </a:r>
            <a:r>
              <a:rPr lang="fr-FR" sz="11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technique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1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Modularisation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technique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Segmentation </a:t>
            </a:r>
            <a:r>
              <a:rPr lang="fr-FR" sz="1100" b="1" dirty="0">
                <a:solidFill>
                  <a:srgbClr val="4B4B4B"/>
                </a:solidFill>
                <a:latin typeface="Arial"/>
                <a:cs typeface="Arial"/>
              </a:rPr>
              <a:t>en 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fonction des besoins</a:t>
            </a:r>
            <a:r>
              <a:rPr lang="fr-FR" sz="1100" b="1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techniques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application(s)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contrôleurs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includes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filtres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services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configuration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animations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–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Exemples</a:t>
            </a:r>
            <a:r>
              <a:rPr lang="fr-FR" spc="-4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d'arborescences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Modularisation</a:t>
            </a:r>
            <a:r>
              <a:rPr lang="fr-FR" sz="1800" b="1" spc="-9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technique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539552" y="2442453"/>
            <a:ext cx="6118225" cy="17786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app/</a:t>
            </a:r>
            <a:endParaRPr sz="950" dirty="0">
              <a:latin typeface="Lucida Console"/>
              <a:cs typeface="Lucida Console"/>
            </a:endParaRPr>
          </a:p>
          <a:p>
            <a:pPr marL="448945" marR="4934585" indent="-15240">
              <a:lnSpc>
                <a:spcPct val="109200"/>
              </a:lnSpc>
              <a:spcBef>
                <a:spcPts val="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config/  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resou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ces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src/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controllers/</a:t>
            </a:r>
            <a:endParaRPr sz="950" dirty="0">
              <a:latin typeface="Lucida Console"/>
              <a:cs typeface="Lucida Console"/>
            </a:endParaRPr>
          </a:p>
          <a:p>
            <a:pPr marL="724535" marR="4571365" indent="13970">
              <a:lnSpc>
                <a:spcPct val="109200"/>
              </a:lnSpc>
              <a:spcBef>
                <a:spcPts val="5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d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i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rect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i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ves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filters/  services/</a:t>
            </a:r>
            <a:endParaRPr sz="950" dirty="0">
              <a:latin typeface="Lucida Console"/>
              <a:cs typeface="Lucida Console"/>
            </a:endParaRPr>
          </a:p>
          <a:p>
            <a:pPr marL="448945" marR="5151755">
              <a:lnSpc>
                <a:spcPts val="1250"/>
              </a:lnSpc>
              <a:spcBef>
                <a:spcPts val="50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vendo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views/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–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Exemples</a:t>
            </a:r>
            <a:r>
              <a:rPr lang="fr-FR" spc="-4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d'arborescences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Modularisation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fonctionnelle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6" name="object 5"/>
          <p:cNvSpPr txBox="1"/>
          <p:nvPr/>
        </p:nvSpPr>
        <p:spPr>
          <a:xfrm>
            <a:off x="539552" y="2276872"/>
            <a:ext cx="6118225" cy="44659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app/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40" dirty="0">
                <a:solidFill>
                  <a:srgbClr val="333333"/>
                </a:solidFill>
                <a:latin typeface="Trebuchet MS"/>
                <a:cs typeface="Trebuchet MS"/>
              </a:rPr>
              <a:t>module1/</a:t>
            </a:r>
            <a:endParaRPr sz="95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config/</a:t>
            </a:r>
            <a:endParaRPr sz="950">
              <a:latin typeface="Lucida Console"/>
              <a:cs typeface="Lucida Console"/>
            </a:endParaRPr>
          </a:p>
          <a:p>
            <a:pPr marL="738505" marR="4643755">
              <a:lnSpc>
                <a:spcPct val="108800"/>
              </a:lnSpc>
              <a:spcBef>
                <a:spcPts val="10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sour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c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es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src/</a:t>
            </a:r>
            <a:endParaRPr sz="950">
              <a:latin typeface="Lucida Console"/>
              <a:cs typeface="Lucida Console"/>
            </a:endParaRPr>
          </a:p>
          <a:p>
            <a:pPr marL="1015365" marR="4222115">
              <a:lnSpc>
                <a:spcPct val="109100"/>
              </a:lnSpc>
              <a:spcBef>
                <a:spcPts val="5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t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roll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directives/  filters/  services/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40" dirty="0">
                <a:solidFill>
                  <a:srgbClr val="333333"/>
                </a:solidFill>
                <a:latin typeface="Trebuchet MS"/>
                <a:cs typeface="Trebuchet MS"/>
              </a:rPr>
              <a:t>module2/</a:t>
            </a:r>
            <a:endParaRPr sz="95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config/</a:t>
            </a:r>
            <a:endParaRPr sz="950">
              <a:latin typeface="Lucida Console"/>
              <a:cs typeface="Lucida Console"/>
            </a:endParaRPr>
          </a:p>
          <a:p>
            <a:pPr marL="738505" marR="4643755">
              <a:lnSpc>
                <a:spcPct val="108800"/>
              </a:lnSpc>
              <a:spcBef>
                <a:spcPts val="10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sour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c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es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src/</a:t>
            </a:r>
            <a:endParaRPr sz="950">
              <a:latin typeface="Lucida Console"/>
              <a:cs typeface="Lucida Console"/>
            </a:endParaRPr>
          </a:p>
          <a:p>
            <a:pPr marL="1015365" marR="4222115">
              <a:lnSpc>
                <a:spcPct val="109100"/>
              </a:lnSpc>
              <a:spcBef>
                <a:spcPts val="5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t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roll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directives/  filters/  Services/</a:t>
            </a:r>
            <a:endParaRPr sz="95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defaut/</a:t>
            </a:r>
            <a:endParaRPr sz="95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config/</a:t>
            </a:r>
            <a:endParaRPr sz="950">
              <a:latin typeface="Lucida Console"/>
              <a:cs typeface="Lucida Console"/>
            </a:endParaRPr>
          </a:p>
          <a:p>
            <a:pPr marL="738505" marR="4643755">
              <a:lnSpc>
                <a:spcPct val="108800"/>
              </a:lnSpc>
              <a:spcBef>
                <a:spcPts val="10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sour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c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es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src/</a:t>
            </a:r>
            <a:endParaRPr sz="950">
              <a:latin typeface="Lucida Console"/>
              <a:cs typeface="Lucida Console"/>
            </a:endParaRPr>
          </a:p>
          <a:p>
            <a:pPr marL="1015365" marR="4222115">
              <a:lnSpc>
                <a:spcPct val="109100"/>
              </a:lnSpc>
              <a:spcBef>
                <a:spcPts val="5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con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t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roll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rs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directives/  filters/  services/</a:t>
            </a:r>
            <a:endParaRPr sz="950">
              <a:latin typeface="Lucida Console"/>
              <a:cs typeface="Lucida Console"/>
            </a:endParaRPr>
          </a:p>
          <a:p>
            <a:pPr marL="448945" marR="5151755">
              <a:lnSpc>
                <a:spcPct val="108800"/>
              </a:lnSpc>
              <a:spcBef>
                <a:spcPts val="10"/>
              </a:spcBef>
            </a:pP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vendo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/  views/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Principe de l'injection de</a:t>
            </a:r>
            <a:r>
              <a:rPr lang="fr-FR" sz="18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dépendance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L'injection de dépendance permet de charger certaines partie de l'application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la</a:t>
            </a:r>
            <a:r>
              <a:rPr lang="fr-FR" sz="11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demande.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9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2069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module ayant besoin d'autres fonctionnalités peut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voir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injecter,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interchanger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les composants  d'un autre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module.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980"/>
              </a:spcBef>
              <a:buNone/>
            </a:pP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Avantage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possibilité d'utiliser des modules ensemble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ou 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manière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indépendante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réduit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fort couplage entre chaque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composants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remplacement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vrai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objets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mocks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testable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 de l'injection de</a:t>
            </a:r>
            <a:r>
              <a:rPr lang="fr-FR" sz="18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dépendance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Exemple d'injection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dépendance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un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module</a:t>
            </a:r>
            <a:r>
              <a:rPr lang="fr-FR" sz="11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82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Exemple d'injection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dépendance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avec un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r>
              <a:rPr lang="fr-FR" sz="1100" spc="-2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324487"/>
            <a:ext cx="6118225" cy="6724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le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module  </a:t>
            </a:r>
            <a:r>
              <a:rPr sz="950" b="1" i="1" spc="45" dirty="0">
                <a:solidFill>
                  <a:srgbClr val="999999"/>
                </a:solidFill>
                <a:latin typeface="Trebuchet MS"/>
                <a:cs typeface="Trebuchet MS"/>
              </a:rPr>
              <a:t>ngRoute  </a:t>
            </a:r>
            <a:r>
              <a:rPr sz="950" i="1" spc="65" dirty="0">
                <a:solidFill>
                  <a:srgbClr val="999999"/>
                </a:solidFill>
                <a:latin typeface="Trebuchet MS"/>
                <a:cs typeface="Trebuchet MS"/>
              </a:rPr>
              <a:t>(module  </a:t>
            </a:r>
            <a:r>
              <a:rPr sz="950" i="1" spc="45" dirty="0">
                <a:solidFill>
                  <a:srgbClr val="999999"/>
                </a:solidFill>
                <a:latin typeface="Trebuchet MS"/>
                <a:cs typeface="Trebuchet MS"/>
              </a:rPr>
              <a:t>de  </a:t>
            </a:r>
            <a:r>
              <a:rPr sz="950" i="1" spc="110" dirty="0">
                <a:solidFill>
                  <a:srgbClr val="999999"/>
                </a:solidFill>
                <a:latin typeface="Trebuchet MS"/>
                <a:cs typeface="Trebuchet MS"/>
              </a:rPr>
              <a:t>routage)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a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été </a:t>
            </a:r>
            <a:r>
              <a:rPr sz="950" i="1" spc="135" dirty="0">
                <a:solidFill>
                  <a:srgbClr val="999999"/>
                </a:solidFill>
                <a:latin typeface="Trebuchet MS"/>
                <a:cs typeface="Trebuchet MS"/>
              </a:rPr>
              <a:t>injecté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à  </a:t>
            </a:r>
            <a:r>
              <a:rPr sz="950" i="1" spc="26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999999"/>
                </a:solidFill>
                <a:latin typeface="Trebuchet MS"/>
                <a:cs typeface="Trebuchet MS"/>
              </a:rPr>
              <a:t>monModule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]);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3656012"/>
            <a:ext cx="6118225" cy="98869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les </a:t>
            </a:r>
            <a:r>
              <a:rPr sz="950" i="1" spc="145" dirty="0">
                <a:solidFill>
                  <a:srgbClr val="999999"/>
                </a:solidFill>
                <a:latin typeface="Trebuchet MS"/>
                <a:cs typeface="Trebuchet MS"/>
              </a:rPr>
              <a:t>services </a:t>
            </a:r>
            <a:r>
              <a:rPr sz="950" b="1" i="1" spc="50" dirty="0">
                <a:solidFill>
                  <a:srgbClr val="999999"/>
                </a:solidFill>
                <a:latin typeface="Trebuchet MS"/>
                <a:cs typeface="Trebuchet MS"/>
              </a:rPr>
              <a:t>$scope  </a:t>
            </a:r>
            <a:r>
              <a:rPr sz="950" i="1" spc="110" dirty="0">
                <a:solidFill>
                  <a:srgbClr val="999999"/>
                </a:solidFill>
                <a:latin typeface="Trebuchet MS"/>
                <a:cs typeface="Trebuchet MS"/>
              </a:rPr>
              <a:t>et </a:t>
            </a:r>
            <a:r>
              <a:rPr sz="950" b="1" i="1" spc="55" dirty="0">
                <a:solidFill>
                  <a:srgbClr val="999999"/>
                </a:solidFill>
                <a:latin typeface="Trebuchet MS"/>
                <a:cs typeface="Trebuchet MS"/>
              </a:rPr>
              <a:t>monService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ont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été </a:t>
            </a:r>
            <a:r>
              <a:rPr sz="950" i="1" spc="145" dirty="0">
                <a:solidFill>
                  <a:srgbClr val="999999"/>
                </a:solidFill>
                <a:latin typeface="Trebuchet MS"/>
                <a:cs typeface="Trebuchet MS"/>
              </a:rPr>
              <a:t>injectés </a:t>
            </a:r>
            <a:r>
              <a:rPr sz="950" i="1" spc="55" dirty="0">
                <a:solidFill>
                  <a:srgbClr val="999999"/>
                </a:solidFill>
                <a:latin typeface="Trebuchet MS"/>
                <a:cs typeface="Trebuchet MS"/>
              </a:rPr>
              <a:t>au </a:t>
            </a:r>
            <a:r>
              <a:rPr sz="950" i="1" spc="204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contrôleur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angular.controlleur(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'mainController'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monService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150" dirty="0">
                <a:solidFill>
                  <a:srgbClr val="999999"/>
                </a:solidFill>
                <a:latin typeface="Trebuchet MS"/>
                <a:cs typeface="Trebuchet MS"/>
              </a:rPr>
              <a:t>faire </a:t>
            </a:r>
            <a:r>
              <a:rPr sz="950" i="1" spc="75" dirty="0">
                <a:solidFill>
                  <a:srgbClr val="999999"/>
                </a:solidFill>
                <a:latin typeface="Trebuchet MS"/>
                <a:cs typeface="Trebuchet MS"/>
              </a:rPr>
              <a:t>quelque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chose </a:t>
            </a:r>
            <a:r>
              <a:rPr sz="950" i="1" spc="225" dirty="0">
                <a:solidFill>
                  <a:srgbClr val="999999"/>
                </a:solidFill>
                <a:latin typeface="Trebuchet MS"/>
                <a:cs typeface="Trebuchet MS"/>
              </a:rPr>
              <a:t>ici</a:t>
            </a:r>
            <a:r>
              <a:rPr sz="950" i="1" spc="29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215" dirty="0">
                <a:solidFill>
                  <a:srgbClr val="999999"/>
                </a:solidFill>
                <a:latin typeface="Trebuchet MS"/>
                <a:cs typeface="Trebuchet MS"/>
              </a:rPr>
              <a:t>...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Notion de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Qu'est-ce qu'une directive</a:t>
            </a:r>
            <a:r>
              <a:rPr lang="fr-FR" sz="1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directive permet de connecter et appliquer un comportement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section de la</a:t>
            </a:r>
            <a:r>
              <a:rPr lang="fr-FR" sz="11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directives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branchent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document via des balises, des classes et ou attributs</a:t>
            </a:r>
            <a:r>
              <a:rPr lang="fr-FR"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HTML</a:t>
            </a: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dirty="0"/>
          </a:p>
        </p:txBody>
      </p:sp>
      <p:sp>
        <p:nvSpPr>
          <p:cNvPr id="4" name="object 5"/>
          <p:cNvSpPr/>
          <p:nvPr/>
        </p:nvSpPr>
        <p:spPr>
          <a:xfrm>
            <a:off x="611560" y="2573020"/>
            <a:ext cx="4772888" cy="395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La formation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975"/>
              </a:spcBef>
              <a:buNone/>
            </a:pPr>
            <a:r>
              <a:rPr lang="fr-FR" b="1" spc="-10" dirty="0">
                <a:solidFill>
                  <a:srgbClr val="333333"/>
                </a:solidFill>
                <a:latin typeface="Arial"/>
                <a:cs typeface="Arial"/>
              </a:rPr>
              <a:t>Public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Développeur</a:t>
            </a:r>
            <a:r>
              <a:rPr lang="fr-FR" sz="12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Pré-requis de la</a:t>
            </a:r>
            <a:r>
              <a:rPr lang="fr-FR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formation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Connaissance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technologies</a:t>
            </a:r>
            <a:r>
              <a:rPr lang="fr-FR"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87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Connaître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langage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(notions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avancées)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Objectif de la</a:t>
            </a:r>
            <a:r>
              <a:rPr lang="fr-FR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formation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Comprendre l'intérêt d'un Framework dans une application</a:t>
            </a:r>
            <a:r>
              <a:rPr lang="fr-FR" sz="1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moderne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8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Acquérir les réflexes de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base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et devenir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autonome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87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Développer un prototype d'application single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Notion de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-model,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repeat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include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 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-change,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bind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bindhtml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-non-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bindable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…</a:t>
            </a:r>
          </a:p>
          <a:p>
            <a:pPr>
              <a:buNone/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-click,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dblclick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moussedown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mouseover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mouseup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mouseleave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mousemove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-focus,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blur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…</a:t>
            </a:r>
          </a:p>
          <a:p>
            <a:pPr>
              <a:buNone/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-class,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selected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checked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-style,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hide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-show,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-if,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-model-options…</a:t>
            </a:r>
          </a:p>
          <a:p>
            <a:pPr>
              <a:buNone/>
            </a:pP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claok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src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href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lang="fr-FR" dirty="0"/>
          </a:p>
        </p:txBody>
      </p:sp>
      <p:sp>
        <p:nvSpPr>
          <p:cNvPr id="4" name="object 4"/>
          <p:cNvSpPr txBox="1"/>
          <p:nvPr/>
        </p:nvSpPr>
        <p:spPr>
          <a:xfrm>
            <a:off x="542007" y="2276872"/>
            <a:ext cx="6118225" cy="14624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75" dirty="0">
                <a:solidFill>
                  <a:srgbClr val="999999"/>
                </a:solidFill>
                <a:latin typeface="Trebuchet MS"/>
                <a:cs typeface="Trebuchet MS"/>
              </a:rPr>
              <a:t>Connexion  </a:t>
            </a:r>
            <a:r>
              <a:rPr sz="950" i="1" spc="150" dirty="0">
                <a:solidFill>
                  <a:srgbClr val="999999"/>
                </a:solidFill>
                <a:latin typeface="Trebuchet MS"/>
                <a:cs typeface="Trebuchet MS"/>
              </a:rPr>
              <a:t>via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une  </a:t>
            </a:r>
            <a:r>
              <a:rPr sz="950" i="1" spc="145" dirty="0">
                <a:solidFill>
                  <a:srgbClr val="999999"/>
                </a:solidFill>
                <a:latin typeface="Trebuchet MS"/>
                <a:cs typeface="Trebuchet MS"/>
              </a:rPr>
              <a:t>balise </a:t>
            </a:r>
            <a:r>
              <a:rPr sz="950" i="1" spc="-25" dirty="0">
                <a:solidFill>
                  <a:srgbClr val="999999"/>
                </a:solidFill>
                <a:latin typeface="Trebuchet MS"/>
                <a:cs typeface="Trebuchet MS"/>
              </a:rPr>
              <a:t>HTML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&lt;ma-directive&gt;&lt;/ma-directive&gt;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75" dirty="0">
                <a:solidFill>
                  <a:srgbClr val="999999"/>
                </a:solidFill>
                <a:latin typeface="Trebuchet MS"/>
                <a:cs typeface="Trebuchet MS"/>
              </a:rPr>
              <a:t>Connexion  </a:t>
            </a:r>
            <a:r>
              <a:rPr sz="950" i="1" spc="150" dirty="0">
                <a:solidFill>
                  <a:srgbClr val="999999"/>
                </a:solidFill>
                <a:latin typeface="Trebuchet MS"/>
                <a:cs typeface="Trebuchet MS"/>
              </a:rPr>
              <a:t>via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attribut</a:t>
            </a:r>
            <a:r>
              <a:rPr sz="950" i="1" spc="30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50" spc="-4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ma-directive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"name"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75" dirty="0">
                <a:solidFill>
                  <a:srgbClr val="999999"/>
                </a:solidFill>
                <a:latin typeface="Trebuchet MS"/>
                <a:cs typeface="Trebuchet MS"/>
              </a:rPr>
              <a:t>Connexion  </a:t>
            </a:r>
            <a:r>
              <a:rPr sz="950" i="1" spc="150" dirty="0">
                <a:solidFill>
                  <a:srgbClr val="999999"/>
                </a:solidFill>
                <a:latin typeface="Trebuchet MS"/>
                <a:cs typeface="Trebuchet MS"/>
              </a:rPr>
              <a:t>via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une  </a:t>
            </a:r>
            <a:r>
              <a:rPr sz="950" i="1" spc="145" dirty="0">
                <a:solidFill>
                  <a:srgbClr val="999999"/>
                </a:solidFill>
                <a:latin typeface="Trebuchet MS"/>
                <a:cs typeface="Trebuchet MS"/>
              </a:rPr>
              <a:t>classe</a:t>
            </a:r>
            <a:r>
              <a:rPr sz="950" i="1" spc="24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class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"ma-directive"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Rôle d'un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0957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contrôleur permet de prendre en charge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zone de la page HTML et de lui appliquer un  comportement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via 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975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Créer et initialiser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800" b="1" spc="-3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818105"/>
            <a:ext cx="6118225" cy="24110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latin typeface="Lucida Console"/>
                <a:cs typeface="Lucida Console"/>
              </a:rPr>
              <a:t>&lt;html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&lt;body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"monModule"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1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"monPremierController"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 err="1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bower_components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angular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/angular.js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script&gt;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1015365" marR="131635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004485"/>
                </a:solidFill>
                <a:latin typeface="Lucida Console"/>
                <a:cs typeface="Lucida Console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 = 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[]);  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'monPremierController'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-1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'Contrôleur</a:t>
            </a:r>
            <a:r>
              <a:rPr sz="950" spc="-4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1'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&lt;/body&gt;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&lt;/html&gt;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Associer un contrôleur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object 5"/>
          <p:cNvSpPr txBox="1"/>
          <p:nvPr/>
        </p:nvSpPr>
        <p:spPr>
          <a:xfrm>
            <a:off x="539552" y="2204864"/>
            <a:ext cx="6118225" cy="27273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latin typeface="Lucida Console"/>
                <a:cs typeface="Lucida Console"/>
              </a:rPr>
              <a:t>&lt;html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&lt;body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"monModule"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015365" marR="2332355" indent="-290830">
              <a:lnSpc>
                <a:spcPct val="1088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"monPremierController"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  Bonjour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{{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prenom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 err="1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bower_components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angular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/angular.js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script&gt;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1015365" marR="880744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004485"/>
                </a:solidFill>
                <a:latin typeface="Lucida Console"/>
                <a:cs typeface="Lucida Console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 = 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[]);  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'monPremierController'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$scope.prenom =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&lt;/body&gt;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&lt;/html&gt;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Imbrication des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contrôleurs peuvent être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imbriqués.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88877"/>
            <a:ext cx="6118225" cy="43084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latin typeface="Lucida Console"/>
                <a:cs typeface="Lucida Console"/>
              </a:rPr>
              <a:t>&lt;html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&lt;body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"monModule"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015365" marR="2986405" indent="-290830">
              <a:lnSpc>
                <a:spcPct val="1096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"controller1"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  Contôlé par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controller1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"controller2"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Contrôlé par controller2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et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controller1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 err="1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bower_components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angular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/angular.js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script&gt;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1015365" marR="1970405">
              <a:lnSpc>
                <a:spcPct val="218400"/>
              </a:lnSpc>
            </a:pPr>
            <a:r>
              <a:rPr sz="950" spc="-5" dirty="0">
                <a:solidFill>
                  <a:srgbClr val="004485"/>
                </a:solidFill>
                <a:latin typeface="Lucida Console"/>
                <a:cs typeface="Lucida Console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 = 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[]);  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'controller1'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'Contrôleur</a:t>
            </a:r>
            <a:r>
              <a:rPr sz="950" spc="-4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1'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306195" marR="1970405" indent="-290830">
              <a:lnSpc>
                <a:spcPct val="1096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'controller2'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'Contrôleur</a:t>
            </a:r>
            <a:r>
              <a:rPr sz="950" spc="-4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2'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&lt;/body&gt;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&lt;/html&gt;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Concept de</a:t>
            </a:r>
            <a:r>
              <a:rPr lang="fr-FR" sz="18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scope représente un espace dans lequel une action sera</a:t>
            </a:r>
            <a:r>
              <a:rPr lang="fr-FR" sz="11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exécutée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contrôleur accède au service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$scope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l'injection de</a:t>
            </a:r>
            <a:r>
              <a:rPr lang="fr-FR" sz="11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dépendance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valeurs initialisées dans le scope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sont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directement accessibles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vue</a:t>
            </a: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smtClean="0">
                <a:latin typeface="Arial" pitchFamily="34" charset="0"/>
                <a:cs typeface="Arial" pitchFamily="34" charset="0"/>
              </a:rPr>
              <a:t>Chaque scope a accès aux scopes des contrôleurs parents et rend les propriétés et fonctions de ces scopes accessibles aux vues.</a:t>
            </a: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 scope et le partage de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539552" y="3501008"/>
            <a:ext cx="6118225" cy="28670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"catalogue"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</a:t>
            </a:r>
            <a:r>
              <a:rPr sz="950" spc="-5" dirty="0">
                <a:latin typeface="Lucida Console"/>
                <a:cs typeface="Lucida Console"/>
              </a:rPr>
              <a:t>{{ boutique</a:t>
            </a:r>
            <a:r>
              <a:rPr sz="950" spc="-5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&lt;/h1&gt;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&lt;ul&gt;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&lt;li&gt;</a:t>
            </a:r>
            <a:r>
              <a:rPr sz="950" spc="-5" dirty="0">
                <a:latin typeface="Lucida Console"/>
                <a:cs typeface="Lucida Console"/>
              </a:rPr>
              <a:t>{{ product.name</a:t>
            </a:r>
            <a:r>
              <a:rPr sz="950" spc="-5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&lt;/li&gt;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&lt;li&gt;</a:t>
            </a:r>
            <a:r>
              <a:rPr sz="950" spc="-5" dirty="0">
                <a:latin typeface="Lucida Console"/>
                <a:cs typeface="Lucida Console"/>
              </a:rPr>
              <a:t>{{ product.description</a:t>
            </a:r>
            <a:r>
              <a:rPr sz="950" spc="-3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&lt;/li&gt;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&lt;/ul&gt;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catalogue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ts val="1125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$scope.boutique =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'AngularJS</a:t>
            </a:r>
            <a:r>
              <a:rPr sz="950" spc="-2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store'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725805">
              <a:lnSpc>
                <a:spcPts val="1125"/>
              </a:lnSpc>
              <a:tabLst>
                <a:tab pos="1886585" algn="l"/>
              </a:tabLst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$scope.product	=</a:t>
            </a:r>
            <a:r>
              <a:rPr sz="950" spc="-9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name: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'NG-STAR'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description: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 JS</a:t>
            </a:r>
            <a:r>
              <a:rPr sz="950" spc="-5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Framework'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 scope et le partage de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méthodes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None/>
            </a:pPr>
            <a:endParaRPr lang="fr-FR" sz="1800" dirty="0" smtClean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39552" y="2204864"/>
            <a:ext cx="6118225" cy="20948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"afficheNom"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&lt;h1&gt;Hello, </a:t>
            </a:r>
            <a:r>
              <a:rPr sz="950" spc="-5" dirty="0">
                <a:latin typeface="Lucida Console"/>
                <a:cs typeface="Lucida Console"/>
              </a:rPr>
              <a:t>{{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toUpper(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&lt;/h1&gt;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afficheNom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2986405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$scope.toUpper 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str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if (!str) </a:t>
            </a: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4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</a:t>
            </a:r>
            <a:r>
              <a:rPr sz="950" b="1" spc="2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str.toUpperCase();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Héritage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enfant hérite des propriétés du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</a:t>
            </a:r>
            <a:r>
              <a:rPr lang="fr-FR"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parent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seuls les objets sont partagés et peuvent être propagées en cas de</a:t>
            </a:r>
            <a:r>
              <a:rPr lang="fr-FR" sz="11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modification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133350" lvl="0" indent="-228600">
              <a:lnSpc>
                <a:spcPct val="103800"/>
              </a:lnSpc>
              <a:spcBef>
                <a:spcPts val="11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être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sûr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que les propriétés de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$scope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soient partagées 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mises 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dans tous les  scopes qui la référencent, utilisez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objets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None/>
            </a:pPr>
            <a:endParaRPr lang="fr-FR" sz="1800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3121749"/>
            <a:ext cx="6118225" cy="30435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"parentCtrl"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</a:t>
            </a:r>
            <a:r>
              <a:rPr sz="950" spc="-3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</a:t>
            </a:r>
            <a:r>
              <a:rPr sz="950" spc="-2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"user.prenom"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"childCtrl"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</a:t>
            </a:r>
            <a:r>
              <a:rPr sz="950" spc="-3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</a:t>
            </a:r>
            <a:r>
              <a:rPr sz="950" spc="-2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"user.prenom"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parentCtrl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$scope.prenom =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'foo'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$scope.user = { prenom: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'bar'</a:t>
            </a:r>
            <a:r>
              <a:rPr sz="950" spc="-2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childCtrl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Exemple avec la directive</a:t>
            </a:r>
            <a:r>
              <a:rPr lang="fr-FR" sz="18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8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repeat</a:t>
            </a: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39552" y="2204864"/>
            <a:ext cx="6118225" cy="256984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"parentCtrl"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latin typeface="Lucida Console"/>
                <a:cs typeface="Lucida Console"/>
              </a:rPr>
              <a:t>{{ prenom</a:t>
            </a:r>
            <a:r>
              <a:rPr sz="950" spc="-7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&lt;ul&gt;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&lt;li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ng-repeat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"item in</a:t>
            </a:r>
            <a:r>
              <a:rPr sz="950" spc="-3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items"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&lt;/li&gt;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&lt;/ul&gt;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parentCtrl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$scope.prenom =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'foo'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$scope.items =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b="1" dirty="0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5" dirty="0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sz="950" spc="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dirty="0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];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lang="fr-FR" sz="18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alias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L'utilisation de contrôleur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controller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peut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faire via un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alias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 d'un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alias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80677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"nomController </a:t>
            </a:r>
            <a:r>
              <a:rPr sz="950" dirty="0">
                <a:solidFill>
                  <a:srgbClr val="C4000A"/>
                </a:solidFill>
                <a:latin typeface="Lucida Console"/>
                <a:cs typeface="Lucida Console"/>
              </a:rPr>
              <a:t>as</a:t>
            </a:r>
            <a:r>
              <a:rPr sz="950" spc="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b="1" spc="30" dirty="0">
                <a:solidFill>
                  <a:srgbClr val="C4000A"/>
                </a:solidFill>
                <a:latin typeface="Trebuchet MS"/>
                <a:cs typeface="Trebuchet MS"/>
              </a:rPr>
              <a:t>nomAlias</a:t>
            </a:r>
            <a:r>
              <a:rPr sz="950" spc="30" dirty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30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3212976"/>
            <a:ext cx="6118225" cy="30435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"parentCtrl as</a:t>
            </a:r>
            <a:r>
              <a:rPr sz="950" spc="-2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parent"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"parent.prenom"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 {{ parent.prenom</a:t>
            </a:r>
            <a:r>
              <a:rPr sz="950" spc="1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"childCtrl as</a:t>
            </a:r>
            <a:r>
              <a:rPr sz="950" spc="-15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child"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"text"</a:t>
            </a:r>
            <a:r>
              <a:rPr sz="950" spc="-2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"child.prenom"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{{ child.prenom }} - {{ parent.prenom</a:t>
            </a:r>
            <a:r>
              <a:rPr sz="950" spc="-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parentCtrl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$scope.parent.prenom =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'foo'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childCtrl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$scope.child.prenom =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'bar'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lang="fr-FR" spc="-5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Déclencher une</a:t>
            </a:r>
            <a:r>
              <a:rPr lang="fr-FR" sz="18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action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interagir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l'utilisateur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possible d'appeler une fonction du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scope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d'exécution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via des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directives événementielles déclaratives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fr-FR" sz="1100" i="1" spc="-5" dirty="0" err="1">
                <a:solidFill>
                  <a:srgbClr val="666666"/>
                </a:solidFill>
                <a:latin typeface="Arial"/>
                <a:cs typeface="Arial"/>
              </a:rPr>
              <a:t>ng</a:t>
            </a:r>
            <a:r>
              <a:rPr lang="fr-FR" sz="1100" i="1" spc="-5" dirty="0">
                <a:solidFill>
                  <a:srgbClr val="666666"/>
                </a:solidFill>
                <a:latin typeface="Arial"/>
                <a:cs typeface="Arial"/>
              </a:rPr>
              <a:t>-click, </a:t>
            </a:r>
            <a:r>
              <a:rPr lang="fr-FR" sz="1100" i="1" spc="-5" dirty="0" err="1">
                <a:solidFill>
                  <a:srgbClr val="666666"/>
                </a:solidFill>
                <a:latin typeface="Arial"/>
                <a:cs typeface="Arial"/>
              </a:rPr>
              <a:t>ng</a:t>
            </a:r>
            <a:r>
              <a:rPr lang="fr-FR" sz="1100" i="1" spc="-5" dirty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lang="fr-FR" sz="1100" i="1" spc="-5" dirty="0" err="1">
                <a:solidFill>
                  <a:srgbClr val="666666"/>
                </a:solidFill>
                <a:latin typeface="Arial"/>
                <a:cs typeface="Arial"/>
              </a:rPr>
              <a:t>keyup</a:t>
            </a:r>
            <a:r>
              <a:rPr lang="fr-FR" sz="1100" i="1" spc="-5" dirty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fr-FR" sz="1100" i="1" spc="-5" dirty="0" err="1" smtClean="0">
                <a:solidFill>
                  <a:srgbClr val="666666"/>
                </a:solidFill>
                <a:latin typeface="Arial"/>
                <a:cs typeface="Arial"/>
              </a:rPr>
              <a:t>ng</a:t>
            </a:r>
            <a:r>
              <a:rPr lang="fr-FR" sz="1100" i="1" spc="-5" dirty="0" smtClean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lang="fr-FR" sz="1100" i="1" spc="-5" dirty="0" err="1" smtClean="0">
                <a:solidFill>
                  <a:srgbClr val="666666"/>
                </a:solidFill>
                <a:latin typeface="Arial"/>
                <a:cs typeface="Arial"/>
              </a:rPr>
              <a:t>mouseup</a:t>
            </a:r>
            <a:r>
              <a:rPr lang="fr-FR" sz="1100" i="1" spc="-5" dirty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lang="fr-FR" sz="1100" i="1" spc="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i="1" dirty="0" smtClean="0">
                <a:solidFill>
                  <a:srgbClr val="666666"/>
                </a:solidFill>
                <a:latin typeface="Arial"/>
                <a:cs typeface="Arial"/>
              </a:rPr>
              <a:t>…</a:t>
            </a:r>
            <a:r>
              <a:rPr lang="fr-FR" sz="1100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sz="1100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573006"/>
            <a:ext cx="6118225" cy="193611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&lt;a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href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""</a:t>
            </a:r>
            <a:r>
              <a:rPr sz="950" spc="-3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ng-click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"action()"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&gt;Like&lt;/a&gt;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3277235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$scope.action 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 {  alert(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'Hello'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HTML5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 smtClean="0">
                <a:solidFill>
                  <a:srgbClr val="333333"/>
                </a:solidFill>
                <a:latin typeface="Arial"/>
                <a:cs typeface="Arial"/>
              </a:rPr>
              <a:t>Balises et</a:t>
            </a:r>
            <a:r>
              <a:rPr lang="fr-FR" b="1" spc="-8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333333"/>
                </a:solidFill>
                <a:latin typeface="Arial"/>
                <a:cs typeface="Arial"/>
              </a:rPr>
              <a:t>sémantique</a:t>
            </a:r>
            <a:endParaRPr lang="fr-FR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0002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HTML5 est une nouvelle version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standard HTML qui apporte une plus grande sémantique  ainsi qu'une meilleure lecture et</a:t>
            </a:r>
            <a:r>
              <a:rPr lang="fr-FR" sz="1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accessibilité.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1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Le HTML5 permet de mieux dissocier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parties d'une page web avec plus de</a:t>
            </a:r>
            <a:r>
              <a:rPr lang="fr-FR" sz="12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logique.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42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Exemple de</a:t>
            </a:r>
            <a:r>
              <a:rPr lang="fr-FR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balises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11560" y="3659992"/>
            <a:ext cx="5758180" cy="235962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604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1585595" algn="l"/>
              </a:tabLst>
            </a:pPr>
            <a:r>
              <a:rPr sz="1100" b="1" spc="-5" dirty="0">
                <a:solidFill>
                  <a:srgbClr val="333333"/>
                </a:solidFill>
                <a:latin typeface="Arial"/>
                <a:cs typeface="Arial"/>
              </a:rPr>
              <a:t>Balise	Usage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35690" y="4051152"/>
            <a:ext cx="40468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&lt;header&gt;	Zone représentant l'entête du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document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11560" y="4310231"/>
            <a:ext cx="5758180" cy="235962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604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158559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&lt;hgroup&gt;	Permet de grouper un titre avec ses sous-titres</a:t>
            </a:r>
            <a:r>
              <a:rPr sz="11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(Déprécié)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35690" y="4679802"/>
            <a:ext cx="31197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&lt;nav&gt;	Représente la</a:t>
            </a:r>
            <a:r>
              <a:rPr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navigation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11560" y="4917292"/>
            <a:ext cx="5758180" cy="22185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2069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09"/>
              </a:spcBef>
              <a:tabLst>
                <a:tab pos="158559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&lt;section&gt;	Division d'une page représenté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une section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35690" y="5258922"/>
            <a:ext cx="290195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&lt;article&gt;	Représente un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article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611560" y="5495142"/>
            <a:ext cx="5758180" cy="219291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953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90"/>
              </a:spcBef>
              <a:tabLst>
                <a:tab pos="158559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&lt;figure&gt;,  </a:t>
            </a:r>
            <a:r>
              <a:rPr sz="11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&lt;figcaption&gt;	Associe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légende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illustration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635690" y="5852011"/>
            <a:ext cx="56108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</a:tabLst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&lt;input&gt;	Prend en charge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nouveaux types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100" i="1" spc="-5" dirty="0">
                <a:solidFill>
                  <a:srgbClr val="333333"/>
                </a:solidFill>
                <a:latin typeface="Arial"/>
                <a:cs typeface="Arial"/>
              </a:rPr>
              <a:t>date, time, email, url, tél,</a:t>
            </a:r>
            <a:r>
              <a:rPr sz="1100" i="1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333333"/>
                </a:solidFill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lang="fr-FR" spc="-5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Événements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5623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AngularsJS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propose deux méthodes attachées au scope pour propager un événement et une  méthode pour les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écouter,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intercepter et lancer une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action.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Écoute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scope.$on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écouteur et lanceur</a:t>
            </a:r>
            <a:r>
              <a:rPr lang="fr-FR" sz="11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d'événements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Émission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scope.$emit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propage un événement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ébullition vers les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ancêtres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Diffusion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$scope.$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broadcast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propage un événement vers les</a:t>
            </a:r>
            <a:r>
              <a:rPr lang="fr-FR"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enfants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performance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préférez le 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rootScope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pour un événement</a:t>
            </a:r>
            <a:r>
              <a:rPr lang="fr-FR" sz="11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global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-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lang="fr-FR" spc="-5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Événements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des événements avec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6050" lvl="0" indent="0">
              <a:lnSpc>
                <a:spcPts val="1270"/>
              </a:lnSpc>
              <a:spcBef>
                <a:spcPts val="90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60282"/>
            <a:ext cx="6118225" cy="44672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004485"/>
                </a:solidFill>
                <a:latin typeface="Lucida Console"/>
                <a:cs typeface="Lucida Console"/>
              </a:rPr>
              <a:t>var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 = 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[]);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50" i="1" spc="19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5" dirty="0">
                <a:solidFill>
                  <a:srgbClr val="999999"/>
                </a:solidFill>
                <a:latin typeface="Trebuchet MS"/>
                <a:cs typeface="Trebuchet MS"/>
              </a:rPr>
              <a:t>PARENT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parentCtrl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$scope.$broadcast(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'evt'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'Message aux</a:t>
            </a:r>
            <a:r>
              <a:rPr sz="950" spc="1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descendants'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015365" marR="2115185" indent="-290830">
              <a:lnSpc>
                <a:spcPct val="1096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$scope.$on(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'evt'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evt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msg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'Reçu dans parent 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msg);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50" i="1" spc="19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65" dirty="0">
                <a:solidFill>
                  <a:srgbClr val="999999"/>
                </a:solidFill>
                <a:latin typeface="Trebuchet MS"/>
                <a:cs typeface="Trebuchet MS"/>
              </a:rPr>
              <a:t>CHILD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childCtrl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2187575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$scope.$on(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'evt'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evt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msg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'Reçu dans child 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msg);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50" i="1" spc="18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999999"/>
                </a:solidFill>
                <a:latin typeface="Trebuchet MS"/>
                <a:cs typeface="Trebuchet MS"/>
              </a:rPr>
              <a:t>GRANDSON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childCtrl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1970405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$scope.$on(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'evt'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evt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msg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'Reçu dans grandson 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msg);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fr-FR" sz="2800" dirty="0" smtClean="0">
                <a:latin typeface="Times New Roman"/>
                <a:cs typeface="Times New Roman"/>
              </a:rPr>
              <a:t/>
            </a:r>
            <a:br>
              <a:rPr lang="fr-FR" sz="2800" dirty="0" smtClean="0">
                <a:latin typeface="Times New Roman"/>
                <a:cs typeface="Times New Roman"/>
              </a:rPr>
            </a:b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Surveiller l'état des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820"/>
              </a:spcBef>
              <a:buNone/>
            </a:pPr>
            <a:r>
              <a:rPr lang="fr-FR" sz="1200" spc="-5" dirty="0" err="1" smtClean="0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 met </a:t>
            </a:r>
            <a:r>
              <a:rPr lang="fr-FR" sz="1200" dirty="0" smtClean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disposition une surveillance des données grâce au </a:t>
            </a:r>
            <a:r>
              <a:rPr lang="fr-FR"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$scope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200" dirty="0" smtClean="0">
                <a:solidFill>
                  <a:srgbClr val="333333"/>
                </a:solidFill>
                <a:latin typeface="Arial"/>
                <a:cs typeface="Arial"/>
              </a:rPr>
              <a:t>à sa</a:t>
            </a:r>
            <a:r>
              <a:rPr lang="fr-FR" sz="1200" spc="9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méthode</a:t>
            </a: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95"/>
              </a:lnSpc>
              <a:spcBef>
                <a:spcPts val="0"/>
              </a:spcBef>
              <a:buNone/>
            </a:pPr>
            <a:r>
              <a:rPr lang="fr-FR"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2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watch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427719"/>
            <a:ext cx="6118225" cy="19373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5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"pays"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1533525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$scope.$watch(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pays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newValue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oldValue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console.log(newValue);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4574496"/>
            <a:ext cx="6118225" cy="2094864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5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"pays"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5365" marR="589915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$scope.$watch(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pays === 'France'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newValue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oldValue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if (newValue)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console.log(newValue);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if (oldValue 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&amp;&amp;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!newValue)</a:t>
            </a:r>
            <a:r>
              <a:rPr sz="950" spc="-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'Bye'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fr-FR" sz="2800" dirty="0" smtClean="0">
                <a:latin typeface="Times New Roman"/>
                <a:cs typeface="Times New Roman"/>
              </a:rPr>
              <a:t/>
            </a:r>
            <a:br>
              <a:rPr lang="fr-FR" sz="2800" dirty="0" smtClean="0">
                <a:latin typeface="Times New Roman"/>
                <a:cs typeface="Times New Roman"/>
              </a:rPr>
            </a:b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Contrôleurs et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20" dirty="0">
                <a:solidFill>
                  <a:srgbClr val="333333"/>
                </a:solidFill>
                <a:latin typeface="Arial"/>
                <a:cs typeface="Arial"/>
              </a:rPr>
              <a:t>Watch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valeur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15" dirty="0" err="1">
                <a:solidFill>
                  <a:srgbClr val="333333"/>
                </a:solidFill>
                <a:latin typeface="Arial"/>
                <a:cs typeface="Arial"/>
              </a:rPr>
              <a:t>Watchgroup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(introduit en</a:t>
            </a:r>
            <a:r>
              <a:rPr lang="fr-FR" sz="1800" b="1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1.3)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19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version 1.3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devient possible de surveiller une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collection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012553"/>
            <a:ext cx="6118225" cy="25685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"monCtrl"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"user.name"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app.controller(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016635" marR="1534795" indent="-29273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$scope.$watch(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user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newValue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oldValue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</a:t>
            </a:r>
            <a:r>
              <a:rPr sz="950" spc="-5" dirty="0">
                <a:latin typeface="Lucida Console"/>
                <a:cs typeface="Lucida Console"/>
              </a:rPr>
              <a:t>if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(newValue)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'Ref: 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1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user.name);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50">
              <a:latin typeface="Times New Roman"/>
              <a:cs typeface="Times New Roman"/>
            </a:endParaRPr>
          </a:p>
          <a:p>
            <a:pPr marL="898525" marR="1360805" indent="-174625">
              <a:lnSpc>
                <a:spcPct val="1096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$scope.$watch(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'user'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newValue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oldValue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</a:t>
            </a:r>
            <a:r>
              <a:rPr sz="950" spc="-5" dirty="0">
                <a:latin typeface="Lucida Console"/>
                <a:cs typeface="Lucida Console"/>
              </a:rPr>
              <a:t>if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(newValue)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'Valeur: </a:t>
            </a:r>
            <a:r>
              <a:rPr sz="950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1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newValue.name);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},</a:t>
            </a:r>
            <a:r>
              <a:rPr sz="950" spc="-7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b="1" spc="60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950" spc="60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39552" y="5517232"/>
            <a:ext cx="6118225" cy="6711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$scope.$watchGroup([item1, item2, item3],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newItem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oldItem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80" dirty="0">
                <a:solidFill>
                  <a:srgbClr val="999999"/>
                </a:solidFill>
                <a:latin typeface="Trebuchet MS"/>
                <a:cs typeface="Trebuchet MS"/>
              </a:rPr>
              <a:t>executée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dès 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qu'un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item</a:t>
            </a:r>
            <a:r>
              <a:rPr sz="950" i="1" spc="-3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change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principe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3208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data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binding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est la synchronisation automatique des données entre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modèle  et la</a:t>
            </a:r>
            <a:r>
              <a:rPr lang="fr-FR" sz="11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vue.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3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334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permet d'assigner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valeur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un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modèle de données, d'en modifier cette valeur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d'en faire </a:t>
            </a:r>
            <a:r>
              <a:rPr lang="fr-FR" sz="1100" spc="-10" dirty="0" smtClean="0">
                <a:solidFill>
                  <a:srgbClr val="333333"/>
                </a:solidFill>
                <a:latin typeface="Arial"/>
                <a:cs typeface="Arial"/>
              </a:rPr>
              <a:t>l'affichage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98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En</a:t>
            </a:r>
            <a:r>
              <a:rPr lang="fr-FR" sz="1800" b="1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pratique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3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Le data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binding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la relation entre les données et la vue par l'intermédiaire du</a:t>
            </a:r>
            <a:r>
              <a:rPr lang="fr-FR" sz="1100" spc="9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modèle</a:t>
            </a: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3739832"/>
            <a:ext cx="6118225" cy="1513876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35" dirty="0">
                <a:solidFill>
                  <a:srgbClr val="999999"/>
                </a:solidFill>
                <a:latin typeface="Trebuchet MS"/>
                <a:cs typeface="Trebuchet MS"/>
              </a:rPr>
              <a:t>assignation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  modèle  </a:t>
            </a:r>
            <a:r>
              <a:rPr sz="950" i="1" spc="100" dirty="0">
                <a:solidFill>
                  <a:srgbClr val="999999"/>
                </a:solidFill>
                <a:latin typeface="Trebuchet MS"/>
                <a:cs typeface="Trebuchet MS"/>
              </a:rPr>
              <a:t>portant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le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label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 </a:t>
            </a:r>
            <a:r>
              <a:rPr sz="950" i="1" spc="15" dirty="0">
                <a:solidFill>
                  <a:srgbClr val="999999"/>
                </a:solidFill>
                <a:latin typeface="Trebuchet MS"/>
                <a:cs typeface="Trebuchet MS"/>
              </a:rPr>
              <a:t>nomDuModel  </a:t>
            </a:r>
            <a:r>
              <a:rPr sz="950" i="1" spc="30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50" spc="-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"nomDuModel"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affichage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de 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la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valeur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  modèle </a:t>
            </a:r>
            <a:r>
              <a:rPr sz="950" i="1" spc="34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&lt;h1&gt;Bonjour {{ </a:t>
            </a:r>
            <a:r>
              <a:rPr sz="950" spc="-5" dirty="0">
                <a:latin typeface="Lucida Console"/>
                <a:cs typeface="Lucida Console"/>
              </a:rPr>
              <a:t>nomDuModel</a:t>
            </a:r>
            <a:r>
              <a:rPr sz="950" spc="-40" dirty="0"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}}&lt;/h1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lang="fr-FR" sz="950" spc="-5" dirty="0" smtClean="0">
              <a:solidFill>
                <a:srgbClr val="333333"/>
              </a:solidFill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endParaRPr sz="950" dirty="0">
              <a:latin typeface="Lucida Console"/>
              <a:cs typeface="Lucida Console"/>
            </a:endParaRPr>
          </a:p>
          <a:p>
            <a:pPr>
              <a:spcBef>
                <a:spcPts val="27"/>
              </a:spcBef>
            </a:pPr>
            <a:r>
              <a:rPr lang="fr-FR" sz="1150" dirty="0" smtClean="0">
                <a:latin typeface="Times New Roman"/>
                <a:cs typeface="Times New Roman"/>
              </a:rPr>
              <a:t>    </a:t>
            </a:r>
            <a:r>
              <a:rPr lang="fr-FR"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&lt;h1&gt;Bonjour </a:t>
            </a:r>
            <a:r>
              <a:rPr lang="fr-FR" sz="950" dirty="0" smtClean="0">
                <a:latin typeface="Lucida Console" pitchFamily="49" charset="0"/>
              </a:rPr>
              <a:t>&lt;</a:t>
            </a:r>
            <a:r>
              <a:rPr lang="fr-FR" sz="950" dirty="0" err="1" smtClean="0">
                <a:latin typeface="Lucida Console" pitchFamily="49" charset="0"/>
              </a:rPr>
              <a:t>span</a:t>
            </a:r>
            <a:r>
              <a:rPr lang="fr-FR" sz="950" dirty="0" smtClean="0">
                <a:latin typeface="Lucida Console" pitchFamily="49" charset="0"/>
              </a:rPr>
              <a:t> </a:t>
            </a:r>
            <a:r>
              <a:rPr lang="fr-FR" sz="950" dirty="0" err="1" smtClean="0">
                <a:latin typeface="Lucida Console" pitchFamily="49" charset="0"/>
              </a:rPr>
              <a:t>ng</a:t>
            </a:r>
            <a:r>
              <a:rPr lang="fr-FR" sz="950" dirty="0" smtClean="0">
                <a:latin typeface="Lucida Console" pitchFamily="49" charset="0"/>
              </a:rPr>
              <a:t>-</a:t>
            </a:r>
            <a:r>
              <a:rPr lang="fr-FR" sz="950" dirty="0" err="1" smtClean="0">
                <a:latin typeface="Lucida Console" pitchFamily="49" charset="0"/>
              </a:rPr>
              <a:t>bind</a:t>
            </a:r>
            <a:r>
              <a:rPr lang="fr-FR" sz="950" dirty="0" smtClean="0">
                <a:latin typeface="Lucida Console" pitchFamily="49" charset="0"/>
              </a:rPr>
              <a:t>="</a:t>
            </a:r>
            <a:r>
              <a:rPr lang="fr-FR" sz="950" spc="-5" dirty="0" err="1" smtClean="0">
                <a:latin typeface="Lucida Console"/>
                <a:cs typeface="Lucida Console"/>
              </a:rPr>
              <a:t>nomDuModel</a:t>
            </a:r>
            <a:r>
              <a:rPr lang="fr-FR" sz="950" dirty="0" smtClean="0">
                <a:latin typeface="Lucida Console" pitchFamily="49" charset="0"/>
              </a:rPr>
              <a:t>"&gt;&lt;/</a:t>
            </a:r>
            <a:r>
              <a:rPr lang="fr-FR" sz="950" dirty="0" err="1" smtClean="0">
                <a:latin typeface="Lucida Console" pitchFamily="49" charset="0"/>
              </a:rPr>
              <a:t>span</a:t>
            </a:r>
            <a:r>
              <a:rPr lang="fr-FR" sz="950" dirty="0" smtClean="0">
                <a:latin typeface="Lucida Console" pitchFamily="49" charset="0"/>
              </a:rPr>
              <a:t>&gt;</a:t>
            </a:r>
            <a:r>
              <a:rPr lang="fr-FR"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&lt;/h1&gt;</a:t>
            </a:r>
          </a:p>
          <a:p>
            <a:pPr>
              <a:spcBef>
                <a:spcPts val="27"/>
              </a:spcBef>
            </a:pPr>
            <a:endParaRPr sz="950" dirty="0">
              <a:latin typeface="Lucida Console" pitchFamily="49" charset="0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 smtClean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75" dirty="0" smtClean="0">
                <a:solidFill>
                  <a:srgbClr val="999999"/>
                </a:solidFill>
                <a:latin typeface="Trebuchet MS"/>
                <a:cs typeface="Trebuchet MS"/>
              </a:rPr>
              <a:t>Le 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modèle  </a:t>
            </a:r>
            <a:r>
              <a:rPr sz="950" i="1" spc="85" dirty="0">
                <a:solidFill>
                  <a:srgbClr val="999999"/>
                </a:solidFill>
                <a:latin typeface="Trebuchet MS"/>
                <a:cs typeface="Trebuchet MS"/>
              </a:rPr>
              <a:t>prendra 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la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valeur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entrée </a:t>
            </a:r>
            <a:r>
              <a:rPr sz="950" i="1" spc="85" dirty="0">
                <a:solidFill>
                  <a:srgbClr val="999999"/>
                </a:solidFill>
                <a:latin typeface="Trebuchet MS"/>
                <a:cs typeface="Trebuchet MS"/>
              </a:rPr>
              <a:t>dans 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le </a:t>
            </a:r>
            <a:r>
              <a:rPr sz="950" i="1" spc="10" dirty="0">
                <a:solidFill>
                  <a:srgbClr val="999999"/>
                </a:solidFill>
                <a:latin typeface="Trebuchet MS"/>
                <a:cs typeface="Trebuchet MS"/>
              </a:rPr>
              <a:t>champ 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input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par </a:t>
            </a:r>
            <a:r>
              <a:rPr sz="950" i="1" spc="185" dirty="0" err="1" smtClean="0">
                <a:solidFill>
                  <a:srgbClr val="999999"/>
                </a:solidFill>
                <a:latin typeface="Trebuchet MS"/>
                <a:cs typeface="Trebuchet MS"/>
              </a:rPr>
              <a:t>l'utilisateur</a:t>
            </a:r>
            <a:r>
              <a:rPr sz="950" i="1" spc="185" dirty="0" smtClean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305" dirty="0" smtClean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 smtClean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/>
              <a:t>Il existe trois types de </a:t>
            </a:r>
            <a:r>
              <a:rPr lang="fr-FR" sz="1800" b="1" dirty="0" err="1" smtClean="0"/>
              <a:t>bindings</a:t>
            </a:r>
            <a:r>
              <a:rPr lang="fr-FR" sz="1800" b="1" dirty="0" smtClean="0"/>
              <a:t> gérés par </a:t>
            </a:r>
            <a:r>
              <a:rPr lang="fr-FR" sz="1800" b="1" dirty="0" err="1" smtClean="0"/>
              <a:t>AngularJS</a:t>
            </a:r>
            <a:r>
              <a:rPr lang="fr-FR" sz="1800" b="1" dirty="0" smtClean="0"/>
              <a:t> :</a:t>
            </a:r>
          </a:p>
          <a:p>
            <a:pPr marL="241300" indent="-228600">
              <a:spcBef>
                <a:spcPts val="1070"/>
              </a:spcBef>
              <a:buFont typeface="+mj-lt"/>
              <a:buAutoNum type="arabicPeriod"/>
            </a:pPr>
            <a:r>
              <a:rPr lang="fr-FR" sz="1100" dirty="0" smtClean="0"/>
              <a:t>One-</a:t>
            </a:r>
            <a:r>
              <a:rPr lang="fr-FR" sz="1100" dirty="0" err="1" smtClean="0"/>
              <a:t>way</a:t>
            </a:r>
            <a:r>
              <a:rPr lang="fr-FR" sz="1100" dirty="0" smtClean="0"/>
              <a:t> : Le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 one-</a:t>
            </a:r>
            <a:r>
              <a:rPr lang="fr-FR" sz="1100" dirty="0" err="1" smtClean="0"/>
              <a:t>way</a:t>
            </a:r>
            <a:r>
              <a:rPr lang="fr-FR" sz="1100" dirty="0" smtClean="0"/>
              <a:t> permet de mettre à jour la vue lorsque le modèle change.</a:t>
            </a:r>
          </a:p>
          <a:p>
            <a:pPr marL="241300" indent="-228600">
              <a:spcBef>
                <a:spcPts val="1070"/>
              </a:spcBef>
              <a:buFont typeface="+mj-lt"/>
              <a:buAutoNum type="arabicPeriod"/>
            </a:pPr>
            <a:r>
              <a:rPr lang="fr-FR" sz="1100" dirty="0" err="1" smtClean="0"/>
              <a:t>Two</a:t>
            </a:r>
            <a:r>
              <a:rPr lang="fr-FR" sz="1100" dirty="0" smtClean="0"/>
              <a:t>-</a:t>
            </a:r>
            <a:r>
              <a:rPr lang="fr-FR" sz="1100" dirty="0" err="1" smtClean="0"/>
              <a:t>way</a:t>
            </a:r>
            <a:r>
              <a:rPr lang="fr-FR" sz="1100" dirty="0" smtClean="0"/>
              <a:t> : permet de mettre à jour la vue dès que le modèle change comme pour le one-</a:t>
            </a:r>
            <a:r>
              <a:rPr lang="fr-FR" sz="1100" dirty="0" err="1" smtClean="0"/>
              <a:t>way</a:t>
            </a:r>
            <a:r>
              <a:rPr lang="fr-FR" sz="1100" dirty="0" smtClean="0"/>
              <a:t>. Par contre, ce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 permet aussi de mettre à jour le modèle lorsque la vue change.</a:t>
            </a:r>
          </a:p>
          <a:p>
            <a:pPr marL="12700" indent="0">
              <a:spcBef>
                <a:spcPts val="1070"/>
              </a:spcBef>
              <a:buNone/>
            </a:pPr>
            <a:r>
              <a:rPr lang="fr-FR" sz="1100" dirty="0" err="1" smtClean="0"/>
              <a:t>Exp</a:t>
            </a:r>
            <a:r>
              <a:rPr lang="fr-FR" sz="1100" dirty="0" smtClean="0"/>
              <a:t> pour un champ de formulaire</a:t>
            </a:r>
          </a:p>
          <a:p>
            <a:pPr marL="241300" indent="-228600">
              <a:spcBef>
                <a:spcPts val="1070"/>
              </a:spcBef>
              <a:buNone/>
            </a:pPr>
            <a:r>
              <a:rPr lang="fr-FR" sz="1100" dirty="0" smtClean="0"/>
              <a:t>3.	 One-time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 : permet d’afficher une donnée du modèle dans la vue puis de désactiver la relation de </a:t>
            </a:r>
            <a:r>
              <a:rPr lang="fr-FR" sz="1100" dirty="0" err="1" smtClean="0"/>
              <a:t>binding</a:t>
            </a:r>
            <a:r>
              <a:rPr lang="fr-FR" sz="1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Fonctionnement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data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binding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utilise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principe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Dirty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checking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Dirty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checking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consiste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surveiller l'état des données d'une zone qui lui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été</a:t>
            </a:r>
            <a:r>
              <a:rPr lang="fr-FR"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attribué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boucle permet de vérifier tout changement au sein des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$digest() résume l'état des données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procède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mise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jour en cas de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changement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1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Performance </a:t>
            </a:r>
            <a:r>
              <a:rPr lang="fr-FR" sz="1800" b="1" spc="-5" dirty="0">
                <a:solidFill>
                  <a:srgbClr val="666666"/>
                </a:solidFill>
                <a:latin typeface="Arial"/>
                <a:cs typeface="Arial"/>
              </a:rPr>
              <a:t>(one-time </a:t>
            </a:r>
            <a:r>
              <a:rPr lang="fr-FR" sz="1800" b="1" spc="-10" dirty="0" err="1">
                <a:solidFill>
                  <a:srgbClr val="666666"/>
                </a:solidFill>
                <a:latin typeface="Arial"/>
                <a:cs typeface="Arial"/>
              </a:rPr>
              <a:t>binding</a:t>
            </a:r>
            <a:r>
              <a:rPr lang="fr-FR" sz="1800" b="1" spc="-10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6990" lvl="0" indent="0">
              <a:lnSpc>
                <a:spcPts val="1270"/>
              </a:lnSpc>
              <a:spcBef>
                <a:spcPts val="905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Depuis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version 1.3 d'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possible de procéder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l'évaluation des données qu'une  seule fois, stoppant ainsi la surveillance pour un gain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performance.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47"/>
              </a:spcBef>
              <a:buNone/>
            </a:pPr>
            <a:endParaRPr lang="fr-FR" sz="1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2860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syntaxe permettant d'annuler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surveillance est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::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placé devant le nom du modèle dans la  vue.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dirty="0" smtClean="0"/>
          </a:p>
        </p:txBody>
      </p:sp>
      <p:sp>
        <p:nvSpPr>
          <p:cNvPr id="5" name="object 6"/>
          <p:cNvSpPr txBox="1"/>
          <p:nvPr/>
        </p:nvSpPr>
        <p:spPr>
          <a:xfrm>
            <a:off x="542007" y="4673823"/>
            <a:ext cx="6118225" cy="9874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35" dirty="0">
                <a:solidFill>
                  <a:srgbClr val="999999"/>
                </a:solidFill>
                <a:latin typeface="Trebuchet MS"/>
                <a:cs typeface="Trebuchet MS"/>
              </a:rPr>
              <a:t>assignation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  modèle  </a:t>
            </a:r>
            <a:r>
              <a:rPr sz="950" i="1" spc="100" dirty="0">
                <a:solidFill>
                  <a:srgbClr val="999999"/>
                </a:solidFill>
                <a:latin typeface="Trebuchet MS"/>
                <a:cs typeface="Trebuchet MS"/>
              </a:rPr>
              <a:t>portant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le </a:t>
            </a:r>
            <a:r>
              <a:rPr sz="950" i="1" spc="140" dirty="0">
                <a:solidFill>
                  <a:srgbClr val="999999"/>
                </a:solidFill>
                <a:latin typeface="Trebuchet MS"/>
                <a:cs typeface="Trebuchet MS"/>
              </a:rPr>
              <a:t>label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 </a:t>
            </a:r>
            <a:r>
              <a:rPr sz="950" i="1" spc="15" dirty="0">
                <a:solidFill>
                  <a:srgbClr val="999999"/>
                </a:solidFill>
                <a:latin typeface="Trebuchet MS"/>
                <a:cs typeface="Trebuchet MS"/>
              </a:rPr>
              <a:t>nomDuModel  </a:t>
            </a:r>
            <a:r>
              <a:rPr sz="950" i="1" spc="30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r>
              <a:rPr sz="950" spc="-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"nomDuModel"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les </a:t>
            </a:r>
            <a:r>
              <a:rPr sz="950" i="1" spc="55" dirty="0">
                <a:solidFill>
                  <a:srgbClr val="999999"/>
                </a:solidFill>
                <a:latin typeface="Trebuchet MS"/>
                <a:cs typeface="Trebuchet MS"/>
              </a:rPr>
              <a:t>deux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points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«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::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»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annuleront 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la </a:t>
            </a:r>
            <a:r>
              <a:rPr sz="950" i="1" spc="135" dirty="0">
                <a:solidFill>
                  <a:srgbClr val="999999"/>
                </a:solidFill>
                <a:latin typeface="Trebuchet MS"/>
                <a:cs typeface="Trebuchet MS"/>
              </a:rPr>
              <a:t>surveillance</a:t>
            </a:r>
            <a:r>
              <a:rPr sz="950" i="1" spc="34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&lt;h1&gt;Bonjour </a:t>
            </a:r>
            <a:r>
              <a:rPr sz="950" spc="-5" dirty="0">
                <a:latin typeface="Lucida Console"/>
                <a:cs typeface="Lucida Console"/>
              </a:rPr>
              <a:t>{{ ::nomDuModel</a:t>
            </a:r>
            <a:r>
              <a:rPr sz="950" spc="-4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&lt;/h1&gt;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800" b="1" spc="-5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 défaut, la mise à jour du modèle après modification de la vue est effectuée dès que l’utilisateur renseigne une nouvelle information. Par exemple, sur un champ HTML input de type </a:t>
            </a:r>
            <a:r>
              <a:rPr lang="fr-FR" sz="1100" spc="-5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la mise à jour du modèle sera effectuée à chaque nouveau caractère saisi ou à chaque caractère supprimé. Il est possible de personnaliser ce comportement en utilisant l’attribut </a:t>
            </a:r>
            <a:r>
              <a:rPr lang="fr-FR" sz="1100" spc="-5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-model conjointement à l’attribut </a:t>
            </a:r>
            <a:r>
              <a:rPr lang="fr-FR" sz="11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fr-FR" sz="11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-model-options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Ce dernier attribut attend comme valeur un objet JavaScript pouvant être composé des propriétés </a:t>
            </a:r>
            <a:r>
              <a:rPr lang="fr-FR" sz="11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updateOn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1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debounce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fr-FR" sz="11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getterSetter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 La propriété </a:t>
            </a:r>
            <a:r>
              <a:rPr lang="fr-FR" sz="1100" spc="-5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updateOn</a:t>
            </a:r>
            <a:r>
              <a:rPr lang="fr-FR" sz="1100" spc="-5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permet de spécifier sur quel évènement JavaScript la mise à jour du modèle est déclenchée.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355600" lvl="0">
              <a:spcBef>
                <a:spcPts val="1070"/>
              </a:spcBef>
              <a:buFont typeface="+mj-lt"/>
              <a:buAutoNum type="arabicPeriod"/>
            </a:pPr>
            <a:r>
              <a:rPr lang="fr-FR" sz="1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updateOn</a:t>
            </a:r>
            <a:r>
              <a:rPr lang="fr-FR" sz="1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&lt;h1&gt;Se connecter&lt;/h1&gt;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&lt;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form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    Login :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	&lt;input type="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text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-model="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username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-model-options="{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updateOn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:'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blur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'}"/&gt;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	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 :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    &lt;input type="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-model="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-model-options="{ 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updateOn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:'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blur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'}"/&gt;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&lt;/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form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&lt;p&gt;{{</a:t>
            </a:r>
            <a:r>
              <a:rPr lang="fr-FR" sz="1100" dirty="0" err="1" smtClean="0">
                <a:latin typeface="Source Code Pro" pitchFamily="49" charset="0"/>
                <a:cs typeface="Arial" pitchFamily="34" charset="0"/>
              </a:rPr>
              <a:t>username</a:t>
            </a:r>
            <a:r>
              <a:rPr lang="fr-FR" sz="1100" dirty="0" smtClean="0">
                <a:latin typeface="Source Code Pro" pitchFamily="49" charset="0"/>
                <a:cs typeface="Arial" pitchFamily="34" charset="0"/>
              </a:rPr>
              <a:t>}}&lt;/p&gt;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355600">
              <a:spcBef>
                <a:spcPts val="1070"/>
              </a:spcBef>
              <a:buAutoNum type="arabicPeriod" startAt="2"/>
            </a:pPr>
            <a:r>
              <a:rPr lang="fr-FR" sz="1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debounce</a:t>
            </a:r>
            <a:r>
              <a:rPr lang="fr-FR" sz="1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fr-FR" sz="11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endParaRPr lang="fr-FR" sz="10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&lt;h1&gt;Se connecter&lt;/h1&gt;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&lt;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form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    Login :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    &lt;input type="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text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-model="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username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-model-options="{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debounce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: 500 }" /&gt;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   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 :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    &lt;input type="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-model="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password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"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ng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-model-options="{ 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debounce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: 500 }" /&gt;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&lt;/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form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&lt;p&gt;{{</a:t>
            </a:r>
            <a:r>
              <a:rPr lang="fr-FR" sz="1000" dirty="0" err="1" smtClean="0">
                <a:latin typeface="Source Code Pro" pitchFamily="49" charset="0"/>
                <a:cs typeface="Arial" pitchFamily="34" charset="0"/>
              </a:rPr>
              <a:t>username</a:t>
            </a:r>
            <a:r>
              <a:rPr lang="fr-FR" sz="1000" dirty="0" smtClean="0">
                <a:latin typeface="Source Code Pro" pitchFamily="49" charset="0"/>
                <a:cs typeface="Arial" pitchFamily="34" charset="0"/>
              </a:rPr>
              <a:t>}}&lt;/p&gt;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Architecture</a:t>
            </a:r>
            <a:r>
              <a:rPr lang="fr-FR" spc="-6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Qu'est-ce qu'une architecture REST</a:t>
            </a:r>
            <a:r>
              <a:rPr lang="fr-FR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un style d'architecture facilitant la communication entre</a:t>
            </a:r>
            <a:r>
              <a:rPr lang="fr-FR" sz="12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machines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utilisé dans le cadre du web permet de créer des applications et</a:t>
            </a:r>
            <a:r>
              <a:rPr lang="fr-FR" sz="12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services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645795" lvl="0" indent="-228600">
              <a:lnSpc>
                <a:spcPct val="103800"/>
              </a:lnSpc>
              <a:spcBef>
                <a:spcPts val="11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REST n'est pas une technologie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part entière, mais plutôt une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méthodolgie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et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ensemble de conventions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à</a:t>
            </a:r>
            <a:r>
              <a:rPr lang="fr-FR"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respecter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REST profite des spécifications originelles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du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protocole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HTTP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29259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l'acronyme de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lang="fr-FR" sz="1200" b="1" spc="-5" dirty="0" err="1">
                <a:solidFill>
                  <a:srgbClr val="333333"/>
                </a:solidFill>
                <a:latin typeface="Arial"/>
                <a:cs typeface="Arial"/>
              </a:rPr>
              <a:t>Re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presentational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tate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ransfert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imaginé/créé par Roy Thomas  Fielding en</a:t>
            </a:r>
            <a:r>
              <a:rPr lang="fr-FR" sz="12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2000.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975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REST</a:t>
            </a:r>
            <a:r>
              <a:rPr lang="fr-FR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combine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le protocole HTTP pour gérer les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ressources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la nome URI pour identifier les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ressources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le type mime pour représenter les ressources 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200" i="1" spc="-10" dirty="0">
                <a:solidFill>
                  <a:srgbClr val="333333"/>
                </a:solidFill>
                <a:latin typeface="Arial"/>
                <a:cs typeface="Arial"/>
              </a:rPr>
              <a:t>Content-Type:</a:t>
            </a:r>
            <a:r>
              <a:rPr lang="fr-FR" sz="1200" i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i="1" spc="-5" dirty="0">
                <a:solidFill>
                  <a:srgbClr val="333333"/>
                </a:solidFill>
                <a:latin typeface="Arial"/>
                <a:cs typeface="Arial"/>
              </a:rPr>
              <a:t>application/</a:t>
            </a:r>
            <a:r>
              <a:rPr lang="fr-FR" sz="1200" i="1" spc="-5" dirty="0" err="1">
                <a:solidFill>
                  <a:srgbClr val="333333"/>
                </a:solidFill>
                <a:latin typeface="Arial"/>
                <a:cs typeface="Arial"/>
              </a:rPr>
              <a:t>json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  <a:r>
              <a:rPr lang="fr-FR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d'URI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GET /blog/articles (Réponse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fr-FR" sz="1200" i="1" spc="-5" dirty="0">
                <a:solidFill>
                  <a:srgbClr val="333333"/>
                </a:solidFill>
                <a:latin typeface="Arial"/>
                <a:cs typeface="Arial"/>
              </a:rPr>
              <a:t>200 OK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ou </a:t>
            </a:r>
            <a:r>
              <a:rPr lang="fr-FR" sz="1200" i="1" spc="-5" dirty="0">
                <a:solidFill>
                  <a:srgbClr val="333333"/>
                </a:solidFill>
                <a:latin typeface="Arial"/>
                <a:cs typeface="Arial"/>
              </a:rPr>
              <a:t>404 Not</a:t>
            </a:r>
            <a:r>
              <a:rPr lang="fr-FR" sz="1200" i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i="1" spc="-5" dirty="0" err="1">
                <a:solidFill>
                  <a:srgbClr val="333333"/>
                </a:solidFill>
                <a:latin typeface="Arial"/>
                <a:cs typeface="Arial"/>
              </a:rPr>
              <a:t>found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POST /blog/article/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add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(Réponse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fr-FR" sz="1200" i="1" spc="-5" dirty="0">
                <a:solidFill>
                  <a:srgbClr val="333333"/>
                </a:solidFill>
                <a:latin typeface="Arial"/>
                <a:cs typeface="Arial"/>
              </a:rPr>
              <a:t>201</a:t>
            </a:r>
            <a:r>
              <a:rPr lang="fr-FR" sz="1200" i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i="1" spc="-5" dirty="0" err="1">
                <a:solidFill>
                  <a:srgbClr val="333333"/>
                </a:solidFill>
                <a:latin typeface="Arial"/>
                <a:cs typeface="Arial"/>
              </a:rPr>
              <a:t>Created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355600">
              <a:spcBef>
                <a:spcPts val="1070"/>
              </a:spcBef>
              <a:buAutoNum type="arabicPeriod" startAt="3"/>
            </a:pPr>
            <a:r>
              <a:rPr lang="fr-FR" sz="1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getterSetter</a:t>
            </a:r>
            <a:r>
              <a:rPr lang="fr-FR" sz="1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</a:t>
            </a:r>
            <a:endParaRPr lang="fr-FR" sz="11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solidFill>
                <a:srgbClr val="000080"/>
              </a:solidFill>
              <a:latin typeface="Source Code Pro" pitchFamily="49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&lt;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div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00808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controller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</a:t>
            </a:r>
            <a:r>
              <a:rPr lang="fr-FR" sz="1000" dirty="0" err="1" smtClean="0">
                <a:solidFill>
                  <a:srgbClr val="DD1144"/>
                </a:solidFill>
                <a:latin typeface="Source Code Pro" pitchFamily="49" charset="0"/>
              </a:rPr>
              <a:t>ExampleController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&lt;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form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name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</a:t>
            </a:r>
            <a:r>
              <a:rPr lang="fr-FR" sz="1000" dirty="0" err="1" smtClean="0">
                <a:solidFill>
                  <a:srgbClr val="DD1144"/>
                </a:solidFill>
                <a:latin typeface="Source Code Pro" pitchFamily="49" charset="0"/>
              </a:rPr>
              <a:t>userForm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   &lt;label&gt;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Name: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      &lt;input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smtClean="0">
                <a:solidFill>
                  <a:srgbClr val="008080"/>
                </a:solidFill>
                <a:latin typeface="Source Code Pro" pitchFamily="49" charset="0"/>
              </a:rPr>
              <a:t>type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</a:t>
            </a:r>
            <a:r>
              <a:rPr lang="fr-FR" sz="1000" dirty="0" err="1" smtClean="0">
                <a:solidFill>
                  <a:srgbClr val="DD1144"/>
                </a:solidFill>
                <a:latin typeface="Source Code Pro" pitchFamily="49" charset="0"/>
              </a:rPr>
              <a:t>text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 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008080"/>
                </a:solidFill>
                <a:latin typeface="Source Code Pro" pitchFamily="49" charset="0"/>
              </a:rPr>
              <a:t>-model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"user.name"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008080"/>
                </a:solidFill>
                <a:latin typeface="Source Code Pro" pitchFamily="49" charset="0"/>
              </a:rPr>
              <a:t>-model-options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"{ </a:t>
            </a:r>
            <a:r>
              <a:rPr lang="fr-FR" sz="1000" dirty="0" err="1" smtClean="0">
                <a:solidFill>
                  <a:srgbClr val="DD1144"/>
                </a:solidFill>
                <a:latin typeface="Source Code Pro" pitchFamily="49" charset="0"/>
              </a:rPr>
              <a:t>getterSetter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: </a:t>
            </a:r>
            <a:r>
              <a:rPr lang="fr-FR" sz="1000" dirty="0" err="1" smtClean="0">
                <a:solidFill>
                  <a:srgbClr val="DD1144"/>
                </a:solidFill>
                <a:latin typeface="Source Code Pro" pitchFamily="49" charset="0"/>
              </a:rPr>
              <a:t>true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 }"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/&gt;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   &lt;/label&gt;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&lt;/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form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	&lt;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pre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user.name = 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&lt;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span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00808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008080"/>
                </a:solidFill>
                <a:latin typeface="Source Code Pro" pitchFamily="49" charset="0"/>
              </a:rPr>
              <a:t>bind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=</a:t>
            </a:r>
            <a:r>
              <a:rPr lang="fr-FR" sz="1000" dirty="0" smtClean="0">
                <a:solidFill>
                  <a:srgbClr val="DD1144"/>
                </a:solidFill>
                <a:latin typeface="Source Code Pro" pitchFamily="49" charset="0"/>
              </a:rPr>
              <a:t>"user.name()"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&gt;&lt;/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span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&gt;&lt;/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pre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r>
              <a:rPr lang="fr-FR" sz="1000" dirty="0" smtClean="0">
                <a:solidFill>
                  <a:srgbClr val="333333"/>
                </a:solidFill>
                <a:latin typeface="Source Code Pro" pitchFamily="49" charset="0"/>
              </a:rPr>
              <a:t>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&lt;/</a:t>
            </a:r>
            <a:r>
              <a:rPr lang="fr-FR" sz="1000" dirty="0" err="1" smtClean="0">
                <a:solidFill>
                  <a:srgbClr val="000080"/>
                </a:solidFill>
                <a:latin typeface="Source Code Pro" pitchFamily="49" charset="0"/>
              </a:rPr>
              <a:t>div</a:t>
            </a:r>
            <a:r>
              <a:rPr lang="fr-FR" sz="1000" dirty="0" smtClean="0">
                <a:solidFill>
                  <a:srgbClr val="000080"/>
                </a:solidFill>
                <a:latin typeface="Source Code Pro" pitchFamily="49" charset="0"/>
              </a:rPr>
              <a:t>&gt;</a:t>
            </a:r>
            <a:endParaRPr lang="fr-FR" sz="1000" dirty="0" smtClean="0">
              <a:latin typeface="Source Code Pro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355600">
              <a:spcBef>
                <a:spcPts val="1070"/>
              </a:spcBef>
              <a:buAutoNum type="arabicPeriod" startAt="3"/>
            </a:pPr>
            <a:r>
              <a:rPr lang="fr-FR" sz="1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getterSetter</a:t>
            </a:r>
            <a:r>
              <a:rPr lang="fr-FR" sz="1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</a:t>
            </a:r>
            <a:endParaRPr lang="fr-FR" sz="11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solidFill>
                <a:srgbClr val="000080"/>
              </a:solidFill>
              <a:latin typeface="Source Code Pro" pitchFamily="49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angular.module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(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err="1" smtClean="0">
                <a:solidFill>
                  <a:srgbClr val="DD1144"/>
                </a:solidFill>
                <a:latin typeface="Source Code Pro" pitchFamily="49" charset="0"/>
              </a:rPr>
              <a:t>getterSetterExample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[])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.controller(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err="1" smtClean="0">
                <a:solidFill>
                  <a:srgbClr val="DD1144"/>
                </a:solidFill>
                <a:latin typeface="Source Code Pro" pitchFamily="49" charset="0"/>
              </a:rPr>
              <a:t>ExampleController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[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'$scope'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function($scope) {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var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_name = 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'Brian'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$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scope.user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= {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	name: function(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newName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) {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    	   return 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arguments.length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? (_name = 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newName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) : _name;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     }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};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}]);</a:t>
            </a:r>
            <a:endParaRPr lang="fr-FR" sz="1000" dirty="0" smtClean="0">
              <a:latin typeface="Source Code Pro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Récupérer les données renseignées par l’utilisateur </a:t>
            </a:r>
          </a:p>
          <a:p>
            <a:pPr marL="355600">
              <a:spcBef>
                <a:spcPts val="1070"/>
              </a:spcBef>
              <a:buAutoNum type="arabicPeriod" startAt="3"/>
            </a:pPr>
            <a:r>
              <a:rPr lang="fr-FR" sz="1200" spc="-5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getterSetter</a:t>
            </a:r>
            <a:r>
              <a:rPr lang="fr-FR" sz="12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</a:t>
            </a:r>
            <a:endParaRPr lang="fr-FR" sz="11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solidFill>
                <a:srgbClr val="000080"/>
              </a:solidFill>
              <a:latin typeface="Source Code Pro" pitchFamily="49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angular.module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(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err="1" smtClean="0">
                <a:solidFill>
                  <a:srgbClr val="DD1144"/>
                </a:solidFill>
                <a:latin typeface="Source Code Pro" pitchFamily="49" charset="0"/>
              </a:rPr>
              <a:t>getterSetterExample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[])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.controller(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err="1" smtClean="0">
                <a:solidFill>
                  <a:srgbClr val="DD1144"/>
                </a:solidFill>
                <a:latin typeface="Source Code Pro" pitchFamily="49" charset="0"/>
              </a:rPr>
              <a:t>ExampleController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[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'$scope'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, function($scope) {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var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_name = </a:t>
            </a:r>
            <a:r>
              <a:rPr lang="en-US" sz="1000" dirty="0" smtClean="0">
                <a:solidFill>
                  <a:srgbClr val="DD1144"/>
                </a:solidFill>
                <a:latin typeface="Source Code Pro" pitchFamily="49" charset="0"/>
              </a:rPr>
              <a:t>'Brian'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$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scope.user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= { name: function(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newName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) {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    return 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arguments.length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 ? (_name = </a:t>
            </a:r>
            <a:r>
              <a:rPr lang="en-US" sz="1000" dirty="0" err="1" smtClean="0">
                <a:solidFill>
                  <a:srgbClr val="333333"/>
                </a:solidFill>
                <a:latin typeface="Source Code Pro" pitchFamily="49" charset="0"/>
              </a:rPr>
              <a:t>newName</a:t>
            </a: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) : _name;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	} }; 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en-US" sz="1000" dirty="0" smtClean="0">
                <a:solidFill>
                  <a:srgbClr val="333333"/>
                </a:solidFill>
                <a:latin typeface="Source Code Pro" pitchFamily="49" charset="0"/>
              </a:rPr>
              <a:t>}]);</a:t>
            </a:r>
            <a:endParaRPr lang="fr-FR" sz="1000" dirty="0" smtClean="0">
              <a:latin typeface="Source Code Pro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Afficher et cacher des éléments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200" dirty="0" smtClean="0"/>
              <a:t>Les attributs </a:t>
            </a:r>
            <a:r>
              <a:rPr lang="fr-FR" sz="1200" dirty="0" err="1" smtClean="0">
                <a:solidFill>
                  <a:srgbClr val="9A0000"/>
                </a:solidFill>
              </a:rPr>
              <a:t>ng</a:t>
            </a:r>
            <a:r>
              <a:rPr lang="fr-FR" sz="1200" dirty="0" smtClean="0">
                <a:solidFill>
                  <a:srgbClr val="9A0000"/>
                </a:solidFill>
              </a:rPr>
              <a:t>-show</a:t>
            </a:r>
            <a:r>
              <a:rPr lang="fr-FR" sz="1200" dirty="0" smtClean="0"/>
              <a:t> et </a:t>
            </a:r>
            <a:r>
              <a:rPr lang="fr-FR" sz="1200" dirty="0" err="1" smtClean="0">
                <a:solidFill>
                  <a:srgbClr val="9A0000"/>
                </a:solidFill>
              </a:rPr>
              <a:t>ng</a:t>
            </a:r>
            <a:r>
              <a:rPr lang="fr-FR" sz="1200" dirty="0" smtClean="0">
                <a:solidFill>
                  <a:srgbClr val="9A0000"/>
                </a:solidFill>
              </a:rPr>
              <a:t>-</a:t>
            </a:r>
            <a:r>
              <a:rPr lang="fr-FR" sz="1200" dirty="0" err="1" smtClean="0">
                <a:solidFill>
                  <a:srgbClr val="9A0000"/>
                </a:solidFill>
              </a:rPr>
              <a:t>hide</a:t>
            </a:r>
            <a:r>
              <a:rPr lang="fr-FR" sz="1200" dirty="0" smtClean="0"/>
              <a:t> permettent d’afficher ou de cacher un élément HTML en fonction d’une valeur booléenne.</a:t>
            </a:r>
            <a:endParaRPr lang="fr-FR" sz="1200" dirty="0" smtClean="0">
              <a:latin typeface="Source Code Pro" pitchFamily="49" charset="0"/>
              <a:cs typeface="Arial" pitchFamily="34" charset="0"/>
            </a:endParaRP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solidFill>
                <a:srgbClr val="000080"/>
              </a:solidFill>
              <a:latin typeface="Source Code Pro" pitchFamily="49" charset="0"/>
            </a:endParaRP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div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9A0000"/>
                </a:solidFill>
                <a:latin typeface="Source Code Pro" pitchFamily="49" charset="0"/>
              </a:rPr>
              <a:t>-show</a:t>
            </a:r>
            <a:r>
              <a:rPr lang="fr-FR" sz="1000" dirty="0" smtClean="0">
                <a:latin typeface="Source Code Pro" pitchFamily="49" charset="0"/>
              </a:rPr>
              <a:t>="</a:t>
            </a:r>
            <a:r>
              <a:rPr lang="fr-FR" sz="1000" dirty="0" err="1" smtClean="0">
                <a:latin typeface="Source Code Pro" pitchFamily="49" charset="0"/>
              </a:rPr>
              <a:t>showDetail</a:t>
            </a:r>
            <a:r>
              <a:rPr lang="fr-FR" sz="1000" dirty="0" smtClean="0">
                <a:latin typeface="Source Code Pro" pitchFamily="49" charset="0"/>
              </a:rPr>
              <a:t>"&gt;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</a:rPr>
              <a:t>    ...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</a:rPr>
              <a:t>&lt;/</a:t>
            </a:r>
            <a:r>
              <a:rPr lang="fr-FR" sz="1000" dirty="0" err="1" smtClean="0">
                <a:latin typeface="Source Code Pro" pitchFamily="49" charset="0"/>
              </a:rPr>
              <a:t>div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 marL="355600" lvl="0">
              <a:spcBef>
                <a:spcPts val="1070"/>
              </a:spcBef>
              <a:buNone/>
            </a:pPr>
            <a:r>
              <a:rPr lang="fr-FR" sz="1000" dirty="0" smtClean="0">
                <a:latin typeface="Source Code Pro" pitchFamily="49" charset="0"/>
              </a:rPr>
              <a:t>&lt;p 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9A000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hide</a:t>
            </a:r>
            <a:r>
              <a:rPr lang="fr-FR" sz="1000" dirty="0" smtClean="0">
                <a:latin typeface="Source Code Pro" pitchFamily="49" charset="0"/>
              </a:rPr>
              <a:t>="solde &gt; 0"&gt;Attention, solde négatif&lt;/p&gt;</a:t>
            </a:r>
          </a:p>
          <a:p>
            <a:pPr marL="355600" lvl="0">
              <a:spcBef>
                <a:spcPts val="1070"/>
              </a:spcBef>
              <a:buNone/>
            </a:pPr>
            <a:endParaRPr lang="fr-FR" sz="1100" dirty="0" smtClean="0">
              <a:solidFill>
                <a:srgbClr val="000080"/>
              </a:solidFill>
              <a:latin typeface="Source Code Pro" pitchFamily="49" charset="0"/>
            </a:endParaRPr>
          </a:p>
          <a:p>
            <a:pPr marL="355600">
              <a:spcBef>
                <a:spcPts val="1070"/>
              </a:spcBef>
              <a:buNone/>
            </a:pPr>
            <a:r>
              <a:rPr lang="fr-FR" sz="1200" dirty="0" smtClean="0"/>
              <a:t>Dans l’exemple précédent, la </a:t>
            </a:r>
            <a:r>
              <a:rPr lang="fr-FR" sz="1200" dirty="0" err="1" smtClean="0"/>
              <a:t>div</a:t>
            </a:r>
            <a:r>
              <a:rPr lang="fr-FR" sz="1200" dirty="0" smtClean="0"/>
              <a:t> est affichée si la propriété </a:t>
            </a:r>
            <a:r>
              <a:rPr lang="fr-FR" sz="1200" dirty="0" err="1" smtClean="0"/>
              <a:t>showDetail</a:t>
            </a:r>
            <a:r>
              <a:rPr lang="fr-FR" sz="1200" dirty="0" smtClean="0"/>
              <a:t> du modèle est à </a:t>
            </a:r>
            <a:r>
              <a:rPr lang="fr-FR" sz="1200" dirty="0" err="1" smtClean="0"/>
              <a:t>true</a:t>
            </a:r>
            <a:r>
              <a:rPr lang="fr-FR" sz="1200" dirty="0" smtClean="0"/>
              <a:t>, sinon elle est cachée. </a:t>
            </a:r>
          </a:p>
          <a:p>
            <a:pPr marL="355600">
              <a:spcBef>
                <a:spcPts val="1070"/>
              </a:spcBef>
              <a:buNone/>
            </a:pPr>
            <a:r>
              <a:rPr lang="fr-FR" sz="1200" dirty="0" smtClean="0"/>
              <a:t>La balise p, quant à elle, est cachée si la propriété solde du modèle est positive.</a:t>
            </a:r>
          </a:p>
          <a:p>
            <a:pPr marL="355600">
              <a:spcBef>
                <a:spcPts val="1070"/>
              </a:spcBef>
              <a:buNone/>
            </a:pPr>
            <a:endParaRPr lang="fr-FR" sz="1200" dirty="0" smtClean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Afficher et cacher des éléments</a:t>
            </a:r>
          </a:p>
          <a:p>
            <a:pPr marL="355600">
              <a:spcBef>
                <a:spcPts val="1070"/>
              </a:spcBef>
              <a:buNone/>
            </a:pPr>
            <a:r>
              <a:rPr lang="fr-FR" sz="1200" dirty="0" smtClean="0"/>
              <a:t>L’attribut </a:t>
            </a:r>
            <a:r>
              <a:rPr lang="fr-FR" sz="1200" dirty="0" err="1" smtClean="0"/>
              <a:t>ng</a:t>
            </a:r>
            <a:r>
              <a:rPr lang="fr-FR" sz="1200" dirty="0" smtClean="0"/>
              <a:t>-if permet lui aussi d’afficher ou de cacher un élément en fonction d’une valeur booléenne comme </a:t>
            </a:r>
            <a:r>
              <a:rPr lang="fr-FR" sz="1200" dirty="0" err="1" smtClean="0"/>
              <a:t>ng</a:t>
            </a:r>
            <a:r>
              <a:rPr lang="fr-FR" sz="1200" dirty="0" smtClean="0"/>
              <a:t>-show/</a:t>
            </a:r>
            <a:r>
              <a:rPr lang="fr-FR" sz="1200" dirty="0" err="1" smtClean="0"/>
              <a:t>ng</a:t>
            </a:r>
            <a:r>
              <a:rPr lang="fr-FR" sz="1200" dirty="0" smtClean="0"/>
              <a:t>-</a:t>
            </a:r>
            <a:r>
              <a:rPr lang="fr-FR" sz="1200" dirty="0" err="1" smtClean="0"/>
              <a:t>hide</a:t>
            </a:r>
            <a:r>
              <a:rPr lang="fr-FR" sz="1200" dirty="0" smtClean="0"/>
              <a:t>.</a:t>
            </a:r>
          </a:p>
          <a:p>
            <a:pPr marL="355600">
              <a:spcBef>
                <a:spcPts val="1070"/>
              </a:spcBef>
              <a:buNone/>
            </a:pPr>
            <a:r>
              <a:rPr lang="fr-FR" sz="1200" dirty="0" err="1" smtClean="0"/>
              <a:t>ng</a:t>
            </a:r>
            <a:r>
              <a:rPr lang="fr-FR" sz="1200" dirty="0" smtClean="0"/>
              <a:t>-if</a:t>
            </a:r>
            <a:r>
              <a:rPr lang="fr-FR" sz="1200" dirty="0" smtClean="0">
                <a:solidFill>
                  <a:srgbClr val="000080"/>
                </a:solidFill>
              </a:rPr>
              <a:t> </a:t>
            </a:r>
            <a:r>
              <a:rPr lang="fr-FR" sz="1200" dirty="0" smtClean="0"/>
              <a:t>permet notamment d’optimiser le chargement des pages en n’interprétant que les zones HTML devant être affichées.</a:t>
            </a:r>
          </a:p>
          <a:p>
            <a:pPr marL="355600">
              <a:spcBef>
                <a:spcPts val="1070"/>
              </a:spcBef>
              <a:buNone/>
            </a:pPr>
            <a:endParaRPr lang="fr-FR" sz="1200" dirty="0" smtClean="0"/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-if="connected"&gt;</a:t>
            </a:r>
            <a:r>
              <a:rPr lang="en-US" sz="1000" dirty="0" err="1" smtClean="0">
                <a:latin typeface="Source Code Pro" pitchFamily="49" charset="0"/>
              </a:rPr>
              <a:t>Bienvenue</a:t>
            </a:r>
            <a:r>
              <a:rPr lang="en-US" sz="1000" dirty="0" smtClean="0">
                <a:latin typeface="Source Code Pro" pitchFamily="49" charset="0"/>
              </a:rPr>
              <a:t> {{</a:t>
            </a:r>
            <a:r>
              <a:rPr lang="en-US" sz="1000" dirty="0" err="1" smtClean="0">
                <a:latin typeface="Source Code Pro" pitchFamily="49" charset="0"/>
              </a:rPr>
              <a:t>userName</a:t>
            </a:r>
            <a:r>
              <a:rPr lang="en-US" sz="1000" dirty="0" smtClean="0">
                <a:latin typeface="Source Code Pro" pitchFamily="49" charset="0"/>
              </a:rPr>
              <a:t>}} !&lt;/div&gt;</a:t>
            </a: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-if="!connected"&gt;</a:t>
            </a:r>
            <a:r>
              <a:rPr lang="en-US" sz="1000" dirty="0" err="1" smtClean="0">
                <a:latin typeface="Source Code Pro" pitchFamily="49" charset="0"/>
              </a:rPr>
              <a:t>Vous</a:t>
            </a:r>
            <a:r>
              <a:rPr lang="en-US" sz="1000" dirty="0" smtClean="0">
                <a:latin typeface="Source Code Pro" pitchFamily="49" charset="0"/>
              </a:rPr>
              <a:t> </a:t>
            </a:r>
            <a:r>
              <a:rPr lang="en-US" sz="1000" dirty="0" err="1" smtClean="0">
                <a:latin typeface="Source Code Pro" pitchFamily="49" charset="0"/>
              </a:rPr>
              <a:t>n’êtes</a:t>
            </a:r>
            <a:r>
              <a:rPr lang="en-US" sz="1000" dirty="0" smtClean="0">
                <a:latin typeface="Source Code Pro" pitchFamily="49" charset="0"/>
              </a:rPr>
              <a:t> pas </a:t>
            </a:r>
            <a:r>
              <a:rPr lang="en-US" sz="1000" dirty="0" err="1" smtClean="0">
                <a:latin typeface="Source Code Pro" pitchFamily="49" charset="0"/>
              </a:rPr>
              <a:t>connecté</a:t>
            </a:r>
            <a:r>
              <a:rPr lang="en-US" sz="1000" dirty="0" smtClean="0">
                <a:latin typeface="Source Code Pro" pitchFamily="49" charset="0"/>
              </a:rPr>
              <a:t>&lt;/div&gt;</a:t>
            </a:r>
            <a:endParaRPr lang="fr-FR" sz="1000" dirty="0" smtClean="0">
              <a:latin typeface="Source Code Pro" pitchFamily="49" charset="0"/>
            </a:endParaRPr>
          </a:p>
          <a:p>
            <a:pPr marL="355600">
              <a:spcBef>
                <a:spcPts val="1070"/>
              </a:spcBef>
              <a:buNone/>
            </a:pPr>
            <a:endParaRPr lang="fr-FR" sz="1000" dirty="0" smtClean="0"/>
          </a:p>
          <a:p>
            <a:pPr marL="355600">
              <a:spcBef>
                <a:spcPts val="1070"/>
              </a:spcBef>
              <a:buNone/>
            </a:pPr>
            <a:r>
              <a:rPr lang="fr-FR" sz="1000" dirty="0" smtClean="0"/>
              <a:t>L’attribut </a:t>
            </a:r>
            <a:r>
              <a:rPr lang="fr-FR" sz="1000" dirty="0" err="1" smtClean="0"/>
              <a:t>ng</a:t>
            </a:r>
            <a:r>
              <a:rPr lang="fr-FR" sz="1000" dirty="0" smtClean="0"/>
              <a:t>-</a:t>
            </a:r>
            <a:r>
              <a:rPr lang="fr-FR" sz="1000" dirty="0" err="1" smtClean="0"/>
              <a:t>switch</a:t>
            </a:r>
            <a:r>
              <a:rPr lang="fr-FR" sz="1000" dirty="0" smtClean="0"/>
              <a:t> permet un comportement similaire à </a:t>
            </a:r>
            <a:r>
              <a:rPr lang="fr-FR" sz="1000" dirty="0" err="1" smtClean="0"/>
              <a:t>ng</a:t>
            </a:r>
            <a:r>
              <a:rPr lang="fr-FR" sz="1000" dirty="0" smtClean="0"/>
              <a:t>-if en utilisant une syntaxe de type </a:t>
            </a:r>
            <a:r>
              <a:rPr lang="fr-FR" sz="1000" dirty="0" err="1" smtClean="0"/>
              <a:t>switch</a:t>
            </a:r>
            <a:r>
              <a:rPr lang="fr-FR" sz="1000" dirty="0" smtClean="0"/>
              <a:t>.</a:t>
            </a:r>
          </a:p>
          <a:p>
            <a:pPr marL="355600">
              <a:spcBef>
                <a:spcPts val="1070"/>
              </a:spcBef>
              <a:buNone/>
            </a:pPr>
            <a:endParaRPr lang="fr-FR" sz="1000" dirty="0" smtClean="0"/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-switch="</a:t>
            </a:r>
            <a:r>
              <a:rPr lang="en-US" sz="1000" dirty="0" err="1" smtClean="0">
                <a:latin typeface="Source Code Pro" pitchFamily="49" charset="0"/>
              </a:rPr>
              <a:t>accountType</a:t>
            </a:r>
            <a:r>
              <a:rPr lang="en-US" sz="1000" dirty="0" smtClean="0">
                <a:latin typeface="Source Code Pro" pitchFamily="49" charset="0"/>
              </a:rPr>
              <a:t>"&gt;</a:t>
            </a: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    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-switch-when="gold"&gt;Gold&lt;/div&gt;</a:t>
            </a: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    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-switch-when="premium"&gt;Premium&lt;/div&gt;</a:t>
            </a: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    &lt;div </a:t>
            </a:r>
            <a:r>
              <a:rPr lang="en-US" sz="1000" dirty="0" err="1" smtClean="0">
                <a:latin typeface="Source Code Pro" pitchFamily="49" charset="0"/>
              </a:rPr>
              <a:t>ng</a:t>
            </a:r>
            <a:r>
              <a:rPr lang="en-US" sz="1000" dirty="0" smtClean="0">
                <a:latin typeface="Source Code Pro" pitchFamily="49" charset="0"/>
              </a:rPr>
              <a:t>-switch-default&gt;Regular&lt;/div&gt;</a:t>
            </a: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&lt;/div&gt;</a:t>
            </a:r>
            <a:endParaRPr lang="fr-FR" sz="1000" dirty="0" smtClean="0">
              <a:latin typeface="Source Code Pro" pitchFamily="49" charset="0"/>
            </a:endParaRPr>
          </a:p>
          <a:p>
            <a:pPr marL="355600">
              <a:spcBef>
                <a:spcPts val="1070"/>
              </a:spcBef>
              <a:buNone/>
            </a:pPr>
            <a:endParaRPr lang="fr-FR" sz="1200" dirty="0" smtClean="0"/>
          </a:p>
          <a:p>
            <a:pPr marL="355600">
              <a:spcBef>
                <a:spcPts val="1070"/>
              </a:spcBef>
              <a:buNone/>
            </a:pPr>
            <a:endParaRPr lang="fr-FR" sz="1200" dirty="0" smtClean="0">
              <a:solidFill>
                <a:srgbClr val="0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Liens</a:t>
            </a:r>
          </a:p>
          <a:p>
            <a:pPr>
              <a:buNone/>
            </a:pPr>
            <a:endParaRPr lang="fr-FR" sz="1800" dirty="0" smtClean="0">
              <a:solidFill>
                <a:srgbClr val="800000"/>
              </a:solidFill>
              <a:latin typeface="verdana"/>
            </a:endParaRPr>
          </a:p>
          <a:p>
            <a:r>
              <a:rPr lang="fr-FR" sz="1200" b="1" dirty="0" err="1" smtClean="0"/>
              <a:t>ng</a:t>
            </a:r>
            <a:r>
              <a:rPr lang="fr-FR" sz="1200" b="1" dirty="0" smtClean="0"/>
              <a:t>-</a:t>
            </a:r>
            <a:r>
              <a:rPr lang="fr-FR" sz="1200" b="1" dirty="0" err="1" smtClean="0"/>
              <a:t>href</a:t>
            </a:r>
            <a:r>
              <a:rPr lang="fr-FR" sz="1200" b="1" dirty="0" smtClean="0"/>
              <a:t> : 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smtClean="0"/>
              <a:t>Pour générer une URL dynamique dans un lien hypertexte</a:t>
            </a:r>
            <a:endParaRPr lang="fr-FR" sz="1200" dirty="0" smtClean="0">
              <a:solidFill>
                <a:srgbClr val="800000"/>
              </a:solidFill>
              <a:latin typeface="verdana"/>
            </a:endParaRPr>
          </a:p>
          <a:p>
            <a:pPr marL="355600">
              <a:spcBef>
                <a:spcPts val="1070"/>
              </a:spcBef>
              <a:buNone/>
            </a:pPr>
            <a:r>
              <a:rPr lang="fr-FR" sz="1200" dirty="0" smtClean="0"/>
              <a:t>Lorsque l’URL dépend d’une propriété du modèle, </a:t>
            </a:r>
            <a:r>
              <a:rPr lang="fr-FR" sz="1200" dirty="0" err="1" smtClean="0"/>
              <a:t>AngularJS</a:t>
            </a:r>
            <a:r>
              <a:rPr lang="fr-FR" sz="1200" dirty="0" smtClean="0"/>
              <a:t> met à disposition l’attribut </a:t>
            </a:r>
            <a:r>
              <a:rPr lang="fr-FR" sz="1200" dirty="0" err="1" smtClean="0"/>
              <a:t>ng</a:t>
            </a:r>
            <a:r>
              <a:rPr lang="fr-FR" sz="1200" dirty="0" smtClean="0"/>
              <a:t>-</a:t>
            </a:r>
            <a:r>
              <a:rPr lang="fr-FR" sz="1200" dirty="0" err="1" smtClean="0"/>
              <a:t>href</a:t>
            </a:r>
            <a:r>
              <a:rPr lang="fr-FR" sz="1200" dirty="0" smtClean="0"/>
              <a:t>.</a:t>
            </a:r>
          </a:p>
          <a:p>
            <a:pPr marL="355600">
              <a:spcBef>
                <a:spcPts val="1070"/>
              </a:spcBef>
              <a:buNone/>
            </a:pPr>
            <a:endParaRPr lang="en-US" sz="1200" dirty="0" smtClean="0">
              <a:latin typeface="Source Code Pro" pitchFamily="49" charset="0"/>
            </a:endParaRPr>
          </a:p>
          <a:p>
            <a:pPr marL="355600">
              <a:spcBef>
                <a:spcPts val="1070"/>
              </a:spcBef>
              <a:buNone/>
            </a:pPr>
            <a:r>
              <a:rPr lang="en-US" sz="1000" dirty="0" smtClean="0">
                <a:latin typeface="Source Code Pro" pitchFamily="49" charset="0"/>
              </a:rPr>
              <a:t>&lt;a </a:t>
            </a:r>
            <a:r>
              <a:rPr lang="en-US" sz="1000" dirty="0" err="1" smtClean="0">
                <a:solidFill>
                  <a:srgbClr val="9A0000"/>
                </a:solidFill>
                <a:latin typeface="Source Code Pro" pitchFamily="49" charset="0"/>
              </a:rPr>
              <a:t>ng-href</a:t>
            </a:r>
            <a:r>
              <a:rPr lang="en-US" sz="1000" dirty="0" smtClean="0">
                <a:latin typeface="Source Code Pro" pitchFamily="49" charset="0"/>
              </a:rPr>
              <a:t>="/detail/{{id}}"&gt;</a:t>
            </a:r>
            <a:r>
              <a:rPr lang="en-US" sz="1000" dirty="0" err="1" smtClean="0">
                <a:latin typeface="Source Code Pro" pitchFamily="49" charset="0"/>
              </a:rPr>
              <a:t>Détail</a:t>
            </a:r>
            <a:r>
              <a:rPr lang="en-US" sz="1000" dirty="0" smtClean="0">
                <a:latin typeface="Source Code Pro" pitchFamily="49" charset="0"/>
              </a:rPr>
              <a:t>&lt;/a&gt;</a:t>
            </a:r>
          </a:p>
          <a:p>
            <a:pPr marL="355600">
              <a:spcBef>
                <a:spcPts val="1070"/>
              </a:spcBef>
              <a:buNone/>
            </a:pPr>
            <a:r>
              <a:rPr lang="fr-FR" sz="1200" i="1" dirty="0" smtClean="0"/>
              <a:t>L’exemple précédent utilise la propriété id du modèle pour construire l’url du lien vers la page de détail.</a:t>
            </a:r>
          </a:p>
          <a:p>
            <a:pPr marL="355600">
              <a:spcBef>
                <a:spcPts val="1070"/>
              </a:spcBef>
              <a:buNone/>
            </a:pPr>
            <a:endParaRPr lang="fr-FR" sz="1200" i="1" dirty="0" smtClean="0"/>
          </a:p>
          <a:p>
            <a:r>
              <a:rPr lang="fr-FR" sz="1200" b="1" dirty="0" err="1" smtClean="0"/>
              <a:t>ng</a:t>
            </a:r>
            <a:r>
              <a:rPr lang="fr-FR" sz="1200" b="1" dirty="0" smtClean="0"/>
              <a:t>-</a:t>
            </a:r>
            <a:r>
              <a:rPr lang="fr-FR" sz="1200" b="1" dirty="0" err="1" smtClean="0"/>
              <a:t>src</a:t>
            </a:r>
            <a:r>
              <a:rPr lang="fr-FR" sz="1200" b="1" dirty="0" smtClean="0"/>
              <a:t> : </a:t>
            </a:r>
          </a:p>
          <a:p>
            <a:pPr>
              <a:buNone/>
            </a:pPr>
            <a:endParaRPr lang="fr-FR" sz="1000" b="1" dirty="0" smtClean="0">
              <a:latin typeface="verdana"/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img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latin typeface="Source Code Pro" pitchFamily="49" charset="0"/>
              </a:rPr>
              <a:t>src</a:t>
            </a:r>
            <a:r>
              <a:rPr lang="fr-FR" sz="1000" dirty="0" smtClean="0">
                <a:latin typeface="Source Code Pro" pitchFamily="49" charset="0"/>
              </a:rPr>
              <a:t>="</a:t>
            </a:r>
            <a:r>
              <a:rPr lang="fr-FR" sz="1000" dirty="0" err="1" smtClean="0">
                <a:latin typeface="Source Code Pro" pitchFamily="49" charset="0"/>
              </a:rPr>
              <a:t>assets</a:t>
            </a:r>
            <a:r>
              <a:rPr lang="fr-FR" sz="1000" dirty="0" smtClean="0">
                <a:latin typeface="Source Code Pro" pitchFamily="49" charset="0"/>
              </a:rPr>
              <a:t>/</a:t>
            </a:r>
            <a:r>
              <a:rPr lang="fr-FR" sz="1000" dirty="0" err="1" smtClean="0">
                <a:latin typeface="Source Code Pro" pitchFamily="49" charset="0"/>
              </a:rPr>
              <a:t>icons</a:t>
            </a:r>
            <a:r>
              <a:rPr lang="fr-FR" sz="1000" dirty="0" smtClean="0">
                <a:latin typeface="Source Code Pro" pitchFamily="49" charset="0"/>
              </a:rPr>
              <a:t>/status.png" /&gt; 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img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9A000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src</a:t>
            </a:r>
            <a:r>
              <a:rPr lang="fr-FR" sz="1000" dirty="0" smtClean="0">
                <a:latin typeface="Source Code Pro" pitchFamily="49" charset="0"/>
              </a:rPr>
              <a:t>="</a:t>
            </a:r>
            <a:r>
              <a:rPr lang="fr-FR" sz="1000" dirty="0" err="1" smtClean="0">
                <a:latin typeface="Source Code Pro" pitchFamily="49" charset="0"/>
              </a:rPr>
              <a:t>assets</a:t>
            </a:r>
            <a:r>
              <a:rPr lang="fr-FR" sz="1000" dirty="0" smtClean="0">
                <a:latin typeface="Source Code Pro" pitchFamily="49" charset="0"/>
              </a:rPr>
              <a:t>/</a:t>
            </a:r>
            <a:r>
              <a:rPr lang="fr-FR" sz="1000" dirty="0" err="1" smtClean="0">
                <a:latin typeface="Source Code Pro" pitchFamily="49" charset="0"/>
              </a:rPr>
              <a:t>icons</a:t>
            </a:r>
            <a:r>
              <a:rPr lang="fr-FR" sz="1000" dirty="0" smtClean="0">
                <a:latin typeface="Source Code Pro" pitchFamily="49" charset="0"/>
              </a:rPr>
              <a:t>/{{</a:t>
            </a:r>
            <a:r>
              <a:rPr lang="fr-FR" sz="1000" dirty="0" err="1" smtClean="0">
                <a:latin typeface="Source Code Pro" pitchFamily="49" charset="0"/>
              </a:rPr>
              <a:t>status</a:t>
            </a:r>
            <a:r>
              <a:rPr lang="fr-FR" sz="1000" dirty="0" smtClean="0">
                <a:latin typeface="Source Code Pro" pitchFamily="49" charset="0"/>
              </a:rPr>
              <a:t>}}.</a:t>
            </a:r>
            <a:r>
              <a:rPr lang="fr-FR" sz="1000" dirty="0" err="1" smtClean="0">
                <a:latin typeface="Source Code Pro" pitchFamily="49" charset="0"/>
              </a:rPr>
              <a:t>png</a:t>
            </a:r>
            <a:r>
              <a:rPr lang="fr-FR" sz="1000" dirty="0" smtClean="0">
                <a:latin typeface="Source Code Pro" pitchFamily="49" charset="0"/>
              </a:rPr>
              <a:t>"/&gt;</a:t>
            </a:r>
          </a:p>
          <a:p>
            <a:pPr>
              <a:buNone/>
            </a:pPr>
            <a:endParaRPr lang="fr-FR" sz="1200" dirty="0" smtClean="0">
              <a:solidFill>
                <a:srgbClr val="800000"/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La première image utilise l’attribut </a:t>
            </a:r>
            <a:r>
              <a:rPr lang="fr-FR" sz="1200" i="1" dirty="0" err="1" smtClean="0"/>
              <a:t>src</a:t>
            </a:r>
            <a:r>
              <a:rPr lang="fr-FR" sz="1200" i="1" dirty="0" smtClean="0"/>
              <a:t> pour stipuler une URL statique. </a:t>
            </a:r>
          </a:p>
          <a:p>
            <a:pPr>
              <a:buNone/>
            </a:pPr>
            <a:r>
              <a:rPr lang="fr-FR" sz="1200" i="1" dirty="0" smtClean="0"/>
              <a:t>La deuxième image utilise l’attribut </a:t>
            </a:r>
            <a:r>
              <a:rPr lang="fr-FR" sz="1200" i="1" dirty="0" err="1" smtClean="0"/>
              <a:t>ng</a:t>
            </a:r>
            <a:r>
              <a:rPr lang="fr-FR" sz="1200" i="1" dirty="0" smtClean="0"/>
              <a:t>-</a:t>
            </a:r>
            <a:r>
              <a:rPr lang="fr-FR" sz="1200" i="1" dirty="0" err="1" smtClean="0"/>
              <a:t>src</a:t>
            </a:r>
            <a:r>
              <a:rPr lang="fr-FR" sz="1200" i="1" dirty="0" smtClean="0"/>
              <a:t> pour indiquer une url dépendante de la propriété </a:t>
            </a:r>
            <a:r>
              <a:rPr lang="fr-FR" sz="1200" i="1" dirty="0" err="1" smtClean="0"/>
              <a:t>status</a:t>
            </a:r>
            <a:r>
              <a:rPr lang="fr-FR" sz="1200" i="1" dirty="0" smtClean="0"/>
              <a:t> du modèle.</a:t>
            </a:r>
          </a:p>
          <a:p>
            <a:pPr marL="355600">
              <a:spcBef>
                <a:spcPts val="1070"/>
              </a:spcBef>
              <a:buNone/>
            </a:pP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Styles</a:t>
            </a:r>
          </a:p>
          <a:p>
            <a:pPr>
              <a:buNone/>
            </a:pPr>
            <a:endParaRPr lang="fr-FR" sz="1200" b="1" dirty="0" smtClean="0">
              <a:latin typeface="verdana"/>
            </a:endParaRPr>
          </a:p>
          <a:p>
            <a:pPr>
              <a:buNone/>
            </a:pPr>
            <a:r>
              <a:rPr lang="fr-FR" sz="1300" dirty="0" err="1" smtClean="0"/>
              <a:t>AngularJS</a:t>
            </a:r>
            <a:r>
              <a:rPr lang="fr-FR" sz="1300" dirty="0" smtClean="0"/>
              <a:t> permet d’appliquer dynamiquement des classes CSS à des éléments HTML.</a:t>
            </a:r>
            <a:endParaRPr lang="fr-FR" sz="1300" b="1" dirty="0" smtClean="0">
              <a:latin typeface="verdana"/>
            </a:endParaRPr>
          </a:p>
          <a:p>
            <a:pPr>
              <a:buNone/>
            </a:pPr>
            <a:r>
              <a:rPr lang="fr-FR" sz="1300" dirty="0" smtClean="0"/>
              <a:t>Pour cela, il faut utiliser l’attribut </a:t>
            </a:r>
            <a:r>
              <a:rPr lang="fr-FR" sz="1300" dirty="0" err="1" smtClean="0"/>
              <a:t>ng</a:t>
            </a:r>
            <a:r>
              <a:rPr lang="fr-FR" sz="1300" dirty="0" smtClean="0"/>
              <a:t>-class en fournissant un objet JavaScript</a:t>
            </a:r>
          </a:p>
          <a:p>
            <a:pPr>
              <a:buNone/>
            </a:pPr>
            <a:endParaRPr lang="fr-FR" sz="1100" b="1" dirty="0" smtClean="0">
              <a:latin typeface="verdana"/>
            </a:endParaRPr>
          </a:p>
          <a:p>
            <a:pPr>
              <a:buNone/>
            </a:pPr>
            <a:r>
              <a:rPr lang="en-US" sz="1100" dirty="0" smtClean="0">
                <a:latin typeface="Source Code Pro" pitchFamily="49" charset="0"/>
              </a:rPr>
              <a:t>&lt;div </a:t>
            </a:r>
            <a:r>
              <a:rPr lang="en-US" sz="11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en-US" sz="1100" dirty="0" smtClean="0">
                <a:solidFill>
                  <a:srgbClr val="9A0000"/>
                </a:solidFill>
                <a:latin typeface="Source Code Pro" pitchFamily="49" charset="0"/>
              </a:rPr>
              <a:t>-class</a:t>
            </a:r>
            <a:r>
              <a:rPr lang="en-US" sz="1100" dirty="0" smtClean="0">
                <a:latin typeface="Source Code Pro" pitchFamily="49" charset="0"/>
              </a:rPr>
              <a:t>="{completed: </a:t>
            </a:r>
            <a:r>
              <a:rPr lang="en-US" sz="1100" dirty="0" err="1" smtClean="0">
                <a:latin typeface="Source Code Pro" pitchFamily="49" charset="0"/>
              </a:rPr>
              <a:t>isCompleted</a:t>
            </a:r>
            <a:r>
              <a:rPr lang="en-US" sz="1100" dirty="0" smtClean="0">
                <a:latin typeface="Source Code Pro" pitchFamily="49" charset="0"/>
              </a:rPr>
              <a:t>, warning: </a:t>
            </a:r>
            <a:r>
              <a:rPr lang="en-US" sz="1100" dirty="0" err="1" smtClean="0">
                <a:latin typeface="Source Code Pro" pitchFamily="49" charset="0"/>
              </a:rPr>
              <a:t>solde</a:t>
            </a:r>
            <a:r>
              <a:rPr lang="en-US" sz="1100" dirty="0" smtClean="0">
                <a:latin typeface="Source Code Pro" pitchFamily="49" charset="0"/>
              </a:rPr>
              <a:t> &lt; 0}" class="link"&gt;</a:t>
            </a:r>
          </a:p>
          <a:p>
            <a:pPr>
              <a:buNone/>
            </a:pPr>
            <a:r>
              <a:rPr lang="en-US" sz="1100" dirty="0" smtClean="0">
                <a:latin typeface="Source Code Pro" pitchFamily="49" charset="0"/>
              </a:rPr>
              <a:t>    ...</a:t>
            </a:r>
          </a:p>
          <a:p>
            <a:pPr>
              <a:buNone/>
            </a:pPr>
            <a:r>
              <a:rPr lang="en-US" sz="1100" dirty="0" smtClean="0">
                <a:latin typeface="Source Code Pro" pitchFamily="49" charset="0"/>
              </a:rPr>
              <a:t>&lt;/div&gt;</a:t>
            </a:r>
          </a:p>
          <a:p>
            <a:pPr>
              <a:buNone/>
            </a:pPr>
            <a:endParaRPr lang="en-US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300" i="1" dirty="0" smtClean="0"/>
              <a:t>L’exemple précédent utilise l’attribut </a:t>
            </a:r>
            <a:r>
              <a:rPr lang="fr-FR" sz="1300" i="1" dirty="0" err="1" smtClean="0"/>
              <a:t>ng</a:t>
            </a:r>
            <a:r>
              <a:rPr lang="fr-FR" sz="1300" i="1" dirty="0" smtClean="0"/>
              <a:t>-class pour appliquer la classe </a:t>
            </a:r>
            <a:r>
              <a:rPr lang="fr-FR" sz="1300" i="1" dirty="0" err="1" smtClean="0"/>
              <a:t>completed</a:t>
            </a:r>
            <a:r>
              <a:rPr lang="fr-FR" sz="1300" i="1" dirty="0" smtClean="0"/>
              <a:t> si la propriété </a:t>
            </a:r>
            <a:r>
              <a:rPr lang="fr-FR" sz="1300" i="1" dirty="0" err="1" smtClean="0"/>
              <a:t>isCompleted</a:t>
            </a:r>
            <a:r>
              <a:rPr lang="fr-FR" sz="1300" i="1" dirty="0" smtClean="0"/>
              <a:t> est à </a:t>
            </a:r>
            <a:r>
              <a:rPr lang="fr-FR" sz="1300" i="1" dirty="0" err="1" smtClean="0"/>
              <a:t>true</a:t>
            </a:r>
            <a:r>
              <a:rPr lang="fr-FR" sz="1300" i="1" dirty="0" smtClean="0"/>
              <a:t> et la </a:t>
            </a:r>
          </a:p>
          <a:p>
            <a:pPr>
              <a:buNone/>
            </a:pPr>
            <a:r>
              <a:rPr lang="fr-FR" sz="1300" i="1" dirty="0" smtClean="0"/>
              <a:t>classe warning si la propriété solde est inférieure à 0.</a:t>
            </a:r>
          </a:p>
          <a:p>
            <a:pPr>
              <a:buNone/>
            </a:pPr>
            <a:endParaRPr lang="fr-FR" sz="1200" i="1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300" dirty="0" smtClean="0"/>
              <a:t>L’attribut </a:t>
            </a:r>
            <a:r>
              <a:rPr lang="fr-FR" sz="1300" dirty="0" err="1" smtClean="0"/>
              <a:t>ng</a:t>
            </a:r>
            <a:r>
              <a:rPr lang="fr-FR" sz="1300" dirty="0" smtClean="0"/>
              <a:t>-style permet quant à lui d’appliquer directement des styles CSS sur un élément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&lt;select </a:t>
            </a:r>
            <a:r>
              <a:rPr lang="fr-FR" sz="1100" dirty="0" err="1" smtClean="0">
                <a:latin typeface="Source Code Pro" pitchFamily="49" charset="0"/>
              </a:rPr>
              <a:t>ng</a:t>
            </a:r>
            <a:r>
              <a:rPr lang="fr-FR" sz="1100" dirty="0" smtClean="0">
                <a:latin typeface="Source Code Pro" pitchFamily="49" charset="0"/>
              </a:rPr>
              <a:t>-model="</a:t>
            </a:r>
            <a:r>
              <a:rPr lang="fr-FR" sz="1100" dirty="0" err="1" smtClean="0">
                <a:latin typeface="Source Code Pro" pitchFamily="49" charset="0"/>
              </a:rPr>
              <a:t>selectedColor</a:t>
            </a:r>
            <a:r>
              <a:rPr lang="fr-FR" sz="1100" dirty="0" smtClean="0">
                <a:latin typeface="Source Code Pro" pitchFamily="49" charset="0"/>
              </a:rPr>
              <a:t>"&gt;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&lt;option value=""&gt;Aucun&lt;/option&gt;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&lt;option value="</a:t>
            </a:r>
            <a:r>
              <a:rPr lang="fr-FR" sz="1100" dirty="0" err="1" smtClean="0">
                <a:latin typeface="Source Code Pro" pitchFamily="49" charset="0"/>
              </a:rPr>
              <a:t>red</a:t>
            </a:r>
            <a:r>
              <a:rPr lang="fr-FR" sz="1100" dirty="0" smtClean="0">
                <a:latin typeface="Source Code Pro" pitchFamily="49" charset="0"/>
              </a:rPr>
              <a:t>"&gt;Rouge&lt;/option&gt;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&lt;option value="green"&gt;Vert&lt;/option&gt; 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&lt;/select&gt;</a:t>
            </a:r>
          </a:p>
          <a:p>
            <a:pPr>
              <a:buNone/>
            </a:pPr>
            <a:endParaRPr lang="fr-FR" sz="1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</a:t>
            </a:r>
            <a:r>
              <a:rPr lang="fr-FR" sz="1100" dirty="0" err="1" smtClean="0">
                <a:latin typeface="Source Code Pro" pitchFamily="49" charset="0"/>
              </a:rPr>
              <a:t>div</a:t>
            </a:r>
            <a:r>
              <a:rPr lang="fr-FR" sz="1100" dirty="0" smtClean="0">
                <a:latin typeface="Source Code Pro" pitchFamily="49" charset="0"/>
              </a:rPr>
              <a:t> </a:t>
            </a:r>
            <a:r>
              <a:rPr lang="fr-FR" sz="11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100" dirty="0" smtClean="0">
                <a:solidFill>
                  <a:srgbClr val="9A0000"/>
                </a:solidFill>
                <a:latin typeface="Source Code Pro" pitchFamily="49" charset="0"/>
              </a:rPr>
              <a:t>-style</a:t>
            </a:r>
            <a:r>
              <a:rPr lang="fr-FR" sz="1100" dirty="0" smtClean="0">
                <a:latin typeface="Source Code Pro" pitchFamily="49" charset="0"/>
              </a:rPr>
              <a:t>="{'</a:t>
            </a:r>
            <a:r>
              <a:rPr lang="fr-FR" sz="1100" dirty="0" err="1" smtClean="0">
                <a:latin typeface="Source Code Pro" pitchFamily="49" charset="0"/>
              </a:rPr>
              <a:t>color</a:t>
            </a:r>
            <a:r>
              <a:rPr lang="fr-FR" sz="1100" dirty="0" smtClean="0">
                <a:latin typeface="Source Code Pro" pitchFamily="49" charset="0"/>
              </a:rPr>
              <a:t>': </a:t>
            </a:r>
            <a:r>
              <a:rPr lang="fr-FR" sz="1100" dirty="0" err="1" smtClean="0">
                <a:latin typeface="Source Code Pro" pitchFamily="49" charset="0"/>
              </a:rPr>
              <a:t>selectedColor</a:t>
            </a:r>
            <a:r>
              <a:rPr lang="fr-FR" sz="1100" dirty="0" smtClean="0">
                <a:latin typeface="Source Code Pro" pitchFamily="49" charset="0"/>
              </a:rPr>
              <a:t>}"&gt;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    &lt;p&gt;Texte qui change de couleur&lt;/p&gt;</a:t>
            </a:r>
          </a:p>
          <a:p>
            <a:pPr>
              <a:buNone/>
            </a:pPr>
            <a:r>
              <a:rPr lang="fr-FR" sz="1100" dirty="0" smtClean="0">
                <a:latin typeface="Source Code Pro" pitchFamily="49" charset="0"/>
              </a:rPr>
              <a:t>&lt;/</a:t>
            </a:r>
            <a:r>
              <a:rPr lang="fr-FR" sz="1100" dirty="0" err="1" smtClean="0">
                <a:latin typeface="Source Code Pro" pitchFamily="49" charset="0"/>
              </a:rPr>
              <a:t>div</a:t>
            </a:r>
            <a:r>
              <a:rPr lang="fr-FR" sz="1100" dirty="0" smtClean="0">
                <a:latin typeface="Source Code Pro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Listes</a:t>
            </a:r>
          </a:p>
          <a:p>
            <a:pPr>
              <a:buNone/>
            </a:pPr>
            <a:endParaRPr lang="fr-FR" sz="1200" b="1" dirty="0" smtClean="0">
              <a:latin typeface="verdana"/>
            </a:endParaRPr>
          </a:p>
          <a:p>
            <a:pPr>
              <a:buNone/>
            </a:pPr>
            <a:r>
              <a:rPr lang="fr-FR" sz="1400" dirty="0" smtClean="0"/>
              <a:t>Les vues </a:t>
            </a:r>
            <a:r>
              <a:rPr lang="fr-FR" sz="1400" dirty="0" err="1" smtClean="0"/>
              <a:t>AngularJS</a:t>
            </a:r>
            <a:r>
              <a:rPr lang="fr-FR" sz="1400" dirty="0" smtClean="0"/>
              <a:t> permettent d’itérer sur une collection en définissant la manière dont sera affiché chaque </a:t>
            </a:r>
          </a:p>
          <a:p>
            <a:pPr>
              <a:buNone/>
            </a:pPr>
            <a:r>
              <a:rPr lang="fr-FR" sz="1400" dirty="0" smtClean="0"/>
              <a:t>élément à l’aide d’un </a:t>
            </a:r>
            <a:r>
              <a:rPr lang="fr-FR" sz="1400" dirty="0" err="1" smtClean="0"/>
              <a:t>template</a:t>
            </a:r>
            <a:r>
              <a:rPr lang="fr-FR" sz="1400" dirty="0" smtClean="0"/>
              <a:t>. Pour cela, il faut utiliser l’attribut </a:t>
            </a:r>
            <a:r>
              <a:rPr lang="fr-FR" sz="1400" dirty="0" err="1" smtClean="0"/>
              <a:t>ng</a:t>
            </a:r>
            <a:r>
              <a:rPr lang="fr-FR" sz="1400" dirty="0" smtClean="0"/>
              <a:t>-</a:t>
            </a:r>
            <a:r>
              <a:rPr lang="fr-FR" sz="1400" dirty="0" err="1" smtClean="0"/>
              <a:t>repeat</a:t>
            </a:r>
            <a:r>
              <a:rPr lang="fr-FR" sz="1400" dirty="0" smtClean="0"/>
              <a:t> en spécifiant la propriété du </a:t>
            </a:r>
          </a:p>
          <a:p>
            <a:pPr>
              <a:buNone/>
            </a:pPr>
            <a:r>
              <a:rPr lang="fr-FR" sz="1400" dirty="0" smtClean="0"/>
              <a:t>modèle sur laquelle on souhaite itérer.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err="1" smtClean="0">
                <a:latin typeface="Source Code Pro" pitchFamily="49" charset="0"/>
              </a:rPr>
              <a:t>function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latin typeface="Source Code Pro" pitchFamily="49" charset="0"/>
              </a:rPr>
              <a:t>RepeatController</a:t>
            </a:r>
            <a:r>
              <a:rPr lang="fr-FR" sz="1000" dirty="0" smtClean="0">
                <a:latin typeface="Source Code Pro" pitchFamily="49" charset="0"/>
              </a:rPr>
              <a:t>($scope) {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$</a:t>
            </a:r>
            <a:r>
              <a:rPr lang="fr-FR" sz="1000" dirty="0" err="1" smtClean="0">
                <a:latin typeface="Source Code Pro" pitchFamily="49" charset="0"/>
              </a:rPr>
              <a:t>scope.items</a:t>
            </a:r>
            <a:r>
              <a:rPr lang="fr-FR" sz="1000" dirty="0" smtClean="0">
                <a:latin typeface="Source Code Pro" pitchFamily="49" charset="0"/>
              </a:rPr>
              <a:t> = [{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: "item1"}, {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: "item2"}, {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: "item3"}, {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: "item4"}, {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: "item5"}];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r>
              <a:rPr lang="fr-FR" sz="1000" dirty="0" err="1" smtClean="0">
                <a:latin typeface="Source Code Pro" pitchFamily="49" charset="0"/>
              </a:rPr>
              <a:t>angular.module</a:t>
            </a:r>
            <a:r>
              <a:rPr lang="fr-FR" sz="1000" dirty="0" smtClean="0">
                <a:latin typeface="Source Code Pro" pitchFamily="49" charset="0"/>
              </a:rPr>
              <a:t>("</a:t>
            </a:r>
            <a:r>
              <a:rPr lang="fr-FR" sz="1000" dirty="0" err="1" smtClean="0">
                <a:latin typeface="Source Code Pro" pitchFamily="49" charset="0"/>
              </a:rPr>
              <a:t>MonApplication</a:t>
            </a:r>
            <a:r>
              <a:rPr lang="fr-FR" sz="1000" dirty="0" smtClean="0">
                <a:latin typeface="Source Code Pro" pitchFamily="49" charset="0"/>
              </a:rPr>
              <a:t>", [])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.</a:t>
            </a:r>
            <a:r>
              <a:rPr lang="fr-FR" sz="1000" dirty="0" err="1" smtClean="0">
                <a:latin typeface="Source Code Pro" pitchFamily="49" charset="0"/>
              </a:rPr>
              <a:t>controller</a:t>
            </a:r>
            <a:r>
              <a:rPr lang="fr-FR" sz="1000" dirty="0" smtClean="0">
                <a:latin typeface="Source Code Pro" pitchFamily="49" charset="0"/>
              </a:rPr>
              <a:t>("</a:t>
            </a:r>
            <a:r>
              <a:rPr lang="fr-FR" sz="1000" dirty="0" err="1" smtClean="0">
                <a:latin typeface="Source Code Pro" pitchFamily="49" charset="0"/>
              </a:rPr>
              <a:t>RepeatController</a:t>
            </a:r>
            <a:r>
              <a:rPr lang="fr-FR" sz="1000" dirty="0" smtClean="0">
                <a:latin typeface="Source Code Pro" pitchFamily="49" charset="0"/>
              </a:rPr>
              <a:t>", </a:t>
            </a:r>
            <a:r>
              <a:rPr lang="fr-FR" sz="1000" dirty="0" err="1" smtClean="0">
                <a:latin typeface="Source Code Pro" pitchFamily="49" charset="0"/>
              </a:rPr>
              <a:t>RepeatController</a:t>
            </a:r>
            <a:r>
              <a:rPr lang="fr-FR" sz="10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ul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&lt;li 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9A000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repeat</a:t>
            </a:r>
            <a:r>
              <a:rPr lang="fr-FR" sz="1000" dirty="0" smtClean="0">
                <a:latin typeface="Source Code Pro" pitchFamily="49" charset="0"/>
              </a:rPr>
              <a:t>="item in items"&gt;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    ...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&lt;/li&gt;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&lt;/</a:t>
            </a:r>
            <a:r>
              <a:rPr lang="fr-FR" sz="1000" dirty="0" err="1" smtClean="0">
                <a:latin typeface="Source Code Pro" pitchFamily="49" charset="0"/>
              </a:rPr>
              <a:t>ul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Binding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verdana"/>
              </a:rPr>
              <a:t>Listes</a:t>
            </a:r>
          </a:p>
          <a:p>
            <a:pPr>
              <a:buNone/>
            </a:pPr>
            <a:endParaRPr lang="fr-FR" sz="1200" b="1" dirty="0" smtClean="0">
              <a:latin typeface="verdana"/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form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Filtre : &lt;input type="</a:t>
            </a:r>
            <a:r>
              <a:rPr lang="fr-FR" sz="1000" dirty="0" err="1" smtClean="0">
                <a:latin typeface="Source Code Pro" pitchFamily="49" charset="0"/>
              </a:rPr>
              <a:t>text</a:t>
            </a:r>
            <a:r>
              <a:rPr lang="fr-FR" sz="1000" dirty="0" smtClean="0">
                <a:latin typeface="Source Code Pro" pitchFamily="49" charset="0"/>
              </a:rPr>
              <a:t>" </a:t>
            </a:r>
            <a:r>
              <a:rPr lang="fr-FR" sz="1000" dirty="0" err="1" smtClean="0">
                <a:latin typeface="Source Code Pro" pitchFamily="49" charset="0"/>
              </a:rPr>
              <a:t>ng</a:t>
            </a:r>
            <a:r>
              <a:rPr lang="fr-FR" sz="1000" dirty="0" smtClean="0">
                <a:latin typeface="Source Code Pro" pitchFamily="49" charset="0"/>
              </a:rPr>
              <a:t>-model="</a:t>
            </a:r>
            <a:r>
              <a:rPr lang="fr-FR" sz="1000" dirty="0" err="1" smtClean="0">
                <a:latin typeface="Source Code Pro" pitchFamily="49" charset="0"/>
              </a:rPr>
              <a:t>query</a:t>
            </a:r>
            <a:r>
              <a:rPr lang="fr-FR" sz="1000" dirty="0" smtClean="0">
                <a:latin typeface="Source Code Pro" pitchFamily="49" charset="0"/>
              </a:rPr>
              <a:t>" /&gt;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</a:t>
            </a:r>
            <a:r>
              <a:rPr lang="fr-FR" sz="1000" dirty="0" err="1" smtClean="0">
                <a:latin typeface="Source Code Pro" pitchFamily="49" charset="0"/>
              </a:rPr>
              <a:t>br</a:t>
            </a:r>
            <a:r>
              <a:rPr lang="fr-FR" sz="1000" dirty="0" smtClean="0">
                <a:latin typeface="Source Code Pro" pitchFamily="49" charset="0"/>
              </a:rPr>
              <a:t>/&gt; Trie :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&lt;select </a:t>
            </a:r>
            <a:r>
              <a:rPr lang="fr-FR" sz="1000" dirty="0" err="1" smtClean="0">
                <a:latin typeface="Source Code Pro" pitchFamily="49" charset="0"/>
              </a:rPr>
              <a:t>ng</a:t>
            </a:r>
            <a:r>
              <a:rPr lang="fr-FR" sz="1000" dirty="0" smtClean="0">
                <a:latin typeface="Source Code Pro" pitchFamily="49" charset="0"/>
              </a:rPr>
              <a:t>-model="</a:t>
            </a:r>
            <a:r>
              <a:rPr lang="fr-FR" sz="1000" dirty="0" err="1" smtClean="0">
                <a:latin typeface="Source Code Pro" pitchFamily="49" charset="0"/>
              </a:rPr>
              <a:t>order</a:t>
            </a:r>
            <a:r>
              <a:rPr lang="fr-FR" sz="1000" dirty="0" smtClean="0">
                <a:latin typeface="Source Code Pro" pitchFamily="49" charset="0"/>
              </a:rPr>
              <a:t>"&gt;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  &lt;option value="</a:t>
            </a:r>
            <a:r>
              <a:rPr lang="fr-FR" sz="1000" dirty="0" err="1" smtClean="0">
                <a:latin typeface="Source Code Pro" pitchFamily="49" charset="0"/>
              </a:rPr>
              <a:t>name</a:t>
            </a:r>
            <a:r>
              <a:rPr lang="fr-FR" sz="1000" dirty="0" smtClean="0">
                <a:latin typeface="Source Code Pro" pitchFamily="49" charset="0"/>
              </a:rPr>
              <a:t>"&gt;Nom&lt;/option&gt;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  &lt;option value="value"&gt;Valeur&lt;/option&gt;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&lt;/select&gt;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</a:t>
            </a:r>
            <a:r>
              <a:rPr lang="fr-FR" sz="1000" dirty="0" err="1" smtClean="0">
                <a:latin typeface="Source Code Pro" pitchFamily="49" charset="0"/>
              </a:rPr>
              <a:t>br</a:t>
            </a:r>
            <a:r>
              <a:rPr lang="fr-FR" sz="1000" dirty="0" smtClean="0">
                <a:latin typeface="Source Code Pro" pitchFamily="49" charset="0"/>
              </a:rPr>
              <a:t>/&gt; Limite : &lt;input type="</a:t>
            </a:r>
            <a:r>
              <a:rPr lang="fr-FR" sz="1000" dirty="0" err="1" smtClean="0">
                <a:latin typeface="Source Code Pro" pitchFamily="49" charset="0"/>
              </a:rPr>
              <a:t>text</a:t>
            </a:r>
            <a:r>
              <a:rPr lang="fr-FR" sz="1000" dirty="0" smtClean="0">
                <a:latin typeface="Source Code Pro" pitchFamily="49" charset="0"/>
              </a:rPr>
              <a:t>" </a:t>
            </a:r>
            <a:r>
              <a:rPr lang="fr-FR" sz="1000" dirty="0" err="1" smtClean="0">
                <a:latin typeface="Source Code Pro" pitchFamily="49" charset="0"/>
              </a:rPr>
              <a:t>ng</a:t>
            </a:r>
            <a:r>
              <a:rPr lang="fr-FR" sz="1000" dirty="0" smtClean="0">
                <a:latin typeface="Source Code Pro" pitchFamily="49" charset="0"/>
              </a:rPr>
              <a:t>-model="</a:t>
            </a:r>
            <a:r>
              <a:rPr lang="fr-FR" sz="1000" dirty="0" err="1" smtClean="0">
                <a:latin typeface="Source Code Pro" pitchFamily="49" charset="0"/>
              </a:rPr>
              <a:t>quantity</a:t>
            </a:r>
            <a:r>
              <a:rPr lang="fr-FR" sz="1000" dirty="0" smtClean="0">
                <a:latin typeface="Source Code Pro" pitchFamily="49" charset="0"/>
              </a:rPr>
              <a:t>" /&gt;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&lt;/</a:t>
            </a:r>
            <a:r>
              <a:rPr lang="fr-FR" sz="1000" dirty="0" err="1" smtClean="0">
                <a:latin typeface="Source Code Pro" pitchFamily="49" charset="0"/>
              </a:rPr>
              <a:t>form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</a:t>
            </a:r>
            <a:r>
              <a:rPr lang="fr-FR" sz="1000" dirty="0" err="1" smtClean="0">
                <a:latin typeface="Source Code Pro" pitchFamily="49" charset="0"/>
              </a:rPr>
              <a:t>ul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&lt;li 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ng</a:t>
            </a:r>
            <a:r>
              <a:rPr lang="fr-FR" sz="1000" dirty="0" smtClean="0">
                <a:solidFill>
                  <a:srgbClr val="9A0000"/>
                </a:solidFill>
                <a:latin typeface="Source Code Pro" pitchFamily="49" charset="0"/>
              </a:rPr>
              <a:t>-</a:t>
            </a:r>
            <a:r>
              <a:rPr lang="fr-FR" sz="1000" dirty="0" err="1" smtClean="0">
                <a:solidFill>
                  <a:srgbClr val="9A0000"/>
                </a:solidFill>
                <a:latin typeface="Source Code Pro" pitchFamily="49" charset="0"/>
              </a:rPr>
              <a:t>repeat</a:t>
            </a:r>
            <a:r>
              <a:rPr lang="fr-FR" sz="1000" dirty="0" smtClean="0">
                <a:latin typeface="Source Code Pro" pitchFamily="49" charset="0"/>
              </a:rPr>
              <a:t>="item in items | </a:t>
            </a:r>
            <a:r>
              <a:rPr lang="fr-FR" sz="1000" dirty="0" err="1" smtClean="0">
                <a:latin typeface="Source Code Pro" pitchFamily="49" charset="0"/>
              </a:rPr>
              <a:t>filter:query</a:t>
            </a:r>
            <a:r>
              <a:rPr lang="fr-FR" sz="1000" dirty="0" smtClean="0">
                <a:latin typeface="Source Code Pro" pitchFamily="49" charset="0"/>
              </a:rPr>
              <a:t> | </a:t>
            </a:r>
            <a:r>
              <a:rPr lang="fr-FR" sz="1000" dirty="0" err="1" smtClean="0">
                <a:latin typeface="Source Code Pro" pitchFamily="49" charset="0"/>
              </a:rPr>
              <a:t>limitTo:quantity</a:t>
            </a:r>
            <a:r>
              <a:rPr lang="fr-FR" sz="1000" dirty="0" smtClean="0">
                <a:latin typeface="Source Code Pro" pitchFamily="49" charset="0"/>
              </a:rPr>
              <a:t> | </a:t>
            </a:r>
            <a:r>
              <a:rPr lang="fr-FR" sz="1000" dirty="0" err="1" smtClean="0">
                <a:latin typeface="Source Code Pro" pitchFamily="49" charset="0"/>
              </a:rPr>
              <a:t>orderBy:order</a:t>
            </a:r>
            <a:r>
              <a:rPr lang="fr-FR" sz="1000" dirty="0" smtClean="0">
                <a:latin typeface="Source Code Pro" pitchFamily="49" charset="0"/>
              </a:rPr>
              <a:t>"&gt;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    {{item.name}}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&lt;/li&gt;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&lt;/</a:t>
            </a:r>
            <a:r>
              <a:rPr lang="fr-FR" sz="1000" dirty="0" err="1" smtClean="0">
                <a:latin typeface="Source Code Pro" pitchFamily="49" charset="0"/>
              </a:rPr>
              <a:t>ul</a:t>
            </a:r>
            <a:r>
              <a:rPr lang="fr-FR" sz="10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dirty="0" smtClean="0">
                <a:cs typeface="Arial" pitchFamily="34" charset="0"/>
              </a:rPr>
              <a:t>Filtres vu plus bas.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EXO – </a:t>
            </a:r>
            <a:r>
              <a:rPr lang="fr-FR" dirty="0" err="1" smtClean="0"/>
              <a:t>ToDoList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1200" dirty="0" smtClean="0">
              <a:latin typeface="Source Code Pro" pitchFamily="49" charset="0"/>
              <a:hlinkClick r:id="rId2"/>
            </a:endParaRPr>
          </a:p>
          <a:p>
            <a:pPr>
              <a:buNone/>
            </a:pPr>
            <a:endParaRPr lang="fr-FR" sz="1200" dirty="0" smtClean="0">
              <a:latin typeface="Source Code Pro" pitchFamily="49" charset="0"/>
              <a:hlinkClick r:id="rId2"/>
            </a:endParaRPr>
          </a:p>
          <a:p>
            <a:pPr>
              <a:buNone/>
            </a:pPr>
            <a:endParaRPr lang="fr-FR" sz="1200" dirty="0" smtClean="0">
              <a:latin typeface="Source Code Pro" pitchFamily="49" charset="0"/>
              <a:hlinkClick r:id="rId2"/>
            </a:endParaRPr>
          </a:p>
          <a:p>
            <a:pPr>
              <a:buNone/>
            </a:pPr>
            <a:endParaRPr lang="fr-FR" sz="1200" dirty="0" smtClean="0">
              <a:latin typeface="Source Code Pro" pitchFamily="49" charset="0"/>
              <a:hlinkClick r:id="rId2"/>
            </a:endParaRPr>
          </a:p>
          <a:p>
            <a:pPr>
              <a:buNone/>
            </a:pPr>
            <a:r>
              <a:rPr lang="fr-FR" sz="1200" dirty="0" smtClean="0">
                <a:latin typeface="Source Code Pro" pitchFamily="49" charset="0"/>
                <a:hlinkClick r:id="rId2"/>
              </a:rPr>
              <a:t>https://drive.google.com/file/d/0Bxcd_efI4Jb7ZHI3VXF0WlloSDA/view?usp=sharing</a:t>
            </a: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Source Code Pro" pitchFamily="49" charset="0"/>
              </a:rPr>
              <a:t>Depuis votre www =&gt; git clone https://</a:t>
            </a:r>
            <a:r>
              <a:rPr lang="fr-FR" sz="1200" dirty="0" smtClean="0">
                <a:latin typeface="Source Code Pro" pitchFamily="49" charset="0"/>
              </a:rPr>
              <a:t>github.com/mkifia/angular-todo</a:t>
            </a:r>
            <a:endParaRPr lang="fr-FR" sz="1200" dirty="0" smtClean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Introduction </a:t>
            </a:r>
            <a:r>
              <a:rPr lang="fr-FR" dirty="0" smtClean="0">
                <a:solidFill>
                  <a:srgbClr val="999999"/>
                </a:solidFill>
                <a:latin typeface="Arial"/>
                <a:cs typeface="Arial"/>
              </a:rPr>
              <a:t>à</a:t>
            </a:r>
            <a:r>
              <a:rPr lang="fr-FR" spc="-18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Présentation du </a:t>
            </a:r>
            <a:r>
              <a:rPr lang="fr-FR" b="1" dirty="0" err="1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r>
              <a:rPr lang="fr-FR" b="1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3876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fait partie de la nouvelle vague de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Frameworks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. C'est une innovation coté  client vous permettant de développer des applications web</a:t>
            </a:r>
            <a:r>
              <a:rPr lang="fr-FR" sz="12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riche.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lnSpc>
                <a:spcPts val="1225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Il impose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architecture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qui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vous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assure d'avoir du code bien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structuré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et</a:t>
            </a:r>
            <a:r>
              <a:rPr lang="fr-FR" sz="12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réutilisable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9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1594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Soutenu par Google,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popularité d'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cesse de grimper nous 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offrant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ainsi,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grande  communauté pour échanger sur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forums de discussion et partager du</a:t>
            </a:r>
            <a:r>
              <a:rPr lang="fr-FR" sz="12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code.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975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3655" lvl="0" indent="0">
              <a:lnSpc>
                <a:spcPct val="95700"/>
              </a:lnSpc>
              <a:spcBef>
                <a:spcPts val="885"/>
              </a:spcBef>
              <a:buNone/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été créé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2009 par </a:t>
            </a:r>
            <a:r>
              <a:rPr lang="fr-FR" sz="1200" b="1" spc="-5" dirty="0" err="1">
                <a:solidFill>
                  <a:srgbClr val="333333"/>
                </a:solidFill>
                <a:latin typeface="Arial"/>
                <a:cs typeface="Arial"/>
              </a:rPr>
              <a:t>Miško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b="1" spc="-5" dirty="0" err="1">
                <a:solidFill>
                  <a:srgbClr val="333333"/>
                </a:solidFill>
                <a:latin typeface="Arial"/>
                <a:cs typeface="Arial"/>
              </a:rPr>
              <a:t>Hevery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alors qu'il travaillait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sur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un projet pour Google, il 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rendit compte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limites d'un langage peu structuré et réutilisable.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eu donc l'idée, après avoir  testé son implémentation de créer un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Trouvant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résultat satisfaisant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décida de  distribuer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son code sous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licence</a:t>
            </a:r>
            <a:r>
              <a:rPr lang="fr-FR" sz="1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open-source.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Formatage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entrée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+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des</a:t>
            </a:r>
            <a:r>
              <a:rPr lang="fr-FR"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paramètres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lang="fr-FR" sz="11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sortie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760"/>
              </a:spcBef>
              <a:buNone/>
            </a:pP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Transformation,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suppression,</a:t>
            </a:r>
            <a:r>
              <a:rPr lang="fr-FR" sz="18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trie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Array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String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Date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0">
              <a:spcBef>
                <a:spcPts val="160"/>
              </a:spcBef>
              <a:buNone/>
              <a:tabLst>
                <a:tab pos="469265" algn="l"/>
              </a:tabLst>
            </a:pPr>
            <a:r>
              <a:rPr lang="fr-FR" sz="1200" spc="-175" dirty="0">
                <a:solidFill>
                  <a:prstClr val="black"/>
                </a:solidFill>
                <a:cs typeface="Calibri"/>
              </a:rPr>
              <a:t>•	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...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Défintion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filtre permet de traiter/trier des données selon des critères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définis.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37"/>
              </a:spcBef>
              <a:buNone/>
            </a:pPr>
            <a:endParaRPr lang="fr-FR" sz="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Syntaxe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|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(pipe</a:t>
            </a:r>
            <a:r>
              <a:rPr lang="fr-FR" sz="11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UNIX)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expression</a:t>
            </a:r>
            <a:r>
              <a:rPr lang="fr-FR" sz="11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angular</a:t>
            </a: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None/>
              <a:tabLst>
                <a:tab pos="469900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None/>
              <a:tabLst>
                <a:tab pos="469900" algn="l"/>
              </a:tabLst>
            </a:pPr>
            <a:endParaRPr lang="fr-FR" sz="11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10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lang="fr-FR" sz="1800" b="1" spc="5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înage</a:t>
            </a: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de chaîner les filtres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l'aide du pipe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|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»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attention aux types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entrée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fr-FR" sz="11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sortie</a:t>
            </a:r>
          </a:p>
          <a:p>
            <a:pPr marL="2413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241300" algn="l"/>
              </a:tabLst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SzPct val="109090"/>
              <a:buNone/>
              <a:tabLst>
                <a:tab pos="241300" algn="l"/>
              </a:tabLst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160"/>
              </a:spcBef>
              <a:buSzPct val="109090"/>
              <a:buNone/>
              <a:tabLst>
                <a:tab pos="241300" algn="l"/>
              </a:tabLst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-228600">
              <a:spcBef>
                <a:spcPts val="160"/>
              </a:spcBef>
              <a:buSzPct val="109090"/>
              <a:buNone/>
              <a:tabLst>
                <a:tab pos="241300" algn="l"/>
              </a:tabLst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Paramètres</a:t>
            </a:r>
            <a:endParaRPr lang="fr-FR" sz="1800" dirty="0" smtClean="0">
              <a:latin typeface="Arial"/>
              <a:cs typeface="Arial"/>
            </a:endParaRPr>
          </a:p>
          <a:p>
            <a:pPr marL="2413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possible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passer des paramètres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filtre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faut utiliser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: 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comme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séparateur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SzPct val="109090"/>
              <a:buNone/>
              <a:tabLst>
                <a:tab pos="241300" algn="l"/>
              </a:tabLst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3296602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r>
              <a:rPr sz="950" spc="-5" dirty="0">
                <a:latin typeface="Lucida Console"/>
                <a:cs typeface="Lucida Console"/>
              </a:rPr>
              <a:t>{{ expression | nomDuFiltre</a:t>
            </a:r>
            <a:r>
              <a:rPr sz="950" spc="-2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39552" y="4797152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r>
              <a:rPr sz="950" spc="-5" dirty="0">
                <a:latin typeface="Lucida Console"/>
                <a:cs typeface="Lucida Console"/>
              </a:rPr>
              <a:t>{{ expression | filtreA | filtreB | filtreC</a:t>
            </a:r>
            <a:r>
              <a:rPr sz="950" spc="2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39552" y="6093296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r>
              <a:rPr sz="950" spc="-5" dirty="0">
                <a:latin typeface="Lucida Console"/>
                <a:cs typeface="Lucida Console"/>
              </a:rPr>
              <a:t>{{ expression | filtre:param1:params2</a:t>
            </a:r>
            <a:r>
              <a:rPr sz="950" spc="-1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 hors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utiliser un filtre hors d'un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peut s'avérer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utile</a:t>
            </a: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Liste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filtres fournie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défaut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currency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fr-FR" sz="1100" dirty="0" smtClean="0">
                <a:solidFill>
                  <a:prstClr val="black"/>
                </a:solidFill>
                <a:latin typeface="Arial"/>
                <a:cs typeface="Arial"/>
              </a:rPr>
              <a:t>ate</a:t>
            </a: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filter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json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limitTo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owercase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number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orderBy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dirty="0" err="1">
                <a:solidFill>
                  <a:prstClr val="black"/>
                </a:solidFill>
                <a:latin typeface="Arial"/>
                <a:cs typeface="Arial"/>
              </a:rPr>
              <a:t>u</a:t>
            </a:r>
            <a:r>
              <a:rPr lang="fr-FR" sz="1100" dirty="0" err="1" smtClean="0">
                <a:solidFill>
                  <a:prstClr val="black"/>
                </a:solidFill>
                <a:latin typeface="Arial"/>
                <a:cs typeface="Arial"/>
              </a:rPr>
              <a:t>ppercase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2396495"/>
            <a:ext cx="6118225" cy="6724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monCtrl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$filter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2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$scope.txt = $filter(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'uppercase'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'ce text sera en</a:t>
            </a:r>
            <a:r>
              <a:rPr sz="950" spc="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majuscule'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Utilisation des filtres</a:t>
            </a:r>
          </a:p>
          <a:p>
            <a:pPr>
              <a:buFont typeface="+mj-lt"/>
              <a:buAutoNum type="arabicPeriod"/>
            </a:pPr>
            <a:r>
              <a:rPr lang="fr-FR" sz="1200" i="1" dirty="0" err="1" smtClean="0">
                <a:solidFill>
                  <a:srgbClr val="9A0000"/>
                </a:solidFill>
              </a:rPr>
              <a:t>currency</a:t>
            </a:r>
            <a:endParaRPr lang="fr-FR" sz="1000" dirty="0" smtClean="0"/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err="1" smtClean="0">
                <a:latin typeface="Source Code Pro" pitchFamily="49" charset="0"/>
              </a:rPr>
              <a:t>function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latin typeface="Source Code Pro" pitchFamily="49" charset="0"/>
              </a:rPr>
              <a:t>CompteBancaireController</a:t>
            </a:r>
            <a:r>
              <a:rPr lang="fr-FR" sz="1000" dirty="0" smtClean="0">
                <a:latin typeface="Source Code Pro" pitchFamily="49" charset="0"/>
              </a:rPr>
              <a:t>($scope) {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$</a:t>
            </a:r>
            <a:r>
              <a:rPr lang="fr-FR" sz="1000" dirty="0" err="1" smtClean="0">
                <a:latin typeface="Source Code Pro" pitchFamily="49" charset="0"/>
              </a:rPr>
              <a:t>scope.solde</a:t>
            </a:r>
            <a:r>
              <a:rPr lang="fr-FR" sz="1000" dirty="0" smtClean="0">
                <a:latin typeface="Source Code Pro" pitchFamily="49" charset="0"/>
              </a:rPr>
              <a:t> = 246.5;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i="1" dirty="0" smtClean="0"/>
              <a:t>La vue suivante utilise le filtre </a:t>
            </a:r>
            <a:r>
              <a:rPr lang="fr-FR" sz="1200" i="1" dirty="0" err="1" smtClean="0"/>
              <a:t>currency</a:t>
            </a:r>
            <a:r>
              <a:rPr lang="fr-FR" sz="1200" i="1" dirty="0" smtClean="0"/>
              <a:t> sur la propriété solde :</a:t>
            </a:r>
          </a:p>
          <a:p>
            <a:pPr>
              <a:buNone/>
            </a:pPr>
            <a:endParaRPr lang="fr-FR" sz="1200" i="1" dirty="0" smtClean="0"/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&lt;h2&gt;Solde du compte :&lt;/h2&gt;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&lt;p&gt;{{solde | </a:t>
            </a:r>
            <a:r>
              <a:rPr lang="fr-FR" sz="1000" dirty="0" err="1" smtClean="0">
                <a:latin typeface="Source Code Pro" pitchFamily="49" charset="0"/>
              </a:rPr>
              <a:t>currency</a:t>
            </a:r>
            <a:r>
              <a:rPr lang="fr-FR" sz="1000" dirty="0" smtClean="0">
                <a:latin typeface="Source Code Pro" pitchFamily="49" charset="0"/>
              </a:rPr>
              <a:t>}}&lt;/p&gt;</a:t>
            </a: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>
                <a:solidFill>
                  <a:srgbClr val="000000"/>
                </a:solidFill>
              </a:rPr>
              <a:t>Le filtre </a:t>
            </a:r>
            <a:r>
              <a:rPr lang="fr-FR" sz="1200" i="1" dirty="0" err="1" smtClean="0">
                <a:solidFill>
                  <a:srgbClr val="9A0000"/>
                </a:solidFill>
              </a:rPr>
              <a:t>currency</a:t>
            </a:r>
            <a:r>
              <a:rPr lang="fr-FR" sz="1200" i="1" dirty="0" smtClean="0">
                <a:solidFill>
                  <a:srgbClr val="000000"/>
                </a:solidFill>
              </a:rPr>
              <a:t> a formaté la propriété </a:t>
            </a:r>
            <a:r>
              <a:rPr lang="fr-FR" sz="1200" i="1" u="sng" dirty="0" smtClean="0">
                <a:solidFill>
                  <a:srgbClr val="000000"/>
                </a:solidFill>
              </a:rPr>
              <a:t>solde</a:t>
            </a:r>
            <a:r>
              <a:rPr lang="fr-FR" sz="1200" i="1" dirty="0" smtClean="0">
                <a:solidFill>
                  <a:srgbClr val="000000"/>
                </a:solidFill>
              </a:rPr>
              <a:t>, définie par le contrôleur, pour l’afficher au format monétaire, c’est-à-dire avec une </a:t>
            </a:r>
          </a:p>
          <a:p>
            <a:pPr>
              <a:buNone/>
            </a:pPr>
            <a:r>
              <a:rPr lang="fr-FR" sz="1200" i="1" dirty="0" smtClean="0">
                <a:solidFill>
                  <a:srgbClr val="000000"/>
                </a:solidFill>
              </a:rPr>
              <a:t>virgule comme séparateur des décimales, deux chiffres décimaux et le sigle Euro.</a:t>
            </a:r>
          </a:p>
          <a:p>
            <a:pPr>
              <a:buNone/>
            </a:pPr>
            <a:endParaRPr lang="fr-FR" sz="1200" i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&lt;h2&gt;Solde du compte :&lt;/h2&gt;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&lt;p&gt;{{ solde | </a:t>
            </a:r>
            <a:r>
              <a:rPr lang="fr-FR" sz="1000" dirty="0" err="1" smtClean="0">
                <a:latin typeface="Source Code Pro" pitchFamily="49" charset="0"/>
              </a:rPr>
              <a:t>number</a:t>
            </a:r>
            <a:r>
              <a:rPr lang="fr-FR" sz="1000" dirty="0" smtClean="0">
                <a:latin typeface="Source Code Pro" pitchFamily="49" charset="0"/>
              </a:rPr>
              <a:t>:0 }}&lt;/p&gt;</a:t>
            </a: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Le filtre </a:t>
            </a:r>
            <a:r>
              <a:rPr lang="fr-FR" sz="1200" i="1" dirty="0" err="1" smtClean="0"/>
              <a:t>number</a:t>
            </a:r>
            <a:r>
              <a:rPr lang="fr-FR" sz="1200" i="1" dirty="0" smtClean="0"/>
              <a:t> permet de contrôler le nombre de décimales à afficher pour une valeur numérique donnée. </a:t>
            </a:r>
          </a:p>
          <a:p>
            <a:pPr>
              <a:buNone/>
            </a:pPr>
            <a:r>
              <a:rPr lang="fr-FR" sz="1200" i="1" dirty="0" smtClean="0"/>
              <a:t>En passant le paramètre 0 au filtre, la propriété solde sera affichée formatée, sans décimale et arrondie.</a:t>
            </a:r>
            <a:endParaRPr lang="fr-FR" sz="12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Utilisation des filtres</a:t>
            </a:r>
          </a:p>
          <a:p>
            <a:pPr>
              <a:buNone/>
            </a:pPr>
            <a:r>
              <a:rPr lang="fr-FR" sz="1200" i="1" dirty="0" smtClean="0">
                <a:solidFill>
                  <a:srgbClr val="9A0000"/>
                </a:solidFill>
              </a:rPr>
              <a:t>2.	</a:t>
            </a:r>
            <a:r>
              <a:rPr lang="fr-FR" sz="1000" i="1" dirty="0" smtClean="0">
                <a:solidFill>
                  <a:srgbClr val="9A0000"/>
                </a:solidFill>
              </a:rPr>
              <a:t> </a:t>
            </a:r>
            <a:r>
              <a:rPr lang="fr-FR" sz="1200" i="1" dirty="0" smtClean="0">
                <a:solidFill>
                  <a:srgbClr val="9A0000"/>
                </a:solidFill>
              </a:rPr>
              <a:t>date</a:t>
            </a:r>
            <a:endParaRPr lang="fr-FR" sz="1000" dirty="0" smtClean="0"/>
          </a:p>
          <a:p>
            <a:pPr>
              <a:buNone/>
            </a:pPr>
            <a:endParaRPr lang="fr-FR" sz="9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Le contrôleur suivant contient la date du jour.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err="1" smtClean="0">
                <a:latin typeface="Source Code Pro" pitchFamily="49" charset="0"/>
              </a:rPr>
              <a:t>function</a:t>
            </a:r>
            <a:r>
              <a:rPr lang="fr-FR" sz="1000" dirty="0" smtClean="0">
                <a:latin typeface="Source Code Pro" pitchFamily="49" charset="0"/>
              </a:rPr>
              <a:t> </a:t>
            </a:r>
            <a:r>
              <a:rPr lang="fr-FR" sz="1000" dirty="0" err="1" smtClean="0">
                <a:latin typeface="Source Code Pro" pitchFamily="49" charset="0"/>
              </a:rPr>
              <a:t>DateDuJourController</a:t>
            </a:r>
            <a:r>
              <a:rPr lang="fr-FR" sz="1000" dirty="0" smtClean="0">
                <a:latin typeface="Source Code Pro" pitchFamily="49" charset="0"/>
              </a:rPr>
              <a:t>($scope) {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$</a:t>
            </a:r>
            <a:r>
              <a:rPr lang="fr-FR" sz="1000" dirty="0" err="1" smtClean="0">
                <a:latin typeface="Source Code Pro" pitchFamily="49" charset="0"/>
              </a:rPr>
              <a:t>scope.dateDuJour</a:t>
            </a:r>
            <a:r>
              <a:rPr lang="fr-FR" sz="1000" dirty="0" smtClean="0">
                <a:latin typeface="Source Code Pro" pitchFamily="49" charset="0"/>
              </a:rPr>
              <a:t> = new Date();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La vue suivante affiche la propriété </a:t>
            </a:r>
            <a:r>
              <a:rPr lang="fr-FR" sz="1200" i="1" dirty="0" err="1" smtClean="0"/>
              <a:t>dateDuJour</a:t>
            </a:r>
            <a:r>
              <a:rPr lang="fr-FR" sz="1200" i="1" dirty="0" smtClean="0"/>
              <a:t> en utilisant plusieurs filtres différents.</a:t>
            </a:r>
          </a:p>
          <a:p>
            <a:pPr>
              <a:buNone/>
            </a:pPr>
            <a:endParaRPr lang="fr-FR" sz="1200" i="1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&lt;h2&gt;Date du jour :&lt;/h2&gt;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         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&lt;p&gt;{{</a:t>
            </a:r>
            <a:r>
              <a:rPr lang="fr-FR" sz="1000" dirty="0" err="1" smtClean="0">
                <a:latin typeface="Source Code Pro" pitchFamily="49" charset="0"/>
              </a:rPr>
              <a:t>dateDuJour</a:t>
            </a:r>
            <a:r>
              <a:rPr lang="fr-FR" sz="1000" dirty="0" smtClean="0">
                <a:latin typeface="Source Code Pro" pitchFamily="49" charset="0"/>
              </a:rPr>
              <a:t>}}&lt;/p&gt;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&lt;p&gt;{{</a:t>
            </a:r>
            <a:r>
              <a:rPr lang="fr-FR" sz="1000" dirty="0" err="1" smtClean="0">
                <a:latin typeface="Source Code Pro" pitchFamily="49" charset="0"/>
              </a:rPr>
              <a:t>dateDuJour</a:t>
            </a:r>
            <a:r>
              <a:rPr lang="fr-FR" sz="1000" dirty="0" smtClean="0">
                <a:latin typeface="Source Code Pro" pitchFamily="49" charset="0"/>
              </a:rPr>
              <a:t> | date}}&lt;/p&gt;</a:t>
            </a:r>
          </a:p>
          <a:p>
            <a:pPr>
              <a:buNone/>
            </a:pPr>
            <a:r>
              <a:rPr lang="fr-FR" sz="1000" dirty="0" smtClean="0">
                <a:latin typeface="Source Code Pro" pitchFamily="49" charset="0"/>
              </a:rPr>
              <a:t>&lt;p&gt;{{</a:t>
            </a:r>
            <a:r>
              <a:rPr lang="fr-FR" sz="1000" dirty="0" err="1" smtClean="0">
                <a:latin typeface="Source Code Pro" pitchFamily="49" charset="0"/>
              </a:rPr>
              <a:t>dateDuJour</a:t>
            </a:r>
            <a:r>
              <a:rPr lang="fr-FR" sz="1000" dirty="0" smtClean="0">
                <a:latin typeface="Source Code Pro" pitchFamily="49" charset="0"/>
              </a:rPr>
              <a:t> | date | </a:t>
            </a:r>
            <a:r>
              <a:rPr lang="fr-FR" sz="1000" dirty="0" err="1" smtClean="0">
                <a:latin typeface="Source Code Pro" pitchFamily="49" charset="0"/>
              </a:rPr>
              <a:t>uppercase</a:t>
            </a:r>
            <a:r>
              <a:rPr lang="fr-FR" sz="1000" dirty="0" smtClean="0">
                <a:latin typeface="Source Code Pro" pitchFamily="49" charset="0"/>
              </a:rPr>
              <a:t>}}&lt;/p&gt;</a:t>
            </a: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L’affichage de la date, sans filtre, rend une chaîne de caractères correspondant à sa valeur JavaScript. Le filtre date permet </a:t>
            </a:r>
          </a:p>
          <a:p>
            <a:pPr>
              <a:buNone/>
            </a:pPr>
            <a:r>
              <a:rPr lang="fr-FR" sz="1200" i="1" dirty="0" smtClean="0"/>
              <a:t>d’afficher cette date dans un format lisible par un utilisateur. La combinaison des </a:t>
            </a:r>
            <a:r>
              <a:rPr lang="fr-FR" sz="1200" i="1" dirty="0" err="1" smtClean="0"/>
              <a:t>filtresdate</a:t>
            </a:r>
            <a:r>
              <a:rPr lang="fr-FR" sz="1200" i="1" dirty="0" smtClean="0"/>
              <a:t> et </a:t>
            </a:r>
            <a:r>
              <a:rPr lang="fr-FR" sz="1200" i="1" dirty="0" err="1" smtClean="0"/>
              <a:t>uppercase</a:t>
            </a:r>
            <a:r>
              <a:rPr lang="fr-FR" sz="1200" i="1" dirty="0" smtClean="0"/>
              <a:t> permet d’afficher la date </a:t>
            </a:r>
          </a:p>
          <a:p>
            <a:pPr>
              <a:buNone/>
            </a:pPr>
            <a:r>
              <a:rPr lang="fr-FR" sz="1200" i="1" dirty="0" smtClean="0"/>
              <a:t>au format précédent, puis de mettre toutes les lettres en majuscules.</a:t>
            </a: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endParaRPr lang="fr-FR" sz="1000" dirty="0" smtClean="0">
              <a:latin typeface="Source Code Pro" pitchFamily="49" charset="0"/>
            </a:endParaRPr>
          </a:p>
          <a:p>
            <a:pPr>
              <a:buNone/>
            </a:pPr>
            <a:endParaRPr lang="fr-FR" sz="10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Les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Création d'un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filtre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personnalisé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Utilisation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d'un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filtre</a:t>
            </a:r>
            <a:r>
              <a:rPr lang="fr-FR" sz="1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personnalisé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Précaution sur l'utilisation des</a:t>
            </a:r>
            <a:r>
              <a:rPr lang="fr-FR" sz="18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filtres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lvl="0" indent="0">
              <a:lnSpc>
                <a:spcPts val="1260"/>
              </a:lnSpc>
              <a:spcBef>
                <a:spcPts val="919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filtre étant en générale appelé sur une expression,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sera exécuté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chaque changement de  cette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expression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Il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préférable d'utiliser les filtres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parcimonie.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2110611"/>
            <a:ext cx="6118225" cy="14624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monModule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4B4B4B"/>
                </a:solidFill>
                <a:latin typeface="Lucida Console"/>
                <a:cs typeface="Lucida Console"/>
              </a:rPr>
              <a:t>,</a:t>
            </a:r>
            <a:r>
              <a:rPr sz="950" spc="-50" dirty="0">
                <a:solidFill>
                  <a:srgbClr val="4B4B4B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4B4B4B"/>
                </a:solidFill>
                <a:latin typeface="Lucida Console"/>
                <a:cs typeface="Lucida Console"/>
              </a:rPr>
              <a:t>[]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.filter(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truncate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 marR="3058795" indent="-290830">
              <a:lnSpc>
                <a:spcPct val="108800"/>
              </a:lnSpc>
              <a:spcBef>
                <a:spcPts val="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input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length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{  length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 length ||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input.length;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input.substr(0, length) +</a:t>
            </a:r>
            <a:r>
              <a:rPr sz="950" spc="-19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'...'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39552" y="4197965"/>
            <a:ext cx="6118225" cy="6711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&lt;p&gt;</a:t>
            </a:r>
            <a:r>
              <a:rPr sz="950" spc="-5" dirty="0">
                <a:latin typeface="Lucida Console"/>
                <a:cs typeface="Lucida Console"/>
              </a:rPr>
              <a:t>{{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'Chargement en cours' </a:t>
            </a:r>
            <a:r>
              <a:rPr sz="950" spc="-5" dirty="0">
                <a:latin typeface="Lucida Console"/>
                <a:cs typeface="Lucida Console"/>
              </a:rPr>
              <a:t>| truncate:10</a:t>
            </a:r>
            <a:r>
              <a:rPr sz="95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&lt;/p&gt;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50" dirty="0">
                <a:solidFill>
                  <a:srgbClr val="999999"/>
                </a:solidFill>
                <a:latin typeface="Trebuchet MS"/>
                <a:cs typeface="Trebuchet MS"/>
              </a:rPr>
              <a:t>sortie </a:t>
            </a:r>
            <a:r>
              <a:rPr sz="950" i="1" spc="105" dirty="0">
                <a:solidFill>
                  <a:srgbClr val="999999"/>
                </a:solidFill>
                <a:latin typeface="Trebuchet MS"/>
                <a:cs typeface="Trebuchet MS"/>
              </a:rPr>
              <a:t>après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filtrage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 </a:t>
            </a:r>
            <a:r>
              <a:rPr sz="950" i="1" spc="85" dirty="0">
                <a:solidFill>
                  <a:srgbClr val="999999"/>
                </a:solidFill>
                <a:latin typeface="Trebuchet MS"/>
                <a:cs typeface="Trebuchet MS"/>
              </a:rPr>
              <a:t>Chargement... 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cs typeface="Arial"/>
              </a:rPr>
              <a:t>Les</a:t>
            </a:r>
            <a:r>
              <a:rPr lang="fr-FR" spc="-65" dirty="0" smtClean="0">
                <a:solidFill>
                  <a:srgbClr val="999999"/>
                </a:solidFill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cs typeface="Arial"/>
              </a:rPr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+mj-lt"/>
                <a:cs typeface="Arial"/>
              </a:rPr>
              <a:t>Du </a:t>
            </a:r>
            <a:r>
              <a:rPr lang="fr-FR" sz="1800" b="1" spc="-5" dirty="0" err="1">
                <a:solidFill>
                  <a:srgbClr val="333333"/>
                </a:solidFill>
                <a:latin typeface="+mj-lt"/>
                <a:cs typeface="Arial"/>
              </a:rPr>
              <a:t>javascript</a:t>
            </a:r>
            <a:r>
              <a:rPr lang="fr-FR" sz="1800" b="1" spc="-5" dirty="0">
                <a:solidFill>
                  <a:srgbClr val="333333"/>
                </a:solidFill>
                <a:latin typeface="+mj-lt"/>
                <a:cs typeface="Arial"/>
              </a:rPr>
              <a:t> dans les </a:t>
            </a:r>
            <a:r>
              <a:rPr lang="fr-FR" sz="1800" b="1" dirty="0" err="1">
                <a:solidFill>
                  <a:srgbClr val="333333"/>
                </a:solidFill>
                <a:latin typeface="+mj-lt"/>
                <a:cs typeface="Arial"/>
              </a:rPr>
              <a:t>templates</a:t>
            </a:r>
            <a:r>
              <a:rPr lang="fr-FR" sz="1800" b="1" spc="-50" dirty="0">
                <a:solidFill>
                  <a:srgbClr val="333333"/>
                </a:solidFill>
                <a:latin typeface="+mj-lt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+mj-lt"/>
                <a:cs typeface="Arial"/>
              </a:rPr>
              <a:t>?</a:t>
            </a:r>
            <a:endParaRPr lang="fr-FR" sz="1800" dirty="0">
              <a:solidFill>
                <a:prstClr val="black"/>
              </a:solidFill>
              <a:latin typeface="+mj-lt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cs typeface="Arial"/>
              </a:rPr>
              <a:t>Les expressions dans </a:t>
            </a:r>
            <a:r>
              <a:rPr lang="fr-FR" sz="1100" spc="-5" dirty="0" err="1">
                <a:solidFill>
                  <a:srgbClr val="333333"/>
                </a:solidFill>
                <a:cs typeface="Arial"/>
              </a:rPr>
              <a:t>AngularsJS</a:t>
            </a:r>
            <a:r>
              <a:rPr lang="fr-FR" sz="1100" spc="-5" dirty="0">
                <a:solidFill>
                  <a:srgbClr val="333333"/>
                </a:solidFill>
                <a:cs typeface="Arial"/>
              </a:rPr>
              <a:t> sont des portions de </a:t>
            </a:r>
            <a:r>
              <a:rPr lang="fr-FR" sz="1100" dirty="0">
                <a:solidFill>
                  <a:srgbClr val="333333"/>
                </a:solidFill>
                <a:cs typeface="Arial"/>
              </a:rPr>
              <a:t>code </a:t>
            </a:r>
            <a:r>
              <a:rPr lang="fr-FR" sz="1100" spc="-5" dirty="0">
                <a:solidFill>
                  <a:srgbClr val="333333"/>
                </a:solidFill>
                <a:cs typeface="Arial"/>
              </a:rPr>
              <a:t>ressemblant </a:t>
            </a:r>
            <a:r>
              <a:rPr lang="fr-FR" sz="1100" dirty="0">
                <a:solidFill>
                  <a:srgbClr val="333333"/>
                </a:solidFill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cs typeface="Arial"/>
              </a:rPr>
              <a:t>du code</a:t>
            </a:r>
            <a:r>
              <a:rPr lang="fr-FR" sz="1100" spc="40" dirty="0">
                <a:solidFill>
                  <a:srgbClr val="333333"/>
                </a:solidFill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cs typeface="Arial"/>
              </a:rPr>
              <a:t>javascript</a:t>
            </a:r>
            <a:r>
              <a:rPr lang="fr-FR" sz="1100" spc="-5" dirty="0">
                <a:solidFill>
                  <a:srgbClr val="333333"/>
                </a:solidFill>
                <a:cs typeface="Arial"/>
              </a:rPr>
              <a:t>.</a:t>
            </a: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650207"/>
            <a:ext cx="6118225" cy="28670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20" dirty="0">
                <a:solidFill>
                  <a:srgbClr val="999999"/>
                </a:solidFill>
                <a:latin typeface="Trebuchet MS"/>
                <a:cs typeface="Trebuchet MS"/>
              </a:rPr>
              <a:t>addition </a:t>
            </a:r>
            <a:r>
              <a:rPr sz="950" i="1" spc="100" dirty="0">
                <a:solidFill>
                  <a:srgbClr val="999999"/>
                </a:solidFill>
                <a:latin typeface="Trebuchet MS"/>
                <a:cs typeface="Trebuchet MS"/>
              </a:rPr>
              <a:t>entre </a:t>
            </a:r>
            <a:r>
              <a:rPr sz="950" i="1" spc="55" dirty="0">
                <a:solidFill>
                  <a:srgbClr val="999999"/>
                </a:solidFill>
                <a:latin typeface="Trebuchet MS"/>
                <a:cs typeface="Trebuchet MS"/>
              </a:rPr>
              <a:t>deux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nombres </a:t>
            </a:r>
            <a:r>
              <a:rPr sz="950" i="1" spc="254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&lt;div&gt;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ts val="1125"/>
              </a:lnSpc>
              <a:spcBef>
                <a:spcPts val="10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"number"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"a"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r>
              <a:rPr sz="95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ts val="1125"/>
              </a:lnSpc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"number"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"b"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 = </a:t>
            </a:r>
            <a:r>
              <a:rPr sz="950" spc="-5" dirty="0">
                <a:latin typeface="Lucida Console"/>
                <a:cs typeface="Lucida Console"/>
              </a:rPr>
              <a:t>{{ a + b</a:t>
            </a:r>
            <a:r>
              <a:rPr sz="95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remplacement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des  </a:t>
            </a:r>
            <a:r>
              <a:rPr sz="950" i="1" spc="100" dirty="0">
                <a:solidFill>
                  <a:srgbClr val="999999"/>
                </a:solidFill>
                <a:latin typeface="Trebuchet MS"/>
                <a:cs typeface="Trebuchet MS"/>
              </a:rPr>
              <a:t>espaces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par  des 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tirets</a:t>
            </a:r>
            <a:r>
              <a:rPr sz="950" i="1" spc="-7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i="1" spc="110" dirty="0">
                <a:latin typeface="Trebuchet MS"/>
                <a:cs typeface="Trebuchet MS"/>
              </a:rPr>
              <a:t>&lt;div&gt;</a:t>
            </a:r>
            <a:endParaRPr sz="950" dirty="0">
              <a:latin typeface="Trebuchet MS"/>
              <a:cs typeface="Trebuchet MS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"slug"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ng-init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"slug='un titre avec</a:t>
            </a:r>
            <a:r>
              <a:rPr sz="950" spc="4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espace'"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Lucida Console"/>
                <a:cs typeface="Lucida Console"/>
              </a:rPr>
              <a:t>{{ d = c.split(' '); d.join('-')</a:t>
            </a:r>
            <a:r>
              <a:rPr sz="950" spc="-2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100" dirty="0">
                <a:solidFill>
                  <a:srgbClr val="999999"/>
                </a:solidFill>
                <a:latin typeface="Trebuchet MS"/>
                <a:cs typeface="Trebuchet MS"/>
              </a:rPr>
              <a:t>autre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exemple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...</a:t>
            </a:r>
            <a:r>
              <a:rPr sz="950" i="1" spc="40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50" dirty="0">
              <a:latin typeface="Lucida Console"/>
              <a:cs typeface="Lucida Console"/>
            </a:endParaRPr>
          </a:p>
          <a:p>
            <a:pPr marL="433705" marR="939165" indent="1524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"chars"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ng-init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"chars='AngularJS';"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  Nombre de caractères : </a:t>
            </a:r>
            <a:r>
              <a:rPr sz="950" spc="-5" dirty="0">
                <a:latin typeface="Lucida Console"/>
                <a:cs typeface="Lucida Console"/>
              </a:rPr>
              <a:t>{{ chars.length</a:t>
            </a:r>
            <a:r>
              <a:rPr sz="950" spc="-10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}}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Inclusion de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vue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peut être subdivisée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utilisant les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qui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seront inclus</a:t>
            </a:r>
            <a:r>
              <a:rPr lang="fr-FR" sz="11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dynamiquement.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42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plus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éviter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</a:t>
            </a:r>
            <a:r>
              <a:rPr lang="fr-FR" sz="11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répétitions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chargement dynamique des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maintenabilité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et réutilisabilité du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code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Exemple </a:t>
            </a: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42007" y="4149080"/>
            <a:ext cx="6118225" cy="241109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latin typeface="Lucida Console"/>
                <a:cs typeface="Lucida Console"/>
              </a:rPr>
              <a:t>&lt;html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&lt;body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ng-app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&lt;ng-include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"'tpl.html'"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&gt;&lt;/ng-include&gt;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&lt;ng-include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"'tpl.html'"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&gt;&lt;/ng-include&gt;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"text/ng-template"</a:t>
            </a:r>
            <a:r>
              <a:rPr sz="950" spc="-10" dirty="0">
                <a:solidFill>
                  <a:srgbClr val="B74600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B74600"/>
                </a:solidFill>
                <a:latin typeface="Lucida Console"/>
                <a:cs typeface="Lucida Console"/>
              </a:rPr>
              <a:t>"tpl.html"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&lt;h1&gt;Ma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template&lt;/h1&gt;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&lt;div&gt;Contenu de ma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template&lt;/div&gt;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 err="1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bower_components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</a:t>
            </a:r>
            <a:r>
              <a:rPr lang="fr-FR" sz="950" spc="-5" dirty="0" err="1" smtClean="0">
                <a:solidFill>
                  <a:srgbClr val="B74600"/>
                </a:solidFill>
                <a:latin typeface="Lucida Console"/>
                <a:cs typeface="Lucida Console"/>
              </a:rPr>
              <a:t>angular</a:t>
            </a:r>
            <a:r>
              <a:rPr lang="fr-FR"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/angular.js</a:t>
            </a:r>
            <a:r>
              <a:rPr sz="950" spc="-5" dirty="0" smtClean="0">
                <a:solidFill>
                  <a:srgbClr val="B74600"/>
                </a:solidFill>
                <a:latin typeface="Lucida Console"/>
                <a:cs typeface="Lucida Console"/>
              </a:rPr>
              <a:t>"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&gt;&lt;/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script&gt;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&lt;/body&gt;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&lt;/html&gt;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Le</a:t>
            </a:r>
            <a:r>
              <a:rPr lang="fr-FR" spc="-85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Fonctionnement du chargement de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None/>
              <a:tabLst>
                <a:tab pos="241300" algn="l"/>
              </a:tabLst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241300" algn="l"/>
              </a:tabLst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tente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 charger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dans le cache</a:t>
            </a:r>
            <a:r>
              <a:rPr lang="fr-FR" sz="11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d'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lnSpc>
                <a:spcPts val="138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tente de charger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par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balise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script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identifié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attribut id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tente de charger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via une requête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ajax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Notion de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routage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11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routage est similaire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aux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applications web client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/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serveur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traditionnelles.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0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routeur fait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correspondance d'une route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contrôleur met en relation les données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la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vue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Installation du module</a:t>
            </a: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10" dirty="0">
                <a:solidFill>
                  <a:srgbClr val="333333"/>
                </a:solidFill>
                <a:latin typeface="Arial"/>
                <a:cs typeface="Arial"/>
              </a:rPr>
              <a:t>Route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00685" lvl="0" indent="0">
              <a:lnSpc>
                <a:spcPts val="1270"/>
              </a:lnSpc>
              <a:spcBef>
                <a:spcPts val="1195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module route n'est plus disponible par défaut dans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depuis la version 1.2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son  intégration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fait maintenant par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biais d'une dépendance.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6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module route est téléchargeable sur le site </a:t>
            </a:r>
            <a:r>
              <a:rPr lang="fr-FR" sz="1100" i="1" spc="-5" dirty="0">
                <a:solidFill>
                  <a:srgbClr val="007F7F"/>
                </a:solidFill>
                <a:latin typeface="Arial"/>
                <a:cs typeface="Arial"/>
              </a:rPr>
              <a:t>angularjs.org</a:t>
            </a:r>
            <a:r>
              <a:rPr lang="fr-FR" sz="1100" i="1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ou peut-être chargé 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bower</a:t>
            </a:r>
            <a:r>
              <a:rPr lang="fr-FR" sz="11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endParaRPr lang="fr-FR" dirty="0" smtClean="0"/>
          </a:p>
          <a:p>
            <a:pPr marL="12700" lvl="0" indent="0">
              <a:spcBef>
                <a:spcPts val="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Injection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de la dépendance dans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4368909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bower install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angular-route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4941168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1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"bower_components/angular-route/angular-route.min.js"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&gt;&lt;/script&gt;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39552" y="5805264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latin typeface="Lucida Console"/>
                <a:cs typeface="Lucida Console"/>
              </a:rPr>
              <a:t>,</a:t>
            </a:r>
            <a:r>
              <a:rPr sz="950" spc="-3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latin typeface="Lucida Console"/>
                <a:cs typeface="Lucida Console"/>
              </a:rPr>
              <a:t>]);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MVC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: Modèle </a:t>
            </a:r>
            <a:r>
              <a:rPr lang="fr-FR" b="1" spc="-30" dirty="0">
                <a:solidFill>
                  <a:srgbClr val="333333"/>
                </a:solidFill>
                <a:latin typeface="Arial"/>
                <a:cs typeface="Arial"/>
              </a:rPr>
              <a:t>Vue</a:t>
            </a:r>
            <a:r>
              <a:rPr lang="fr-FR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74625" lvl="0" indent="0">
              <a:lnSpc>
                <a:spcPct val="95800"/>
              </a:lnSpc>
              <a:spcBef>
                <a:spcPts val="875"/>
              </a:spcBef>
              <a:buNone/>
            </a:pP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Le patron de conception MVC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est 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un design pattern destiné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à 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répondre </a:t>
            </a:r>
            <a:r>
              <a:rPr lang="fr-FR" sz="1200" dirty="0">
                <a:solidFill>
                  <a:prstClr val="black"/>
                </a:solidFill>
                <a:latin typeface="Arial"/>
                <a:cs typeface="Arial"/>
              </a:rPr>
              <a:t>aux 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besoins des  applications interactives en séparant les problématiques liées aux </a:t>
            </a:r>
            <a:r>
              <a:rPr lang="fr-FR" sz="1200" spc="-10" dirty="0">
                <a:solidFill>
                  <a:prstClr val="black"/>
                </a:solidFill>
                <a:latin typeface="Arial"/>
                <a:cs typeface="Arial"/>
              </a:rPr>
              <a:t>différents 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composants au sein  de leurs architectures</a:t>
            </a:r>
            <a:r>
              <a:rPr lang="fr-FR" sz="12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prstClr val="black"/>
                </a:solidFill>
                <a:latin typeface="Arial"/>
                <a:cs typeface="Arial"/>
              </a:rPr>
              <a:t>respectives.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37"/>
              </a:spcBef>
              <a:buNone/>
            </a:pPr>
            <a:endParaRPr lang="fr-FR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9550" lvl="0" indent="0">
              <a:spcBef>
                <a:spcPts val="0"/>
              </a:spcBef>
              <a:buNone/>
              <a:tabLst>
                <a:tab pos="946785" algn="l"/>
              </a:tabLst>
            </a:pP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Model	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Modèle de données, statut des</a:t>
            </a:r>
            <a:r>
              <a:rPr lang="fr-FR"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09550" lvl="0" indent="0">
              <a:spcBef>
                <a:spcPts val="960"/>
              </a:spcBef>
              <a:buNone/>
              <a:tabLst>
                <a:tab pos="946785" algn="l"/>
              </a:tabLst>
            </a:pPr>
            <a:r>
              <a:rPr lang="fr-FR" sz="1200" b="1" spc="-10" dirty="0" err="1">
                <a:solidFill>
                  <a:srgbClr val="333333"/>
                </a:solidFill>
                <a:latin typeface="Arial"/>
                <a:cs typeface="Arial"/>
              </a:rPr>
              <a:t>View</a:t>
            </a:r>
            <a:r>
              <a:rPr lang="fr-FR" sz="1200" b="1" spc="-10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Présentation des données, interface utilisateur</a:t>
            </a:r>
            <a:r>
              <a:rPr lang="fr-FR" sz="1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(output)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7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9550" lvl="0" indent="0">
              <a:spcBef>
                <a:spcPts val="0"/>
              </a:spcBef>
              <a:buNone/>
            </a:pP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Controller 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Gestion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actions, logique de contrôle</a:t>
            </a:r>
            <a:r>
              <a:rPr lang="fr-FR" sz="12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(input)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35"/>
              </a:spcBef>
              <a:buNone/>
            </a:pPr>
            <a:endParaRPr lang="fr-FR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Pourquoi</a:t>
            </a:r>
            <a:r>
              <a:rPr lang="fr-FR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MVVM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0040" lvl="0" indent="0">
              <a:lnSpc>
                <a:spcPts val="1260"/>
              </a:lnSpc>
              <a:spcBef>
                <a:spcPts val="919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La forte dépendance, imbrication du DOM et du HTML rend difficile la séparation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 la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logique  avec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lang="fr-FR" sz="12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vue.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98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Meilleure </a:t>
            </a:r>
            <a:r>
              <a:rPr lang="fr-FR" b="1" spc="-5" dirty="0" smtClean="0">
                <a:solidFill>
                  <a:srgbClr val="333333"/>
                </a:solidFill>
                <a:latin typeface="Arial"/>
                <a:cs typeface="Arial"/>
              </a:rPr>
              <a:t>adaptation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au développement Front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fr-FR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333333"/>
                </a:solidFill>
                <a:latin typeface="Arial"/>
                <a:cs typeface="Arial"/>
              </a:rPr>
              <a:t>MVVM</a:t>
            </a:r>
            <a:br>
              <a:rPr lang="fr-FR" b="1" dirty="0" smtClean="0">
                <a:solidFill>
                  <a:srgbClr val="333333"/>
                </a:solidFill>
                <a:latin typeface="Arial"/>
                <a:cs typeface="Arial"/>
              </a:rPr>
            </a:br>
            <a:endParaRPr lang="fr-FR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b="1" spc="-10" dirty="0" smtClean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lang="fr-FR"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lang="fr-FR" sz="1200" b="1" spc="5" dirty="0" smtClean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lang="fr-FR" sz="1200" b="1" spc="-5" dirty="0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lang="fr-FR" sz="1200" b="1" dirty="0" smtClean="0">
                <a:solidFill>
                  <a:srgbClr val="333333"/>
                </a:solidFill>
                <a:latin typeface="Arial"/>
                <a:cs typeface="Arial"/>
              </a:rPr>
              <a:t>l  :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Modèle de données, statut des</a:t>
            </a:r>
            <a:r>
              <a:rPr lang="fr-FR"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données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b="1" spc="-25" dirty="0" err="1" smtClean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lang="fr-FR" sz="1200" b="1" spc="-10" dirty="0" err="1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lang="fr-FR" sz="1200" b="1" spc="5" dirty="0" err="1" smtClean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lang="fr-FR" sz="1200" b="1" dirty="0" err="1" smtClean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lang="fr-FR" sz="1200" b="1" dirty="0" smtClean="0">
                <a:solidFill>
                  <a:srgbClr val="333333"/>
                </a:solidFill>
                <a:latin typeface="Arial"/>
                <a:cs typeface="Arial"/>
              </a:rPr>
              <a:t> :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Présentation des données, interface utilisateur</a:t>
            </a:r>
            <a:r>
              <a:rPr lang="fr-FR" sz="1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(output)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200" b="1" spc="-10" dirty="0" err="1" smtClean="0">
                <a:solidFill>
                  <a:srgbClr val="333333"/>
                </a:solidFill>
                <a:latin typeface="Arial"/>
                <a:cs typeface="Arial"/>
              </a:rPr>
              <a:t>ViewModel</a:t>
            </a:r>
            <a:r>
              <a:rPr lang="fr-FR" sz="1200" b="1" spc="-10" dirty="0" smtClean="0">
                <a:solidFill>
                  <a:srgbClr val="333333"/>
                </a:solidFill>
                <a:latin typeface="Arial"/>
                <a:cs typeface="Arial"/>
              </a:rPr>
              <a:t> :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Lien entre </a:t>
            </a:r>
            <a:r>
              <a:rPr lang="fr-FR" sz="1200" dirty="0" smtClean="0">
                <a:solidFill>
                  <a:srgbClr val="333333"/>
                </a:solidFill>
                <a:latin typeface="Arial"/>
                <a:cs typeface="Arial"/>
              </a:rPr>
              <a:t>la vue et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le modèle</a:t>
            </a:r>
            <a:r>
              <a:rPr lang="fr-FR" sz="1200" spc="-4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200" spc="-5" dirty="0" err="1" smtClean="0">
                <a:solidFill>
                  <a:srgbClr val="333333"/>
                </a:solidFill>
                <a:latin typeface="Arial"/>
                <a:cs typeface="Arial"/>
              </a:rPr>
              <a:t>binding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9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indent="0">
              <a:spcBef>
                <a:spcPts val="980"/>
              </a:spcBef>
              <a:buNone/>
            </a:pP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Configuration des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012553"/>
            <a:ext cx="6118225" cy="25685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724535" marR="2914015" indent="-290830">
              <a:lnSpc>
                <a:spcPct val="1092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{  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'views/accueil.html'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'accueilController'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'/page'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 marR="284162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'views/une_page.html'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'unePageController'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Configuration des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1200" dirty="0" err="1" smtClean="0">
                <a:latin typeface="Source Code Pro" pitchFamily="49" charset="0"/>
              </a:rPr>
              <a:t>angular.module</a:t>
            </a:r>
            <a:r>
              <a:rPr lang="fr-FR" sz="1200" dirty="0" smtClean="0">
                <a:latin typeface="Source Code Pro" pitchFamily="49" charset="0"/>
              </a:rPr>
              <a:t>("</a:t>
            </a:r>
            <a:r>
              <a:rPr lang="fr-FR" sz="1200" dirty="0" err="1" smtClean="0">
                <a:latin typeface="Source Code Pro" pitchFamily="49" charset="0"/>
              </a:rPr>
              <a:t>monApp</a:t>
            </a:r>
            <a:r>
              <a:rPr lang="fr-FR" sz="1200" dirty="0" smtClean="0">
                <a:latin typeface="Source Code Pro" pitchFamily="49" charset="0"/>
              </a:rPr>
              <a:t>", ["</a:t>
            </a:r>
            <a:r>
              <a:rPr lang="fr-FR" sz="1200" dirty="0" err="1" smtClean="0">
                <a:latin typeface="Source Code Pro" pitchFamily="49" charset="0"/>
              </a:rPr>
              <a:t>ngRoute</a:t>
            </a:r>
            <a:r>
              <a:rPr lang="fr-FR" sz="1200" dirty="0" smtClean="0">
                <a:latin typeface="Source Code Pro" pitchFamily="49" charset="0"/>
              </a:rPr>
              <a:t>"]);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dirty="0" smtClean="0"/>
              <a:t>Comme son nom l’indique, ce module base tout le mécanisme de navigation sur la notion de route. </a:t>
            </a:r>
          </a:p>
          <a:p>
            <a:pPr>
              <a:buNone/>
            </a:pPr>
            <a:r>
              <a:rPr lang="fr-FR" sz="1200" dirty="0" smtClean="0"/>
              <a:t>Une route représente l’association entre une URL de l’application et la vue à afficher ainsi que le contrôleur à instancier.</a:t>
            </a:r>
          </a:p>
          <a:p>
            <a:pPr>
              <a:buNone/>
            </a:pPr>
            <a:endParaRPr lang="fr-FR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dirty="0" smtClean="0"/>
              <a:t>Le provider $</a:t>
            </a:r>
            <a:r>
              <a:rPr lang="fr-FR" sz="1200" dirty="0" err="1" smtClean="0"/>
              <a:t>routeProvider</a:t>
            </a:r>
            <a:r>
              <a:rPr lang="fr-FR" sz="1200" dirty="0" smtClean="0"/>
              <a:t> est utilisé dans la configuration du module pour déclarer la table de routage, contenant une route. </a:t>
            </a:r>
          </a:p>
          <a:p>
            <a:pPr>
              <a:buNone/>
            </a:pPr>
            <a:r>
              <a:rPr lang="fr-FR" sz="1200" dirty="0" smtClean="0"/>
              <a:t>Si l’URL est /home, le </a:t>
            </a:r>
            <a:r>
              <a:rPr lang="fr-FR" sz="1200" dirty="0" err="1" smtClean="0"/>
              <a:t>template</a:t>
            </a:r>
            <a:r>
              <a:rPr lang="fr-FR" sz="1200" dirty="0" smtClean="0"/>
              <a:t> de vue utilisé sera le </a:t>
            </a:r>
            <a:r>
              <a:rPr lang="fr-FR" sz="1200" dirty="0" err="1" smtClean="0"/>
              <a:t>template</a:t>
            </a:r>
            <a:r>
              <a:rPr lang="fr-FR" sz="1200" dirty="0" smtClean="0"/>
              <a:t> accueil.html et le contrôleur instancié sera  '</a:t>
            </a:r>
            <a:r>
              <a:rPr lang="fr-FR" sz="1200" dirty="0" err="1" smtClean="0"/>
              <a:t>accueilController</a:t>
            </a:r>
            <a:r>
              <a:rPr lang="fr-FR" sz="1200" dirty="0" smtClean="0"/>
              <a:t>’.</a:t>
            </a:r>
            <a:endParaRPr lang="fr-FR" sz="12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Format de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lvl="0" indent="0">
              <a:lnSpc>
                <a:spcPct val="95800"/>
              </a:lnSpc>
              <a:spcBef>
                <a:spcPts val="875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 protocole HTTP permet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gestion d'ancre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symbole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# 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 fin </a:t>
            </a:r>
            <a:r>
              <a:rPr lang="fr-FR" sz="1100" spc="-20" dirty="0">
                <a:solidFill>
                  <a:srgbClr val="333333"/>
                </a:solidFill>
                <a:latin typeface="Arial"/>
                <a:cs typeface="Arial"/>
              </a:rPr>
              <a:t>d'</a:t>
            </a:r>
            <a:r>
              <a:rPr lang="fr-FR" sz="1100" spc="-20" dirty="0" err="1">
                <a:solidFill>
                  <a:srgbClr val="333333"/>
                </a:solidFill>
                <a:latin typeface="Arial"/>
                <a:cs typeface="Arial"/>
              </a:rPr>
              <a:t>url.Tout</a:t>
            </a:r>
            <a:r>
              <a:rPr lang="fr-FR"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qu'il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y a 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après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ce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dièse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appelé un fragment et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l'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utlise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son avantage sans que cela génère  un rafraichissement de la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12700" marR="5080" lvl="0" indent="0">
              <a:lnSpc>
                <a:spcPct val="95800"/>
              </a:lnSpc>
              <a:spcBef>
                <a:spcPts val="875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 lvl="0" indent="0">
              <a:lnSpc>
                <a:spcPct val="95800"/>
              </a:lnSpc>
              <a:spcBef>
                <a:spcPts val="875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Exemples de routes possible via un navigateur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lvl="0" indent="0">
              <a:lnSpc>
                <a:spcPct val="95800"/>
              </a:lnSpc>
              <a:spcBef>
                <a:spcPts val="875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67543" y="3429001"/>
          <a:ext cx="6168009" cy="125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003"/>
                <a:gridCol w="2056003"/>
                <a:gridCol w="2056003"/>
              </a:tblGrid>
              <a:tr h="41884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Route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Depuis un</a:t>
                      </a:r>
                      <a:r>
                        <a:rPr sz="1100" spc="-70" dirty="0"/>
                        <a:t> </a:t>
                      </a:r>
                      <a:r>
                        <a:rPr sz="1100" spc="-5" dirty="0"/>
                        <a:t>serveur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Depuis un</a:t>
                      </a:r>
                      <a:r>
                        <a:rPr sz="1100" spc="-70" dirty="0"/>
                        <a:t> </a:t>
                      </a:r>
                      <a:r>
                        <a:rPr sz="1100" spc="-5" dirty="0"/>
                        <a:t>fichier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884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/>
                        <a:t>/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5" dirty="0"/>
                        <a:t>votresite.com/#/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5" dirty="0"/>
                        <a:t>file:///chemin/fichier/index.html#/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884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/page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votresite.com/#/page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/>
                        <a:t>file:///chemin/fichier/index.html#/page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Routage,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layout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 et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Exemple d'un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layout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au format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HTML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spcBef>
                <a:spcPts val="820"/>
              </a:spcBef>
              <a:buNone/>
            </a:pP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Utilisation de la directive comme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nom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de balise</a:t>
            </a:r>
            <a:r>
              <a:rPr lang="fr-FR" sz="1100" spc="2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 la directive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attribut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246312"/>
            <a:ext cx="6118225" cy="27273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&lt;!DOCTYPE</a:t>
            </a:r>
            <a:r>
              <a:rPr sz="950" spc="-8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html&gt;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&lt;html&gt;</a:t>
            </a:r>
            <a:endParaRPr sz="950" dirty="0">
              <a:latin typeface="Lucida Console"/>
              <a:cs typeface="Lucida Console"/>
            </a:endParaRPr>
          </a:p>
          <a:p>
            <a:pPr marR="4805045" algn="ctr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&lt;body&gt;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&lt;header&gt;</a:t>
            </a:r>
            <a:endParaRPr sz="950" dirty="0">
              <a:latin typeface="Lucida Console"/>
              <a:cs typeface="Lucida Console"/>
            </a:endParaRPr>
          </a:p>
          <a:p>
            <a:pPr marL="1016635">
              <a:lnSpc>
                <a:spcPct val="100000"/>
              </a:lnSpc>
              <a:spcBef>
                <a:spcPts val="100"/>
              </a:spcBef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exemple  </a:t>
            </a:r>
            <a:r>
              <a:rPr sz="950" i="1" spc="160" dirty="0">
                <a:solidFill>
                  <a:srgbClr val="999999"/>
                </a:solidFill>
                <a:latin typeface="Trebuchet MS"/>
                <a:cs typeface="Trebuchet MS"/>
              </a:rPr>
              <a:t>d'inclusion</a:t>
            </a:r>
            <a:r>
              <a:rPr sz="950" i="1" spc="24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&lt;ng-include</a:t>
            </a:r>
            <a:r>
              <a:rPr sz="95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"'views/nav.html'"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&gt;&lt;/ng-include&gt;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&lt;/header&gt;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580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b="1" i="1" spc="204" dirty="0">
                <a:solidFill>
                  <a:srgbClr val="999999"/>
                </a:solidFill>
                <a:latin typeface="Trebuchet MS"/>
                <a:cs typeface="Trebuchet MS"/>
              </a:rPr>
              <a:t>ici</a:t>
            </a:r>
            <a:r>
              <a:rPr sz="950" i="1" spc="204" dirty="0">
                <a:solidFill>
                  <a:srgbClr val="999999"/>
                </a:solidFill>
                <a:latin typeface="Trebuchet MS"/>
                <a:cs typeface="Trebuchet MS"/>
              </a:rPr>
              <a:t>, </a:t>
            </a:r>
            <a:r>
              <a:rPr sz="950" i="1" spc="130" dirty="0">
                <a:solidFill>
                  <a:srgbClr val="999999"/>
                </a:solidFill>
                <a:latin typeface="Trebuchet MS"/>
                <a:cs typeface="Trebuchet MS"/>
              </a:rPr>
              <a:t>intégration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dynamique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des 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</a:rPr>
              <a:t>vues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par  </a:t>
            </a:r>
            <a:r>
              <a:rPr sz="950" i="1" spc="105" dirty="0">
                <a:solidFill>
                  <a:srgbClr val="999999"/>
                </a:solidFill>
                <a:latin typeface="Trebuchet MS"/>
                <a:cs typeface="Trebuchet MS"/>
              </a:rPr>
              <a:t>angular</a:t>
            </a:r>
            <a:r>
              <a:rPr sz="950" i="1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5B8425"/>
                </a:solidFill>
                <a:latin typeface="Lucida Console"/>
                <a:cs typeface="Lucida Console"/>
              </a:rPr>
              <a:t>&lt;ng-view&gt;&lt;/ng-view&gt;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&lt;footer&gt;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&lt;p&gt;</a:t>
            </a:r>
            <a:r>
              <a:rPr sz="950" spc="-5" dirty="0">
                <a:latin typeface="Lucida Console"/>
                <a:cs typeface="Lucida Console"/>
              </a:rPr>
              <a:t>©</a:t>
            </a:r>
            <a:r>
              <a:rPr sz="950" spc="-5" dirty="0" smtClean="0">
                <a:latin typeface="Lucida Console"/>
                <a:cs typeface="Lucida Console"/>
              </a:rPr>
              <a:t>201</a:t>
            </a:r>
            <a:r>
              <a:rPr lang="fr-FR" sz="950" spc="-5" dirty="0" smtClean="0">
                <a:latin typeface="Lucida Console"/>
                <a:cs typeface="Lucida Console"/>
              </a:rPr>
              <a:t>6</a:t>
            </a:r>
            <a:r>
              <a:rPr sz="950" spc="-5" dirty="0" smtClean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–</a:t>
            </a:r>
            <a:r>
              <a:rPr sz="950" spc="-55" dirty="0">
                <a:latin typeface="Lucida Console"/>
                <a:cs typeface="Lucida Console"/>
              </a:rPr>
              <a:t> </a:t>
            </a:r>
            <a:r>
              <a:rPr sz="950" spc="-5" dirty="0">
                <a:latin typeface="Lucida Console"/>
                <a:cs typeface="Lucida Console"/>
              </a:rPr>
              <a:t>monsite.com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&lt;/p&gt;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&lt;/footer&gt;</a:t>
            </a:r>
            <a:endParaRPr sz="950" dirty="0">
              <a:latin typeface="Lucida Console"/>
              <a:cs typeface="Lucida Console"/>
            </a:endParaRPr>
          </a:p>
          <a:p>
            <a:pPr marR="4732655" algn="ctr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&lt;/body&gt;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&lt;/html&gt;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52" y="5517232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&lt;ng-view&gt;&lt;/ng-view&gt;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39552" y="6237312"/>
            <a:ext cx="6118225" cy="35623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ng-view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&gt;&lt;/div&gt;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Déclaration d'un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templates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peuvent être déclarés de deux manières</a:t>
            </a:r>
            <a:r>
              <a:rPr lang="fr-FR" sz="11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différentes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410"/>
              </a:lnSpc>
              <a:spcBef>
                <a:spcPts val="63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chargé depuis une</a:t>
            </a:r>
            <a:r>
              <a:rPr lang="fr-FR"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url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déclaré sous forme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chaîne de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caractères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"/>
              </a:spcBef>
              <a:buNone/>
            </a:pPr>
            <a:endParaRPr lang="fr-FR" sz="1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n'est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possible d'utiliser les deux façons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simultanément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3091403"/>
            <a:ext cx="6118225" cy="256984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50">
              <a:latin typeface="Times New Roman"/>
              <a:cs typeface="Times New Roman"/>
            </a:endParaRPr>
          </a:p>
          <a:p>
            <a:pPr marL="724535" marR="2914015" indent="-290830">
              <a:lnSpc>
                <a:spcPct val="1092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{  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'views/accueil.html'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'accueilController'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'/sayhello'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652145" marR="3132455" indent="7239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'&lt;h1&gt;Hello&lt;/h1&gt;'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'sayHelloController'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Déclaration d'un</a:t>
            </a:r>
            <a:r>
              <a:rPr lang="fr-FR"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3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AngularsJS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donne le choix de déclarer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contrôleur pour chaque route de deux</a:t>
            </a:r>
            <a:r>
              <a:rPr lang="fr-FR" sz="11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façons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 déclarant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contrôleur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son nom après avoir été enregistré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au-près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du</a:t>
            </a:r>
            <a:r>
              <a:rPr lang="fr-FR" sz="11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module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lnSpc>
                <a:spcPts val="1410"/>
              </a:lnSpc>
              <a:spcBef>
                <a:spcPts val="0"/>
              </a:spcBef>
              <a:buClr>
                <a:srgbClr val="000000"/>
              </a:buClr>
              <a:buSzPct val="109090"/>
              <a:buFontTx/>
              <a:buAutoNum type="arabicPeriod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en définissant une fonction directement en</a:t>
            </a:r>
            <a:r>
              <a:rPr lang="fr-FR" sz="11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object 5"/>
          <p:cNvSpPr txBox="1"/>
          <p:nvPr/>
        </p:nvSpPr>
        <p:spPr>
          <a:xfrm>
            <a:off x="539552" y="2996952"/>
            <a:ext cx="6118225" cy="1985480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724535" marR="2914015" indent="-290830">
              <a:lnSpc>
                <a:spcPct val="1092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{  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'views/accueil.html'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'accueilController'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'/sayhello'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'&lt;h1&gt;Hello {{ prenom</a:t>
            </a:r>
            <a:r>
              <a:rPr sz="950" spc="-1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}}&lt;/h1&gt;'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$scope.prenom =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r>
              <a:rPr sz="950" spc="2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par</a:t>
            </a:r>
            <a:r>
              <a:rPr lang="fr-FR" sz="1800" b="1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défaut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Définition d'une route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défaut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cas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ou la route demandée serait</a:t>
            </a:r>
            <a:r>
              <a:rPr lang="fr-FR" sz="11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inexistante</a:t>
            </a:r>
          </a:p>
          <a:p>
            <a:pPr marL="12700" lvl="0" indent="0">
              <a:spcBef>
                <a:spcPts val="820"/>
              </a:spcBef>
              <a:buNone/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2373471"/>
            <a:ext cx="6118225" cy="33597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724535" marR="2914015" indent="-290830">
              <a:lnSpc>
                <a:spcPct val="1092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{  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'views/accueil.html'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'accueilController'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'/sayhello'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'&lt;h1&gt;Hello {{ prenom</a:t>
            </a:r>
            <a:r>
              <a:rPr sz="950" spc="-1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}}&lt;/h1&gt;'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118808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$scope.prenom =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'toto'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r>
              <a:rPr sz="950" spc="2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950" i="1" spc="180" dirty="0">
                <a:solidFill>
                  <a:srgbClr val="999999"/>
                </a:solidFill>
                <a:latin typeface="Trebuchet MS"/>
                <a:cs typeface="Trebuchet MS"/>
              </a:rPr>
              <a:t>&lt;!-- </a:t>
            </a:r>
            <a:r>
              <a:rPr sz="950" i="1" spc="65" dirty="0">
                <a:solidFill>
                  <a:srgbClr val="999999"/>
                </a:solidFill>
                <a:latin typeface="Trebuchet MS"/>
                <a:cs typeface="Trebuchet MS"/>
              </a:rPr>
              <a:t>Route  </a:t>
            </a:r>
            <a:r>
              <a:rPr sz="950" i="1" spc="90" dirty="0">
                <a:solidFill>
                  <a:srgbClr val="999999"/>
                </a:solidFill>
                <a:latin typeface="Trebuchet MS"/>
                <a:cs typeface="Trebuchet MS"/>
              </a:rPr>
              <a:t>par défaut avec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«  </a:t>
            </a:r>
            <a:r>
              <a:rPr sz="950" i="1" spc="114" dirty="0">
                <a:solidFill>
                  <a:srgbClr val="999999"/>
                </a:solidFill>
                <a:latin typeface="Trebuchet MS"/>
                <a:cs typeface="Trebuchet MS"/>
              </a:rPr>
              <a:t>redirectTo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»  </a:t>
            </a:r>
            <a:r>
              <a:rPr sz="950" i="1" spc="16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--&gt;</a:t>
            </a:r>
            <a:endParaRPr sz="950" dirty="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.otherwise({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redirectTo: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endParaRPr sz="950" dirty="0">
              <a:latin typeface="Lucida Console"/>
              <a:cs typeface="Lucida Console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Paramètres de</a:t>
            </a:r>
            <a:r>
              <a:rPr lang="fr-FR" sz="18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2225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Dans le cas d'une route possédant des paramètres variables,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fourni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paramètres,  des variables qu'il faut placer dans l'url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l'endroit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attendu.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1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7005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Exemple d'url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fr-FR"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i="1" spc="-5" dirty="0">
                <a:solidFill>
                  <a:srgbClr val="333333"/>
                </a:solidFill>
                <a:latin typeface="Arial"/>
                <a:cs typeface="Arial"/>
              </a:rPr>
              <a:t>website.com/#/</a:t>
            </a:r>
            <a:r>
              <a:rPr lang="fr-FR" sz="1100" i="1" spc="-5" dirty="0" err="1">
                <a:solidFill>
                  <a:srgbClr val="333333"/>
                </a:solidFill>
                <a:latin typeface="Arial"/>
                <a:cs typeface="Arial"/>
              </a:rPr>
              <a:t>product</a:t>
            </a:r>
            <a:r>
              <a:rPr lang="fr-FR" sz="1100" i="1" spc="-5" dirty="0">
                <a:solidFill>
                  <a:srgbClr val="333333"/>
                </a:solidFill>
                <a:latin typeface="Arial"/>
                <a:cs typeface="Arial"/>
              </a:rPr>
              <a:t>/67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object 3"/>
          <p:cNvSpPr txBox="1"/>
          <p:nvPr/>
        </p:nvSpPr>
        <p:spPr>
          <a:xfrm>
            <a:off x="539552" y="2946509"/>
            <a:ext cx="6118225" cy="1690206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724535" marR="2914015" indent="-290830">
              <a:lnSpc>
                <a:spcPct val="1088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'/product/:id'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{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templateUrl: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'views/product.html'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118808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controller: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'productController'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Récupération de paramètres dans un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fr-FR" sz="1200" dirty="0" smtClean="0"/>
              <a:t>Le contrôleur précédent déclare une dépendance vers le service $</a:t>
            </a:r>
            <a:r>
              <a:rPr lang="fr-FR" sz="1200" dirty="0" err="1" smtClean="0"/>
              <a:t>routeParams</a:t>
            </a:r>
            <a:r>
              <a:rPr lang="fr-FR" sz="1200" dirty="0" smtClean="0"/>
              <a:t>. </a:t>
            </a:r>
          </a:p>
          <a:p>
            <a:pPr>
              <a:buNone/>
            </a:pPr>
            <a:r>
              <a:rPr lang="fr-FR" sz="1200" dirty="0" smtClean="0"/>
              <a:t>Ce service expose une propriété </a:t>
            </a:r>
            <a:r>
              <a:rPr lang="fr-FR" sz="1200" dirty="0" err="1" smtClean="0"/>
              <a:t>userId</a:t>
            </a:r>
            <a:r>
              <a:rPr lang="fr-FR" sz="1200" dirty="0" smtClean="0"/>
              <a:t> contenant la valeur renseignée dans l’URL, qui est utilisée pour initialiser le scope.</a:t>
            </a:r>
            <a:endParaRPr lang="fr-FR" sz="1200" dirty="0"/>
          </a:p>
        </p:txBody>
      </p:sp>
      <p:sp>
        <p:nvSpPr>
          <p:cNvPr id="5" name="object 3"/>
          <p:cNvSpPr txBox="1"/>
          <p:nvPr/>
        </p:nvSpPr>
        <p:spPr>
          <a:xfrm>
            <a:off x="539552" y="2053337"/>
            <a:ext cx="7560840" cy="1529521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exemple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 </a:t>
            </a:r>
            <a:r>
              <a:rPr sz="950" i="1" spc="110" dirty="0">
                <a:solidFill>
                  <a:srgbClr val="999999"/>
                </a:solidFill>
                <a:latin typeface="Trebuchet MS"/>
                <a:cs typeface="Trebuchet MS"/>
              </a:rPr>
              <a:t>/product/:id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==</a:t>
            </a:r>
            <a:r>
              <a:rPr sz="950" i="1" spc="229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85" dirty="0">
                <a:solidFill>
                  <a:srgbClr val="999999"/>
                </a:solidFill>
                <a:latin typeface="Trebuchet MS"/>
                <a:cs typeface="Trebuchet MS"/>
              </a:rPr>
              <a:t>/product/8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33705" marR="3277235" indent="-289560">
              <a:lnSpc>
                <a:spcPct val="109600"/>
              </a:lnSpc>
            </a:pPr>
            <a:r>
              <a:rPr sz="950" spc="3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b="1" spc="35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$routeParams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console.log($routeParams.id</a:t>
            </a:r>
            <a:r>
              <a:rPr sz="95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5" dirty="0" smtClean="0">
                <a:solidFill>
                  <a:srgbClr val="663300"/>
                </a:solidFill>
                <a:latin typeface="Lucida Console"/>
                <a:cs typeface="Lucida Console"/>
              </a:rPr>
              <a:t>;</a:t>
            </a:r>
            <a:endParaRPr lang="fr-FR" sz="950" spc="-5" dirty="0" smtClean="0">
              <a:solidFill>
                <a:srgbClr val="663300"/>
              </a:solidFill>
              <a:latin typeface="Lucida Console"/>
              <a:cs typeface="Lucida Console"/>
            </a:endParaRPr>
          </a:p>
          <a:p>
            <a:pPr marL="433705" marR="3277235" indent="-289560">
              <a:lnSpc>
                <a:spcPct val="109600"/>
              </a:lnSpc>
            </a:pPr>
            <a:r>
              <a:rPr lang="fr-FR" sz="950" spc="-5" dirty="0" smtClean="0">
                <a:solidFill>
                  <a:srgbClr val="663300"/>
                </a:solidFill>
                <a:latin typeface="Lucida Console" pitchFamily="49" charset="0"/>
                <a:cs typeface="Lucida Console"/>
              </a:rPr>
              <a:t>	</a:t>
            </a:r>
            <a:r>
              <a:rPr lang="fr-FR" sz="950" dirty="0" smtClean="0">
                <a:latin typeface="Lucida Console" pitchFamily="49" charset="0"/>
              </a:rPr>
              <a:t>$scope.id = $routeParams.id;</a:t>
            </a:r>
            <a:endParaRPr sz="950" dirty="0">
              <a:latin typeface="Lucida Console" pitchFamily="49" charset="0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-5" dirty="0" smtClean="0">
                <a:solidFill>
                  <a:srgbClr val="663300"/>
                </a:solidFill>
                <a:latin typeface="Lucida Console"/>
                <a:cs typeface="Lucida Console"/>
              </a:rPr>
              <a:t>});</a:t>
            </a:r>
            <a:endParaRPr lang="fr-FR" sz="950" spc="-5" dirty="0" smtClean="0">
              <a:solidFill>
                <a:srgbClr val="663300"/>
              </a:solidFill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Récupération de paramètres dans un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fr-FR" sz="1200" dirty="0" smtClean="0"/>
              <a:t>Il est également possible de définir des paramètres de route optionnels, en suffixant leurs noms par le caractère ?.</a:t>
            </a:r>
          </a:p>
          <a:p>
            <a:pPr>
              <a:buNone/>
            </a:pPr>
            <a:endParaRPr lang="fr-FR" sz="12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module.config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($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routeProvider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) {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$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routeProvider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.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when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("/user/:user/:Id?", {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templateUrl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"./user_profile.html",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'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UserController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'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}) </a:t>
            </a:r>
          </a:p>
          <a:p>
            <a:pPr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});</a:t>
            </a:r>
          </a:p>
          <a:p>
            <a:pPr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fr-FR" sz="1200" dirty="0" smtClean="0"/>
              <a:t>La table de routage de l’exemple précédent déclare une route contenant un paramètre optionnel. </a:t>
            </a:r>
          </a:p>
          <a:p>
            <a:pPr>
              <a:buNone/>
            </a:pPr>
            <a:r>
              <a:rPr lang="fr-FR" sz="1200" dirty="0" smtClean="0"/>
              <a:t>Il est ensuite nécessaire de vérifier dans le contrôleur la présence ou non de la propriété dans les $</a:t>
            </a:r>
            <a:r>
              <a:rPr lang="fr-FR" sz="1200" dirty="0" err="1" smtClean="0"/>
              <a:t>routeParams</a:t>
            </a:r>
            <a:r>
              <a:rPr lang="fr-FR" sz="1200" dirty="0" smtClean="0"/>
              <a:t>.</a:t>
            </a:r>
          </a:p>
          <a:p>
            <a:pPr>
              <a:buNone/>
            </a:pPr>
            <a:r>
              <a:rPr lang="fr-FR" sz="1200" dirty="0" smtClean="0"/>
              <a:t>Dans l’exemple précédent, cette route réagira aux URL /user/ et /user/5 par exemple.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Single Page</a:t>
            </a:r>
            <a:r>
              <a:rPr lang="fr-FR" spc="-19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Définition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5875" lvl="0" indent="0">
              <a:lnSpc>
                <a:spcPct val="95800"/>
              </a:lnSpc>
              <a:spcBef>
                <a:spcPts val="875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b="1" spc="-5" dirty="0">
                <a:solidFill>
                  <a:srgbClr val="333333"/>
                </a:solidFill>
                <a:latin typeface="Arial"/>
                <a:cs typeface="Arial"/>
              </a:rPr>
              <a:t>Single Page Application </a:t>
            </a:r>
            <a:r>
              <a:rPr lang="fr-FR" sz="1200" spc="-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200" b="1" spc="-20" dirty="0">
                <a:solidFill>
                  <a:srgbClr val="333333"/>
                </a:solidFill>
                <a:latin typeface="Arial"/>
                <a:cs typeface="Arial"/>
              </a:rPr>
              <a:t>SPA</a:t>
            </a:r>
            <a:r>
              <a:rPr lang="fr-FR" sz="1200" spc="-2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est une application web accessible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via 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page web unique,  qui consiste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charger toute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logique et visuel sur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seule page et permet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fluidifier  l'expérience</a:t>
            </a:r>
            <a:r>
              <a:rPr lang="fr-FR" sz="12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10" dirty="0">
                <a:solidFill>
                  <a:srgbClr val="333333"/>
                </a:solidFill>
                <a:latin typeface="Arial"/>
                <a:cs typeface="Arial"/>
              </a:rPr>
              <a:t>utilisateur.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9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91770" lvl="0" indent="0">
              <a:lnSpc>
                <a:spcPts val="1270"/>
              </a:lnSpc>
              <a:spcBef>
                <a:spcPts val="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Les données complémentaires seront alors chargées dynamiquement,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l'application en AJAX  généralement fourni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une API</a:t>
            </a:r>
            <a:r>
              <a:rPr lang="fr-FR" sz="12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30" dirty="0">
                <a:solidFill>
                  <a:srgbClr val="333333"/>
                </a:solidFill>
                <a:latin typeface="Arial"/>
                <a:cs typeface="Arial"/>
              </a:rPr>
              <a:t>REST.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56"/>
              </a:spcBef>
              <a:buNone/>
            </a:pPr>
            <a:endParaRPr lang="fr-FR"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Ce qu'il ne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faut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pas</a:t>
            </a:r>
            <a:r>
              <a:rPr lang="fr-FR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faire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Utiliser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JQuery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dans tous les</a:t>
            </a:r>
            <a:r>
              <a:rPr lang="fr-FR"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cas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869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Utiliser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fonction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un plugin</a:t>
            </a:r>
            <a:r>
              <a:rPr lang="fr-FR"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Jquery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42"/>
              </a:spcBef>
              <a:buFont typeface="Calibri"/>
              <a:buChar char="•"/>
            </a:pPr>
            <a:endParaRPr lang="fr-FR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Ce qu'il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faut</a:t>
            </a:r>
            <a:r>
              <a:rPr lang="fr-FR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faire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Créer une application</a:t>
            </a:r>
            <a:r>
              <a:rPr lang="fr-FR" sz="12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modulaire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Utiliser les bons patrons de</a:t>
            </a:r>
            <a:r>
              <a:rPr lang="fr-FR"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conceptions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Garder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une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relation client serveur</a:t>
            </a:r>
            <a:r>
              <a:rPr lang="fr-FR" sz="12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saine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Résolution d'une route avant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instanciaton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 du</a:t>
            </a:r>
            <a:r>
              <a:rPr lang="fr-FR" sz="1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61023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peut être intéressant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pouvoir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effectuer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traitement, initialiser des paramètres avant  l'instanciation d'un contrôleur avec l'utilisation d'une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route.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21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il est possible de rajouter une troisième propriété portant le nom de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fr-FR" sz="11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i="1" spc="-5" dirty="0" err="1">
                <a:solidFill>
                  <a:srgbClr val="333333"/>
                </a:solidFill>
                <a:latin typeface="Arial"/>
                <a:cs typeface="Arial"/>
              </a:rPr>
              <a:t>resolve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valeur de la propriété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resolve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</a:t>
            </a:r>
            <a:r>
              <a:rPr lang="fr-FR" sz="1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objet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l'objet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resolve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peut avoir plusieurs propriétés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noms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propriétés de l'objet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resolve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sont laissés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au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choix du</a:t>
            </a:r>
            <a:r>
              <a:rPr lang="fr-FR" sz="11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développeur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valeurs de l'objet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resolve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doivent être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nom d'un service ou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une</a:t>
            </a:r>
            <a:r>
              <a:rPr lang="fr-FR" sz="11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fonction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les propriétés résolus sont injectables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1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endParaRPr lang="fr-FR" sz="1100" spc="-5" dirty="0" smtClean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Résolution d'une route avant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instanciation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lang="fr-FR" sz="1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contrôleur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200" dirty="0" smtClean="0"/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/>
              <a:t>Cette propriété attend comme valeur un objet JavaScript dont chaque propriété est une fonction, pouvant déclarer des dépendances vers des services.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2852936"/>
            <a:ext cx="6118225" cy="33597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724535" marR="3131185" indent="-290830">
              <a:lnSpc>
                <a:spcPct val="1094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$routeProvider.when(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{  templateUrl: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'views/main.html'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controller: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'mainController'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resolve: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3714115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keyA: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'unService'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 keyB: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()</a:t>
            </a:r>
            <a:r>
              <a:rPr sz="950" spc="1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40"/>
              </a:spcBef>
            </a:pPr>
            <a:r>
              <a:rPr sz="950" b="1" spc="90" dirty="0">
                <a:solidFill>
                  <a:srgbClr val="333333"/>
                </a:solidFill>
                <a:latin typeface="Trebuchet MS"/>
                <a:cs typeface="Trebuchet MS"/>
              </a:rPr>
              <a:t>return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'une</a:t>
            </a:r>
            <a:r>
              <a:rPr sz="950" spc="14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valeur'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;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R="4586605" algn="ctr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'mainController'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keyA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keyB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50" i="1" spc="20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code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module.config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($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routeProvider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)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$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routeProvider.when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("/user/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current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",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templateUrl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"./current_user_profile.html",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'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UserController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',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</a:t>
            </a:r>
            <a:r>
              <a:rPr lang="fr-FR" sz="1200" spc="-5" dirty="0" err="1" smtClean="0">
                <a:solidFill>
                  <a:srgbClr val="9A0000"/>
                </a:solidFill>
                <a:latin typeface="Source Code Pro" pitchFamily="49" charset="0"/>
                <a:cs typeface="Arial"/>
              </a:rPr>
              <a:t>resolve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user: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()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  return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    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userName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"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Sollivier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",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    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firstName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"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Sebastien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",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       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lastName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: "Ollivier"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    }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    }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    }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}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endParaRPr lang="fr-FR" sz="900" spc="-5" dirty="0" smtClean="0">
              <a:solidFill>
                <a:srgbClr val="333333"/>
              </a:solidFill>
              <a:latin typeface="Source Code Pro" pitchFamily="49" charset="0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/>
              <a:t>Les propriétés de l’objet </a:t>
            </a:r>
            <a:r>
              <a:rPr lang="fr-FR" sz="1200" dirty="0" err="1" smtClean="0"/>
              <a:t>resolve</a:t>
            </a:r>
            <a:r>
              <a:rPr lang="fr-FR" sz="1200" dirty="0" smtClean="0"/>
              <a:t> d’une route sont ensuite accessibles dans le contrôleur, en déclarant une dépendance vers le nom des propriétés.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200" spc="-5" dirty="0" smtClean="0">
              <a:solidFill>
                <a:srgbClr val="333333"/>
              </a:solidFill>
              <a:latin typeface="Source Code Pro" pitchFamily="49" charset="0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module.controller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('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UserController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', 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($scope, user) {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   $</a:t>
            </a:r>
            <a:r>
              <a:rPr lang="fr-FR" sz="1200" spc="-5" dirty="0" err="1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scope.user</a:t>
            </a: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 = user;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spc="-5" dirty="0" smtClean="0">
                <a:solidFill>
                  <a:srgbClr val="333333"/>
                </a:solidFill>
                <a:latin typeface="Source Code Pro" pitchFamily="49" charset="0"/>
                <a:cs typeface="Arial"/>
              </a:rPr>
              <a:t>});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900" spc="-5" dirty="0" smtClean="0">
              <a:solidFill>
                <a:srgbClr val="333333"/>
              </a:solidFill>
              <a:latin typeface="Source Code Pro" pitchFamily="49" charset="0"/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</a:rPr>
              <a:t>La dépendance vers user déclarée dans le contrôleur précédent permet d’accéder à la valeur récupérée par la fonction user de la propriété </a:t>
            </a:r>
            <a:r>
              <a:rPr lang="fr-FR" sz="1200" dirty="0" err="1" smtClean="0">
                <a:solidFill>
                  <a:prstClr val="black"/>
                </a:solidFill>
              </a:rPr>
              <a:t>resolve</a:t>
            </a:r>
            <a:r>
              <a:rPr lang="fr-FR" sz="1200" dirty="0" smtClean="0">
                <a:solidFill>
                  <a:prstClr val="black"/>
                </a:solidFill>
              </a:rPr>
              <a:t>.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900" dirty="0">
              <a:solidFill>
                <a:prstClr val="black"/>
              </a:solidFill>
              <a:latin typeface="Source Code Pro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prstClr val="black"/>
                </a:solidFill>
                <a:cs typeface="Arial"/>
              </a:rPr>
              <a:t>Service $location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/>
              <a:t>Il est également possible de déclencher une navigation de façon programmatique, grâce au service $</a:t>
            </a:r>
            <a:r>
              <a:rPr lang="fr-FR" sz="1200" dirty="0" smtClean="0">
                <a:solidFill>
                  <a:srgbClr val="9A0000"/>
                </a:solidFill>
              </a:rPr>
              <a:t>location</a:t>
            </a:r>
            <a:r>
              <a:rPr lang="fr-FR" sz="1200" dirty="0" smtClean="0"/>
              <a:t>.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/>
              <a:t>Le service $location contient un ensemble de méthodes permettant d’accéder aux informations de l’URL courante. Ces méthodes sont les suivantes :</a:t>
            </a:r>
            <a:endParaRPr lang="fr-FR" sz="1200" b="1" dirty="0" smtClean="0">
              <a:solidFill>
                <a:prstClr val="black"/>
              </a:solidFill>
              <a:cs typeface="Arial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module.controller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($scope, $location) {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absUrl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location.absUrl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url = $location.url();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protocol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location.protocol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host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location.host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path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location.host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hash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location.host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port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location.port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var 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queryString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=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location.search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(); 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});</a:t>
            </a:r>
            <a:endParaRPr lang="fr-FR" sz="1200" dirty="0">
              <a:solidFill>
                <a:prstClr val="black"/>
              </a:solidFill>
              <a:latin typeface="Source Code Pro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prstClr val="black"/>
                </a:solidFill>
                <a:cs typeface="Arial"/>
              </a:rPr>
              <a:t>Service $location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200" dirty="0" smtClean="0"/>
              <a:t>Dans l’exemple précédent, si l’URL courante de l’application est http://monapplication.com/#/user/current?showEvenIfEmpty=true#account, les propriétés auront les valeurs suivantes :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200" dirty="0" smtClean="0"/>
          </a:p>
          <a:p>
            <a:pPr fontAlgn="t"/>
            <a:r>
              <a:rPr lang="fr-FR" sz="1200" b="1" i="1" dirty="0" err="1" smtClean="0"/>
              <a:t>absUrl</a:t>
            </a:r>
            <a:r>
              <a:rPr lang="fr-FR" sz="1200" b="1" i="1" dirty="0" smtClean="0"/>
              <a:t> : </a:t>
            </a:r>
            <a:r>
              <a:rPr lang="fr-FR" sz="1200" i="1" dirty="0" smtClean="0"/>
              <a:t>http://monapplication.com/#/user/current?showEvenIfEmpty=true#account</a:t>
            </a:r>
            <a:endParaRPr lang="fr-FR" sz="1200" dirty="0" smtClean="0"/>
          </a:p>
          <a:p>
            <a:pPr fontAlgn="t"/>
            <a:r>
              <a:rPr lang="fr-FR" sz="1200" b="1" i="1" dirty="0" smtClean="0"/>
              <a:t>url : </a:t>
            </a:r>
            <a:r>
              <a:rPr lang="fr-FR" sz="1200" i="1" dirty="0" smtClean="0"/>
              <a:t>/user/</a:t>
            </a:r>
            <a:r>
              <a:rPr lang="fr-FR" sz="1200" i="1" dirty="0" err="1" smtClean="0"/>
              <a:t>current?showEvenIfEmpty</a:t>
            </a:r>
            <a:r>
              <a:rPr lang="fr-FR" sz="1200" i="1" dirty="0" smtClean="0"/>
              <a:t>=</a:t>
            </a:r>
            <a:r>
              <a:rPr lang="fr-FR" sz="1200" i="1" dirty="0" err="1" smtClean="0"/>
              <a:t>true</a:t>
            </a:r>
            <a:r>
              <a:rPr lang="fr-FR" sz="1200" i="1" dirty="0" smtClean="0"/>
              <a:t>#</a:t>
            </a:r>
            <a:r>
              <a:rPr lang="fr-FR" sz="1200" i="1" dirty="0" err="1" smtClean="0"/>
              <a:t>account</a:t>
            </a:r>
            <a:endParaRPr lang="fr-FR" sz="1200" dirty="0" smtClean="0"/>
          </a:p>
          <a:p>
            <a:pPr fontAlgn="t"/>
            <a:r>
              <a:rPr lang="fr-FR" sz="1200" b="1" i="1" dirty="0" err="1" smtClean="0"/>
              <a:t>protocol</a:t>
            </a:r>
            <a:r>
              <a:rPr lang="fr-FR" sz="1200" b="1" i="1" dirty="0" smtClean="0"/>
              <a:t> : </a:t>
            </a:r>
            <a:r>
              <a:rPr lang="fr-FR" sz="1200" i="1" dirty="0" smtClean="0"/>
              <a:t>http</a:t>
            </a:r>
            <a:endParaRPr lang="fr-FR" sz="1200" dirty="0" smtClean="0"/>
          </a:p>
          <a:p>
            <a:pPr fontAlgn="t"/>
            <a:r>
              <a:rPr lang="fr-FR" sz="1200" b="1" i="1" dirty="0" smtClean="0"/>
              <a:t>Host : </a:t>
            </a:r>
            <a:r>
              <a:rPr lang="fr-FR" sz="1200" i="1" dirty="0" smtClean="0"/>
              <a:t>monapplication.com</a:t>
            </a:r>
            <a:endParaRPr lang="fr-FR" sz="1200" dirty="0" smtClean="0"/>
          </a:p>
          <a:p>
            <a:pPr fontAlgn="t"/>
            <a:r>
              <a:rPr lang="fr-FR" sz="1200" b="1" i="1" dirty="0" err="1" smtClean="0"/>
              <a:t>Path</a:t>
            </a:r>
            <a:r>
              <a:rPr lang="fr-FR" sz="1200" b="1" i="1" dirty="0" smtClean="0"/>
              <a:t> : </a:t>
            </a:r>
            <a:r>
              <a:rPr lang="fr-FR" sz="1200" i="1" dirty="0" smtClean="0"/>
              <a:t>/user/</a:t>
            </a:r>
            <a:r>
              <a:rPr lang="fr-FR" sz="1200" i="1" dirty="0" err="1" smtClean="0"/>
              <a:t>current</a:t>
            </a:r>
            <a:endParaRPr lang="fr-FR" sz="1200" dirty="0" smtClean="0"/>
          </a:p>
          <a:p>
            <a:pPr fontAlgn="t"/>
            <a:r>
              <a:rPr lang="fr-FR" sz="1200" b="1" i="1" dirty="0" smtClean="0"/>
              <a:t>Hash : </a:t>
            </a:r>
            <a:r>
              <a:rPr lang="fr-FR" sz="1200" i="1" dirty="0" err="1" smtClean="0"/>
              <a:t>account</a:t>
            </a:r>
            <a:endParaRPr lang="fr-FR" sz="1200" dirty="0" smtClean="0"/>
          </a:p>
          <a:p>
            <a:pPr fontAlgn="t"/>
            <a:r>
              <a:rPr lang="fr-FR" sz="1200" b="1" i="1" dirty="0" smtClean="0"/>
              <a:t>Port : </a:t>
            </a:r>
            <a:r>
              <a:rPr lang="fr-FR" sz="1200" i="1" dirty="0" smtClean="0"/>
              <a:t>80 (port HTTP par défaut)</a:t>
            </a:r>
            <a:endParaRPr lang="fr-FR" sz="1200" dirty="0" smtClean="0"/>
          </a:p>
          <a:p>
            <a:pPr fontAlgn="t"/>
            <a:r>
              <a:rPr lang="fr-FR" sz="1200" b="1" i="1" dirty="0" err="1" smtClean="0"/>
              <a:t>queryString</a:t>
            </a:r>
            <a:r>
              <a:rPr lang="fr-FR" sz="1200" b="1" i="1" dirty="0" smtClean="0"/>
              <a:t> : </a:t>
            </a:r>
            <a:r>
              <a:rPr lang="fr-FR" sz="1200" i="1" dirty="0" smtClean="0"/>
              <a:t>Objet JavaScript contenant une propriété </a:t>
            </a:r>
            <a:r>
              <a:rPr lang="fr-FR" sz="1200" i="1" dirty="0" err="1" smtClean="0"/>
              <a:t>showEvenIfEmpty</a:t>
            </a:r>
            <a:r>
              <a:rPr lang="fr-FR" sz="1200" i="1" dirty="0" smtClean="0"/>
              <a:t> ayant comme valeur </a:t>
            </a:r>
            <a:r>
              <a:rPr lang="fr-FR" sz="1200" i="1" dirty="0" err="1" smtClean="0"/>
              <a:t>true</a:t>
            </a:r>
            <a:endParaRPr lang="fr-FR" sz="1200" dirty="0" smtClean="0"/>
          </a:p>
          <a:p>
            <a:pPr marL="12700" lvl="0" indent="0">
              <a:spcBef>
                <a:spcPts val="107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Source Code Pro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dirty="0" smtClean="0">
                <a:solidFill>
                  <a:prstClr val="black"/>
                </a:solidFill>
                <a:cs typeface="Arial"/>
              </a:rPr>
              <a:t>Service $location</a:t>
            </a: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400" b="1" dirty="0" smtClean="0"/>
              <a:t>Modification de l’URL courante</a:t>
            </a:r>
          </a:p>
          <a:p>
            <a:pPr marL="12700" lvl="0" indent="0">
              <a:spcBef>
                <a:spcPts val="1070"/>
              </a:spcBef>
              <a:buNone/>
            </a:pPr>
            <a:endParaRPr lang="fr-FR" sz="1400" b="1" dirty="0" smtClean="0">
              <a:solidFill>
                <a:prstClr val="black"/>
              </a:solidFill>
              <a:cs typeface="Arial"/>
            </a:endParaRPr>
          </a:p>
          <a:p>
            <a:pPr>
              <a:buNone/>
            </a:pPr>
            <a:r>
              <a:rPr lang="fr-FR" sz="1200" dirty="0" smtClean="0"/>
              <a:t>Le service $location expose aussi des méthodes permettant de modifier l’URL courante.</a:t>
            </a:r>
          </a:p>
          <a:p>
            <a:pPr>
              <a:buNone/>
            </a:pPr>
            <a:r>
              <a:rPr lang="fr-FR" sz="1200" dirty="0" smtClean="0"/>
              <a:t>Les méthodes url, </a:t>
            </a:r>
            <a:r>
              <a:rPr lang="fr-FR" sz="1200" dirty="0" err="1" smtClean="0"/>
              <a:t>path</a:t>
            </a:r>
            <a:r>
              <a:rPr lang="fr-FR" sz="1200" dirty="0" smtClean="0"/>
              <a:t> et hash permettent également de modifier ces éléments lorsqu’un paramètre est passé.</a:t>
            </a:r>
          </a:p>
          <a:p>
            <a:pPr>
              <a:buNone/>
            </a:pPr>
            <a:endParaRPr lang="fr-FR" sz="1200" dirty="0" smtClean="0"/>
          </a:p>
          <a:p>
            <a:pPr>
              <a:buNone/>
            </a:pPr>
            <a:r>
              <a:rPr lang="en-US" sz="1200" dirty="0" err="1" smtClean="0">
                <a:latin typeface="Source Code Pro" pitchFamily="49" charset="0"/>
              </a:rPr>
              <a:t>module.controller</a:t>
            </a:r>
            <a:r>
              <a:rPr lang="en-US" sz="1200" dirty="0" smtClean="0">
                <a:latin typeface="Source Code Pro" pitchFamily="49" charset="0"/>
              </a:rPr>
              <a:t>(function($scope, $location) { </a:t>
            </a:r>
          </a:p>
          <a:p>
            <a:pPr>
              <a:buNone/>
            </a:pPr>
            <a:r>
              <a:rPr lang="en-US" sz="1200" dirty="0" smtClean="0">
                <a:latin typeface="Source Code Pro" pitchFamily="49" charset="0"/>
              </a:rPr>
              <a:t>    $location.url("/user/</a:t>
            </a:r>
            <a:r>
              <a:rPr lang="en-US" sz="1200" dirty="0" err="1" smtClean="0">
                <a:latin typeface="Source Code Pro" pitchFamily="49" charset="0"/>
              </a:rPr>
              <a:t>current?showEvenIfEmpty</a:t>
            </a:r>
            <a:r>
              <a:rPr lang="en-US" sz="1200" dirty="0" smtClean="0">
                <a:latin typeface="Source Code Pro" pitchFamily="49" charset="0"/>
              </a:rPr>
              <a:t>=</a:t>
            </a:r>
            <a:r>
              <a:rPr lang="en-US" sz="1200" dirty="0" err="1" smtClean="0">
                <a:latin typeface="Source Code Pro" pitchFamily="49" charset="0"/>
              </a:rPr>
              <a:t>true#account</a:t>
            </a:r>
            <a:r>
              <a:rPr lang="en-US" sz="1200" dirty="0" smtClean="0">
                <a:latin typeface="Source Code Pro" pitchFamily="49" charset="0"/>
              </a:rPr>
              <a:t>"); </a:t>
            </a:r>
          </a:p>
          <a:p>
            <a:pPr>
              <a:buNone/>
            </a:pPr>
            <a:r>
              <a:rPr lang="en-US" sz="1200" dirty="0" smtClean="0">
                <a:latin typeface="Source Code Pro" pitchFamily="49" charset="0"/>
              </a:rPr>
              <a:t>});</a:t>
            </a:r>
          </a:p>
          <a:p>
            <a:pPr>
              <a:buNone/>
            </a:pPr>
            <a:endParaRPr lang="en-US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fr-FR" sz="1200" i="1" dirty="0" smtClean="0"/>
              <a:t>Le code précédent permet de modifier l’URL courante, via la méthode url du service $location.</a:t>
            </a:r>
          </a:p>
          <a:p>
            <a:pPr>
              <a:buNone/>
            </a:pPr>
            <a:endParaRPr lang="en-US" sz="12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Source Code Pro" pitchFamily="49" charset="0"/>
              </a:rPr>
              <a:t>module.controller</a:t>
            </a:r>
            <a:r>
              <a:rPr lang="en-US" sz="1200" dirty="0" smtClean="0">
                <a:latin typeface="Source Code Pro" pitchFamily="49" charset="0"/>
              </a:rPr>
              <a:t>(function($scope, $location) { </a:t>
            </a:r>
          </a:p>
          <a:p>
            <a:pPr>
              <a:buNone/>
            </a:pPr>
            <a:r>
              <a:rPr lang="en-US" sz="1200" dirty="0" smtClean="0">
                <a:latin typeface="Source Code Pro" pitchFamily="49" charset="0"/>
              </a:rPr>
              <a:t>    $</a:t>
            </a:r>
            <a:r>
              <a:rPr lang="en-US" sz="1200" dirty="0" err="1" smtClean="0">
                <a:latin typeface="Source Code Pro" pitchFamily="49" charset="0"/>
              </a:rPr>
              <a:t>location.path</a:t>
            </a:r>
            <a:r>
              <a:rPr lang="en-US" sz="1200" dirty="0" smtClean="0">
                <a:latin typeface="Source Code Pro" pitchFamily="49" charset="0"/>
              </a:rPr>
              <a:t>("/user/current"); </a:t>
            </a:r>
          </a:p>
          <a:p>
            <a:pPr>
              <a:buNone/>
            </a:pPr>
            <a:r>
              <a:rPr lang="en-US" sz="1200" dirty="0" smtClean="0">
                <a:latin typeface="Source Code Pro" pitchFamily="49" charset="0"/>
              </a:rPr>
              <a:t>    $</a:t>
            </a:r>
            <a:r>
              <a:rPr lang="en-US" sz="1200" dirty="0" err="1" smtClean="0">
                <a:latin typeface="Source Code Pro" pitchFamily="49" charset="0"/>
              </a:rPr>
              <a:t>location.hash</a:t>
            </a:r>
            <a:r>
              <a:rPr lang="en-US" sz="1200" dirty="0" smtClean="0">
                <a:latin typeface="Source Code Pro" pitchFamily="49" charset="0"/>
              </a:rPr>
              <a:t>("account"); </a:t>
            </a:r>
          </a:p>
          <a:p>
            <a:pPr>
              <a:buNone/>
            </a:pPr>
            <a:r>
              <a:rPr lang="en-US" sz="1200" dirty="0" smtClean="0">
                <a:latin typeface="Source Code Pro" pitchFamily="49" charset="0"/>
              </a:rPr>
              <a:t>});</a:t>
            </a:r>
          </a:p>
          <a:p>
            <a:pPr>
              <a:buNone/>
            </a:pPr>
            <a:endParaRPr lang="en-US" sz="1200" dirty="0" smtClean="0">
              <a:latin typeface="Source Code Pro" pitchFamily="49" charset="0"/>
            </a:endParaRPr>
          </a:p>
          <a:p>
            <a:pPr>
              <a:buNone/>
            </a:pPr>
            <a:endParaRPr lang="fr-FR" sz="12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Mode de</a:t>
            </a:r>
            <a:r>
              <a:rPr lang="fr-FR" sz="1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routage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11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I'utilisation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d'une application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«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Single Page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»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n'est pas sans</a:t>
            </a:r>
            <a:r>
              <a:rPr lang="fr-FR" sz="11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conséquence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0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référencement plus difficile pour les moteurs de recherche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url plus complexe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retenir pour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utilisateurs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avec le « #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»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Font typeface="Calibri"/>
              <a:buChar char="•"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Font typeface="Calibri"/>
              <a:buChar char="•"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Hashbang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(#!)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est un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hack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sert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tromper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navigateur pour lui faire croire qu'il n'a pas changé de</a:t>
            </a:r>
            <a:r>
              <a:rPr lang="fr-FR" sz="11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permet d'informer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moteurs de recherche que l'application est en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Ajax</a:t>
            </a:r>
            <a:endParaRPr lang="fr-FR" dirty="0"/>
          </a:p>
        </p:txBody>
      </p:sp>
      <p:sp>
        <p:nvSpPr>
          <p:cNvPr id="6" name="object 3"/>
          <p:cNvSpPr txBox="1"/>
          <p:nvPr/>
        </p:nvSpPr>
        <p:spPr>
          <a:xfrm>
            <a:off x="539552" y="4054827"/>
            <a:ext cx="6118225" cy="146240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exemple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</a:t>
            </a:r>
            <a:r>
              <a:rPr sz="950" i="1" spc="8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80" dirty="0">
                <a:solidFill>
                  <a:srgbClr val="999999"/>
                </a:solidFill>
                <a:latin typeface="Trebuchet MS"/>
                <a:cs typeface="Trebuchet MS"/>
                <a:hlinkClick r:id="rId2"/>
              </a:rPr>
              <a:t>http://monsite.com/#!/products/promo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125" dirty="0">
                <a:solidFill>
                  <a:srgbClr val="999999"/>
                </a:solidFill>
                <a:latin typeface="Trebuchet MS"/>
                <a:cs typeface="Trebuchet MS"/>
              </a:rPr>
              <a:t>configuration </a:t>
            </a:r>
            <a:r>
              <a:rPr sz="950" i="1" spc="40" dirty="0">
                <a:solidFill>
                  <a:srgbClr val="999999"/>
                </a:solidFill>
                <a:latin typeface="Trebuchet MS"/>
                <a:cs typeface="Trebuchet MS"/>
              </a:rPr>
              <a:t>du  </a:t>
            </a:r>
            <a:r>
              <a:rPr sz="950" i="1" spc="135" dirty="0">
                <a:solidFill>
                  <a:srgbClr val="999999"/>
                </a:solidFill>
                <a:latin typeface="Trebuchet MS"/>
                <a:cs typeface="Trebuchet MS"/>
              </a:rPr>
              <a:t>préfix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«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!</a:t>
            </a:r>
            <a:r>
              <a:rPr sz="950" i="1" spc="17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»</a:t>
            </a:r>
            <a:endParaRPr sz="950" dirty="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$locationProvider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$locationProvider.hashPrefix(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'!'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Le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Hashbang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 smtClean="0">
                <a:solidFill>
                  <a:srgbClr val="333333"/>
                </a:solidFill>
                <a:latin typeface="Arial"/>
                <a:cs typeface="Arial"/>
              </a:rPr>
              <a:t>(#!)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Avec cette configuration, </a:t>
            </a:r>
            <a:r>
              <a:rPr lang="fr-FR" sz="1200" dirty="0" err="1" smtClean="0">
                <a:solidFill>
                  <a:prstClr val="black"/>
                </a:solidFill>
                <a:latin typeface="Arial"/>
                <a:cs typeface="Arial"/>
              </a:rPr>
              <a:t>AngularJS</a:t>
            </a:r>
            <a:r>
              <a:rPr lang="fr-FR" sz="1200" dirty="0" smtClean="0">
                <a:solidFill>
                  <a:prstClr val="black"/>
                </a:solidFill>
                <a:latin typeface="Arial"/>
                <a:cs typeface="Arial"/>
              </a:rPr>
              <a:t> rajoutera automatiquement un préfixe #! aux URL de l’application, permettant aux moteurs de recherche de détecter que l’application possède du contenu chargé en AJAX.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module.config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function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locationProvider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) 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{ 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$</a:t>
            </a:r>
            <a:r>
              <a:rPr lang="fr-FR" sz="1200" dirty="0" err="1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locationProvider.hashPrefix</a:t>
            </a: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(’!’); 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});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dirty="0" smtClean="0"/>
              <a:t>Si l’application </a:t>
            </a:r>
            <a:r>
              <a:rPr lang="fr-FR" sz="1200" dirty="0" err="1" smtClean="0"/>
              <a:t>AngularJS</a:t>
            </a:r>
            <a:r>
              <a:rPr lang="fr-FR" sz="1200" dirty="0" smtClean="0"/>
              <a:t> utilise le mode d’URL HTML 5, ce préfixe ne pourra pas être utilisé. Dans ce cas, il est nécessaire d’ajouter une </a:t>
            </a:r>
            <a:r>
              <a:rPr lang="fr-FR" sz="1200" dirty="0" err="1" smtClean="0"/>
              <a:t>meta</a:t>
            </a:r>
            <a:r>
              <a:rPr lang="fr-FR" sz="1200" dirty="0" smtClean="0"/>
              <a:t> dans la balise header de la page indiquant que le page utilise de l’AJAX 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&lt;head&gt; 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    &lt;meta name="</a:t>
            </a:r>
            <a:r>
              <a:rPr lang="en-US" sz="1200" dirty="0" smtClean="0">
                <a:solidFill>
                  <a:srgbClr val="9A0000"/>
                </a:solidFill>
                <a:latin typeface="Source Code Pro" pitchFamily="49" charset="0"/>
                <a:cs typeface="Arial"/>
              </a:rPr>
              <a:t>fragment</a:t>
            </a:r>
            <a:r>
              <a:rPr lang="en-US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" content="!" /&gt;</a:t>
            </a:r>
          </a:p>
          <a:p>
            <a:pPr marL="12700" lv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prstClr val="black"/>
                </a:solidFill>
                <a:latin typeface="Source Code Pro" pitchFamily="49" charset="0"/>
                <a:cs typeface="Arial"/>
              </a:rPr>
              <a:t>&lt;/head&gt;</a:t>
            </a:r>
          </a:p>
          <a:p>
            <a:pPr marL="12700" lv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black"/>
              </a:solidFill>
              <a:latin typeface="Source Code Pro" pitchFamily="49" charset="0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200" i="1" dirty="0" smtClean="0"/>
              <a:t>La </a:t>
            </a:r>
            <a:r>
              <a:rPr lang="fr-FR" sz="1200" i="1" dirty="0" err="1" smtClean="0"/>
              <a:t>meta</a:t>
            </a:r>
            <a:r>
              <a:rPr lang="fr-FR" sz="1200" i="1" dirty="0" smtClean="0"/>
              <a:t> précédente indique aux moteurs de recherche qu’il y a du contenu AJAX.</a:t>
            </a:r>
            <a:endParaRPr lang="fr-FR" sz="1200" dirty="0">
              <a:solidFill>
                <a:prstClr val="black"/>
              </a:solidFill>
              <a:latin typeface="Source Code Pro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 passage vers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URLs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HTML5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98755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Ie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HTML5 </a:t>
            </a: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offre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une multitude de fonctionnalités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parmi elles, notre attention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portera sur API  </a:t>
            </a:r>
            <a:r>
              <a:rPr lang="fr-FR" sz="1100" spc="-15" dirty="0" err="1">
                <a:solidFill>
                  <a:srgbClr val="333333"/>
                </a:solidFill>
                <a:latin typeface="Arial"/>
                <a:cs typeface="Arial"/>
              </a:rPr>
              <a:t>History</a:t>
            </a:r>
            <a:r>
              <a:rPr lang="fr-FR" sz="1100" spc="-15" dirty="0" smtClean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56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API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History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création d'une application Ajax avec des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urls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pour chaque</a:t>
            </a:r>
            <a:r>
              <a:rPr lang="fr-FR"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état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plus besoin de</a:t>
            </a:r>
            <a:r>
              <a:rPr lang="fr-FR" sz="11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 smtClean="0">
                <a:solidFill>
                  <a:srgbClr val="333333"/>
                </a:solidFill>
                <a:latin typeface="Arial"/>
                <a:cs typeface="Arial"/>
              </a:rPr>
              <a:t>hashbang</a:t>
            </a: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HTML5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mode</a:t>
            </a: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3573016"/>
            <a:ext cx="6118225" cy="16211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50" dirty="0">
                <a:solidFill>
                  <a:srgbClr val="999999"/>
                </a:solidFill>
                <a:latin typeface="Trebuchet MS"/>
                <a:cs typeface="Trebuchet MS"/>
              </a:rPr>
              <a:t>exemple 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:</a:t>
            </a:r>
            <a:r>
              <a:rPr sz="950" i="1" spc="-5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95" dirty="0">
                <a:solidFill>
                  <a:srgbClr val="999999"/>
                </a:solidFill>
                <a:latin typeface="Trebuchet MS"/>
                <a:cs typeface="Trebuchet MS"/>
                <a:hlinkClick r:id="rId2"/>
              </a:rPr>
              <a:t>http://votresite.com/products/promo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'ngRoute'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$locationProvider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Lucida Console"/>
                <a:cs typeface="Lucida Console"/>
              </a:rPr>
              <a:t>$locationProvider.html5mode(</a:t>
            </a:r>
            <a:r>
              <a:rPr sz="950" b="1" spc="5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950" spc="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 smtClean="0">
                <a:solidFill>
                  <a:srgbClr val="999999"/>
                </a:solidFill>
                <a:latin typeface="Arial"/>
                <a:cs typeface="Arial"/>
              </a:rPr>
              <a:t>AngularJS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 et les</a:t>
            </a:r>
            <a:r>
              <a:rPr lang="fr-FR" spc="-60" dirty="0" smtClean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autres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  <a:tabLst>
                <a:tab pos="4385945" algn="l"/>
              </a:tabLst>
            </a:pPr>
            <a:r>
              <a:rPr lang="fr-FR" b="1" spc="-15" dirty="0">
                <a:solidFill>
                  <a:srgbClr val="333333"/>
                </a:solidFill>
                <a:latin typeface="Arial"/>
                <a:cs typeface="Arial"/>
              </a:rPr>
              <a:t>Y-a-t-il  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d'autres</a:t>
            </a:r>
            <a:r>
              <a:rPr lang="fr-FR" b="1" spc="22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 err="1">
                <a:solidFill>
                  <a:srgbClr val="333333"/>
                </a:solidFill>
                <a:latin typeface="Arial"/>
                <a:cs typeface="Arial"/>
              </a:rPr>
              <a:t>Frameworks</a:t>
            </a:r>
            <a:r>
              <a:rPr lang="fr-FR" b="1" spc="3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b="1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b="1" spc="-5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fr-FR" b="1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fr-FR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Oui, il existe d'autres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Frameworks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Javascript</a:t>
            </a:r>
            <a:r>
              <a:rPr lang="fr-FR" sz="1200" spc="-5" dirty="0">
                <a:solidFill>
                  <a:srgbClr val="333333"/>
                </a:solidFill>
                <a:latin typeface="Arial"/>
                <a:cs typeface="Arial"/>
              </a:rPr>
              <a:t>, équivalents ou complémentaires</a:t>
            </a:r>
            <a:r>
              <a:rPr lang="fr-FR" sz="12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 smtClean="0">
                <a:solidFill>
                  <a:srgbClr val="333333"/>
                </a:solidFill>
                <a:latin typeface="Arial"/>
                <a:cs typeface="Arial"/>
              </a:rPr>
              <a:t>Backbone</a:t>
            </a: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 smtClean="0">
                <a:solidFill>
                  <a:srgbClr val="333333"/>
                </a:solidFill>
                <a:latin typeface="Arial"/>
                <a:cs typeface="Arial"/>
              </a:rPr>
              <a:t>Ember</a:t>
            </a:r>
            <a:endParaRPr lang="fr-FR" sz="12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smtClean="0">
                <a:solidFill>
                  <a:srgbClr val="333333"/>
                </a:solidFill>
                <a:latin typeface="Arial"/>
                <a:cs typeface="Arial"/>
              </a:rPr>
              <a:t>Express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>
                <a:solidFill>
                  <a:srgbClr val="333333"/>
                </a:solidFill>
                <a:latin typeface="Arial"/>
                <a:cs typeface="Arial"/>
              </a:rPr>
              <a:t>React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200" spc="-5" dirty="0" err="1" smtClean="0">
                <a:solidFill>
                  <a:srgbClr val="333333"/>
                </a:solidFill>
                <a:latin typeface="Arial"/>
                <a:cs typeface="Arial"/>
              </a:rPr>
              <a:t>Sails</a:t>
            </a:r>
            <a:endParaRPr lang="fr-FR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979712" y="2348880"/>
            <a:ext cx="5713730" cy="4283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12700" lvl="0" indent="0">
              <a:spcBef>
                <a:spcPts val="100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Conséquences</a:t>
            </a:r>
            <a:r>
              <a:rPr lang="fr-FR" sz="1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HTML5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URLs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correctement définies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fr-FR" sz="1100" i="1" spc="-5" dirty="0">
                <a:solidFill>
                  <a:srgbClr val="666666"/>
                </a:solidFill>
                <a:latin typeface="Arial"/>
                <a:cs typeface="Arial"/>
              </a:rPr>
              <a:t>user </a:t>
            </a:r>
            <a:r>
              <a:rPr lang="fr-FR" sz="1100" i="1" spc="-5" dirty="0" err="1">
                <a:solidFill>
                  <a:srgbClr val="666666"/>
                </a:solidFill>
                <a:latin typeface="Arial"/>
                <a:cs typeface="Arial"/>
              </a:rPr>
              <a:t>friendly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plus lisible pour les robots des moteurs de recherches et</a:t>
            </a:r>
            <a:r>
              <a:rPr lang="fr-FR" sz="11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l'humain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rétro compatible avec les navigateurs plus</a:t>
            </a:r>
            <a:r>
              <a:rPr lang="fr-FR" sz="11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anciens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serveur devra toujours rediriger vers le fichier</a:t>
            </a:r>
            <a:r>
              <a:rPr lang="fr-FR" sz="11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index.html</a:t>
            </a: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241300" algn="l"/>
              </a:tabLst>
            </a:pPr>
            <a:endParaRPr lang="fr-FR" sz="11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None/>
              <a:tabLst>
                <a:tab pos="241300" algn="l"/>
              </a:tabLst>
            </a:pPr>
            <a:r>
              <a:rPr lang="fr-FR" sz="1100" dirty="0">
                <a:solidFill>
                  <a:prstClr val="black"/>
                </a:solidFill>
                <a:latin typeface="Arial"/>
                <a:cs typeface="Arial"/>
                <a:hlinkClick r:id="rId2"/>
              </a:rPr>
              <a:t>https://docs.angularjs.org/guide/$</a:t>
            </a:r>
            <a:r>
              <a:rPr lang="fr-FR" sz="1100" dirty="0" smtClean="0">
                <a:solidFill>
                  <a:prstClr val="black"/>
                </a:solidFill>
                <a:latin typeface="Arial"/>
                <a:cs typeface="Arial"/>
                <a:hlinkClick r:id="rId2"/>
              </a:rPr>
              <a:t>location</a:t>
            </a:r>
            <a:endParaRPr lang="fr-FR" sz="11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None/>
              <a:tabLst>
                <a:tab pos="241300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41300" lvl="0" indent="-228600">
              <a:spcBef>
                <a:spcPts val="160"/>
              </a:spcBef>
              <a:buClr>
                <a:srgbClr val="000000"/>
              </a:buClr>
              <a:buSzPct val="109090"/>
              <a:buNone/>
              <a:tabLst>
                <a:tab pos="241300" algn="l"/>
              </a:tabLst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100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Les événements de</a:t>
            </a:r>
            <a:r>
              <a:rPr lang="fr-FR" sz="18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routes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3688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AngularsJS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donne la possibilité d'une part de gérer les événements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routes et d'autre part  d'intercepter ces derniers pour interagir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un moment donné dans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</a:t>
            </a:r>
            <a:r>
              <a:rPr lang="fr-FR" sz="11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routage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56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Liste des événements broadcastés</a:t>
            </a: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999999"/>
                </a:solidFill>
                <a:latin typeface="Arial"/>
                <a:cs typeface="Arial"/>
              </a:rPr>
              <a:t>(diffusés</a:t>
            </a:r>
            <a:r>
              <a:rPr lang="fr-FR" sz="1800" b="1" spc="-5" dirty="0" smtClean="0">
                <a:solidFill>
                  <a:srgbClr val="999999"/>
                </a:solidFill>
                <a:latin typeface="Arial"/>
                <a:cs typeface="Arial"/>
              </a:rPr>
              <a:t>)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999999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39552" y="3302992"/>
          <a:ext cx="6096000" cy="197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/>
                        <a:t>Evénement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spc="-5" dirty="0"/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100" spc="-5" dirty="0"/>
                        <a:t>$routeChangeStart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100" spc="-5" dirty="0"/>
                        <a:t>Diffusé avant que </a:t>
                      </a:r>
                      <a:r>
                        <a:rPr sz="1100" dirty="0"/>
                        <a:t>la </a:t>
                      </a:r>
                      <a:r>
                        <a:rPr sz="1100" spc="-5" dirty="0"/>
                        <a:t>route</a:t>
                      </a:r>
                      <a:r>
                        <a:rPr sz="1100" spc="-60" dirty="0"/>
                        <a:t> </a:t>
                      </a:r>
                      <a:r>
                        <a:rPr sz="1100" spc="-5" dirty="0"/>
                        <a:t>change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5" dirty="0"/>
                        <a:t>$routeChangeSuccess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5" dirty="0"/>
                        <a:t>Diffusé après </a:t>
                      </a:r>
                      <a:r>
                        <a:rPr sz="1100" dirty="0"/>
                        <a:t>que la </a:t>
                      </a:r>
                      <a:r>
                        <a:rPr sz="1100" spc="-5" dirty="0"/>
                        <a:t>route ai été</a:t>
                      </a:r>
                      <a:r>
                        <a:rPr sz="1100" spc="-65" dirty="0"/>
                        <a:t> </a:t>
                      </a:r>
                      <a:r>
                        <a:rPr sz="1100" spc="-5" dirty="0"/>
                        <a:t>résolu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100" spc="-5" dirty="0"/>
                        <a:t>$routeChangeError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100" spc="-5" dirty="0"/>
                        <a:t>Diffusé </a:t>
                      </a:r>
                      <a:r>
                        <a:rPr sz="1100" dirty="0"/>
                        <a:t>si </a:t>
                      </a:r>
                      <a:r>
                        <a:rPr sz="1100" spc="-5" dirty="0"/>
                        <a:t>l'une des promesses </a:t>
                      </a:r>
                      <a:r>
                        <a:rPr sz="1100" dirty="0"/>
                        <a:t>a </a:t>
                      </a:r>
                      <a:r>
                        <a:rPr sz="1100" spc="-5" dirty="0"/>
                        <a:t>été</a:t>
                      </a:r>
                      <a:r>
                        <a:rPr sz="1100" spc="-45" dirty="0"/>
                        <a:t> </a:t>
                      </a:r>
                      <a:r>
                        <a:rPr sz="1100" spc="-5" dirty="0"/>
                        <a:t>rejeté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/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spc="-5" dirty="0"/>
                        <a:t>$routeChangeUpdate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641985">
                        <a:lnSpc>
                          <a:spcPts val="1270"/>
                        </a:lnSpc>
                        <a:spcBef>
                          <a:spcPts val="515"/>
                        </a:spcBef>
                      </a:pPr>
                      <a:r>
                        <a:rPr sz="1100" spc="-5" dirty="0"/>
                        <a:t>Si la propriété reloadOnSearch </a:t>
                      </a:r>
                      <a:r>
                        <a:rPr sz="1100" dirty="0"/>
                        <a:t>a </a:t>
                      </a:r>
                      <a:r>
                        <a:rPr sz="1100" spc="-5" dirty="0"/>
                        <a:t>été mise </a:t>
                      </a:r>
                      <a:r>
                        <a:rPr sz="1100" dirty="0"/>
                        <a:t>à </a:t>
                      </a:r>
                      <a:r>
                        <a:rPr sz="1100" spc="-5" dirty="0"/>
                        <a:t>false alors  l'instance du contrôleur courant sera</a:t>
                      </a:r>
                      <a:r>
                        <a:rPr sz="1100" spc="15" dirty="0"/>
                        <a:t> </a:t>
                      </a:r>
                      <a:r>
                        <a:rPr sz="1100" spc="-5" dirty="0"/>
                        <a:t>réutilisée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Utilisation des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événements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39552" y="2204864"/>
            <a:ext cx="6118225" cy="6724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$rootScope.$on(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'$routeChangeStart'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event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next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current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</a:t>
            </a:r>
            <a:r>
              <a:rPr sz="950" i="1" spc="20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code</a:t>
            </a:r>
            <a:endParaRPr sz="95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539552" y="3789040"/>
            <a:ext cx="6118225" cy="225361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50" spc="50" dirty="0">
                <a:solidFill>
                  <a:srgbClr val="333333"/>
                </a:solidFill>
                <a:latin typeface="Lucida Console"/>
                <a:cs typeface="Lucida Console"/>
              </a:rPr>
              <a:t>.config(</a:t>
            </a:r>
            <a:r>
              <a:rPr sz="950" b="1" spc="5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$routeProvider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155" dirty="0">
                <a:solidFill>
                  <a:srgbClr val="999999"/>
                </a:solidFill>
                <a:latin typeface="Trebuchet MS"/>
                <a:cs typeface="Trebuchet MS"/>
              </a:rPr>
              <a:t>.when('/login') </a:t>
            </a:r>
            <a:r>
              <a:rPr sz="950" i="1" spc="220" dirty="0">
                <a:solidFill>
                  <a:srgbClr val="999999"/>
                </a:solidFill>
                <a:latin typeface="Trebuchet MS"/>
                <a:cs typeface="Trebuchet MS"/>
              </a:rPr>
              <a:t>...</a:t>
            </a:r>
            <a:r>
              <a:rPr sz="950" i="1" spc="13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950" spc="60" dirty="0">
                <a:solidFill>
                  <a:srgbClr val="333333"/>
                </a:solidFill>
                <a:latin typeface="Lucida Console"/>
                <a:cs typeface="Lucida Console"/>
              </a:rPr>
              <a:t>.run(</a:t>
            </a:r>
            <a:r>
              <a:rPr sz="950" b="1" spc="60" dirty="0">
                <a:solidFill>
                  <a:srgbClr val="333333"/>
                </a:solidFill>
                <a:latin typeface="Trebuchet MS"/>
                <a:cs typeface="Trebuchet MS"/>
              </a:rPr>
              <a:t>function 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$rootScope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$location, auth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-12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724535" marR="516255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$rootScope.$on(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'$routeChangeSuccess'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event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next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current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if (!auth.isConnected())</a:t>
            </a:r>
            <a:r>
              <a:rPr sz="950" spc="-4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1306195" marR="1751964" indent="-29083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if (next.templateUrl !==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'views/login.html'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event.preventDefault();</a:t>
            </a:r>
            <a:endParaRPr sz="950">
              <a:latin typeface="Lucida Console"/>
              <a:cs typeface="Lucida Console"/>
            </a:endParaRPr>
          </a:p>
          <a:p>
            <a:pPr marL="130619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$location.path(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'/login'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);</a:t>
            </a:r>
            <a:endParaRPr sz="95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Création de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formulaires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10" dirty="0">
                <a:solidFill>
                  <a:srgbClr val="333333"/>
                </a:solidFill>
                <a:latin typeface="Arial"/>
                <a:cs typeface="Arial"/>
              </a:rPr>
              <a:t>Avec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venue du HTML5,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vient faciliter et étendre la gestion des</a:t>
            </a:r>
            <a:r>
              <a:rPr lang="fr-FR" sz="11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formulaires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42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Les attributs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nécessaires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ajouter l'attribut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sur tous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champs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compris la balise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form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marR="109855" lvl="0" indent="-228600">
              <a:lnSpc>
                <a:spcPct val="103800"/>
              </a:lnSpc>
              <a:spcBef>
                <a:spcPts val="10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ajouter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directive </a:t>
            </a:r>
            <a:r>
              <a:rPr lang="fr-FR" sz="1100" b="1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-model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sur tous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les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champs pour lesquels vous souhaitez récupérer  une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valeur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42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Exemple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3983672"/>
            <a:ext cx="6118225" cy="216217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"monForm"</a:t>
            </a:r>
            <a:r>
              <a:rPr sz="900" spc="-1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ng-submit=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"submitForm();"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&lt;label</a:t>
            </a:r>
            <a:r>
              <a:rPr sz="90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for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&gt;Identifiant&lt;/label&gt;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</a:t>
            </a:r>
            <a:r>
              <a:rPr sz="900" spc="3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"auth.username"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&lt;label</a:t>
            </a:r>
            <a:r>
              <a:rPr sz="90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for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&gt;Email&lt;/label&gt;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</a:t>
            </a:r>
            <a:r>
              <a:rPr sz="900" spc="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"auth.email"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15" dirty="0">
                <a:solidFill>
                  <a:srgbClr val="333333"/>
                </a:solidFill>
                <a:latin typeface="Arial"/>
                <a:cs typeface="Arial"/>
              </a:rPr>
              <a:t>Validation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mélange de validation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par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et</a:t>
            </a:r>
            <a:r>
              <a:rPr lang="fr-FR"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HTML5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 nouveaux types de champs HTML5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 l'attribut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required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rendre un champ</a:t>
            </a:r>
            <a:r>
              <a:rPr lang="fr-FR" sz="11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obligatoire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utilisation des directives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ng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-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minlength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ng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-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maxlength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fr-FR" sz="11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ng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-pattern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conseillé d'utiliser l'attribut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novalidate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pour 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bypasser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la validation native</a:t>
            </a:r>
            <a:r>
              <a:rPr lang="fr-FR" sz="1100" spc="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HTML5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Directives de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validation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67564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AngularJS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possède déjà quelques directives de validation dont certaines reproduisent le  comportement du HTML5</a:t>
            </a:r>
            <a:r>
              <a:rPr lang="fr-FR" sz="11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4033202"/>
            <a:ext cx="6118225" cy="14065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endParaRPr sz="900" dirty="0">
              <a:latin typeface="Lucida Console"/>
              <a:cs typeface="Lucida Console"/>
            </a:endParaRPr>
          </a:p>
          <a:p>
            <a:pPr marL="625475" marR="4176395">
              <a:lnSpc>
                <a:spcPct val="110200"/>
              </a:lnSpc>
            </a:pPr>
            <a:r>
              <a:rPr sz="900" spc="-10" dirty="0">
                <a:solidFill>
                  <a:srgbClr val="007F7F"/>
                </a:solidFill>
                <a:latin typeface="Lucida Console"/>
                <a:cs typeface="Lucida Console"/>
              </a:rPr>
              <a:t>ng-</a:t>
            </a:r>
            <a:r>
              <a:rPr sz="900" dirty="0">
                <a:solidFill>
                  <a:srgbClr val="007F7F"/>
                </a:solidFill>
                <a:latin typeface="Lucida Console"/>
                <a:cs typeface="Lucida Console"/>
              </a:rPr>
              <a:t>m</a:t>
            </a:r>
            <a:r>
              <a:rPr sz="900" spc="-10" dirty="0">
                <a:solidFill>
                  <a:srgbClr val="007F7F"/>
                </a:solidFill>
                <a:latin typeface="Lucida Console"/>
                <a:cs typeface="Lucida Console"/>
              </a:rPr>
              <a:t>ode</a:t>
            </a:r>
            <a:r>
              <a:rPr sz="900" spc="0" dirty="0">
                <a:solidFill>
                  <a:srgbClr val="007F7F"/>
                </a:solidFill>
                <a:latin typeface="Lucida Console"/>
                <a:cs typeface="Lucida Console"/>
              </a:rPr>
              <a:t>l</a:t>
            </a:r>
            <a:r>
              <a:rPr sz="900" spc="-10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"{str</a:t>
            </a:r>
            <a:r>
              <a:rPr sz="900" dirty="0">
                <a:solidFill>
                  <a:srgbClr val="C4000A"/>
                </a:solidFill>
                <a:latin typeface="Lucida Console"/>
                <a:cs typeface="Lucida Console"/>
              </a:rPr>
              <a:t>i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ng}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 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"{string}"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  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required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</a:t>
            </a:r>
            <a:endParaRPr sz="900" dirty="0">
              <a:latin typeface="Lucida Console"/>
              <a:cs typeface="Lucida Console"/>
            </a:endParaRPr>
          </a:p>
          <a:p>
            <a:pPr marL="626745" marR="3762375" algn="just">
              <a:lnSpc>
                <a:spcPct val="1102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ng-minlength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"{number}"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  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ng-maxlength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"{number}"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  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ng-pattern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"{string}"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</a:t>
            </a:r>
            <a:endParaRPr sz="900" dirty="0">
              <a:latin typeface="Lucida Console"/>
              <a:cs typeface="Lucida Console"/>
            </a:endParaRPr>
          </a:p>
          <a:p>
            <a:pPr marL="62547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ng-change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"{string}"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]&gt;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Exemple avec des directives de</a:t>
            </a:r>
            <a:r>
              <a:rPr lang="fr-FR" sz="18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smtClean="0">
                <a:solidFill>
                  <a:srgbClr val="333333"/>
                </a:solidFill>
                <a:latin typeface="Arial"/>
                <a:cs typeface="Arial"/>
              </a:rPr>
              <a:t>validation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39552" y="2132856"/>
            <a:ext cx="6118225" cy="291782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"monForm"</a:t>
            </a:r>
            <a:r>
              <a:rPr sz="900" spc="-1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ng-submit=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"submitForm();"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&lt;label</a:t>
            </a:r>
            <a:r>
              <a:rPr sz="90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for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&gt;Identifiant&lt;/label&gt;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</a:t>
            </a:r>
            <a:endParaRPr sz="900" dirty="0">
              <a:latin typeface="Lucida Console"/>
              <a:cs typeface="Lucida Console"/>
            </a:endParaRPr>
          </a:p>
          <a:p>
            <a:pPr marL="1176655" marR="3900804">
              <a:lnSpc>
                <a:spcPct val="110200"/>
              </a:lnSpc>
            </a:pPr>
            <a:r>
              <a:rPr sz="900" spc="-10" dirty="0">
                <a:solidFill>
                  <a:srgbClr val="007F7F"/>
                </a:solidFill>
                <a:latin typeface="Lucida Console"/>
                <a:cs typeface="Lucida Console"/>
              </a:rPr>
              <a:t>nam</a:t>
            </a:r>
            <a:r>
              <a:rPr sz="900" dirty="0">
                <a:solidFill>
                  <a:srgbClr val="007F7F"/>
                </a:solidFill>
                <a:latin typeface="Lucida Console"/>
                <a:cs typeface="Lucida Console"/>
              </a:rPr>
              <a:t>e</a:t>
            </a:r>
            <a:r>
              <a:rPr sz="900" spc="-10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"user</a:t>
            </a:r>
            <a:r>
              <a:rPr sz="900" dirty="0">
                <a:solidFill>
                  <a:srgbClr val="C4000A"/>
                </a:solidFill>
                <a:latin typeface="Lucida Console"/>
                <a:cs typeface="Lucida Console"/>
              </a:rPr>
              <a:t>n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ame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 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</a:t>
            </a:r>
            <a:endParaRPr sz="900" dirty="0">
              <a:latin typeface="Lucida Console"/>
              <a:cs typeface="Lucida Console"/>
            </a:endParaRPr>
          </a:p>
          <a:p>
            <a:pPr marL="1176655" marR="3762375">
              <a:lnSpc>
                <a:spcPct val="110200"/>
              </a:lnSpc>
            </a:pP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ng-minlength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"5"  </a:t>
            </a:r>
            <a:r>
              <a:rPr sz="900" spc="-10" dirty="0">
                <a:solidFill>
                  <a:srgbClr val="007F7F"/>
                </a:solidFill>
                <a:latin typeface="Lucida Console"/>
                <a:cs typeface="Lucida Console"/>
              </a:rPr>
              <a:t>ng-ma</a:t>
            </a:r>
            <a:r>
              <a:rPr sz="900" dirty="0">
                <a:solidFill>
                  <a:srgbClr val="007F7F"/>
                </a:solidFill>
                <a:latin typeface="Lucida Console"/>
                <a:cs typeface="Lucida Console"/>
              </a:rPr>
              <a:t>x</a:t>
            </a:r>
            <a:r>
              <a:rPr sz="900" spc="-10" dirty="0">
                <a:solidFill>
                  <a:srgbClr val="007F7F"/>
                </a:solidFill>
                <a:latin typeface="Lucida Console"/>
                <a:cs typeface="Lucida Console"/>
              </a:rPr>
              <a:t>leng</a:t>
            </a:r>
            <a:r>
              <a:rPr sz="900" dirty="0">
                <a:solidFill>
                  <a:srgbClr val="007F7F"/>
                </a:solidFill>
                <a:latin typeface="Lucida Console"/>
                <a:cs typeface="Lucida Console"/>
              </a:rPr>
              <a:t>t</a:t>
            </a:r>
            <a:r>
              <a:rPr sz="900" spc="0" dirty="0">
                <a:solidFill>
                  <a:srgbClr val="007F7F"/>
                </a:solidFill>
                <a:latin typeface="Lucida Console"/>
                <a:cs typeface="Lucida Console"/>
              </a:rPr>
              <a:t>h</a:t>
            </a:r>
            <a:r>
              <a:rPr sz="900" spc="-10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"10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endParaRPr sz="900" dirty="0">
              <a:latin typeface="Lucida Console"/>
              <a:cs typeface="Lucida Console"/>
            </a:endParaRPr>
          </a:p>
          <a:p>
            <a:pPr marL="11766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"auth.username"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&lt;label</a:t>
            </a:r>
            <a:r>
              <a:rPr sz="90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for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&gt;Email&lt;/label&gt;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id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"email"</a:t>
            </a:r>
            <a:r>
              <a:rPr sz="900" spc="2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"auth.email"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État d'un champ de</a:t>
            </a:r>
            <a:r>
              <a:rPr lang="fr-FR" sz="18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formulaire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93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pristine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(aucun changement,</a:t>
            </a:r>
            <a:r>
              <a:rPr lang="fr-FR" sz="11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vierge)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dirty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(modifié, </a:t>
            </a:r>
            <a:r>
              <a:rPr lang="fr-FR" sz="1100" dirty="0">
                <a:solidFill>
                  <a:srgbClr val="666666"/>
                </a:solidFill>
                <a:latin typeface="Arial"/>
                <a:cs typeface="Arial"/>
              </a:rPr>
              <a:t>à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changé,</a:t>
            </a:r>
            <a:r>
              <a:rPr lang="fr-FR" sz="1100" spc="-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sale)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valid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invalid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error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touched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(focus puis </a:t>
            </a:r>
            <a:r>
              <a:rPr lang="fr-FR" sz="1100" spc="-5" dirty="0" err="1">
                <a:solidFill>
                  <a:srgbClr val="666666"/>
                </a:solidFill>
                <a:latin typeface="Arial"/>
                <a:cs typeface="Arial"/>
              </a:rPr>
              <a:t>blur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 sur </a:t>
            </a:r>
            <a:r>
              <a:rPr lang="fr-FR" sz="1100" dirty="0">
                <a:solidFill>
                  <a:srgbClr val="666666"/>
                </a:solidFill>
                <a:latin typeface="Arial"/>
                <a:cs typeface="Arial"/>
              </a:rPr>
              <a:t>le</a:t>
            </a:r>
            <a:r>
              <a:rPr lang="fr-FR" sz="11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champ)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6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pending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(nouveau en 1.3, une validation asynchrone </a:t>
            </a:r>
            <a:r>
              <a:rPr lang="fr-FR" sz="1100" dirty="0">
                <a:solidFill>
                  <a:srgbClr val="666666"/>
                </a:solidFill>
                <a:latin typeface="Arial"/>
                <a:cs typeface="Arial"/>
              </a:rPr>
              <a:t>du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champ est en</a:t>
            </a:r>
            <a:r>
              <a:rPr lang="fr-FR" sz="1100" spc="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cours)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228600">
              <a:spcBef>
                <a:spcPts val="150"/>
              </a:spcBef>
              <a:buClr>
                <a:srgbClr val="000000"/>
              </a:buClr>
              <a:buSzPct val="109090"/>
              <a:buFont typeface="Calibri"/>
              <a:buChar char="•"/>
              <a:tabLst>
                <a:tab pos="469900" algn="l"/>
              </a:tabLst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submitted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(nouveau en</a:t>
            </a:r>
            <a:r>
              <a:rPr lang="fr-FR" sz="11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666666"/>
                </a:solidFill>
                <a:latin typeface="Arial"/>
                <a:cs typeface="Arial"/>
              </a:rPr>
              <a:t>1.3)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Exemple avec état du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Arial"/>
                <a:cs typeface="Arial"/>
              </a:rPr>
              <a:t>formulaire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9552" y="1870283"/>
            <a:ext cx="6118225" cy="487108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ng-controller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"authFormCtrl"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5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"authForm"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ng-submit=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"authenticate(authForm,</a:t>
            </a:r>
            <a:r>
              <a:rPr sz="900" spc="2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auth);"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969644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"text"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"username"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"auth.username"</a:t>
            </a:r>
            <a:r>
              <a:rPr sz="900" spc="2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required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969644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"password"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"password"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"auth.password"</a:t>
            </a:r>
            <a:r>
              <a:rPr sz="900" spc="3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required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969644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"submit"</a:t>
            </a:r>
            <a:r>
              <a:rPr sz="900" spc="-1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ng-disabled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="userForm.$invalid"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&lt;script&gt;</a:t>
            </a:r>
            <a:endParaRPr sz="90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5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[])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.controller(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'authFormCtrl'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$scope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</a:t>
            </a:r>
            <a:r>
              <a:rPr sz="950" spc="19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950" dirty="0">
              <a:latin typeface="Lucida Console"/>
              <a:cs typeface="Lucida Console"/>
            </a:endParaRPr>
          </a:p>
          <a:p>
            <a:pPr marL="1015365" marR="4148454" indent="-290830">
              <a:lnSpc>
                <a:spcPts val="1250"/>
              </a:lnSpc>
              <a:spcBef>
                <a:spcPts val="5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$scope.auth = {  username:</a:t>
            </a:r>
            <a:r>
              <a:rPr sz="950" spc="-7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endParaRPr sz="950" dirty="0">
              <a:latin typeface="Lucida Console"/>
              <a:cs typeface="Lucida Console"/>
            </a:endParaRPr>
          </a:p>
          <a:p>
            <a:pPr marL="1015365">
              <a:lnSpc>
                <a:spcPct val="100000"/>
              </a:lnSpc>
              <a:spcBef>
                <a:spcPts val="4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email:</a:t>
            </a:r>
            <a:r>
              <a:rPr sz="950" spc="-8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''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015365" marR="880744" indent="-290830">
              <a:lnSpc>
                <a:spcPct val="109100"/>
              </a:lnSpc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$scope.authenticate = </a:t>
            </a:r>
            <a:r>
              <a:rPr sz="950" b="1" spc="100" dirty="0">
                <a:solidFill>
                  <a:srgbClr val="333333"/>
                </a:solidFill>
                <a:latin typeface="Trebuchet MS"/>
                <a:cs typeface="Trebuchet MS"/>
              </a:rPr>
              <a:t>function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(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form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 </a:t>
            </a:r>
            <a:r>
              <a:rPr sz="950" spc="-5" dirty="0">
                <a:solidFill>
                  <a:srgbClr val="663300"/>
                </a:solidFill>
                <a:latin typeface="Lucida Console"/>
                <a:cs typeface="Lucida Console"/>
              </a:rPr>
              <a:t>auth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) {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'pristine 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form.username.$pristine);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'dirty: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form.username.$dirty);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'valid: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form.username.$valid);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'invalid: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form.username.$invalid);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'error: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form.username.$error); </a:t>
            </a:r>
            <a:r>
              <a:rPr sz="950" i="1" spc="70" dirty="0">
                <a:solidFill>
                  <a:srgbClr val="999999"/>
                </a:solidFill>
                <a:latin typeface="Trebuchet MS"/>
                <a:cs typeface="Trebuchet MS"/>
              </a:rPr>
              <a:t>//  </a:t>
            </a:r>
            <a:r>
              <a:rPr sz="950" i="1" spc="45" dirty="0">
                <a:solidFill>
                  <a:srgbClr val="999999"/>
                </a:solidFill>
                <a:latin typeface="Trebuchet MS"/>
                <a:cs typeface="Trebuchet MS"/>
              </a:rPr>
              <a:t>un</a:t>
            </a:r>
            <a:r>
              <a:rPr sz="950" i="1" spc="17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950" i="1" spc="105" dirty="0">
                <a:solidFill>
                  <a:srgbClr val="999999"/>
                </a:solidFill>
                <a:latin typeface="Trebuchet MS"/>
                <a:cs typeface="Trebuchet MS"/>
              </a:rPr>
              <a:t>objet</a:t>
            </a:r>
            <a:endParaRPr sz="950" dirty="0">
              <a:latin typeface="Trebuchet MS"/>
              <a:cs typeface="Trebuchet MS"/>
            </a:endParaRPr>
          </a:p>
          <a:p>
            <a:pPr marL="1015365" marR="443865" indent="1270">
              <a:lnSpc>
                <a:spcPct val="108800"/>
              </a:lnSpc>
              <a:spcBef>
                <a:spcPts val="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'required error: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form.username.$error.required);  console.log(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'touched: '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+ form.username.$touched);</a:t>
            </a:r>
            <a:endParaRPr sz="950" dirty="0">
              <a:latin typeface="Lucida Console"/>
              <a:cs typeface="Lucida Console"/>
            </a:endParaRPr>
          </a:p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};</a:t>
            </a:r>
            <a:endParaRPr sz="950" dirty="0">
              <a:latin typeface="Lucida Console"/>
              <a:cs typeface="Lucida Console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});</a:t>
            </a:r>
            <a:endParaRPr sz="95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&lt;/script&gt;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lang="fr-FR" sz="1800" b="1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-if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264160" lvl="0" indent="0">
              <a:lnSpc>
                <a:spcPts val="1270"/>
              </a:lnSpc>
              <a:spcBef>
                <a:spcPts val="90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est important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de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pouvoir aider l'utilisateur au bon remplissage du formulaire.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Si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il commet des  erreurs, il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est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possible de les </a:t>
            </a:r>
            <a:r>
              <a:rPr lang="fr-FR" sz="1100" dirty="0">
                <a:solidFill>
                  <a:srgbClr val="333333"/>
                </a:solidFill>
                <a:latin typeface="Arial"/>
                <a:cs typeface="Arial"/>
              </a:rPr>
              <a:t>lui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afficher avec la directive</a:t>
            </a:r>
            <a:r>
              <a:rPr lang="fr-FR" sz="11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>
                <a:solidFill>
                  <a:srgbClr val="4B4B4B"/>
                </a:solidFill>
                <a:latin typeface="Arial"/>
                <a:cs typeface="Arial"/>
              </a:rPr>
              <a:t>ng</a:t>
            </a:r>
            <a:r>
              <a:rPr lang="fr-FR" sz="1100" b="1" spc="-5" dirty="0">
                <a:solidFill>
                  <a:srgbClr val="4B4B4B"/>
                </a:solidFill>
                <a:latin typeface="Arial"/>
                <a:cs typeface="Arial"/>
              </a:rPr>
              <a:t>-if</a:t>
            </a: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9552" y="2562969"/>
            <a:ext cx="6118225" cy="2064027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</a:t>
            </a:r>
            <a:r>
              <a:rPr sz="900" spc="-6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minlength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"3"</a:t>
            </a:r>
            <a:r>
              <a:rPr sz="900" spc="2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maxlength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"20</a:t>
            </a:r>
            <a:r>
              <a:rPr sz="9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"</a:t>
            </a:r>
            <a:r>
              <a:rPr lang="fr-FR" sz="900" spc="-5" dirty="0" smtClean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lang="fr-FR" sz="900" spc="-5" dirty="0" err="1" smtClean="0">
                <a:solidFill>
                  <a:srgbClr val="C4000A"/>
                </a:solidFill>
                <a:latin typeface="Lucida Console"/>
                <a:cs typeface="Lucida Console"/>
              </a:rPr>
              <a:t>required</a:t>
            </a:r>
            <a:r>
              <a:rPr sz="900" spc="-5" dirty="0" smtClean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ng-if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"monForm.pays.$touched"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ng-if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"monForm.pays.$error.required"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spc="-1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A&lt;/div&gt;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ng-if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"monForm.pays.$error.minlength"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B&lt;/div&gt;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ng-if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"monForm.pays.$error.maxlength"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C&lt;/div&gt;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b="1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</a:t>
            </a:r>
            <a:r>
              <a:rPr sz="900" spc="-5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type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"submit"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solidFill>
                  <a:srgbClr val="999999"/>
                </a:solidFill>
                <a:latin typeface="Arial"/>
                <a:cs typeface="Arial"/>
              </a:rPr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lvl="0" indent="0">
              <a:spcBef>
                <a:spcPts val="27"/>
              </a:spcBef>
              <a:buNone/>
            </a:pPr>
            <a:endParaRPr lang="fr-FR" sz="9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1070"/>
              </a:spcBef>
              <a:buNone/>
            </a:pPr>
            <a:r>
              <a:rPr lang="fr-FR" sz="1800" b="1" spc="-25" dirty="0">
                <a:solidFill>
                  <a:srgbClr val="333333"/>
                </a:solidFill>
                <a:latin typeface="Arial"/>
                <a:cs typeface="Arial"/>
              </a:rPr>
              <a:t>Avec</a:t>
            </a:r>
            <a:r>
              <a:rPr lang="fr-FR" sz="1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800" b="1" spc="-5" dirty="0" err="1">
                <a:solidFill>
                  <a:srgbClr val="333333"/>
                </a:solidFill>
                <a:latin typeface="Arial"/>
                <a:cs typeface="Arial"/>
              </a:rPr>
              <a:t>ng</a:t>
            </a:r>
            <a:r>
              <a:rPr lang="fr-FR" sz="1800" b="1" spc="-5" dirty="0">
                <a:solidFill>
                  <a:srgbClr val="333333"/>
                </a:solidFill>
                <a:latin typeface="Arial"/>
                <a:cs typeface="Arial"/>
              </a:rPr>
              <a:t>-messages</a:t>
            </a: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820"/>
              </a:spcBef>
              <a:buNone/>
            </a:pP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La version 1.3 propose un nouveau module permettant d'afficher les messages</a:t>
            </a:r>
            <a:r>
              <a:rPr lang="fr-FR" sz="11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fr-FR" sz="1100" spc="-5" dirty="0" err="1">
                <a:solidFill>
                  <a:srgbClr val="333333"/>
                </a:solidFill>
                <a:latin typeface="Arial"/>
                <a:cs typeface="Arial"/>
              </a:rPr>
              <a:t>ngMessages</a:t>
            </a:r>
            <a:r>
              <a:rPr lang="fr-FR" sz="1100" spc="-5" dirty="0" smtClean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fr-FR" sz="1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50"/>
              </a:spcBef>
              <a:buNone/>
            </a:pPr>
            <a:endParaRPr lang="fr-FR" sz="9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Installation de la dépendance</a:t>
            </a:r>
            <a:r>
              <a:rPr lang="fr-FR" sz="11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Inclusion du script</a:t>
            </a:r>
            <a:r>
              <a:rPr lang="fr-FR" sz="11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Injection </a:t>
            </a:r>
            <a:r>
              <a:rPr lang="fr-FR" sz="1100" b="1" dirty="0">
                <a:solidFill>
                  <a:srgbClr val="333333"/>
                </a:solidFill>
                <a:latin typeface="Arial"/>
                <a:cs typeface="Arial"/>
              </a:rPr>
              <a:t>de la </a:t>
            </a:r>
            <a:r>
              <a:rPr lang="fr-FR" sz="1100" b="1" spc="-5" dirty="0">
                <a:solidFill>
                  <a:srgbClr val="333333"/>
                </a:solidFill>
                <a:latin typeface="Arial"/>
                <a:cs typeface="Arial"/>
              </a:rPr>
              <a:t>dépendance</a:t>
            </a:r>
            <a:r>
              <a:rPr lang="fr-FR" sz="11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dirty="0" smtClean="0">
                <a:solidFill>
                  <a:srgbClr val="333333"/>
                </a:solidFill>
                <a:latin typeface="Arial"/>
                <a:cs typeface="Arial"/>
              </a:rPr>
              <a:t>:</a:t>
            </a: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b="1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spcBef>
                <a:spcPts val="0"/>
              </a:spcBef>
              <a:buNone/>
            </a:pPr>
            <a:r>
              <a:rPr lang="fr-FR" sz="1100" b="1" spc="-5" dirty="0" smtClean="0">
                <a:solidFill>
                  <a:srgbClr val="333333"/>
                </a:solidFill>
                <a:latin typeface="Arial"/>
                <a:cs typeface="Arial"/>
              </a:rPr>
              <a:t>Intégration de</a:t>
            </a:r>
            <a:r>
              <a:rPr lang="fr-FR" sz="1100" b="1" spc="-7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fr-FR" sz="1100" b="1" spc="-5" dirty="0" err="1" smtClean="0">
                <a:solidFill>
                  <a:srgbClr val="333333"/>
                </a:solidFill>
                <a:latin typeface="Arial"/>
                <a:cs typeface="Arial"/>
              </a:rPr>
              <a:t>ngMessages</a:t>
            </a:r>
            <a:endParaRPr lang="fr-FR" sz="1100" dirty="0" smtClean="0"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lvl="0" indent="0">
              <a:spcBef>
                <a:spcPts val="0"/>
              </a:spcBef>
              <a:buNone/>
            </a:pPr>
            <a:endParaRPr lang="fr-FR" sz="1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2636912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$ bower install</a:t>
            </a:r>
            <a:r>
              <a:rPr sz="950" spc="-4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angular-messages</a:t>
            </a:r>
            <a:endParaRPr sz="950" dirty="0">
              <a:latin typeface="Lucida Console"/>
              <a:cs typeface="Lucida Consol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39552" y="3429000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&lt;script</a:t>
            </a:r>
            <a:r>
              <a:rPr sz="950" spc="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007F7F"/>
                </a:solidFill>
                <a:latin typeface="Lucida Console"/>
                <a:cs typeface="Lucida Console"/>
              </a:rPr>
              <a:t>src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"bower_components/angular/angular-messages.min.js"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&gt;&lt;/script&gt;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39552" y="4293096"/>
            <a:ext cx="6118225" cy="35496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65"/>
              </a:spcBef>
            </a:pP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angular.module(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'monModule'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,</a:t>
            </a:r>
            <a:r>
              <a:rPr sz="950" spc="-3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[</a:t>
            </a:r>
            <a:r>
              <a:rPr sz="950" spc="-5" dirty="0">
                <a:solidFill>
                  <a:srgbClr val="C4000A"/>
                </a:solidFill>
                <a:latin typeface="Lucida Console"/>
                <a:cs typeface="Lucida Console"/>
              </a:rPr>
              <a:t>'ngMessages'</a:t>
            </a:r>
            <a:r>
              <a:rPr sz="950" spc="-5" dirty="0">
                <a:solidFill>
                  <a:srgbClr val="333333"/>
                </a:solidFill>
                <a:latin typeface="Lucida Console"/>
                <a:cs typeface="Lucida Console"/>
              </a:rPr>
              <a:t>]);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552" y="5085184"/>
            <a:ext cx="6118225" cy="1557655"/>
          </a:xfrm>
          <a:prstGeom prst="rect">
            <a:avLst/>
          </a:prstGeom>
          <a:solidFill>
            <a:srgbClr val="E5E5E5"/>
          </a:solidFill>
          <a:ln w="3175">
            <a:solidFill>
              <a:srgbClr val="B2B2B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775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&lt;form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"monForm"</a:t>
            </a:r>
            <a:r>
              <a:rPr sz="900" spc="-45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novalidate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&lt;input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name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required ng-model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"pays"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minlength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"3"</a:t>
            </a:r>
            <a:r>
              <a:rPr sz="900" spc="40" dirty="0">
                <a:solidFill>
                  <a:srgbClr val="C4000A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maxlength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"20"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</a:t>
            </a:r>
            <a:r>
              <a:rPr sz="90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ng-messages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"monForm.pays.$error"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ng-message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"required"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A&lt;/div&gt;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ng-message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"minlength"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B&lt;/div&gt;</a:t>
            </a:r>
            <a:endParaRPr sz="900" dirty="0">
              <a:latin typeface="Lucida Console"/>
              <a:cs typeface="Lucida Console"/>
            </a:endParaRPr>
          </a:p>
          <a:p>
            <a:pPr marL="69405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&lt;div </a:t>
            </a:r>
            <a:r>
              <a:rPr sz="900" spc="-5" dirty="0">
                <a:solidFill>
                  <a:srgbClr val="007F7F"/>
                </a:solidFill>
                <a:latin typeface="Lucida Console"/>
                <a:cs typeface="Lucida Console"/>
              </a:rPr>
              <a:t>ng-message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sz="900" spc="-5" dirty="0">
                <a:solidFill>
                  <a:srgbClr val="C4000A"/>
                </a:solidFill>
                <a:latin typeface="Lucida Console"/>
                <a:cs typeface="Lucida Console"/>
              </a:rPr>
              <a:t>"maxlength"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&gt;Message</a:t>
            </a:r>
            <a:r>
              <a:rPr sz="900" spc="-3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C&lt;/div&gt;</a:t>
            </a:r>
            <a:endParaRPr sz="900" dirty="0">
              <a:latin typeface="Lucida Console"/>
              <a:cs typeface="Lucida Console"/>
            </a:endParaRPr>
          </a:p>
          <a:p>
            <a:pPr marL="41846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&lt;/div&gt;</a:t>
            </a:r>
            <a:endParaRPr sz="900" dirty="0">
              <a:latin typeface="Lucida Console"/>
              <a:cs typeface="Lucida Console"/>
            </a:endParaRPr>
          </a:p>
          <a:p>
            <a:pPr marL="144145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333333"/>
                </a:solidFill>
                <a:latin typeface="Lucida Console"/>
                <a:cs typeface="Lucida Console"/>
              </a:rPr>
              <a:t>&lt;/form&gt;</a:t>
            </a:r>
            <a:endParaRPr sz="9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8855</TotalTime>
  <Words>10876</Words>
  <Application>Microsoft Office PowerPoint</Application>
  <PresentationFormat>Affichage à l'écran (4:3)</PresentationFormat>
  <Paragraphs>2484</Paragraphs>
  <Slides>142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142</vt:i4>
      </vt:variant>
    </vt:vector>
  </HeadingPairs>
  <TitlesOfParts>
    <vt:vector size="143" baseType="lpstr">
      <vt:lpstr>Thème Office</vt:lpstr>
      <vt:lpstr>Diapositive 1</vt:lpstr>
      <vt:lpstr>La formation</vt:lpstr>
      <vt:lpstr>La formation</vt:lpstr>
      <vt:lpstr>HTML5</vt:lpstr>
      <vt:lpstr>Architecture REST</vt:lpstr>
      <vt:lpstr>Introduction à AngularJS</vt:lpstr>
      <vt:lpstr>MVVM</vt:lpstr>
      <vt:lpstr>Single Page Application</vt:lpstr>
      <vt:lpstr>AngularJS et les autres</vt:lpstr>
      <vt:lpstr>AngularJS et les autres</vt:lpstr>
      <vt:lpstr>Installer AngularJS</vt:lpstr>
      <vt:lpstr>Installer AngularJS</vt:lpstr>
      <vt:lpstr>Installer AngularJS</vt:lpstr>
      <vt:lpstr>Installer AngularJS</vt:lpstr>
      <vt:lpstr>Installer AngularJS</vt:lpstr>
      <vt:lpstr>Ses premiers pas</vt:lpstr>
      <vt:lpstr>Ses premiers pas</vt:lpstr>
      <vt:lpstr>Ses premiers pas</vt:lpstr>
      <vt:lpstr>Ses premiers pas</vt:lpstr>
      <vt:lpstr>Déclaratif &amp; Impératif</vt:lpstr>
      <vt:lpstr>Déclaratif &amp; Impératif</vt:lpstr>
      <vt:lpstr>Modules</vt:lpstr>
      <vt:lpstr>Modules</vt:lpstr>
      <vt:lpstr>Modules</vt:lpstr>
      <vt:lpstr>Modules – Exemples d'arborescences</vt:lpstr>
      <vt:lpstr>Modules – Exemples d'arborescences</vt:lpstr>
      <vt:lpstr>Modules</vt:lpstr>
      <vt:lpstr>Modules</vt:lpstr>
      <vt:lpstr>Notion de directive</vt:lpstr>
      <vt:lpstr>Notion de directive</vt:lpstr>
      <vt:lpstr>Contrôleurs et Scopes</vt:lpstr>
      <vt:lpstr>Contrôleurs et Scopes</vt:lpstr>
      <vt:lpstr>Contrôleurs et Scopes</vt:lpstr>
      <vt:lpstr>Contrôleurs et Scopes</vt:lpstr>
      <vt:lpstr>Contrôleurs et Scopes</vt:lpstr>
      <vt:lpstr>Contrôleurs et Scopes</vt:lpstr>
      <vt:lpstr>Contrôleurs et Scopes</vt:lpstr>
      <vt:lpstr>Contrôleurs et Scopes</vt:lpstr>
      <vt:lpstr>Contrôleurs - Scopes &amp; Événement</vt:lpstr>
      <vt:lpstr>Contrôleurs - Scopes &amp; Événement</vt:lpstr>
      <vt:lpstr>Contrôleurs - Scopes &amp; Événement</vt:lpstr>
      <vt:lpstr> Contrôleurs et Scopes</vt:lpstr>
      <vt:lpstr> Contrôleurs et Scopes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Binding</vt:lpstr>
      <vt:lpstr>EXO – ToDoList</vt:lpstr>
      <vt:lpstr>Les Filtres</vt:lpstr>
      <vt:lpstr>Les Filtres</vt:lpstr>
      <vt:lpstr>Les Filtres</vt:lpstr>
      <vt:lpstr>Les Filtres</vt:lpstr>
      <vt:lpstr>Les Filtres</vt:lpstr>
      <vt:lpstr>Les Filtres</vt:lpstr>
      <vt:lpstr>Les expressions</vt:lpstr>
      <vt:lpstr>Le templating</vt:lpstr>
      <vt:lpstr>Le templating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Routage</vt:lpstr>
      <vt:lpstr>Formulaires</vt:lpstr>
      <vt:lpstr>Formulaires</vt:lpstr>
      <vt:lpstr>Formulaires</vt:lpstr>
      <vt:lpstr>Formulaires</vt:lpstr>
      <vt:lpstr>Formulaires</vt:lpstr>
      <vt:lpstr>Formulaires</vt:lpstr>
      <vt:lpstr>Formulaires</vt:lpstr>
      <vt:lpstr>Formulaires – Style CSS</vt:lpstr>
      <vt:lpstr>Formulaires - Performance</vt:lpstr>
      <vt:lpstr>Formulaires - Performance</vt:lpstr>
      <vt:lpstr>Services</vt:lpstr>
      <vt:lpstr>Services</vt:lpstr>
      <vt:lpstr>Services</vt:lpstr>
      <vt:lpstr>Services</vt:lpstr>
      <vt:lpstr>Services</vt:lpstr>
      <vt:lpstr>Services</vt:lpstr>
      <vt:lpstr>Services</vt:lpstr>
      <vt:lpstr>Services</vt:lpstr>
      <vt:lpstr>Les promesses</vt:lpstr>
      <vt:lpstr>Services</vt:lpstr>
      <vt:lpstr>Services</vt:lpstr>
      <vt:lpstr>Services</vt:lpstr>
      <vt:lpstr>Service $http</vt:lpstr>
      <vt:lpstr>Service $http</vt:lpstr>
      <vt:lpstr>Service $http</vt:lpstr>
      <vt:lpstr>Service $http</vt:lpstr>
      <vt:lpstr>Service $http</vt:lpstr>
      <vt:lpstr>Service $http</vt:lpstr>
      <vt:lpstr>Les directives</vt:lpstr>
      <vt:lpstr>Les directives</vt:lpstr>
      <vt:lpstr>Les directives - template</vt:lpstr>
      <vt:lpstr>Les directives - template</vt:lpstr>
      <vt:lpstr>Les directives - restrict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</vt:lpstr>
      <vt:lpstr>Les directives - require</vt:lpstr>
      <vt:lpstr>Les directives – autres options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Moustakime KIFIA (mkifia)</dc:creator>
  <cp:lastModifiedBy>Moustakime KIFIA (mkifia)</cp:lastModifiedBy>
  <cp:revision>448</cp:revision>
  <dcterms:created xsi:type="dcterms:W3CDTF">2016-06-04T13:33:34Z</dcterms:created>
  <dcterms:modified xsi:type="dcterms:W3CDTF">2016-06-16T15:49:15Z</dcterms:modified>
</cp:coreProperties>
</file>