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2" r:id="rId5"/>
    <p:sldId id="273" r:id="rId6"/>
    <p:sldId id="276" r:id="rId7"/>
    <p:sldId id="275" r:id="rId8"/>
    <p:sldId id="274" r:id="rId9"/>
    <p:sldId id="259" r:id="rId10"/>
    <p:sldId id="277" r:id="rId11"/>
    <p:sldId id="278" r:id="rId12"/>
    <p:sldId id="261" r:id="rId13"/>
    <p:sldId id="279" r:id="rId14"/>
    <p:sldId id="280" r:id="rId15"/>
    <p:sldId id="281" r:id="rId16"/>
    <p:sldId id="263" r:id="rId17"/>
    <p:sldId id="264" r:id="rId18"/>
    <p:sldId id="265" r:id="rId19"/>
    <p:sldId id="266" r:id="rId20"/>
    <p:sldId id="282" r:id="rId21"/>
    <p:sldId id="283" r:id="rId22"/>
    <p:sldId id="269" r:id="rId23"/>
    <p:sldId id="284" r:id="rId24"/>
    <p:sldId id="270" r:id="rId25"/>
    <p:sldId id="271"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299" r:id="rId57"/>
    <p:sldId id="300" r:id="rId58"/>
    <p:sldId id="301" r:id="rId59"/>
    <p:sldId id="302" r:id="rId60"/>
    <p:sldId id="303" r:id="rId61"/>
    <p:sldId id="304"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2" r:id="rId83"/>
    <p:sldId id="343" r:id="rId84"/>
    <p:sldId id="345" r:id="rId85"/>
    <p:sldId id="346" r:id="rId86"/>
    <p:sldId id="347" r:id="rId87"/>
    <p:sldId id="348" r:id="rId88"/>
    <p:sldId id="349" r:id="rId89"/>
    <p:sldId id="350" r:id="rId90"/>
    <p:sldId id="351" r:id="rId91"/>
    <p:sldId id="352" r:id="rId92"/>
    <p:sldId id="353" r:id="rId93"/>
    <p:sldId id="354" r:id="rId94"/>
    <p:sldId id="355" r:id="rId95"/>
    <p:sldId id="357" r:id="rId96"/>
    <p:sldId id="356"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72" d="100"/>
          <a:sy n="72" d="100"/>
        </p:scale>
        <p:origin x="84"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10/30/2017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10/30/2017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iknsa-formation/JavaScrip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query.com/demo/thickbox" TargetMode="External"/><Relationship Id="rId2" Type="http://schemas.openxmlformats.org/officeDocument/2006/relationships/hyperlink" Target="http://interface.eyecon.ro/" TargetMode="External"/><Relationship Id="rId1" Type="http://schemas.openxmlformats.org/officeDocument/2006/relationships/slideLayout" Target="../slideLayouts/slideLayout2.xml"/><Relationship Id="rId4" Type="http://schemas.openxmlformats.org/officeDocument/2006/relationships/hyperlink" Target="http://marcgrabanski.com/articles/jquery-ui-datepicker" TargetMode="External"/></Relationships>
</file>

<file path=ppt/slides/_rels/slide66.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izzlejs.com/"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hyperlink" Target="mailto:CONTACT@IKNSA.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a:t>
            </a:r>
            <a:endParaRPr lang="en-US" dirty="0"/>
          </a:p>
        </p:txBody>
      </p:sp>
      <p:sp>
        <p:nvSpPr>
          <p:cNvPr id="3" name="Subtitle 2"/>
          <p:cNvSpPr>
            <a:spLocks noGrp="1"/>
          </p:cNvSpPr>
          <p:nvPr>
            <p:ph type="subTitle" idx="1"/>
          </p:nvPr>
        </p:nvSpPr>
        <p:spPr/>
        <p:txBody>
          <a:bodyPr/>
          <a:lstStyle/>
          <a:p>
            <a:r>
              <a:rPr lang="en-US" dirty="0" smtClean="0"/>
              <a:t>@ copyright </a:t>
            </a:r>
            <a:r>
              <a:rPr lang="en-US" dirty="0" err="1" smtClean="0"/>
              <a:t>iknsa</a:t>
            </a:r>
            <a:endParaRPr lang="en-US" dirty="0" smtClean="0"/>
          </a:p>
          <a:p>
            <a:endParaRPr lang="en-US" dirty="0"/>
          </a:p>
        </p:txBody>
      </p:sp>
    </p:spTree>
    <p:extLst>
      <p:ext uri="{BB962C8B-B14F-4D97-AF65-F5344CB8AC3E}">
        <p14:creationId xmlns:p14="http://schemas.microsoft.com/office/powerpoint/2010/main" val="381588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822489"/>
          </a:xfrm>
        </p:spPr>
        <p:txBody>
          <a:bodyPr>
            <a:normAutofit fontScale="90000"/>
          </a:bodyPr>
          <a:lstStyle/>
          <a:p>
            <a:r>
              <a:rPr lang="en-US" dirty="0"/>
              <a:t>JavaScript – les bases</a:t>
            </a:r>
          </a:p>
        </p:txBody>
      </p:sp>
      <p:sp>
        <p:nvSpPr>
          <p:cNvPr id="3" name="Content Placeholder 2"/>
          <p:cNvSpPr>
            <a:spLocks noGrp="1"/>
          </p:cNvSpPr>
          <p:nvPr>
            <p:ph sz="quarter" idx="13"/>
          </p:nvPr>
        </p:nvSpPr>
        <p:spPr>
          <a:xfrm>
            <a:off x="685800" y="685800"/>
            <a:ext cx="10394707" cy="4688785"/>
          </a:xfrm>
        </p:spPr>
        <p:txBody>
          <a:bodyPr/>
          <a:lstStyle/>
          <a:p>
            <a:pPr marL="0" indent="0">
              <a:buNone/>
            </a:pPr>
            <a:r>
              <a:rPr lang="en-US" b="1" dirty="0" err="1"/>
              <a:t>Règles</a:t>
            </a:r>
            <a:r>
              <a:rPr lang="en-US" b="1" dirty="0"/>
              <a:t> sur Les variables </a:t>
            </a:r>
            <a:r>
              <a:rPr lang="en-US" b="1" dirty="0" smtClean="0"/>
              <a:t>( le </a:t>
            </a:r>
            <a:r>
              <a:rPr lang="en-US" b="1" dirty="0" err="1"/>
              <a:t>nommage</a:t>
            </a:r>
            <a:r>
              <a:rPr lang="en-US" b="1" dirty="0"/>
              <a:t> des variables)</a:t>
            </a:r>
            <a:endParaRPr lang="en-US" dirty="0"/>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183" y="3171595"/>
            <a:ext cx="5474420" cy="2302270"/>
          </a:xfrm>
          <a:prstGeom prst="rect">
            <a:avLst/>
          </a:prstGeom>
        </p:spPr>
      </p:pic>
    </p:spTree>
    <p:extLst>
      <p:ext uri="{BB962C8B-B14F-4D97-AF65-F5344CB8AC3E}">
        <p14:creationId xmlns:p14="http://schemas.microsoft.com/office/powerpoint/2010/main" val="2879357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2" y="685800"/>
            <a:ext cx="5848559" cy="1058159"/>
          </a:xfrm>
        </p:spPr>
        <p:txBody>
          <a:bodyPr>
            <a:normAutofit/>
          </a:bodyPr>
          <a:lstStyle/>
          <a:p>
            <a:r>
              <a:rPr lang="en-US" dirty="0"/>
              <a:t>Les </a:t>
            </a:r>
            <a:r>
              <a:rPr lang="en-US" dirty="0" err="1"/>
              <a:t>portées</a:t>
            </a:r>
            <a:r>
              <a:rPr lang="en-US" dirty="0"/>
              <a:t> de </a:t>
            </a:r>
            <a:r>
              <a:rPr lang="en-US" dirty="0" smtClean="0"/>
              <a:t>variables</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21311" y="685799"/>
            <a:ext cx="4585683" cy="4688785"/>
          </a:xfrm>
        </p:spPr>
      </p:pic>
      <p:sp>
        <p:nvSpPr>
          <p:cNvPr id="4" name="Text Placeholder 3"/>
          <p:cNvSpPr>
            <a:spLocks noGrp="1"/>
          </p:cNvSpPr>
          <p:nvPr>
            <p:ph type="body" sz="half" idx="2"/>
          </p:nvPr>
        </p:nvSpPr>
        <p:spPr>
          <a:xfrm>
            <a:off x="693642" y="1951348"/>
            <a:ext cx="5848560" cy="3423237"/>
          </a:xfrm>
        </p:spPr>
        <p:txBody>
          <a:bodyPr>
            <a:normAutofit/>
          </a:bodyPr>
          <a:lstStyle/>
          <a:p>
            <a:pPr algn="l"/>
            <a:r>
              <a:rPr lang="en-US" sz="1400" dirty="0" err="1">
                <a:solidFill>
                  <a:schemeClr val="accent1"/>
                </a:solidFill>
              </a:rPr>
              <a:t>Règles</a:t>
            </a:r>
            <a:r>
              <a:rPr lang="en-US" sz="1400" dirty="0">
                <a:solidFill>
                  <a:schemeClr val="accent1"/>
                </a:solidFill>
              </a:rPr>
              <a:t> sur Les variables (les </a:t>
            </a:r>
            <a:r>
              <a:rPr lang="en-US" sz="1400" dirty="0" err="1">
                <a:solidFill>
                  <a:schemeClr val="accent1"/>
                </a:solidFill>
              </a:rPr>
              <a:t>portées</a:t>
            </a:r>
            <a:r>
              <a:rPr lang="en-US" sz="1400" dirty="0">
                <a:solidFill>
                  <a:schemeClr val="accent1"/>
                </a:solidFill>
              </a:rPr>
              <a:t>)</a:t>
            </a:r>
          </a:p>
          <a:p>
            <a:pPr algn="l"/>
            <a:r>
              <a:rPr lang="en-US" sz="1600" b="1" dirty="0" smtClean="0">
                <a:latin typeface="Calibri" panose="020F0502020204030204" pitchFamily="34" charset="0"/>
              </a:rPr>
              <a:t>JavaScript </a:t>
            </a:r>
            <a:r>
              <a:rPr lang="en-US" sz="1600" b="1" dirty="0">
                <a:latin typeface="Calibri" panose="020F0502020204030204" pitchFamily="34" charset="0"/>
              </a:rPr>
              <a:t>a </a:t>
            </a:r>
            <a:r>
              <a:rPr lang="en-US" sz="1600" b="1" dirty="0" err="1">
                <a:latin typeface="Calibri" panose="020F0502020204030204" pitchFamily="34" charset="0"/>
              </a:rPr>
              <a:t>deux</a:t>
            </a:r>
            <a:r>
              <a:rPr lang="en-US" sz="1600" b="1" dirty="0">
                <a:latin typeface="Calibri" panose="020F0502020204030204" pitchFamily="34" charset="0"/>
              </a:rPr>
              <a:t> types de </a:t>
            </a:r>
            <a:r>
              <a:rPr lang="en-US" sz="1600" b="1" dirty="0" err="1">
                <a:latin typeface="Calibri" panose="020F0502020204030204" pitchFamily="34" charset="0"/>
              </a:rPr>
              <a:t>portées</a:t>
            </a:r>
            <a:r>
              <a:rPr lang="en-US" sz="1600" b="1" dirty="0">
                <a:latin typeface="Calibri" panose="020F0502020204030204" pitchFamily="34" charset="0"/>
              </a:rPr>
              <a:t> : </a:t>
            </a:r>
            <a:r>
              <a:rPr lang="en-US" sz="1600" b="1" dirty="0" err="1">
                <a:latin typeface="Calibri" panose="020F0502020204030204" pitchFamily="34" charset="0"/>
              </a:rPr>
              <a:t>globale</a:t>
            </a:r>
            <a:r>
              <a:rPr lang="en-US" sz="1600" b="1" dirty="0">
                <a:latin typeface="Calibri" panose="020F0502020204030204" pitchFamily="34" charset="0"/>
              </a:rPr>
              <a:t> et locale. Si </a:t>
            </a:r>
            <a:r>
              <a:rPr lang="en-US" sz="1600" b="1" dirty="0" err="1">
                <a:latin typeface="Calibri" panose="020F0502020204030204" pitchFamily="34" charset="0"/>
              </a:rPr>
              <a:t>vous</a:t>
            </a:r>
            <a:r>
              <a:rPr lang="en-US" sz="1600" b="1" dirty="0">
                <a:latin typeface="Calibri" panose="020F0502020204030204" pitchFamily="34" charset="0"/>
              </a:rPr>
              <a:t> </a:t>
            </a:r>
            <a:r>
              <a:rPr lang="en-US" sz="1600" b="1" dirty="0" err="1">
                <a:latin typeface="Calibri" panose="020F0502020204030204" pitchFamily="34" charset="0"/>
              </a:rPr>
              <a:t>déclarez</a:t>
            </a:r>
            <a:r>
              <a:rPr lang="en-US" sz="1600" b="1" dirty="0">
                <a:latin typeface="Calibri" panose="020F0502020204030204" pitchFamily="34" charset="0"/>
              </a:rPr>
              <a:t> </a:t>
            </a:r>
            <a:r>
              <a:rPr lang="en-US" sz="1600" b="1" dirty="0" err="1">
                <a:latin typeface="Calibri" panose="020F0502020204030204" pitchFamily="34" charset="0"/>
              </a:rPr>
              <a:t>une</a:t>
            </a:r>
            <a:r>
              <a:rPr lang="en-US" sz="1600" b="1" dirty="0">
                <a:latin typeface="Calibri" panose="020F0502020204030204" pitchFamily="34" charset="0"/>
              </a:rPr>
              <a:t> variable </a:t>
            </a:r>
            <a:r>
              <a:rPr lang="en-US" sz="1600" b="1" dirty="0" err="1">
                <a:latin typeface="Calibri" panose="020F0502020204030204" pitchFamily="34" charset="0"/>
              </a:rPr>
              <a:t>en</a:t>
            </a:r>
            <a:r>
              <a:rPr lang="en-US" sz="1600" b="1" dirty="0">
                <a:latin typeface="Calibri" panose="020F0502020204030204" pitchFamily="34" charset="0"/>
              </a:rPr>
              <a:t> </a:t>
            </a:r>
            <a:r>
              <a:rPr lang="en-US" sz="1600" b="1" dirty="0" err="1">
                <a:latin typeface="Calibri" panose="020F0502020204030204" pitchFamily="34" charset="0"/>
              </a:rPr>
              <a:t>dehors</a:t>
            </a:r>
            <a:r>
              <a:rPr lang="en-US" sz="1600" b="1" dirty="0">
                <a:latin typeface="Calibri" panose="020F0502020204030204" pitchFamily="34" charset="0"/>
              </a:rPr>
              <a:t> </a:t>
            </a:r>
            <a:r>
              <a:rPr lang="en-US" sz="1600" b="1" dirty="0" err="1">
                <a:latin typeface="Calibri" panose="020F0502020204030204" pitchFamily="34" charset="0"/>
              </a:rPr>
              <a:t>d'une</a:t>
            </a:r>
            <a:r>
              <a:rPr lang="en-US" sz="1600" b="1" dirty="0">
                <a:latin typeface="Calibri" panose="020F0502020204030204" pitchFamily="34" charset="0"/>
              </a:rPr>
              <a:t> </a:t>
            </a:r>
            <a:r>
              <a:rPr lang="en-US" sz="1600" b="1" dirty="0" err="1">
                <a:latin typeface="Calibri" panose="020F0502020204030204" pitchFamily="34" charset="0"/>
              </a:rPr>
              <a:t>définition</a:t>
            </a:r>
            <a:r>
              <a:rPr lang="en-US" sz="1600" b="1" dirty="0">
                <a:latin typeface="Calibri" panose="020F0502020204030204" pitchFamily="34" charset="0"/>
              </a:rPr>
              <a:t> de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il</a:t>
            </a:r>
            <a:r>
              <a:rPr lang="en-US" sz="1600" b="1" dirty="0">
                <a:latin typeface="Calibri" panose="020F0502020204030204" pitchFamily="34" charset="0"/>
              </a:rPr>
              <a:t> </a:t>
            </a:r>
            <a:r>
              <a:rPr lang="en-US" sz="1600" b="1" dirty="0" err="1">
                <a:latin typeface="Calibri" panose="020F0502020204030204" pitchFamily="34" charset="0"/>
              </a:rPr>
              <a:t>s'agit</a:t>
            </a:r>
            <a:r>
              <a:rPr lang="en-US" sz="1600" b="1" dirty="0">
                <a:latin typeface="Calibri" panose="020F0502020204030204" pitchFamily="34" charset="0"/>
              </a:rPr>
              <a:t> </a:t>
            </a:r>
            <a:r>
              <a:rPr lang="en-US" sz="1600" b="1" dirty="0" err="1">
                <a:latin typeface="Calibri" panose="020F0502020204030204" pitchFamily="34" charset="0"/>
              </a:rPr>
              <a:t>d'une</a:t>
            </a:r>
            <a:r>
              <a:rPr lang="en-US" sz="1600" b="1" dirty="0">
                <a:latin typeface="Calibri" panose="020F0502020204030204" pitchFamily="34" charset="0"/>
              </a:rPr>
              <a:t> variable </a:t>
            </a:r>
            <a:r>
              <a:rPr lang="en-US" sz="1600" b="1" dirty="0" err="1">
                <a:latin typeface="Calibri" panose="020F0502020204030204" pitchFamily="34" charset="0"/>
              </a:rPr>
              <a:t>globale</a:t>
            </a:r>
            <a:r>
              <a:rPr lang="en-US" sz="1600" b="1" dirty="0">
                <a:latin typeface="Calibri" panose="020F0502020204030204" pitchFamily="34" charset="0"/>
              </a:rPr>
              <a:t> et </a:t>
            </a:r>
            <a:r>
              <a:rPr lang="en-US" sz="1600" b="1" dirty="0" err="1">
                <a:latin typeface="Calibri" panose="020F0502020204030204" pitchFamily="34" charset="0"/>
              </a:rPr>
              <a:t>sa</a:t>
            </a:r>
            <a:r>
              <a:rPr lang="en-US" sz="1600" b="1" dirty="0">
                <a:latin typeface="Calibri" panose="020F0502020204030204" pitchFamily="34" charset="0"/>
              </a:rPr>
              <a:t> </a:t>
            </a:r>
            <a:r>
              <a:rPr lang="en-US" sz="1600" b="1" dirty="0" err="1">
                <a:latin typeface="Calibri" panose="020F0502020204030204" pitchFamily="34" charset="0"/>
              </a:rPr>
              <a:t>valeur</a:t>
            </a:r>
            <a:r>
              <a:rPr lang="en-US" sz="1600" b="1" dirty="0">
                <a:latin typeface="Calibri" panose="020F0502020204030204" pitchFamily="34" charset="0"/>
              </a:rPr>
              <a:t> </a:t>
            </a:r>
            <a:r>
              <a:rPr lang="en-US" sz="1600" b="1" dirty="0" err="1">
                <a:latin typeface="Calibri" panose="020F0502020204030204" pitchFamily="34" charset="0"/>
              </a:rPr>
              <a:t>est</a:t>
            </a:r>
            <a:r>
              <a:rPr lang="en-US" sz="1600" b="1" dirty="0">
                <a:latin typeface="Calibri" panose="020F0502020204030204" pitchFamily="34" charset="0"/>
              </a:rPr>
              <a:t> accessible et modifiable </a:t>
            </a:r>
            <a:r>
              <a:rPr lang="en-US" sz="1600" b="1" dirty="0" err="1">
                <a:latin typeface="Calibri" panose="020F0502020204030204" pitchFamily="34" charset="0"/>
              </a:rPr>
              <a:t>dans</a:t>
            </a:r>
            <a:r>
              <a:rPr lang="en-US" sz="1600" b="1" dirty="0">
                <a:latin typeface="Calibri" panose="020F0502020204030204" pitchFamily="34" charset="0"/>
              </a:rPr>
              <a:t> tout le </a:t>
            </a:r>
            <a:r>
              <a:rPr lang="en-US" sz="1600" b="1" dirty="0" err="1">
                <a:latin typeface="Calibri" panose="020F0502020204030204" pitchFamily="34" charset="0"/>
              </a:rPr>
              <a:t>programme</a:t>
            </a:r>
            <a:r>
              <a:rPr lang="en-US" sz="1600" b="1" dirty="0">
                <a:latin typeface="Calibri" panose="020F0502020204030204" pitchFamily="34" charset="0"/>
              </a:rPr>
              <a:t>. Si </a:t>
            </a:r>
            <a:r>
              <a:rPr lang="en-US" sz="1600" b="1" dirty="0" err="1">
                <a:latin typeface="Calibri" panose="020F0502020204030204" pitchFamily="34" charset="0"/>
              </a:rPr>
              <a:t>vous</a:t>
            </a:r>
            <a:r>
              <a:rPr lang="en-US" sz="1600" b="1" dirty="0">
                <a:latin typeface="Calibri" panose="020F0502020204030204" pitchFamily="34" charset="0"/>
              </a:rPr>
              <a:t> </a:t>
            </a:r>
            <a:r>
              <a:rPr lang="en-US" sz="1600" b="1" dirty="0" err="1">
                <a:latin typeface="Calibri" panose="020F0502020204030204" pitchFamily="34" charset="0"/>
              </a:rPr>
              <a:t>déclarez</a:t>
            </a:r>
            <a:r>
              <a:rPr lang="en-US" sz="1600" b="1" dirty="0">
                <a:latin typeface="Calibri" panose="020F0502020204030204" pitchFamily="34" charset="0"/>
              </a:rPr>
              <a:t> </a:t>
            </a:r>
            <a:r>
              <a:rPr lang="en-US" sz="1600" b="1" dirty="0" err="1">
                <a:latin typeface="Calibri" panose="020F0502020204030204" pitchFamily="34" charset="0"/>
              </a:rPr>
              <a:t>une</a:t>
            </a:r>
            <a:r>
              <a:rPr lang="en-US" sz="1600" b="1" dirty="0">
                <a:latin typeface="Calibri" panose="020F0502020204030204" pitchFamily="34" charset="0"/>
              </a:rPr>
              <a:t> variable au sein </a:t>
            </a:r>
            <a:r>
              <a:rPr lang="en-US" sz="1600" b="1" dirty="0" err="1">
                <a:latin typeface="Calibri" panose="020F0502020204030204" pitchFamily="34" charset="0"/>
              </a:rPr>
              <a:t>d'une</a:t>
            </a:r>
            <a:r>
              <a:rPr lang="en-US" sz="1600" b="1" dirty="0">
                <a:latin typeface="Calibri" panose="020F0502020204030204" pitchFamily="34" charset="0"/>
              </a:rPr>
              <a:t> </a:t>
            </a:r>
            <a:r>
              <a:rPr lang="en-US" sz="1600" b="1" dirty="0" err="1">
                <a:latin typeface="Calibri" panose="020F0502020204030204" pitchFamily="34" charset="0"/>
              </a:rPr>
              <a:t>définition</a:t>
            </a:r>
            <a:r>
              <a:rPr lang="en-US" sz="1600" b="1" dirty="0">
                <a:latin typeface="Calibri" panose="020F0502020204030204" pitchFamily="34" charset="0"/>
              </a:rPr>
              <a:t> de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il</a:t>
            </a:r>
            <a:r>
              <a:rPr lang="en-US" sz="1600" b="1" dirty="0">
                <a:latin typeface="Calibri" panose="020F0502020204030204" pitchFamily="34" charset="0"/>
              </a:rPr>
              <a:t> </a:t>
            </a:r>
            <a:r>
              <a:rPr lang="en-US" sz="1600" b="1" dirty="0" err="1">
                <a:latin typeface="Calibri" panose="020F0502020204030204" pitchFamily="34" charset="0"/>
              </a:rPr>
              <a:t>s'agit</a:t>
            </a:r>
            <a:r>
              <a:rPr lang="en-US" sz="1600" b="1" dirty="0">
                <a:latin typeface="Calibri" panose="020F0502020204030204" pitchFamily="34" charset="0"/>
              </a:rPr>
              <a:t> </a:t>
            </a:r>
            <a:r>
              <a:rPr lang="en-US" sz="1600" b="1" dirty="0" err="1">
                <a:latin typeface="Calibri" panose="020F0502020204030204" pitchFamily="34" charset="0"/>
              </a:rPr>
              <a:t>d'une</a:t>
            </a:r>
            <a:r>
              <a:rPr lang="en-US" sz="1600" b="1" dirty="0">
                <a:latin typeface="Calibri" panose="020F0502020204030204" pitchFamily="34" charset="0"/>
              </a:rPr>
              <a:t> variable locale. Elle </a:t>
            </a:r>
            <a:r>
              <a:rPr lang="en-US" sz="1600" b="1" dirty="0" err="1">
                <a:latin typeface="Calibri" panose="020F0502020204030204" pitchFamily="34" charset="0"/>
              </a:rPr>
              <a:t>est</a:t>
            </a:r>
            <a:r>
              <a:rPr lang="en-US" sz="1600" b="1" dirty="0">
                <a:latin typeface="Calibri" panose="020F0502020204030204" pitchFamily="34" charset="0"/>
              </a:rPr>
              <a:t> </a:t>
            </a:r>
            <a:r>
              <a:rPr lang="en-US" sz="1600" b="1" dirty="0" err="1">
                <a:latin typeface="Calibri" panose="020F0502020204030204" pitchFamily="34" charset="0"/>
              </a:rPr>
              <a:t>créée</a:t>
            </a:r>
            <a:r>
              <a:rPr lang="en-US" sz="1600" b="1" dirty="0">
                <a:latin typeface="Calibri" panose="020F0502020204030204" pitchFamily="34" charset="0"/>
              </a:rPr>
              <a:t> et </a:t>
            </a:r>
            <a:r>
              <a:rPr lang="en-US" sz="1600" b="1" dirty="0" err="1">
                <a:latin typeface="Calibri" panose="020F0502020204030204" pitchFamily="34" charset="0"/>
              </a:rPr>
              <a:t>détruite</a:t>
            </a:r>
            <a:r>
              <a:rPr lang="en-US" sz="1600" b="1" dirty="0">
                <a:latin typeface="Calibri" panose="020F0502020204030204" pitchFamily="34" charset="0"/>
              </a:rPr>
              <a:t> </a:t>
            </a:r>
            <a:r>
              <a:rPr lang="en-US" sz="1600" b="1" dirty="0" err="1">
                <a:latin typeface="Calibri" panose="020F0502020204030204" pitchFamily="34" charset="0"/>
              </a:rPr>
              <a:t>chaque</a:t>
            </a:r>
            <a:r>
              <a:rPr lang="en-US" sz="1600" b="1" dirty="0">
                <a:latin typeface="Calibri" panose="020F0502020204030204" pitchFamily="34" charset="0"/>
              </a:rPr>
              <a:t> </a:t>
            </a:r>
            <a:r>
              <a:rPr lang="en-US" sz="1600" b="1" dirty="0" err="1">
                <a:latin typeface="Calibri" panose="020F0502020204030204" pitchFamily="34" charset="0"/>
              </a:rPr>
              <a:t>fois</a:t>
            </a:r>
            <a:r>
              <a:rPr lang="en-US" sz="1600" b="1" dirty="0">
                <a:latin typeface="Calibri" panose="020F0502020204030204" pitchFamily="34" charset="0"/>
              </a:rPr>
              <a:t> que la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est</a:t>
            </a:r>
            <a:r>
              <a:rPr lang="en-US" sz="1600" b="1" dirty="0">
                <a:latin typeface="Calibri" panose="020F0502020204030204" pitchFamily="34" charset="0"/>
              </a:rPr>
              <a:t> </a:t>
            </a:r>
            <a:r>
              <a:rPr lang="en-US" sz="1600" b="1" dirty="0" err="1">
                <a:latin typeface="Calibri" panose="020F0502020204030204" pitchFamily="34" charset="0"/>
              </a:rPr>
              <a:t>exécutée</a:t>
            </a:r>
            <a:r>
              <a:rPr lang="en-US" sz="1600" b="1" dirty="0">
                <a:latin typeface="Calibri" panose="020F0502020204030204" pitchFamily="34" charset="0"/>
              </a:rPr>
              <a:t> ; </a:t>
            </a:r>
            <a:r>
              <a:rPr lang="en-US" sz="1600" b="1" dirty="0" err="1">
                <a:latin typeface="Calibri" panose="020F0502020204030204" pitchFamily="34" charset="0"/>
              </a:rPr>
              <a:t>en</a:t>
            </a:r>
            <a:r>
              <a:rPr lang="en-US" sz="1600" b="1" dirty="0">
                <a:latin typeface="Calibri" panose="020F0502020204030204" pitchFamily="34" charset="0"/>
              </a:rPr>
              <a:t> </a:t>
            </a:r>
            <a:r>
              <a:rPr lang="en-US" sz="1600" b="1" dirty="0" err="1">
                <a:latin typeface="Calibri" panose="020F0502020204030204" pitchFamily="34" charset="0"/>
              </a:rPr>
              <a:t>dehors</a:t>
            </a:r>
            <a:r>
              <a:rPr lang="en-US" sz="1600" b="1" dirty="0">
                <a:latin typeface="Calibri" panose="020F0502020204030204" pitchFamily="34" charset="0"/>
              </a:rPr>
              <a:t> de </a:t>
            </a:r>
            <a:r>
              <a:rPr lang="en-US" sz="1600" b="1" dirty="0" err="1">
                <a:latin typeface="Calibri" panose="020F0502020204030204" pitchFamily="34" charset="0"/>
              </a:rPr>
              <a:t>cette</a:t>
            </a:r>
            <a:r>
              <a:rPr lang="en-US" sz="1600" b="1" dirty="0">
                <a:latin typeface="Calibri" panose="020F0502020204030204" pitchFamily="34" charset="0"/>
              </a:rPr>
              <a:t>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aucun</a:t>
            </a:r>
            <a:r>
              <a:rPr lang="en-US" sz="1600" b="1" dirty="0">
                <a:latin typeface="Calibri" panose="020F0502020204030204" pitchFamily="34" charset="0"/>
              </a:rPr>
              <a:t> code ne </a:t>
            </a:r>
            <a:r>
              <a:rPr lang="en-US" sz="1600" b="1" dirty="0" err="1">
                <a:latin typeface="Calibri" panose="020F0502020204030204" pitchFamily="34" charset="0"/>
              </a:rPr>
              <a:t>peut</a:t>
            </a:r>
            <a:r>
              <a:rPr lang="en-US" sz="1600" b="1" dirty="0">
                <a:latin typeface="Calibri" panose="020F0502020204030204" pitchFamily="34" charset="0"/>
              </a:rPr>
              <a:t> y </a:t>
            </a:r>
            <a:r>
              <a:rPr lang="en-US" sz="1600" b="1" dirty="0" err="1">
                <a:latin typeface="Calibri" panose="020F0502020204030204" pitchFamily="34" charset="0"/>
              </a:rPr>
              <a:t>accéder</a:t>
            </a:r>
            <a:r>
              <a:rPr lang="en-US" sz="1600" b="1" dirty="0">
                <a:latin typeface="Calibri" panose="020F0502020204030204" pitchFamily="34" charset="0"/>
              </a:rPr>
              <a:t>.</a:t>
            </a:r>
          </a:p>
          <a:p>
            <a:pPr algn="l"/>
            <a:endParaRPr lang="en-US" dirty="0"/>
          </a:p>
          <a:p>
            <a:pPr algn="l"/>
            <a:endParaRPr lang="en-US" dirty="0"/>
          </a:p>
        </p:txBody>
      </p:sp>
    </p:spTree>
    <p:extLst>
      <p:ext uri="{BB962C8B-B14F-4D97-AF65-F5344CB8AC3E}">
        <p14:creationId xmlns:p14="http://schemas.microsoft.com/office/powerpoint/2010/main" val="2018496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907330"/>
          </a:xfrm>
        </p:spPr>
        <p:txBody>
          <a:bodyPr>
            <a:normAutofit fontScale="90000"/>
          </a:bodyPr>
          <a:lstStyle/>
          <a:p>
            <a:r>
              <a:rPr lang="en-US" dirty="0"/>
              <a:t>JavaScript – les </a:t>
            </a:r>
            <a:r>
              <a:rPr lang="en-US" dirty="0" smtClean="0"/>
              <a:t>bases - </a:t>
            </a:r>
            <a:r>
              <a:rPr lang="en-US" dirty="0" err="1" smtClean="0"/>
              <a:t>operateurs</a:t>
            </a:r>
            <a:endParaRPr lang="en-US" dirty="0"/>
          </a:p>
        </p:txBody>
      </p:sp>
      <p:sp>
        <p:nvSpPr>
          <p:cNvPr id="3" name="Content Placeholder 2"/>
          <p:cNvSpPr>
            <a:spLocks noGrp="1"/>
          </p:cNvSpPr>
          <p:nvPr>
            <p:ph sz="quarter" idx="13"/>
          </p:nvPr>
        </p:nvSpPr>
        <p:spPr>
          <a:xfrm>
            <a:off x="685800" y="1593132"/>
            <a:ext cx="10394707" cy="3781454"/>
          </a:xfrm>
        </p:spPr>
        <p:txBody>
          <a:bodyPr>
            <a:normAutofit/>
          </a:bodyPr>
          <a:lstStyle/>
          <a:p>
            <a:pPr marL="0" indent="0">
              <a:buNone/>
            </a:pPr>
            <a:r>
              <a:rPr lang="fr-FR" sz="3200" dirty="0" smtClean="0">
                <a:solidFill>
                  <a:schemeClr val="accent1"/>
                </a:solidFill>
              </a:rPr>
              <a:t>Les </a:t>
            </a:r>
            <a:r>
              <a:rPr lang="fr-FR" sz="3200" dirty="0">
                <a:solidFill>
                  <a:schemeClr val="accent1"/>
                </a:solidFill>
              </a:rPr>
              <a:t>opérateurs </a:t>
            </a:r>
            <a:r>
              <a:rPr lang="fr-FR" sz="3200" dirty="0" smtClean="0">
                <a:solidFill>
                  <a:schemeClr val="accent1"/>
                </a:solidFill>
              </a:rPr>
              <a:t>arithmétiques</a:t>
            </a:r>
          </a:p>
          <a:p>
            <a:pPr marL="0" indent="0">
              <a:buNone/>
            </a:pPr>
            <a:endParaRPr lang="fr-FR" sz="4900" dirty="0">
              <a:solidFill>
                <a:schemeClr val="accent1"/>
              </a:solidFill>
            </a:endParaRPr>
          </a:p>
          <a:p>
            <a:pPr marL="0" indent="0">
              <a:buNone/>
            </a:pPr>
            <a:endParaRPr lang="fr-FR" sz="4900" dirty="0" smtClean="0">
              <a:solidFill>
                <a:schemeClr val="accent1"/>
              </a:solidFill>
            </a:endParaRPr>
          </a:p>
          <a:p>
            <a:pPr marL="0" indent="0">
              <a:buNone/>
            </a:pPr>
            <a:endParaRPr lang="fr-FR" sz="49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22" y="2247752"/>
            <a:ext cx="9601643" cy="3305175"/>
          </a:xfrm>
          <a:prstGeom prst="rect">
            <a:avLst/>
          </a:prstGeom>
        </p:spPr>
      </p:pic>
    </p:spTree>
    <p:extLst>
      <p:ext uri="{BB962C8B-B14F-4D97-AF65-F5344CB8AC3E}">
        <p14:creationId xmlns:p14="http://schemas.microsoft.com/office/powerpoint/2010/main" val="302763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 </a:t>
            </a:r>
            <a:r>
              <a:rPr lang="en-US" dirty="0" err="1" smtClean="0"/>
              <a:t>concaténation</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37765"/>
            <a:ext cx="9466867" cy="3705196"/>
          </a:xfrm>
        </p:spPr>
      </p:pic>
    </p:spTree>
    <p:extLst>
      <p:ext uri="{BB962C8B-B14F-4D97-AF65-F5344CB8AC3E}">
        <p14:creationId xmlns:p14="http://schemas.microsoft.com/office/powerpoint/2010/main" val="1134314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Les </a:t>
            </a:r>
            <a:r>
              <a:rPr lang="en-US" sz="4800" dirty="0" err="1"/>
              <a:t>opérateurs</a:t>
            </a:r>
            <a:r>
              <a:rPr lang="en-US" sz="4800" dirty="0"/>
              <a:t> de </a:t>
            </a:r>
            <a:r>
              <a:rPr lang="en-US" sz="4800" dirty="0" err="1" smtClean="0"/>
              <a:t>comparaison</a:t>
            </a:r>
            <a:endParaRPr lang="en-US" sz="4800" dirty="0"/>
          </a:p>
        </p:txBody>
      </p:sp>
      <p:sp>
        <p:nvSpPr>
          <p:cNvPr id="3" name="Content Placeholder 2"/>
          <p:cNvSpPr>
            <a:spLocks noGrp="1"/>
          </p:cNvSpPr>
          <p:nvPr>
            <p:ph sz="quarter" idx="13"/>
          </p:nvPr>
        </p:nvSpPr>
        <p:spPr/>
        <p:txBody>
          <a:bodyPr/>
          <a:lstStyle/>
          <a:p>
            <a:pPr marL="0" indent="0">
              <a:buNone/>
            </a:pPr>
            <a:r>
              <a:rPr lang="en-US" dirty="0" err="1"/>
              <a:t>Ils</a:t>
            </a:r>
            <a:r>
              <a:rPr lang="en-US" dirty="0"/>
              <a:t> </a:t>
            </a:r>
            <a:r>
              <a:rPr lang="en-US" dirty="0" err="1"/>
              <a:t>comparent</a:t>
            </a:r>
            <a:r>
              <a:rPr lang="en-US" dirty="0"/>
              <a:t> des </a:t>
            </a:r>
            <a:r>
              <a:rPr lang="en-US" dirty="0" err="1"/>
              <a:t>nombres</a:t>
            </a:r>
            <a:r>
              <a:rPr lang="en-US" dirty="0"/>
              <a:t> </a:t>
            </a:r>
            <a:r>
              <a:rPr lang="en-US" dirty="0" err="1"/>
              <a:t>ou</a:t>
            </a:r>
            <a:r>
              <a:rPr lang="en-US" dirty="0"/>
              <a:t> des expressions qui </a:t>
            </a:r>
            <a:r>
              <a:rPr lang="en-US" dirty="0" err="1"/>
              <a:t>retournent</a:t>
            </a:r>
            <a:r>
              <a:rPr lang="en-US" dirty="0"/>
              <a:t> </a:t>
            </a:r>
            <a:r>
              <a:rPr lang="en-US" i="1" dirty="0"/>
              <a:t>true </a:t>
            </a:r>
            <a:r>
              <a:rPr lang="en-US" dirty="0"/>
              <a:t>(</a:t>
            </a:r>
            <a:r>
              <a:rPr lang="en-US" dirty="0" err="1"/>
              <a:t>vrai</a:t>
            </a:r>
            <a:r>
              <a:rPr lang="en-US" dirty="0"/>
              <a:t>) </a:t>
            </a:r>
            <a:r>
              <a:rPr lang="en-US" dirty="0" err="1"/>
              <a:t>si</a:t>
            </a:r>
            <a:r>
              <a:rPr lang="en-US" dirty="0"/>
              <a:t> la </a:t>
            </a:r>
            <a:r>
              <a:rPr lang="en-US" dirty="0" err="1"/>
              <a:t>comparaison</a:t>
            </a:r>
            <a:r>
              <a:rPr lang="en-US" dirty="0"/>
              <a:t> </a:t>
            </a:r>
            <a:r>
              <a:rPr lang="en-US" dirty="0" err="1"/>
              <a:t>réussit</a:t>
            </a:r>
            <a:r>
              <a:rPr lang="en-US" dirty="0"/>
              <a:t> </a:t>
            </a:r>
            <a:r>
              <a:rPr lang="en-US" dirty="0" err="1"/>
              <a:t>ou</a:t>
            </a:r>
            <a:r>
              <a:rPr lang="en-US" dirty="0"/>
              <a:t> </a:t>
            </a:r>
            <a:r>
              <a:rPr lang="en-US" i="1" dirty="0"/>
              <a:t>false (faux) </a:t>
            </a:r>
            <a:r>
              <a:rPr lang="en-US" dirty="0" err="1"/>
              <a:t>si</a:t>
            </a:r>
            <a:r>
              <a:rPr lang="en-US" dirty="0"/>
              <a:t> </a:t>
            </a:r>
            <a:r>
              <a:rPr lang="en-US" dirty="0" err="1"/>
              <a:t>elle</a:t>
            </a:r>
            <a:r>
              <a:rPr lang="en-US" dirty="0"/>
              <a:t> </a:t>
            </a:r>
            <a:r>
              <a:rPr lang="en-US" dirty="0" err="1"/>
              <a:t>échoue</a:t>
            </a:r>
            <a:r>
              <a:rPr lang="en-US" dirty="0"/>
              <a:t>. </a:t>
            </a:r>
            <a:r>
              <a:rPr lang="en-US" dirty="0" err="1"/>
              <a:t>Quand</a:t>
            </a:r>
            <a:r>
              <a:rPr lang="en-US" dirty="0"/>
              <a:t> les </a:t>
            </a:r>
            <a:r>
              <a:rPr lang="en-US" dirty="0" err="1"/>
              <a:t>opérandes</a:t>
            </a:r>
            <a:r>
              <a:rPr lang="en-US" dirty="0"/>
              <a:t> </a:t>
            </a:r>
            <a:r>
              <a:rPr lang="en-US" dirty="0" err="1"/>
              <a:t>sont</a:t>
            </a:r>
            <a:r>
              <a:rPr lang="en-US" dirty="0"/>
              <a:t> de types </a:t>
            </a:r>
            <a:r>
              <a:rPr lang="en-US" dirty="0" err="1"/>
              <a:t>différents</a:t>
            </a:r>
            <a:r>
              <a:rPr lang="en-US" dirty="0"/>
              <a:t>, </a:t>
            </a:r>
            <a:r>
              <a:rPr lang="en-US" dirty="0" err="1"/>
              <a:t>ils</a:t>
            </a:r>
            <a:r>
              <a:rPr lang="en-US" dirty="0"/>
              <a:t> </a:t>
            </a:r>
            <a:r>
              <a:rPr lang="en-US" dirty="0" err="1"/>
              <a:t>sont</a:t>
            </a:r>
            <a:r>
              <a:rPr lang="en-US" dirty="0"/>
              <a:t> </a:t>
            </a:r>
            <a:r>
              <a:rPr lang="en-US" dirty="0" err="1"/>
              <a:t>convertis</a:t>
            </a:r>
            <a:r>
              <a:rPr lang="en-US" dirty="0"/>
              <a:t> </a:t>
            </a:r>
            <a:r>
              <a:rPr lang="en-US" dirty="0" err="1"/>
              <a:t>avant</a:t>
            </a:r>
            <a:r>
              <a:rPr lang="en-US" dirty="0"/>
              <a:t> </a:t>
            </a:r>
            <a:r>
              <a:rPr lang="en-US" dirty="0" err="1"/>
              <a:t>comparaison</a:t>
            </a:r>
            <a:r>
              <a:rPr lang="en-US" dirty="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14" y="3440714"/>
            <a:ext cx="9686680" cy="2092819"/>
          </a:xfrm>
          <a:prstGeom prst="rect">
            <a:avLst/>
          </a:prstGeom>
        </p:spPr>
      </p:pic>
    </p:spTree>
    <p:extLst>
      <p:ext uri="{BB962C8B-B14F-4D97-AF65-F5344CB8AC3E}">
        <p14:creationId xmlns:p14="http://schemas.microsoft.com/office/powerpoint/2010/main" val="3804916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a:t>
            </a:r>
            <a:r>
              <a:rPr lang="en-US" dirty="0" err="1"/>
              <a:t>fonction</a:t>
            </a:r>
            <a:r>
              <a:rPr lang="en-US" dirty="0"/>
              <a:t> prompt()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7203" y="1837765"/>
            <a:ext cx="9502774" cy="3639208"/>
          </a:xfrm>
        </p:spPr>
      </p:pic>
    </p:spTree>
    <p:extLst>
      <p:ext uri="{BB962C8B-B14F-4D97-AF65-F5344CB8AC3E}">
        <p14:creationId xmlns:p14="http://schemas.microsoft.com/office/powerpoint/2010/main" val="25581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945037"/>
          </a:xfrm>
        </p:spPr>
        <p:txBody>
          <a:bodyPr/>
          <a:lstStyle/>
          <a:p>
            <a:r>
              <a:rPr lang="fr-FR" dirty="0"/>
              <a:t>Les opérateurs logiques</a:t>
            </a:r>
          </a:p>
        </p:txBody>
      </p:sp>
      <p:sp>
        <p:nvSpPr>
          <p:cNvPr id="3" name="Content Placeholder 2"/>
          <p:cNvSpPr>
            <a:spLocks noGrp="1"/>
          </p:cNvSpPr>
          <p:nvPr>
            <p:ph sz="quarter" idx="13"/>
          </p:nvPr>
        </p:nvSpPr>
        <p:spPr>
          <a:xfrm>
            <a:off x="685800" y="1630838"/>
            <a:ext cx="10394707" cy="3743748"/>
          </a:xfrm>
        </p:spPr>
        <p:txBody>
          <a:bodyPr>
            <a:normAutofit/>
          </a:bodyPr>
          <a:lstStyle/>
          <a:p>
            <a:pPr marL="0" indent="0">
              <a:buNone/>
            </a:pPr>
            <a:endParaRPr lang="fr-FR" sz="1600" dirty="0">
              <a:solidFill>
                <a:schemeClr val="accent1"/>
              </a:solidFill>
            </a:endParaRPr>
          </a:p>
          <a:p>
            <a:pPr marL="0" indent="0">
              <a:buNone/>
            </a:pPr>
            <a:endParaRPr lang="fr-FR" sz="1600" dirty="0" smtClean="0">
              <a:solidFill>
                <a:schemeClr val="accent1"/>
              </a:solidFill>
            </a:endParaRPr>
          </a:p>
          <a:p>
            <a:pPr marL="0" indent="0">
              <a:buNone/>
            </a:pPr>
            <a:endParaRPr lang="fr-FR" sz="1600" dirty="0">
              <a:solidFill>
                <a:schemeClr val="accent1"/>
              </a:solidFill>
            </a:endParaRPr>
          </a:p>
          <a:p>
            <a:pPr marL="0" indent="0">
              <a:buNone/>
            </a:pPr>
            <a:endParaRPr lang="fr-FR" sz="16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23" y="1983686"/>
            <a:ext cx="10185481" cy="3390900"/>
          </a:xfrm>
          <a:prstGeom prst="rect">
            <a:avLst/>
          </a:prstGeom>
        </p:spPr>
      </p:pic>
    </p:spTree>
    <p:extLst>
      <p:ext uri="{BB962C8B-B14F-4D97-AF65-F5344CB8AC3E}">
        <p14:creationId xmlns:p14="http://schemas.microsoft.com/office/powerpoint/2010/main" val="177093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les bases</a:t>
            </a:r>
          </a:p>
        </p:txBody>
      </p:sp>
      <p:sp>
        <p:nvSpPr>
          <p:cNvPr id="3" name="Content Placeholder 2"/>
          <p:cNvSpPr>
            <a:spLocks noGrp="1"/>
          </p:cNvSpPr>
          <p:nvPr>
            <p:ph sz="quarter" idx="13"/>
          </p:nvPr>
        </p:nvSpPr>
        <p:spPr/>
        <p:txBody>
          <a:bodyPr>
            <a:normAutofit fontScale="92500"/>
          </a:bodyPr>
          <a:lstStyle/>
          <a:p>
            <a:pPr marL="0" indent="0">
              <a:buNone/>
            </a:pPr>
            <a:r>
              <a:rPr lang="fr-FR" sz="2100" dirty="0">
                <a:solidFill>
                  <a:schemeClr val="accent1"/>
                </a:solidFill>
              </a:rPr>
              <a:t>2.3 Les Conditions</a:t>
            </a:r>
          </a:p>
          <a:p>
            <a:pPr marL="0" indent="0">
              <a:buNone/>
            </a:pPr>
            <a:r>
              <a:rPr lang="fr-FR" sz="1600" b="1" dirty="0">
                <a:latin typeface="Calibri" panose="020F0502020204030204" pitchFamily="34" charset="0"/>
              </a:rPr>
              <a:t>Quand vous développez une application vous avez besoins par moment de savoir si une variable existe ou si elle contient quelque chose ou encore si elle existe et qu’elle contient bien une valeur…. En fait vous aller chercher à tester plusieurs cas possible avant de faire une action.</a:t>
            </a:r>
          </a:p>
          <a:p>
            <a:pPr marL="0" indent="0">
              <a:buNone/>
            </a:pPr>
            <a:r>
              <a:rPr lang="fr-FR" sz="1600" b="1" dirty="0">
                <a:latin typeface="Calibri" panose="020F0502020204030204" pitchFamily="34" charset="0"/>
              </a:rPr>
              <a:t>Par exemple, sur un site de vente de </a:t>
            </a:r>
            <a:r>
              <a:rPr lang="fr-FR" sz="1600" b="1" dirty="0" err="1">
                <a:latin typeface="Calibri" panose="020F0502020204030204" pitchFamily="34" charset="0"/>
              </a:rPr>
              <a:t>eBooks</a:t>
            </a:r>
            <a:r>
              <a:rPr lang="fr-FR" sz="1600" b="1" dirty="0">
                <a:latin typeface="Calibri" panose="020F0502020204030204" pitchFamily="34" charset="0"/>
              </a:rPr>
              <a:t> en ligne, vous ne laisserez l’utilisateur télécharger son </a:t>
            </a:r>
            <a:r>
              <a:rPr lang="fr-FR" sz="1600" b="1" dirty="0" err="1">
                <a:latin typeface="Calibri" panose="020F0502020204030204" pitchFamily="34" charset="0"/>
              </a:rPr>
              <a:t>eBook</a:t>
            </a:r>
            <a:r>
              <a:rPr lang="fr-FR" sz="1600" b="1" dirty="0">
                <a:latin typeface="Calibri" panose="020F0502020204030204" pitchFamily="34" charset="0"/>
              </a:rPr>
              <a:t> que lorsque vous avez vérifié SI vous avez les cordonnées de la personne et SI le paiement est bien validé OU SI le prix est gratuit ET que vous n’avez pas besoins des cordonnées de la personne avant de validé votre processus.</a:t>
            </a:r>
          </a:p>
          <a:p>
            <a:pPr marL="0" indent="0">
              <a:buNone/>
            </a:pPr>
            <a:r>
              <a:rPr lang="fr-FR" sz="1600" b="1" dirty="0">
                <a:latin typeface="Calibri" panose="020F0502020204030204" pitchFamily="34" charset="0"/>
              </a:rPr>
              <a:t>C’est là que rentre en jeux les conditions. Ils vont justement nous permettre de dire à notre application si le prix n’est pas gratuit il faut que j’ai reçu le paiement avant de laisser l’utilisateur télécharger son livre.</a:t>
            </a:r>
            <a:endParaRPr lang="en-US" sz="1600" b="1" dirty="0">
              <a:latin typeface="Calibri" panose="020F0502020204030204" pitchFamily="34" charset="0"/>
            </a:endParaRPr>
          </a:p>
        </p:txBody>
      </p:sp>
    </p:spTree>
    <p:extLst>
      <p:ext uri="{BB962C8B-B14F-4D97-AF65-F5344CB8AC3E}">
        <p14:creationId xmlns:p14="http://schemas.microsoft.com/office/powerpoint/2010/main" val="403919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 structures </a:t>
            </a:r>
            <a:r>
              <a:rPr lang="en-US" dirty="0" err="1"/>
              <a:t>conditionnelles</a:t>
            </a:r>
            <a:r>
              <a:rPr lang="en-US" dirty="0"/>
              <a:t> -	if</a:t>
            </a:r>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801" y="1725105"/>
            <a:ext cx="9645976" cy="3780148"/>
          </a:xfrm>
        </p:spPr>
      </p:pic>
    </p:spTree>
    <p:extLst>
      <p:ext uri="{BB962C8B-B14F-4D97-AF65-F5344CB8AC3E}">
        <p14:creationId xmlns:p14="http://schemas.microsoft.com/office/powerpoint/2010/main" val="2296561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Les structures </a:t>
            </a:r>
            <a:r>
              <a:rPr lang="en-US" sz="4400" dirty="0" err="1"/>
              <a:t>conditionnelles</a:t>
            </a:r>
            <a:r>
              <a:rPr lang="en-US" sz="4400" dirty="0"/>
              <a:t> -	if &amp; else</a:t>
            </a:r>
          </a:p>
        </p:txBody>
      </p:sp>
      <p:sp>
        <p:nvSpPr>
          <p:cNvPr id="3" name="Content Placeholder 2"/>
          <p:cNvSpPr>
            <a:spLocks noGrp="1"/>
          </p:cNvSpPr>
          <p:nvPr>
            <p:ph sz="quarter" idx="13"/>
          </p:nvPr>
        </p:nvSpPr>
        <p:spPr/>
        <p:txBody>
          <a:bodyPr>
            <a:normAutofit/>
          </a:bodyPr>
          <a:lstStyle/>
          <a:p>
            <a:pPr marL="0" indent="0">
              <a:buNone/>
            </a:pPr>
            <a:r>
              <a:rPr lang="fr-FR" sz="4800" b="1" dirty="0">
                <a:latin typeface="Calibri" panose="020F0502020204030204" pitchFamily="34" charset="0"/>
              </a:rPr>
              <a:t/>
            </a:r>
            <a:br>
              <a:rPr lang="fr-FR" sz="4800" b="1" dirty="0">
                <a:latin typeface="Calibri" panose="020F0502020204030204" pitchFamily="34" charset="0"/>
              </a:rPr>
            </a:br>
            <a:endParaRPr lang="en-US" sz="4800" b="1"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58656"/>
            <a:ext cx="10317721" cy="3876185"/>
          </a:xfrm>
          <a:prstGeom prst="rect">
            <a:avLst/>
          </a:prstGeom>
        </p:spPr>
      </p:pic>
    </p:spTree>
    <p:extLst>
      <p:ext uri="{BB962C8B-B14F-4D97-AF65-F5344CB8AC3E}">
        <p14:creationId xmlns:p14="http://schemas.microsoft.com/office/powerpoint/2010/main" val="249240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initiation</a:t>
            </a:r>
            <a:endParaRPr lang="en-US" dirty="0"/>
          </a:p>
        </p:txBody>
      </p:sp>
      <p:sp>
        <p:nvSpPr>
          <p:cNvPr id="3" name="Content Placeholder 2"/>
          <p:cNvSpPr>
            <a:spLocks noGrp="1"/>
          </p:cNvSpPr>
          <p:nvPr>
            <p:ph sz="quarter" idx="13"/>
          </p:nvPr>
        </p:nvSpPr>
        <p:spPr/>
        <p:txBody>
          <a:bodyPr>
            <a:normAutofit/>
          </a:bodyPr>
          <a:lstStyle/>
          <a:p>
            <a:r>
              <a:rPr lang="fr-FR" sz="1200" b="1" dirty="0">
                <a:latin typeface="Calibri" panose="020F0502020204030204" pitchFamily="34" charset="0"/>
              </a:rPr>
              <a:t>Le JavaScript est un langage de script orienté objet dynamiquement typé.</a:t>
            </a:r>
          </a:p>
          <a:p>
            <a:r>
              <a:rPr lang="fr-FR" sz="1200" b="1" dirty="0">
                <a:latin typeface="Calibri" panose="020F0502020204030204" pitchFamily="34" charset="0"/>
              </a:rPr>
              <a:t>Langage de script : Nécessitant un interpréteur pour être lu. Dans le cas du JavaScript l’interpréteur est dans le navigateur</a:t>
            </a:r>
          </a:p>
          <a:p>
            <a:r>
              <a:rPr lang="fr-FR" sz="1200" b="1" dirty="0">
                <a:latin typeface="Calibri" panose="020F0502020204030204" pitchFamily="34" charset="0"/>
              </a:rPr>
              <a:t>Orienté Objet : Les éléments du langage sont des objets. Une chaine de caractère est un ‘objet string’</a:t>
            </a:r>
          </a:p>
          <a:p>
            <a:r>
              <a:rPr lang="fr-FR" sz="1200" b="1" dirty="0">
                <a:latin typeface="Calibri" panose="020F0502020204030204" pitchFamily="34" charset="0"/>
              </a:rPr>
              <a:t>Pas ou faiblement typé : Les variables contiennent uniquement des objets, de type différent mais toujours des objets. Une variable contenant une chaine de caractère ‘5’ peut être redéfini pour contenir le nombre 5.</a:t>
            </a:r>
          </a:p>
          <a:p>
            <a:r>
              <a:rPr lang="fr-FR" sz="1200" b="1" dirty="0">
                <a:latin typeface="Calibri" panose="020F0502020204030204" pitchFamily="34" charset="0"/>
              </a:rPr>
              <a:t>Le JavaScript est principalement utilisé du coté client pour dynamiser et ajouter des </a:t>
            </a:r>
            <a:r>
              <a:rPr lang="fr-FR" sz="1200" b="1" dirty="0" err="1" smtClean="0">
                <a:latin typeface="Calibri" panose="020F0502020204030204" pitchFamily="34" charset="0"/>
              </a:rPr>
              <a:t>interac</a:t>
            </a:r>
            <a:endParaRPr lang="fr-FR" sz="1200" b="1" dirty="0" smtClean="0">
              <a:latin typeface="Calibri" panose="020F0502020204030204" pitchFamily="34" charset="0"/>
            </a:endParaRPr>
          </a:p>
          <a:p>
            <a:r>
              <a:rPr lang="fr-FR" sz="1200" b="1" dirty="0" err="1" smtClean="0">
                <a:latin typeface="Calibri" panose="020F0502020204030204" pitchFamily="34" charset="0"/>
              </a:rPr>
              <a:t>tions</a:t>
            </a:r>
            <a:r>
              <a:rPr lang="fr-FR" sz="1200" b="1" dirty="0" smtClean="0">
                <a:latin typeface="Calibri" panose="020F0502020204030204" pitchFamily="34" charset="0"/>
              </a:rPr>
              <a:t> </a:t>
            </a:r>
            <a:r>
              <a:rPr lang="fr-FR" sz="1200" b="1" dirty="0">
                <a:latin typeface="Calibri" panose="020F0502020204030204" pitchFamily="34" charset="0"/>
              </a:rPr>
              <a:t>sur des pages HTML renvoyé par le serveur mais peut aussi être utilisé coté serveur avec </a:t>
            </a:r>
            <a:r>
              <a:rPr lang="fr-FR" sz="1200" b="1" dirty="0" err="1">
                <a:latin typeface="Calibri" panose="020F0502020204030204" pitchFamily="34" charset="0"/>
              </a:rPr>
              <a:t>node</a:t>
            </a:r>
            <a:r>
              <a:rPr lang="fr-FR" sz="1200" b="1" dirty="0">
                <a:latin typeface="Calibri" panose="020F0502020204030204" pitchFamily="34" charset="0"/>
              </a:rPr>
              <a:t> </a:t>
            </a:r>
            <a:r>
              <a:rPr lang="fr-FR" sz="1200" b="1" dirty="0" err="1">
                <a:latin typeface="Calibri" panose="020F0502020204030204" pitchFamily="34" charset="0"/>
              </a:rPr>
              <a:t>js</a:t>
            </a:r>
            <a:r>
              <a:rPr lang="fr-FR" sz="1200" b="1" dirty="0">
                <a:latin typeface="Calibri" panose="020F0502020204030204" pitchFamily="34" charset="0"/>
              </a:rPr>
              <a:t>.</a:t>
            </a:r>
            <a:r>
              <a:rPr lang="fr-FR" dirty="0"/>
              <a:t/>
            </a:r>
            <a:br>
              <a:rPr lang="fr-FR" dirty="0"/>
            </a:br>
            <a:endParaRPr lang="en-US" dirty="0"/>
          </a:p>
        </p:txBody>
      </p:sp>
    </p:spTree>
    <p:extLst>
      <p:ext uri="{BB962C8B-B14F-4D97-AF65-F5344CB8AC3E}">
        <p14:creationId xmlns:p14="http://schemas.microsoft.com/office/powerpoint/2010/main" val="160628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Les structures </a:t>
            </a:r>
            <a:r>
              <a:rPr lang="en-US" sz="3600" dirty="0" err="1"/>
              <a:t>conditionnelles</a:t>
            </a:r>
            <a:r>
              <a:rPr lang="en-US" sz="3600" dirty="0"/>
              <a:t> </a:t>
            </a:r>
            <a:r>
              <a:rPr lang="en-US" sz="3600" dirty="0" smtClean="0"/>
              <a:t>- if </a:t>
            </a:r>
            <a:r>
              <a:rPr lang="en-US" sz="3600" dirty="0"/>
              <a:t>&amp; else if &amp; else</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986" y="1753386"/>
            <a:ext cx="9785022" cy="3827282"/>
          </a:xfrm>
        </p:spPr>
      </p:pic>
    </p:spTree>
    <p:extLst>
      <p:ext uri="{BB962C8B-B14F-4D97-AF65-F5344CB8AC3E}">
        <p14:creationId xmlns:p14="http://schemas.microsoft.com/office/powerpoint/2010/main" val="60340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Les structures </a:t>
            </a:r>
            <a:r>
              <a:rPr lang="en-US" sz="4000" dirty="0" err="1"/>
              <a:t>conditionnelles</a:t>
            </a:r>
            <a:r>
              <a:rPr lang="en-US" sz="4000" dirty="0"/>
              <a:t> - switch </a:t>
            </a:r>
            <a:r>
              <a:rPr lang="en-US" sz="4000" dirty="0" smtClean="0"/>
              <a:t>case</a:t>
            </a:r>
            <a:endParaRPr lang="en-US" sz="4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2063750"/>
            <a:ext cx="10466108" cy="3526345"/>
          </a:xfrm>
        </p:spPr>
      </p:pic>
    </p:spTree>
    <p:extLst>
      <p:ext uri="{BB962C8B-B14F-4D97-AF65-F5344CB8AC3E}">
        <p14:creationId xmlns:p14="http://schemas.microsoft.com/office/powerpoint/2010/main" val="456303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5716584" cy="803635"/>
          </a:xfrm>
        </p:spPr>
        <p:txBody>
          <a:bodyPr/>
          <a:lstStyle/>
          <a:p>
            <a:r>
              <a:rPr lang="en-US" dirty="0"/>
              <a:t>JavaScript – les bases</a:t>
            </a:r>
          </a:p>
        </p:txBody>
      </p:sp>
      <p:sp>
        <p:nvSpPr>
          <p:cNvPr id="3" name="Content Placeholder 2"/>
          <p:cNvSpPr>
            <a:spLocks noGrp="1"/>
          </p:cNvSpPr>
          <p:nvPr>
            <p:ph sz="quarter" idx="13"/>
          </p:nvPr>
        </p:nvSpPr>
        <p:spPr>
          <a:xfrm>
            <a:off x="6693031" y="685800"/>
            <a:ext cx="4387476" cy="4688785"/>
          </a:xfrm>
        </p:spPr>
        <p:txBody>
          <a:bodyPr>
            <a:normAutofit fontScale="77500" lnSpcReduction="20000"/>
          </a:bodyPr>
          <a:lstStyle/>
          <a:p>
            <a:pPr marL="0" indent="0">
              <a:buNone/>
            </a:pPr>
            <a:r>
              <a:rPr lang="en-US" dirty="0" err="1"/>
              <a:t>var</a:t>
            </a:r>
            <a:r>
              <a:rPr lang="en-US" dirty="0"/>
              <a:t> condition = true ;</a:t>
            </a:r>
          </a:p>
          <a:p>
            <a:pPr marL="0" indent="0">
              <a:buNone/>
            </a:pPr>
            <a:r>
              <a:rPr lang="en-US" dirty="0" err="1"/>
              <a:t>var</a:t>
            </a:r>
            <a:r>
              <a:rPr lang="en-US" dirty="0"/>
              <a:t> process = '';</a:t>
            </a:r>
          </a:p>
          <a:p>
            <a:pPr marL="0" indent="0">
              <a:buNone/>
            </a:pPr>
            <a:r>
              <a:rPr lang="en-US" dirty="0"/>
              <a:t/>
            </a:r>
            <a:br>
              <a:rPr lang="en-US" dirty="0"/>
            </a:br>
            <a:r>
              <a:rPr lang="en-US" dirty="0"/>
              <a:t>process = condition ? 'OK !' :  'Failed !' ;</a:t>
            </a:r>
          </a:p>
          <a:p>
            <a:pPr marL="0" indent="0">
              <a:buNone/>
            </a:pPr>
            <a:r>
              <a:rPr lang="en-US" dirty="0"/>
              <a:t/>
            </a:r>
            <a:br>
              <a:rPr lang="en-US" dirty="0"/>
            </a:br>
            <a:r>
              <a:rPr lang="en-US" dirty="0"/>
              <a:t>La </a:t>
            </a:r>
            <a:r>
              <a:rPr lang="en-US" dirty="0" err="1"/>
              <a:t>même</a:t>
            </a:r>
            <a:r>
              <a:rPr lang="en-US" dirty="0"/>
              <a:t> chose </a:t>
            </a:r>
            <a:r>
              <a:rPr lang="en-US" dirty="0" err="1"/>
              <a:t>écrite</a:t>
            </a:r>
            <a:r>
              <a:rPr lang="en-US" dirty="0"/>
              <a:t> avec un if/else:</a:t>
            </a:r>
          </a:p>
          <a:p>
            <a:pPr marL="0" indent="0">
              <a:buNone/>
            </a:pPr>
            <a:r>
              <a:rPr lang="en-US" dirty="0"/>
              <a:t/>
            </a:r>
            <a:br>
              <a:rPr lang="en-US" dirty="0"/>
            </a:br>
            <a:r>
              <a:rPr lang="en-US" dirty="0" smtClean="0"/>
              <a:t>if ( condition ) </a:t>
            </a:r>
            <a:r>
              <a:rPr lang="en-US" dirty="0"/>
              <a:t>{</a:t>
            </a:r>
          </a:p>
          <a:p>
            <a:pPr marL="0" indent="0">
              <a:buNone/>
            </a:pPr>
            <a:r>
              <a:rPr lang="en-US" dirty="0"/>
              <a:t>   process = 'OK!';</a:t>
            </a:r>
          </a:p>
          <a:p>
            <a:pPr marL="0" indent="0">
              <a:buNone/>
            </a:pPr>
            <a:r>
              <a:rPr lang="en-US" dirty="0"/>
              <a:t>} else {</a:t>
            </a:r>
          </a:p>
          <a:p>
            <a:pPr marL="0" indent="0">
              <a:buNone/>
            </a:pPr>
            <a:r>
              <a:rPr lang="en-US" dirty="0"/>
              <a:t>   process = 'Failed !';</a:t>
            </a:r>
          </a:p>
          <a:p>
            <a:pPr marL="0" indent="0">
              <a:buNone/>
            </a:pPr>
            <a:r>
              <a:rPr lang="en-US" dirty="0"/>
              <a:t>} </a:t>
            </a:r>
          </a:p>
          <a:p>
            <a:pPr marL="0" indent="0">
              <a:buNone/>
            </a:pPr>
            <a:r>
              <a:rPr lang="en-US" dirty="0"/>
              <a:t/>
            </a:r>
            <a:br>
              <a:rPr lang="en-US" dirty="0"/>
            </a:br>
            <a:endParaRPr lang="en-US" dirty="0"/>
          </a:p>
        </p:txBody>
      </p:sp>
      <p:sp>
        <p:nvSpPr>
          <p:cNvPr id="4" name="Text Placeholder 3"/>
          <p:cNvSpPr>
            <a:spLocks noGrp="1"/>
          </p:cNvSpPr>
          <p:nvPr>
            <p:ph type="body" sz="half" idx="2"/>
          </p:nvPr>
        </p:nvSpPr>
        <p:spPr>
          <a:xfrm>
            <a:off x="693642" y="1696826"/>
            <a:ext cx="5716585" cy="3677760"/>
          </a:xfrm>
        </p:spPr>
        <p:txBody>
          <a:bodyPr>
            <a:normAutofit/>
          </a:bodyPr>
          <a:lstStyle/>
          <a:p>
            <a:pPr algn="l"/>
            <a:r>
              <a:rPr lang="fr-FR" sz="2100" dirty="0">
                <a:solidFill>
                  <a:schemeClr val="accent1"/>
                </a:solidFill>
              </a:rPr>
              <a:t>2.3.5 Les Ternaires</a:t>
            </a:r>
          </a:p>
          <a:p>
            <a:pPr algn="l"/>
            <a:endParaRPr lang="fr-FR" dirty="0"/>
          </a:p>
          <a:p>
            <a:pPr algn="l"/>
            <a:r>
              <a:rPr lang="fr-FR" sz="1500" b="1" dirty="0">
                <a:latin typeface="Calibri" panose="020F0502020204030204" pitchFamily="34" charset="0"/>
              </a:rPr>
              <a:t>Les ternaires sont des conditions très rapide à écrire mais qui sont difficile à lire pour ceux qui ne sont pas habituer. </a:t>
            </a:r>
          </a:p>
          <a:p>
            <a:pPr algn="l"/>
            <a:r>
              <a:rPr lang="fr-FR" sz="1500" b="1" dirty="0">
                <a:latin typeface="Calibri" panose="020F0502020204030204" pitchFamily="34" charset="0"/>
              </a:rPr>
              <a:t>De manière générale on évitera de les utiliser même s’ils sont très pratiques parce que votre application évoluera et sera maintenu par d’autres développeurs qui ne sont pas forcément habitué à leur lecture.</a:t>
            </a:r>
          </a:p>
        </p:txBody>
      </p:sp>
    </p:spTree>
    <p:extLst>
      <p:ext uri="{BB962C8B-B14F-4D97-AF65-F5344CB8AC3E}">
        <p14:creationId xmlns:p14="http://schemas.microsoft.com/office/powerpoint/2010/main" val="120818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Les </a:t>
            </a:r>
            <a:r>
              <a:rPr lang="en-US" sz="4400" dirty="0" err="1"/>
              <a:t>caractères</a:t>
            </a:r>
            <a:r>
              <a:rPr lang="en-US" sz="4400" dirty="0"/>
              <a:t> </a:t>
            </a:r>
            <a:r>
              <a:rPr lang="en-US" sz="4400" dirty="0" err="1" smtClean="0"/>
              <a:t>d’échappements</a:t>
            </a:r>
            <a:endParaRPr lang="en-US" sz="44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2998" y="2063750"/>
            <a:ext cx="9464511" cy="3507491"/>
          </a:xfrm>
        </p:spPr>
      </p:pic>
    </p:spTree>
    <p:extLst>
      <p:ext uri="{BB962C8B-B14F-4D97-AF65-F5344CB8AC3E}">
        <p14:creationId xmlns:p14="http://schemas.microsoft.com/office/powerpoint/2010/main" val="2773199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les bases</a:t>
            </a:r>
          </a:p>
        </p:txBody>
      </p:sp>
      <p:sp>
        <p:nvSpPr>
          <p:cNvPr id="3" name="Content Placeholder 2"/>
          <p:cNvSpPr>
            <a:spLocks noGrp="1"/>
          </p:cNvSpPr>
          <p:nvPr>
            <p:ph sz="quarter" idx="13"/>
          </p:nvPr>
        </p:nvSpPr>
        <p:spPr>
          <a:xfrm>
            <a:off x="344032" y="1756372"/>
            <a:ext cx="10736475" cy="3892990"/>
          </a:xfrm>
        </p:spPr>
        <p:txBody>
          <a:bodyPr>
            <a:noAutofit/>
          </a:bodyPr>
          <a:lstStyle/>
          <a:p>
            <a:pPr marL="0" indent="0">
              <a:buNone/>
            </a:pPr>
            <a:r>
              <a:rPr lang="fr-FR" sz="1200" dirty="0">
                <a:solidFill>
                  <a:schemeClr val="accent1"/>
                </a:solidFill>
              </a:rPr>
              <a:t>2.4 Ou mettre le code JavaScript </a:t>
            </a:r>
            <a:r>
              <a:rPr lang="fr-FR" sz="1200" dirty="0" smtClean="0">
                <a:solidFill>
                  <a:schemeClr val="accent1"/>
                </a:solidFill>
              </a:rPr>
              <a:t>?</a:t>
            </a:r>
            <a:endParaRPr lang="fr-FR" sz="1200" dirty="0" smtClean="0"/>
          </a:p>
          <a:p>
            <a:pPr marL="0" indent="0">
              <a:buNone/>
            </a:pPr>
            <a:r>
              <a:rPr lang="fr-FR" sz="1500" b="1" dirty="0">
                <a:latin typeface="Calibri" panose="020F0502020204030204" pitchFamily="34" charset="0"/>
              </a:rPr>
              <a:t>Le JavaScript peut se trouver directement dans votre fichier HTML ou dans un fichier séparé avec une extension .</a:t>
            </a:r>
            <a:r>
              <a:rPr lang="fr-FR" sz="1500" b="1" dirty="0" err="1" smtClean="0">
                <a:latin typeface="Calibri" panose="020F0502020204030204" pitchFamily="34" charset="0"/>
              </a:rPr>
              <a:t>js</a:t>
            </a:r>
            <a:r>
              <a:rPr lang="fr-FR" sz="1500" b="1" dirty="0">
                <a:latin typeface="Calibri" panose="020F0502020204030204" pitchFamily="34" charset="0"/>
              </a:rPr>
              <a:t/>
            </a:r>
            <a:br>
              <a:rPr lang="fr-FR" sz="1500" b="1" dirty="0">
                <a:latin typeface="Calibri" panose="020F0502020204030204" pitchFamily="34" charset="0"/>
              </a:rPr>
            </a:br>
            <a:r>
              <a:rPr lang="fr-FR" sz="1500" b="1" dirty="0">
                <a:latin typeface="Calibri" panose="020F0502020204030204" pitchFamily="34" charset="0"/>
              </a:rPr>
              <a:t>Pour écrire du JavaScript dans votre fichier HTML vous devez le placer dans des balises script comme ceci : </a:t>
            </a:r>
            <a:br>
              <a:rPr lang="fr-FR" sz="1500" b="1" dirty="0">
                <a:latin typeface="Calibri" panose="020F0502020204030204" pitchFamily="34" charset="0"/>
              </a:rPr>
            </a:br>
            <a:r>
              <a:rPr lang="fr-FR" sz="1500" b="1" dirty="0">
                <a:latin typeface="Calibri" panose="020F0502020204030204" pitchFamily="34" charset="0"/>
              </a:rPr>
              <a:t>&lt;script&gt;&lt;/script&gt;</a:t>
            </a:r>
          </a:p>
          <a:p>
            <a:pPr marL="0" indent="0">
              <a:buNone/>
            </a:pPr>
            <a:r>
              <a:rPr lang="fr-FR" sz="1500" b="1" dirty="0">
                <a:latin typeface="Calibri" panose="020F0502020204030204" pitchFamily="34" charset="0"/>
              </a:rPr>
              <a:t>Pour écrire du JavaScript dans un fichier .</a:t>
            </a:r>
            <a:r>
              <a:rPr lang="fr-FR" sz="1500" b="1" dirty="0" err="1">
                <a:latin typeface="Calibri" panose="020F0502020204030204" pitchFamily="34" charset="0"/>
              </a:rPr>
              <a:t>js</a:t>
            </a:r>
            <a:r>
              <a:rPr lang="fr-FR" sz="1500" b="1" dirty="0">
                <a:latin typeface="Calibri" panose="020F0502020204030204" pitchFamily="34" charset="0"/>
              </a:rPr>
              <a:t> pour bien architecturer votre projet et séparé le JavaScript de votre HTML vous devez renseigner dans des balises script vide le chemin depuis votre fichier HTML à votre fichier .</a:t>
            </a:r>
            <a:r>
              <a:rPr lang="fr-FR" sz="1500" b="1" dirty="0" err="1">
                <a:latin typeface="Calibri" panose="020F0502020204030204" pitchFamily="34" charset="0"/>
              </a:rPr>
              <a:t>js</a:t>
            </a:r>
            <a:r>
              <a:rPr lang="fr-FR" sz="1500" b="1" dirty="0">
                <a:latin typeface="Calibri" panose="020F0502020204030204" pitchFamily="34" charset="0"/>
              </a:rPr>
              <a:t> avec l’attribut </a:t>
            </a:r>
            <a:r>
              <a:rPr lang="fr-FR" sz="1500" b="1" dirty="0" err="1">
                <a:latin typeface="Calibri" panose="020F0502020204030204" pitchFamily="34" charset="0"/>
              </a:rPr>
              <a:t>src</a:t>
            </a:r>
            <a:r>
              <a:rPr lang="fr-FR" sz="1500" b="1" dirty="0">
                <a:latin typeface="Calibri" panose="020F0502020204030204" pitchFamily="34" charset="0"/>
              </a:rPr>
              <a:t> comme ceci :</a:t>
            </a:r>
          </a:p>
          <a:p>
            <a:pPr marL="0" indent="0">
              <a:buNone/>
            </a:pPr>
            <a:r>
              <a:rPr lang="fr-FR" sz="1500" b="1" dirty="0">
                <a:latin typeface="Calibri" panose="020F0502020204030204" pitchFamily="34" charset="0"/>
              </a:rPr>
              <a:t/>
            </a:r>
            <a:br>
              <a:rPr lang="fr-FR" sz="1500" b="1" dirty="0">
                <a:latin typeface="Calibri" panose="020F0502020204030204" pitchFamily="34" charset="0"/>
              </a:rPr>
            </a:br>
            <a:r>
              <a:rPr lang="fr-FR" sz="1500" b="1" dirty="0">
                <a:latin typeface="Calibri" panose="020F0502020204030204" pitchFamily="34" charset="0"/>
              </a:rPr>
              <a:t>// En supposant que mon fichier JavaScript se trouve dans un dossier </a:t>
            </a:r>
            <a:r>
              <a:rPr lang="fr-FR" sz="1500" b="1" dirty="0" err="1">
                <a:latin typeface="Calibri" panose="020F0502020204030204" pitchFamily="34" charset="0"/>
              </a:rPr>
              <a:t>js</a:t>
            </a:r>
            <a:r>
              <a:rPr lang="fr-FR" sz="1500" b="1" dirty="0">
                <a:latin typeface="Calibri" panose="020F0502020204030204" pitchFamily="34" charset="0"/>
              </a:rPr>
              <a:t> à la racine de mon projet et que mon fichier HTML se trouve aussi à la racine de mon projet </a:t>
            </a:r>
          </a:p>
          <a:p>
            <a:pPr marL="0" indent="0">
              <a:buNone/>
            </a:pPr>
            <a:r>
              <a:rPr lang="fr-FR" sz="1500" b="1" dirty="0">
                <a:latin typeface="Calibri" panose="020F0502020204030204" pitchFamily="34" charset="0"/>
              </a:rPr>
              <a:t>&lt;script </a:t>
            </a:r>
            <a:r>
              <a:rPr lang="fr-FR" sz="1500" b="1" dirty="0" err="1">
                <a:latin typeface="Calibri" panose="020F0502020204030204" pitchFamily="34" charset="0"/>
              </a:rPr>
              <a:t>src</a:t>
            </a:r>
            <a:r>
              <a:rPr lang="fr-FR" sz="1500" b="1" dirty="0">
                <a:latin typeface="Calibri" panose="020F0502020204030204" pitchFamily="34" charset="0"/>
              </a:rPr>
              <a:t>="</a:t>
            </a:r>
            <a:r>
              <a:rPr lang="fr-FR" sz="1500" b="1" dirty="0" err="1">
                <a:latin typeface="Calibri" panose="020F0502020204030204" pitchFamily="34" charset="0"/>
              </a:rPr>
              <a:t>js</a:t>
            </a:r>
            <a:r>
              <a:rPr lang="fr-FR" sz="1500" b="1" dirty="0">
                <a:latin typeface="Calibri" panose="020F0502020204030204" pitchFamily="34" charset="0"/>
              </a:rPr>
              <a:t>/monfichier.js"&gt;&lt;/script&gt;</a:t>
            </a:r>
            <a:r>
              <a:rPr lang="fr-FR" sz="1200" dirty="0"/>
              <a:t/>
            </a:r>
            <a:br>
              <a:rPr lang="fr-FR" sz="1200" dirty="0"/>
            </a:br>
            <a:endParaRPr lang="en-US" sz="1200" dirty="0"/>
          </a:p>
        </p:txBody>
      </p:sp>
    </p:spTree>
    <p:extLst>
      <p:ext uri="{BB962C8B-B14F-4D97-AF65-F5344CB8AC3E}">
        <p14:creationId xmlns:p14="http://schemas.microsoft.com/office/powerpoint/2010/main" val="2050267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tp1</a:t>
            </a:r>
            <a:endParaRPr lang="en-US" dirty="0"/>
          </a:p>
        </p:txBody>
      </p:sp>
      <p:sp>
        <p:nvSpPr>
          <p:cNvPr id="3" name="Content Placeholder 2"/>
          <p:cNvSpPr>
            <a:spLocks noGrp="1"/>
          </p:cNvSpPr>
          <p:nvPr>
            <p:ph sz="quarter" idx="13"/>
          </p:nvPr>
        </p:nvSpPr>
        <p:spPr/>
        <p:txBody>
          <a:bodyPr>
            <a:normAutofit fontScale="92500" lnSpcReduction="20000"/>
          </a:bodyPr>
          <a:lstStyle/>
          <a:p>
            <a:pPr marL="0" indent="0">
              <a:buNone/>
            </a:pPr>
            <a:endParaRPr lang="fr-FR" dirty="0" smtClean="0">
              <a:latin typeface="Calibri" panose="020F0502020204030204" pitchFamily="34" charset="0"/>
            </a:endParaRPr>
          </a:p>
          <a:p>
            <a:pPr marL="0" indent="0">
              <a:buNone/>
            </a:pPr>
            <a:r>
              <a:rPr lang="fr-FR" sz="1800" b="1" dirty="0">
                <a:latin typeface="Calibri" panose="020F0502020204030204" pitchFamily="34" charset="0"/>
              </a:rPr>
              <a:t>Créer un répertoire que vous nommerez JavaScript dans lequel vous allez ajouter un nouveau fichier index.html avec le marquage minimum pour être valide. Vous pouvez aussi cloner/télécharger le dépôt suivant </a:t>
            </a:r>
            <a:r>
              <a:rPr lang="fr-FR" sz="1800" b="1" dirty="0">
                <a:latin typeface="Calibri" panose="020F0502020204030204" pitchFamily="34" charset="0"/>
                <a:hlinkClick r:id="rId2"/>
              </a:rPr>
              <a:t>https://github.com/iknsa-formation/JavaScript</a:t>
            </a:r>
            <a:r>
              <a:rPr lang="fr-FR" sz="1800" b="1" dirty="0">
                <a:latin typeface="Calibri" panose="020F0502020204030204" pitchFamily="34" charset="0"/>
              </a:rPr>
              <a:t>.</a:t>
            </a:r>
          </a:p>
          <a:p>
            <a:pPr marL="0" indent="0">
              <a:buNone/>
            </a:pPr>
            <a:r>
              <a:rPr lang="fr-FR" sz="1800" b="1" dirty="0">
                <a:latin typeface="Calibri" panose="020F0502020204030204" pitchFamily="34" charset="0"/>
              </a:rPr>
              <a:t/>
            </a:r>
            <a:br>
              <a:rPr lang="fr-FR" sz="1800" b="1" dirty="0">
                <a:latin typeface="Calibri" panose="020F0502020204030204" pitchFamily="34" charset="0"/>
              </a:rPr>
            </a:br>
            <a:r>
              <a:rPr lang="fr-FR" sz="1800" b="1" dirty="0">
                <a:latin typeface="Calibri" panose="020F0502020204030204" pitchFamily="34" charset="0"/>
              </a:rPr>
              <a:t>Dans des balises script de votre fichier index.html vous allez afficher le service approprié selon le numéro que vous aurez en variable. Le message ‘La police’ =&gt; 17, ‘Les pompiers’ =&gt; 18, ‘Numéro Vert’ =&gt; 0800 et ‘Numéro mobile’ =&gt; 06.</a:t>
            </a:r>
          </a:p>
          <a:p>
            <a:pPr marL="0" indent="0">
              <a:buNone/>
            </a:pPr>
            <a:r>
              <a:rPr lang="fr-FR" dirty="0">
                <a:latin typeface="Calibri" panose="020F0502020204030204" pitchFamily="34" charset="0"/>
              </a:rPr>
              <a:t/>
            </a:r>
            <a:br>
              <a:rPr lang="fr-FR"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2342244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5791998" cy="831915"/>
          </a:xfrm>
        </p:spPr>
        <p:txBody>
          <a:bodyPr>
            <a:normAutofit/>
          </a:bodyPr>
          <a:lstStyle/>
          <a:p>
            <a:r>
              <a:rPr lang="en-US" sz="3200" dirty="0" smtClean="0"/>
              <a:t>Les </a:t>
            </a:r>
            <a:r>
              <a:rPr lang="en-US" sz="3200" dirty="0" err="1" smtClean="0"/>
              <a:t>boucles</a:t>
            </a:r>
            <a:r>
              <a:rPr lang="en-US" sz="3200" dirty="0" smtClean="0"/>
              <a:t> – while (</a:t>
            </a:r>
            <a:r>
              <a:rPr lang="en-US" sz="3200" dirty="0" err="1" smtClean="0"/>
              <a:t>tant</a:t>
            </a:r>
            <a:r>
              <a:rPr lang="en-US" sz="3200" dirty="0" smtClean="0"/>
              <a:t> que)</a:t>
            </a:r>
            <a:endParaRPr lang="en-US" sz="3200" dirty="0"/>
          </a:p>
        </p:txBody>
      </p:sp>
      <p:sp>
        <p:nvSpPr>
          <p:cNvPr id="3" name="Content Placeholder 2"/>
          <p:cNvSpPr>
            <a:spLocks noGrp="1"/>
          </p:cNvSpPr>
          <p:nvPr>
            <p:ph sz="quarter" idx="13"/>
          </p:nvPr>
        </p:nvSpPr>
        <p:spPr>
          <a:xfrm>
            <a:off x="6759018" y="1194848"/>
            <a:ext cx="4406330" cy="4169004"/>
          </a:xfrm>
        </p:spPr>
        <p:txBody>
          <a:bodyPr>
            <a:normAutofit fontScale="92500" lnSpcReduction="20000"/>
          </a:bodyPr>
          <a:lstStyle/>
          <a:p>
            <a:pPr marL="0" indent="0">
              <a:buNone/>
            </a:pPr>
            <a:r>
              <a:rPr lang="en-US" dirty="0">
                <a:solidFill>
                  <a:schemeClr val="accent1"/>
                </a:solidFill>
              </a:rPr>
              <a:t>while(</a:t>
            </a:r>
            <a:r>
              <a:rPr lang="en-US" dirty="0" err="1">
                <a:solidFill>
                  <a:schemeClr val="accent1"/>
                </a:solidFill>
              </a:rPr>
              <a:t>vrai</a:t>
            </a:r>
            <a:r>
              <a:rPr lang="en-US" dirty="0">
                <a:solidFill>
                  <a:schemeClr val="accent1"/>
                </a:solidFill>
              </a:rPr>
              <a:t>) {</a:t>
            </a:r>
          </a:p>
          <a:p>
            <a:pPr marL="0" indent="0">
              <a:buNone/>
            </a:pPr>
            <a:r>
              <a:rPr lang="en-US" dirty="0">
                <a:solidFill>
                  <a:schemeClr val="accent1"/>
                </a:solidFill>
              </a:rPr>
              <a:t>   alert(‘j\’</a:t>
            </a:r>
            <a:r>
              <a:rPr lang="en-US" dirty="0" err="1">
                <a:solidFill>
                  <a:schemeClr val="accent1"/>
                </a:solidFill>
              </a:rPr>
              <a:t>aime</a:t>
            </a:r>
            <a:r>
              <a:rPr lang="en-US" dirty="0">
                <a:solidFill>
                  <a:schemeClr val="accent1"/>
                </a:solidFill>
              </a:rPr>
              <a:t> le JavaScript’) ; </a:t>
            </a:r>
          </a:p>
          <a:p>
            <a:pPr marL="0" indent="0">
              <a:buNone/>
            </a:pPr>
            <a:r>
              <a:rPr lang="en-US" dirty="0">
                <a:solidFill>
                  <a:schemeClr val="accent1"/>
                </a:solidFill>
              </a:rPr>
              <a:t>   alert(‘</a:t>
            </a:r>
            <a:r>
              <a:rPr lang="en-US" dirty="0" err="1">
                <a:solidFill>
                  <a:schemeClr val="accent1"/>
                </a:solidFill>
              </a:rPr>
              <a:t>mais</a:t>
            </a:r>
            <a:r>
              <a:rPr lang="en-US" dirty="0">
                <a:solidFill>
                  <a:schemeClr val="accent1"/>
                </a:solidFill>
              </a:rPr>
              <a:t> j\’</a:t>
            </a:r>
            <a:r>
              <a:rPr lang="en-US" dirty="0" err="1">
                <a:solidFill>
                  <a:schemeClr val="accent1"/>
                </a:solidFill>
              </a:rPr>
              <a:t>aime</a:t>
            </a:r>
            <a:r>
              <a:rPr lang="en-US" dirty="0">
                <a:solidFill>
                  <a:schemeClr val="accent1"/>
                </a:solidFill>
              </a:rPr>
              <a:t> pas le Java’) ;</a:t>
            </a:r>
          </a:p>
          <a:p>
            <a:pPr marL="0" indent="0">
              <a:buNone/>
            </a:pPr>
            <a:r>
              <a:rPr lang="en-US" dirty="0">
                <a:solidFill>
                  <a:schemeClr val="accent1"/>
                </a:solidFill>
              </a:rPr>
              <a:t>}</a:t>
            </a:r>
          </a:p>
          <a:p>
            <a:pPr marL="0" indent="0">
              <a:buNone/>
            </a:pPr>
            <a:r>
              <a:rPr lang="en-US" dirty="0" err="1">
                <a:solidFill>
                  <a:schemeClr val="accent1"/>
                </a:solidFill>
              </a:rPr>
              <a:t>Exemple</a:t>
            </a:r>
            <a:r>
              <a:rPr lang="en-US" dirty="0">
                <a:solidFill>
                  <a:schemeClr val="accent1"/>
                </a:solidFill>
              </a:rPr>
              <a:t> : </a:t>
            </a:r>
          </a:p>
          <a:p>
            <a:pPr marL="0" indent="0">
              <a:buNone/>
            </a:pPr>
            <a:r>
              <a:rPr lang="en-US" dirty="0" err="1">
                <a:solidFill>
                  <a:schemeClr val="accent1"/>
                </a:solidFill>
              </a:rPr>
              <a:t>var</a:t>
            </a:r>
            <a:r>
              <a:rPr lang="en-US" dirty="0">
                <a:solidFill>
                  <a:schemeClr val="accent1"/>
                </a:solidFill>
              </a:rPr>
              <a:t> index = 0;</a:t>
            </a:r>
          </a:p>
          <a:p>
            <a:pPr marL="0" indent="0">
              <a:buNone/>
            </a:pPr>
            <a:r>
              <a:rPr lang="en-US" dirty="0">
                <a:solidFill>
                  <a:schemeClr val="accent1"/>
                </a:solidFill>
              </a:rPr>
              <a:t>while(index &lt; 3) {</a:t>
            </a:r>
          </a:p>
          <a:p>
            <a:pPr marL="0" indent="0">
              <a:buNone/>
            </a:pPr>
            <a:r>
              <a:rPr lang="en-US" dirty="0">
                <a:solidFill>
                  <a:schemeClr val="accent1"/>
                </a:solidFill>
              </a:rPr>
              <a:t>   index++; // </a:t>
            </a:r>
            <a:r>
              <a:rPr lang="en-US" dirty="0" err="1">
                <a:solidFill>
                  <a:schemeClr val="accent1"/>
                </a:solidFill>
              </a:rPr>
              <a:t>Incrémentation</a:t>
            </a:r>
            <a:endParaRPr lang="en-US" dirty="0">
              <a:solidFill>
                <a:schemeClr val="accent1"/>
              </a:solidFill>
            </a:endParaRPr>
          </a:p>
          <a:p>
            <a:pPr marL="0" indent="0">
              <a:buNone/>
            </a:pPr>
            <a:r>
              <a:rPr lang="en-US" dirty="0">
                <a:solidFill>
                  <a:schemeClr val="accent1"/>
                </a:solidFill>
              </a:rPr>
              <a:t>   alert('j\'</a:t>
            </a:r>
            <a:r>
              <a:rPr lang="en-US" dirty="0" err="1">
                <a:solidFill>
                  <a:schemeClr val="accent1"/>
                </a:solidFill>
              </a:rPr>
              <a:t>aime</a:t>
            </a:r>
            <a:r>
              <a:rPr lang="en-US" dirty="0">
                <a:solidFill>
                  <a:schemeClr val="accent1"/>
                </a:solidFill>
              </a:rPr>
              <a:t> le JavaScript') ; </a:t>
            </a:r>
          </a:p>
          <a:p>
            <a:pPr marL="0" indent="0">
              <a:buNone/>
            </a:pPr>
            <a:r>
              <a:rPr lang="en-US" dirty="0" smtClean="0">
                <a:solidFill>
                  <a:schemeClr val="accent1"/>
                </a:solidFill>
              </a:rPr>
              <a:t>}</a:t>
            </a:r>
            <a:endParaRPr lang="en-US" dirty="0">
              <a:solidFill>
                <a:schemeClr val="accent1"/>
              </a:solidFill>
            </a:endParaRPr>
          </a:p>
        </p:txBody>
      </p:sp>
      <p:sp>
        <p:nvSpPr>
          <p:cNvPr id="4" name="Text Placeholder 3"/>
          <p:cNvSpPr>
            <a:spLocks noGrp="1"/>
          </p:cNvSpPr>
          <p:nvPr>
            <p:ph type="body" sz="half" idx="2"/>
          </p:nvPr>
        </p:nvSpPr>
        <p:spPr>
          <a:xfrm>
            <a:off x="693642" y="2124591"/>
            <a:ext cx="5791999" cy="3352756"/>
          </a:xfrm>
        </p:spPr>
        <p:txBody>
          <a:bodyPr>
            <a:normAutofit fontScale="62500" lnSpcReduction="20000"/>
          </a:bodyPr>
          <a:lstStyle/>
          <a:p>
            <a:pPr algn="l"/>
            <a:r>
              <a:rPr lang="fr-FR" sz="2600" b="1" dirty="0">
                <a:latin typeface="Calibri" panose="020F0502020204030204" pitchFamily="34" charset="0"/>
              </a:rPr>
              <a:t>Les boucles nous permettent de répéter un code tant qu’une condition est vraie ou qu’on dise à la boucle de s’arrêter. La boucle arrêtera son exécution aussitôt que la condition n’est plus respectée.</a:t>
            </a:r>
          </a:p>
          <a:p>
            <a:pPr algn="l"/>
            <a:r>
              <a:rPr lang="fr-FR" sz="2600" b="1" dirty="0">
                <a:latin typeface="Calibri" panose="020F0502020204030204" pitchFamily="34" charset="0"/>
              </a:rPr>
              <a:t>Explication</a:t>
            </a:r>
          </a:p>
          <a:p>
            <a:pPr algn="l"/>
            <a:r>
              <a:rPr lang="fr-FR" sz="2600" b="1" dirty="0">
                <a:latin typeface="Calibri" panose="020F0502020204030204" pitchFamily="34" charset="0"/>
              </a:rPr>
              <a:t>Dans l’exemple, la variable index est déclaré avec une valeur de 0. A chaque passage dans la boucle elle est incrémenter et affiche un </a:t>
            </a:r>
            <a:r>
              <a:rPr lang="fr-FR" sz="2600" b="1" dirty="0" err="1">
                <a:latin typeface="Calibri" panose="020F0502020204030204" pitchFamily="34" charset="0"/>
              </a:rPr>
              <a:t>alert</a:t>
            </a:r>
            <a:r>
              <a:rPr lang="fr-FR" sz="2600" b="1" dirty="0">
                <a:latin typeface="Calibri" panose="020F0502020204030204" pitchFamily="34" charset="0"/>
              </a:rPr>
              <a:t>. Tant que la valeur de index est inférieur à 3 un </a:t>
            </a:r>
            <a:r>
              <a:rPr lang="fr-FR" sz="2600" b="1" dirty="0" err="1">
                <a:latin typeface="Calibri" panose="020F0502020204030204" pitchFamily="34" charset="0"/>
              </a:rPr>
              <a:t>alert</a:t>
            </a:r>
            <a:r>
              <a:rPr lang="fr-FR" sz="2600" b="1" dirty="0">
                <a:latin typeface="Calibri" panose="020F0502020204030204" pitchFamily="34" charset="0"/>
              </a:rPr>
              <a:t> s’affichera à chaque passage dans la boucle. La fonction </a:t>
            </a:r>
            <a:r>
              <a:rPr lang="fr-FR" sz="2600" b="1" dirty="0" err="1">
                <a:latin typeface="Calibri" panose="020F0502020204030204" pitchFamily="34" charset="0"/>
              </a:rPr>
              <a:t>alert</a:t>
            </a:r>
            <a:r>
              <a:rPr lang="fr-FR" sz="2600" b="1" dirty="0">
                <a:latin typeface="Calibri" panose="020F0502020204030204" pitchFamily="34" charset="0"/>
              </a:rPr>
              <a:t> sera donc exécuter 3 fois. </a:t>
            </a:r>
            <a:r>
              <a:rPr lang="fr-FR" dirty="0">
                <a:latin typeface="Calibri" panose="020F0502020204030204" pitchFamily="34" charset="0"/>
              </a:rPr>
              <a:t/>
            </a:r>
            <a:br>
              <a:rPr lang="fr-FR"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690187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16" y="1084153"/>
            <a:ext cx="5876839" cy="624526"/>
          </a:xfrm>
        </p:spPr>
        <p:txBody>
          <a:bodyPr/>
          <a:lstStyle/>
          <a:p>
            <a:r>
              <a:rPr lang="en-US" dirty="0" smtClean="0"/>
              <a:t>Les </a:t>
            </a:r>
            <a:r>
              <a:rPr lang="en-US" dirty="0" err="1" smtClean="0"/>
              <a:t>boucles</a:t>
            </a:r>
            <a:r>
              <a:rPr lang="en-US" dirty="0" smtClean="0"/>
              <a:t> - for</a:t>
            </a:r>
            <a:endParaRPr lang="en-US" dirty="0"/>
          </a:p>
        </p:txBody>
      </p:sp>
      <p:sp>
        <p:nvSpPr>
          <p:cNvPr id="3" name="Content Placeholder 2"/>
          <p:cNvSpPr>
            <a:spLocks noGrp="1"/>
          </p:cNvSpPr>
          <p:nvPr>
            <p:ph sz="quarter" idx="13"/>
          </p:nvPr>
        </p:nvSpPr>
        <p:spPr>
          <a:xfrm>
            <a:off x="7069823" y="1332680"/>
            <a:ext cx="4246074" cy="3397313"/>
          </a:xfrm>
        </p:spPr>
        <p:txBody>
          <a:bodyPr/>
          <a:lstStyle/>
          <a:p>
            <a:pPr marL="0" indent="0">
              <a:buNone/>
            </a:pPr>
            <a:r>
              <a:rPr lang="en-US" dirty="0">
                <a:solidFill>
                  <a:schemeClr val="accent1"/>
                </a:solidFill>
              </a:rPr>
              <a:t>for(</a:t>
            </a:r>
            <a:r>
              <a:rPr lang="en-US" dirty="0" err="1">
                <a:solidFill>
                  <a:schemeClr val="accent1"/>
                </a:solidFill>
              </a:rPr>
              <a:t>var</a:t>
            </a:r>
            <a:r>
              <a:rPr lang="en-US" dirty="0">
                <a:solidFill>
                  <a:schemeClr val="accent1"/>
                </a:solidFill>
              </a:rPr>
              <a:t> index=0; index &lt;3; index++) {</a:t>
            </a:r>
          </a:p>
          <a:p>
            <a:pPr marL="0" indent="0">
              <a:buNone/>
            </a:pPr>
            <a:r>
              <a:rPr lang="en-US" dirty="0">
                <a:solidFill>
                  <a:schemeClr val="accent1"/>
                </a:solidFill>
              </a:rPr>
              <a:t>   alert('J\'</a:t>
            </a:r>
            <a:r>
              <a:rPr lang="en-US" dirty="0" err="1">
                <a:solidFill>
                  <a:schemeClr val="accent1"/>
                </a:solidFill>
              </a:rPr>
              <a:t>aime</a:t>
            </a:r>
            <a:r>
              <a:rPr lang="en-US" dirty="0">
                <a:solidFill>
                  <a:schemeClr val="accent1"/>
                </a:solidFill>
              </a:rPr>
              <a:t> le JavaScript');</a:t>
            </a:r>
          </a:p>
          <a:p>
            <a:pPr marL="0" indent="0">
              <a:buNone/>
            </a:pPr>
            <a:r>
              <a:rPr lang="en-US" dirty="0" smtClean="0">
                <a:solidFill>
                  <a:schemeClr val="accent1"/>
                </a:solidFill>
              </a:rPr>
              <a:t>}</a:t>
            </a:r>
            <a:endParaRPr lang="en-US" dirty="0">
              <a:solidFill>
                <a:schemeClr val="accent1"/>
              </a:solidFill>
            </a:endParaRPr>
          </a:p>
        </p:txBody>
      </p:sp>
      <p:sp>
        <p:nvSpPr>
          <p:cNvPr id="4" name="Text Placeholder 3"/>
          <p:cNvSpPr>
            <a:spLocks noGrp="1"/>
          </p:cNvSpPr>
          <p:nvPr>
            <p:ph type="body" sz="half" idx="2"/>
          </p:nvPr>
        </p:nvSpPr>
        <p:spPr>
          <a:xfrm>
            <a:off x="757016" y="2687306"/>
            <a:ext cx="5876840" cy="1608424"/>
          </a:xfrm>
        </p:spPr>
        <p:txBody>
          <a:bodyPr>
            <a:normAutofit/>
          </a:bodyPr>
          <a:lstStyle/>
          <a:p>
            <a:pPr algn="l"/>
            <a:r>
              <a:rPr lang="fr-FR" sz="1600" b="1" dirty="0">
                <a:latin typeface="Calibri" panose="020F0502020204030204" pitchFamily="34" charset="0"/>
              </a:rPr>
              <a:t>Similaire à la boucle </a:t>
            </a:r>
            <a:r>
              <a:rPr lang="fr-FR" sz="1600" b="1" dirty="0" err="1">
                <a:latin typeface="Calibri" panose="020F0502020204030204" pitchFamily="34" charset="0"/>
              </a:rPr>
              <a:t>while</a:t>
            </a:r>
            <a:r>
              <a:rPr lang="fr-FR" sz="1600" b="1" dirty="0">
                <a:latin typeface="Calibri" panose="020F0502020204030204" pitchFamily="34" charset="0"/>
              </a:rPr>
              <a:t>, toute la partie ‘logique’ de la boucle se fait à un endroit ce qui rend le code plus facile à lire.</a:t>
            </a:r>
            <a:endParaRPr lang="en-US" sz="1600" b="1" dirty="0">
              <a:latin typeface="Calibri" panose="020F0502020204030204" pitchFamily="34" charset="0"/>
            </a:endParaRPr>
          </a:p>
        </p:txBody>
      </p:sp>
    </p:spTree>
    <p:extLst>
      <p:ext uri="{BB962C8B-B14F-4D97-AF65-F5344CB8AC3E}">
        <p14:creationId xmlns:p14="http://schemas.microsoft.com/office/powerpoint/2010/main" val="1340288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6467648" cy="663166"/>
          </a:xfrm>
        </p:spPr>
        <p:txBody>
          <a:bodyPr>
            <a:normAutofit/>
          </a:bodyPr>
          <a:lstStyle/>
          <a:p>
            <a:r>
              <a:rPr lang="en-US" sz="2800" dirty="0" smtClean="0"/>
              <a:t>Les </a:t>
            </a:r>
            <a:r>
              <a:rPr lang="en-US" sz="2800" dirty="0" err="1" smtClean="0"/>
              <a:t>boucles</a:t>
            </a:r>
            <a:r>
              <a:rPr lang="en-US" sz="2800" dirty="0" smtClean="0"/>
              <a:t> - </a:t>
            </a:r>
            <a:r>
              <a:rPr lang="fr-FR" sz="2800" dirty="0"/>
              <a:t>Le do </a:t>
            </a:r>
            <a:r>
              <a:rPr lang="fr-FR" sz="2800" dirty="0" err="1"/>
              <a:t>while</a:t>
            </a:r>
            <a:r>
              <a:rPr lang="fr-FR" sz="2800" dirty="0"/>
              <a:t> (FAIT TANT QUE)</a:t>
            </a:r>
            <a:endParaRPr lang="en-US" sz="2800" dirty="0"/>
          </a:p>
        </p:txBody>
      </p:sp>
      <p:sp>
        <p:nvSpPr>
          <p:cNvPr id="3" name="Content Placeholder 2"/>
          <p:cNvSpPr>
            <a:spLocks noGrp="1"/>
          </p:cNvSpPr>
          <p:nvPr>
            <p:ph sz="quarter" idx="13"/>
          </p:nvPr>
        </p:nvSpPr>
        <p:spPr>
          <a:xfrm>
            <a:off x="7233719" y="1219954"/>
            <a:ext cx="3729093" cy="3605543"/>
          </a:xfrm>
        </p:spPr>
        <p:txBody>
          <a:bodyPr/>
          <a:lstStyle/>
          <a:p>
            <a:pPr marL="0" indent="0">
              <a:buNone/>
            </a:pPr>
            <a:r>
              <a:rPr lang="en-US" dirty="0" err="1">
                <a:solidFill>
                  <a:schemeClr val="accent1"/>
                </a:solidFill>
              </a:rPr>
              <a:t>var</a:t>
            </a:r>
            <a:r>
              <a:rPr lang="en-US" dirty="0">
                <a:solidFill>
                  <a:schemeClr val="accent1"/>
                </a:solidFill>
              </a:rPr>
              <a:t> index = 0;</a:t>
            </a:r>
          </a:p>
          <a:p>
            <a:pPr marL="0" indent="0">
              <a:buNone/>
            </a:pPr>
            <a:r>
              <a:rPr lang="en-US" dirty="0">
                <a:solidFill>
                  <a:schemeClr val="accent1"/>
                </a:solidFill>
              </a:rPr>
              <a:t>do {</a:t>
            </a:r>
          </a:p>
          <a:p>
            <a:pPr marL="0" indent="0">
              <a:buNone/>
            </a:pPr>
            <a:r>
              <a:rPr lang="en-US" dirty="0">
                <a:solidFill>
                  <a:schemeClr val="accent1"/>
                </a:solidFill>
              </a:rPr>
              <a:t>   index++; // </a:t>
            </a:r>
            <a:r>
              <a:rPr lang="en-US" dirty="0" err="1">
                <a:solidFill>
                  <a:schemeClr val="accent1"/>
                </a:solidFill>
              </a:rPr>
              <a:t>Incrémentation</a:t>
            </a:r>
            <a:endParaRPr lang="en-US" dirty="0">
              <a:solidFill>
                <a:schemeClr val="accent1"/>
              </a:solidFill>
            </a:endParaRPr>
          </a:p>
          <a:p>
            <a:pPr marL="0" indent="0">
              <a:buNone/>
            </a:pPr>
            <a:r>
              <a:rPr lang="en-US" dirty="0">
                <a:solidFill>
                  <a:schemeClr val="accent1"/>
                </a:solidFill>
              </a:rPr>
              <a:t>   alert('j\'</a:t>
            </a:r>
            <a:r>
              <a:rPr lang="en-US" dirty="0" err="1">
                <a:solidFill>
                  <a:schemeClr val="accent1"/>
                </a:solidFill>
              </a:rPr>
              <a:t>aime</a:t>
            </a:r>
            <a:r>
              <a:rPr lang="en-US" dirty="0">
                <a:solidFill>
                  <a:schemeClr val="accent1"/>
                </a:solidFill>
              </a:rPr>
              <a:t> le JavaScript') ; </a:t>
            </a:r>
          </a:p>
          <a:p>
            <a:pPr marL="0" indent="0">
              <a:buNone/>
            </a:pPr>
            <a:r>
              <a:rPr lang="en-US" dirty="0">
                <a:solidFill>
                  <a:schemeClr val="accent1"/>
                </a:solidFill>
              </a:rPr>
              <a:t>} </a:t>
            </a:r>
          </a:p>
        </p:txBody>
      </p:sp>
      <p:sp>
        <p:nvSpPr>
          <p:cNvPr id="4" name="Text Placeholder 3"/>
          <p:cNvSpPr>
            <a:spLocks noGrp="1"/>
          </p:cNvSpPr>
          <p:nvPr>
            <p:ph type="body" sz="half" idx="2"/>
          </p:nvPr>
        </p:nvSpPr>
        <p:spPr>
          <a:xfrm>
            <a:off x="693643" y="1894240"/>
            <a:ext cx="6467649" cy="3157594"/>
          </a:xfrm>
        </p:spPr>
        <p:txBody>
          <a:bodyPr>
            <a:normAutofit/>
          </a:bodyPr>
          <a:lstStyle/>
          <a:p>
            <a:pPr algn="l"/>
            <a:r>
              <a:rPr lang="fr-FR" b="1" dirty="0">
                <a:latin typeface="Calibri" panose="020F0502020204030204" pitchFamily="34" charset="0"/>
              </a:rPr>
              <a:t>La différence entre le </a:t>
            </a:r>
            <a:r>
              <a:rPr lang="fr-FR" b="1" dirty="0" err="1">
                <a:latin typeface="Calibri" panose="020F0502020204030204" pitchFamily="34" charset="0"/>
              </a:rPr>
              <a:t>while</a:t>
            </a:r>
            <a:r>
              <a:rPr lang="fr-FR" b="1" dirty="0">
                <a:latin typeface="Calibri" panose="020F0502020204030204" pitchFamily="34" charset="0"/>
              </a:rPr>
              <a:t> et le do </a:t>
            </a:r>
            <a:r>
              <a:rPr lang="fr-FR" b="1" dirty="0" err="1">
                <a:latin typeface="Calibri" panose="020F0502020204030204" pitchFamily="34" charset="0"/>
              </a:rPr>
              <a:t>while</a:t>
            </a:r>
            <a:r>
              <a:rPr lang="fr-FR" b="1" dirty="0">
                <a:latin typeface="Calibri" panose="020F0502020204030204" pitchFamily="34" charset="0"/>
              </a:rPr>
              <a:t> est un peu subtile. Dans la boucle </a:t>
            </a:r>
            <a:r>
              <a:rPr lang="fr-FR" b="1" dirty="0" err="1">
                <a:latin typeface="Calibri" panose="020F0502020204030204" pitchFamily="34" charset="0"/>
              </a:rPr>
              <a:t>while</a:t>
            </a:r>
            <a:r>
              <a:rPr lang="fr-FR" b="1" dirty="0">
                <a:latin typeface="Calibri" panose="020F0502020204030204" pitchFamily="34" charset="0"/>
              </a:rPr>
              <a:t> si vous déclarez la variable index avec une valeur supérieur à 3 la boucle ne sera jamais exécuter alors que avec la boucle do </a:t>
            </a:r>
            <a:r>
              <a:rPr lang="fr-FR" b="1" dirty="0" err="1">
                <a:latin typeface="Calibri" panose="020F0502020204030204" pitchFamily="34" charset="0"/>
              </a:rPr>
              <a:t>while</a:t>
            </a:r>
            <a:r>
              <a:rPr lang="fr-FR" b="1" dirty="0">
                <a:latin typeface="Calibri" panose="020F0502020204030204" pitchFamily="34" charset="0"/>
              </a:rPr>
              <a:t> la boucle sera exécutée au moins une fois étant donné que la condition n’est vérifiée qu’à la fin de la boucle.</a:t>
            </a:r>
          </a:p>
        </p:txBody>
      </p:sp>
    </p:spTree>
    <p:extLst>
      <p:ext uri="{BB962C8B-B14F-4D97-AF65-F5344CB8AC3E}">
        <p14:creationId xmlns:p14="http://schemas.microsoft.com/office/powerpoint/2010/main" val="837926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5"/>
            <a:ext cx="10394707" cy="1761730"/>
          </a:xfrm>
        </p:spPr>
        <p:txBody>
          <a:bodyPr/>
          <a:lstStyle/>
          <a:p>
            <a:r>
              <a:rPr lang="en-US" dirty="0" smtClean="0"/>
              <a:t>		</a:t>
            </a:r>
            <a:r>
              <a:rPr lang="en-US" dirty="0" err="1" smtClean="0"/>
              <a:t>Exemples</a:t>
            </a:r>
            <a:r>
              <a:rPr lang="en-US" dirty="0" smtClean="0"/>
              <a:t> sur les </a:t>
            </a:r>
            <a:r>
              <a:rPr lang="en-US" dirty="0" err="1" smtClean="0"/>
              <a:t>boucles</a:t>
            </a:r>
            <a:endParaRPr lang="en-US" dirty="0"/>
          </a:p>
        </p:txBody>
      </p:sp>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65063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756501"/>
          </a:xfrm>
        </p:spPr>
        <p:txBody>
          <a:bodyPr/>
          <a:lstStyle/>
          <a:p>
            <a:r>
              <a:rPr lang="en-US" dirty="0"/>
              <a:t>JavaScript - histoire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523" r="14523"/>
          <a:stretch>
            <a:fillRect/>
          </a:stretch>
        </p:blipFill>
        <p:spPr>
          <a:xfrm>
            <a:off x="7454082" y="301658"/>
            <a:ext cx="3598146" cy="5071533"/>
          </a:xfrm>
        </p:spPr>
      </p:pic>
      <p:sp>
        <p:nvSpPr>
          <p:cNvPr id="4" name="Text Placeholder 3"/>
          <p:cNvSpPr>
            <a:spLocks noGrp="1"/>
          </p:cNvSpPr>
          <p:nvPr>
            <p:ph type="body" sz="half" idx="2"/>
          </p:nvPr>
        </p:nvSpPr>
        <p:spPr>
          <a:xfrm>
            <a:off x="685801" y="1593130"/>
            <a:ext cx="6345301" cy="3478403"/>
          </a:xfrm>
        </p:spPr>
        <p:txBody>
          <a:bodyPr>
            <a:normAutofit/>
          </a:bodyPr>
          <a:lstStyle/>
          <a:p>
            <a:pPr algn="l"/>
            <a:r>
              <a:rPr lang="fr-FR" sz="1200" b="1" dirty="0">
                <a:latin typeface="Calibri" panose="020F0502020204030204" pitchFamily="34" charset="0"/>
              </a:rPr>
              <a:t>En 1995 Brendan Eich de chez </a:t>
            </a:r>
            <a:r>
              <a:rPr lang="fr-FR" sz="1200" b="1" dirty="0" err="1">
                <a:latin typeface="Calibri" panose="020F0502020204030204" pitchFamily="34" charset="0"/>
              </a:rPr>
              <a:t>netscape</a:t>
            </a:r>
            <a:r>
              <a:rPr lang="fr-FR" sz="1200" b="1" dirty="0">
                <a:latin typeface="Calibri" panose="020F0502020204030204" pitchFamily="34" charset="0"/>
              </a:rPr>
              <a:t> développa le langage initialement appelé </a:t>
            </a:r>
            <a:r>
              <a:rPr lang="fr-FR" sz="1200" b="1" dirty="0" err="1">
                <a:latin typeface="Calibri" panose="020F0502020204030204" pitchFamily="34" charset="0"/>
              </a:rPr>
              <a:t>liveScript</a:t>
            </a:r>
            <a:r>
              <a:rPr lang="fr-FR" sz="1200" b="1" dirty="0">
                <a:latin typeface="Calibri" panose="020F0502020204030204" pitchFamily="34" charset="0"/>
              </a:rPr>
              <a:t> destiné à être installé directement dans les navigateurs </a:t>
            </a:r>
            <a:r>
              <a:rPr lang="fr-FR" sz="1200" b="1" dirty="0" err="1">
                <a:latin typeface="Calibri" panose="020F0502020204030204" pitchFamily="34" charset="0"/>
              </a:rPr>
              <a:t>netscape</a:t>
            </a:r>
            <a:r>
              <a:rPr lang="fr-FR" sz="1200" b="1" dirty="0">
                <a:latin typeface="Calibri" panose="020F0502020204030204" pitchFamily="34" charset="0"/>
              </a:rPr>
              <a:t>. Le langage sera ensuite renommé JavaScript en hommage au Java. Microsoft développa l’année qui suit le langage </a:t>
            </a:r>
            <a:r>
              <a:rPr lang="fr-FR" sz="1200" b="1" dirty="0" err="1">
                <a:latin typeface="Calibri" panose="020F0502020204030204" pitchFamily="34" charset="0"/>
              </a:rPr>
              <a:t>JScript</a:t>
            </a:r>
            <a:r>
              <a:rPr lang="fr-FR" sz="1200" b="1" dirty="0">
                <a:latin typeface="Calibri" panose="020F0502020204030204" pitchFamily="34" charset="0"/>
              </a:rPr>
              <a:t> pour rester dans la course des navigateurs.</a:t>
            </a:r>
          </a:p>
          <a:p>
            <a:pPr algn="l"/>
            <a:r>
              <a:rPr lang="fr-FR" sz="1200" b="1" dirty="0">
                <a:latin typeface="Calibri" panose="020F0502020204030204" pitchFamily="34" charset="0"/>
              </a:rPr>
              <a:t>Toujours au cours de l’année 1996 Netscape envoyèrent une demande pour standardiser le langage </a:t>
            </a:r>
            <a:r>
              <a:rPr lang="fr-FR" sz="1200" b="1" dirty="0" err="1">
                <a:latin typeface="Calibri" panose="020F0502020204030204" pitchFamily="34" charset="0"/>
              </a:rPr>
              <a:t>European</a:t>
            </a:r>
            <a:r>
              <a:rPr lang="fr-FR" sz="1200" b="1" dirty="0">
                <a:latin typeface="Calibri" panose="020F0502020204030204" pitchFamily="34" charset="0"/>
              </a:rPr>
              <a:t> Computer </a:t>
            </a:r>
            <a:r>
              <a:rPr lang="fr-FR" sz="1200" b="1" dirty="0" err="1">
                <a:latin typeface="Calibri" panose="020F0502020204030204" pitchFamily="34" charset="0"/>
              </a:rPr>
              <a:t>Manufacturers</a:t>
            </a:r>
            <a:r>
              <a:rPr lang="fr-FR" sz="1200" b="1" dirty="0">
                <a:latin typeface="Calibri" panose="020F0502020204030204" pitchFamily="34" charset="0"/>
              </a:rPr>
              <a:t> Association (ECMA). Depuis le langage a beaucoup évoluer et la dernière version stable est l’</a:t>
            </a:r>
            <a:r>
              <a:rPr lang="fr-FR" sz="1200" b="1" dirty="0" err="1">
                <a:latin typeface="Calibri" panose="020F0502020204030204" pitchFamily="34" charset="0"/>
              </a:rPr>
              <a:t>ECMAScript</a:t>
            </a:r>
            <a:r>
              <a:rPr lang="fr-FR" sz="1200" b="1" dirty="0">
                <a:latin typeface="Calibri" panose="020F0502020204030204" pitchFamily="34" charset="0"/>
              </a:rPr>
              <a:t> 5 sortie en 2009. L’</a:t>
            </a:r>
            <a:r>
              <a:rPr lang="fr-FR" sz="1200" b="1" dirty="0" err="1">
                <a:latin typeface="Calibri" panose="020F0502020204030204" pitchFamily="34" charset="0"/>
              </a:rPr>
              <a:t>ECMAScript</a:t>
            </a:r>
            <a:r>
              <a:rPr lang="fr-FR" sz="1200" b="1" dirty="0">
                <a:latin typeface="Calibri" panose="020F0502020204030204" pitchFamily="34" charset="0"/>
              </a:rPr>
              <a:t> 6 est sortie en Mai 2015 et le 7 sortira sous peu car il a été développé en parallèle du 6. Bien que l’</a:t>
            </a:r>
            <a:r>
              <a:rPr lang="fr-FR" sz="1200" b="1" dirty="0" err="1">
                <a:latin typeface="Calibri" panose="020F0502020204030204" pitchFamily="34" charset="0"/>
              </a:rPr>
              <a:t>ECMAScript</a:t>
            </a:r>
            <a:r>
              <a:rPr lang="fr-FR" sz="1200" b="1" dirty="0">
                <a:latin typeface="Calibri" panose="020F0502020204030204" pitchFamily="34" charset="0"/>
              </a:rPr>
              <a:t> 6 soit déjà implémenter dans certains navigateurs, il ne marchera pas dans les anciens navigateurs. Son utilisation reste donc très limitée. Des solutions existent pour développer avec l’</a:t>
            </a:r>
            <a:r>
              <a:rPr lang="fr-FR" sz="1200" b="1" dirty="0" err="1">
                <a:latin typeface="Calibri" panose="020F0502020204030204" pitchFamily="34" charset="0"/>
              </a:rPr>
              <a:t>ECMAScript</a:t>
            </a:r>
            <a:r>
              <a:rPr lang="fr-FR" sz="1200" b="1" dirty="0">
                <a:latin typeface="Calibri" panose="020F0502020204030204" pitchFamily="34" charset="0"/>
              </a:rPr>
              <a:t> 6 qui est ensuite compilé en </a:t>
            </a:r>
            <a:r>
              <a:rPr lang="fr-FR" sz="1200" b="1" dirty="0" err="1">
                <a:latin typeface="Calibri" panose="020F0502020204030204" pitchFamily="34" charset="0"/>
              </a:rPr>
              <a:t>ECMAScript</a:t>
            </a:r>
            <a:r>
              <a:rPr lang="fr-FR" sz="1200" b="1" dirty="0">
                <a:latin typeface="Calibri" panose="020F0502020204030204" pitchFamily="34" charset="0"/>
              </a:rPr>
              <a:t> 5.</a:t>
            </a:r>
            <a:endParaRPr lang="en-US" sz="1200" b="1" dirty="0">
              <a:latin typeface="Calibri" panose="020F0502020204030204" pitchFamily="34" charset="0"/>
            </a:endParaRPr>
          </a:p>
        </p:txBody>
      </p:sp>
    </p:spTree>
    <p:extLst>
      <p:ext uri="{BB962C8B-B14F-4D97-AF65-F5344CB8AC3E}">
        <p14:creationId xmlns:p14="http://schemas.microsoft.com/office/powerpoint/2010/main" val="4317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  les tableaux</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2395536"/>
            <a:ext cx="10396882" cy="3199505"/>
          </a:xfrm>
        </p:spPr>
      </p:pic>
    </p:spTree>
    <p:extLst>
      <p:ext uri="{BB962C8B-B14F-4D97-AF65-F5344CB8AC3E}">
        <p14:creationId xmlns:p14="http://schemas.microsoft.com/office/powerpoint/2010/main" val="2010126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les tableaux</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1837765"/>
            <a:ext cx="9055728" cy="3730116"/>
          </a:xfrm>
        </p:spPr>
      </p:pic>
    </p:spTree>
    <p:extLst>
      <p:ext uri="{BB962C8B-B14F-4D97-AF65-F5344CB8AC3E}">
        <p14:creationId xmlns:p14="http://schemas.microsoft.com/office/powerpoint/2010/main" val="3007878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  les </a:t>
            </a:r>
            <a:r>
              <a:rPr lang="en-US" dirty="0" smtClean="0"/>
              <a:t>tableaux - </a:t>
            </a:r>
            <a:r>
              <a:rPr lang="en-US" dirty="0" err="1" smtClean="0"/>
              <a:t>exemples</a:t>
            </a:r>
            <a:endParaRPr lang="en-US" dirty="0"/>
          </a:p>
        </p:txBody>
      </p:sp>
      <p:sp>
        <p:nvSpPr>
          <p:cNvPr id="3" name="Content Placeholder 2"/>
          <p:cNvSpPr>
            <a:spLocks noGrp="1"/>
          </p:cNvSpPr>
          <p:nvPr>
            <p:ph sz="quarter" idx="13"/>
          </p:nvPr>
        </p:nvSpPr>
        <p:spPr>
          <a:xfrm>
            <a:off x="685800" y="1692998"/>
            <a:ext cx="10394707" cy="3681587"/>
          </a:xfrm>
        </p:spPr>
        <p:txBody>
          <a:bodyPr>
            <a:noAutofit/>
          </a:bodyPr>
          <a:lstStyle/>
          <a:p>
            <a:pPr marL="0" indent="0">
              <a:buNone/>
            </a:pPr>
            <a:r>
              <a:rPr lang="fr-FR" sz="1200" b="1" dirty="0">
                <a:latin typeface="Calibri" panose="020F0502020204030204" pitchFamily="34" charset="0"/>
              </a:rPr>
              <a:t>var </a:t>
            </a:r>
            <a:r>
              <a:rPr lang="fr-FR" sz="1200" b="1" dirty="0" err="1">
                <a:latin typeface="Calibri" panose="020F0502020204030204" pitchFamily="34" charset="0"/>
              </a:rPr>
              <a:t>prenoms</a:t>
            </a:r>
            <a:r>
              <a:rPr lang="fr-FR" sz="1200" b="1" dirty="0">
                <a:latin typeface="Calibri" panose="020F0502020204030204" pitchFamily="34" charset="0"/>
              </a:rPr>
              <a:t> = [Moussa', 'Noémie', 'Robert', 'Jean'];</a:t>
            </a:r>
          </a:p>
          <a:p>
            <a:pPr marL="0" indent="0">
              <a:buNone/>
            </a:pPr>
            <a:r>
              <a:rPr lang="fr-FR" sz="1200" b="1" dirty="0">
                <a:latin typeface="Calibri" panose="020F0502020204030204" pitchFamily="34" charset="0"/>
              </a:rPr>
              <a:t/>
            </a:r>
            <a:br>
              <a:rPr lang="fr-FR" sz="1200" b="1" dirty="0">
                <a:latin typeface="Calibri" panose="020F0502020204030204" pitchFamily="34" charset="0"/>
              </a:rPr>
            </a:br>
            <a:r>
              <a:rPr lang="fr-FR" sz="1200" b="1" dirty="0">
                <a:latin typeface="Calibri" panose="020F0502020204030204" pitchFamily="34" charset="0"/>
              </a:rPr>
              <a:t>Il existe des fonctions natives du JavaScript qui nous permettent de parcourir ces tableaux pour ajouter, récupérer, changer ou enlever des valeurs ou des clés entre autre. On utilisera souvent les boucles for ou </a:t>
            </a:r>
            <a:r>
              <a:rPr lang="fr-FR" sz="1200" b="1" dirty="0" err="1">
                <a:latin typeface="Calibri" panose="020F0502020204030204" pitchFamily="34" charset="0"/>
              </a:rPr>
              <a:t>while</a:t>
            </a:r>
            <a:r>
              <a:rPr lang="fr-FR" sz="1200" b="1" dirty="0">
                <a:latin typeface="Calibri" panose="020F0502020204030204" pitchFamily="34" charset="0"/>
              </a:rPr>
              <a:t> pour les parcourir. </a:t>
            </a:r>
          </a:p>
          <a:p>
            <a:pPr marL="0" indent="0">
              <a:buNone/>
            </a:pPr>
            <a:r>
              <a:rPr lang="fr-FR" sz="1200" b="1" dirty="0">
                <a:latin typeface="Calibri" panose="020F0502020204030204" pitchFamily="34" charset="0"/>
              </a:rPr>
              <a:t/>
            </a:r>
            <a:br>
              <a:rPr lang="fr-FR" sz="1200" b="1" dirty="0">
                <a:latin typeface="Calibri" panose="020F0502020204030204" pitchFamily="34" charset="0"/>
              </a:rPr>
            </a:br>
            <a:r>
              <a:rPr lang="fr-FR" sz="1200" b="1" dirty="0">
                <a:latin typeface="Calibri" panose="020F0502020204030204" pitchFamily="34" charset="0"/>
              </a:rPr>
              <a:t>Par exemple, prenons le tableau </a:t>
            </a:r>
            <a:r>
              <a:rPr lang="fr-FR" sz="1200" b="1" dirty="0" err="1">
                <a:latin typeface="Calibri" panose="020F0502020204030204" pitchFamily="34" charset="0"/>
              </a:rPr>
              <a:t>prenoms</a:t>
            </a:r>
            <a:r>
              <a:rPr lang="fr-FR" sz="1200" b="1" dirty="0">
                <a:latin typeface="Calibri" panose="020F0502020204030204" pitchFamily="34" charset="0"/>
              </a:rPr>
              <a:t>. Si je veux changer la valeur Robert, il faut que je parcoure le tableau et quand je rencontre la valeur Robert, je remplace cette valeur par autre chose comme Dujardin.</a:t>
            </a:r>
          </a:p>
          <a:p>
            <a:pPr marL="0" indent="0">
              <a:buNone/>
            </a:pPr>
            <a:r>
              <a:rPr lang="fr-FR" sz="1200" b="1" dirty="0">
                <a:latin typeface="Calibri" panose="020F0502020204030204" pitchFamily="34" charset="0"/>
              </a:rPr>
              <a:t/>
            </a:r>
            <a:br>
              <a:rPr lang="fr-FR" sz="1200" b="1" dirty="0">
                <a:latin typeface="Calibri" panose="020F0502020204030204" pitchFamily="34" charset="0"/>
              </a:rPr>
            </a:br>
            <a:r>
              <a:rPr lang="fr-FR" sz="1200" b="1" dirty="0">
                <a:latin typeface="Calibri" panose="020F0502020204030204" pitchFamily="34" charset="0"/>
              </a:rPr>
              <a:t>Pour notre boucle for ou </a:t>
            </a:r>
            <a:r>
              <a:rPr lang="fr-FR" sz="1200" b="1" dirty="0" err="1">
                <a:latin typeface="Calibri" panose="020F0502020204030204" pitchFamily="34" charset="0"/>
              </a:rPr>
              <a:t>while</a:t>
            </a:r>
            <a:r>
              <a:rPr lang="fr-FR" sz="1200" b="1" dirty="0">
                <a:latin typeface="Calibri" panose="020F0502020204030204" pitchFamily="34" charset="0"/>
              </a:rPr>
              <a:t>, il nous faudra une condition pour sortir de la boucle. Cette condition est la taille du tableau, </a:t>
            </a:r>
            <a:r>
              <a:rPr lang="fr-FR" sz="1200" b="1" dirty="0" err="1">
                <a:latin typeface="Calibri" panose="020F0502020204030204" pitchFamily="34" charset="0"/>
              </a:rPr>
              <a:t>càd</a:t>
            </a:r>
            <a:r>
              <a:rPr lang="fr-FR" sz="1200" b="1" dirty="0">
                <a:latin typeface="Calibri" panose="020F0502020204030204" pitchFamily="34" charset="0"/>
              </a:rPr>
              <a:t> le nombre d’éléments qu’il contient. Dans notre cas on voit bien que notre tableau contient 4 éléments. Mais ce tableau pourrait changer au cours de sa vie et si vous sortez de votre boucle au bout de 4 éléments, votre code ne sera plus bon. Donc pour récupérer la taille du tableau nous utiliserons ceci : </a:t>
            </a:r>
            <a:r>
              <a:rPr lang="fr-FR" sz="1200" b="1" dirty="0" err="1">
                <a:latin typeface="Calibri" panose="020F0502020204030204" pitchFamily="34" charset="0"/>
              </a:rPr>
              <a:t>prenoms.length</a:t>
            </a:r>
            <a:endParaRPr lang="fr-FR" sz="1200" b="1" dirty="0">
              <a:latin typeface="Calibri" panose="020F0502020204030204" pitchFamily="34" charset="0"/>
            </a:endParaRPr>
          </a:p>
          <a:p>
            <a:pPr marL="0" indent="0">
              <a:buNone/>
            </a:pPr>
            <a:r>
              <a:rPr lang="fr-FR" sz="1200" b="1" dirty="0">
                <a:latin typeface="Calibri" panose="020F0502020204030204" pitchFamily="34" charset="0"/>
              </a:rPr>
              <a:t/>
            </a:r>
            <a:br>
              <a:rPr lang="fr-FR" sz="1200" b="1" dirty="0">
                <a:latin typeface="Calibri" panose="020F0502020204030204" pitchFamily="34" charset="0"/>
              </a:rPr>
            </a:br>
            <a:r>
              <a:rPr lang="fr-FR" sz="1200" b="1" dirty="0">
                <a:latin typeface="Calibri" panose="020F0502020204030204" pitchFamily="34" charset="0"/>
              </a:rPr>
              <a:t>Deuxième problème, comment récupérer une valeur précise d’un tableau et plus encore, comment la changer !!! Essayez-le !</a:t>
            </a:r>
          </a:p>
        </p:txBody>
      </p:sp>
    </p:spTree>
    <p:extLst>
      <p:ext uri="{BB962C8B-B14F-4D97-AF65-F5344CB8AC3E}">
        <p14:creationId xmlns:p14="http://schemas.microsoft.com/office/powerpoint/2010/main" val="616981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2776" y="815493"/>
            <a:ext cx="6910812" cy="3462486"/>
          </a:xfrm>
          <a:prstGeom prst="rect">
            <a:avLst/>
          </a:prstGeom>
        </p:spPr>
        <p:txBody>
          <a:bodyPr wrap="square">
            <a:spAutoFit/>
          </a:bodyPr>
          <a:lstStyle/>
          <a:p>
            <a:r>
              <a:rPr lang="en-US" sz="2100" cap="all" dirty="0">
                <a:solidFill>
                  <a:schemeClr val="accent1"/>
                </a:solidFill>
              </a:rPr>
              <a:t>Correction:</a:t>
            </a:r>
          </a:p>
          <a:p>
            <a:r>
              <a:rPr lang="en-US" dirty="0"/>
              <a:t/>
            </a:r>
            <a:br>
              <a:rPr lang="en-US" dirty="0"/>
            </a:br>
            <a:r>
              <a:rPr lang="en-US" b="1" cap="all" dirty="0" err="1">
                <a:latin typeface="Calibri" panose="020F0502020204030204" pitchFamily="34" charset="0"/>
              </a:rPr>
              <a:t>prenoms</a:t>
            </a:r>
            <a:r>
              <a:rPr lang="en-US" b="1" cap="all" dirty="0">
                <a:latin typeface="Calibri" panose="020F0502020204030204" pitchFamily="34" charset="0"/>
              </a:rPr>
              <a:t> = [Moussa', '</a:t>
            </a:r>
            <a:r>
              <a:rPr lang="en-US" b="1" cap="all" dirty="0" err="1">
                <a:latin typeface="Calibri" panose="020F0502020204030204" pitchFamily="34" charset="0"/>
              </a:rPr>
              <a:t>Noémie</a:t>
            </a:r>
            <a:r>
              <a:rPr lang="en-US" b="1" cap="all" dirty="0">
                <a:latin typeface="Calibri" panose="020F0502020204030204" pitchFamily="34" charset="0"/>
              </a:rPr>
              <a:t>', 'Robert', 'Jean'];</a:t>
            </a:r>
          </a:p>
          <a:p>
            <a:r>
              <a:rPr lang="en-US" b="1" cap="all" dirty="0">
                <a:latin typeface="Calibri" panose="020F0502020204030204" pitchFamily="34" charset="0"/>
              </a:rPr>
              <a:t/>
            </a:r>
            <a:br>
              <a:rPr lang="en-US" b="1" cap="all" dirty="0">
                <a:latin typeface="Calibri" panose="020F0502020204030204" pitchFamily="34" charset="0"/>
              </a:rPr>
            </a:br>
            <a:r>
              <a:rPr lang="en-US" b="1" cap="all" dirty="0">
                <a:latin typeface="Calibri" panose="020F0502020204030204" pitchFamily="34" charset="0"/>
              </a:rPr>
              <a:t>for(</a:t>
            </a:r>
            <a:r>
              <a:rPr lang="en-US" b="1" cap="all" dirty="0" err="1">
                <a:latin typeface="Calibri" panose="020F0502020204030204" pitchFamily="34" charset="0"/>
              </a:rPr>
              <a:t>i</a:t>
            </a:r>
            <a:r>
              <a:rPr lang="en-US" b="1" cap="all" dirty="0">
                <a:latin typeface="Calibri" panose="020F0502020204030204" pitchFamily="34" charset="0"/>
              </a:rPr>
              <a:t>=0; </a:t>
            </a:r>
            <a:r>
              <a:rPr lang="en-US" b="1" cap="all" dirty="0" err="1">
                <a:latin typeface="Calibri" panose="020F0502020204030204" pitchFamily="34" charset="0"/>
              </a:rPr>
              <a:t>i</a:t>
            </a:r>
            <a:r>
              <a:rPr lang="en-US" b="1" cap="all" dirty="0">
                <a:latin typeface="Calibri" panose="020F0502020204030204" pitchFamily="34" charset="0"/>
              </a:rPr>
              <a:t> &lt; </a:t>
            </a:r>
            <a:r>
              <a:rPr lang="en-US" b="1" cap="all" dirty="0" err="1">
                <a:latin typeface="Calibri" panose="020F0502020204030204" pitchFamily="34" charset="0"/>
              </a:rPr>
              <a:t>prenoms.length</a:t>
            </a:r>
            <a:r>
              <a:rPr lang="en-US" b="1" cap="all" dirty="0">
                <a:latin typeface="Calibri" panose="020F0502020204030204" pitchFamily="34" charset="0"/>
              </a:rPr>
              <a:t>; </a:t>
            </a:r>
            <a:r>
              <a:rPr lang="en-US" b="1" cap="all" dirty="0" err="1">
                <a:latin typeface="Calibri" panose="020F0502020204030204" pitchFamily="34" charset="0"/>
              </a:rPr>
              <a:t>i</a:t>
            </a:r>
            <a:r>
              <a:rPr lang="en-US" b="1" cap="all" dirty="0">
                <a:latin typeface="Calibri" panose="020F0502020204030204" pitchFamily="34" charset="0"/>
              </a:rPr>
              <a:t>++) {</a:t>
            </a:r>
          </a:p>
          <a:p>
            <a:r>
              <a:rPr lang="en-US" b="1" cap="all" dirty="0">
                <a:latin typeface="Calibri" panose="020F0502020204030204" pitchFamily="34" charset="0"/>
              </a:rPr>
              <a:t>   if(</a:t>
            </a:r>
            <a:r>
              <a:rPr lang="en-US" b="1" cap="all" dirty="0" err="1">
                <a:latin typeface="Calibri" panose="020F0502020204030204" pitchFamily="34" charset="0"/>
              </a:rPr>
              <a:t>prenoms</a:t>
            </a:r>
            <a:r>
              <a:rPr lang="en-US" b="1" cap="all" dirty="0">
                <a:latin typeface="Calibri" panose="020F0502020204030204" pitchFamily="34" charset="0"/>
              </a:rPr>
              <a:t>[</a:t>
            </a:r>
            <a:r>
              <a:rPr lang="en-US" b="1" cap="all" dirty="0" err="1">
                <a:latin typeface="Calibri" panose="020F0502020204030204" pitchFamily="34" charset="0"/>
              </a:rPr>
              <a:t>i</a:t>
            </a:r>
            <a:r>
              <a:rPr lang="en-US" b="1" cap="all" dirty="0">
                <a:latin typeface="Calibri" panose="020F0502020204030204" pitchFamily="34" charset="0"/>
              </a:rPr>
              <a:t>] === 'Robert') {</a:t>
            </a:r>
          </a:p>
          <a:p>
            <a:r>
              <a:rPr lang="en-US" b="1" cap="all" dirty="0">
                <a:latin typeface="Calibri" panose="020F0502020204030204" pitchFamily="34" charset="0"/>
              </a:rPr>
              <a:t>       </a:t>
            </a:r>
            <a:r>
              <a:rPr lang="en-US" b="1" cap="all" dirty="0" err="1">
                <a:latin typeface="Calibri" panose="020F0502020204030204" pitchFamily="34" charset="0"/>
              </a:rPr>
              <a:t>prenoms</a:t>
            </a:r>
            <a:r>
              <a:rPr lang="en-US" b="1" cap="all" dirty="0">
                <a:latin typeface="Calibri" panose="020F0502020204030204" pitchFamily="34" charset="0"/>
              </a:rPr>
              <a:t>[</a:t>
            </a:r>
            <a:r>
              <a:rPr lang="en-US" b="1" cap="all" dirty="0" err="1">
                <a:latin typeface="Calibri" panose="020F0502020204030204" pitchFamily="34" charset="0"/>
              </a:rPr>
              <a:t>i</a:t>
            </a:r>
            <a:r>
              <a:rPr lang="en-US" b="1" cap="all" dirty="0">
                <a:latin typeface="Calibri" panose="020F0502020204030204" pitchFamily="34" charset="0"/>
              </a:rPr>
              <a:t>] = '</a:t>
            </a:r>
            <a:r>
              <a:rPr lang="en-US" b="1" cap="all" dirty="0" err="1">
                <a:latin typeface="Calibri" panose="020F0502020204030204" pitchFamily="34" charset="0"/>
              </a:rPr>
              <a:t>Dujardin</a:t>
            </a:r>
            <a:r>
              <a:rPr lang="en-US" b="1" cap="all" dirty="0">
                <a:latin typeface="Calibri" panose="020F0502020204030204" pitchFamily="34" charset="0"/>
              </a:rPr>
              <a:t>';</a:t>
            </a:r>
          </a:p>
          <a:p>
            <a:r>
              <a:rPr lang="en-US" b="1" cap="all" dirty="0">
                <a:latin typeface="Calibri" panose="020F0502020204030204" pitchFamily="34" charset="0"/>
              </a:rPr>
              <a:t>   }</a:t>
            </a:r>
          </a:p>
          <a:p>
            <a:r>
              <a:rPr lang="en-US" b="1" cap="all" dirty="0">
                <a:latin typeface="Calibri" panose="020F0502020204030204" pitchFamily="34" charset="0"/>
              </a:rPr>
              <a:t>   alert(</a:t>
            </a:r>
            <a:r>
              <a:rPr lang="en-US" b="1" cap="all" dirty="0" err="1">
                <a:latin typeface="Calibri" panose="020F0502020204030204" pitchFamily="34" charset="0"/>
              </a:rPr>
              <a:t>prenoms</a:t>
            </a:r>
            <a:r>
              <a:rPr lang="en-US" b="1" cap="all" dirty="0">
                <a:latin typeface="Calibri" panose="020F0502020204030204" pitchFamily="34" charset="0"/>
              </a:rPr>
              <a:t>[</a:t>
            </a:r>
            <a:r>
              <a:rPr lang="en-US" b="1" cap="all" dirty="0" err="1">
                <a:latin typeface="Calibri" panose="020F0502020204030204" pitchFamily="34" charset="0"/>
              </a:rPr>
              <a:t>i</a:t>
            </a:r>
            <a:r>
              <a:rPr lang="en-US" b="1" cap="all" dirty="0">
                <a:latin typeface="Calibri" panose="020F0502020204030204" pitchFamily="34" charset="0"/>
              </a:rPr>
              <a:t>]);</a:t>
            </a:r>
          </a:p>
          <a:p>
            <a:r>
              <a:rPr lang="en-US" b="1" cap="all" dirty="0">
                <a:latin typeface="Calibri" panose="020F0502020204030204" pitchFamily="34" charset="0"/>
              </a:rPr>
              <a:t>}</a:t>
            </a:r>
          </a:p>
          <a:p>
            <a:r>
              <a:rPr lang="en-US" dirty="0"/>
              <a:t/>
            </a:r>
            <a:br>
              <a:rPr lang="en-US" dirty="0"/>
            </a:br>
            <a:endParaRPr lang="en-US" dirty="0"/>
          </a:p>
        </p:txBody>
      </p:sp>
    </p:spTree>
    <p:extLst>
      <p:ext uri="{BB962C8B-B14F-4D97-AF65-F5344CB8AC3E}">
        <p14:creationId xmlns:p14="http://schemas.microsoft.com/office/powerpoint/2010/main" val="1136254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les </a:t>
            </a:r>
            <a:r>
              <a:rPr lang="en-US" dirty="0" err="1" smtClean="0"/>
              <a:t>objets</a:t>
            </a:r>
            <a:endParaRPr lang="en-US" dirty="0"/>
          </a:p>
        </p:txBody>
      </p:sp>
      <p:sp>
        <p:nvSpPr>
          <p:cNvPr id="3" name="Content Placeholder 2"/>
          <p:cNvSpPr>
            <a:spLocks noGrp="1"/>
          </p:cNvSpPr>
          <p:nvPr>
            <p:ph sz="quarter" idx="13"/>
          </p:nvPr>
        </p:nvSpPr>
        <p:spPr/>
        <p:txBody>
          <a:bodyPr>
            <a:normAutofit lnSpcReduction="10000"/>
          </a:bodyPr>
          <a:lstStyle/>
          <a:p>
            <a:pPr marL="0" indent="0">
              <a:buNone/>
            </a:pPr>
            <a:r>
              <a:rPr lang="fr-FR" sz="1900" b="1" dirty="0">
                <a:latin typeface="Calibri" panose="020F0502020204030204" pitchFamily="34" charset="0"/>
              </a:rPr>
              <a:t>Un objet possède une structure spécifique séparé en 3 parties. Le constructeur, les propriétés et les méthodes. Le constructeur est un bout de code qui est exécuté à chaque fois qu’on utilise un nouvel objet. Les propriétés sont les variables au sein d’un objet et les méthodes sont les fonctions contenues dans l’objet qu’on utilisera pour modifier l’objet.</a:t>
            </a:r>
          </a:p>
          <a:p>
            <a:pPr marL="0" indent="0">
              <a:buNone/>
            </a:pPr>
            <a:r>
              <a:rPr lang="fr-FR" sz="1900" b="1" dirty="0">
                <a:latin typeface="Calibri" panose="020F0502020204030204" pitchFamily="34" charset="0"/>
              </a:rPr>
              <a:t/>
            </a:r>
            <a:br>
              <a:rPr lang="fr-FR" sz="1900" b="1" dirty="0">
                <a:latin typeface="Calibri" panose="020F0502020204030204" pitchFamily="34" charset="0"/>
              </a:rPr>
            </a:br>
            <a:r>
              <a:rPr lang="fr-FR" sz="1900" b="1" dirty="0">
                <a:latin typeface="Calibri" panose="020F0502020204030204" pitchFamily="34" charset="0"/>
              </a:rPr>
              <a:t>Le langage dispose d’objets natifs qui ont donc déjà leurs propriétés et méthodes. Ces objets nous les avons déjà utilisés.</a:t>
            </a:r>
            <a:r>
              <a:rPr lang="fr-FR" dirty="0">
                <a:latin typeface="Calibri" panose="020F0502020204030204" pitchFamily="34" charset="0"/>
              </a:rPr>
              <a:t/>
            </a:r>
            <a:br>
              <a:rPr lang="fr-FR"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1354936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834" y="320436"/>
            <a:ext cx="10511074" cy="5078313"/>
          </a:xfrm>
          <a:prstGeom prst="rect">
            <a:avLst/>
          </a:prstGeom>
        </p:spPr>
        <p:txBody>
          <a:bodyPr wrap="square">
            <a:spAutoFit/>
          </a:bodyPr>
          <a:lstStyle/>
          <a:p>
            <a:r>
              <a:rPr lang="fr-FR" b="1" cap="all" dirty="0">
                <a:latin typeface="Calibri" panose="020F0502020204030204" pitchFamily="34" charset="0"/>
              </a:rPr>
              <a:t>Exemple :</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var chaine = 'Ceci est un objet string';</a:t>
            </a:r>
          </a:p>
          <a:p>
            <a:r>
              <a:rPr lang="fr-FR" b="1" cap="all" dirty="0" err="1">
                <a:latin typeface="Calibri" panose="020F0502020204030204" pitchFamily="34" charset="0"/>
              </a:rPr>
              <a:t>alert</a:t>
            </a:r>
            <a:r>
              <a:rPr lang="fr-FR" b="1" cap="all" dirty="0">
                <a:latin typeface="Calibri" panose="020F0502020204030204" pitchFamily="34" charset="0"/>
              </a:rPr>
              <a:t>(</a:t>
            </a:r>
            <a:r>
              <a:rPr lang="fr-FR" b="1" cap="all" dirty="0" err="1">
                <a:latin typeface="Calibri" panose="020F0502020204030204" pitchFamily="34" charset="0"/>
              </a:rPr>
              <a:t>chaine.length</a:t>
            </a:r>
            <a:r>
              <a:rPr lang="fr-FR" b="1" cap="all" dirty="0">
                <a:latin typeface="Calibri" panose="020F0502020204030204" pitchFamily="34" charset="0"/>
              </a:rPr>
              <a:t>);</a:t>
            </a:r>
          </a:p>
          <a:p>
            <a:r>
              <a:rPr lang="fr-FR" b="1" cap="all" dirty="0" err="1">
                <a:latin typeface="Calibri" panose="020F0502020204030204" pitchFamily="34" charset="0"/>
              </a:rPr>
              <a:t>alert</a:t>
            </a:r>
            <a:r>
              <a:rPr lang="fr-FR" b="1" cap="all" dirty="0">
                <a:latin typeface="Calibri" panose="020F0502020204030204" pitchFamily="34" charset="0"/>
              </a:rPr>
              <a:t>(</a:t>
            </a:r>
            <a:r>
              <a:rPr lang="fr-FR" b="1" cap="all" dirty="0" err="1">
                <a:latin typeface="Calibri" panose="020F0502020204030204" pitchFamily="34" charset="0"/>
              </a:rPr>
              <a:t>chaine.toUpperCase</a:t>
            </a:r>
            <a:r>
              <a:rPr lang="fr-FR" b="1" cap="all" dirty="0">
                <a:latin typeface="Calibri" panose="020F0502020204030204" pitchFamily="34" charset="0"/>
              </a:rPr>
              <a:t>());</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Comme vous le voyez j’utilise ici la propriété </a:t>
            </a:r>
            <a:r>
              <a:rPr lang="fr-FR" b="1" cap="all" dirty="0" err="1">
                <a:latin typeface="Calibri" panose="020F0502020204030204" pitchFamily="34" charset="0"/>
              </a:rPr>
              <a:t>length</a:t>
            </a:r>
            <a:r>
              <a:rPr lang="fr-FR" b="1" cap="all" dirty="0">
                <a:latin typeface="Calibri" panose="020F0502020204030204" pitchFamily="34" charset="0"/>
              </a:rPr>
              <a:t> de l’objet string et sa méthode </a:t>
            </a:r>
            <a:r>
              <a:rPr lang="fr-FR" b="1" cap="all" dirty="0" err="1">
                <a:latin typeface="Calibri" panose="020F0502020204030204" pitchFamily="34" charset="0"/>
              </a:rPr>
              <a:t>toUpperCase</a:t>
            </a:r>
            <a:r>
              <a:rPr lang="fr-FR" b="1" cap="all" dirty="0">
                <a:latin typeface="Calibri" panose="020F0502020204030204" pitchFamily="34" charset="0"/>
              </a:rPr>
              <a:t>() qui transformera votre chaine de caractère en majuscule.</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Pour créer un objet on fera :</a:t>
            </a:r>
          </a:p>
          <a:p>
            <a:r>
              <a:rPr lang="fr-FR" b="1" cap="all" dirty="0">
                <a:latin typeface="Calibri" panose="020F0502020204030204" pitchFamily="34" charset="0"/>
              </a:rPr>
              <a:t>var personnes = {</a:t>
            </a:r>
          </a:p>
          <a:p>
            <a:r>
              <a:rPr lang="fr-FR" b="1" cap="all" dirty="0">
                <a:latin typeface="Calibri" panose="020F0502020204030204" pitchFamily="34" charset="0"/>
              </a:rPr>
              <a:t>   nom: Moussa', </a:t>
            </a:r>
          </a:p>
          <a:p>
            <a:r>
              <a:rPr lang="fr-FR" b="1" cap="all" dirty="0">
                <a:latin typeface="Calibri" panose="020F0502020204030204" pitchFamily="34" charset="0"/>
              </a:rPr>
              <a:t>   moyenne: ‘15', </a:t>
            </a:r>
          </a:p>
          <a:p>
            <a:r>
              <a:rPr lang="fr-FR" b="1" cap="all" dirty="0">
                <a:latin typeface="Calibri" panose="020F0502020204030204" pitchFamily="34" charset="0"/>
              </a:rPr>
              <a:t>   admis: 'Oui', </a:t>
            </a:r>
          </a:p>
          <a:p>
            <a:r>
              <a:rPr lang="fr-FR" b="1" cap="all" dirty="0">
                <a:latin typeface="Calibri" panose="020F0502020204030204" pitchFamily="34" charset="0"/>
              </a:rPr>
              <a:t>};</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La syntaxe ressemble un peu à la syntaxe de tableau mais il y a quand même quelques différences. </a:t>
            </a:r>
          </a:p>
        </p:txBody>
      </p:sp>
    </p:spTree>
    <p:extLst>
      <p:ext uri="{BB962C8B-B14F-4D97-AF65-F5344CB8AC3E}">
        <p14:creationId xmlns:p14="http://schemas.microsoft.com/office/powerpoint/2010/main" val="2548614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269" y="825508"/>
            <a:ext cx="6096000" cy="4247317"/>
          </a:xfrm>
          <a:prstGeom prst="rect">
            <a:avLst/>
          </a:prstGeom>
        </p:spPr>
        <p:txBody>
          <a:bodyPr>
            <a:spAutoFit/>
          </a:bodyPr>
          <a:lstStyle/>
          <a:p>
            <a:r>
              <a:rPr lang="fr-FR" b="1" cap="all" dirty="0">
                <a:latin typeface="Calibri" panose="020F0502020204030204" pitchFamily="34" charset="0"/>
              </a:rPr>
              <a:t>Pour récupérer la valeur du nom on fera ainsi :</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var personnes = {</a:t>
            </a:r>
          </a:p>
          <a:p>
            <a:r>
              <a:rPr lang="fr-FR" b="1" cap="all" dirty="0">
                <a:latin typeface="Calibri" panose="020F0502020204030204" pitchFamily="34" charset="0"/>
              </a:rPr>
              <a:t>   nom: Moussa', </a:t>
            </a:r>
          </a:p>
          <a:p>
            <a:r>
              <a:rPr lang="fr-FR" b="1" cap="all" dirty="0">
                <a:latin typeface="Calibri" panose="020F0502020204030204" pitchFamily="34" charset="0"/>
              </a:rPr>
              <a:t>   moyenne: ‘15', </a:t>
            </a:r>
          </a:p>
          <a:p>
            <a:r>
              <a:rPr lang="fr-FR" b="1" cap="all" dirty="0">
                <a:latin typeface="Calibri" panose="020F0502020204030204" pitchFamily="34" charset="0"/>
              </a:rPr>
              <a:t>   admis: 'Oui', </a:t>
            </a:r>
          </a:p>
          <a:p>
            <a:r>
              <a:rPr lang="fr-FR" b="1" cap="all" dirty="0">
                <a:latin typeface="Calibri" panose="020F0502020204030204" pitchFamily="34" charset="0"/>
              </a:rPr>
              <a:t>};</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err="1">
                <a:latin typeface="Calibri" panose="020F0502020204030204" pitchFamily="34" charset="0"/>
              </a:rPr>
              <a:t>alert</a:t>
            </a:r>
            <a:r>
              <a:rPr lang="fr-FR" b="1" cap="all" dirty="0">
                <a:latin typeface="Calibri" panose="020F0502020204030204" pitchFamily="34" charset="0"/>
              </a:rPr>
              <a:t>(</a:t>
            </a:r>
            <a:r>
              <a:rPr lang="fr-FR" b="1" cap="all" dirty="0" err="1">
                <a:latin typeface="Calibri" panose="020F0502020204030204" pitchFamily="34" charset="0"/>
              </a:rPr>
              <a:t>personnes.nom</a:t>
            </a:r>
            <a:r>
              <a:rPr lang="fr-FR" b="1" cap="all" dirty="0">
                <a:latin typeface="Calibri" panose="020F0502020204030204" pitchFamily="34" charset="0"/>
              </a:rPr>
              <a:t>);</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Et pour affecter une valeur on fera :</a:t>
            </a:r>
          </a:p>
          <a:p>
            <a:r>
              <a:rPr lang="fr-FR" b="1" cap="all" dirty="0">
                <a:latin typeface="Calibri" panose="020F0502020204030204" pitchFamily="34" charset="0"/>
              </a:rPr>
              <a:t/>
            </a:r>
            <a:br>
              <a:rPr lang="fr-FR" b="1" cap="all" dirty="0">
                <a:latin typeface="Calibri" panose="020F0502020204030204" pitchFamily="34" charset="0"/>
              </a:rPr>
            </a:br>
            <a:r>
              <a:rPr lang="fr-FR" b="1" cap="all" dirty="0" err="1">
                <a:latin typeface="Calibri" panose="020F0502020204030204" pitchFamily="34" charset="0"/>
              </a:rPr>
              <a:t>personnes.nom</a:t>
            </a:r>
            <a:r>
              <a:rPr lang="fr-FR" b="1" cap="all" dirty="0">
                <a:latin typeface="Calibri" panose="020F0502020204030204" pitchFamily="34" charset="0"/>
              </a:rPr>
              <a:t> = 'Alfred';</a:t>
            </a:r>
          </a:p>
          <a:p>
            <a:r>
              <a:rPr lang="fr-FR" dirty="0">
                <a:latin typeface="Calibri" panose="020F0502020204030204" pitchFamily="34" charset="0"/>
              </a:rPr>
              <a:t/>
            </a:r>
            <a:br>
              <a:rPr lang="fr-FR" dirty="0">
                <a:latin typeface="Calibri" panose="020F0502020204030204" pitchFamily="34" charset="0"/>
              </a:rPr>
            </a:br>
            <a:endParaRPr lang="en-US" dirty="0">
              <a:latin typeface="Calibri" panose="020F0502020204030204" pitchFamily="34" charset="0"/>
            </a:endParaRPr>
          </a:p>
        </p:txBody>
      </p:sp>
    </p:spTree>
    <p:extLst>
      <p:ext uri="{BB962C8B-B14F-4D97-AF65-F5344CB8AC3E}">
        <p14:creationId xmlns:p14="http://schemas.microsoft.com/office/powerpoint/2010/main" val="554225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293" y="1126009"/>
            <a:ext cx="8383509" cy="3693319"/>
          </a:xfrm>
          <a:prstGeom prst="rect">
            <a:avLst/>
          </a:prstGeom>
        </p:spPr>
        <p:txBody>
          <a:bodyPr wrap="square">
            <a:spAutoFit/>
          </a:bodyPr>
          <a:lstStyle/>
          <a:p>
            <a:endParaRPr lang="fr-FR" dirty="0" smtClean="0">
              <a:solidFill>
                <a:srgbClr val="000000"/>
              </a:solidFill>
              <a:latin typeface="Calibri" panose="020F0502020204030204" pitchFamily="34" charset="0"/>
            </a:endParaRPr>
          </a:p>
          <a:p>
            <a:endParaRPr lang="fr-FR" dirty="0">
              <a:solidFill>
                <a:srgbClr val="000000"/>
              </a:solidFill>
              <a:latin typeface="Calibri" panose="020F0502020204030204" pitchFamily="34" charset="0"/>
            </a:endParaRPr>
          </a:p>
          <a:p>
            <a:r>
              <a:rPr lang="fr-FR" b="1" cap="all" dirty="0">
                <a:latin typeface="Calibri" panose="020F0502020204030204" pitchFamily="34" charset="0"/>
              </a:rPr>
              <a:t>Nous avons vu dans ce chapitre les bases du JavaScript, comment déclarer les variables, faire des boucles sur des tableaux ou encore faire des fonctions et les utiliser. Mais le JavaScript nous permets de faire bien plus que de la programmation algorithmique, elle nous permet entre autre de modifier le DOM, et c’est ce que nous allons voir dans le chapitre suivant. </a:t>
            </a:r>
          </a:p>
          <a:p>
            <a:endParaRPr lang="fr-FR" b="1" cap="all" dirty="0">
              <a:latin typeface="Calibri" panose="020F0502020204030204" pitchFamily="34" charset="0"/>
            </a:endParaRPr>
          </a:p>
          <a:p>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Mais avant un petit TP de validation de question. </a:t>
            </a:r>
          </a:p>
          <a:p>
            <a:r>
              <a:rPr lang="fr-FR" dirty="0"/>
              <a:t/>
            </a:r>
            <a:br>
              <a:rPr lang="fr-FR" dirty="0"/>
            </a:br>
            <a:endParaRPr lang="en-US" dirty="0"/>
          </a:p>
        </p:txBody>
      </p:sp>
    </p:spTree>
    <p:extLst>
      <p:ext uri="{BB962C8B-B14F-4D97-AF65-F5344CB8AC3E}">
        <p14:creationId xmlns:p14="http://schemas.microsoft.com/office/powerpoint/2010/main" val="87981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422" y="0"/>
            <a:ext cx="11470741" cy="5262979"/>
          </a:xfrm>
          <a:prstGeom prst="rect">
            <a:avLst/>
          </a:prstGeom>
        </p:spPr>
        <p:txBody>
          <a:bodyPr wrap="square">
            <a:spAutoFit/>
          </a:bodyPr>
          <a:lstStyle/>
          <a:p>
            <a:r>
              <a:rPr lang="fr-FR" sz="1200" b="1" cap="all" dirty="0">
                <a:latin typeface="Calibri" panose="020F0502020204030204" pitchFamily="34" charset="0"/>
              </a:rPr>
              <a:t>Vous avez un tableau contenant des objets de questions et réponses.</a:t>
            </a:r>
          </a:p>
          <a:p>
            <a:r>
              <a:rPr lang="fr-FR" sz="1200" b="1" cap="all" dirty="0">
                <a:latin typeface="Calibri" panose="020F0502020204030204" pitchFamily="34" charset="0"/>
              </a:rPr>
              <a:t/>
            </a:r>
            <a:br>
              <a:rPr lang="fr-FR" sz="1200" b="1" cap="all" dirty="0">
                <a:latin typeface="Calibri" panose="020F0502020204030204" pitchFamily="34" charset="0"/>
              </a:rPr>
            </a:br>
            <a:r>
              <a:rPr lang="fr-FR" sz="1200" b="1" cap="all" dirty="0">
                <a:latin typeface="Calibri" panose="020F0502020204030204" pitchFamily="34" charset="0"/>
              </a:rPr>
              <a:t>       var questions =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'Est-ce que tu aime le JavaScript ?',</a:t>
            </a:r>
          </a:p>
          <a:p>
            <a:r>
              <a:rPr lang="fr-FR" sz="1200" b="1" cap="all" dirty="0">
                <a:latin typeface="Calibri" panose="020F0502020204030204" pitchFamily="34" charset="0"/>
              </a:rPr>
              <a:t>               ans : 'Oui'</a:t>
            </a:r>
          </a:p>
          <a:p>
            <a:r>
              <a:rPr lang="fr-FR" sz="1200" b="1" cap="all" dirty="0">
                <a:latin typeface="Calibri" panose="020F0502020204030204" pitchFamily="34" charset="0"/>
              </a:rPr>
              <a:t>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'Le JavaScript est une évolution du Java ?',</a:t>
            </a:r>
          </a:p>
          <a:p>
            <a:r>
              <a:rPr lang="fr-FR" sz="1200" b="1" cap="all" dirty="0">
                <a:latin typeface="Calibri" panose="020F0502020204030204" pitchFamily="34" charset="0"/>
              </a:rPr>
              <a:t>               ans : 'Non'</a:t>
            </a:r>
          </a:p>
          <a:p>
            <a:r>
              <a:rPr lang="fr-FR" sz="1200" b="1" cap="all" dirty="0">
                <a:latin typeface="Calibri" panose="020F0502020204030204" pitchFamily="34" charset="0"/>
              </a:rPr>
              <a:t>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'Le JavaScript est proche du Java ?',</a:t>
            </a:r>
          </a:p>
          <a:p>
            <a:r>
              <a:rPr lang="fr-FR" sz="1200" b="1" cap="all" dirty="0">
                <a:latin typeface="Calibri" panose="020F0502020204030204" pitchFamily="34" charset="0"/>
              </a:rPr>
              <a:t>               ans : 'Non'</a:t>
            </a:r>
          </a:p>
          <a:p>
            <a:r>
              <a:rPr lang="fr-FR" sz="1200" b="1" cap="all" dirty="0">
                <a:latin typeface="Calibri" panose="020F0502020204030204" pitchFamily="34" charset="0"/>
              </a:rPr>
              <a:t>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'Le JavaScript est un langage d\'objet par prototypage ?',</a:t>
            </a:r>
          </a:p>
          <a:p>
            <a:r>
              <a:rPr lang="fr-FR" sz="1200" b="1" cap="all" dirty="0">
                <a:latin typeface="Calibri" panose="020F0502020204030204" pitchFamily="34" charset="0"/>
              </a:rPr>
              <a:t>               ans : 'Oui'</a:t>
            </a:r>
          </a:p>
          <a:p>
            <a:r>
              <a:rPr lang="fr-FR" sz="1200" b="1" cap="all" dirty="0">
                <a:latin typeface="Calibri" panose="020F0502020204030204" pitchFamily="34" charset="0"/>
              </a:rPr>
              <a:t>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'Le JavaScript est souvent utilisé coté client ?',</a:t>
            </a:r>
          </a:p>
          <a:p>
            <a:r>
              <a:rPr lang="fr-FR" sz="1200" b="1" cap="all" dirty="0">
                <a:latin typeface="Calibri" panose="020F0502020204030204" pitchFamily="34" charset="0"/>
              </a:rPr>
              <a:t>               ans : 'Oui'</a:t>
            </a:r>
          </a:p>
          <a:p>
            <a:r>
              <a:rPr lang="fr-FR" sz="1200" b="1" cap="all" dirty="0">
                <a:latin typeface="Calibri" panose="020F0502020204030204" pitchFamily="34" charset="0"/>
              </a:rPr>
              <a:t>           },</a:t>
            </a:r>
          </a:p>
          <a:p>
            <a:r>
              <a:rPr lang="fr-FR" sz="1200" b="1" cap="all" dirty="0">
                <a:latin typeface="Calibri" panose="020F0502020204030204" pitchFamily="34" charset="0"/>
              </a:rPr>
              <a:t>           {</a:t>
            </a:r>
          </a:p>
          <a:p>
            <a:r>
              <a:rPr lang="fr-FR" sz="1200" b="1" cap="all" dirty="0">
                <a:latin typeface="Calibri" panose="020F0502020204030204" pitchFamily="34" charset="0"/>
              </a:rPr>
              <a:t>               </a:t>
            </a:r>
            <a:r>
              <a:rPr lang="fr-FR" sz="1200" b="1" cap="all" dirty="0" err="1">
                <a:latin typeface="Calibri" panose="020F0502020204030204" pitchFamily="34" charset="0"/>
              </a:rPr>
              <a:t>ques</a:t>
            </a:r>
            <a:r>
              <a:rPr lang="fr-FR" sz="1200" b="1" cap="all" dirty="0">
                <a:latin typeface="Calibri" panose="020F0502020204030204" pitchFamily="34" charset="0"/>
              </a:rPr>
              <a:t>: 'Le JavaScript peut être utilisé coté client et serveur ?',</a:t>
            </a:r>
          </a:p>
          <a:p>
            <a:r>
              <a:rPr lang="fr-FR" sz="1200" b="1" cap="all" dirty="0">
                <a:latin typeface="Calibri" panose="020F0502020204030204" pitchFamily="34" charset="0"/>
              </a:rPr>
              <a:t>               ans : 'Oui'</a:t>
            </a:r>
          </a:p>
          <a:p>
            <a:r>
              <a:rPr lang="fr-FR" sz="1200" b="1" cap="all" dirty="0">
                <a:latin typeface="Calibri" panose="020F0502020204030204" pitchFamily="34" charset="0"/>
              </a:rPr>
              <a:t>           }</a:t>
            </a:r>
          </a:p>
          <a:p>
            <a:r>
              <a:rPr lang="fr-FR" sz="1200" b="1" cap="all" dirty="0">
                <a:latin typeface="Calibri" panose="020F0502020204030204" pitchFamily="34" charset="0"/>
              </a:rPr>
              <a:t>       ];</a:t>
            </a:r>
          </a:p>
        </p:txBody>
      </p:sp>
    </p:spTree>
    <p:extLst>
      <p:ext uri="{BB962C8B-B14F-4D97-AF65-F5344CB8AC3E}">
        <p14:creationId xmlns:p14="http://schemas.microsoft.com/office/powerpoint/2010/main" val="2089315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97" y="961495"/>
            <a:ext cx="11144816" cy="2585323"/>
          </a:xfrm>
          <a:prstGeom prst="rect">
            <a:avLst/>
          </a:prstGeom>
        </p:spPr>
        <p:txBody>
          <a:bodyPr wrap="square">
            <a:spAutoFit/>
          </a:bodyPr>
          <a:lstStyle/>
          <a:p>
            <a:pPr marL="457200"/>
            <a:r>
              <a:rPr lang="fr-FR" b="1" cap="all" dirty="0">
                <a:latin typeface="Calibri" panose="020F0502020204030204" pitchFamily="34" charset="0"/>
              </a:rPr>
              <a:t>Vous devez afficher un </a:t>
            </a:r>
            <a:r>
              <a:rPr lang="fr-FR" b="1" cap="all" dirty="0" err="1">
                <a:latin typeface="Calibri" panose="020F0502020204030204" pitchFamily="34" charset="0"/>
              </a:rPr>
              <a:t>popup</a:t>
            </a:r>
            <a:r>
              <a:rPr lang="fr-FR" b="1" cap="all" dirty="0">
                <a:latin typeface="Calibri" panose="020F0502020204030204" pitchFamily="34" charset="0"/>
              </a:rPr>
              <a:t> avec la question ou l’utilisateur peut donner la réponse. Si la réponse est bonne, on log un message ‘Bonne réponse pour la question’ et la question dans la console et on passe à la prochaine question sinon on log dans la console ‘mauvaise réponse pour la question’ et la question.</a:t>
            </a:r>
          </a:p>
          <a:p>
            <a:pPr marL="457200"/>
            <a:r>
              <a:rPr lang="fr-FR" b="1" cap="all" dirty="0">
                <a:latin typeface="Calibri" panose="020F0502020204030204" pitchFamily="34" charset="0"/>
              </a:rPr>
              <a:t/>
            </a:r>
            <a:br>
              <a:rPr lang="fr-FR" b="1" cap="all" dirty="0">
                <a:latin typeface="Calibri" panose="020F0502020204030204" pitchFamily="34" charset="0"/>
              </a:rPr>
            </a:br>
            <a:r>
              <a:rPr lang="fr-FR" b="1" cap="all" dirty="0" err="1">
                <a:latin typeface="Calibri" panose="020F0502020204030204" pitchFamily="34" charset="0"/>
              </a:rPr>
              <a:t>Hint</a:t>
            </a:r>
            <a:r>
              <a:rPr lang="fr-FR" b="1" cap="all" dirty="0">
                <a:latin typeface="Calibri" panose="020F0502020204030204" pitchFamily="34" charset="0"/>
              </a:rPr>
              <a:t> : Vous devriez vous intéresser à la fonction prompt()</a:t>
            </a:r>
          </a:p>
          <a:p>
            <a:pPr marL="457200"/>
            <a:r>
              <a:rPr lang="fr-FR" b="1" cap="all" dirty="0">
                <a:latin typeface="Calibri" panose="020F0502020204030204" pitchFamily="34" charset="0"/>
              </a:rPr>
              <a:t/>
            </a:r>
            <a:br>
              <a:rPr lang="fr-FR" b="1" cap="all" dirty="0">
                <a:latin typeface="Calibri" panose="020F0502020204030204" pitchFamily="34" charset="0"/>
              </a:rPr>
            </a:br>
            <a:r>
              <a:rPr lang="fr-FR" b="1" cap="all" dirty="0">
                <a:latin typeface="Calibri" panose="020F0502020204030204" pitchFamily="34" charset="0"/>
              </a:rPr>
              <a:t>Correction :</a:t>
            </a:r>
          </a:p>
          <a:p>
            <a:pPr marL="457200"/>
            <a:endParaRPr lang="en-US" dirty="0"/>
          </a:p>
        </p:txBody>
      </p:sp>
    </p:spTree>
    <p:extLst>
      <p:ext uri="{BB962C8B-B14F-4D97-AF65-F5344CB8AC3E}">
        <p14:creationId xmlns:p14="http://schemas.microsoft.com/office/powerpoint/2010/main" val="246485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JavaScript </a:t>
            </a:r>
            <a:r>
              <a:rPr lang="fr-FR" dirty="0"/>
              <a:t>-</a:t>
            </a:r>
            <a:r>
              <a:rPr lang="fr-FR" dirty="0" smtClean="0"/>
              <a:t> </a:t>
            </a:r>
            <a:r>
              <a:rPr lang="fr-FR" dirty="0"/>
              <a:t>en quelques lignes</a:t>
            </a:r>
            <a:endParaRPr lang="en-US" dirty="0"/>
          </a:p>
        </p:txBody>
      </p:sp>
      <p:sp>
        <p:nvSpPr>
          <p:cNvPr id="3" name="Content Placeholder 2"/>
          <p:cNvSpPr>
            <a:spLocks noGrp="1"/>
          </p:cNvSpPr>
          <p:nvPr>
            <p:ph sz="quarter" idx="13"/>
          </p:nvPr>
        </p:nvSpPr>
        <p:spPr/>
        <p:txBody>
          <a:bodyPr>
            <a:normAutofit/>
          </a:bodyPr>
          <a:lstStyle/>
          <a:p>
            <a:r>
              <a:rPr lang="fr-FR" dirty="0" smtClean="0">
                <a:latin typeface="Calibri" panose="020F0502020204030204" pitchFamily="34" charset="0"/>
              </a:rPr>
              <a:t> </a:t>
            </a:r>
            <a:r>
              <a:rPr lang="fr-FR" sz="1800" b="1" dirty="0">
                <a:latin typeface="Calibri" panose="020F0502020204030204" pitchFamily="34" charset="0"/>
              </a:rPr>
              <a:t>JavaScript permet d’effectuer des traitements (dans le navigateur) sans intervention du serveur.</a:t>
            </a:r>
          </a:p>
          <a:p>
            <a:r>
              <a:rPr lang="fr-FR" sz="1800" b="1" dirty="0">
                <a:latin typeface="Calibri" panose="020F0502020204030204" pitchFamily="34" charset="0"/>
              </a:rPr>
              <a:t> Le code est embarqué dans la page HTML.</a:t>
            </a:r>
          </a:p>
          <a:p>
            <a:r>
              <a:rPr lang="fr-FR" sz="1800" b="1" dirty="0">
                <a:latin typeface="Calibri" panose="020F0502020204030204" pitchFamily="34" charset="0"/>
              </a:rPr>
              <a:t> Langage Orienté Objet.</a:t>
            </a:r>
          </a:p>
          <a:p>
            <a:r>
              <a:rPr lang="fr-FR" sz="1800" b="1" dirty="0">
                <a:latin typeface="Calibri" panose="020F0502020204030204" pitchFamily="34" charset="0"/>
              </a:rPr>
              <a:t> Les navigateurs offrent une collection d'objets prédéfinis exposant l'environnement d'exécution de la page courante (le Document Object Model).</a:t>
            </a:r>
          </a:p>
          <a:p>
            <a:r>
              <a:rPr lang="fr-FR" sz="1800" b="1" dirty="0" smtClean="0">
                <a:latin typeface="Calibri" panose="020F0502020204030204" pitchFamily="34" charset="0"/>
              </a:rPr>
              <a:t>Aucune </a:t>
            </a:r>
            <a:r>
              <a:rPr lang="fr-FR" sz="1800" b="1" dirty="0">
                <a:latin typeface="Calibri" panose="020F0502020204030204" pitchFamily="34" charset="0"/>
              </a:rPr>
              <a:t>confidentialité au niveau du code source.</a:t>
            </a:r>
            <a:endParaRPr lang="en-US" sz="1800" b="1" dirty="0">
              <a:latin typeface="Calibri" panose="020F0502020204030204" pitchFamily="34" charset="0"/>
            </a:endParaRPr>
          </a:p>
        </p:txBody>
      </p:sp>
    </p:spTree>
    <p:extLst>
      <p:ext uri="{BB962C8B-B14F-4D97-AF65-F5344CB8AC3E}">
        <p14:creationId xmlns:p14="http://schemas.microsoft.com/office/powerpoint/2010/main" val="2650768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les </a:t>
            </a:r>
            <a:r>
              <a:rPr lang="en-US" dirty="0" err="1" smtClean="0"/>
              <a:t>fonctions</a:t>
            </a:r>
            <a:endParaRPr lang="en-US" dirty="0"/>
          </a:p>
        </p:txBody>
      </p:sp>
      <p:sp>
        <p:nvSpPr>
          <p:cNvPr id="3" name="Content Placeholder 2"/>
          <p:cNvSpPr>
            <a:spLocks noGrp="1"/>
          </p:cNvSpPr>
          <p:nvPr>
            <p:ph sz="quarter" idx="13"/>
          </p:nvPr>
        </p:nvSpPr>
        <p:spPr/>
        <p:txBody>
          <a:bodyPr>
            <a:normAutofit/>
          </a:bodyPr>
          <a:lstStyle/>
          <a:p>
            <a:pPr marL="0" indent="0">
              <a:buNone/>
            </a:pPr>
            <a:r>
              <a:rPr lang="en-US" sz="1600" b="1" dirty="0">
                <a:latin typeface="Calibri" panose="020F0502020204030204" pitchFamily="34" charset="0"/>
              </a:rPr>
              <a:t>On </a:t>
            </a:r>
            <a:r>
              <a:rPr lang="en-US" sz="1600" b="1" dirty="0" err="1">
                <a:latin typeface="Calibri" panose="020F0502020204030204" pitchFamily="34" charset="0"/>
              </a:rPr>
              <a:t>appelle</a:t>
            </a:r>
            <a:r>
              <a:rPr lang="en-US" sz="1600" b="1" dirty="0">
                <a:latin typeface="Calibri" panose="020F0502020204030204" pitchFamily="34" charset="0"/>
              </a:rPr>
              <a:t> </a:t>
            </a:r>
            <a:r>
              <a:rPr lang="en-US" sz="1600" b="1" dirty="0" err="1">
                <a:latin typeface="Calibri" panose="020F0502020204030204" pitchFamily="34" charset="0"/>
              </a:rPr>
              <a:t>fonction</a:t>
            </a:r>
            <a:r>
              <a:rPr lang="en-US" sz="1600" b="1" dirty="0">
                <a:latin typeface="Calibri" panose="020F0502020204030204" pitchFamily="34" charset="0"/>
              </a:rPr>
              <a:t> un sous-</a:t>
            </a:r>
            <a:r>
              <a:rPr lang="en-US" sz="1600" b="1" dirty="0" err="1">
                <a:latin typeface="Calibri" panose="020F0502020204030204" pitchFamily="34" charset="0"/>
              </a:rPr>
              <a:t>programme</a:t>
            </a:r>
            <a:r>
              <a:rPr lang="en-US" sz="1600" b="1" dirty="0">
                <a:latin typeface="Calibri" panose="020F0502020204030204" pitchFamily="34" charset="0"/>
              </a:rPr>
              <a:t> qui </a:t>
            </a:r>
            <a:r>
              <a:rPr lang="en-US" sz="1600" b="1" dirty="0" err="1">
                <a:latin typeface="Calibri" panose="020F0502020204030204" pitchFamily="34" charset="0"/>
              </a:rPr>
              <a:t>permet</a:t>
            </a:r>
            <a:r>
              <a:rPr lang="en-US" sz="1600" b="1" dirty="0">
                <a:latin typeface="Calibri" panose="020F0502020204030204" pitchFamily="34" charset="0"/>
              </a:rPr>
              <a:t> </a:t>
            </a:r>
            <a:r>
              <a:rPr lang="en-US" sz="1600" b="1" dirty="0" err="1">
                <a:latin typeface="Calibri" panose="020F0502020204030204" pitchFamily="34" charset="0"/>
              </a:rPr>
              <a:t>d'effectuer</a:t>
            </a:r>
            <a:r>
              <a:rPr lang="en-US" sz="1600" b="1" dirty="0">
                <a:latin typeface="Calibri" panose="020F0502020204030204" pitchFamily="34" charset="0"/>
              </a:rPr>
              <a:t> un ensemble </a:t>
            </a:r>
            <a:r>
              <a:rPr lang="en-US" sz="1600" b="1" dirty="0" err="1">
                <a:latin typeface="Calibri" panose="020F0502020204030204" pitchFamily="34" charset="0"/>
              </a:rPr>
              <a:t>d'instructions</a:t>
            </a:r>
            <a:r>
              <a:rPr lang="en-US" sz="1600" b="1" dirty="0">
                <a:latin typeface="Calibri" panose="020F0502020204030204" pitchFamily="34" charset="0"/>
              </a:rPr>
              <a:t> par simple </a:t>
            </a:r>
            <a:r>
              <a:rPr lang="en-US" sz="1600" b="1" dirty="0" err="1">
                <a:latin typeface="Calibri" panose="020F0502020204030204" pitchFamily="34" charset="0"/>
              </a:rPr>
              <a:t>appel</a:t>
            </a:r>
            <a:r>
              <a:rPr lang="en-US" sz="1600" b="1" dirty="0">
                <a:latin typeface="Calibri" panose="020F0502020204030204" pitchFamily="34" charset="0"/>
              </a:rPr>
              <a:t> de la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dans</a:t>
            </a:r>
            <a:r>
              <a:rPr lang="en-US" sz="1600" b="1" dirty="0">
                <a:latin typeface="Calibri" panose="020F0502020204030204" pitchFamily="34" charset="0"/>
              </a:rPr>
              <a:t> le corps du </a:t>
            </a:r>
            <a:r>
              <a:rPr lang="en-US" sz="1600" b="1" dirty="0" err="1">
                <a:latin typeface="Calibri" panose="020F0502020204030204" pitchFamily="34" charset="0"/>
              </a:rPr>
              <a:t>programme</a:t>
            </a:r>
            <a:r>
              <a:rPr lang="en-US" sz="1600" b="1" dirty="0">
                <a:latin typeface="Calibri" panose="020F0502020204030204" pitchFamily="34" charset="0"/>
              </a:rPr>
              <a:t> principal. </a:t>
            </a:r>
            <a:r>
              <a:rPr lang="en-US" sz="1600" b="1" dirty="0" err="1">
                <a:latin typeface="Calibri" panose="020F0502020204030204" pitchFamily="34" charset="0"/>
              </a:rPr>
              <a:t>Cette</a:t>
            </a:r>
            <a:r>
              <a:rPr lang="en-US" sz="1600" b="1" dirty="0">
                <a:latin typeface="Calibri" panose="020F0502020204030204" pitchFamily="34" charset="0"/>
              </a:rPr>
              <a:t> notion de sous-</a:t>
            </a:r>
            <a:r>
              <a:rPr lang="en-US" sz="1600" b="1" dirty="0" err="1">
                <a:latin typeface="Calibri" panose="020F0502020204030204" pitchFamily="34" charset="0"/>
              </a:rPr>
              <a:t>programme</a:t>
            </a:r>
            <a:r>
              <a:rPr lang="en-US" sz="1600" b="1" dirty="0">
                <a:latin typeface="Calibri" panose="020F0502020204030204" pitchFamily="34" charset="0"/>
              </a:rPr>
              <a:t> </a:t>
            </a:r>
            <a:r>
              <a:rPr lang="en-US" sz="1600" b="1" dirty="0" err="1">
                <a:latin typeface="Calibri" panose="020F0502020204030204" pitchFamily="34" charset="0"/>
              </a:rPr>
              <a:t>est</a:t>
            </a:r>
            <a:r>
              <a:rPr lang="en-US" sz="1600" b="1" dirty="0">
                <a:latin typeface="Calibri" panose="020F0502020204030204" pitchFamily="34" charset="0"/>
              </a:rPr>
              <a:t> </a:t>
            </a:r>
            <a:r>
              <a:rPr lang="en-US" sz="1600" b="1" dirty="0" err="1">
                <a:latin typeface="Calibri" panose="020F0502020204030204" pitchFamily="34" charset="0"/>
              </a:rPr>
              <a:t>généralement</a:t>
            </a:r>
            <a:r>
              <a:rPr lang="en-US" sz="1600" b="1" dirty="0">
                <a:latin typeface="Calibri" panose="020F0502020204030204" pitchFamily="34" charset="0"/>
              </a:rPr>
              <a:t> </a:t>
            </a:r>
            <a:r>
              <a:rPr lang="en-US" sz="1600" b="1" dirty="0" err="1">
                <a:latin typeface="Calibri" panose="020F0502020204030204" pitchFamily="34" charset="0"/>
              </a:rPr>
              <a:t>appelée</a:t>
            </a:r>
            <a:r>
              <a:rPr lang="en-US" sz="1600" b="1" dirty="0">
                <a:latin typeface="Calibri" panose="020F0502020204030204" pitchFamily="34" charset="0"/>
              </a:rPr>
              <a:t> </a:t>
            </a:r>
            <a:r>
              <a:rPr lang="en-US" sz="1600" b="1" dirty="0" err="1">
                <a:latin typeface="Calibri" panose="020F0502020204030204" pitchFamily="34" charset="0"/>
              </a:rPr>
              <a:t>fonction</a:t>
            </a:r>
            <a:r>
              <a:rPr lang="en-US" sz="1600" b="1" dirty="0">
                <a:latin typeface="Calibri" panose="020F0502020204030204" pitchFamily="34" charset="0"/>
              </a:rPr>
              <a:t> </a:t>
            </a:r>
            <a:r>
              <a:rPr lang="en-US" sz="1600" b="1" dirty="0" err="1">
                <a:latin typeface="Calibri" panose="020F0502020204030204" pitchFamily="34" charset="0"/>
              </a:rPr>
              <a:t>dans</a:t>
            </a:r>
            <a:r>
              <a:rPr lang="en-US" sz="1600" b="1" dirty="0">
                <a:latin typeface="Calibri" panose="020F0502020204030204" pitchFamily="34" charset="0"/>
              </a:rPr>
              <a:t> les </a:t>
            </a:r>
            <a:r>
              <a:rPr lang="en-US" sz="1600" b="1" dirty="0" err="1">
                <a:latin typeface="Calibri" panose="020F0502020204030204" pitchFamily="34" charset="0"/>
              </a:rPr>
              <a:t>langages</a:t>
            </a:r>
            <a:r>
              <a:rPr lang="en-US" sz="1600" b="1" dirty="0">
                <a:latin typeface="Calibri" panose="020F0502020204030204" pitchFamily="34" charset="0"/>
              </a:rPr>
              <a:t> </a:t>
            </a:r>
            <a:r>
              <a:rPr lang="en-US" sz="1600" b="1" dirty="0" err="1">
                <a:latin typeface="Calibri" panose="020F0502020204030204" pitchFamily="34" charset="0"/>
              </a:rPr>
              <a:t>autres</a:t>
            </a:r>
            <a:r>
              <a:rPr lang="en-US" sz="1600" b="1" dirty="0">
                <a:latin typeface="Calibri" panose="020F0502020204030204" pitchFamily="34" charset="0"/>
              </a:rPr>
              <a:t> que le </a:t>
            </a:r>
            <a:r>
              <a:rPr lang="en-US" sz="1600" b="1" dirty="0" err="1">
                <a:latin typeface="Calibri" panose="020F0502020204030204" pitchFamily="34" charset="0"/>
              </a:rPr>
              <a:t>Javascript</a:t>
            </a:r>
            <a:r>
              <a:rPr lang="en-US" sz="1600" b="1" dirty="0">
                <a:latin typeface="Calibri" panose="020F0502020204030204" pitchFamily="34" charset="0"/>
              </a:rPr>
              <a:t> (</a:t>
            </a:r>
            <a:r>
              <a:rPr lang="en-US" sz="1600" b="1" dirty="0" err="1">
                <a:latin typeface="Calibri" panose="020F0502020204030204" pitchFamily="34" charset="0"/>
              </a:rPr>
              <a:t>toutefois</a:t>
            </a:r>
            <a:r>
              <a:rPr lang="en-US" sz="1600" b="1" dirty="0">
                <a:latin typeface="Calibri" panose="020F0502020204030204" pitchFamily="34" charset="0"/>
              </a:rPr>
              <a:t> </a:t>
            </a:r>
            <a:r>
              <a:rPr lang="en-US" sz="1600" b="1" dirty="0" err="1">
                <a:latin typeface="Calibri" panose="020F0502020204030204" pitchFamily="34" charset="0"/>
              </a:rPr>
              <a:t>leur</a:t>
            </a:r>
            <a:r>
              <a:rPr lang="en-US" sz="1600" b="1" dirty="0">
                <a:latin typeface="Calibri" panose="020F0502020204030204" pitchFamily="34" charset="0"/>
              </a:rPr>
              <a:t> </a:t>
            </a:r>
            <a:r>
              <a:rPr lang="en-US" sz="1600" b="1" dirty="0" err="1">
                <a:latin typeface="Calibri" panose="020F0502020204030204" pitchFamily="34" charset="0"/>
              </a:rPr>
              <a:t>syntaxe</a:t>
            </a:r>
            <a:r>
              <a:rPr lang="en-US" sz="1600" b="1" dirty="0">
                <a:latin typeface="Calibri" panose="020F0502020204030204" pitchFamily="34" charset="0"/>
              </a:rPr>
              <a:t> </a:t>
            </a:r>
            <a:r>
              <a:rPr lang="en-US" sz="1600" b="1" dirty="0" err="1">
                <a:latin typeface="Calibri" panose="020F0502020204030204" pitchFamily="34" charset="0"/>
              </a:rPr>
              <a:t>est</a:t>
            </a:r>
            <a:r>
              <a:rPr lang="en-US" sz="1600" b="1" dirty="0">
                <a:latin typeface="Calibri" panose="020F0502020204030204" pitchFamily="34" charset="0"/>
              </a:rPr>
              <a:t> </a:t>
            </a:r>
            <a:r>
              <a:rPr lang="en-US" sz="1600" b="1" dirty="0" err="1">
                <a:latin typeface="Calibri" panose="020F0502020204030204" pitchFamily="34" charset="0"/>
              </a:rPr>
              <a:t>généralement</a:t>
            </a:r>
            <a:r>
              <a:rPr lang="en-US" sz="1600" b="1" dirty="0">
                <a:latin typeface="Calibri" panose="020F0502020204030204" pitchFamily="34" charset="0"/>
              </a:rPr>
              <a:t> </a:t>
            </a:r>
            <a:r>
              <a:rPr lang="en-US" sz="1600" b="1" dirty="0" err="1">
                <a:latin typeface="Calibri" panose="020F0502020204030204" pitchFamily="34" charset="0"/>
              </a:rPr>
              <a:t>différente</a:t>
            </a:r>
            <a:r>
              <a:rPr lang="en-US" sz="1600" b="1" dirty="0">
                <a:latin typeface="Calibri" panose="020F0502020204030204" pitchFamily="34" charset="0"/>
              </a:rPr>
              <a:t>...). Les </a:t>
            </a:r>
            <a:r>
              <a:rPr lang="en-US" sz="1600" b="1" dirty="0" err="1">
                <a:latin typeface="Calibri" panose="020F0502020204030204" pitchFamily="34" charset="0"/>
              </a:rPr>
              <a:t>fonctions</a:t>
            </a:r>
            <a:r>
              <a:rPr lang="en-US" sz="1600" b="1" dirty="0">
                <a:latin typeface="Calibri" panose="020F0502020204030204" pitchFamily="34" charset="0"/>
              </a:rPr>
              <a:t> </a:t>
            </a:r>
            <a:r>
              <a:rPr lang="en-US" sz="1600" b="1" dirty="0" err="1">
                <a:latin typeface="Calibri" panose="020F0502020204030204" pitchFamily="34" charset="0"/>
              </a:rPr>
              <a:t>permettent</a:t>
            </a:r>
            <a:r>
              <a:rPr lang="en-US" sz="1600" b="1" dirty="0">
                <a:latin typeface="Calibri" panose="020F0502020204030204" pitchFamily="34" charset="0"/>
              </a:rPr>
              <a:t> </a:t>
            </a:r>
            <a:r>
              <a:rPr lang="en-US" sz="1600" b="1" dirty="0" err="1">
                <a:latin typeface="Calibri" panose="020F0502020204030204" pitchFamily="34" charset="0"/>
              </a:rPr>
              <a:t>d'exécuter</a:t>
            </a:r>
            <a:r>
              <a:rPr lang="en-US" sz="1600" b="1" dirty="0">
                <a:latin typeface="Calibri" panose="020F0502020204030204" pitchFamily="34" charset="0"/>
              </a:rPr>
              <a:t> </a:t>
            </a:r>
            <a:r>
              <a:rPr lang="en-US" sz="1600" b="1" dirty="0" err="1">
                <a:latin typeface="Calibri" panose="020F0502020204030204" pitchFamily="34" charset="0"/>
              </a:rPr>
              <a:t>dans</a:t>
            </a:r>
            <a:r>
              <a:rPr lang="en-US" sz="1600" b="1" dirty="0">
                <a:latin typeface="Calibri" panose="020F0502020204030204" pitchFamily="34" charset="0"/>
              </a:rPr>
              <a:t> </a:t>
            </a:r>
            <a:r>
              <a:rPr lang="en-US" sz="1600" b="1" dirty="0" err="1">
                <a:latin typeface="Calibri" panose="020F0502020204030204" pitchFamily="34" charset="0"/>
              </a:rPr>
              <a:t>plusieurs</a:t>
            </a:r>
            <a:r>
              <a:rPr lang="en-US" sz="1600" b="1" dirty="0">
                <a:latin typeface="Calibri" panose="020F0502020204030204" pitchFamily="34" charset="0"/>
              </a:rPr>
              <a:t> parties du </a:t>
            </a:r>
            <a:r>
              <a:rPr lang="en-US" sz="1600" b="1" dirty="0" err="1">
                <a:latin typeface="Calibri" panose="020F0502020204030204" pitchFamily="34" charset="0"/>
              </a:rPr>
              <a:t>programme</a:t>
            </a:r>
            <a:r>
              <a:rPr lang="en-US" sz="1600" b="1" dirty="0">
                <a:latin typeface="Calibri" panose="020F0502020204030204" pitchFamily="34" charset="0"/>
              </a:rPr>
              <a:t> </a:t>
            </a:r>
            <a:r>
              <a:rPr lang="en-US" sz="1600" b="1" dirty="0" err="1">
                <a:latin typeface="Calibri" panose="020F0502020204030204" pitchFamily="34" charset="0"/>
              </a:rPr>
              <a:t>une</a:t>
            </a:r>
            <a:r>
              <a:rPr lang="en-US" sz="1600" b="1" dirty="0">
                <a:latin typeface="Calibri" panose="020F0502020204030204" pitchFamily="34" charset="0"/>
              </a:rPr>
              <a:t> </a:t>
            </a:r>
            <a:r>
              <a:rPr lang="en-US" sz="1600" b="1" dirty="0" err="1">
                <a:latin typeface="Calibri" panose="020F0502020204030204" pitchFamily="34" charset="0"/>
              </a:rPr>
              <a:t>série</a:t>
            </a:r>
            <a:r>
              <a:rPr lang="en-US" sz="1600" b="1" dirty="0">
                <a:latin typeface="Calibri" panose="020F0502020204030204" pitchFamily="34" charset="0"/>
              </a:rPr>
              <a:t> </a:t>
            </a:r>
            <a:r>
              <a:rPr lang="en-US" sz="1600" b="1" dirty="0" err="1">
                <a:latin typeface="Calibri" panose="020F0502020204030204" pitchFamily="34" charset="0"/>
              </a:rPr>
              <a:t>d'instructions</a:t>
            </a:r>
            <a:r>
              <a:rPr lang="en-US" sz="1600" b="1" dirty="0">
                <a:latin typeface="Calibri" panose="020F0502020204030204" pitchFamily="34" charset="0"/>
              </a:rPr>
              <a:t>, </a:t>
            </a:r>
            <a:r>
              <a:rPr lang="en-US" sz="1600" b="1" dirty="0" err="1">
                <a:latin typeface="Calibri" panose="020F0502020204030204" pitchFamily="34" charset="0"/>
              </a:rPr>
              <a:t>cela</a:t>
            </a:r>
            <a:r>
              <a:rPr lang="en-US" sz="1600" b="1" dirty="0">
                <a:latin typeface="Calibri" panose="020F0502020204030204" pitchFamily="34" charset="0"/>
              </a:rPr>
              <a:t> </a:t>
            </a:r>
            <a:r>
              <a:rPr lang="en-US" sz="1600" b="1" dirty="0" err="1">
                <a:latin typeface="Calibri" panose="020F0502020204030204" pitchFamily="34" charset="0"/>
              </a:rPr>
              <a:t>permet</a:t>
            </a:r>
            <a:r>
              <a:rPr lang="en-US" sz="1600" b="1" dirty="0">
                <a:latin typeface="Calibri" panose="020F0502020204030204" pitchFamily="34" charset="0"/>
              </a:rPr>
              <a:t> </a:t>
            </a:r>
            <a:r>
              <a:rPr lang="en-US" sz="1600" b="1" dirty="0" err="1">
                <a:latin typeface="Calibri" panose="020F0502020204030204" pitchFamily="34" charset="0"/>
              </a:rPr>
              <a:t>une</a:t>
            </a:r>
            <a:r>
              <a:rPr lang="en-US" sz="1600" b="1" dirty="0">
                <a:latin typeface="Calibri" panose="020F0502020204030204" pitchFamily="34" charset="0"/>
              </a:rPr>
              <a:t> </a:t>
            </a:r>
            <a:r>
              <a:rPr lang="en-US" sz="1600" b="1" dirty="0" err="1">
                <a:latin typeface="Calibri" panose="020F0502020204030204" pitchFamily="34" charset="0"/>
              </a:rPr>
              <a:t>simplicité</a:t>
            </a:r>
            <a:r>
              <a:rPr lang="en-US" sz="1600" b="1" dirty="0">
                <a:latin typeface="Calibri" panose="020F0502020204030204" pitchFamily="34" charset="0"/>
              </a:rPr>
              <a:t> du code et </a:t>
            </a:r>
            <a:r>
              <a:rPr lang="en-US" sz="1600" b="1" dirty="0" err="1">
                <a:latin typeface="Calibri" panose="020F0502020204030204" pitchFamily="34" charset="0"/>
              </a:rPr>
              <a:t>donc</a:t>
            </a:r>
            <a:r>
              <a:rPr lang="en-US" sz="1600" b="1" dirty="0">
                <a:latin typeface="Calibri" panose="020F0502020204030204" pitchFamily="34" charset="0"/>
              </a:rPr>
              <a:t> </a:t>
            </a:r>
            <a:r>
              <a:rPr lang="en-US" sz="1600" b="1" dirty="0" err="1">
                <a:latin typeface="Calibri" panose="020F0502020204030204" pitchFamily="34" charset="0"/>
              </a:rPr>
              <a:t>une</a:t>
            </a:r>
            <a:r>
              <a:rPr lang="en-US" sz="1600" b="1" dirty="0">
                <a:latin typeface="Calibri" panose="020F0502020204030204" pitchFamily="34" charset="0"/>
              </a:rPr>
              <a:t> </a:t>
            </a:r>
            <a:r>
              <a:rPr lang="en-US" sz="1600" b="1" dirty="0" err="1">
                <a:latin typeface="Calibri" panose="020F0502020204030204" pitchFamily="34" charset="0"/>
              </a:rPr>
              <a:t>taille</a:t>
            </a:r>
            <a:r>
              <a:rPr lang="en-US" sz="1600" b="1" dirty="0">
                <a:latin typeface="Calibri" panose="020F0502020204030204" pitchFamily="34" charset="0"/>
              </a:rPr>
              <a:t> de </a:t>
            </a:r>
            <a:r>
              <a:rPr lang="en-US" sz="1600" b="1" dirty="0" err="1">
                <a:latin typeface="Calibri" panose="020F0502020204030204" pitchFamily="34" charset="0"/>
              </a:rPr>
              <a:t>programme</a:t>
            </a:r>
            <a:r>
              <a:rPr lang="en-US" sz="1600" b="1" dirty="0">
                <a:latin typeface="Calibri" panose="020F0502020204030204" pitchFamily="34" charset="0"/>
              </a:rPr>
              <a:t> </a:t>
            </a:r>
            <a:r>
              <a:rPr lang="en-US" sz="1600" b="1" dirty="0" err="1">
                <a:latin typeface="Calibri" panose="020F0502020204030204" pitchFamily="34" charset="0"/>
              </a:rPr>
              <a:t>minimale</a:t>
            </a:r>
            <a:r>
              <a:rPr lang="en-US" sz="1600" b="1" dirty="0">
                <a:latin typeface="Calibri" panose="020F0502020204030204" pitchFamily="34" charset="0"/>
              </a:rPr>
              <a:t>.</a:t>
            </a:r>
          </a:p>
          <a:p>
            <a:pPr marL="0" indent="0">
              <a:buNone/>
            </a:pPr>
            <a:r>
              <a:rPr lang="fr-FR" sz="1600" b="1" dirty="0" smtClean="0">
                <a:latin typeface="Calibri" panose="020F0502020204030204" pitchFamily="34" charset="0"/>
                <a:sym typeface="Wingdings" panose="05000000000000000000" pitchFamily="2" charset="2"/>
              </a:rPr>
              <a:t> </a:t>
            </a:r>
            <a:r>
              <a:rPr lang="fr-FR" sz="1600" b="1" dirty="0" smtClean="0">
                <a:latin typeface="Calibri" panose="020F0502020204030204" pitchFamily="34" charset="0"/>
              </a:rPr>
              <a:t>Une </a:t>
            </a:r>
            <a:r>
              <a:rPr lang="fr-FR" sz="1600" b="1" dirty="0">
                <a:latin typeface="Calibri" panose="020F0502020204030204" pitchFamily="34" charset="0"/>
              </a:rPr>
              <a:t>fonction c’est un bloc de code qu’on pourra exécuter à la demande. Ce sont un peu comme des variables. Ce sont des conteneurs.</a:t>
            </a:r>
          </a:p>
          <a:p>
            <a:pPr marL="0" indent="0">
              <a:buNone/>
            </a:pPr>
            <a:r>
              <a:rPr lang="fr-FR" sz="1600" b="1" dirty="0">
                <a:latin typeface="Calibri" panose="020F0502020204030204" pitchFamily="34" charset="0"/>
              </a:rPr>
              <a:t/>
            </a:r>
            <a:br>
              <a:rPr lang="fr-FR" sz="1600" b="1" dirty="0">
                <a:latin typeface="Calibri" panose="020F0502020204030204" pitchFamily="34" charset="0"/>
              </a:rPr>
            </a:br>
            <a:r>
              <a:rPr lang="fr-FR" sz="1600" b="1" dirty="0">
                <a:latin typeface="Calibri" panose="020F0502020204030204" pitchFamily="34" charset="0"/>
              </a:rPr>
              <a:t>Contrairement aux variables ils pourront contenir plusieurs choses et on pourra même lui dire d’exécuter un code différemment avec un ou plusieurs paramètres.</a:t>
            </a:r>
          </a:p>
        </p:txBody>
      </p:sp>
    </p:spTree>
    <p:extLst>
      <p:ext uri="{BB962C8B-B14F-4D97-AF65-F5344CB8AC3E}">
        <p14:creationId xmlns:p14="http://schemas.microsoft.com/office/powerpoint/2010/main" val="836279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406" y="352992"/>
            <a:ext cx="8655113" cy="4801314"/>
          </a:xfrm>
          <a:prstGeom prst="rect">
            <a:avLst/>
          </a:prstGeom>
        </p:spPr>
        <p:txBody>
          <a:bodyPr wrap="square">
            <a:spAutoFit/>
          </a:bodyPr>
          <a:lstStyle/>
          <a:p>
            <a:r>
              <a:rPr lang="fr-FR" dirty="0">
                <a:solidFill>
                  <a:srgbClr val="000000"/>
                </a:solidFill>
                <a:latin typeface="Calibri" panose="020F0502020204030204" pitchFamily="34" charset="0"/>
              </a:rPr>
              <a:t>Passons directement à un exemple.</a:t>
            </a:r>
            <a:endParaRPr lang="fr-FR" dirty="0"/>
          </a:p>
          <a:p>
            <a:r>
              <a:rPr lang="fr-FR" dirty="0"/>
              <a:t/>
            </a:r>
            <a:br>
              <a:rPr lang="fr-FR" dirty="0"/>
            </a:br>
            <a:r>
              <a:rPr lang="fr-FR" dirty="0" err="1">
                <a:solidFill>
                  <a:srgbClr val="000000"/>
                </a:solidFill>
                <a:latin typeface="MoolBoran"/>
              </a:rPr>
              <a:t>function</a:t>
            </a:r>
            <a:r>
              <a:rPr lang="fr-FR" dirty="0">
                <a:solidFill>
                  <a:srgbClr val="000000"/>
                </a:solidFill>
                <a:latin typeface="MoolBoran"/>
              </a:rPr>
              <a:t> </a:t>
            </a:r>
            <a:r>
              <a:rPr lang="fr-FR" dirty="0" err="1">
                <a:solidFill>
                  <a:srgbClr val="000000"/>
                </a:solidFill>
                <a:latin typeface="MoolBoran"/>
              </a:rPr>
              <a:t>afficheHelloWorld</a:t>
            </a:r>
            <a:r>
              <a:rPr lang="fr-FR" dirty="0">
                <a:solidFill>
                  <a:srgbClr val="000000"/>
                </a:solidFill>
                <a:latin typeface="MoolBoran"/>
              </a:rPr>
              <a:t>()</a:t>
            </a:r>
            <a:endParaRPr lang="fr-FR" dirty="0"/>
          </a:p>
          <a:p>
            <a:r>
              <a:rPr lang="fr-FR" dirty="0">
                <a:solidFill>
                  <a:srgbClr val="000000"/>
                </a:solidFill>
                <a:latin typeface="MoolBoran"/>
              </a:rPr>
              <a:t>{</a:t>
            </a:r>
            <a:endParaRPr lang="fr-FR" dirty="0"/>
          </a:p>
          <a:p>
            <a:r>
              <a:rPr lang="fr-FR" dirty="0">
                <a:solidFill>
                  <a:srgbClr val="000000"/>
                </a:solidFill>
                <a:latin typeface="MoolBoran"/>
              </a:rPr>
              <a:t>   var hello = 'hello world';</a:t>
            </a:r>
            <a:endParaRPr lang="fr-FR" dirty="0"/>
          </a:p>
          <a:p>
            <a:r>
              <a:rPr lang="fr-FR" dirty="0">
                <a:solidFill>
                  <a:srgbClr val="000000"/>
                </a:solidFill>
                <a:latin typeface="MoolBoran"/>
              </a:rPr>
              <a:t>   </a:t>
            </a:r>
            <a:r>
              <a:rPr lang="fr-FR" dirty="0" err="1">
                <a:solidFill>
                  <a:srgbClr val="000000"/>
                </a:solidFill>
                <a:latin typeface="MoolBoran"/>
              </a:rPr>
              <a:t>alert</a:t>
            </a:r>
            <a:r>
              <a:rPr lang="fr-FR" dirty="0">
                <a:solidFill>
                  <a:srgbClr val="000000"/>
                </a:solidFill>
                <a:latin typeface="MoolBoran"/>
              </a:rPr>
              <a:t>(hello);</a:t>
            </a:r>
            <a:endParaRPr lang="fr-FR" dirty="0"/>
          </a:p>
          <a:p>
            <a:r>
              <a:rPr lang="fr-FR" dirty="0">
                <a:solidFill>
                  <a:srgbClr val="000000"/>
                </a:solidFill>
                <a:latin typeface="MoolBoran"/>
              </a:rPr>
              <a:t>}</a:t>
            </a:r>
            <a:endParaRPr lang="fr-FR" dirty="0"/>
          </a:p>
          <a:p>
            <a:r>
              <a:rPr lang="fr-FR" dirty="0"/>
              <a:t/>
            </a:r>
            <a:br>
              <a:rPr lang="fr-FR" dirty="0"/>
            </a:br>
            <a:r>
              <a:rPr lang="fr-FR" dirty="0">
                <a:solidFill>
                  <a:srgbClr val="000000"/>
                </a:solidFill>
                <a:latin typeface="Calibri" panose="020F0502020204030204" pitchFamily="34" charset="0"/>
              </a:rPr>
              <a:t>Détaillons un peu ce bout de code. Tout d’abord pour créer une fonction il faut le mot clé </a:t>
            </a:r>
            <a:r>
              <a:rPr lang="fr-FR" dirty="0" err="1">
                <a:solidFill>
                  <a:srgbClr val="000000"/>
                </a:solidFill>
                <a:latin typeface="Calibri" panose="020F0502020204030204" pitchFamily="34" charset="0"/>
              </a:rPr>
              <a:t>function</a:t>
            </a:r>
            <a:r>
              <a:rPr lang="fr-FR" dirty="0">
                <a:solidFill>
                  <a:srgbClr val="000000"/>
                </a:solidFill>
                <a:latin typeface="Calibri" panose="020F0502020204030204" pitchFamily="34" charset="0"/>
              </a:rPr>
              <a:t>, le nom de la fonction, des parenthèses et des accolades.</a:t>
            </a:r>
            <a:endParaRPr lang="fr-FR" dirty="0"/>
          </a:p>
          <a:p>
            <a:r>
              <a:rPr lang="fr-FR" dirty="0"/>
              <a:t/>
            </a:r>
            <a:br>
              <a:rPr lang="fr-FR" dirty="0"/>
            </a:br>
            <a:r>
              <a:rPr lang="fr-FR" dirty="0">
                <a:solidFill>
                  <a:srgbClr val="000000"/>
                </a:solidFill>
                <a:latin typeface="Calibri" panose="020F0502020204030204" pitchFamily="34" charset="0"/>
              </a:rPr>
              <a:t>On verra par la suite que le JavaScript est plus flexible que ça mais pour le moment on s’en tiendra à cette syntaxe.</a:t>
            </a:r>
            <a:endParaRPr lang="fr-FR" dirty="0"/>
          </a:p>
          <a:p>
            <a:r>
              <a:rPr lang="fr-FR" dirty="0"/>
              <a:t/>
            </a:r>
            <a:br>
              <a:rPr lang="fr-FR" dirty="0"/>
            </a:br>
            <a:r>
              <a:rPr lang="fr-FR" dirty="0">
                <a:solidFill>
                  <a:srgbClr val="000000"/>
                </a:solidFill>
                <a:latin typeface="Calibri" panose="020F0502020204030204" pitchFamily="34" charset="0"/>
              </a:rPr>
              <a:t>A l’exécution de ce code dans la console de votre navigateur, vous voyez… rien !</a:t>
            </a:r>
            <a:endParaRPr lang="fr-FR" dirty="0"/>
          </a:p>
          <a:p>
            <a:r>
              <a:rPr lang="fr-FR" dirty="0"/>
              <a:t/>
            </a:r>
            <a:br>
              <a:rPr lang="fr-FR" dirty="0"/>
            </a:br>
            <a:endParaRPr lang="en-US" dirty="0"/>
          </a:p>
        </p:txBody>
      </p:sp>
    </p:spTree>
    <p:extLst>
      <p:ext uri="{BB962C8B-B14F-4D97-AF65-F5344CB8AC3E}">
        <p14:creationId xmlns:p14="http://schemas.microsoft.com/office/powerpoint/2010/main" val="19051917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993" y="709735"/>
            <a:ext cx="10456753" cy="4524315"/>
          </a:xfrm>
          <a:prstGeom prst="rect">
            <a:avLst/>
          </a:prstGeom>
        </p:spPr>
        <p:txBody>
          <a:bodyPr wrap="square">
            <a:spAutoFit/>
          </a:bodyPr>
          <a:lstStyle/>
          <a:p>
            <a:r>
              <a:rPr lang="fr-FR" dirty="0">
                <a:solidFill>
                  <a:srgbClr val="000000"/>
                </a:solidFill>
                <a:latin typeface="Calibri" panose="020F0502020204030204" pitchFamily="34" charset="0"/>
              </a:rPr>
              <a:t>Comme mentionné un peu plus haut, la fonction s’exécute à la demande. Il vous faut donc demander à la fonction de s’exécuter. Pour ce faire rien de plus simple, il vous suffit d’exécuter le nom de la fonction suivi de parenthèses comme ceci :</a:t>
            </a:r>
            <a:endParaRPr lang="fr-FR" dirty="0"/>
          </a:p>
          <a:p>
            <a:r>
              <a:rPr lang="fr-FR" dirty="0"/>
              <a:t/>
            </a:r>
            <a:br>
              <a:rPr lang="fr-FR" dirty="0"/>
            </a:br>
            <a:r>
              <a:rPr lang="fr-FR" dirty="0" err="1">
                <a:solidFill>
                  <a:srgbClr val="000000"/>
                </a:solidFill>
                <a:latin typeface="MoolBoran"/>
              </a:rPr>
              <a:t>afficheHelloWorld</a:t>
            </a:r>
            <a:r>
              <a:rPr lang="fr-FR" dirty="0">
                <a:solidFill>
                  <a:srgbClr val="000000"/>
                </a:solidFill>
                <a:latin typeface="MoolBoran"/>
              </a:rPr>
              <a:t>();</a:t>
            </a:r>
            <a:endParaRPr lang="fr-FR" dirty="0"/>
          </a:p>
          <a:p>
            <a:r>
              <a:rPr lang="fr-FR" dirty="0">
                <a:solidFill>
                  <a:srgbClr val="000000"/>
                </a:solidFill>
                <a:latin typeface="Calibri" panose="020F0502020204030204" pitchFamily="34" charset="0"/>
              </a:rPr>
              <a:t>Et maintenant a chaque fois que demander la </a:t>
            </a:r>
            <a:r>
              <a:rPr lang="fr-FR" b="1" dirty="0">
                <a:solidFill>
                  <a:srgbClr val="000000"/>
                </a:solidFill>
                <a:latin typeface="Calibri" panose="020F0502020204030204" pitchFamily="34" charset="0"/>
              </a:rPr>
              <a:t>fonction</a:t>
            </a:r>
            <a:r>
              <a:rPr lang="fr-FR" dirty="0">
                <a:solidFill>
                  <a:srgbClr val="000000"/>
                </a:solidFill>
                <a:latin typeface="Calibri" panose="020F0502020204030204" pitchFamily="34" charset="0"/>
              </a:rPr>
              <a:t>, la variable hello est instancié avec la valeur ‘hello world’ la </a:t>
            </a:r>
            <a:r>
              <a:rPr lang="fr-FR" b="1" dirty="0">
                <a:solidFill>
                  <a:srgbClr val="000000"/>
                </a:solidFill>
                <a:latin typeface="Calibri" panose="020F0502020204030204" pitchFamily="34" charset="0"/>
              </a:rPr>
              <a:t>fonction</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alert</a:t>
            </a:r>
            <a:r>
              <a:rPr lang="fr-FR" dirty="0">
                <a:solidFill>
                  <a:srgbClr val="000000"/>
                </a:solidFill>
                <a:latin typeface="Calibri" panose="020F0502020204030204" pitchFamily="34" charset="0"/>
              </a:rPr>
              <a:t> est exécuter.</a:t>
            </a:r>
            <a:endParaRPr lang="fr-FR" dirty="0"/>
          </a:p>
          <a:p>
            <a:r>
              <a:rPr lang="fr-FR" dirty="0"/>
              <a:t/>
            </a:r>
            <a:br>
              <a:rPr lang="fr-FR" dirty="0"/>
            </a:br>
            <a:r>
              <a:rPr lang="fr-FR" dirty="0" err="1">
                <a:solidFill>
                  <a:srgbClr val="000000"/>
                </a:solidFill>
                <a:latin typeface="Calibri" panose="020F0502020204030204" pitchFamily="34" charset="0"/>
              </a:rPr>
              <a:t>Heuuu</a:t>
            </a:r>
            <a:r>
              <a:rPr lang="fr-FR" dirty="0">
                <a:solidFill>
                  <a:srgbClr val="000000"/>
                </a:solidFill>
                <a:latin typeface="Calibri" panose="020F0502020204030204" pitchFamily="34" charset="0"/>
              </a:rPr>
              <a:t>… Comment ça ? Quand j’exécute ma fonction, elle exécute une fonction ??</a:t>
            </a:r>
            <a:endParaRPr lang="fr-FR" dirty="0"/>
          </a:p>
          <a:p>
            <a:r>
              <a:rPr lang="fr-FR" dirty="0"/>
              <a:t/>
            </a:r>
            <a:br>
              <a:rPr lang="fr-FR" dirty="0"/>
            </a:br>
            <a:r>
              <a:rPr lang="fr-FR" dirty="0">
                <a:solidFill>
                  <a:srgbClr val="000000"/>
                </a:solidFill>
                <a:latin typeface="Calibri" panose="020F0502020204030204" pitchFamily="34" charset="0"/>
              </a:rPr>
              <a:t>Hé oui ! </a:t>
            </a:r>
            <a:endParaRPr lang="fr-FR" dirty="0"/>
          </a:p>
          <a:p>
            <a:r>
              <a:rPr lang="fr-FR" dirty="0"/>
              <a:t/>
            </a:r>
            <a:br>
              <a:rPr lang="fr-FR" dirty="0"/>
            </a:br>
            <a:r>
              <a:rPr lang="fr-FR" dirty="0" err="1">
                <a:solidFill>
                  <a:srgbClr val="000000"/>
                </a:solidFill>
                <a:latin typeface="MoolBoran"/>
              </a:rPr>
              <a:t>alert</a:t>
            </a:r>
            <a:r>
              <a:rPr lang="fr-FR" dirty="0">
                <a:solidFill>
                  <a:srgbClr val="000000"/>
                </a:solidFill>
                <a:latin typeface="MoolBoran"/>
              </a:rPr>
              <a:t>();</a:t>
            </a:r>
            <a:endParaRPr lang="fr-FR" dirty="0"/>
          </a:p>
          <a:p>
            <a:r>
              <a:rPr lang="fr-FR" dirty="0" err="1">
                <a:solidFill>
                  <a:srgbClr val="000000"/>
                </a:solidFill>
                <a:latin typeface="Calibri" panose="020F0502020204030204" pitchFamily="34" charset="0"/>
              </a:rPr>
              <a:t>Alert</a:t>
            </a:r>
            <a:r>
              <a:rPr lang="fr-FR" dirty="0">
                <a:solidFill>
                  <a:srgbClr val="000000"/>
                </a:solidFill>
                <a:latin typeface="Calibri" panose="020F0502020204030204" pitchFamily="34" charset="0"/>
              </a:rPr>
              <a:t> est une fonction dite native du JavaScript, ça veut dire que cette fonction existe déjà dans le langage.</a:t>
            </a:r>
            <a:endParaRPr lang="fr-FR" dirty="0"/>
          </a:p>
          <a:p>
            <a:r>
              <a:rPr lang="fr-FR" dirty="0"/>
              <a:t/>
            </a:r>
            <a:br>
              <a:rPr lang="fr-FR" dirty="0"/>
            </a:br>
            <a:endParaRPr lang="en-US" dirty="0"/>
          </a:p>
        </p:txBody>
      </p:sp>
    </p:spTree>
    <p:extLst>
      <p:ext uri="{BB962C8B-B14F-4D97-AF65-F5344CB8AC3E}">
        <p14:creationId xmlns:p14="http://schemas.microsoft.com/office/powerpoint/2010/main" val="3292335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522" y="566616"/>
            <a:ext cx="8863343" cy="4247317"/>
          </a:xfrm>
          <a:prstGeom prst="rect">
            <a:avLst/>
          </a:prstGeom>
        </p:spPr>
        <p:txBody>
          <a:bodyPr wrap="square">
            <a:spAutoFit/>
          </a:bodyPr>
          <a:lstStyle/>
          <a:p>
            <a:r>
              <a:rPr lang="fr-FR" dirty="0">
                <a:solidFill>
                  <a:srgbClr val="000000"/>
                </a:solidFill>
                <a:latin typeface="Calibri" panose="020F0502020204030204" pitchFamily="34" charset="0"/>
              </a:rPr>
              <a:t>Vous vous dites surement que cette fonction exécutera toujours la même chose à chaque fois et qu’il n’y a pas moyen de changer cette fonction et vous avez raison. Mais vous pouvez aussi lui passer des paramètres…. Modifions notre fonction pour illustrer ce fameux paramètre :</a:t>
            </a:r>
            <a:endParaRPr lang="fr-FR" dirty="0"/>
          </a:p>
          <a:p>
            <a:r>
              <a:rPr lang="fr-FR" dirty="0"/>
              <a:t/>
            </a:r>
            <a:br>
              <a:rPr lang="fr-FR" dirty="0"/>
            </a:br>
            <a:r>
              <a:rPr lang="fr-FR" dirty="0" err="1">
                <a:solidFill>
                  <a:srgbClr val="000000"/>
                </a:solidFill>
                <a:latin typeface="MoolBoran"/>
              </a:rPr>
              <a:t>function</a:t>
            </a:r>
            <a:r>
              <a:rPr lang="fr-FR" dirty="0">
                <a:solidFill>
                  <a:srgbClr val="000000"/>
                </a:solidFill>
                <a:latin typeface="MoolBoran"/>
              </a:rPr>
              <a:t> </a:t>
            </a:r>
            <a:r>
              <a:rPr lang="fr-FR" dirty="0" err="1">
                <a:solidFill>
                  <a:srgbClr val="000000"/>
                </a:solidFill>
                <a:latin typeface="MoolBoran"/>
              </a:rPr>
              <a:t>afficheHelloWorld</a:t>
            </a:r>
            <a:r>
              <a:rPr lang="fr-FR" dirty="0">
                <a:solidFill>
                  <a:srgbClr val="000000"/>
                </a:solidFill>
                <a:latin typeface="MoolBoran"/>
              </a:rPr>
              <a:t>(texte)</a:t>
            </a:r>
            <a:endParaRPr lang="fr-FR" dirty="0"/>
          </a:p>
          <a:p>
            <a:r>
              <a:rPr lang="fr-FR" dirty="0">
                <a:solidFill>
                  <a:srgbClr val="000000"/>
                </a:solidFill>
                <a:latin typeface="MoolBoran"/>
              </a:rPr>
              <a:t>{</a:t>
            </a:r>
            <a:endParaRPr lang="fr-FR" dirty="0"/>
          </a:p>
          <a:p>
            <a:r>
              <a:rPr lang="fr-FR" dirty="0">
                <a:solidFill>
                  <a:srgbClr val="000000"/>
                </a:solidFill>
                <a:latin typeface="MoolBoran"/>
              </a:rPr>
              <a:t>   </a:t>
            </a:r>
            <a:r>
              <a:rPr lang="fr-FR" dirty="0" err="1">
                <a:solidFill>
                  <a:srgbClr val="000000"/>
                </a:solidFill>
                <a:latin typeface="MoolBoran"/>
              </a:rPr>
              <a:t>alert</a:t>
            </a:r>
            <a:r>
              <a:rPr lang="fr-FR" dirty="0">
                <a:solidFill>
                  <a:srgbClr val="000000"/>
                </a:solidFill>
                <a:latin typeface="MoolBoran"/>
              </a:rPr>
              <a:t>(texte);</a:t>
            </a:r>
            <a:endParaRPr lang="fr-FR" dirty="0"/>
          </a:p>
          <a:p>
            <a:r>
              <a:rPr lang="fr-FR" dirty="0">
                <a:solidFill>
                  <a:srgbClr val="000000"/>
                </a:solidFill>
                <a:latin typeface="MoolBoran"/>
              </a:rPr>
              <a:t>}</a:t>
            </a:r>
            <a:endParaRPr lang="fr-FR" dirty="0"/>
          </a:p>
          <a:p>
            <a:r>
              <a:rPr lang="fr-FR" dirty="0" err="1">
                <a:solidFill>
                  <a:srgbClr val="000000"/>
                </a:solidFill>
                <a:latin typeface="MoolBoran"/>
              </a:rPr>
              <a:t>afficheHelloWorld</a:t>
            </a:r>
            <a:r>
              <a:rPr lang="fr-FR" dirty="0">
                <a:solidFill>
                  <a:srgbClr val="000000"/>
                </a:solidFill>
                <a:latin typeface="MoolBoran"/>
              </a:rPr>
              <a:t>('Hello world');</a:t>
            </a:r>
            <a:endParaRPr lang="fr-FR" dirty="0"/>
          </a:p>
          <a:p>
            <a:r>
              <a:rPr lang="fr-FR" dirty="0" err="1">
                <a:solidFill>
                  <a:srgbClr val="000000"/>
                </a:solidFill>
                <a:latin typeface="MoolBoran"/>
              </a:rPr>
              <a:t>afficheHelloWorld</a:t>
            </a:r>
            <a:r>
              <a:rPr lang="fr-FR" dirty="0">
                <a:solidFill>
                  <a:srgbClr val="000000"/>
                </a:solidFill>
                <a:latin typeface="MoolBoran"/>
              </a:rPr>
              <a:t>('Hello </a:t>
            </a:r>
            <a:r>
              <a:rPr lang="fr-FR" dirty="0" smtClean="0">
                <a:solidFill>
                  <a:srgbClr val="000000"/>
                </a:solidFill>
                <a:latin typeface="MoolBoran"/>
              </a:rPr>
              <a:t>Moussa');</a:t>
            </a:r>
            <a:endParaRPr lang="fr-FR" dirty="0"/>
          </a:p>
          <a:p>
            <a:r>
              <a:rPr lang="fr-FR" dirty="0"/>
              <a:t/>
            </a:r>
            <a:br>
              <a:rPr lang="fr-FR" dirty="0"/>
            </a:br>
            <a:r>
              <a:rPr lang="fr-FR" dirty="0">
                <a:solidFill>
                  <a:srgbClr val="000000"/>
                </a:solidFill>
                <a:latin typeface="Calibri" panose="020F0502020204030204" pitchFamily="34" charset="0"/>
              </a:rPr>
              <a:t>Désormais à chaque appel à la fonction on lui donne le texte à afficher.</a:t>
            </a:r>
            <a:endParaRPr lang="fr-FR" dirty="0"/>
          </a:p>
          <a:p>
            <a:r>
              <a:rPr lang="fr-FR" dirty="0"/>
              <a:t/>
            </a:r>
            <a:br>
              <a:rPr lang="fr-FR" dirty="0"/>
            </a:br>
            <a:endParaRPr lang="en-US" dirty="0"/>
          </a:p>
        </p:txBody>
      </p:sp>
    </p:spTree>
    <p:extLst>
      <p:ext uri="{BB962C8B-B14F-4D97-AF65-F5344CB8AC3E}">
        <p14:creationId xmlns:p14="http://schemas.microsoft.com/office/powerpoint/2010/main" val="4054320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Javascript</a:t>
            </a:r>
            <a:r>
              <a:rPr lang="en-US" sz="4000" dirty="0" smtClean="0"/>
              <a:t> – les </a:t>
            </a:r>
            <a:r>
              <a:rPr lang="en-US" sz="4000" dirty="0" err="1" smtClean="0"/>
              <a:t>fonctions</a:t>
            </a:r>
            <a:r>
              <a:rPr lang="en-US" sz="4000" dirty="0" smtClean="0"/>
              <a:t> avec </a:t>
            </a:r>
            <a:r>
              <a:rPr lang="en-US" sz="4000" dirty="0" err="1" smtClean="0"/>
              <a:t>parametres</a:t>
            </a:r>
            <a:endParaRPr lang="en-US" sz="4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0492" y="1711106"/>
            <a:ext cx="9253136" cy="3845239"/>
          </a:xfrm>
        </p:spPr>
      </p:pic>
    </p:spTree>
    <p:extLst>
      <p:ext uri="{BB962C8B-B14F-4D97-AF65-F5344CB8AC3E}">
        <p14:creationId xmlns:p14="http://schemas.microsoft.com/office/powerpoint/2010/main" val="8921311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Javascript</a:t>
            </a:r>
            <a:r>
              <a:rPr lang="en-US" sz="4000" dirty="0"/>
              <a:t> – les </a:t>
            </a:r>
            <a:r>
              <a:rPr lang="en-US" sz="4000" dirty="0" err="1"/>
              <a:t>fonctions</a:t>
            </a:r>
            <a:r>
              <a:rPr lang="en-US" sz="4000" dirty="0"/>
              <a:t> avec </a:t>
            </a:r>
            <a:r>
              <a:rPr lang="en-US" sz="4000" dirty="0" err="1"/>
              <a:t>parametres</a:t>
            </a:r>
            <a:endParaRPr lang="en-US" sz="4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59667" y="1837766"/>
            <a:ext cx="9124016" cy="3537510"/>
          </a:xfrm>
        </p:spPr>
      </p:pic>
    </p:spTree>
    <p:extLst>
      <p:ext uri="{BB962C8B-B14F-4D97-AF65-F5344CB8AC3E}">
        <p14:creationId xmlns:p14="http://schemas.microsoft.com/office/powerpoint/2010/main" val="1927113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Javascript</a:t>
            </a:r>
            <a:r>
              <a:rPr lang="en-US" sz="4000" dirty="0"/>
              <a:t> – les </a:t>
            </a:r>
            <a:r>
              <a:rPr lang="en-US" sz="4000" dirty="0" err="1"/>
              <a:t>fonctions</a:t>
            </a:r>
            <a:r>
              <a:rPr lang="en-US" sz="4000" dirty="0"/>
              <a:t> avec </a:t>
            </a:r>
            <a:r>
              <a:rPr lang="en-US" sz="4000" dirty="0" err="1"/>
              <a:t>parametres</a:t>
            </a:r>
            <a:endParaRPr lang="en-US" sz="4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1729212"/>
            <a:ext cx="9536111" cy="3580975"/>
          </a:xfrm>
        </p:spPr>
      </p:pic>
    </p:spTree>
    <p:extLst>
      <p:ext uri="{BB962C8B-B14F-4D97-AF65-F5344CB8AC3E}">
        <p14:creationId xmlns:p14="http://schemas.microsoft.com/office/powerpoint/2010/main" val="2232836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Javascript</a:t>
            </a:r>
            <a:r>
              <a:rPr lang="en-US" sz="4000" dirty="0"/>
              <a:t> – les </a:t>
            </a:r>
            <a:r>
              <a:rPr lang="en-US" sz="4000" dirty="0" err="1"/>
              <a:t>fonctions</a:t>
            </a:r>
            <a:r>
              <a:rPr lang="en-US" sz="4000" dirty="0"/>
              <a:t> avec </a:t>
            </a:r>
            <a:r>
              <a:rPr lang="en-US" sz="4000" dirty="0" err="1"/>
              <a:t>parametres</a:t>
            </a:r>
            <a:endParaRPr lang="en-US" sz="4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87240" y="1656784"/>
            <a:ext cx="9269883" cy="3911097"/>
          </a:xfrm>
        </p:spPr>
      </p:pic>
    </p:spTree>
    <p:extLst>
      <p:ext uri="{BB962C8B-B14F-4D97-AF65-F5344CB8AC3E}">
        <p14:creationId xmlns:p14="http://schemas.microsoft.com/office/powerpoint/2010/main" val="6573790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a:t>
            </a:r>
            <a:r>
              <a:rPr lang="en-US" dirty="0" err="1" smtClean="0"/>
              <a:t>tp</a:t>
            </a:r>
            <a:r>
              <a:rPr lang="en-US" dirty="0" smtClean="0"/>
              <a:t> sur </a:t>
            </a:r>
            <a:r>
              <a:rPr lang="en-US" dirty="0" err="1" smtClean="0"/>
              <a:t>lesfonctions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1965402"/>
            <a:ext cx="9852433" cy="3638693"/>
          </a:xfrm>
        </p:spPr>
      </p:pic>
    </p:spTree>
    <p:extLst>
      <p:ext uri="{BB962C8B-B14F-4D97-AF65-F5344CB8AC3E}">
        <p14:creationId xmlns:p14="http://schemas.microsoft.com/office/powerpoint/2010/main" val="4107747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a:t>
            </a:r>
            <a:r>
              <a:rPr lang="en-US" dirty="0"/>
              <a:t>Les </a:t>
            </a:r>
            <a:r>
              <a:rPr lang="en-US" dirty="0" err="1"/>
              <a:t>objets</a:t>
            </a:r>
            <a:r>
              <a:rPr lang="en-US" dirty="0"/>
              <a:t> </a:t>
            </a:r>
            <a:r>
              <a:rPr lang="en-US" dirty="0" err="1"/>
              <a:t>prédéfinis</a:t>
            </a:r>
            <a:r>
              <a:rPr lang="en-US" dirty="0"/>
              <a:t> </a:t>
            </a:r>
          </a:p>
        </p:txBody>
      </p:sp>
      <p:sp>
        <p:nvSpPr>
          <p:cNvPr id="3" name="Content Placeholder 2"/>
          <p:cNvSpPr>
            <a:spLocks noGrp="1"/>
          </p:cNvSpPr>
          <p:nvPr>
            <p:ph sz="quarter" idx="13"/>
          </p:nvPr>
        </p:nvSpPr>
        <p:spPr>
          <a:xfrm>
            <a:off x="586212" y="1683151"/>
            <a:ext cx="10394707" cy="3311189"/>
          </a:xfrm>
        </p:spPr>
        <p:txBody>
          <a:bodyPr/>
          <a:lstStyle/>
          <a:p>
            <a:pPr marL="0" indent="0">
              <a:buNone/>
            </a:pPr>
            <a:r>
              <a:rPr lang="en-US" dirty="0" err="1"/>
              <a:t>Javascript</a:t>
            </a:r>
            <a:r>
              <a:rPr lang="en-US" dirty="0"/>
              <a:t> </a:t>
            </a:r>
            <a:r>
              <a:rPr lang="en-US" dirty="0" err="1"/>
              <a:t>possède</a:t>
            </a:r>
            <a:r>
              <a:rPr lang="en-US" dirty="0"/>
              <a:t> </a:t>
            </a:r>
            <a:r>
              <a:rPr lang="en-US" dirty="0" err="1"/>
              <a:t>nativement</a:t>
            </a:r>
            <a:r>
              <a:rPr lang="en-US" dirty="0"/>
              <a:t> des </a:t>
            </a:r>
            <a:r>
              <a:rPr lang="en-US" dirty="0" err="1"/>
              <a:t>données</a:t>
            </a:r>
            <a:r>
              <a:rPr lang="en-US" dirty="0"/>
              <a:t> (</a:t>
            </a:r>
            <a:r>
              <a:rPr lang="en-US" dirty="0" err="1"/>
              <a:t>propriétés</a:t>
            </a:r>
            <a:r>
              <a:rPr lang="en-US" dirty="0"/>
              <a:t>) et </a:t>
            </a:r>
            <a:r>
              <a:rPr lang="en-US" dirty="0" err="1"/>
              <a:t>fonctions</a:t>
            </a:r>
            <a:r>
              <a:rPr lang="en-US" dirty="0"/>
              <a:t> (</a:t>
            </a:r>
            <a:r>
              <a:rPr lang="en-US" dirty="0" err="1"/>
              <a:t>méthodes</a:t>
            </a:r>
            <a:r>
              <a:rPr lang="en-US" dirty="0"/>
              <a:t>) </a:t>
            </a:r>
            <a:r>
              <a:rPr lang="en-US" dirty="0" err="1"/>
              <a:t>utilisables</a:t>
            </a:r>
            <a:r>
              <a:rPr lang="en-US" dirty="0"/>
              <a:t> </a:t>
            </a:r>
            <a:r>
              <a:rPr lang="en-US" dirty="0" err="1"/>
              <a:t>directement</a:t>
            </a:r>
            <a:r>
              <a:rPr lang="en-US" dirty="0"/>
              <a:t> par les </a:t>
            </a:r>
            <a:r>
              <a:rPr lang="en-US" dirty="0" err="1"/>
              <a:t>programmeurs</a:t>
            </a:r>
            <a:r>
              <a:rPr lang="en-US" dirty="0"/>
              <a:t>. </a:t>
            </a:r>
            <a:r>
              <a:rPr lang="en-US" dirty="0" err="1"/>
              <a:t>Ceux</a:t>
            </a:r>
            <a:r>
              <a:rPr lang="en-US" dirty="0"/>
              <a:t>-ci </a:t>
            </a:r>
            <a:r>
              <a:rPr lang="en-US" dirty="0" err="1"/>
              <a:t>sont</a:t>
            </a:r>
            <a:r>
              <a:rPr lang="en-US" dirty="0"/>
              <a:t> </a:t>
            </a:r>
            <a:r>
              <a:rPr lang="en-US" dirty="0" err="1"/>
              <a:t>divisé</a:t>
            </a:r>
            <a:r>
              <a:rPr lang="en-US" dirty="0"/>
              <a:t> </a:t>
            </a:r>
            <a:r>
              <a:rPr lang="en-US" dirty="0" err="1"/>
              <a:t>en</a:t>
            </a:r>
            <a:r>
              <a:rPr lang="en-US" dirty="0"/>
              <a:t> 14 </a:t>
            </a:r>
            <a:r>
              <a:rPr lang="en-US" dirty="0" err="1"/>
              <a:t>catégories</a:t>
            </a:r>
            <a:r>
              <a:rPr lang="en-US" dirty="0"/>
              <a:t> </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15" y="2496822"/>
            <a:ext cx="9410700" cy="3095625"/>
          </a:xfrm>
          <a:prstGeom prst="rect">
            <a:avLst/>
          </a:prstGeom>
        </p:spPr>
      </p:pic>
    </p:spTree>
    <p:extLst>
      <p:ext uri="{BB962C8B-B14F-4D97-AF65-F5344CB8AC3E}">
        <p14:creationId xmlns:p14="http://schemas.microsoft.com/office/powerpoint/2010/main" val="2618615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JavaScript - en quelques lignes</a:t>
            </a:r>
            <a:endParaRPr lang="en-US" dirty="0"/>
          </a:p>
        </p:txBody>
      </p:sp>
      <p:sp>
        <p:nvSpPr>
          <p:cNvPr id="3" name="Content Placeholder 2"/>
          <p:cNvSpPr>
            <a:spLocks noGrp="1"/>
          </p:cNvSpPr>
          <p:nvPr>
            <p:ph sz="quarter" idx="13"/>
          </p:nvPr>
        </p:nvSpPr>
        <p:spPr>
          <a:xfrm>
            <a:off x="754144" y="2130458"/>
            <a:ext cx="4967926" cy="3244127"/>
          </a:xfrm>
          <a:ln>
            <a:solidFill>
              <a:schemeClr val="bg2"/>
            </a:solidFill>
          </a:ln>
        </p:spPr>
        <p:txBody>
          <a:bodyPr>
            <a:normAutofit fontScale="92500" lnSpcReduction="20000"/>
          </a:bodyPr>
          <a:lstStyle/>
          <a:p>
            <a:pPr marL="0" indent="0">
              <a:buNone/>
            </a:pPr>
            <a:r>
              <a:rPr lang="fr-FR" sz="1700" dirty="0">
                <a:solidFill>
                  <a:schemeClr val="accent1"/>
                </a:solidFill>
              </a:rPr>
              <a:t>HTML</a:t>
            </a:r>
          </a:p>
          <a:p>
            <a:r>
              <a:rPr lang="fr-FR" dirty="0" smtClean="0"/>
              <a:t> </a:t>
            </a:r>
            <a:r>
              <a:rPr lang="fr-FR" dirty="0"/>
              <a:t>Dynamisation des pages</a:t>
            </a:r>
          </a:p>
          <a:p>
            <a:pPr lvl="1">
              <a:buFont typeface="Wingdings" panose="05000000000000000000" pitchFamily="2" charset="2"/>
              <a:buChar char="ü"/>
            </a:pPr>
            <a:r>
              <a:rPr lang="fr-FR" dirty="0"/>
              <a:t>Affichage réactif aux mouvements de souris</a:t>
            </a:r>
          </a:p>
          <a:p>
            <a:pPr lvl="1">
              <a:buFont typeface="Wingdings" panose="05000000000000000000" pitchFamily="2" charset="2"/>
              <a:buChar char="ü"/>
            </a:pPr>
            <a:r>
              <a:rPr lang="fr-FR" dirty="0"/>
              <a:t>Menus déroulants</a:t>
            </a:r>
          </a:p>
          <a:p>
            <a:r>
              <a:rPr lang="fr-FR" dirty="0" smtClean="0"/>
              <a:t>Pages </a:t>
            </a:r>
            <a:r>
              <a:rPr lang="fr-FR" dirty="0"/>
              <a:t>personnalisées par rapport à l’environnement du visiteur.</a:t>
            </a:r>
          </a:p>
          <a:p>
            <a:pPr lvl="1">
              <a:buFont typeface="Wingdings" panose="05000000000000000000" pitchFamily="2" charset="2"/>
              <a:buChar char="ü"/>
            </a:pPr>
            <a:r>
              <a:rPr lang="fr-FR" dirty="0"/>
              <a:t>En fonction du navigateur</a:t>
            </a:r>
          </a:p>
          <a:p>
            <a:pPr lvl="1">
              <a:buFont typeface="Wingdings" panose="05000000000000000000" pitchFamily="2" charset="2"/>
              <a:buChar char="ü"/>
            </a:pPr>
            <a:r>
              <a:rPr lang="fr-FR" dirty="0"/>
              <a:t>En fonction des contraintes de son écran</a:t>
            </a:r>
            <a:endParaRPr lang="en-US" dirty="0"/>
          </a:p>
        </p:txBody>
      </p:sp>
      <p:sp>
        <p:nvSpPr>
          <p:cNvPr id="4" name="Content Placeholder 3"/>
          <p:cNvSpPr>
            <a:spLocks noGrp="1"/>
          </p:cNvSpPr>
          <p:nvPr>
            <p:ph sz="quarter" idx="14"/>
          </p:nvPr>
        </p:nvSpPr>
        <p:spPr/>
        <p:txBody>
          <a:bodyPr/>
          <a:lstStyle/>
          <a:p>
            <a:pPr marL="0" indent="0">
              <a:buNone/>
            </a:pPr>
            <a:r>
              <a:rPr lang="fr-FR" sz="1600" dirty="0">
                <a:solidFill>
                  <a:schemeClr val="accent1"/>
                </a:solidFill>
              </a:rPr>
              <a:t> AJAX</a:t>
            </a:r>
          </a:p>
          <a:p>
            <a:r>
              <a:rPr lang="fr-FR" dirty="0"/>
              <a:t>Pour des rechargements transparents et une mise </a:t>
            </a:r>
            <a:r>
              <a:rPr lang="fr-FR" dirty="0" smtClean="0"/>
              <a:t>à jour </a:t>
            </a:r>
            <a:r>
              <a:rPr lang="fr-FR" dirty="0"/>
              <a:t>de fragments de page uniquement.</a:t>
            </a:r>
          </a:p>
          <a:p>
            <a:r>
              <a:rPr lang="fr-FR" dirty="0"/>
              <a:t>Pour la validation des formulaires sans </a:t>
            </a:r>
            <a:r>
              <a:rPr lang="fr-FR" dirty="0" smtClean="0"/>
              <a:t>rechargement de </a:t>
            </a:r>
            <a:r>
              <a:rPr lang="fr-FR" dirty="0"/>
              <a:t>la page.</a:t>
            </a:r>
            <a:endParaRPr lang="en-US" dirty="0"/>
          </a:p>
        </p:txBody>
      </p:sp>
      <p:sp>
        <p:nvSpPr>
          <p:cNvPr id="7" name="Rectangle 6"/>
          <p:cNvSpPr/>
          <p:nvPr/>
        </p:nvSpPr>
        <p:spPr>
          <a:xfrm>
            <a:off x="754144" y="2130458"/>
            <a:ext cx="4967926" cy="32441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023728" y="2130458"/>
            <a:ext cx="5058955" cy="3244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40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Les </a:t>
            </a:r>
            <a:r>
              <a:rPr lang="en-US" dirty="0" err="1"/>
              <a:t>objets</a:t>
            </a:r>
            <a:r>
              <a:rPr lang="en-US" dirty="0"/>
              <a:t> </a:t>
            </a:r>
            <a:r>
              <a:rPr lang="en-US" dirty="0" err="1"/>
              <a:t>prédéfinis</a:t>
            </a:r>
            <a:r>
              <a:rPr lang="en-US" dirty="0"/>
              <a:t> </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52159" y="1958707"/>
            <a:ext cx="8664166" cy="3319464"/>
          </a:xfrm>
        </p:spPr>
      </p:pic>
    </p:spTree>
    <p:extLst>
      <p:ext uri="{BB962C8B-B14F-4D97-AF65-F5344CB8AC3E}">
        <p14:creationId xmlns:p14="http://schemas.microsoft.com/office/powerpoint/2010/main" val="2132362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 </a:t>
            </a:r>
            <a:r>
              <a:rPr lang="en-US" dirty="0" err="1"/>
              <a:t>objets</a:t>
            </a:r>
            <a:r>
              <a:rPr lang="en-US" dirty="0"/>
              <a:t> </a:t>
            </a:r>
            <a:r>
              <a:rPr lang="en-US" dirty="0" err="1"/>
              <a:t>prédéfinis</a:t>
            </a:r>
            <a:r>
              <a:rPr lang="en-US" dirty="0"/>
              <a:t> type </a:t>
            </a:r>
            <a:r>
              <a:rPr lang="en-US" dirty="0" smtClean="0"/>
              <a:t>STRING</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1" y="2039716"/>
            <a:ext cx="8982075" cy="3546271"/>
          </a:xfrm>
        </p:spPr>
      </p:pic>
    </p:spTree>
    <p:extLst>
      <p:ext uri="{BB962C8B-B14F-4D97-AF65-F5344CB8AC3E}">
        <p14:creationId xmlns:p14="http://schemas.microsoft.com/office/powerpoint/2010/main" val="13523072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Les </a:t>
            </a:r>
            <a:r>
              <a:rPr lang="en-US" sz="4400" dirty="0" err="1"/>
              <a:t>objets</a:t>
            </a:r>
            <a:r>
              <a:rPr lang="en-US" sz="4400" dirty="0"/>
              <a:t> </a:t>
            </a:r>
            <a:r>
              <a:rPr lang="en-US" sz="4400" dirty="0" err="1"/>
              <a:t>prédéfinis</a:t>
            </a:r>
            <a:r>
              <a:rPr lang="en-US" sz="4400" dirty="0"/>
              <a:t> type array (tableau)</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08054" y="1837765"/>
            <a:ext cx="8408343" cy="3721063"/>
          </a:xfrm>
        </p:spPr>
      </p:pic>
    </p:spTree>
    <p:extLst>
      <p:ext uri="{BB962C8B-B14F-4D97-AF65-F5344CB8AC3E}">
        <p14:creationId xmlns:p14="http://schemas.microsoft.com/office/powerpoint/2010/main" val="11180448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Les </a:t>
            </a:r>
            <a:r>
              <a:rPr lang="en-US" sz="4400" dirty="0" err="1"/>
              <a:t>objets</a:t>
            </a:r>
            <a:r>
              <a:rPr lang="en-US" sz="4400" dirty="0"/>
              <a:t> </a:t>
            </a:r>
            <a:r>
              <a:rPr lang="en-US" sz="4400" dirty="0" err="1"/>
              <a:t>prédéfinis</a:t>
            </a:r>
            <a:r>
              <a:rPr lang="en-US" sz="4400" dirty="0"/>
              <a:t> type array (tableau</a:t>
            </a:r>
            <a:r>
              <a:rPr lang="en-US" sz="4400" dirty="0" smtClean="0"/>
              <a:t>)</a:t>
            </a:r>
            <a:endParaRPr lang="en-US" sz="44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8724" y="2095877"/>
            <a:ext cx="9144000" cy="3508218"/>
          </a:xfrm>
        </p:spPr>
      </p:pic>
    </p:spTree>
    <p:extLst>
      <p:ext uri="{BB962C8B-B14F-4D97-AF65-F5344CB8AC3E}">
        <p14:creationId xmlns:p14="http://schemas.microsoft.com/office/powerpoint/2010/main" val="1663081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 </a:t>
            </a:r>
            <a:r>
              <a:rPr lang="en-US" dirty="0" err="1"/>
              <a:t>objets</a:t>
            </a:r>
            <a:r>
              <a:rPr lang="en-US" dirty="0"/>
              <a:t> </a:t>
            </a:r>
            <a:r>
              <a:rPr lang="en-US" dirty="0" err="1"/>
              <a:t>prédéfinis</a:t>
            </a:r>
            <a:r>
              <a:rPr lang="en-US" dirty="0"/>
              <a:t> type </a:t>
            </a:r>
            <a:r>
              <a:rPr lang="en-US" dirty="0" smtClean="0"/>
              <a:t>date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99250" y="1901228"/>
            <a:ext cx="8569983" cy="3693814"/>
          </a:xfrm>
        </p:spPr>
      </p:pic>
    </p:spTree>
    <p:extLst>
      <p:ext uri="{BB962C8B-B14F-4D97-AF65-F5344CB8AC3E}">
        <p14:creationId xmlns:p14="http://schemas.microsoft.com/office/powerpoint/2010/main" val="37671147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 </a:t>
            </a:r>
            <a:r>
              <a:rPr lang="en-US" dirty="0" err="1"/>
              <a:t>objets</a:t>
            </a:r>
            <a:r>
              <a:rPr lang="en-US" dirty="0"/>
              <a:t> </a:t>
            </a:r>
            <a:r>
              <a:rPr lang="en-US" dirty="0" err="1"/>
              <a:t>prédéfinis</a:t>
            </a:r>
            <a:r>
              <a:rPr lang="en-US" dirty="0"/>
              <a:t> type </a:t>
            </a:r>
            <a:r>
              <a:rPr lang="en-US" dirty="0" smtClean="0"/>
              <a:t>NAVIGATOR</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05082" y="1837765"/>
            <a:ext cx="8776964" cy="3748223"/>
          </a:xfrm>
        </p:spPr>
      </p:pic>
    </p:spTree>
    <p:extLst>
      <p:ext uri="{BB962C8B-B14F-4D97-AF65-F5344CB8AC3E}">
        <p14:creationId xmlns:p14="http://schemas.microsoft.com/office/powerpoint/2010/main" val="16045908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manipulation du </a:t>
            </a:r>
            <a:r>
              <a:rPr lang="en-US" dirty="0" err="1" smtClean="0"/>
              <a:t>dom</a:t>
            </a:r>
            <a:endParaRPr lang="en-US" dirty="0"/>
          </a:p>
        </p:txBody>
      </p:sp>
      <p:sp>
        <p:nvSpPr>
          <p:cNvPr id="3" name="Content Placeholder 2"/>
          <p:cNvSpPr>
            <a:spLocks noGrp="1"/>
          </p:cNvSpPr>
          <p:nvPr>
            <p:ph sz="quarter" idx="13"/>
          </p:nvPr>
        </p:nvSpPr>
        <p:spPr>
          <a:xfrm>
            <a:off x="685801" y="1837765"/>
            <a:ext cx="10394707" cy="3311189"/>
          </a:xfrm>
        </p:spPr>
        <p:txBody>
          <a:bodyPr>
            <a:normAutofit/>
          </a:bodyPr>
          <a:lstStyle/>
          <a:p>
            <a:pPr marL="0" indent="0">
              <a:buNone/>
            </a:pPr>
            <a:r>
              <a:rPr lang="fr-FR" sz="1800" b="1" dirty="0">
                <a:latin typeface="Calibri" panose="020F0502020204030204" pitchFamily="34" charset="0"/>
              </a:rPr>
              <a:t>nous pouvons aussi accéder et modifier le DOM (Document Object Model). Pour ce faire plusieurs méthodes existent au sein même du langage. Toutefois à faire attention, certaines méthodes ne marcheront pas sur tous les navigateurs, notamment les vieux navigateurs, très particulièrement Internet Explorer.</a:t>
            </a:r>
          </a:p>
          <a:p>
            <a:pPr marL="0" indent="0">
              <a:buNone/>
            </a:pPr>
            <a:r>
              <a:rPr lang="fr-FR" sz="1800" b="1" dirty="0">
                <a:latin typeface="Calibri" panose="020F0502020204030204" pitchFamily="34" charset="0"/>
              </a:rPr>
              <a:t>Bien que tous les navigateurs n’interprètent pas le JavaScript (comme le JavaScript est interpréter par le navigateur) de la même manière, il y a assez peu de différences entre les navigateurs. Vous devez donc vérifier si les méthodes que vous utilisé sont compatible avec votre scope navigateur.</a:t>
            </a:r>
          </a:p>
        </p:txBody>
      </p:sp>
    </p:spTree>
    <p:extLst>
      <p:ext uri="{BB962C8B-B14F-4D97-AF65-F5344CB8AC3E}">
        <p14:creationId xmlns:p14="http://schemas.microsoft.com/office/powerpoint/2010/main" val="4100044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6902214" cy="753701"/>
          </a:xfrm>
        </p:spPr>
        <p:txBody>
          <a:bodyPr>
            <a:normAutofit/>
          </a:bodyPr>
          <a:lstStyle/>
          <a:p>
            <a:r>
              <a:rPr lang="en-US" dirty="0" err="1"/>
              <a:t>Accéder</a:t>
            </a:r>
            <a:r>
              <a:rPr lang="en-US" dirty="0"/>
              <a:t> aux </a:t>
            </a:r>
            <a:r>
              <a:rPr lang="en-US" dirty="0" err="1"/>
              <a:t>éléments</a:t>
            </a:r>
            <a:r>
              <a:rPr lang="en-US" dirty="0"/>
              <a:t> du </a:t>
            </a:r>
            <a:r>
              <a:rPr lang="en-US" dirty="0" smtClean="0"/>
              <a:t>DOM</a:t>
            </a:r>
            <a:endParaRPr lang="en-US" dirty="0"/>
          </a:p>
        </p:txBody>
      </p:sp>
      <p:sp>
        <p:nvSpPr>
          <p:cNvPr id="3" name="Content Placeholder 2"/>
          <p:cNvSpPr>
            <a:spLocks noGrp="1"/>
          </p:cNvSpPr>
          <p:nvPr>
            <p:ph sz="quarter" idx="13"/>
          </p:nvPr>
        </p:nvSpPr>
        <p:spPr>
          <a:xfrm>
            <a:off x="7795034" y="289712"/>
            <a:ext cx="3883936" cy="5084874"/>
          </a:xfrm>
        </p:spPr>
        <p:txBody>
          <a:bodyPr>
            <a:noAutofit/>
          </a:bodyPr>
          <a:lstStyle/>
          <a:p>
            <a:pPr marL="0" indent="0">
              <a:buNone/>
            </a:pPr>
            <a:r>
              <a:rPr lang="en-US" sz="1200" b="1" dirty="0" err="1">
                <a:solidFill>
                  <a:schemeClr val="accent1"/>
                </a:solidFill>
                <a:latin typeface="Calibri" panose="020F0502020204030204" pitchFamily="34" charset="0"/>
              </a:rPr>
              <a:t>Exemple</a:t>
            </a:r>
            <a:r>
              <a:rPr lang="en-US" sz="1200" b="1" dirty="0">
                <a:solidFill>
                  <a:schemeClr val="accent1"/>
                </a:solidFill>
                <a:latin typeface="Calibri" panose="020F0502020204030204" pitchFamily="34" charset="0"/>
              </a:rPr>
              <a:t> :</a:t>
            </a:r>
          </a:p>
          <a:p>
            <a:pPr marL="0" indent="0">
              <a:buNone/>
            </a:pPr>
            <a:r>
              <a:rPr lang="en-US" sz="1200" b="1" dirty="0">
                <a:solidFill>
                  <a:schemeClr val="accent1"/>
                </a:solidFill>
                <a:latin typeface="Calibri" panose="020F0502020204030204" pitchFamily="34" charset="0"/>
              </a:rPr>
              <a:t>&lt;!DOCTYPE html&gt;</a:t>
            </a:r>
          </a:p>
          <a:p>
            <a:pPr marL="0" indent="0">
              <a:buNone/>
            </a:pPr>
            <a:r>
              <a:rPr lang="en-US" sz="1200" b="1" dirty="0">
                <a:solidFill>
                  <a:schemeClr val="accent1"/>
                </a:solidFill>
                <a:latin typeface="Calibri" panose="020F0502020204030204" pitchFamily="34" charset="0"/>
              </a:rPr>
              <a:t>&lt;html </a:t>
            </a:r>
            <a:r>
              <a:rPr lang="en-US" sz="1200" b="1" dirty="0" err="1">
                <a:solidFill>
                  <a:schemeClr val="accent1"/>
                </a:solidFill>
                <a:latin typeface="Calibri" panose="020F0502020204030204" pitchFamily="34" charset="0"/>
              </a:rPr>
              <a:t>lang</a:t>
            </a:r>
            <a:r>
              <a:rPr lang="en-US" sz="1200" b="1" dirty="0">
                <a:solidFill>
                  <a:schemeClr val="accent1"/>
                </a:solidFill>
                <a:latin typeface="Calibri" panose="020F0502020204030204" pitchFamily="34" charset="0"/>
              </a:rPr>
              <a:t>="</a:t>
            </a:r>
            <a:r>
              <a:rPr lang="en-US" sz="1200" b="1" dirty="0" err="1">
                <a:solidFill>
                  <a:schemeClr val="accent1"/>
                </a:solidFill>
                <a:latin typeface="Calibri" panose="020F0502020204030204" pitchFamily="34" charset="0"/>
              </a:rPr>
              <a:t>en</a:t>
            </a:r>
            <a:r>
              <a:rPr lang="en-US" sz="1200" b="1" dirty="0">
                <a:solidFill>
                  <a:schemeClr val="accent1"/>
                </a:solidFill>
                <a:latin typeface="Calibri" panose="020F0502020204030204" pitchFamily="34" charset="0"/>
              </a:rPr>
              <a:t>"&gt;</a:t>
            </a:r>
          </a:p>
          <a:p>
            <a:pPr marL="0" indent="0">
              <a:buNone/>
            </a:pPr>
            <a:r>
              <a:rPr lang="en-US" sz="1200" b="1" dirty="0">
                <a:solidFill>
                  <a:schemeClr val="accent1"/>
                </a:solidFill>
                <a:latin typeface="Calibri" panose="020F0502020204030204" pitchFamily="34" charset="0"/>
              </a:rPr>
              <a:t> &lt;head&gt;</a:t>
            </a:r>
          </a:p>
          <a:p>
            <a:pPr marL="0" indent="0">
              <a:buNone/>
            </a:pPr>
            <a:r>
              <a:rPr lang="en-US" sz="1200" b="1" dirty="0">
                <a:solidFill>
                  <a:schemeClr val="accent1"/>
                </a:solidFill>
                <a:latin typeface="Calibri" panose="020F0502020204030204" pitchFamily="34" charset="0"/>
              </a:rPr>
              <a:t>   &lt;meta charset="utf-8"&gt;</a:t>
            </a:r>
          </a:p>
          <a:p>
            <a:pPr marL="0" indent="0">
              <a:buNone/>
            </a:pPr>
            <a:r>
              <a:rPr lang="en-US" sz="1200" b="1" dirty="0">
                <a:solidFill>
                  <a:schemeClr val="accent1"/>
                </a:solidFill>
                <a:latin typeface="Calibri" panose="020F0502020204030204" pitchFamily="34" charset="0"/>
              </a:rPr>
              <a:t>   &lt;title&gt;JavaScript Course - IKNSA&lt;/title&gt;</a:t>
            </a:r>
          </a:p>
          <a:p>
            <a:pPr marL="0" indent="0">
              <a:buNone/>
            </a:pPr>
            <a:r>
              <a:rPr lang="en-US" sz="1200" b="1" dirty="0">
                <a:solidFill>
                  <a:schemeClr val="accent1"/>
                </a:solidFill>
                <a:latin typeface="Calibri" panose="020F0502020204030204" pitchFamily="34" charset="0"/>
              </a:rPr>
              <a:t> &lt;/head&gt;</a:t>
            </a:r>
          </a:p>
          <a:p>
            <a:pPr marL="0" indent="0">
              <a:buNone/>
            </a:pPr>
            <a:r>
              <a:rPr lang="en-US" sz="1200" b="1" dirty="0">
                <a:solidFill>
                  <a:schemeClr val="accent1"/>
                </a:solidFill>
                <a:latin typeface="Calibri" panose="020F0502020204030204" pitchFamily="34" charset="0"/>
              </a:rPr>
              <a:t> &lt;div id="test"&gt;&lt;/div&gt;</a:t>
            </a:r>
          </a:p>
          <a:p>
            <a:pPr marL="0" indent="0">
              <a:buNone/>
            </a:pPr>
            <a:r>
              <a:rPr lang="en-US" sz="1200" b="1" dirty="0">
                <a:solidFill>
                  <a:schemeClr val="accent1"/>
                </a:solidFill>
                <a:latin typeface="Calibri" panose="020F0502020204030204" pitchFamily="34" charset="0"/>
              </a:rPr>
              <a:t> &lt;body&gt;</a:t>
            </a:r>
          </a:p>
          <a:p>
            <a:pPr marL="0" indent="0">
              <a:buNone/>
            </a:pPr>
            <a:r>
              <a:rPr lang="en-US" sz="1200" b="1" dirty="0">
                <a:solidFill>
                  <a:schemeClr val="accent1"/>
                </a:solidFill>
                <a:latin typeface="Calibri" panose="020F0502020204030204" pitchFamily="34" charset="0"/>
              </a:rPr>
              <a:t>   &lt;!-- Page Content --&gt;</a:t>
            </a:r>
          </a:p>
          <a:p>
            <a:pPr marL="0" indent="0">
              <a:buNone/>
            </a:pPr>
            <a:r>
              <a:rPr lang="en-US" sz="1200" b="1" dirty="0">
                <a:solidFill>
                  <a:schemeClr val="accent1"/>
                </a:solidFill>
                <a:latin typeface="Calibri" panose="020F0502020204030204" pitchFamily="34" charset="0"/>
              </a:rPr>
              <a:t>   &lt;script&gt;</a:t>
            </a:r>
          </a:p>
          <a:p>
            <a:pPr marL="0" indent="0">
              <a:buNone/>
            </a:pPr>
            <a:r>
              <a:rPr lang="en-US" sz="1200" b="1" dirty="0">
                <a:solidFill>
                  <a:schemeClr val="accent1"/>
                </a:solidFill>
                <a:latin typeface="Calibri" panose="020F0502020204030204" pitchFamily="34" charset="0"/>
              </a:rPr>
              <a:t>      console.log(</a:t>
            </a:r>
            <a:r>
              <a:rPr lang="en-US" sz="1200" b="1" dirty="0" err="1">
                <a:solidFill>
                  <a:schemeClr val="accent1"/>
                </a:solidFill>
                <a:latin typeface="Calibri" panose="020F0502020204030204" pitchFamily="34" charset="0"/>
              </a:rPr>
              <a:t>document.getElementById</a:t>
            </a:r>
            <a:r>
              <a:rPr lang="en-US" sz="1200" b="1" dirty="0">
                <a:solidFill>
                  <a:schemeClr val="accent1"/>
                </a:solidFill>
                <a:latin typeface="Calibri" panose="020F0502020204030204" pitchFamily="34" charset="0"/>
              </a:rPr>
              <a:t>('test'));</a:t>
            </a:r>
          </a:p>
          <a:p>
            <a:pPr marL="0" indent="0">
              <a:buNone/>
            </a:pPr>
            <a:r>
              <a:rPr lang="en-US" sz="1200" b="1" dirty="0">
                <a:solidFill>
                  <a:schemeClr val="accent1"/>
                </a:solidFill>
                <a:latin typeface="Calibri" panose="020F0502020204030204" pitchFamily="34" charset="0"/>
              </a:rPr>
              <a:t>   &lt;/script&gt;</a:t>
            </a:r>
          </a:p>
          <a:p>
            <a:pPr marL="0" indent="0">
              <a:buNone/>
            </a:pPr>
            <a:r>
              <a:rPr lang="en-US" sz="1200" b="1" dirty="0">
                <a:solidFill>
                  <a:schemeClr val="accent1"/>
                </a:solidFill>
                <a:latin typeface="Calibri" panose="020F0502020204030204" pitchFamily="34" charset="0"/>
              </a:rPr>
              <a:t> &lt;/body&gt;</a:t>
            </a:r>
          </a:p>
          <a:p>
            <a:pPr marL="0" indent="0">
              <a:buNone/>
            </a:pPr>
            <a:r>
              <a:rPr lang="en-US" sz="1200" b="1" dirty="0">
                <a:solidFill>
                  <a:schemeClr val="accent1"/>
                </a:solidFill>
                <a:latin typeface="Calibri" panose="020F0502020204030204" pitchFamily="34" charset="0"/>
              </a:rPr>
              <a:t>&lt;/html</a:t>
            </a:r>
            <a:r>
              <a:rPr lang="en-US" sz="1200" b="1" dirty="0" smtClean="0">
                <a:solidFill>
                  <a:schemeClr val="accent1"/>
                </a:solidFill>
                <a:latin typeface="Calibri" panose="020F0502020204030204" pitchFamily="34" charset="0"/>
              </a:rPr>
              <a:t>&gt;</a:t>
            </a:r>
            <a:endParaRPr lang="en-US" sz="1200" b="1" dirty="0">
              <a:solidFill>
                <a:schemeClr val="accent1"/>
              </a:solidFill>
              <a:latin typeface="Calibri" panose="020F0502020204030204" pitchFamily="34" charset="0"/>
            </a:endParaRPr>
          </a:p>
        </p:txBody>
      </p:sp>
      <p:sp>
        <p:nvSpPr>
          <p:cNvPr id="4" name="Text Placeholder 3"/>
          <p:cNvSpPr>
            <a:spLocks noGrp="1"/>
          </p:cNvSpPr>
          <p:nvPr>
            <p:ph type="body" sz="half" idx="2"/>
          </p:nvPr>
        </p:nvSpPr>
        <p:spPr>
          <a:xfrm>
            <a:off x="693642" y="1692998"/>
            <a:ext cx="6902215" cy="3681587"/>
          </a:xfrm>
        </p:spPr>
        <p:txBody>
          <a:bodyPr>
            <a:normAutofit fontScale="62500" lnSpcReduction="20000"/>
          </a:bodyPr>
          <a:lstStyle/>
          <a:p>
            <a:pPr algn="l"/>
            <a:r>
              <a:rPr lang="en-US" sz="3300" dirty="0">
                <a:solidFill>
                  <a:schemeClr val="accent1"/>
                </a:solidFill>
              </a:rPr>
              <a:t>Le </a:t>
            </a:r>
            <a:r>
              <a:rPr lang="en-US" sz="3300" dirty="0" err="1">
                <a:solidFill>
                  <a:schemeClr val="accent1"/>
                </a:solidFill>
              </a:rPr>
              <a:t>getElementById</a:t>
            </a:r>
            <a:r>
              <a:rPr lang="en-US" sz="3300" dirty="0" smtClean="0">
                <a:solidFill>
                  <a:schemeClr val="accent1"/>
                </a:solidFill>
              </a:rPr>
              <a:t>()</a:t>
            </a:r>
            <a:endParaRPr lang="en-US" dirty="0"/>
          </a:p>
          <a:p>
            <a:pPr algn="l"/>
            <a:r>
              <a:rPr lang="en-US" sz="2600" b="1" dirty="0">
                <a:latin typeface="Calibri" panose="020F0502020204030204" pitchFamily="34" charset="0"/>
              </a:rPr>
              <a:t>Pour </a:t>
            </a:r>
            <a:r>
              <a:rPr lang="en-US" sz="2600" b="1" dirty="0" err="1">
                <a:latin typeface="Calibri" panose="020F0502020204030204" pitchFamily="34" charset="0"/>
              </a:rPr>
              <a:t>accéder</a:t>
            </a:r>
            <a:r>
              <a:rPr lang="en-US" sz="2600" b="1" dirty="0">
                <a:latin typeface="Calibri" panose="020F0502020204030204" pitchFamily="34" charset="0"/>
              </a:rPr>
              <a:t> aux </a:t>
            </a:r>
            <a:r>
              <a:rPr lang="en-US" sz="2600" b="1" dirty="0" err="1">
                <a:latin typeface="Calibri" panose="020F0502020204030204" pitchFamily="34" charset="0"/>
              </a:rPr>
              <a:t>éléments</a:t>
            </a:r>
            <a:r>
              <a:rPr lang="en-US" sz="2600" b="1" dirty="0">
                <a:latin typeface="Calibri" panose="020F0502020204030204" pitchFamily="34" charset="0"/>
              </a:rPr>
              <a:t> du DOM </a:t>
            </a:r>
            <a:r>
              <a:rPr lang="en-US" sz="2600" b="1" dirty="0" err="1">
                <a:latin typeface="Calibri" panose="020F0502020204030204" pitchFamily="34" charset="0"/>
              </a:rPr>
              <a:t>il</a:t>
            </a:r>
            <a:r>
              <a:rPr lang="en-US" sz="2600" b="1" dirty="0">
                <a:latin typeface="Calibri" panose="020F0502020204030204" pitchFamily="34" charset="0"/>
              </a:rPr>
              <a:t> </a:t>
            </a:r>
            <a:r>
              <a:rPr lang="en-US" sz="2600" b="1" dirty="0" err="1">
                <a:latin typeface="Calibri" panose="020F0502020204030204" pitchFamily="34" charset="0"/>
              </a:rPr>
              <a:t>existe</a:t>
            </a:r>
            <a:r>
              <a:rPr lang="en-US" sz="2600" b="1" dirty="0">
                <a:latin typeface="Calibri" panose="020F0502020204030204" pitchFamily="34" charset="0"/>
              </a:rPr>
              <a:t> entre </a:t>
            </a:r>
            <a:r>
              <a:rPr lang="en-US" sz="2600" b="1" dirty="0" err="1">
                <a:latin typeface="Calibri" panose="020F0502020204030204" pitchFamily="34" charset="0"/>
              </a:rPr>
              <a:t>autre</a:t>
            </a:r>
            <a:r>
              <a:rPr lang="en-US" sz="2600" b="1" dirty="0">
                <a:latin typeface="Calibri" panose="020F0502020204030204" pitchFamily="34" charset="0"/>
              </a:rPr>
              <a:t> la </a:t>
            </a:r>
            <a:r>
              <a:rPr lang="en-US" sz="2600" b="1" dirty="0" err="1">
                <a:latin typeface="Calibri" panose="020F0502020204030204" pitchFamily="34" charset="0"/>
              </a:rPr>
              <a:t>méthode</a:t>
            </a:r>
            <a:r>
              <a:rPr lang="en-US" sz="2600" b="1" dirty="0">
                <a:latin typeface="Calibri" panose="020F0502020204030204" pitchFamily="34" charset="0"/>
              </a:rPr>
              <a:t> </a:t>
            </a:r>
            <a:r>
              <a:rPr lang="en-US" sz="2600" b="1" dirty="0" err="1">
                <a:latin typeface="Calibri" panose="020F0502020204030204" pitchFamily="34" charset="0"/>
              </a:rPr>
              <a:t>getElementById</a:t>
            </a:r>
            <a:r>
              <a:rPr lang="en-US" sz="2600" b="1" dirty="0">
                <a:latin typeface="Calibri" panose="020F0502020204030204" pitchFamily="34" charset="0"/>
              </a:rPr>
              <a:t>(‘id’) qui </a:t>
            </a:r>
            <a:r>
              <a:rPr lang="en-US" sz="2600" b="1" dirty="0" err="1">
                <a:latin typeface="Calibri" panose="020F0502020204030204" pitchFamily="34" charset="0"/>
              </a:rPr>
              <a:t>prend</a:t>
            </a:r>
            <a:r>
              <a:rPr lang="en-US" sz="2600" b="1" dirty="0">
                <a:latin typeface="Calibri" panose="020F0502020204030204" pitchFamily="34" charset="0"/>
              </a:rPr>
              <a:t> </a:t>
            </a:r>
            <a:r>
              <a:rPr lang="en-US" sz="2600" b="1" dirty="0" err="1">
                <a:latin typeface="Calibri" panose="020F0502020204030204" pitchFamily="34" charset="0"/>
              </a:rPr>
              <a:t>en</a:t>
            </a:r>
            <a:r>
              <a:rPr lang="en-US" sz="2600" b="1" dirty="0">
                <a:latin typeface="Calibri" panose="020F0502020204030204" pitchFamily="34" charset="0"/>
              </a:rPr>
              <a:t> </a:t>
            </a:r>
            <a:r>
              <a:rPr lang="en-US" sz="2600" b="1" dirty="0" err="1">
                <a:latin typeface="Calibri" panose="020F0502020204030204" pitchFamily="34" charset="0"/>
              </a:rPr>
              <a:t>paramètre</a:t>
            </a:r>
            <a:r>
              <a:rPr lang="en-US" sz="2600" b="1" dirty="0">
                <a:latin typeface="Calibri" panose="020F0502020204030204" pitchFamily="34" charset="0"/>
              </a:rPr>
              <a:t> </a:t>
            </a:r>
            <a:r>
              <a:rPr lang="en-US" sz="2600" b="1" dirty="0" err="1">
                <a:latin typeface="Calibri" panose="020F0502020204030204" pitchFamily="34" charset="0"/>
              </a:rPr>
              <a:t>l’id</a:t>
            </a:r>
            <a:r>
              <a:rPr lang="en-US" sz="2600" b="1" dirty="0">
                <a:latin typeface="Calibri" panose="020F0502020204030204" pitchFamily="34" charset="0"/>
              </a:rPr>
              <a:t> que </a:t>
            </a:r>
            <a:r>
              <a:rPr lang="en-US" sz="2600" b="1" dirty="0" err="1">
                <a:latin typeface="Calibri" panose="020F0502020204030204" pitchFamily="34" charset="0"/>
              </a:rPr>
              <a:t>vous</a:t>
            </a:r>
            <a:r>
              <a:rPr lang="en-US" sz="2600" b="1" dirty="0">
                <a:latin typeface="Calibri" panose="020F0502020204030204" pitchFamily="34" charset="0"/>
              </a:rPr>
              <a:t> </a:t>
            </a:r>
            <a:r>
              <a:rPr lang="en-US" sz="2600" b="1" dirty="0" err="1">
                <a:latin typeface="Calibri" panose="020F0502020204030204" pitchFamily="34" charset="0"/>
              </a:rPr>
              <a:t>recherchez</a:t>
            </a:r>
            <a:r>
              <a:rPr lang="en-US" sz="2600" b="1" dirty="0">
                <a:latin typeface="Calibri" panose="020F0502020204030204" pitchFamily="34" charset="0"/>
              </a:rPr>
              <a:t>. </a:t>
            </a:r>
            <a:r>
              <a:rPr lang="en-US" sz="2600" b="1" dirty="0" err="1">
                <a:latin typeface="Calibri" panose="020F0502020204030204" pitchFamily="34" charset="0"/>
              </a:rPr>
              <a:t>Comme</a:t>
            </a:r>
            <a:r>
              <a:rPr lang="en-US" sz="2600" b="1" dirty="0">
                <a:latin typeface="Calibri" panose="020F0502020204030204" pitchFamily="34" charset="0"/>
              </a:rPr>
              <a:t> son nom </a:t>
            </a:r>
            <a:r>
              <a:rPr lang="en-US" sz="2600" b="1" dirty="0" err="1">
                <a:latin typeface="Calibri" panose="020F0502020204030204" pitchFamily="34" charset="0"/>
              </a:rPr>
              <a:t>l’indique</a:t>
            </a:r>
            <a:r>
              <a:rPr lang="en-US" sz="2600" b="1" dirty="0">
                <a:latin typeface="Calibri" panose="020F0502020204030204" pitchFamily="34" charset="0"/>
              </a:rPr>
              <a:t>, </a:t>
            </a:r>
            <a:r>
              <a:rPr lang="en-US" sz="2600" b="1" dirty="0" err="1">
                <a:latin typeface="Calibri" panose="020F0502020204030204" pitchFamily="34" charset="0"/>
              </a:rPr>
              <a:t>il</a:t>
            </a:r>
            <a:r>
              <a:rPr lang="en-US" sz="2600" b="1" dirty="0">
                <a:latin typeface="Calibri" panose="020F0502020204030204" pitchFamily="34" charset="0"/>
              </a:rPr>
              <a:t> </a:t>
            </a:r>
            <a:r>
              <a:rPr lang="en-US" sz="2600" b="1" dirty="0" err="1">
                <a:latin typeface="Calibri" panose="020F0502020204030204" pitchFamily="34" charset="0"/>
              </a:rPr>
              <a:t>permet</a:t>
            </a:r>
            <a:r>
              <a:rPr lang="en-US" sz="2600" b="1" dirty="0">
                <a:latin typeface="Calibri" panose="020F0502020204030204" pitchFamily="34" charset="0"/>
              </a:rPr>
              <a:t> de </a:t>
            </a:r>
            <a:r>
              <a:rPr lang="en-US" sz="2600" b="1" dirty="0" err="1">
                <a:latin typeface="Calibri" panose="020F0502020204030204" pitchFamily="34" charset="0"/>
              </a:rPr>
              <a:t>récupérer</a:t>
            </a:r>
            <a:r>
              <a:rPr lang="en-US" sz="2600" b="1" dirty="0">
                <a:latin typeface="Calibri" panose="020F0502020204030204" pitchFamily="34" charset="0"/>
              </a:rPr>
              <a:t> un ‘id’.</a:t>
            </a:r>
          </a:p>
          <a:p>
            <a:pPr algn="l"/>
            <a:r>
              <a:rPr lang="en-US" sz="2600" b="1" dirty="0">
                <a:latin typeface="Calibri" panose="020F0502020204030204" pitchFamily="34" charset="0"/>
              </a:rPr>
              <a:t/>
            </a:r>
            <a:br>
              <a:rPr lang="en-US" sz="2600" b="1" dirty="0">
                <a:latin typeface="Calibri" panose="020F0502020204030204" pitchFamily="34" charset="0"/>
              </a:rPr>
            </a:br>
            <a:r>
              <a:rPr lang="fr-FR" sz="2600" b="1" dirty="0">
                <a:latin typeface="Calibri" panose="020F0502020204030204" pitchFamily="34" charset="0"/>
              </a:rPr>
              <a:t>Cette méthode vous retourne comme vous pouvez le voir dans votre console, le div contenant l’id spécifié. Vous remarquerez que j’ai préfixé cette méthode du mot clé ‘document’. Ceci est parce que document représente ici le nœud de premier niveau de votre DOM. C’est la balise HTML, votre page web.</a:t>
            </a:r>
          </a:p>
          <a:p>
            <a:pPr algn="l"/>
            <a:r>
              <a:rPr lang="fr-FR" sz="2600" b="1" dirty="0">
                <a:latin typeface="Calibri" panose="020F0502020204030204" pitchFamily="34" charset="0"/>
              </a:rPr>
              <a:t>Il existe un autre mot clé très important, c’est le mot clé ‘</a:t>
            </a:r>
            <a:r>
              <a:rPr lang="fr-FR" sz="2600" b="1" dirty="0" err="1">
                <a:latin typeface="Calibri" panose="020F0502020204030204" pitchFamily="34" charset="0"/>
              </a:rPr>
              <a:t>window</a:t>
            </a:r>
            <a:r>
              <a:rPr lang="fr-FR" sz="2600" b="1" dirty="0">
                <a:latin typeface="Calibri" panose="020F0502020204030204" pitchFamily="34" charset="0"/>
              </a:rPr>
              <a:t>’ qui lui représente la fenêtre du navigateur</a:t>
            </a:r>
            <a:r>
              <a:rPr lang="fr-FR" sz="2600" b="1" dirty="0" smtClean="0">
                <a:latin typeface="Calibri" panose="020F0502020204030204" pitchFamily="34" charset="0"/>
              </a:rPr>
              <a:t>.</a:t>
            </a:r>
            <a:endParaRPr lang="fr-FR" sz="2600" b="1" dirty="0">
              <a:latin typeface="Calibri" panose="020F0502020204030204" pitchFamily="34" charset="0"/>
            </a:endParaRPr>
          </a:p>
        </p:txBody>
      </p:sp>
    </p:spTree>
    <p:extLst>
      <p:ext uri="{BB962C8B-B14F-4D97-AF65-F5344CB8AC3E}">
        <p14:creationId xmlns:p14="http://schemas.microsoft.com/office/powerpoint/2010/main" val="3706747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2" y="685800"/>
            <a:ext cx="6730199" cy="762754"/>
          </a:xfrm>
        </p:spPr>
        <p:txBody>
          <a:bodyPr/>
          <a:lstStyle/>
          <a:p>
            <a:r>
              <a:rPr lang="en-US" dirty="0" err="1"/>
              <a:t>Accéder</a:t>
            </a:r>
            <a:r>
              <a:rPr lang="en-US" dirty="0"/>
              <a:t> aux </a:t>
            </a:r>
            <a:r>
              <a:rPr lang="en-US" dirty="0" err="1"/>
              <a:t>éléments</a:t>
            </a:r>
            <a:r>
              <a:rPr lang="en-US" dirty="0"/>
              <a:t> du DOM</a:t>
            </a:r>
          </a:p>
        </p:txBody>
      </p:sp>
      <p:sp>
        <p:nvSpPr>
          <p:cNvPr id="3" name="Content Placeholder 2"/>
          <p:cNvSpPr>
            <a:spLocks noGrp="1"/>
          </p:cNvSpPr>
          <p:nvPr>
            <p:ph sz="quarter" idx="13"/>
          </p:nvPr>
        </p:nvSpPr>
        <p:spPr>
          <a:xfrm>
            <a:off x="7586804" y="398352"/>
            <a:ext cx="4010685" cy="5260064"/>
          </a:xfrm>
        </p:spPr>
        <p:txBody>
          <a:bodyPr>
            <a:noAutofit/>
          </a:bodyPr>
          <a:lstStyle/>
          <a:p>
            <a:pPr marL="0" indent="0">
              <a:buNone/>
            </a:pPr>
            <a:r>
              <a:rPr lang="en-US" sz="800" b="1" dirty="0" err="1">
                <a:solidFill>
                  <a:schemeClr val="accent1"/>
                </a:solidFill>
                <a:latin typeface="Calibri" panose="020F0502020204030204" pitchFamily="34" charset="0"/>
              </a:rPr>
              <a:t>Exemple</a:t>
            </a:r>
            <a:r>
              <a:rPr lang="en-US" sz="800" b="1" dirty="0">
                <a:solidFill>
                  <a:schemeClr val="accent1"/>
                </a:solidFill>
                <a:latin typeface="Calibri" panose="020F0502020204030204" pitchFamily="34" charset="0"/>
              </a:rPr>
              <a:t> :</a:t>
            </a:r>
          </a:p>
          <a:p>
            <a:pPr marL="0" indent="0">
              <a:buNone/>
            </a:pPr>
            <a:r>
              <a:rPr lang="en-US" sz="800" b="1" dirty="0">
                <a:solidFill>
                  <a:schemeClr val="accent1"/>
                </a:solidFill>
                <a:latin typeface="Calibri" panose="020F0502020204030204" pitchFamily="34" charset="0"/>
              </a:rPr>
              <a:t>&lt;!DOCTYPE html&gt;</a:t>
            </a:r>
          </a:p>
          <a:p>
            <a:pPr marL="0" indent="0">
              <a:buNone/>
            </a:pPr>
            <a:r>
              <a:rPr lang="en-US" sz="800" b="1" dirty="0">
                <a:solidFill>
                  <a:schemeClr val="accent1"/>
                </a:solidFill>
                <a:latin typeface="Calibri" panose="020F0502020204030204" pitchFamily="34" charset="0"/>
              </a:rPr>
              <a:t>&lt;html </a:t>
            </a:r>
            <a:r>
              <a:rPr lang="en-US" sz="800" b="1" dirty="0" err="1">
                <a:solidFill>
                  <a:schemeClr val="accent1"/>
                </a:solidFill>
                <a:latin typeface="Calibri" panose="020F0502020204030204" pitchFamily="34" charset="0"/>
              </a:rPr>
              <a:t>lang</a:t>
            </a:r>
            <a:r>
              <a:rPr lang="en-US" sz="800" b="1" dirty="0">
                <a:solidFill>
                  <a:schemeClr val="accent1"/>
                </a:solidFill>
                <a:latin typeface="Calibri" panose="020F0502020204030204" pitchFamily="34" charset="0"/>
              </a:rPr>
              <a:t>="</a:t>
            </a:r>
            <a:r>
              <a:rPr lang="en-US" sz="800" b="1" dirty="0" err="1">
                <a:solidFill>
                  <a:schemeClr val="accent1"/>
                </a:solidFill>
                <a:latin typeface="Calibri" panose="020F0502020204030204" pitchFamily="34" charset="0"/>
              </a:rPr>
              <a:t>en</a:t>
            </a:r>
            <a:r>
              <a:rPr lang="en-US" sz="800" b="1" dirty="0">
                <a:solidFill>
                  <a:schemeClr val="accent1"/>
                </a:solidFill>
                <a:latin typeface="Calibri" panose="020F0502020204030204" pitchFamily="34" charset="0"/>
              </a:rPr>
              <a:t>"&gt;</a:t>
            </a:r>
          </a:p>
          <a:p>
            <a:pPr marL="0" indent="0">
              <a:buNone/>
            </a:pPr>
            <a:r>
              <a:rPr lang="en-US" sz="800" b="1" dirty="0">
                <a:solidFill>
                  <a:schemeClr val="accent1"/>
                </a:solidFill>
                <a:latin typeface="Calibri" panose="020F0502020204030204" pitchFamily="34" charset="0"/>
              </a:rPr>
              <a:t> &lt;head&gt;</a:t>
            </a:r>
          </a:p>
          <a:p>
            <a:pPr marL="0" indent="0">
              <a:buNone/>
            </a:pPr>
            <a:r>
              <a:rPr lang="en-US" sz="800" b="1" dirty="0">
                <a:solidFill>
                  <a:schemeClr val="accent1"/>
                </a:solidFill>
                <a:latin typeface="Calibri" panose="020F0502020204030204" pitchFamily="34" charset="0"/>
              </a:rPr>
              <a:t>   &lt;meta charset="utf-8"&gt;</a:t>
            </a:r>
          </a:p>
          <a:p>
            <a:pPr marL="0" indent="0">
              <a:buNone/>
            </a:pPr>
            <a:r>
              <a:rPr lang="en-US" sz="800" b="1" dirty="0">
                <a:solidFill>
                  <a:schemeClr val="accent1"/>
                </a:solidFill>
                <a:latin typeface="Calibri" panose="020F0502020204030204" pitchFamily="34" charset="0"/>
              </a:rPr>
              <a:t>   &lt;title&gt;JavaScript Course - IKNSA&lt;/title&gt;</a:t>
            </a:r>
          </a:p>
          <a:p>
            <a:pPr marL="0" indent="0">
              <a:buNone/>
            </a:pPr>
            <a:r>
              <a:rPr lang="en-US" sz="800" b="1" dirty="0">
                <a:solidFill>
                  <a:schemeClr val="accent1"/>
                </a:solidFill>
                <a:latin typeface="Calibri" panose="020F0502020204030204" pitchFamily="34" charset="0"/>
              </a:rPr>
              <a:t> &lt;/head&gt;</a:t>
            </a:r>
          </a:p>
          <a:p>
            <a:pPr marL="0" indent="0">
              <a:buNone/>
            </a:pPr>
            <a:r>
              <a:rPr lang="en-US" sz="800" b="1" dirty="0">
                <a:solidFill>
                  <a:schemeClr val="accent1"/>
                </a:solidFill>
                <a:latin typeface="Calibri" panose="020F0502020204030204" pitchFamily="34" charset="0"/>
              </a:rPr>
              <a:t> &lt;div class="test"&gt;&lt;/div&gt;</a:t>
            </a:r>
          </a:p>
          <a:p>
            <a:pPr marL="0" indent="0">
              <a:buNone/>
            </a:pPr>
            <a:r>
              <a:rPr lang="en-US" sz="800" b="1" dirty="0">
                <a:solidFill>
                  <a:schemeClr val="accent1"/>
                </a:solidFill>
                <a:latin typeface="Calibri" panose="020F0502020204030204" pitchFamily="34" charset="0"/>
              </a:rPr>
              <a:t> &lt;div class="test"&gt;&lt;/div&gt;</a:t>
            </a:r>
          </a:p>
          <a:p>
            <a:pPr marL="0" indent="0">
              <a:buNone/>
            </a:pPr>
            <a:r>
              <a:rPr lang="en-US" sz="800" b="1" dirty="0">
                <a:solidFill>
                  <a:schemeClr val="accent1"/>
                </a:solidFill>
                <a:latin typeface="Calibri" panose="020F0502020204030204" pitchFamily="34" charset="0"/>
              </a:rPr>
              <a:t> &lt;div class="test"&gt;&lt;/div&gt;</a:t>
            </a:r>
          </a:p>
          <a:p>
            <a:pPr marL="0" indent="0">
              <a:buNone/>
            </a:pPr>
            <a:r>
              <a:rPr lang="en-US" sz="800" b="1" dirty="0">
                <a:solidFill>
                  <a:schemeClr val="accent1"/>
                </a:solidFill>
                <a:latin typeface="Calibri" panose="020F0502020204030204" pitchFamily="34" charset="0"/>
              </a:rPr>
              <a:t> &lt;body&gt;</a:t>
            </a:r>
          </a:p>
          <a:p>
            <a:pPr marL="0" indent="0">
              <a:buNone/>
            </a:pPr>
            <a:r>
              <a:rPr lang="en-US" sz="800" b="1" dirty="0">
                <a:solidFill>
                  <a:schemeClr val="accent1"/>
                </a:solidFill>
                <a:latin typeface="Calibri" panose="020F0502020204030204" pitchFamily="34" charset="0"/>
              </a:rPr>
              <a:t>   &lt;!-- Page Content --&gt;</a:t>
            </a:r>
          </a:p>
          <a:p>
            <a:pPr marL="0" indent="0">
              <a:buNone/>
            </a:pPr>
            <a:r>
              <a:rPr lang="en-US" sz="800" b="1" dirty="0">
                <a:solidFill>
                  <a:schemeClr val="accent1"/>
                </a:solidFill>
                <a:latin typeface="Calibri" panose="020F0502020204030204" pitchFamily="34" charset="0"/>
              </a:rPr>
              <a:t>   &lt;script&gt;</a:t>
            </a:r>
          </a:p>
          <a:p>
            <a:pPr marL="0" indent="0">
              <a:buNone/>
            </a:pPr>
            <a:r>
              <a:rPr lang="en-US" sz="800" b="1" dirty="0">
                <a:solidFill>
                  <a:schemeClr val="accent1"/>
                </a:solidFill>
                <a:latin typeface="Calibri" panose="020F0502020204030204" pitchFamily="34" charset="0"/>
              </a:rPr>
              <a:t>       console.log(</a:t>
            </a:r>
            <a:r>
              <a:rPr lang="en-US" sz="800" b="1" dirty="0" err="1">
                <a:solidFill>
                  <a:schemeClr val="accent1"/>
                </a:solidFill>
                <a:latin typeface="Calibri" panose="020F0502020204030204" pitchFamily="34" charset="0"/>
              </a:rPr>
              <a:t>document.getElementsByTagName</a:t>
            </a:r>
            <a:r>
              <a:rPr lang="en-US" sz="800" b="1" dirty="0">
                <a:solidFill>
                  <a:schemeClr val="accent1"/>
                </a:solidFill>
                <a:latin typeface="Calibri" panose="020F0502020204030204" pitchFamily="34" charset="0"/>
              </a:rPr>
              <a:t>('div'));</a:t>
            </a:r>
          </a:p>
          <a:p>
            <a:pPr marL="0" indent="0">
              <a:buNone/>
            </a:pPr>
            <a:r>
              <a:rPr lang="en-US" sz="800" b="1" dirty="0">
                <a:solidFill>
                  <a:schemeClr val="accent1"/>
                </a:solidFill>
                <a:latin typeface="Calibri" panose="020F0502020204030204" pitchFamily="34" charset="0"/>
              </a:rPr>
              <a:t>       console.log(</a:t>
            </a:r>
            <a:r>
              <a:rPr lang="en-US" sz="800" b="1" dirty="0" err="1">
                <a:solidFill>
                  <a:schemeClr val="accent1"/>
                </a:solidFill>
                <a:latin typeface="Calibri" panose="020F0502020204030204" pitchFamily="34" charset="0"/>
              </a:rPr>
              <a:t>document.getElementsByClassName</a:t>
            </a:r>
            <a:r>
              <a:rPr lang="en-US" sz="800" b="1" dirty="0">
                <a:solidFill>
                  <a:schemeClr val="accent1"/>
                </a:solidFill>
                <a:latin typeface="Calibri" panose="020F0502020204030204" pitchFamily="34" charset="0"/>
              </a:rPr>
              <a:t>('test'));</a:t>
            </a:r>
          </a:p>
          <a:p>
            <a:pPr marL="0" indent="0">
              <a:buNone/>
            </a:pPr>
            <a:r>
              <a:rPr lang="en-US" sz="800" b="1" dirty="0">
                <a:solidFill>
                  <a:schemeClr val="accent1"/>
                </a:solidFill>
                <a:latin typeface="Calibri" panose="020F0502020204030204" pitchFamily="34" charset="0"/>
              </a:rPr>
              <a:t>   &lt;/script&gt;</a:t>
            </a:r>
          </a:p>
          <a:p>
            <a:pPr marL="0" indent="0">
              <a:buNone/>
            </a:pPr>
            <a:r>
              <a:rPr lang="en-US" sz="800" b="1" dirty="0">
                <a:solidFill>
                  <a:schemeClr val="accent1"/>
                </a:solidFill>
                <a:latin typeface="Calibri" panose="020F0502020204030204" pitchFamily="34" charset="0"/>
              </a:rPr>
              <a:t> &lt;/body&gt;</a:t>
            </a:r>
          </a:p>
          <a:p>
            <a:pPr marL="0" indent="0">
              <a:buNone/>
            </a:pPr>
            <a:r>
              <a:rPr lang="en-US" sz="800" b="1" dirty="0">
                <a:solidFill>
                  <a:schemeClr val="accent1"/>
                </a:solidFill>
                <a:latin typeface="Calibri" panose="020F0502020204030204" pitchFamily="34" charset="0"/>
              </a:rPr>
              <a:t>&lt;/html</a:t>
            </a:r>
            <a:r>
              <a:rPr lang="en-US" sz="800" b="1" dirty="0" smtClean="0">
                <a:solidFill>
                  <a:schemeClr val="accent1"/>
                </a:solidFill>
                <a:latin typeface="Calibri" panose="020F0502020204030204" pitchFamily="34" charset="0"/>
              </a:rPr>
              <a:t>&gt;</a:t>
            </a:r>
            <a:endParaRPr lang="en-US" sz="900" b="1" dirty="0">
              <a:solidFill>
                <a:schemeClr val="accent1"/>
              </a:solidFill>
              <a:latin typeface="Calibri" panose="020F0502020204030204" pitchFamily="34" charset="0"/>
            </a:endParaRPr>
          </a:p>
        </p:txBody>
      </p:sp>
      <p:sp>
        <p:nvSpPr>
          <p:cNvPr id="4" name="Text Placeholder 3"/>
          <p:cNvSpPr>
            <a:spLocks noGrp="1"/>
          </p:cNvSpPr>
          <p:nvPr>
            <p:ph type="body" sz="half" idx="2"/>
          </p:nvPr>
        </p:nvSpPr>
        <p:spPr>
          <a:xfrm>
            <a:off x="693642" y="1602464"/>
            <a:ext cx="6793574" cy="3772122"/>
          </a:xfrm>
        </p:spPr>
        <p:txBody>
          <a:bodyPr>
            <a:normAutofit lnSpcReduction="10000"/>
          </a:bodyPr>
          <a:lstStyle/>
          <a:p>
            <a:pPr algn="l"/>
            <a:r>
              <a:rPr lang="fr-FR" sz="2100" dirty="0" err="1">
                <a:solidFill>
                  <a:schemeClr val="accent1"/>
                </a:solidFill>
              </a:rPr>
              <a:t>getElementsByTagName</a:t>
            </a:r>
            <a:r>
              <a:rPr lang="fr-FR" sz="2100" dirty="0">
                <a:solidFill>
                  <a:schemeClr val="accent1"/>
                </a:solidFill>
              </a:rPr>
              <a:t> et </a:t>
            </a:r>
            <a:r>
              <a:rPr lang="fr-FR" sz="2100" dirty="0" err="1">
                <a:solidFill>
                  <a:schemeClr val="accent1"/>
                </a:solidFill>
              </a:rPr>
              <a:t>getElementsByClassName</a:t>
            </a:r>
            <a:endParaRPr lang="fr-FR" sz="2100" dirty="0">
              <a:solidFill>
                <a:schemeClr val="accent1"/>
              </a:solidFill>
            </a:endParaRPr>
          </a:p>
          <a:p>
            <a:pPr algn="l"/>
            <a:r>
              <a:rPr lang="fr-FR" sz="1600" b="1" dirty="0">
                <a:latin typeface="Calibri" panose="020F0502020204030204" pitchFamily="34" charset="0"/>
              </a:rPr>
              <a:t>Ces deux méthodes vous permettent de récupérer les éléments avec les même balises et classe respectivement. Vous noterez que ici il y a un ‘s’ à ‘</a:t>
            </a:r>
            <a:r>
              <a:rPr lang="fr-FR" sz="1600" b="1" dirty="0" err="1">
                <a:latin typeface="Calibri" panose="020F0502020204030204" pitchFamily="34" charset="0"/>
              </a:rPr>
              <a:t>Element</a:t>
            </a:r>
            <a:r>
              <a:rPr lang="fr-FR" sz="1600" b="1" dirty="0">
                <a:latin typeface="Calibri" panose="020F0502020204030204" pitchFamily="34" charset="0"/>
              </a:rPr>
              <a:t>’. C’est parce que contrairement à la méthode précédente qui vous retourne un objet, ces deux méthode vous retourne un tableau des objets recherché.</a:t>
            </a:r>
            <a:r>
              <a:rPr lang="en-US" sz="1600" b="1" dirty="0">
                <a:latin typeface="Calibri" panose="020F0502020204030204" pitchFamily="34" charset="0"/>
              </a:rPr>
              <a:t> </a:t>
            </a:r>
          </a:p>
          <a:p>
            <a:pPr algn="l"/>
            <a:endParaRPr lang="en-US" sz="1600" b="1" dirty="0">
              <a:latin typeface="Calibri" panose="020F0502020204030204" pitchFamily="34" charset="0"/>
            </a:endParaRPr>
          </a:p>
          <a:p>
            <a:pPr algn="l"/>
            <a:r>
              <a:rPr lang="fr-FR" sz="1600" b="1" dirty="0">
                <a:latin typeface="Calibri" panose="020F0502020204030204" pitchFamily="34" charset="0"/>
              </a:rPr>
              <a:t>Depuis la console de votre navigateur vous pouvez aussi voir les nombreuses méthodes et propriété auxquelles vous pouvez y accéder. Nous allons en voir quelques-uns pour voir comment ils fonctionnent.</a:t>
            </a:r>
          </a:p>
        </p:txBody>
      </p:sp>
    </p:spTree>
    <p:extLst>
      <p:ext uri="{BB962C8B-B14F-4D97-AF65-F5344CB8AC3E}">
        <p14:creationId xmlns:p14="http://schemas.microsoft.com/office/powerpoint/2010/main" val="2916366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44" y="685801"/>
            <a:ext cx="4065007" cy="708434"/>
          </a:xfrm>
        </p:spPr>
        <p:txBody>
          <a:bodyPr>
            <a:normAutofit fontScale="90000"/>
          </a:bodyPr>
          <a:lstStyle/>
          <a:p>
            <a:r>
              <a:rPr lang="en-US" dirty="0" err="1"/>
              <a:t>Accéder</a:t>
            </a:r>
            <a:r>
              <a:rPr lang="en-US" dirty="0"/>
              <a:t> aux </a:t>
            </a:r>
            <a:r>
              <a:rPr lang="en-US" dirty="0" err="1"/>
              <a:t>éléments</a:t>
            </a:r>
            <a:r>
              <a:rPr lang="en-US" dirty="0"/>
              <a:t> du DOM</a:t>
            </a:r>
          </a:p>
        </p:txBody>
      </p:sp>
      <p:sp>
        <p:nvSpPr>
          <p:cNvPr id="3" name="Content Placeholder 2"/>
          <p:cNvSpPr>
            <a:spLocks noGrp="1"/>
          </p:cNvSpPr>
          <p:nvPr>
            <p:ph sz="quarter" idx="13"/>
          </p:nvPr>
        </p:nvSpPr>
        <p:spPr>
          <a:xfrm>
            <a:off x="5024674" y="685800"/>
            <a:ext cx="6055834" cy="4688785"/>
          </a:xfrm>
        </p:spPr>
        <p:txBody>
          <a:bodyPr>
            <a:noAutofit/>
          </a:bodyPr>
          <a:lstStyle/>
          <a:p>
            <a:pPr marL="0" indent="0">
              <a:lnSpc>
                <a:spcPct val="100000"/>
              </a:lnSpc>
              <a:buNone/>
            </a:pPr>
            <a:r>
              <a:rPr lang="en-US" sz="1200" b="1" dirty="0" err="1">
                <a:solidFill>
                  <a:schemeClr val="accent1"/>
                </a:solidFill>
                <a:latin typeface="Calibri" panose="020F0502020204030204" pitchFamily="34" charset="0"/>
              </a:rPr>
              <a:t>Exemple</a:t>
            </a:r>
            <a:r>
              <a:rPr lang="en-US" sz="1200" b="1" dirty="0">
                <a:solidFill>
                  <a:schemeClr val="accent1"/>
                </a:solidFill>
                <a:latin typeface="Calibri" panose="020F0502020204030204" pitchFamily="34" charset="0"/>
              </a:rPr>
              <a:t> :</a:t>
            </a:r>
          </a:p>
          <a:p>
            <a:pPr marL="0" indent="0">
              <a:lnSpc>
                <a:spcPct val="100000"/>
              </a:lnSpc>
              <a:buNone/>
            </a:pPr>
            <a:r>
              <a:rPr lang="en-US" sz="1200" b="1" dirty="0">
                <a:solidFill>
                  <a:schemeClr val="accent1"/>
                </a:solidFill>
                <a:latin typeface="Calibri" panose="020F0502020204030204" pitchFamily="34" charset="0"/>
              </a:rPr>
              <a:t>&lt;!DOCTYPE html&gt;</a:t>
            </a:r>
          </a:p>
          <a:p>
            <a:pPr marL="0" indent="0">
              <a:lnSpc>
                <a:spcPct val="100000"/>
              </a:lnSpc>
              <a:buNone/>
            </a:pPr>
            <a:r>
              <a:rPr lang="en-US" sz="1200" b="1" dirty="0">
                <a:solidFill>
                  <a:schemeClr val="accent1"/>
                </a:solidFill>
                <a:latin typeface="Calibri" panose="020F0502020204030204" pitchFamily="34" charset="0"/>
              </a:rPr>
              <a:t>&lt;html </a:t>
            </a:r>
            <a:r>
              <a:rPr lang="en-US" sz="1200" b="1" dirty="0" err="1">
                <a:solidFill>
                  <a:schemeClr val="accent1"/>
                </a:solidFill>
                <a:latin typeface="Calibri" panose="020F0502020204030204" pitchFamily="34" charset="0"/>
              </a:rPr>
              <a:t>lang</a:t>
            </a:r>
            <a:r>
              <a:rPr lang="en-US" sz="1200" b="1" dirty="0">
                <a:solidFill>
                  <a:schemeClr val="accent1"/>
                </a:solidFill>
                <a:latin typeface="Calibri" panose="020F0502020204030204" pitchFamily="34" charset="0"/>
              </a:rPr>
              <a:t>="</a:t>
            </a:r>
            <a:r>
              <a:rPr lang="en-US" sz="1200" b="1" dirty="0" err="1">
                <a:solidFill>
                  <a:schemeClr val="accent1"/>
                </a:solidFill>
                <a:latin typeface="Calibri" panose="020F0502020204030204" pitchFamily="34" charset="0"/>
              </a:rPr>
              <a:t>en</a:t>
            </a:r>
            <a:r>
              <a:rPr lang="en-US" sz="1200" b="1" dirty="0">
                <a:solidFill>
                  <a:schemeClr val="accent1"/>
                </a:solidFill>
                <a:latin typeface="Calibri" panose="020F0502020204030204" pitchFamily="34" charset="0"/>
              </a:rPr>
              <a:t>"&gt;</a:t>
            </a:r>
          </a:p>
          <a:p>
            <a:pPr marL="0" indent="0">
              <a:lnSpc>
                <a:spcPct val="100000"/>
              </a:lnSpc>
              <a:buNone/>
            </a:pPr>
            <a:r>
              <a:rPr lang="en-US" sz="1200" b="1" dirty="0">
                <a:solidFill>
                  <a:schemeClr val="accent1"/>
                </a:solidFill>
                <a:latin typeface="Calibri" panose="020F0502020204030204" pitchFamily="34" charset="0"/>
              </a:rPr>
              <a:t> &lt;head&gt;</a:t>
            </a:r>
          </a:p>
          <a:p>
            <a:pPr marL="0" indent="0">
              <a:lnSpc>
                <a:spcPct val="100000"/>
              </a:lnSpc>
              <a:buNone/>
            </a:pPr>
            <a:r>
              <a:rPr lang="en-US" sz="1200" b="1" dirty="0">
                <a:solidFill>
                  <a:schemeClr val="accent1"/>
                </a:solidFill>
                <a:latin typeface="Calibri" panose="020F0502020204030204" pitchFamily="34" charset="0"/>
              </a:rPr>
              <a:t>   &lt;meta charset="utf-8"&gt;</a:t>
            </a:r>
          </a:p>
          <a:p>
            <a:pPr marL="0" indent="0">
              <a:lnSpc>
                <a:spcPct val="100000"/>
              </a:lnSpc>
              <a:buNone/>
            </a:pPr>
            <a:r>
              <a:rPr lang="en-US" sz="1200" b="1" dirty="0">
                <a:solidFill>
                  <a:schemeClr val="accent1"/>
                </a:solidFill>
                <a:latin typeface="Calibri" panose="020F0502020204030204" pitchFamily="34" charset="0"/>
              </a:rPr>
              <a:t>   &lt;title&gt;JavaScript Course - IKNSA&lt;/title&gt;</a:t>
            </a:r>
          </a:p>
          <a:p>
            <a:pPr marL="0" indent="0">
              <a:lnSpc>
                <a:spcPct val="100000"/>
              </a:lnSpc>
              <a:buNone/>
            </a:pPr>
            <a:r>
              <a:rPr lang="en-US" sz="1200" b="1" dirty="0">
                <a:solidFill>
                  <a:schemeClr val="accent1"/>
                </a:solidFill>
                <a:latin typeface="Calibri" panose="020F0502020204030204" pitchFamily="34" charset="0"/>
              </a:rPr>
              <a:t> &lt;/head&gt;</a:t>
            </a:r>
          </a:p>
          <a:p>
            <a:pPr marL="0" indent="0">
              <a:lnSpc>
                <a:spcPct val="100000"/>
              </a:lnSpc>
              <a:buNone/>
            </a:pPr>
            <a:r>
              <a:rPr lang="en-US" sz="1200" b="1" dirty="0">
                <a:solidFill>
                  <a:schemeClr val="accent1"/>
                </a:solidFill>
                <a:latin typeface="Calibri" panose="020F0502020204030204" pitchFamily="34" charset="0"/>
              </a:rPr>
              <a:t> &lt;body</a:t>
            </a:r>
            <a:r>
              <a:rPr lang="en-US" sz="1200" b="1" dirty="0" smtClean="0">
                <a:solidFill>
                  <a:schemeClr val="accent1"/>
                </a:solidFill>
                <a:latin typeface="Calibri" panose="020F0502020204030204" pitchFamily="34" charset="0"/>
              </a:rPr>
              <a:t>&gt;</a:t>
            </a:r>
          </a:p>
          <a:p>
            <a:pPr marL="0" indent="0">
              <a:lnSpc>
                <a:spcPct val="100000"/>
              </a:lnSpc>
              <a:buNone/>
            </a:pPr>
            <a:r>
              <a:rPr lang="en-US" sz="1200" b="1" dirty="0" smtClean="0">
                <a:solidFill>
                  <a:schemeClr val="accent1"/>
                </a:solidFill>
                <a:latin typeface="Calibri" panose="020F0502020204030204" pitchFamily="34" charset="0"/>
              </a:rPr>
              <a:t>   &lt;div id="test"&gt;</a:t>
            </a:r>
          </a:p>
          <a:p>
            <a:pPr marL="0" indent="0">
              <a:lnSpc>
                <a:spcPct val="100000"/>
              </a:lnSpc>
              <a:buNone/>
            </a:pPr>
            <a:r>
              <a:rPr lang="en-US" sz="1200" b="1" dirty="0">
                <a:solidFill>
                  <a:schemeClr val="accent1"/>
                </a:solidFill>
                <a:latin typeface="Calibri" panose="020F0502020204030204" pitchFamily="34" charset="0"/>
              </a:rPr>
              <a:t>       &lt;p class="paragraph"&gt;</a:t>
            </a:r>
          </a:p>
          <a:p>
            <a:pPr marL="0" indent="0">
              <a:lnSpc>
                <a:spcPct val="100000"/>
              </a:lnSpc>
              <a:buNone/>
            </a:pPr>
            <a:r>
              <a:rPr lang="en-US" sz="1200" b="1" dirty="0">
                <a:solidFill>
                  <a:schemeClr val="accent1"/>
                </a:solidFill>
                <a:latin typeface="Calibri" panose="020F0502020204030204" pitchFamily="34" charset="0"/>
              </a:rPr>
              <a:t>           &lt;a </a:t>
            </a:r>
            <a:r>
              <a:rPr lang="en-US" sz="1200" b="1" dirty="0" err="1">
                <a:solidFill>
                  <a:schemeClr val="accent1"/>
                </a:solidFill>
                <a:latin typeface="Calibri" panose="020F0502020204030204" pitchFamily="34" charset="0"/>
              </a:rPr>
              <a:t>href</a:t>
            </a:r>
            <a:r>
              <a:rPr lang="en-US" sz="1200" b="1" dirty="0">
                <a:solidFill>
                  <a:schemeClr val="accent1"/>
                </a:solidFill>
                <a:latin typeface="Calibri" panose="020F0502020204030204" pitchFamily="34" charset="0"/>
              </a:rPr>
              <a:t>="#" class="lien"&gt;</a:t>
            </a:r>
            <a:r>
              <a:rPr lang="en-US" sz="1200" b="1" dirty="0" err="1">
                <a:solidFill>
                  <a:schemeClr val="accent1"/>
                </a:solidFill>
                <a:latin typeface="Calibri" panose="020F0502020204030204" pitchFamily="34" charset="0"/>
              </a:rPr>
              <a:t>ceci</a:t>
            </a:r>
            <a:r>
              <a:rPr lang="en-US" sz="1200" b="1" dirty="0">
                <a:solidFill>
                  <a:schemeClr val="accent1"/>
                </a:solidFill>
                <a:latin typeface="Calibri" panose="020F0502020204030204" pitchFamily="34" charset="0"/>
              </a:rPr>
              <a:t> </a:t>
            </a:r>
            <a:r>
              <a:rPr lang="en-US" sz="1200" b="1" dirty="0" err="1">
                <a:solidFill>
                  <a:schemeClr val="accent1"/>
                </a:solidFill>
                <a:latin typeface="Calibri" panose="020F0502020204030204" pitchFamily="34" charset="0"/>
              </a:rPr>
              <a:t>est</a:t>
            </a:r>
            <a:r>
              <a:rPr lang="en-US" sz="1200" b="1" dirty="0">
                <a:solidFill>
                  <a:schemeClr val="accent1"/>
                </a:solidFill>
                <a:latin typeface="Calibri" panose="020F0502020204030204" pitchFamily="34" charset="0"/>
              </a:rPr>
              <a:t> un lien&lt;/a&gt;</a:t>
            </a:r>
          </a:p>
          <a:p>
            <a:pPr marL="0" indent="0">
              <a:lnSpc>
                <a:spcPct val="100000"/>
              </a:lnSpc>
              <a:buNone/>
            </a:pPr>
            <a:r>
              <a:rPr lang="en-US" sz="1200" b="1" dirty="0">
                <a:solidFill>
                  <a:schemeClr val="accent1"/>
                </a:solidFill>
                <a:latin typeface="Calibri" panose="020F0502020204030204" pitchFamily="34" charset="0"/>
              </a:rPr>
              <a:t>       &lt;/p&gt;</a:t>
            </a:r>
          </a:p>
          <a:p>
            <a:pPr marL="0" indent="0">
              <a:lnSpc>
                <a:spcPct val="100000"/>
              </a:lnSpc>
              <a:buNone/>
            </a:pPr>
            <a:r>
              <a:rPr lang="en-US" sz="1200" b="1" dirty="0">
                <a:solidFill>
                  <a:schemeClr val="accent1"/>
                </a:solidFill>
                <a:latin typeface="Calibri" panose="020F0502020204030204" pitchFamily="34" charset="0"/>
              </a:rPr>
              <a:t>   &lt;/div&gt;</a:t>
            </a:r>
          </a:p>
          <a:p>
            <a:pPr marL="0" indent="0">
              <a:lnSpc>
                <a:spcPct val="100000"/>
              </a:lnSpc>
              <a:buNone/>
            </a:pPr>
            <a:r>
              <a:rPr lang="en-US" sz="1200" b="1" dirty="0">
                <a:solidFill>
                  <a:schemeClr val="accent1"/>
                </a:solidFill>
                <a:latin typeface="Calibri" panose="020F0502020204030204" pitchFamily="34" charset="0"/>
              </a:rPr>
              <a:t>   &lt;script&gt;</a:t>
            </a:r>
          </a:p>
          <a:p>
            <a:pPr marL="0" indent="0">
              <a:lnSpc>
                <a:spcPct val="100000"/>
              </a:lnSpc>
              <a:buNone/>
            </a:pPr>
            <a:r>
              <a:rPr lang="en-US" sz="1200" b="1" dirty="0">
                <a:solidFill>
                  <a:schemeClr val="accent1"/>
                </a:solidFill>
                <a:latin typeface="Calibri" panose="020F0502020204030204" pitchFamily="34" charset="0"/>
              </a:rPr>
              <a:t>       console.log(</a:t>
            </a:r>
            <a:r>
              <a:rPr lang="en-US" sz="1200" b="1" dirty="0" err="1">
                <a:solidFill>
                  <a:schemeClr val="accent1"/>
                </a:solidFill>
                <a:latin typeface="Calibri" panose="020F0502020204030204" pitchFamily="34" charset="0"/>
              </a:rPr>
              <a:t>document.querySelector</a:t>
            </a:r>
            <a:r>
              <a:rPr lang="en-US" sz="1200" b="1" dirty="0">
                <a:solidFill>
                  <a:schemeClr val="accent1"/>
                </a:solidFill>
                <a:latin typeface="Calibri" panose="020F0502020204030204" pitchFamily="34" charset="0"/>
              </a:rPr>
              <a:t>('#test .paragraph .lien'));</a:t>
            </a:r>
          </a:p>
          <a:p>
            <a:pPr marL="0" indent="0">
              <a:lnSpc>
                <a:spcPct val="100000"/>
              </a:lnSpc>
              <a:buNone/>
            </a:pPr>
            <a:r>
              <a:rPr lang="en-US" sz="1200" b="1" dirty="0">
                <a:solidFill>
                  <a:schemeClr val="accent1"/>
                </a:solidFill>
                <a:latin typeface="Calibri" panose="020F0502020204030204" pitchFamily="34" charset="0"/>
              </a:rPr>
              <a:t>   &lt;/script&gt;</a:t>
            </a:r>
          </a:p>
          <a:p>
            <a:pPr marL="0" indent="0">
              <a:lnSpc>
                <a:spcPct val="100000"/>
              </a:lnSpc>
              <a:buNone/>
            </a:pPr>
            <a:r>
              <a:rPr lang="en-US" sz="1200" b="1" dirty="0">
                <a:solidFill>
                  <a:schemeClr val="accent1"/>
                </a:solidFill>
                <a:latin typeface="Calibri" panose="020F0502020204030204" pitchFamily="34" charset="0"/>
              </a:rPr>
              <a:t> &lt;/body&gt;</a:t>
            </a:r>
          </a:p>
          <a:p>
            <a:pPr marL="0" indent="0">
              <a:lnSpc>
                <a:spcPct val="100000"/>
              </a:lnSpc>
              <a:buNone/>
            </a:pPr>
            <a:r>
              <a:rPr lang="en-US" sz="1200" b="1" dirty="0">
                <a:solidFill>
                  <a:schemeClr val="accent1"/>
                </a:solidFill>
                <a:latin typeface="Calibri" panose="020F0502020204030204" pitchFamily="34" charset="0"/>
              </a:rPr>
              <a:t>&lt;/html</a:t>
            </a:r>
            <a:r>
              <a:rPr lang="en-US" sz="1200" b="1" dirty="0" smtClean="0">
                <a:solidFill>
                  <a:schemeClr val="accent1"/>
                </a:solidFill>
                <a:latin typeface="Calibri" panose="020F0502020204030204" pitchFamily="34" charset="0"/>
              </a:rPr>
              <a:t>&gt;</a:t>
            </a:r>
            <a:endParaRPr lang="en-US" sz="1200" b="1" dirty="0">
              <a:solidFill>
                <a:schemeClr val="accent1"/>
              </a:solidFill>
              <a:latin typeface="Calibri" panose="020F0502020204030204" pitchFamily="34" charset="0"/>
            </a:endParaRPr>
          </a:p>
        </p:txBody>
      </p:sp>
      <p:sp>
        <p:nvSpPr>
          <p:cNvPr id="4" name="Text Placeholder 3"/>
          <p:cNvSpPr>
            <a:spLocks noGrp="1"/>
          </p:cNvSpPr>
          <p:nvPr>
            <p:ph type="body" sz="half" idx="2"/>
          </p:nvPr>
        </p:nvSpPr>
        <p:spPr>
          <a:xfrm>
            <a:off x="244444" y="2437447"/>
            <a:ext cx="4780230" cy="2665533"/>
          </a:xfrm>
        </p:spPr>
        <p:txBody>
          <a:bodyPr/>
          <a:lstStyle/>
          <a:p>
            <a:pPr algn="l"/>
            <a:r>
              <a:rPr lang="fr-FR" sz="1600" b="1" dirty="0">
                <a:latin typeface="Calibri" panose="020F0502020204030204" pitchFamily="34" charset="0"/>
              </a:rPr>
              <a:t>Ces deux méthodes prennent tous le deux en paramètre une chaine de caractère semblable à votre sélecteur CSS</a:t>
            </a:r>
            <a:r>
              <a:rPr lang="fr-FR" sz="1600" b="1" dirty="0" smtClean="0">
                <a:latin typeface="Calibri" panose="020F0502020204030204" pitchFamily="34" charset="0"/>
              </a:rPr>
              <a:t>.</a:t>
            </a:r>
          </a:p>
          <a:p>
            <a:pPr algn="l"/>
            <a:r>
              <a:rPr lang="fr-FR" sz="1600" b="1" dirty="0">
                <a:latin typeface="Calibri" panose="020F0502020204030204" pitchFamily="34" charset="0"/>
              </a:rPr>
              <a:t>https://github.com/iknsa-formation/javaScript/tree/modification_dom</a:t>
            </a:r>
          </a:p>
        </p:txBody>
      </p:sp>
    </p:spTree>
    <p:extLst>
      <p:ext uri="{BB962C8B-B14F-4D97-AF65-F5344CB8AC3E}">
        <p14:creationId xmlns:p14="http://schemas.microsoft.com/office/powerpoint/2010/main" val="370063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 </a:t>
            </a:r>
            <a:r>
              <a:rPr lang="en-US" dirty="0" err="1"/>
              <a:t>fonctions</a:t>
            </a:r>
            <a:r>
              <a:rPr lang="en-US" dirty="0"/>
              <a:t> type “</a:t>
            </a:r>
            <a:r>
              <a:rPr lang="en-US" dirty="0" err="1"/>
              <a:t>boite</a:t>
            </a:r>
            <a:r>
              <a:rPr lang="en-US" dirty="0"/>
              <a:t> de dialogue” </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6057" y="1988335"/>
            <a:ext cx="9049733" cy="3469784"/>
          </a:xfrm>
        </p:spPr>
      </p:pic>
    </p:spTree>
    <p:extLst>
      <p:ext uri="{BB962C8B-B14F-4D97-AF65-F5344CB8AC3E}">
        <p14:creationId xmlns:p14="http://schemas.microsoft.com/office/powerpoint/2010/main" val="3119632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626952"/>
          </a:xfrm>
        </p:spPr>
        <p:txBody>
          <a:bodyPr>
            <a:normAutofit fontScale="90000"/>
          </a:bodyPr>
          <a:lstStyle/>
          <a:p>
            <a:r>
              <a:rPr lang="en-US" dirty="0" err="1"/>
              <a:t>Accéder</a:t>
            </a:r>
            <a:r>
              <a:rPr lang="en-US" dirty="0"/>
              <a:t> aux </a:t>
            </a:r>
            <a:r>
              <a:rPr lang="en-US" dirty="0" err="1"/>
              <a:t>éléments</a:t>
            </a:r>
            <a:r>
              <a:rPr lang="en-US" dirty="0"/>
              <a:t> du DOM</a:t>
            </a:r>
          </a:p>
        </p:txBody>
      </p:sp>
      <p:sp>
        <p:nvSpPr>
          <p:cNvPr id="3" name="Content Placeholder 2"/>
          <p:cNvSpPr>
            <a:spLocks noGrp="1"/>
          </p:cNvSpPr>
          <p:nvPr>
            <p:ph sz="quarter" idx="13"/>
          </p:nvPr>
        </p:nvSpPr>
        <p:spPr/>
        <p:txBody>
          <a:bodyPr>
            <a:noAutofit/>
          </a:bodyPr>
          <a:lstStyle/>
          <a:p>
            <a:pPr marL="0" indent="0">
              <a:buNone/>
            </a:pPr>
            <a:r>
              <a:rPr lang="en-US" sz="900" b="1" dirty="0" smtClean="0">
                <a:solidFill>
                  <a:schemeClr val="accent1"/>
                </a:solidFill>
                <a:latin typeface="Calibri" panose="020F0502020204030204" pitchFamily="34" charset="0"/>
              </a:rPr>
              <a:t>&lt;</a:t>
            </a:r>
            <a:r>
              <a:rPr lang="en-US" sz="900" b="1" dirty="0">
                <a:solidFill>
                  <a:schemeClr val="accent1"/>
                </a:solidFill>
                <a:latin typeface="Calibri" panose="020F0502020204030204" pitchFamily="34" charset="0"/>
              </a:rPr>
              <a:t>html </a:t>
            </a:r>
            <a:r>
              <a:rPr lang="en-US" sz="900" b="1" dirty="0" err="1">
                <a:solidFill>
                  <a:schemeClr val="accent1"/>
                </a:solidFill>
                <a:latin typeface="Calibri" panose="020F0502020204030204" pitchFamily="34" charset="0"/>
              </a:rPr>
              <a:t>lang</a:t>
            </a:r>
            <a:r>
              <a:rPr lang="en-US" sz="900" b="1" dirty="0">
                <a:solidFill>
                  <a:schemeClr val="accent1"/>
                </a:solidFill>
                <a:latin typeface="Calibri" panose="020F0502020204030204" pitchFamily="34" charset="0"/>
              </a:rPr>
              <a:t>="</a:t>
            </a:r>
            <a:r>
              <a:rPr lang="en-US" sz="900" b="1" dirty="0" err="1">
                <a:solidFill>
                  <a:schemeClr val="accent1"/>
                </a:solidFill>
                <a:latin typeface="Calibri" panose="020F0502020204030204" pitchFamily="34" charset="0"/>
              </a:rPr>
              <a:t>en</a:t>
            </a:r>
            <a:r>
              <a:rPr lang="en-US" sz="900" b="1" dirty="0">
                <a:solidFill>
                  <a:schemeClr val="accent1"/>
                </a:solidFill>
                <a:latin typeface="Calibri" panose="020F0502020204030204" pitchFamily="34" charset="0"/>
              </a:rPr>
              <a:t>"&gt;</a:t>
            </a:r>
          </a:p>
          <a:p>
            <a:pPr marL="0" indent="0">
              <a:buNone/>
            </a:pPr>
            <a:r>
              <a:rPr lang="en-US" sz="900" b="1" dirty="0">
                <a:solidFill>
                  <a:schemeClr val="accent1"/>
                </a:solidFill>
                <a:latin typeface="Calibri" panose="020F0502020204030204" pitchFamily="34" charset="0"/>
              </a:rPr>
              <a:t> &lt;head&gt;</a:t>
            </a:r>
          </a:p>
          <a:p>
            <a:pPr marL="0" indent="0">
              <a:buNone/>
            </a:pPr>
            <a:r>
              <a:rPr lang="en-US" sz="900" b="1" dirty="0">
                <a:solidFill>
                  <a:schemeClr val="accent1"/>
                </a:solidFill>
                <a:latin typeface="Calibri" panose="020F0502020204030204" pitchFamily="34" charset="0"/>
              </a:rPr>
              <a:t>   &lt;meta charset="utf-8"&gt;</a:t>
            </a:r>
          </a:p>
          <a:p>
            <a:pPr marL="0" indent="0">
              <a:buNone/>
            </a:pPr>
            <a:r>
              <a:rPr lang="en-US" sz="900" b="1" dirty="0">
                <a:solidFill>
                  <a:schemeClr val="accent1"/>
                </a:solidFill>
                <a:latin typeface="Calibri" panose="020F0502020204030204" pitchFamily="34" charset="0"/>
              </a:rPr>
              <a:t>   &lt;title&gt;JavaScript Course - IKNSA&lt;/title&gt;</a:t>
            </a:r>
          </a:p>
          <a:p>
            <a:pPr marL="0" indent="0">
              <a:buNone/>
            </a:pPr>
            <a:r>
              <a:rPr lang="en-US" sz="900" b="1" dirty="0">
                <a:solidFill>
                  <a:schemeClr val="accent1"/>
                </a:solidFill>
                <a:latin typeface="Calibri" panose="020F0502020204030204" pitchFamily="34" charset="0"/>
              </a:rPr>
              <a:t> &lt;/head&gt;</a:t>
            </a:r>
          </a:p>
          <a:p>
            <a:pPr marL="0" indent="0">
              <a:buNone/>
            </a:pPr>
            <a:r>
              <a:rPr lang="en-US" sz="900" b="1" dirty="0">
                <a:solidFill>
                  <a:schemeClr val="accent1"/>
                </a:solidFill>
                <a:latin typeface="Calibri" panose="020F0502020204030204" pitchFamily="34" charset="0"/>
              </a:rPr>
              <a:t> &lt;div id="test"&gt;</a:t>
            </a:r>
          </a:p>
          <a:p>
            <a:pPr marL="0" indent="0">
              <a:buNone/>
            </a:pPr>
            <a:r>
              <a:rPr lang="en-US" sz="900" b="1" dirty="0">
                <a:solidFill>
                  <a:schemeClr val="accent1"/>
                </a:solidFill>
                <a:latin typeface="Calibri" panose="020F0502020204030204" pitchFamily="34" charset="0"/>
              </a:rPr>
              <a:t>     &lt;p&gt;</a:t>
            </a:r>
          </a:p>
          <a:p>
            <a:pPr marL="0" indent="0">
              <a:buNone/>
            </a:pPr>
            <a:r>
              <a:rPr lang="en-US" sz="900" b="1" dirty="0">
                <a:solidFill>
                  <a:schemeClr val="accent1"/>
                </a:solidFill>
                <a:latin typeface="Calibri" panose="020F0502020204030204" pitchFamily="34" charset="0"/>
              </a:rPr>
              <a:t>         Lorem ipsum dolor sit </a:t>
            </a:r>
            <a:r>
              <a:rPr lang="en-US" sz="900" b="1" dirty="0" err="1">
                <a:solidFill>
                  <a:schemeClr val="accent1"/>
                </a:solidFill>
                <a:latin typeface="Calibri" panose="020F0502020204030204" pitchFamily="34" charset="0"/>
              </a:rPr>
              <a:t>amet</a:t>
            </a:r>
            <a:r>
              <a:rPr lang="en-US" sz="900" b="1" dirty="0">
                <a:solidFill>
                  <a:schemeClr val="accent1"/>
                </a:solidFill>
                <a:latin typeface="Calibri" panose="020F0502020204030204" pitchFamily="34" charset="0"/>
              </a:rPr>
              <a:t>.</a:t>
            </a:r>
          </a:p>
          <a:p>
            <a:pPr marL="0" indent="0">
              <a:buNone/>
            </a:pPr>
            <a:r>
              <a:rPr lang="en-US" sz="900" b="1" dirty="0">
                <a:solidFill>
                  <a:schemeClr val="accent1"/>
                </a:solidFill>
                <a:latin typeface="Calibri" panose="020F0502020204030204" pitchFamily="34" charset="0"/>
              </a:rPr>
              <a:t>     &lt;/p&gt;</a:t>
            </a:r>
          </a:p>
          <a:p>
            <a:pPr marL="0" indent="0">
              <a:buNone/>
            </a:pPr>
            <a:r>
              <a:rPr lang="en-US" sz="900" b="1" dirty="0">
                <a:solidFill>
                  <a:schemeClr val="accent1"/>
                </a:solidFill>
                <a:latin typeface="Calibri" panose="020F0502020204030204" pitchFamily="34" charset="0"/>
              </a:rPr>
              <a:t> &lt;/div&gt;</a:t>
            </a:r>
          </a:p>
          <a:p>
            <a:pPr marL="0" indent="0">
              <a:buNone/>
            </a:pPr>
            <a:r>
              <a:rPr lang="en-US" sz="900" b="1" dirty="0">
                <a:solidFill>
                  <a:schemeClr val="accent1"/>
                </a:solidFill>
                <a:latin typeface="Calibri" panose="020F0502020204030204" pitchFamily="34" charset="0"/>
              </a:rPr>
              <a:t> &lt;body</a:t>
            </a:r>
            <a:r>
              <a:rPr lang="en-US" sz="900" b="1" dirty="0" smtClean="0">
                <a:solidFill>
                  <a:schemeClr val="accent1"/>
                </a:solidFill>
                <a:latin typeface="Calibri" panose="020F0502020204030204" pitchFamily="34" charset="0"/>
              </a:rPr>
              <a:t>&gt;</a:t>
            </a:r>
          </a:p>
          <a:p>
            <a:pPr marL="0" indent="0">
              <a:buNone/>
            </a:pPr>
            <a:r>
              <a:rPr lang="en-US" sz="900" b="1" dirty="0">
                <a:solidFill>
                  <a:schemeClr val="accent1"/>
                </a:solidFill>
                <a:latin typeface="Calibri" panose="020F0502020204030204" pitchFamily="34" charset="0"/>
              </a:rPr>
              <a:t>   &lt;script&gt;</a:t>
            </a:r>
          </a:p>
          <a:p>
            <a:pPr marL="0" indent="0">
              <a:buNone/>
            </a:pPr>
            <a:r>
              <a:rPr lang="en-US" sz="900" b="1" dirty="0">
                <a:solidFill>
                  <a:schemeClr val="accent1"/>
                </a:solidFill>
                <a:latin typeface="Calibri" panose="020F0502020204030204" pitchFamily="34" charset="0"/>
              </a:rPr>
              <a:t>       console.log(</a:t>
            </a:r>
            <a:r>
              <a:rPr lang="en-US" sz="900" b="1" dirty="0" err="1">
                <a:solidFill>
                  <a:schemeClr val="accent1"/>
                </a:solidFill>
                <a:latin typeface="Calibri" panose="020F0502020204030204" pitchFamily="34" charset="0"/>
              </a:rPr>
              <a:t>document.getElementById</a:t>
            </a:r>
            <a:r>
              <a:rPr lang="en-US" sz="900" b="1" dirty="0">
                <a:solidFill>
                  <a:schemeClr val="accent1"/>
                </a:solidFill>
                <a:latin typeface="Calibri" panose="020F0502020204030204" pitchFamily="34" charset="0"/>
              </a:rPr>
              <a:t>('test').</a:t>
            </a:r>
            <a:r>
              <a:rPr lang="en-US" sz="900" b="1" dirty="0" err="1">
                <a:solidFill>
                  <a:schemeClr val="accent1"/>
                </a:solidFill>
                <a:latin typeface="Calibri" panose="020F0502020204030204" pitchFamily="34" charset="0"/>
              </a:rPr>
              <a:t>innerHTML</a:t>
            </a:r>
            <a:r>
              <a:rPr lang="en-US" sz="900" b="1" dirty="0">
                <a:solidFill>
                  <a:schemeClr val="accent1"/>
                </a:solidFill>
                <a:latin typeface="Calibri" panose="020F0502020204030204" pitchFamily="34" charset="0"/>
              </a:rPr>
              <a:t>);</a:t>
            </a:r>
          </a:p>
          <a:p>
            <a:pPr marL="0" indent="0">
              <a:buNone/>
            </a:pPr>
            <a:r>
              <a:rPr lang="en-US" sz="900" b="1" dirty="0">
                <a:solidFill>
                  <a:schemeClr val="accent1"/>
                </a:solidFill>
                <a:latin typeface="Calibri" panose="020F0502020204030204" pitchFamily="34" charset="0"/>
              </a:rPr>
              <a:t>       </a:t>
            </a:r>
            <a:r>
              <a:rPr lang="en-US" sz="900" b="1" dirty="0" err="1">
                <a:solidFill>
                  <a:schemeClr val="accent1"/>
                </a:solidFill>
                <a:latin typeface="Calibri" panose="020F0502020204030204" pitchFamily="34" charset="0"/>
              </a:rPr>
              <a:t>document.getElementById</a:t>
            </a:r>
            <a:r>
              <a:rPr lang="en-US" sz="900" b="1" dirty="0">
                <a:solidFill>
                  <a:schemeClr val="accent1"/>
                </a:solidFill>
                <a:latin typeface="Calibri" panose="020F0502020204030204" pitchFamily="34" charset="0"/>
              </a:rPr>
              <a:t>('test').</a:t>
            </a:r>
            <a:r>
              <a:rPr lang="en-US" sz="900" b="1" dirty="0" err="1">
                <a:solidFill>
                  <a:schemeClr val="accent1"/>
                </a:solidFill>
                <a:latin typeface="Calibri" panose="020F0502020204030204" pitchFamily="34" charset="0"/>
              </a:rPr>
              <a:t>innerHTML</a:t>
            </a:r>
            <a:r>
              <a:rPr lang="en-US" sz="900" b="1" dirty="0">
                <a:solidFill>
                  <a:schemeClr val="accent1"/>
                </a:solidFill>
                <a:latin typeface="Calibri" panose="020F0502020204030204" pitchFamily="34" charset="0"/>
              </a:rPr>
              <a:t> = '&lt;a </a:t>
            </a:r>
            <a:r>
              <a:rPr lang="en-US" sz="900" b="1" dirty="0" err="1">
                <a:solidFill>
                  <a:schemeClr val="accent1"/>
                </a:solidFill>
                <a:latin typeface="Calibri" panose="020F0502020204030204" pitchFamily="34" charset="0"/>
              </a:rPr>
              <a:t>href</a:t>
            </a:r>
            <a:r>
              <a:rPr lang="en-US" sz="900" b="1" dirty="0">
                <a:solidFill>
                  <a:schemeClr val="accent1"/>
                </a:solidFill>
                <a:latin typeface="Calibri" panose="020F0502020204030204" pitchFamily="34" charset="0"/>
              </a:rPr>
              <a:t>="#"&gt;&lt;strong&gt;Modification avec le JavaScript&lt;/strong&gt;&lt;/a&gt;';</a:t>
            </a:r>
          </a:p>
          <a:p>
            <a:pPr marL="0" indent="0">
              <a:buNone/>
            </a:pPr>
            <a:r>
              <a:rPr lang="en-US" sz="900" b="1" dirty="0">
                <a:solidFill>
                  <a:schemeClr val="accent1"/>
                </a:solidFill>
                <a:latin typeface="Calibri" panose="020F0502020204030204" pitchFamily="34" charset="0"/>
              </a:rPr>
              <a:t>       console.log(</a:t>
            </a:r>
            <a:r>
              <a:rPr lang="en-US" sz="900" b="1" dirty="0" err="1">
                <a:solidFill>
                  <a:schemeClr val="accent1"/>
                </a:solidFill>
                <a:latin typeface="Calibri" panose="020F0502020204030204" pitchFamily="34" charset="0"/>
              </a:rPr>
              <a:t>document.getElementById</a:t>
            </a:r>
            <a:r>
              <a:rPr lang="en-US" sz="900" b="1" dirty="0">
                <a:solidFill>
                  <a:schemeClr val="accent1"/>
                </a:solidFill>
                <a:latin typeface="Calibri" panose="020F0502020204030204" pitchFamily="34" charset="0"/>
              </a:rPr>
              <a:t>('test').</a:t>
            </a:r>
            <a:r>
              <a:rPr lang="en-US" sz="900" b="1" dirty="0" err="1">
                <a:solidFill>
                  <a:schemeClr val="accent1"/>
                </a:solidFill>
                <a:latin typeface="Calibri" panose="020F0502020204030204" pitchFamily="34" charset="0"/>
              </a:rPr>
              <a:t>innerHTML</a:t>
            </a:r>
            <a:r>
              <a:rPr lang="en-US" sz="900" b="1" dirty="0">
                <a:solidFill>
                  <a:schemeClr val="accent1"/>
                </a:solidFill>
                <a:latin typeface="Calibri" panose="020F0502020204030204" pitchFamily="34" charset="0"/>
              </a:rPr>
              <a:t>);</a:t>
            </a:r>
          </a:p>
          <a:p>
            <a:pPr marL="0" indent="0">
              <a:buNone/>
            </a:pPr>
            <a:r>
              <a:rPr lang="en-US" sz="900" b="1" dirty="0">
                <a:solidFill>
                  <a:schemeClr val="accent1"/>
                </a:solidFill>
                <a:latin typeface="Calibri" panose="020F0502020204030204" pitchFamily="34" charset="0"/>
              </a:rPr>
              <a:t>   &lt;/script&gt;</a:t>
            </a:r>
          </a:p>
          <a:p>
            <a:pPr marL="0" indent="0">
              <a:buNone/>
            </a:pPr>
            <a:r>
              <a:rPr lang="en-US" sz="900" b="1" dirty="0">
                <a:solidFill>
                  <a:schemeClr val="accent1"/>
                </a:solidFill>
                <a:latin typeface="Calibri" panose="020F0502020204030204" pitchFamily="34" charset="0"/>
              </a:rPr>
              <a:t> &lt;/body&gt;</a:t>
            </a:r>
          </a:p>
          <a:p>
            <a:pPr marL="0" indent="0">
              <a:buNone/>
            </a:pPr>
            <a:r>
              <a:rPr lang="en-US" sz="900" b="1" dirty="0">
                <a:solidFill>
                  <a:schemeClr val="accent1"/>
                </a:solidFill>
                <a:latin typeface="Calibri" panose="020F0502020204030204" pitchFamily="34" charset="0"/>
              </a:rPr>
              <a:t>&lt;/html</a:t>
            </a:r>
            <a:r>
              <a:rPr lang="en-US" sz="900" b="1" dirty="0" smtClean="0">
                <a:solidFill>
                  <a:schemeClr val="accent1"/>
                </a:solidFill>
                <a:latin typeface="Calibri" panose="020F0502020204030204" pitchFamily="34" charset="0"/>
              </a:rPr>
              <a:t>&gt;</a:t>
            </a:r>
            <a:endParaRPr lang="en-US" sz="900" b="1" dirty="0">
              <a:solidFill>
                <a:schemeClr val="accent1"/>
              </a:solidFill>
              <a:latin typeface="Calibri" panose="020F0502020204030204" pitchFamily="34" charset="0"/>
            </a:endParaRPr>
          </a:p>
        </p:txBody>
      </p:sp>
      <p:sp>
        <p:nvSpPr>
          <p:cNvPr id="4" name="Text Placeholder 3"/>
          <p:cNvSpPr>
            <a:spLocks noGrp="1"/>
          </p:cNvSpPr>
          <p:nvPr>
            <p:ph type="body" sz="half" idx="2"/>
          </p:nvPr>
        </p:nvSpPr>
        <p:spPr>
          <a:xfrm>
            <a:off x="693642" y="1530036"/>
            <a:ext cx="4126861" cy="3844549"/>
          </a:xfrm>
        </p:spPr>
        <p:txBody>
          <a:bodyPr>
            <a:normAutofit fontScale="92500" lnSpcReduction="20000"/>
          </a:bodyPr>
          <a:lstStyle/>
          <a:p>
            <a:pPr algn="l"/>
            <a:r>
              <a:rPr lang="fr-FR" sz="1700" b="1" dirty="0">
                <a:latin typeface="Calibri" panose="020F0502020204030204" pitchFamily="34" charset="0"/>
              </a:rPr>
              <a:t>Nous savons maintenant récupérer un objet du dom mais il serait encore mieux de pouvoir le modifier. C’est ce que nous pouvons faire avec </a:t>
            </a:r>
            <a:r>
              <a:rPr lang="fr-FR" sz="1700" b="1" dirty="0" err="1">
                <a:latin typeface="Calibri" panose="020F0502020204030204" pitchFamily="34" charset="0"/>
              </a:rPr>
              <a:t>innerHTML</a:t>
            </a:r>
            <a:r>
              <a:rPr lang="fr-FR" sz="1700" b="1" dirty="0">
                <a:latin typeface="Calibri" panose="020F0502020204030204" pitchFamily="34" charset="0"/>
              </a:rPr>
              <a:t>.</a:t>
            </a:r>
          </a:p>
          <a:p>
            <a:pPr algn="l"/>
            <a:endParaRPr lang="fr-FR" sz="1700" b="1" dirty="0">
              <a:latin typeface="Calibri" panose="020F0502020204030204" pitchFamily="34" charset="0"/>
            </a:endParaRPr>
          </a:p>
          <a:p>
            <a:pPr algn="l"/>
            <a:r>
              <a:rPr lang="fr-FR" sz="1700" b="1" dirty="0">
                <a:latin typeface="Calibri" panose="020F0502020204030204" pitchFamily="34" charset="0"/>
              </a:rPr>
              <a:t>Analysons l’exemple précédent. Nous avons une div avec l’id test, une balise p et du texte dedans. Notre première ligne de code JavaScript affiche le contenu HTML de notre div dans la console alors que la deuxième ligne affecte une nouvelle valeur HTML à notre div test.</a:t>
            </a:r>
          </a:p>
          <a:p>
            <a:endParaRPr lang="en-US" dirty="0"/>
          </a:p>
        </p:txBody>
      </p:sp>
    </p:spTree>
    <p:extLst>
      <p:ext uri="{BB962C8B-B14F-4D97-AF65-F5344CB8AC3E}">
        <p14:creationId xmlns:p14="http://schemas.microsoft.com/office/powerpoint/2010/main" val="196098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980038"/>
          </a:xfrm>
        </p:spPr>
        <p:txBody>
          <a:bodyPr>
            <a:normAutofit fontScale="90000"/>
          </a:bodyPr>
          <a:lstStyle/>
          <a:p>
            <a:r>
              <a:rPr lang="en-US" dirty="0" err="1"/>
              <a:t>Accéder</a:t>
            </a:r>
            <a:r>
              <a:rPr lang="en-US" dirty="0"/>
              <a:t> aux </a:t>
            </a:r>
            <a:r>
              <a:rPr lang="en-US" dirty="0" err="1"/>
              <a:t>éléments</a:t>
            </a:r>
            <a:r>
              <a:rPr lang="en-US" dirty="0"/>
              <a:t> du DOM</a:t>
            </a:r>
          </a:p>
        </p:txBody>
      </p:sp>
      <p:sp>
        <p:nvSpPr>
          <p:cNvPr id="3" name="Content Placeholder 2"/>
          <p:cNvSpPr>
            <a:spLocks noGrp="1"/>
          </p:cNvSpPr>
          <p:nvPr>
            <p:ph sz="quarter" idx="13"/>
          </p:nvPr>
        </p:nvSpPr>
        <p:spPr>
          <a:xfrm>
            <a:off x="6319319" y="685800"/>
            <a:ext cx="4761188" cy="4688785"/>
          </a:xfrm>
        </p:spPr>
        <p:txBody>
          <a:bodyPr>
            <a:normAutofit fontScale="40000" lnSpcReduction="20000"/>
          </a:bodyPr>
          <a:lstStyle/>
          <a:p>
            <a:pPr marL="0" indent="0">
              <a:buNone/>
            </a:pPr>
            <a:r>
              <a:rPr lang="en-US" b="1" dirty="0">
                <a:solidFill>
                  <a:schemeClr val="accent1"/>
                </a:solidFill>
                <a:latin typeface="Calibri" panose="020F0502020204030204" pitchFamily="34" charset="0"/>
              </a:rPr>
              <a:t>&lt;!DOCTYPE html&gt;</a:t>
            </a:r>
          </a:p>
          <a:p>
            <a:pPr marL="0" indent="0">
              <a:buNone/>
            </a:pPr>
            <a:r>
              <a:rPr lang="en-US" b="1" dirty="0">
                <a:solidFill>
                  <a:schemeClr val="accent1"/>
                </a:solidFill>
                <a:latin typeface="Calibri" panose="020F0502020204030204" pitchFamily="34" charset="0"/>
              </a:rPr>
              <a:t>&lt;html </a:t>
            </a:r>
            <a:r>
              <a:rPr lang="en-US" b="1" dirty="0" err="1">
                <a:solidFill>
                  <a:schemeClr val="accent1"/>
                </a:solidFill>
                <a:latin typeface="Calibri" panose="020F0502020204030204" pitchFamily="34" charset="0"/>
              </a:rPr>
              <a:t>lang</a:t>
            </a:r>
            <a:r>
              <a:rPr lang="en-US" b="1" dirty="0">
                <a:solidFill>
                  <a:schemeClr val="accent1"/>
                </a:solidFill>
                <a:latin typeface="Calibri" panose="020F0502020204030204" pitchFamily="34" charset="0"/>
              </a:rPr>
              <a:t>="</a:t>
            </a:r>
            <a:r>
              <a:rPr lang="en-US" b="1" dirty="0" err="1">
                <a:solidFill>
                  <a:schemeClr val="accent1"/>
                </a:solidFill>
                <a:latin typeface="Calibri" panose="020F0502020204030204" pitchFamily="34" charset="0"/>
              </a:rPr>
              <a:t>en</a:t>
            </a:r>
            <a:r>
              <a:rPr lang="en-US" b="1" dirty="0">
                <a:solidFill>
                  <a:schemeClr val="accent1"/>
                </a:solidFill>
                <a:latin typeface="Calibri" panose="020F0502020204030204" pitchFamily="34" charset="0"/>
              </a:rPr>
              <a:t>"&gt;</a:t>
            </a:r>
          </a:p>
          <a:p>
            <a:pPr marL="0" indent="0">
              <a:buNone/>
            </a:pPr>
            <a:r>
              <a:rPr lang="en-US" b="1" dirty="0">
                <a:solidFill>
                  <a:schemeClr val="accent1"/>
                </a:solidFill>
                <a:latin typeface="Calibri" panose="020F0502020204030204" pitchFamily="34" charset="0"/>
              </a:rPr>
              <a:t> &lt;head&gt;</a:t>
            </a:r>
          </a:p>
          <a:p>
            <a:pPr marL="0" indent="0">
              <a:buNone/>
            </a:pPr>
            <a:r>
              <a:rPr lang="en-US" b="1" dirty="0">
                <a:solidFill>
                  <a:schemeClr val="accent1"/>
                </a:solidFill>
                <a:latin typeface="Calibri" panose="020F0502020204030204" pitchFamily="34" charset="0"/>
              </a:rPr>
              <a:t>   &lt;meta charset="utf-8"&gt;</a:t>
            </a:r>
          </a:p>
          <a:p>
            <a:pPr marL="0" indent="0">
              <a:buNone/>
            </a:pPr>
            <a:r>
              <a:rPr lang="en-US" b="1" dirty="0">
                <a:solidFill>
                  <a:schemeClr val="accent1"/>
                </a:solidFill>
                <a:latin typeface="Calibri" panose="020F0502020204030204" pitchFamily="34" charset="0"/>
              </a:rPr>
              <a:t>   &lt;title&gt;JavaScript Course - IKNSA&lt;/title&gt;</a:t>
            </a:r>
          </a:p>
          <a:p>
            <a:pPr marL="0" indent="0">
              <a:buNone/>
            </a:pPr>
            <a:r>
              <a:rPr lang="en-US" b="1" dirty="0">
                <a:solidFill>
                  <a:schemeClr val="accent1"/>
                </a:solidFill>
                <a:latin typeface="Calibri" panose="020F0502020204030204" pitchFamily="34" charset="0"/>
              </a:rPr>
              <a:t> &lt;/head&gt;</a:t>
            </a:r>
          </a:p>
          <a:p>
            <a:pPr marL="0" indent="0">
              <a:buNone/>
            </a:pPr>
            <a:r>
              <a:rPr lang="en-US" b="1" dirty="0">
                <a:solidFill>
                  <a:schemeClr val="accent1"/>
                </a:solidFill>
                <a:latin typeface="Calibri" panose="020F0502020204030204" pitchFamily="34" charset="0"/>
              </a:rPr>
              <a:t> &lt;body</a:t>
            </a:r>
            <a:r>
              <a:rPr lang="en-US" b="1" dirty="0" smtClean="0">
                <a:solidFill>
                  <a:schemeClr val="accent1"/>
                </a:solidFill>
                <a:latin typeface="Calibri" panose="020F0502020204030204" pitchFamily="34" charset="0"/>
              </a:rPr>
              <a:t>&gt;</a:t>
            </a:r>
          </a:p>
          <a:p>
            <a:pPr marL="0" indent="0">
              <a:buNone/>
            </a:pPr>
            <a:r>
              <a:rPr lang="en-US" b="1" dirty="0">
                <a:solidFill>
                  <a:schemeClr val="accent1"/>
                </a:solidFill>
                <a:latin typeface="Calibri" panose="020F0502020204030204" pitchFamily="34" charset="0"/>
              </a:rPr>
              <a:t> &lt;div id="test" class="</a:t>
            </a:r>
            <a:r>
              <a:rPr lang="en-US" b="1" dirty="0" err="1">
                <a:solidFill>
                  <a:schemeClr val="accent1"/>
                </a:solidFill>
                <a:latin typeface="Calibri" panose="020F0502020204030204" pitchFamily="34" charset="0"/>
              </a:rPr>
              <a:t>alfred</a:t>
            </a:r>
            <a:r>
              <a:rPr lang="en-US" b="1" dirty="0">
                <a:solidFill>
                  <a:schemeClr val="accent1"/>
                </a:solidFill>
                <a:latin typeface="Calibri" panose="020F0502020204030204" pitchFamily="34" charset="0"/>
              </a:rPr>
              <a:t>"&gt;&lt;/div&gt;</a:t>
            </a:r>
          </a:p>
          <a:p>
            <a:pPr marL="0" indent="0">
              <a:buNone/>
            </a:pPr>
            <a:r>
              <a:rPr lang="en-US" b="1" dirty="0">
                <a:solidFill>
                  <a:schemeClr val="accent1"/>
                </a:solidFill>
                <a:latin typeface="Calibri" panose="020F0502020204030204" pitchFamily="34" charset="0"/>
              </a:rPr>
              <a:t>   &lt;script&gt;</a:t>
            </a:r>
          </a:p>
          <a:p>
            <a:pPr marL="0" indent="0">
              <a:buNone/>
            </a:pPr>
            <a:r>
              <a:rPr lang="en-US" b="1" dirty="0">
                <a:solidFill>
                  <a:schemeClr val="accent1"/>
                </a:solidFill>
                <a:latin typeface="Calibri" panose="020F0502020204030204" pitchFamily="34" charset="0"/>
              </a:rPr>
              <a:t>       console.log(</a:t>
            </a:r>
            <a:r>
              <a:rPr lang="en-US" b="1" dirty="0" err="1">
                <a:solidFill>
                  <a:schemeClr val="accent1"/>
                </a:solidFill>
                <a:latin typeface="Calibri" panose="020F0502020204030204" pitchFamily="34" charset="0"/>
              </a:rPr>
              <a:t>document.getElementById</a:t>
            </a:r>
            <a:r>
              <a:rPr lang="en-US" b="1" dirty="0">
                <a:solidFill>
                  <a:schemeClr val="accent1"/>
                </a:solidFill>
                <a:latin typeface="Calibri" panose="020F0502020204030204" pitchFamily="34" charset="0"/>
              </a:rPr>
              <a:t>('test').</a:t>
            </a:r>
            <a:r>
              <a:rPr lang="en-US" b="1" dirty="0" err="1">
                <a:solidFill>
                  <a:schemeClr val="accent1"/>
                </a:solidFill>
                <a:latin typeface="Calibri" panose="020F0502020204030204" pitchFamily="34" charset="0"/>
              </a:rPr>
              <a:t>classList</a:t>
            </a:r>
            <a:r>
              <a:rPr lang="en-US" b="1" dirty="0">
                <a:solidFill>
                  <a:schemeClr val="accent1"/>
                </a:solidFill>
                <a:latin typeface="Calibri" panose="020F0502020204030204" pitchFamily="34" charset="0"/>
              </a:rPr>
              <a:t>);</a:t>
            </a:r>
          </a:p>
          <a:p>
            <a:pPr marL="0" indent="0">
              <a:buNone/>
            </a:pPr>
            <a:r>
              <a:rPr lang="en-US" b="1" dirty="0">
                <a:solidFill>
                  <a:schemeClr val="accent1"/>
                </a:solidFill>
                <a:latin typeface="Calibri" panose="020F0502020204030204" pitchFamily="34" charset="0"/>
              </a:rPr>
              <a:t>       </a:t>
            </a:r>
            <a:r>
              <a:rPr lang="en-US" b="1" dirty="0" err="1">
                <a:solidFill>
                  <a:schemeClr val="accent1"/>
                </a:solidFill>
                <a:latin typeface="Calibri" panose="020F0502020204030204" pitchFamily="34" charset="0"/>
              </a:rPr>
              <a:t>document.getElementById</a:t>
            </a:r>
            <a:r>
              <a:rPr lang="en-US" b="1" dirty="0">
                <a:solidFill>
                  <a:schemeClr val="accent1"/>
                </a:solidFill>
                <a:latin typeface="Calibri" panose="020F0502020204030204" pitchFamily="34" charset="0"/>
              </a:rPr>
              <a:t>('test').</a:t>
            </a:r>
            <a:r>
              <a:rPr lang="en-US" b="1" dirty="0" err="1">
                <a:solidFill>
                  <a:schemeClr val="accent1"/>
                </a:solidFill>
                <a:latin typeface="Calibri" panose="020F0502020204030204" pitchFamily="34" charset="0"/>
              </a:rPr>
              <a:t>classList.add</a:t>
            </a:r>
            <a:r>
              <a:rPr lang="en-US" b="1" dirty="0">
                <a:solidFill>
                  <a:schemeClr val="accent1"/>
                </a:solidFill>
                <a:latin typeface="Calibri" panose="020F0502020204030204" pitchFamily="34" charset="0"/>
              </a:rPr>
              <a:t>('nouvelle');</a:t>
            </a:r>
          </a:p>
          <a:p>
            <a:pPr marL="0" indent="0">
              <a:buNone/>
            </a:pPr>
            <a:r>
              <a:rPr lang="en-US" b="1" dirty="0">
                <a:solidFill>
                  <a:schemeClr val="accent1"/>
                </a:solidFill>
                <a:latin typeface="Calibri" panose="020F0502020204030204" pitchFamily="34" charset="0"/>
              </a:rPr>
              <a:t>       console.log(</a:t>
            </a:r>
            <a:r>
              <a:rPr lang="en-US" b="1" dirty="0" err="1">
                <a:solidFill>
                  <a:schemeClr val="accent1"/>
                </a:solidFill>
                <a:latin typeface="Calibri" panose="020F0502020204030204" pitchFamily="34" charset="0"/>
              </a:rPr>
              <a:t>document.getElementById</a:t>
            </a:r>
            <a:r>
              <a:rPr lang="en-US" b="1" dirty="0">
                <a:solidFill>
                  <a:schemeClr val="accent1"/>
                </a:solidFill>
                <a:latin typeface="Calibri" panose="020F0502020204030204" pitchFamily="34" charset="0"/>
              </a:rPr>
              <a:t>('test').</a:t>
            </a:r>
            <a:r>
              <a:rPr lang="en-US" b="1" dirty="0" err="1">
                <a:solidFill>
                  <a:schemeClr val="accent1"/>
                </a:solidFill>
                <a:latin typeface="Calibri" panose="020F0502020204030204" pitchFamily="34" charset="0"/>
              </a:rPr>
              <a:t>classList</a:t>
            </a:r>
            <a:r>
              <a:rPr lang="en-US" b="1" dirty="0">
                <a:solidFill>
                  <a:schemeClr val="accent1"/>
                </a:solidFill>
                <a:latin typeface="Calibri" panose="020F0502020204030204" pitchFamily="34" charset="0"/>
              </a:rPr>
              <a:t>);</a:t>
            </a:r>
          </a:p>
          <a:p>
            <a:pPr marL="0" indent="0">
              <a:buNone/>
            </a:pPr>
            <a:r>
              <a:rPr lang="en-US" b="1" dirty="0">
                <a:solidFill>
                  <a:schemeClr val="accent1"/>
                </a:solidFill>
                <a:latin typeface="Calibri" panose="020F0502020204030204" pitchFamily="34" charset="0"/>
              </a:rPr>
              <a:t>       </a:t>
            </a:r>
            <a:r>
              <a:rPr lang="en-US" b="1" dirty="0" err="1">
                <a:solidFill>
                  <a:schemeClr val="accent1"/>
                </a:solidFill>
                <a:latin typeface="Calibri" panose="020F0502020204030204" pitchFamily="34" charset="0"/>
              </a:rPr>
              <a:t>document.getElementById</a:t>
            </a:r>
            <a:r>
              <a:rPr lang="en-US" b="1" dirty="0">
                <a:solidFill>
                  <a:schemeClr val="accent1"/>
                </a:solidFill>
                <a:latin typeface="Calibri" panose="020F0502020204030204" pitchFamily="34" charset="0"/>
              </a:rPr>
              <a:t>('test').</a:t>
            </a:r>
            <a:r>
              <a:rPr lang="en-US" b="1" dirty="0" err="1">
                <a:solidFill>
                  <a:schemeClr val="accent1"/>
                </a:solidFill>
                <a:latin typeface="Calibri" panose="020F0502020204030204" pitchFamily="34" charset="0"/>
              </a:rPr>
              <a:t>classList.remove</a:t>
            </a:r>
            <a:r>
              <a:rPr lang="en-US" b="1" dirty="0">
                <a:solidFill>
                  <a:schemeClr val="accent1"/>
                </a:solidFill>
                <a:latin typeface="Calibri" panose="020F0502020204030204" pitchFamily="34" charset="0"/>
              </a:rPr>
              <a:t>('</a:t>
            </a:r>
            <a:r>
              <a:rPr lang="en-US" b="1" dirty="0" err="1">
                <a:solidFill>
                  <a:schemeClr val="accent1"/>
                </a:solidFill>
                <a:latin typeface="Calibri" panose="020F0502020204030204" pitchFamily="34" charset="0"/>
              </a:rPr>
              <a:t>alfred</a:t>
            </a:r>
            <a:r>
              <a:rPr lang="en-US" b="1" dirty="0">
                <a:solidFill>
                  <a:schemeClr val="accent1"/>
                </a:solidFill>
                <a:latin typeface="Calibri" panose="020F0502020204030204" pitchFamily="34" charset="0"/>
              </a:rPr>
              <a:t>');</a:t>
            </a:r>
          </a:p>
          <a:p>
            <a:pPr marL="0" indent="0">
              <a:buNone/>
            </a:pPr>
            <a:r>
              <a:rPr lang="en-US" b="1" dirty="0">
                <a:solidFill>
                  <a:schemeClr val="accent1"/>
                </a:solidFill>
                <a:latin typeface="Calibri" panose="020F0502020204030204" pitchFamily="34" charset="0"/>
              </a:rPr>
              <a:t>       console.log(</a:t>
            </a:r>
            <a:r>
              <a:rPr lang="en-US" b="1" dirty="0" err="1">
                <a:solidFill>
                  <a:schemeClr val="accent1"/>
                </a:solidFill>
                <a:latin typeface="Calibri" panose="020F0502020204030204" pitchFamily="34" charset="0"/>
              </a:rPr>
              <a:t>document.getElementById</a:t>
            </a:r>
            <a:r>
              <a:rPr lang="en-US" b="1" dirty="0">
                <a:solidFill>
                  <a:schemeClr val="accent1"/>
                </a:solidFill>
                <a:latin typeface="Calibri" panose="020F0502020204030204" pitchFamily="34" charset="0"/>
              </a:rPr>
              <a:t>('test').</a:t>
            </a:r>
            <a:r>
              <a:rPr lang="en-US" b="1" dirty="0" err="1">
                <a:solidFill>
                  <a:schemeClr val="accent1"/>
                </a:solidFill>
                <a:latin typeface="Calibri" panose="020F0502020204030204" pitchFamily="34" charset="0"/>
              </a:rPr>
              <a:t>classList</a:t>
            </a:r>
            <a:r>
              <a:rPr lang="en-US" b="1" dirty="0">
                <a:solidFill>
                  <a:schemeClr val="accent1"/>
                </a:solidFill>
                <a:latin typeface="Calibri" panose="020F0502020204030204" pitchFamily="34" charset="0"/>
              </a:rPr>
              <a:t>);</a:t>
            </a:r>
          </a:p>
          <a:p>
            <a:pPr marL="0" indent="0">
              <a:buNone/>
            </a:pPr>
            <a:r>
              <a:rPr lang="en-US" b="1" dirty="0">
                <a:solidFill>
                  <a:schemeClr val="accent1"/>
                </a:solidFill>
                <a:latin typeface="Calibri" panose="020F0502020204030204" pitchFamily="34" charset="0"/>
              </a:rPr>
              <a:t>   &lt;/script&gt;</a:t>
            </a:r>
          </a:p>
          <a:p>
            <a:pPr marL="0" indent="0">
              <a:buNone/>
            </a:pPr>
            <a:r>
              <a:rPr lang="en-US" b="1" dirty="0">
                <a:solidFill>
                  <a:schemeClr val="accent1"/>
                </a:solidFill>
                <a:latin typeface="Calibri" panose="020F0502020204030204" pitchFamily="34" charset="0"/>
              </a:rPr>
              <a:t> &lt;/body&gt;</a:t>
            </a:r>
          </a:p>
          <a:p>
            <a:pPr marL="0" indent="0">
              <a:buNone/>
            </a:pPr>
            <a:r>
              <a:rPr lang="en-US" b="1" dirty="0">
                <a:solidFill>
                  <a:schemeClr val="accent1"/>
                </a:solidFill>
                <a:latin typeface="Calibri" panose="020F0502020204030204" pitchFamily="34" charset="0"/>
              </a:rPr>
              <a:t>&lt;/html</a:t>
            </a:r>
            <a:r>
              <a:rPr lang="en-US" b="1" dirty="0" smtClean="0">
                <a:solidFill>
                  <a:schemeClr val="accent1"/>
                </a:solidFill>
                <a:latin typeface="Calibri" panose="020F0502020204030204" pitchFamily="34" charset="0"/>
              </a:rPr>
              <a:t>&gt;</a:t>
            </a:r>
            <a:endParaRPr lang="en-US" b="1" dirty="0">
              <a:solidFill>
                <a:schemeClr val="accent1"/>
              </a:solidFill>
              <a:latin typeface="Calibri" panose="020F0502020204030204" pitchFamily="34" charset="0"/>
            </a:endParaRPr>
          </a:p>
        </p:txBody>
      </p:sp>
      <p:sp>
        <p:nvSpPr>
          <p:cNvPr id="4" name="Text Placeholder 3"/>
          <p:cNvSpPr>
            <a:spLocks noGrp="1"/>
          </p:cNvSpPr>
          <p:nvPr>
            <p:ph type="body" sz="half" idx="2"/>
          </p:nvPr>
        </p:nvSpPr>
        <p:spPr>
          <a:xfrm>
            <a:off x="766070" y="2337860"/>
            <a:ext cx="5028148" cy="2665533"/>
          </a:xfrm>
        </p:spPr>
        <p:txBody>
          <a:bodyPr>
            <a:normAutofit fontScale="77500" lnSpcReduction="20000"/>
          </a:bodyPr>
          <a:lstStyle/>
          <a:p>
            <a:pPr algn="l"/>
            <a:r>
              <a:rPr lang="fr-FR" b="1" dirty="0">
                <a:latin typeface="Calibri" panose="020F0502020204030204" pitchFamily="34" charset="0"/>
              </a:rPr>
              <a:t>Sachez que nous pouvons aussi accéder aux attributs des éléments du DOM avec </a:t>
            </a:r>
            <a:r>
              <a:rPr lang="fr-FR" b="1" dirty="0" err="1">
                <a:latin typeface="Calibri" panose="020F0502020204030204" pitchFamily="34" charset="0"/>
              </a:rPr>
              <a:t>getAttributes</a:t>
            </a:r>
            <a:r>
              <a:rPr lang="fr-FR" b="1" dirty="0">
                <a:latin typeface="Calibri" panose="020F0502020204030204" pitchFamily="34" charset="0"/>
              </a:rPr>
              <a:t> ou rajouter/enlever des classes sur un élément du DOM</a:t>
            </a:r>
            <a:r>
              <a:rPr lang="fr-FR" b="1" dirty="0" smtClean="0">
                <a:latin typeface="Calibri" panose="020F0502020204030204" pitchFamily="34" charset="0"/>
              </a:rPr>
              <a:t>.</a:t>
            </a:r>
          </a:p>
          <a:p>
            <a:pPr algn="l"/>
            <a:endParaRPr lang="fr-FR" b="1" dirty="0">
              <a:latin typeface="Calibri" panose="020F0502020204030204" pitchFamily="34" charset="0"/>
            </a:endParaRPr>
          </a:p>
          <a:p>
            <a:pPr algn="l"/>
            <a:r>
              <a:rPr lang="fr-FR" b="1" dirty="0">
                <a:latin typeface="Calibri" panose="020F0502020204030204" pitchFamily="34" charset="0"/>
              </a:rPr>
              <a:t>Comme nous pouvons le voir ici, au début nous avons bien une class ‘</a:t>
            </a:r>
            <a:r>
              <a:rPr lang="fr-FR" b="1" dirty="0" err="1">
                <a:latin typeface="Calibri" panose="020F0502020204030204" pitchFamily="34" charset="0"/>
              </a:rPr>
              <a:t>alfred</a:t>
            </a:r>
            <a:r>
              <a:rPr lang="fr-FR" b="1" dirty="0">
                <a:latin typeface="Calibri" panose="020F0502020204030204" pitchFamily="34" charset="0"/>
              </a:rPr>
              <a:t>’ dans notre div. Nous rajoutons ensuite une classe ‘nouvelle’ pour finalement enlever la classe ‘</a:t>
            </a:r>
            <a:r>
              <a:rPr lang="fr-FR" b="1" dirty="0" err="1">
                <a:latin typeface="Calibri" panose="020F0502020204030204" pitchFamily="34" charset="0"/>
              </a:rPr>
              <a:t>alfred</a:t>
            </a:r>
            <a:r>
              <a:rPr lang="fr-FR" b="1" dirty="0">
                <a:latin typeface="Calibri" panose="020F0502020204030204" pitchFamily="34" charset="0"/>
              </a:rPr>
              <a:t>’. Comme tout est </a:t>
            </a:r>
            <a:r>
              <a:rPr lang="fr-FR" b="1" dirty="0" err="1">
                <a:latin typeface="Calibri" panose="020F0502020204030204" pitchFamily="34" charset="0"/>
              </a:rPr>
              <a:t>loggé</a:t>
            </a:r>
            <a:r>
              <a:rPr lang="fr-FR" b="1" dirty="0">
                <a:latin typeface="Calibri" panose="020F0502020204030204" pitchFamily="34" charset="0"/>
              </a:rPr>
              <a:t> en console nous pouvons facilement suivre le processus</a:t>
            </a:r>
            <a:r>
              <a:rPr lang="fr-FR" b="1" dirty="0" smtClean="0">
                <a:latin typeface="Calibri" panose="020F0502020204030204" pitchFamily="34" charset="0"/>
              </a:rPr>
              <a:t>.</a:t>
            </a:r>
            <a:endParaRPr lang="en-US" b="1" dirty="0">
              <a:latin typeface="Calibri" panose="020F0502020204030204" pitchFamily="34" charset="0"/>
            </a:endParaRPr>
          </a:p>
        </p:txBody>
      </p:sp>
    </p:spTree>
    <p:extLst>
      <p:ext uri="{BB962C8B-B14F-4D97-AF65-F5344CB8AC3E}">
        <p14:creationId xmlns:p14="http://schemas.microsoft.com/office/powerpoint/2010/main" val="4066677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 tp2 - </a:t>
            </a:r>
            <a:r>
              <a:rPr lang="en-US" dirty="0" err="1" smtClean="0"/>
              <a:t>formulaire</a:t>
            </a:r>
            <a:endParaRPr lang="en-US" dirty="0"/>
          </a:p>
        </p:txBody>
      </p:sp>
      <p:sp>
        <p:nvSpPr>
          <p:cNvPr id="3" name="Content Placeholder 2"/>
          <p:cNvSpPr>
            <a:spLocks noGrp="1"/>
          </p:cNvSpPr>
          <p:nvPr>
            <p:ph sz="quarter" idx="13"/>
          </p:nvPr>
        </p:nvSpPr>
        <p:spPr/>
        <p:txBody>
          <a:bodyPr/>
          <a:lstStyle/>
          <a:p>
            <a:r>
              <a:rPr lang="en-US" dirty="0"/>
              <a:t>https://github.com/iknsa-formation/javaScript/tree/form</a:t>
            </a:r>
          </a:p>
        </p:txBody>
      </p:sp>
    </p:spTree>
    <p:extLst>
      <p:ext uri="{BB962C8B-B14F-4D97-AF65-F5344CB8AC3E}">
        <p14:creationId xmlns:p14="http://schemas.microsoft.com/office/powerpoint/2010/main" val="38132728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69" y="0"/>
            <a:ext cx="7813801" cy="5604095"/>
          </a:xfrm>
          <a:prstGeom prst="rect">
            <a:avLst/>
          </a:prstGeom>
        </p:spPr>
      </p:pic>
    </p:spTree>
    <p:extLst>
      <p:ext uri="{BB962C8B-B14F-4D97-AF65-F5344CB8AC3E}">
        <p14:creationId xmlns:p14="http://schemas.microsoft.com/office/powerpoint/2010/main" val="3180122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initialisation</a:t>
            </a:r>
            <a:endParaRPr lang="en-US" dirty="0"/>
          </a:p>
        </p:txBody>
      </p:sp>
      <p:sp>
        <p:nvSpPr>
          <p:cNvPr id="3" name="Content Placeholder 2"/>
          <p:cNvSpPr>
            <a:spLocks noGrp="1"/>
          </p:cNvSpPr>
          <p:nvPr>
            <p:ph sz="quarter" idx="13"/>
          </p:nvPr>
        </p:nvSpPr>
        <p:spPr/>
        <p:txBody>
          <a:bodyPr/>
          <a:lstStyle/>
          <a:p>
            <a:r>
              <a:rPr lang="fr-FR" altLang="en-US" b="1" dirty="0"/>
              <a:t>Introduction</a:t>
            </a:r>
          </a:p>
          <a:p>
            <a:r>
              <a:rPr lang="fr-FR" altLang="en-US" dirty="0"/>
              <a:t>Fonctions utiles</a:t>
            </a:r>
          </a:p>
          <a:p>
            <a:r>
              <a:rPr lang="fr-FR" altLang="en-US" dirty="0"/>
              <a:t>Sélecteurs</a:t>
            </a:r>
          </a:p>
          <a:p>
            <a:r>
              <a:rPr lang="fr-FR" altLang="en-US" dirty="0"/>
              <a:t>Evènements</a:t>
            </a:r>
          </a:p>
          <a:p>
            <a:r>
              <a:rPr lang="fr-FR" altLang="en-US" dirty="0"/>
              <a:t>Extensions du langage </a:t>
            </a:r>
            <a:r>
              <a:rPr lang="fr-FR" altLang="en-US" dirty="0" err="1" smtClean="0"/>
              <a:t>Javascript</a:t>
            </a:r>
            <a:endParaRPr lang="fr-FR" altLang="en-US" dirty="0"/>
          </a:p>
        </p:txBody>
      </p:sp>
    </p:spTree>
    <p:extLst>
      <p:ext uri="{BB962C8B-B14F-4D97-AF65-F5344CB8AC3E}">
        <p14:creationId xmlns:p14="http://schemas.microsoft.com/office/powerpoint/2010/main" val="2454558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699380"/>
          </a:xfrm>
        </p:spPr>
        <p:txBody>
          <a:bodyPr>
            <a:normAutofit fontScale="90000"/>
          </a:bodyPr>
          <a:lstStyle/>
          <a:p>
            <a:r>
              <a:rPr lang="en-US" dirty="0" err="1" smtClean="0"/>
              <a:t>Jquery</a:t>
            </a:r>
            <a:r>
              <a:rPr lang="en-US" dirty="0" smtClean="0"/>
              <a:t> - </a:t>
            </a:r>
            <a:r>
              <a:rPr lang="en-US" dirty="0" err="1" smtClean="0"/>
              <a:t>initialisation</a:t>
            </a:r>
            <a:endParaRPr lang="en-US" dirty="0"/>
          </a:p>
        </p:txBody>
      </p:sp>
      <p:sp>
        <p:nvSpPr>
          <p:cNvPr id="3" name="Content Placeholder 2"/>
          <p:cNvSpPr>
            <a:spLocks noGrp="1"/>
          </p:cNvSpPr>
          <p:nvPr>
            <p:ph sz="quarter" idx="13"/>
          </p:nvPr>
        </p:nvSpPr>
        <p:spPr>
          <a:xfrm>
            <a:off x="685800" y="1566250"/>
            <a:ext cx="10394707" cy="3808335"/>
          </a:xfrm>
        </p:spPr>
        <p:txBody>
          <a:bodyPr>
            <a:normAutofit fontScale="70000" lnSpcReduction="20000"/>
          </a:bodyPr>
          <a:lstStyle/>
          <a:p>
            <a:r>
              <a:rPr lang="fr-FR" altLang="en-US" dirty="0" err="1"/>
              <a:t>Jquery</a:t>
            </a:r>
            <a:r>
              <a:rPr lang="fr-FR" altLang="en-US" dirty="0"/>
              <a:t> est un bibliothèque open-source </a:t>
            </a:r>
            <a:r>
              <a:rPr lang="fr-FR" altLang="en-US" dirty="0" smtClean="0"/>
              <a:t>JavaScript</a:t>
            </a:r>
            <a:endParaRPr lang="fr-FR" altLang="en-US" dirty="0"/>
          </a:p>
          <a:p>
            <a:pPr lvl="1"/>
            <a:r>
              <a:rPr lang="fr-FR" altLang="en-US" dirty="0"/>
              <a:t>Définition de l’objet ‘$’</a:t>
            </a:r>
          </a:p>
          <a:p>
            <a:pPr lvl="2">
              <a:buFont typeface="Wingdings" panose="05000000000000000000" pitchFamily="2" charset="2"/>
              <a:buChar char="ü"/>
            </a:pPr>
            <a:r>
              <a:rPr lang="fr-CH" altLang="en-US" dirty="0"/>
              <a:t>il suffit de connaitre un seul objet référencé par la variable "$"  </a:t>
            </a:r>
          </a:p>
          <a:p>
            <a:pPr lvl="2">
              <a:buFont typeface="Wingdings" panose="05000000000000000000" pitchFamily="2" charset="2"/>
              <a:buChar char="ü"/>
            </a:pPr>
            <a:r>
              <a:rPr lang="fr-FR" altLang="en-US" dirty="0"/>
              <a:t>Objet qui est une fonction JavaScript point d’entrée du Framework</a:t>
            </a:r>
          </a:p>
          <a:p>
            <a:pPr lvl="2">
              <a:buFont typeface="Wingdings" panose="05000000000000000000" pitchFamily="2" charset="2"/>
              <a:buChar char="ü"/>
            </a:pPr>
            <a:r>
              <a:rPr lang="fr-FR" altLang="en-US" dirty="0"/>
              <a:t>Son retour est l’objet lui-même, ce qui permet l’enchainement </a:t>
            </a:r>
            <a:r>
              <a:rPr lang="fr-FR" altLang="en-US" dirty="0" smtClean="0"/>
              <a:t>d’actions</a:t>
            </a:r>
          </a:p>
          <a:p>
            <a:pPr lvl="2"/>
            <a:endParaRPr lang="fr-FR" altLang="en-US" dirty="0"/>
          </a:p>
          <a:p>
            <a:pPr lvl="1"/>
            <a:r>
              <a:rPr lang="fr-FR" altLang="en-US" dirty="0"/>
              <a:t>Possibilités de JQuery</a:t>
            </a:r>
          </a:p>
          <a:p>
            <a:pPr lvl="2">
              <a:buFont typeface="Wingdings" panose="05000000000000000000" pitchFamily="2" charset="2"/>
              <a:buChar char="ü"/>
            </a:pPr>
            <a:r>
              <a:rPr lang="fr-FR" altLang="en-US" dirty="0"/>
              <a:t>Créer des animations </a:t>
            </a:r>
          </a:p>
          <a:p>
            <a:pPr lvl="2">
              <a:buFont typeface="Wingdings" panose="05000000000000000000" pitchFamily="2" charset="2"/>
              <a:buChar char="ü"/>
            </a:pPr>
            <a:r>
              <a:rPr lang="fr-FR" altLang="en-US" dirty="0"/>
              <a:t>Modifier attributs CSS</a:t>
            </a:r>
          </a:p>
          <a:p>
            <a:pPr lvl="2">
              <a:buFont typeface="Wingdings" panose="05000000000000000000" pitchFamily="2" charset="2"/>
              <a:buChar char="ü"/>
            </a:pPr>
            <a:r>
              <a:rPr lang="fr-FR" altLang="en-US" dirty="0"/>
              <a:t>Gérer des événements JavaScript</a:t>
            </a:r>
          </a:p>
          <a:p>
            <a:pPr lvl="2"/>
            <a:endParaRPr lang="fr-FR" altLang="en-US" dirty="0"/>
          </a:p>
          <a:p>
            <a:pPr lvl="1"/>
            <a:r>
              <a:rPr lang="fr-FR" altLang="en-US" dirty="0"/>
              <a:t>Utilisé aussi avec des plugins</a:t>
            </a:r>
          </a:p>
          <a:p>
            <a:pPr lvl="2">
              <a:buFont typeface="Wingdings" panose="05000000000000000000" pitchFamily="2" charset="2"/>
              <a:buChar char="ü"/>
            </a:pPr>
            <a:r>
              <a:rPr lang="fr-FR" altLang="en-US" dirty="0"/>
              <a:t>Interface (</a:t>
            </a:r>
            <a:r>
              <a:rPr lang="fr-FR" altLang="en-US" dirty="0">
                <a:hlinkClick r:id="rId2"/>
              </a:rPr>
              <a:t>http://interface.eyecon.ro</a:t>
            </a:r>
            <a:r>
              <a:rPr lang="fr-FR" altLang="en-US" dirty="0"/>
              <a:t>) permet d’ajouter des animations</a:t>
            </a:r>
          </a:p>
          <a:p>
            <a:pPr lvl="2">
              <a:buFont typeface="Wingdings" panose="05000000000000000000" pitchFamily="2" charset="2"/>
              <a:buChar char="ü"/>
            </a:pPr>
            <a:r>
              <a:rPr lang="fr-FR" altLang="en-US" dirty="0" err="1"/>
              <a:t>ThickBox</a:t>
            </a:r>
            <a:r>
              <a:rPr lang="fr-FR" altLang="en-US" dirty="0"/>
              <a:t> (</a:t>
            </a:r>
            <a:r>
              <a:rPr lang="fr-FR" altLang="en-US" dirty="0">
                <a:hlinkClick r:id="rId3"/>
              </a:rPr>
              <a:t>http://jquery.com/demo/thickbox</a:t>
            </a:r>
            <a:r>
              <a:rPr lang="fr-FR" altLang="en-US" dirty="0"/>
              <a:t>) permet de créer des pop-up HTML</a:t>
            </a:r>
          </a:p>
          <a:p>
            <a:pPr lvl="2">
              <a:buFont typeface="Wingdings" panose="05000000000000000000" pitchFamily="2" charset="2"/>
              <a:buChar char="ü"/>
            </a:pPr>
            <a:r>
              <a:rPr lang="fr-FR" altLang="en-US" dirty="0" err="1"/>
              <a:t>UIDatepicker</a:t>
            </a:r>
            <a:r>
              <a:rPr lang="fr-FR" altLang="en-US" dirty="0"/>
              <a:t>  (</a:t>
            </a:r>
            <a:r>
              <a:rPr lang="fr-FR" altLang="en-US" dirty="0">
                <a:hlinkClick r:id="rId4"/>
              </a:rPr>
              <a:t>http://marcgrabanski.com/articles/jquery-ui-datepicker</a:t>
            </a:r>
            <a:r>
              <a:rPr lang="fr-FR" altLang="en-US" dirty="0"/>
              <a:t>) permet de créer des calendriers </a:t>
            </a:r>
          </a:p>
        </p:txBody>
      </p:sp>
    </p:spTree>
    <p:extLst>
      <p:ext uri="{BB962C8B-B14F-4D97-AF65-F5344CB8AC3E}">
        <p14:creationId xmlns:p14="http://schemas.microsoft.com/office/powerpoint/2010/main" val="3011942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installation</a:t>
            </a:r>
            <a:endParaRPr lang="en-US" dirty="0"/>
          </a:p>
        </p:txBody>
      </p:sp>
      <p:sp>
        <p:nvSpPr>
          <p:cNvPr id="3" name="Content Placeholder 2"/>
          <p:cNvSpPr>
            <a:spLocks noGrp="1"/>
          </p:cNvSpPr>
          <p:nvPr>
            <p:ph sz="quarter" idx="13"/>
          </p:nvPr>
        </p:nvSpPr>
        <p:spPr/>
        <p:txBody>
          <a:bodyPr/>
          <a:lstStyle/>
          <a:p>
            <a:r>
              <a:rPr lang="fr-FR" altLang="en-US" dirty="0"/>
              <a:t>Pour démarrer</a:t>
            </a:r>
          </a:p>
          <a:p>
            <a:pPr lvl="1"/>
            <a:r>
              <a:rPr lang="fr-FR" altLang="en-US" dirty="0"/>
              <a:t>Télécharger la dernière version sur </a:t>
            </a:r>
            <a:r>
              <a:rPr lang="fr-FR" altLang="en-US" dirty="0">
                <a:hlinkClick r:id="rId2"/>
              </a:rPr>
              <a:t>http://jquery.com</a:t>
            </a:r>
            <a:endParaRPr lang="fr-FR" altLang="en-US" dirty="0"/>
          </a:p>
          <a:p>
            <a:pPr lvl="1"/>
            <a:r>
              <a:rPr lang="fr-FR" altLang="en-US" dirty="0"/>
              <a:t>Sauver le fichier </a:t>
            </a:r>
            <a:r>
              <a:rPr lang="fr-FR" altLang="en-US" dirty="0" err="1"/>
              <a:t>Javascript</a:t>
            </a:r>
            <a:r>
              <a:rPr lang="fr-FR" altLang="en-US" dirty="0"/>
              <a:t> sous jquery-x-x-x.js</a:t>
            </a:r>
          </a:p>
          <a:p>
            <a:pPr lvl="1"/>
            <a:r>
              <a:rPr lang="fr-FR" altLang="en-US" dirty="0"/>
              <a:t>Insérez le dans la page HTML comme suit </a:t>
            </a:r>
            <a:r>
              <a:rPr lang="fr-FR" altLang="en-US" dirty="0" smtClean="0"/>
              <a:t>:</a:t>
            </a:r>
          </a:p>
          <a:p>
            <a:pPr marL="457200" lvl="1" indent="0">
              <a:buNone/>
            </a:pPr>
            <a:r>
              <a:rPr lang="en-GB" altLang="en-US" dirty="0"/>
              <a:t>&lt;script </a:t>
            </a:r>
            <a:r>
              <a:rPr lang="en-GB" altLang="en-US" dirty="0" err="1"/>
              <a:t>src</a:t>
            </a:r>
            <a:r>
              <a:rPr lang="en-GB" altLang="en-US" dirty="0"/>
              <a:t>="jquery-x.x.x.min.js" type="text/</a:t>
            </a:r>
            <a:r>
              <a:rPr lang="en-GB" altLang="en-US" dirty="0" err="1"/>
              <a:t>javascript</a:t>
            </a:r>
            <a:r>
              <a:rPr lang="en-GB" altLang="en-US" dirty="0"/>
              <a:t>"&gt;&lt;/script&gt;</a:t>
            </a:r>
          </a:p>
          <a:p>
            <a:pPr marL="457200" lvl="1" indent="0">
              <a:buNone/>
            </a:pPr>
            <a:endParaRPr lang="fr-FR" altLang="en-US" dirty="0"/>
          </a:p>
        </p:txBody>
      </p:sp>
    </p:spTree>
    <p:extLst>
      <p:ext uri="{BB962C8B-B14F-4D97-AF65-F5344CB8AC3E}">
        <p14:creationId xmlns:p14="http://schemas.microsoft.com/office/powerpoint/2010/main" val="119621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53701"/>
          </a:xfrm>
        </p:spPr>
        <p:txBody>
          <a:bodyPr>
            <a:normAutofit fontScale="90000"/>
          </a:bodyPr>
          <a:lstStyle/>
          <a:p>
            <a:r>
              <a:rPr lang="en-US" dirty="0" err="1" smtClean="0"/>
              <a:t>Jquery</a:t>
            </a:r>
            <a:r>
              <a:rPr lang="en-US" dirty="0" smtClean="0"/>
              <a:t> – les </a:t>
            </a:r>
            <a:r>
              <a:rPr lang="en-US" dirty="0" err="1" smtClean="0"/>
              <a:t>fonctions</a:t>
            </a:r>
            <a:r>
              <a:rPr lang="en-US" dirty="0" smtClean="0"/>
              <a:t> </a:t>
            </a:r>
            <a:r>
              <a:rPr lang="en-US" dirty="0" err="1" smtClean="0"/>
              <a:t>utiles</a:t>
            </a:r>
            <a:endParaRPr lang="en-US" dirty="0"/>
          </a:p>
        </p:txBody>
      </p:sp>
      <p:sp>
        <p:nvSpPr>
          <p:cNvPr id="3" name="Content Placeholder 2"/>
          <p:cNvSpPr>
            <a:spLocks noGrp="1"/>
          </p:cNvSpPr>
          <p:nvPr>
            <p:ph sz="quarter" idx="13"/>
          </p:nvPr>
        </p:nvSpPr>
        <p:spPr>
          <a:xfrm>
            <a:off x="685800" y="1629624"/>
            <a:ext cx="10394707" cy="3744961"/>
          </a:xfrm>
        </p:spPr>
        <p:txBody>
          <a:bodyPr>
            <a:noAutofit/>
          </a:bodyPr>
          <a:lstStyle/>
          <a:p>
            <a:pPr>
              <a:buFont typeface="Wingdings" panose="05000000000000000000" pitchFamily="2" charset="2"/>
              <a:buChar char="ü"/>
            </a:pPr>
            <a:r>
              <a:rPr lang="fr-CH" altLang="en-US" sz="1400" b="1" dirty="0">
                <a:latin typeface="Calibri" panose="020F0502020204030204" pitchFamily="34" charset="0"/>
              </a:rPr>
              <a:t>$("p");</a:t>
            </a:r>
            <a:r>
              <a:rPr lang="fr-CH" altLang="en-US" sz="1400" dirty="0">
                <a:latin typeface="Calibri" panose="020F0502020204030204" pitchFamily="34" charset="0"/>
              </a:rPr>
              <a:t/>
            </a:r>
            <a:br>
              <a:rPr lang="fr-CH" altLang="en-US" sz="1400" dirty="0">
                <a:latin typeface="Calibri" panose="020F0502020204030204" pitchFamily="34" charset="0"/>
              </a:rPr>
            </a:br>
            <a:r>
              <a:rPr lang="fr-CH" altLang="en-US" sz="1400" dirty="0">
                <a:latin typeface="Calibri" panose="020F0502020204030204" pitchFamily="34" charset="0"/>
              </a:rPr>
              <a:t>Cet appel retourne tous les éléments P (paragraphes) de votre document .</a:t>
            </a:r>
          </a:p>
          <a:p>
            <a:pPr>
              <a:buFont typeface="Wingdings" panose="05000000000000000000" pitchFamily="2" charset="2"/>
              <a:buChar char="ü"/>
            </a:pPr>
            <a:r>
              <a:rPr lang="fr-CH" altLang="en-US" sz="1400" b="1" dirty="0">
                <a:latin typeface="Calibri" panose="020F0502020204030204" pitchFamily="34" charset="0"/>
              </a:rPr>
              <a:t>$(".</a:t>
            </a:r>
            <a:r>
              <a:rPr lang="fr-CH" altLang="en-US" sz="1400" b="1" dirty="0" err="1">
                <a:latin typeface="Calibri" panose="020F0502020204030204" pitchFamily="34" charset="0"/>
              </a:rPr>
              <a:t>maClass</a:t>
            </a:r>
            <a:r>
              <a:rPr lang="fr-CH" altLang="en-US" sz="1400" b="1" dirty="0">
                <a:latin typeface="Calibri" panose="020F0502020204030204" pitchFamily="34" charset="0"/>
              </a:rPr>
              <a:t>");</a:t>
            </a:r>
            <a:r>
              <a:rPr lang="fr-CH" altLang="en-US" sz="1400" dirty="0">
                <a:latin typeface="Calibri" panose="020F0502020204030204" pitchFamily="34" charset="0"/>
              </a:rPr>
              <a:t/>
            </a:r>
            <a:br>
              <a:rPr lang="fr-CH" altLang="en-US" sz="1400" dirty="0">
                <a:latin typeface="Calibri" panose="020F0502020204030204" pitchFamily="34" charset="0"/>
              </a:rPr>
            </a:br>
            <a:r>
              <a:rPr lang="fr-CH" altLang="en-US" sz="1400" dirty="0">
                <a:latin typeface="Calibri" panose="020F0502020204030204" pitchFamily="34" charset="0"/>
              </a:rPr>
              <a:t>Cet appel retourne tous les éléments de votre document qui ont la classe CSS "</a:t>
            </a:r>
            <a:r>
              <a:rPr lang="fr-CH" altLang="en-US" sz="1400" dirty="0" err="1">
                <a:latin typeface="Calibri" panose="020F0502020204030204" pitchFamily="34" charset="0"/>
              </a:rPr>
              <a:t>maClass</a:t>
            </a:r>
            <a:r>
              <a:rPr lang="fr-CH" altLang="en-US" sz="1400" dirty="0">
                <a:latin typeface="Calibri" panose="020F0502020204030204" pitchFamily="34" charset="0"/>
              </a:rPr>
              <a:t>".</a:t>
            </a:r>
          </a:p>
          <a:p>
            <a:pPr>
              <a:buFont typeface="Wingdings" panose="05000000000000000000" pitchFamily="2" charset="2"/>
              <a:buChar char="ü"/>
            </a:pPr>
            <a:r>
              <a:rPr lang="fr-CH" altLang="en-US" sz="1400" b="1" dirty="0">
                <a:latin typeface="Calibri" panose="020F0502020204030204" pitchFamily="34" charset="0"/>
              </a:rPr>
              <a:t>$("#</a:t>
            </a:r>
            <a:r>
              <a:rPr lang="fr-CH" altLang="en-US" sz="1400" b="1" dirty="0" err="1">
                <a:latin typeface="Calibri" panose="020F0502020204030204" pitchFamily="34" charset="0"/>
              </a:rPr>
              <a:t>monID</a:t>
            </a:r>
            <a:r>
              <a:rPr lang="fr-CH" altLang="en-US" sz="1400" b="1" dirty="0">
                <a:latin typeface="Calibri" panose="020F0502020204030204" pitchFamily="34" charset="0"/>
              </a:rPr>
              <a:t>");</a:t>
            </a:r>
            <a:br>
              <a:rPr lang="fr-CH" altLang="en-US" sz="1400" b="1" dirty="0">
                <a:latin typeface="Calibri" panose="020F0502020204030204" pitchFamily="34" charset="0"/>
              </a:rPr>
            </a:br>
            <a:r>
              <a:rPr lang="fr-CH" altLang="en-US" sz="1400" dirty="0">
                <a:latin typeface="Calibri" panose="020F0502020204030204" pitchFamily="34" charset="0"/>
              </a:rPr>
              <a:t>Cet appel retourne l'élément de votre document, s'il existe, dont l'attribut ID est « </a:t>
            </a:r>
            <a:r>
              <a:rPr lang="fr-CH" altLang="en-US" sz="1400" dirty="0" err="1">
                <a:latin typeface="Calibri" panose="020F0502020204030204" pitchFamily="34" charset="0"/>
              </a:rPr>
              <a:t>monID</a:t>
            </a:r>
            <a:r>
              <a:rPr lang="fr-CH" altLang="en-US" sz="1400" dirty="0">
                <a:latin typeface="Calibri" panose="020F0502020204030204" pitchFamily="34" charset="0"/>
              </a:rPr>
              <a:t>".</a:t>
            </a:r>
          </a:p>
          <a:p>
            <a:pPr>
              <a:buFont typeface="Wingdings" panose="05000000000000000000" pitchFamily="2" charset="2"/>
              <a:buChar char="ü"/>
            </a:pPr>
            <a:r>
              <a:rPr lang="fr-CH" altLang="en-US" sz="1400" b="1" dirty="0">
                <a:latin typeface="Calibri" panose="020F0502020204030204" pitchFamily="34" charset="0"/>
              </a:rPr>
              <a:t>$("#identifiant &gt; </a:t>
            </a:r>
            <a:r>
              <a:rPr lang="fr-CH" altLang="en-US" sz="1400" b="1" dirty="0" err="1">
                <a:latin typeface="Calibri" panose="020F0502020204030204" pitchFamily="34" charset="0"/>
              </a:rPr>
              <a:t>span</a:t>
            </a:r>
            <a:r>
              <a:rPr lang="fr-CH" altLang="en-US" sz="1400" b="1" dirty="0">
                <a:latin typeface="Calibri" panose="020F0502020204030204" pitchFamily="34" charset="0"/>
              </a:rPr>
              <a:t>");</a:t>
            </a:r>
            <a:r>
              <a:rPr lang="fr-CH" altLang="en-US" sz="1400" dirty="0">
                <a:latin typeface="Calibri" panose="020F0502020204030204" pitchFamily="34" charset="0"/>
              </a:rPr>
              <a:t/>
            </a:r>
            <a:br>
              <a:rPr lang="fr-CH" altLang="en-US" sz="1400" dirty="0">
                <a:latin typeface="Calibri" panose="020F0502020204030204" pitchFamily="34" charset="0"/>
              </a:rPr>
            </a:br>
            <a:r>
              <a:rPr lang="fr-CH" altLang="en-US" sz="1400" dirty="0">
                <a:latin typeface="Calibri" panose="020F0502020204030204" pitchFamily="34" charset="0"/>
              </a:rPr>
              <a:t>Cet appel retourne tous les éléments SPAN contenus dans l'élément dont l'identifiant est « identifiant". On pourrait écrire cet appel de cette façon également : $("</a:t>
            </a:r>
            <a:r>
              <a:rPr lang="fr-CH" altLang="en-US" sz="1400" dirty="0" err="1">
                <a:latin typeface="Calibri" panose="020F0502020204030204" pitchFamily="34" charset="0"/>
              </a:rPr>
              <a:t>span</a:t>
            </a:r>
            <a:r>
              <a:rPr lang="fr-CH" altLang="en-US" sz="1400" dirty="0">
                <a:latin typeface="Calibri" panose="020F0502020204030204" pitchFamily="34" charset="0"/>
              </a:rPr>
              <a:t>", $("#identifiant"));</a:t>
            </a:r>
          </a:p>
          <a:p>
            <a:pPr>
              <a:buFont typeface="Wingdings" panose="05000000000000000000" pitchFamily="2" charset="2"/>
              <a:buChar char="ü"/>
            </a:pPr>
            <a:r>
              <a:rPr lang="fr-CH" altLang="en-US" sz="1400" b="1" dirty="0">
                <a:latin typeface="Calibri" panose="020F0502020204030204" pitchFamily="34" charset="0"/>
              </a:rPr>
              <a:t>$("</a:t>
            </a:r>
            <a:r>
              <a:rPr lang="fr-CH" altLang="en-US" sz="1400" b="1" dirty="0" err="1">
                <a:latin typeface="Calibri" panose="020F0502020204030204" pitchFamily="34" charset="0"/>
              </a:rPr>
              <a:t>table#identif</a:t>
            </a:r>
            <a:r>
              <a:rPr lang="fr-CH" altLang="en-US" sz="1400" b="1" dirty="0">
                <a:latin typeface="Calibri" panose="020F0502020204030204" pitchFamily="34" charset="0"/>
              </a:rPr>
              <a:t> &gt; </a:t>
            </a:r>
            <a:r>
              <a:rPr lang="fr-CH" altLang="en-US" sz="1400" b="1" dirty="0" err="1">
                <a:latin typeface="Calibri" panose="020F0502020204030204" pitchFamily="34" charset="0"/>
              </a:rPr>
              <a:t>tr:even</a:t>
            </a:r>
            <a:r>
              <a:rPr lang="fr-CH" altLang="en-US" sz="1400" b="1" dirty="0">
                <a:latin typeface="Calibri" panose="020F0502020204030204" pitchFamily="34" charset="0"/>
              </a:rPr>
              <a:t>");</a:t>
            </a:r>
            <a:br>
              <a:rPr lang="fr-CH" altLang="en-US" sz="1400" b="1" dirty="0">
                <a:latin typeface="Calibri" panose="020F0502020204030204" pitchFamily="34" charset="0"/>
              </a:rPr>
            </a:br>
            <a:r>
              <a:rPr lang="fr-CH" altLang="en-US" sz="1400" dirty="0">
                <a:latin typeface="Calibri" panose="020F0502020204030204" pitchFamily="34" charset="0"/>
              </a:rPr>
              <a:t>Cet appel retourne tous les éléments TR pairs (pour les lignes impaires remplacer "</a:t>
            </a:r>
            <a:r>
              <a:rPr lang="fr-CH" altLang="en-US" sz="1400" dirty="0" err="1">
                <a:latin typeface="Calibri" panose="020F0502020204030204" pitchFamily="34" charset="0"/>
              </a:rPr>
              <a:t>even</a:t>
            </a:r>
            <a:r>
              <a:rPr lang="fr-CH" altLang="en-US" sz="1400" dirty="0">
                <a:latin typeface="Calibri" panose="020F0502020204030204" pitchFamily="34" charset="0"/>
              </a:rPr>
              <a:t>" par "</a:t>
            </a:r>
            <a:r>
              <a:rPr lang="fr-CH" altLang="en-US" sz="1400" dirty="0" err="1">
                <a:latin typeface="Calibri" panose="020F0502020204030204" pitchFamily="34" charset="0"/>
              </a:rPr>
              <a:t>odd</a:t>
            </a:r>
            <a:r>
              <a:rPr lang="fr-CH" altLang="en-US" sz="1400" dirty="0">
                <a:latin typeface="Calibri" panose="020F0502020204030204" pitchFamily="34" charset="0"/>
              </a:rPr>
              <a:t>") contenus dans l'élément TABLE dont l'identifiant est « </a:t>
            </a:r>
            <a:r>
              <a:rPr lang="fr-CH" altLang="en-US" sz="1400" dirty="0" err="1">
                <a:latin typeface="Calibri" panose="020F0502020204030204" pitchFamily="34" charset="0"/>
              </a:rPr>
              <a:t>identif</a:t>
            </a:r>
            <a:r>
              <a:rPr lang="fr-CH" altLang="en-US" sz="1400" dirty="0">
                <a:latin typeface="Calibri" panose="020F0502020204030204" pitchFamily="34" charset="0"/>
              </a:rPr>
              <a:t>" </a:t>
            </a:r>
          </a:p>
          <a:p>
            <a:pPr marL="0" indent="0">
              <a:buNone/>
            </a:pPr>
            <a:r>
              <a:rPr lang="fr-CH" altLang="en-US" sz="1400" dirty="0" smtClean="0">
                <a:latin typeface="Calibri" panose="020F0502020204030204" pitchFamily="34" charset="0"/>
              </a:rPr>
              <a:t>Cet </a:t>
            </a:r>
            <a:r>
              <a:rPr lang="fr-CH" altLang="en-US" sz="1400" dirty="0">
                <a:latin typeface="Calibri" panose="020F0502020204030204" pitchFamily="34" charset="0"/>
              </a:rPr>
              <a:t>appel peut être extrêmement utile pour appliquer une couleur de fond a toutes les lignes paires par exemple</a:t>
            </a:r>
            <a:r>
              <a:rPr lang="fr-CH" altLang="en-US" sz="1400" dirty="0" smtClean="0">
                <a:latin typeface="Calibri" panose="020F0502020204030204" pitchFamily="34" charset="0"/>
              </a:rPr>
              <a:t>.</a:t>
            </a:r>
            <a:endParaRPr lang="fr-CH" altLang="en-US" sz="1400" dirty="0">
              <a:latin typeface="Calibri" panose="020F0502020204030204" pitchFamily="34" charset="0"/>
            </a:endParaRPr>
          </a:p>
        </p:txBody>
      </p:sp>
    </p:spTree>
    <p:extLst>
      <p:ext uri="{BB962C8B-B14F-4D97-AF65-F5344CB8AC3E}">
        <p14:creationId xmlns:p14="http://schemas.microsoft.com/office/powerpoint/2010/main" val="1572891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98968"/>
          </a:xfrm>
        </p:spPr>
        <p:txBody>
          <a:bodyPr>
            <a:normAutofit fontScale="90000"/>
          </a:bodyPr>
          <a:lstStyle/>
          <a:p>
            <a:r>
              <a:rPr lang="en-US" dirty="0" err="1"/>
              <a:t>Jquery</a:t>
            </a:r>
            <a:r>
              <a:rPr lang="en-US" dirty="0"/>
              <a:t> – les </a:t>
            </a:r>
            <a:r>
              <a:rPr lang="en-US" dirty="0" err="1"/>
              <a:t>fonctions</a:t>
            </a:r>
            <a:r>
              <a:rPr lang="en-US" dirty="0"/>
              <a:t> </a:t>
            </a:r>
            <a:r>
              <a:rPr lang="en-US" dirty="0" err="1"/>
              <a:t>utiles</a:t>
            </a:r>
            <a:endParaRPr lang="en-US" dirty="0"/>
          </a:p>
        </p:txBody>
      </p:sp>
      <p:sp>
        <p:nvSpPr>
          <p:cNvPr id="3" name="Content Placeholder 2"/>
          <p:cNvSpPr>
            <a:spLocks noGrp="1"/>
          </p:cNvSpPr>
          <p:nvPr>
            <p:ph sz="quarter" idx="13"/>
          </p:nvPr>
        </p:nvSpPr>
        <p:spPr>
          <a:xfrm>
            <a:off x="685800" y="1421394"/>
            <a:ext cx="10394707" cy="3953191"/>
          </a:xfrm>
        </p:spPr>
        <p:txBody>
          <a:bodyPr/>
          <a:lstStyle/>
          <a:p>
            <a:r>
              <a:rPr lang="en-GB" altLang="en-US" sz="2100" dirty="0" err="1">
                <a:solidFill>
                  <a:schemeClr val="accent1"/>
                </a:solidFill>
              </a:rPr>
              <a:t>jQuery.fn.extend</a:t>
            </a:r>
            <a:endParaRPr lang="en-GB" altLang="en-US" sz="2100" dirty="0">
              <a:solidFill>
                <a:schemeClr val="accent1"/>
              </a:solidFill>
            </a:endParaRPr>
          </a:p>
          <a:p>
            <a:pPr lvl="1">
              <a:buFont typeface="Wingdings" panose="05000000000000000000" pitchFamily="2" charset="2"/>
              <a:buChar char="ü"/>
            </a:pPr>
            <a:r>
              <a:rPr lang="fr-CH" altLang="en-US" dirty="0">
                <a:latin typeface="Calibri" panose="020F0502020204030204" pitchFamily="34" charset="0"/>
              </a:rPr>
              <a:t>Permet d'étendre l'objet  jQuery lui-même. </a:t>
            </a:r>
          </a:p>
          <a:p>
            <a:pPr lvl="1">
              <a:buNone/>
            </a:pPr>
            <a:r>
              <a:rPr lang="fr-CH" altLang="en-US" dirty="0">
                <a:latin typeface="Calibri" panose="020F0502020204030204" pitchFamily="34" charset="0"/>
              </a:rPr>
              <a:t>	Cette méthode est utile pour la création de plugins</a:t>
            </a:r>
            <a:r>
              <a:rPr lang="fr-CH" altLang="en-US" dirty="0" smtClean="0">
                <a:latin typeface="Calibri" panose="020F0502020204030204" pitchFamily="34" charset="0"/>
              </a:rPr>
              <a:t>.</a:t>
            </a:r>
          </a:p>
          <a:p>
            <a:pPr lvl="1">
              <a:buNone/>
            </a:pPr>
            <a:endParaRPr lang="fr-CH" altLang="en-US" dirty="0"/>
          </a:p>
          <a:p>
            <a:pPr lvl="1">
              <a:buNone/>
            </a:pPr>
            <a:endParaRPr lang="fr-CH" altLang="en-US" dirty="0" smtClean="0"/>
          </a:p>
          <a:p>
            <a:pPr lvl="1">
              <a:buNone/>
            </a:pPr>
            <a:endParaRPr lang="fr-CH" altLang="en-US" dirty="0"/>
          </a:p>
          <a:p>
            <a:pPr lvl="1">
              <a:buNone/>
            </a:pPr>
            <a:endParaRPr lang="fr-FR" altLang="en-US" dirty="0"/>
          </a:p>
          <a:p>
            <a:endParaRPr lang="en-US" dirty="0"/>
          </a:p>
        </p:txBody>
      </p:sp>
      <p:sp>
        <p:nvSpPr>
          <p:cNvPr id="8" name="Rectangle 4"/>
          <p:cNvSpPr>
            <a:spLocks noChangeArrowheads="1"/>
          </p:cNvSpPr>
          <p:nvPr/>
        </p:nvSpPr>
        <p:spPr bwMode="auto">
          <a:xfrm>
            <a:off x="2022146" y="2985659"/>
            <a:ext cx="6624637" cy="1571625"/>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err="1">
                <a:solidFill>
                  <a:schemeClr val="tx1"/>
                </a:solidFill>
              </a:rPr>
              <a:t>jQuery.fn.extend</a:t>
            </a:r>
            <a:r>
              <a:rPr lang="fr-CH" altLang="en-US" sz="1200" dirty="0">
                <a:solidFill>
                  <a:schemeClr val="tx1"/>
                </a:solidFill>
              </a:rPr>
              <a:t>({</a:t>
            </a:r>
            <a:br>
              <a:rPr lang="fr-CH" altLang="en-US" sz="1200" dirty="0">
                <a:solidFill>
                  <a:schemeClr val="tx1"/>
                </a:solidFill>
              </a:rPr>
            </a:br>
            <a:r>
              <a:rPr lang="fr-CH" altLang="en-US" sz="1200" dirty="0">
                <a:solidFill>
                  <a:schemeClr val="tx1"/>
                </a:solidFill>
              </a:rPr>
              <a:t>   check: </a:t>
            </a:r>
            <a:r>
              <a:rPr lang="fr-CH" altLang="en-US" sz="1200" dirty="0" err="1">
                <a:solidFill>
                  <a:schemeClr val="tx1"/>
                </a:solidFill>
              </a:rPr>
              <a:t>function</a:t>
            </a:r>
            <a:r>
              <a:rPr lang="fr-CH" altLang="en-US" sz="1200" dirty="0">
                <a:solidFill>
                  <a:schemeClr val="tx1"/>
                </a:solidFill>
              </a:rPr>
              <a:t>() {</a:t>
            </a:r>
            <a:br>
              <a:rPr lang="fr-CH" altLang="en-US" sz="1200" dirty="0">
                <a:solidFill>
                  <a:schemeClr val="tx1"/>
                </a:solidFill>
              </a:rPr>
            </a:br>
            <a:r>
              <a:rPr lang="fr-CH" altLang="en-US" sz="1200" dirty="0">
                <a:solidFill>
                  <a:schemeClr val="tx1"/>
                </a:solidFill>
              </a:rPr>
              <a:t>     return </a:t>
            </a:r>
            <a:r>
              <a:rPr lang="fr-CH" altLang="en-US" sz="1200" dirty="0" err="1">
                <a:solidFill>
                  <a:schemeClr val="tx1"/>
                </a:solidFill>
              </a:rPr>
              <a:t>this.each</a:t>
            </a:r>
            <a:r>
              <a:rPr lang="fr-CH" altLang="en-US" sz="1200" dirty="0">
                <a:solidFill>
                  <a:schemeClr val="tx1"/>
                </a:solidFill>
              </a:rPr>
              <a:t>(</a:t>
            </a:r>
            <a:r>
              <a:rPr lang="fr-CH" altLang="en-US" sz="1200" dirty="0" err="1">
                <a:solidFill>
                  <a:schemeClr val="tx1"/>
                </a:solidFill>
              </a:rPr>
              <a:t>function</a:t>
            </a:r>
            <a:r>
              <a:rPr lang="fr-CH" altLang="en-US" sz="1200" dirty="0">
                <a:solidFill>
                  <a:schemeClr val="tx1"/>
                </a:solidFill>
              </a:rPr>
              <a:t>() { </a:t>
            </a:r>
            <a:r>
              <a:rPr lang="fr-CH" altLang="en-US" sz="1200" dirty="0" err="1">
                <a:solidFill>
                  <a:schemeClr val="tx1"/>
                </a:solidFill>
              </a:rPr>
              <a:t>this.checked</a:t>
            </a:r>
            <a:r>
              <a:rPr lang="fr-CH" altLang="en-US" sz="1200" dirty="0">
                <a:solidFill>
                  <a:schemeClr val="tx1"/>
                </a:solidFill>
              </a:rPr>
              <a:t> = </a:t>
            </a:r>
            <a:r>
              <a:rPr lang="fr-CH" altLang="en-US" sz="1200" dirty="0" err="1">
                <a:solidFill>
                  <a:schemeClr val="tx1"/>
                </a:solidFill>
              </a:rPr>
              <a:t>true</a:t>
            </a:r>
            <a:r>
              <a:rPr lang="fr-CH" altLang="en-US" sz="1200" dirty="0">
                <a:solidFill>
                  <a:schemeClr val="tx1"/>
                </a:solidFill>
              </a:rPr>
              <a:t>; });</a:t>
            </a:r>
            <a:br>
              <a:rPr lang="fr-CH" altLang="en-US" sz="1200" dirty="0">
                <a:solidFill>
                  <a:schemeClr val="tx1"/>
                </a:solidFill>
              </a:rPr>
            </a:br>
            <a:r>
              <a:rPr lang="fr-CH" altLang="en-US" sz="1200" dirty="0">
                <a:solidFill>
                  <a:schemeClr val="tx1"/>
                </a:solidFill>
              </a:rPr>
              <a:t>   },</a:t>
            </a:r>
            <a:br>
              <a:rPr lang="fr-CH" altLang="en-US" sz="1200" dirty="0">
                <a:solidFill>
                  <a:schemeClr val="tx1"/>
                </a:solidFill>
              </a:rPr>
            </a:br>
            <a:r>
              <a:rPr lang="fr-CH" altLang="en-US" sz="1200" dirty="0">
                <a:solidFill>
                  <a:schemeClr val="tx1"/>
                </a:solidFill>
              </a:rPr>
              <a:t>   </a:t>
            </a:r>
            <a:r>
              <a:rPr lang="fr-CH" altLang="en-US" sz="1200" dirty="0" err="1">
                <a:solidFill>
                  <a:schemeClr val="tx1"/>
                </a:solidFill>
              </a:rPr>
              <a:t>uncheck</a:t>
            </a:r>
            <a:r>
              <a:rPr lang="fr-CH" altLang="en-US" sz="1200" dirty="0">
                <a:solidFill>
                  <a:schemeClr val="tx1"/>
                </a:solidFill>
              </a:rPr>
              <a:t>: </a:t>
            </a:r>
            <a:r>
              <a:rPr lang="fr-CH" altLang="en-US" sz="1200" dirty="0" err="1">
                <a:solidFill>
                  <a:schemeClr val="tx1"/>
                </a:solidFill>
              </a:rPr>
              <a:t>function</a:t>
            </a:r>
            <a:r>
              <a:rPr lang="fr-CH" altLang="en-US" sz="1200" dirty="0">
                <a:solidFill>
                  <a:schemeClr val="tx1"/>
                </a:solidFill>
              </a:rPr>
              <a:t>() {</a:t>
            </a:r>
            <a:br>
              <a:rPr lang="fr-CH" altLang="en-US" sz="1200" dirty="0">
                <a:solidFill>
                  <a:schemeClr val="tx1"/>
                </a:solidFill>
              </a:rPr>
            </a:br>
            <a:r>
              <a:rPr lang="fr-CH" altLang="en-US" sz="1200" dirty="0">
                <a:solidFill>
                  <a:schemeClr val="tx1"/>
                </a:solidFill>
              </a:rPr>
              <a:t>     return </a:t>
            </a:r>
            <a:r>
              <a:rPr lang="fr-CH" altLang="en-US" sz="1200" dirty="0" err="1">
                <a:solidFill>
                  <a:schemeClr val="tx1"/>
                </a:solidFill>
              </a:rPr>
              <a:t>this.each</a:t>
            </a:r>
            <a:r>
              <a:rPr lang="fr-CH" altLang="en-US" sz="1200" dirty="0">
                <a:solidFill>
                  <a:schemeClr val="tx1"/>
                </a:solidFill>
              </a:rPr>
              <a:t>(</a:t>
            </a:r>
            <a:r>
              <a:rPr lang="fr-CH" altLang="en-US" sz="1200" dirty="0" err="1">
                <a:solidFill>
                  <a:schemeClr val="tx1"/>
                </a:solidFill>
              </a:rPr>
              <a:t>function</a:t>
            </a:r>
            <a:r>
              <a:rPr lang="fr-CH" altLang="en-US" sz="1200" dirty="0">
                <a:solidFill>
                  <a:schemeClr val="tx1"/>
                </a:solidFill>
              </a:rPr>
              <a:t>() { </a:t>
            </a:r>
            <a:r>
              <a:rPr lang="fr-CH" altLang="en-US" sz="1200" dirty="0" err="1">
                <a:solidFill>
                  <a:schemeClr val="tx1"/>
                </a:solidFill>
              </a:rPr>
              <a:t>this.checked</a:t>
            </a:r>
            <a:r>
              <a:rPr lang="fr-CH" altLang="en-US" sz="1200" dirty="0">
                <a:solidFill>
                  <a:schemeClr val="tx1"/>
                </a:solidFill>
              </a:rPr>
              <a:t> = false; });</a:t>
            </a:r>
            <a:br>
              <a:rPr lang="fr-CH" altLang="en-US" sz="1200" dirty="0">
                <a:solidFill>
                  <a:schemeClr val="tx1"/>
                </a:solidFill>
              </a:rPr>
            </a:br>
            <a:r>
              <a:rPr lang="fr-CH" altLang="en-US" sz="1200" dirty="0">
                <a:solidFill>
                  <a:schemeClr val="tx1"/>
                </a:solidFill>
              </a:rPr>
              <a:t>   }</a:t>
            </a:r>
            <a:br>
              <a:rPr lang="fr-CH" altLang="en-US" sz="1200" dirty="0">
                <a:solidFill>
                  <a:schemeClr val="tx1"/>
                </a:solidFill>
              </a:rPr>
            </a:br>
            <a:r>
              <a:rPr lang="fr-CH" altLang="en-US" sz="1200" dirty="0">
                <a:solidFill>
                  <a:schemeClr val="tx1"/>
                </a:solidFill>
              </a:rPr>
              <a:t> });</a:t>
            </a:r>
            <a:endParaRPr lang="en-GB" altLang="en-US" sz="1200" dirty="0">
              <a:solidFill>
                <a:schemeClr val="tx1"/>
              </a:solidFill>
              <a:latin typeface="Courier New" panose="02070309020205020404" pitchFamily="49" charset="0"/>
            </a:endParaRPr>
          </a:p>
        </p:txBody>
      </p:sp>
      <p:sp>
        <p:nvSpPr>
          <p:cNvPr id="9" name="Rectangle 3"/>
          <p:cNvSpPr txBox="1">
            <a:spLocks noChangeArrowheads="1"/>
          </p:cNvSpPr>
          <p:nvPr/>
        </p:nvSpPr>
        <p:spPr bwMode="auto">
          <a:xfrm>
            <a:off x="1762959" y="4705137"/>
            <a:ext cx="8402637" cy="277813"/>
          </a:xfrm>
          <a:prstGeom prst="rect">
            <a:avLst/>
          </a:prstGeom>
          <a:noFill/>
          <a:ln w="9525">
            <a:noFill/>
            <a:miter lim="800000"/>
            <a:headEnd/>
            <a:tailEnd/>
          </a:ln>
          <a:effectLst/>
        </p:spPr>
        <p:txBody>
          <a:bodyPr>
            <a:spAutoFit/>
          </a:bodyPr>
          <a:lstStyle/>
          <a:p>
            <a:pPr marL="271463" indent="-271463" algn="l">
              <a:spcBef>
                <a:spcPct val="20000"/>
              </a:spcBef>
              <a:buSzPct val="50000"/>
              <a:defRPr/>
            </a:pPr>
            <a:r>
              <a:rPr lang="fr-CH" sz="1200" dirty="0">
                <a:solidFill>
                  <a:schemeClr val="tx1"/>
                </a:solidFill>
                <a:latin typeface="Arial" charset="0"/>
              </a:rPr>
              <a:t>	Cet exemple créé la fonction check/</a:t>
            </a:r>
            <a:r>
              <a:rPr lang="fr-CH" sz="1200" dirty="0" err="1">
                <a:solidFill>
                  <a:schemeClr val="tx1"/>
                </a:solidFill>
                <a:latin typeface="Arial" charset="0"/>
              </a:rPr>
              <a:t>uncheck</a:t>
            </a:r>
            <a:r>
              <a:rPr lang="fr-CH" sz="1200" dirty="0">
                <a:solidFill>
                  <a:schemeClr val="tx1"/>
                </a:solidFill>
                <a:latin typeface="Arial" charset="0"/>
              </a:rPr>
              <a:t> qui pourra être appelée comme ceci :</a:t>
            </a:r>
            <a:endParaRPr lang="fr-FR" sz="1200" kern="0" dirty="0">
              <a:solidFill>
                <a:schemeClr val="tx1"/>
              </a:solidFill>
              <a:latin typeface="+mn-lt"/>
            </a:endParaRPr>
          </a:p>
        </p:txBody>
      </p:sp>
      <p:sp>
        <p:nvSpPr>
          <p:cNvPr id="10" name="Rectangle 4"/>
          <p:cNvSpPr>
            <a:spLocks noChangeArrowheads="1"/>
          </p:cNvSpPr>
          <p:nvPr/>
        </p:nvSpPr>
        <p:spPr bwMode="auto">
          <a:xfrm>
            <a:off x="2022145" y="5115361"/>
            <a:ext cx="6624637" cy="46355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t> </a:t>
            </a:r>
            <a:r>
              <a:rPr lang="fr-CH" altLang="en-US" sz="1200" dirty="0">
                <a:solidFill>
                  <a:schemeClr val="tx1"/>
                </a:solidFill>
              </a:rPr>
              <a:t>$("input[@type=</a:t>
            </a:r>
            <a:r>
              <a:rPr lang="fr-CH" altLang="en-US" sz="1200" dirty="0" err="1">
                <a:solidFill>
                  <a:schemeClr val="tx1"/>
                </a:solidFill>
              </a:rPr>
              <a:t>checkbox</a:t>
            </a:r>
            <a:r>
              <a:rPr lang="fr-CH" altLang="en-US" sz="1200" dirty="0">
                <a:solidFill>
                  <a:schemeClr val="tx1"/>
                </a:solidFill>
              </a:rPr>
              <a:t>]").check();</a:t>
            </a:r>
            <a:br>
              <a:rPr lang="fr-CH" altLang="en-US" sz="1200" dirty="0">
                <a:solidFill>
                  <a:schemeClr val="tx1"/>
                </a:solidFill>
              </a:rPr>
            </a:br>
            <a:r>
              <a:rPr lang="fr-CH" altLang="en-US" sz="1200" dirty="0">
                <a:solidFill>
                  <a:schemeClr val="tx1"/>
                </a:solidFill>
              </a:rPr>
              <a:t> $("input[@type=radio]").</a:t>
            </a:r>
            <a:r>
              <a:rPr lang="fr-CH" altLang="en-US" sz="1200" dirty="0" err="1">
                <a:solidFill>
                  <a:schemeClr val="tx1"/>
                </a:solidFill>
              </a:rPr>
              <a:t>uncheck</a:t>
            </a:r>
            <a:r>
              <a:rPr lang="fr-CH" altLang="en-US" sz="1200" dirty="0">
                <a:solidFill>
                  <a:schemeClr val="tx1"/>
                </a:solidFill>
              </a:rPr>
              <a:t>();</a:t>
            </a:r>
            <a:endParaRPr lang="en-GB" altLang="en-US" sz="12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2595338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 </a:t>
            </a:r>
            <a:r>
              <a:rPr lang="en-US" dirty="0" err="1" smtClean="0"/>
              <a:t>noconflict</a:t>
            </a:r>
            <a:endParaRPr lang="en-US" dirty="0"/>
          </a:p>
        </p:txBody>
      </p:sp>
      <p:sp>
        <p:nvSpPr>
          <p:cNvPr id="3" name="Content Placeholder 2"/>
          <p:cNvSpPr>
            <a:spLocks noGrp="1"/>
          </p:cNvSpPr>
          <p:nvPr>
            <p:ph sz="quarter" idx="13"/>
          </p:nvPr>
        </p:nvSpPr>
        <p:spPr/>
        <p:txBody>
          <a:bodyPr/>
          <a:lstStyle/>
          <a:p>
            <a:pPr>
              <a:spcBef>
                <a:spcPct val="20000"/>
              </a:spcBef>
              <a:buSzPct val="50000"/>
              <a:defRPr/>
            </a:pPr>
            <a:r>
              <a:rPr lang="en-GB" sz="2100" dirty="0" err="1">
                <a:solidFill>
                  <a:schemeClr val="accent1"/>
                </a:solidFill>
              </a:rPr>
              <a:t>jQuery.noConflict</a:t>
            </a:r>
            <a:endParaRPr lang="en-GB" sz="2100" dirty="0">
              <a:solidFill>
                <a:schemeClr val="accent1"/>
              </a:solidFill>
            </a:endParaRPr>
          </a:p>
          <a:p>
            <a:pPr lvl="1">
              <a:spcBef>
                <a:spcPct val="20000"/>
              </a:spcBef>
              <a:buSzPct val="70000"/>
              <a:buFont typeface="Wingdings" panose="05000000000000000000" pitchFamily="2" charset="2"/>
              <a:buChar char="ü"/>
              <a:defRPr/>
            </a:pPr>
            <a:r>
              <a:rPr lang="fr-CH" kern="0" dirty="0">
                <a:latin typeface="Calibri" panose="020F0502020204030204" pitchFamily="34" charset="0"/>
              </a:rPr>
              <a:t>Permet d‘éviter les conflits avec l’alias ‘$’ avec une autre librairie. </a:t>
            </a:r>
          </a:p>
          <a:p>
            <a:pPr lvl="1">
              <a:spcBef>
                <a:spcPct val="20000"/>
              </a:spcBef>
              <a:buSzPct val="70000"/>
              <a:buFont typeface="Wingdings" panose="05000000000000000000" pitchFamily="2" charset="2"/>
              <a:buChar char="ü"/>
              <a:defRPr/>
            </a:pPr>
            <a:r>
              <a:rPr lang="fr-CH" kern="0" dirty="0" smtClean="0">
                <a:latin typeface="Calibri" panose="020F0502020204030204" pitchFamily="34" charset="0"/>
              </a:rPr>
              <a:t>Cette </a:t>
            </a:r>
            <a:r>
              <a:rPr lang="fr-CH" kern="0" dirty="0">
                <a:latin typeface="Calibri" panose="020F0502020204030204" pitchFamily="34" charset="0"/>
              </a:rPr>
              <a:t>méthode est utile pour la création de plugins.</a:t>
            </a:r>
            <a:endParaRPr lang="fr-FR" kern="0" dirty="0">
              <a:latin typeface="Calibri" panose="020F0502020204030204" pitchFamily="34" charset="0"/>
            </a:endParaRPr>
          </a:p>
          <a:p>
            <a:endParaRPr lang="en-US" dirty="0" smtClean="0"/>
          </a:p>
          <a:p>
            <a:endParaRPr lang="en-US" dirty="0"/>
          </a:p>
          <a:p>
            <a:endParaRPr lang="en-US" dirty="0" smtClean="0"/>
          </a:p>
          <a:p>
            <a:pPr marL="0" indent="0">
              <a:buNone/>
            </a:pPr>
            <a:endParaRPr lang="en-US" dirty="0"/>
          </a:p>
        </p:txBody>
      </p:sp>
      <p:sp>
        <p:nvSpPr>
          <p:cNvPr id="4" name="Rectangle 4"/>
          <p:cNvSpPr>
            <a:spLocks noChangeArrowheads="1"/>
          </p:cNvSpPr>
          <p:nvPr/>
        </p:nvSpPr>
        <p:spPr bwMode="auto">
          <a:xfrm>
            <a:off x="1135895" y="3371160"/>
            <a:ext cx="6624638" cy="2003425"/>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err="1">
                <a:solidFill>
                  <a:schemeClr val="tx1"/>
                </a:solidFill>
              </a:rPr>
              <a:t>jQuery.noConflict</a:t>
            </a:r>
            <a:r>
              <a:rPr lang="fr-CH" altLang="en-US" sz="1200" dirty="0">
                <a:solidFill>
                  <a:schemeClr val="tx1"/>
                </a:solidFill>
              </a:rPr>
              <a:t>();</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a:t>
            </a:r>
            <a:r>
              <a:rPr lang="fr-CH" altLang="en-US" sz="1200" dirty="0" err="1">
                <a:solidFill>
                  <a:schemeClr val="tx1"/>
                </a:solidFill>
              </a:rPr>
              <a:t>function</a:t>
            </a:r>
            <a:r>
              <a:rPr lang="fr-CH" altLang="en-US" sz="1200" dirty="0">
                <a:solidFill>
                  <a:schemeClr val="tx1"/>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a:t>
            </a:r>
            <a:r>
              <a:rPr lang="fr-CH" altLang="en-US" sz="1200" dirty="0" err="1">
                <a:solidFill>
                  <a:schemeClr val="tx1"/>
                </a:solidFill>
              </a:rPr>
              <a:t>function</a:t>
            </a:r>
            <a:r>
              <a:rPr lang="fr-CH" altLang="en-US" sz="1200" dirty="0">
                <a:solidFill>
                  <a:schemeClr val="tx1"/>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 code utilisant $ comme l'alias de jQuery</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})(jQuery);</a:t>
            </a:r>
          </a:p>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 // code utilisant $ comme l'alias d'une autre librairie</a:t>
            </a:r>
            <a:endParaRPr lang="en-GB" altLang="en-US" sz="12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32804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2" y="685800"/>
            <a:ext cx="9317623" cy="850769"/>
          </a:xfrm>
        </p:spPr>
        <p:txBody>
          <a:bodyPr/>
          <a:lstStyle/>
          <a:p>
            <a:r>
              <a:rPr lang="en-US" dirty="0"/>
              <a:t>Les </a:t>
            </a:r>
            <a:r>
              <a:rPr lang="en-US" dirty="0" err="1"/>
              <a:t>fonctions</a:t>
            </a:r>
            <a:r>
              <a:rPr lang="en-US" dirty="0"/>
              <a:t> type “</a:t>
            </a:r>
            <a:r>
              <a:rPr lang="en-US" dirty="0" err="1"/>
              <a:t>boite</a:t>
            </a:r>
            <a:r>
              <a:rPr lang="en-US" dirty="0"/>
              <a:t> de dialogue” </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13886" y="2679851"/>
            <a:ext cx="4189412" cy="1644052"/>
          </a:xfrm>
        </p:spPr>
      </p:pic>
      <p:sp>
        <p:nvSpPr>
          <p:cNvPr id="4" name="Text Placeholder 3"/>
          <p:cNvSpPr>
            <a:spLocks noGrp="1"/>
          </p:cNvSpPr>
          <p:nvPr>
            <p:ph type="body" sz="half" idx="2"/>
          </p:nvPr>
        </p:nvSpPr>
        <p:spPr>
          <a:xfrm>
            <a:off x="693642" y="2208512"/>
            <a:ext cx="5744865" cy="3166074"/>
          </a:xfrm>
        </p:spPr>
        <p:txBody>
          <a:bodyPr>
            <a:normAutofit/>
          </a:bodyPr>
          <a:lstStyle/>
          <a:p>
            <a:pPr algn="l"/>
            <a:r>
              <a:rPr lang="fr-FR" dirty="0">
                <a:solidFill>
                  <a:schemeClr val="accent1"/>
                </a:solidFill>
              </a:rPr>
              <a:t>console.log</a:t>
            </a:r>
            <a:endParaRPr lang="fr-FR" dirty="0" smtClean="0"/>
          </a:p>
          <a:p>
            <a:pPr algn="l"/>
            <a:r>
              <a:rPr lang="fr-FR" b="1" dirty="0">
                <a:latin typeface="Calibri" panose="020F0502020204030204" pitchFamily="34" charset="0"/>
              </a:rPr>
              <a:t>Cette fonction nous permet de faire des tests, voir de debugger nos codes directement dans le  navigateur.</a:t>
            </a:r>
          </a:p>
          <a:p>
            <a:pPr algn="l"/>
            <a:r>
              <a:rPr lang="fr-FR" b="1" dirty="0">
                <a:latin typeface="Calibri" panose="020F0502020204030204" pitchFamily="34" charset="0"/>
              </a:rPr>
              <a:t>Essayons un simple calcul arithmétique, et oui ! </a:t>
            </a:r>
          </a:p>
          <a:p>
            <a:pPr algn="l"/>
            <a:r>
              <a:rPr lang="fr-FR" b="1" dirty="0">
                <a:latin typeface="Calibri" panose="020F0502020204030204" pitchFamily="34" charset="0"/>
              </a:rPr>
              <a:t>Les maths ça marche avec JavaScript :</a:t>
            </a:r>
          </a:p>
          <a:p>
            <a:pPr algn="l"/>
            <a:r>
              <a:rPr lang="fr-FR" dirty="0" smtClean="0"/>
              <a:t>	</a:t>
            </a:r>
            <a:r>
              <a:rPr lang="fr-FR" dirty="0" smtClean="0">
                <a:solidFill>
                  <a:schemeClr val="accent1"/>
                </a:solidFill>
              </a:rPr>
              <a:t>console.log(5 </a:t>
            </a:r>
            <a:r>
              <a:rPr lang="fr-FR" dirty="0">
                <a:solidFill>
                  <a:schemeClr val="accent1"/>
                </a:solidFill>
              </a:rPr>
              <a:t>* 2);</a:t>
            </a:r>
            <a:endParaRPr lang="en-US" dirty="0">
              <a:solidFill>
                <a:schemeClr val="accent1"/>
              </a:solidFill>
            </a:endParaRPr>
          </a:p>
        </p:txBody>
      </p:sp>
    </p:spTree>
    <p:extLst>
      <p:ext uri="{BB962C8B-B14F-4D97-AF65-F5344CB8AC3E}">
        <p14:creationId xmlns:p14="http://schemas.microsoft.com/office/powerpoint/2010/main" val="2772707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08434"/>
          </a:xfrm>
        </p:spPr>
        <p:txBody>
          <a:bodyPr>
            <a:normAutofit fontScale="90000"/>
          </a:bodyPr>
          <a:lstStyle/>
          <a:p>
            <a:r>
              <a:rPr lang="en-US" dirty="0" err="1" smtClean="0"/>
              <a:t>Jquery</a:t>
            </a:r>
            <a:r>
              <a:rPr lang="en-US" dirty="0" smtClean="0"/>
              <a:t> – les </a:t>
            </a:r>
            <a:r>
              <a:rPr lang="fr-FR" altLang="en-US" dirty="0" smtClean="0"/>
              <a:t>Fonctions </a:t>
            </a:r>
            <a:r>
              <a:rPr lang="fr-FR" altLang="en-US" dirty="0"/>
              <a:t>utiles </a:t>
            </a:r>
            <a:endParaRPr lang="en-US" dirty="0"/>
          </a:p>
        </p:txBody>
      </p:sp>
      <p:sp>
        <p:nvSpPr>
          <p:cNvPr id="3" name="Content Placeholder 2"/>
          <p:cNvSpPr>
            <a:spLocks noGrp="1"/>
          </p:cNvSpPr>
          <p:nvPr>
            <p:ph sz="quarter" idx="13"/>
          </p:nvPr>
        </p:nvSpPr>
        <p:spPr>
          <a:xfrm>
            <a:off x="685800" y="1527422"/>
            <a:ext cx="10394707" cy="3990353"/>
          </a:xfrm>
        </p:spPr>
        <p:txBody>
          <a:bodyPr/>
          <a:lstStyle/>
          <a:p>
            <a:pPr>
              <a:defRPr/>
            </a:pPr>
            <a:r>
              <a:rPr lang="en-GB" sz="2100" dirty="0">
                <a:solidFill>
                  <a:schemeClr val="accent1"/>
                </a:solidFill>
              </a:rPr>
              <a:t>Each</a:t>
            </a:r>
          </a:p>
          <a:p>
            <a:pPr lvl="1">
              <a:spcBef>
                <a:spcPct val="20000"/>
              </a:spcBef>
              <a:buSzPct val="70000"/>
              <a:buFont typeface="Wingdings" panose="05000000000000000000" pitchFamily="2" charset="2"/>
              <a:buChar char="ü"/>
              <a:defRPr/>
            </a:pPr>
            <a:r>
              <a:rPr lang="fr-CH" sz="1400" kern="0" dirty="0"/>
              <a:t>Fonction qui boucle sur chaque élément trouvé et exécute à chaque passage une fonction définie.</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La fonction exécutée dispose d'un argument qui est un entier représentant la position de l'élément en cours de traitement. </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Un "return false" à l'intérieur de la fonction définie stoppera l'exécution de la boucle. En revanche "return </a:t>
            </a:r>
            <a:r>
              <a:rPr lang="fr-CH" sz="1400" b="1" kern="0" dirty="0" err="1">
                <a:latin typeface="Calibri" panose="020F0502020204030204" pitchFamily="34" charset="0"/>
              </a:rPr>
              <a:t>true</a:t>
            </a:r>
            <a:r>
              <a:rPr lang="fr-CH" sz="1400" b="1" kern="0" dirty="0">
                <a:latin typeface="Calibri" panose="020F0502020204030204" pitchFamily="34" charset="0"/>
              </a:rPr>
              <a:t>" forcera le passage à l'itération suivante, de la même manière que l'instruction "continue" dans une boucle normale.</a:t>
            </a:r>
          </a:p>
          <a:p>
            <a:pPr marL="598488" lvl="1" indent="-141288">
              <a:spcBef>
                <a:spcPct val="20000"/>
              </a:spcBef>
              <a:buSzPct val="70000"/>
              <a:buBlip>
                <a:blip r:embed="rId2"/>
              </a:buBlip>
              <a:defRPr/>
            </a:pPr>
            <a:endParaRPr lang="fr-CH" sz="1400" kern="0" dirty="0">
              <a:solidFill>
                <a:srgbClr val="64686A"/>
              </a:solidFill>
              <a:latin typeface="Arial" charset="0"/>
            </a:endParaRPr>
          </a:p>
          <a:p>
            <a:pPr marL="457200" lvl="1" indent="0">
              <a:spcBef>
                <a:spcPct val="20000"/>
              </a:spcBef>
              <a:buSzPct val="70000"/>
              <a:buNone/>
              <a:defRPr/>
            </a:pPr>
            <a:endParaRPr lang="fr-CH" sz="1400" kern="0" dirty="0" smtClean="0">
              <a:solidFill>
                <a:srgbClr val="64686A"/>
              </a:solidFill>
              <a:latin typeface="Arial" charset="0"/>
            </a:endParaRPr>
          </a:p>
          <a:p>
            <a:pPr marL="457200" lvl="1" indent="0">
              <a:spcBef>
                <a:spcPct val="20000"/>
              </a:spcBef>
              <a:buSzPct val="70000"/>
              <a:buNone/>
              <a:defRPr/>
            </a:pPr>
            <a:endParaRPr lang="fr-FR" sz="1400" kern="0" dirty="0">
              <a:solidFill>
                <a:srgbClr val="64686A"/>
              </a:solidFill>
            </a:endParaRPr>
          </a:p>
          <a:p>
            <a:endParaRPr lang="en-US" dirty="0" smtClean="0"/>
          </a:p>
          <a:p>
            <a:endParaRPr lang="en-US" dirty="0"/>
          </a:p>
        </p:txBody>
      </p:sp>
      <p:sp>
        <p:nvSpPr>
          <p:cNvPr id="4" name="Rectangle 4"/>
          <p:cNvSpPr>
            <a:spLocks noChangeArrowheads="1"/>
          </p:cNvSpPr>
          <p:nvPr/>
        </p:nvSpPr>
        <p:spPr bwMode="auto">
          <a:xfrm>
            <a:off x="1904597" y="3781598"/>
            <a:ext cx="6624637" cy="6477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$("img").each(function(i){</a:t>
            </a:r>
            <a:br>
              <a:rPr lang="en-US" altLang="en-US" sz="1200">
                <a:solidFill>
                  <a:schemeClr val="tx1"/>
                </a:solidFill>
              </a:rPr>
            </a:br>
            <a:r>
              <a:rPr lang="en-US" altLang="en-US" sz="1200">
                <a:solidFill>
                  <a:schemeClr val="tx1"/>
                </a:solidFill>
              </a:rPr>
              <a:t>   this.src = “image"   i   ".jpg";</a:t>
            </a:r>
            <a:br>
              <a:rPr lang="en-US" altLang="en-US" sz="1200">
                <a:solidFill>
                  <a:schemeClr val="tx1"/>
                </a:solidFill>
              </a:rPr>
            </a:br>
            <a:r>
              <a:rPr lang="en-US" altLang="en-US" sz="1200">
                <a:solidFill>
                  <a:schemeClr val="tx1"/>
                </a:solidFill>
              </a:rPr>
              <a:t> });</a:t>
            </a:r>
            <a:endParaRPr lang="en-GB" altLang="en-US" sz="1200">
              <a:solidFill>
                <a:schemeClr val="tx1"/>
              </a:solidFill>
              <a:latin typeface="Courier New" panose="02070309020205020404" pitchFamily="49" charset="0"/>
            </a:endParaRPr>
          </a:p>
        </p:txBody>
      </p:sp>
      <p:sp>
        <p:nvSpPr>
          <p:cNvPr id="5" name="Rectangle 3"/>
          <p:cNvSpPr txBox="1">
            <a:spLocks noChangeArrowheads="1"/>
          </p:cNvSpPr>
          <p:nvPr/>
        </p:nvSpPr>
        <p:spPr bwMode="auto">
          <a:xfrm>
            <a:off x="1436438" y="4473843"/>
            <a:ext cx="8402637"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6" name="Rectangle 4"/>
          <p:cNvSpPr>
            <a:spLocks noChangeArrowheads="1"/>
          </p:cNvSpPr>
          <p:nvPr/>
        </p:nvSpPr>
        <p:spPr bwMode="auto">
          <a:xfrm>
            <a:off x="1904597" y="4798801"/>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&lt;img/&gt;&lt;img/&gt;</a:t>
            </a:r>
            <a:endParaRPr lang="en-GB" altLang="en-US" sz="1200">
              <a:solidFill>
                <a:schemeClr val="tx1"/>
              </a:solidFill>
              <a:latin typeface="Courier New" panose="02070309020205020404" pitchFamily="49" charset="0"/>
            </a:endParaRPr>
          </a:p>
        </p:txBody>
      </p:sp>
      <p:sp>
        <p:nvSpPr>
          <p:cNvPr id="7" name="Rectangle 3"/>
          <p:cNvSpPr txBox="1">
            <a:spLocks noChangeArrowheads="1"/>
          </p:cNvSpPr>
          <p:nvPr/>
        </p:nvSpPr>
        <p:spPr bwMode="auto">
          <a:xfrm>
            <a:off x="1681834" y="5211388"/>
            <a:ext cx="8402637" cy="306387"/>
          </a:xfrm>
          <a:prstGeom prst="rect">
            <a:avLst/>
          </a:prstGeom>
          <a:noFill/>
          <a:ln w="9525">
            <a:noFill/>
            <a:miter lim="800000"/>
            <a:headEnd/>
            <a:tailEnd/>
          </a:ln>
          <a:effectLst/>
        </p:spPr>
        <p:txBody>
          <a:bodyPr>
            <a:spAutoFit/>
          </a:bodyPr>
          <a:lstStyle/>
          <a:p>
            <a:pPr marL="598488" lvl="1" indent="-141288" algn="l">
              <a:spcBef>
                <a:spcPct val="20000"/>
              </a:spcBef>
              <a:buSzPct val="70000"/>
              <a:defRPr/>
            </a:pPr>
            <a:r>
              <a:rPr lang="fr-CH" sz="1400" b="1" kern="0" dirty="0">
                <a:latin typeface="Calibri" panose="020F0502020204030204" pitchFamily="34" charset="0"/>
              </a:rPr>
              <a:t>en …….</a:t>
            </a:r>
          </a:p>
        </p:txBody>
      </p:sp>
    </p:spTree>
    <p:extLst>
      <p:ext uri="{BB962C8B-B14F-4D97-AF65-F5344CB8AC3E}">
        <p14:creationId xmlns:p14="http://schemas.microsoft.com/office/powerpoint/2010/main" val="3922657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611103"/>
          </a:xfrm>
        </p:spPr>
        <p:txBody>
          <a:bodyPr>
            <a:normAutofit fontScale="90000"/>
          </a:bodyPr>
          <a:lstStyle/>
          <a:p>
            <a:r>
              <a:rPr lang="en-US" dirty="0" err="1"/>
              <a:t>Jquery</a:t>
            </a:r>
            <a:r>
              <a:rPr lang="en-US" dirty="0"/>
              <a:t> – les </a:t>
            </a:r>
            <a:r>
              <a:rPr lang="fr-FR" altLang="en-US" dirty="0"/>
              <a:t>Fonctions utiles </a:t>
            </a:r>
            <a:endParaRPr lang="en-US" dirty="0"/>
          </a:p>
        </p:txBody>
      </p:sp>
      <p:sp>
        <p:nvSpPr>
          <p:cNvPr id="4" name="Rectangle 3"/>
          <p:cNvSpPr txBox="1">
            <a:spLocks noGrp="1" noChangeArrowheads="1"/>
          </p:cNvSpPr>
          <p:nvPr>
            <p:ph sz="quarter" idx="13"/>
          </p:nvPr>
        </p:nvSpPr>
        <p:spPr bwMode="auto">
          <a:xfrm>
            <a:off x="830655" y="1386704"/>
            <a:ext cx="10394707" cy="3668697"/>
          </a:xfrm>
          <a:prstGeom prst="rect">
            <a:avLst/>
          </a:prstGeom>
          <a:noFill/>
          <a:ln w="9525">
            <a:noFill/>
            <a:miter lim="800000"/>
            <a:headEnd/>
            <a:tailEnd/>
          </a:ln>
          <a:effectLst/>
        </p:spPr>
        <p:txBody>
          <a:bodyPr>
            <a:spAutoFit/>
          </a:bodyPr>
          <a:lstStyle/>
          <a:p>
            <a:pPr>
              <a:defRPr/>
            </a:pPr>
            <a:r>
              <a:rPr lang="en-GB" sz="2100" dirty="0">
                <a:solidFill>
                  <a:schemeClr val="accent1"/>
                </a:solidFill>
              </a:rPr>
              <a:t>Each</a:t>
            </a:r>
          </a:p>
          <a:p>
            <a:pPr lvl="1">
              <a:spcBef>
                <a:spcPct val="20000"/>
              </a:spcBef>
              <a:buSzPct val="70000"/>
              <a:buFont typeface="Wingdings" panose="05000000000000000000" pitchFamily="2" charset="2"/>
              <a:buChar char="ü"/>
              <a:defRPr/>
            </a:pPr>
            <a:r>
              <a:rPr lang="fr-CH" sz="1400" kern="0" dirty="0">
                <a:latin typeface="+mn-lt"/>
              </a:rPr>
              <a:t>Fonction qui boucle sur chaque élément trouvé et exécute à chaque passage une fonction définie.</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La fonction exécutée dispose d'un argument qui est un entier représentant la position de l'élément en cours de traitement. </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Un "return false" à l'intérieur de la fonction définie stoppera l'exécution de la boucle. En revanche "return </a:t>
            </a:r>
            <a:r>
              <a:rPr lang="fr-CH" sz="1400" b="1" kern="0" dirty="0" err="1">
                <a:latin typeface="Calibri" panose="020F0502020204030204" pitchFamily="34" charset="0"/>
              </a:rPr>
              <a:t>true</a:t>
            </a:r>
            <a:r>
              <a:rPr lang="fr-CH" sz="1400" b="1" kern="0" dirty="0">
                <a:latin typeface="Calibri" panose="020F0502020204030204" pitchFamily="34" charset="0"/>
              </a:rPr>
              <a:t>" forcera le passage à l'itération suivante, de la même manière que l'instruction "continue" dans une boucle normale.</a:t>
            </a:r>
          </a:p>
          <a:p>
            <a:pPr marL="457200" lvl="1" indent="0" algn="l">
              <a:spcBef>
                <a:spcPct val="20000"/>
              </a:spcBef>
              <a:buSzPct val="70000"/>
              <a:buNone/>
              <a:defRPr/>
            </a:pPr>
            <a:endParaRPr lang="fr-CH" sz="1400" kern="0" dirty="0">
              <a:solidFill>
                <a:srgbClr val="64686A"/>
              </a:solidFill>
              <a:latin typeface="Arial" charset="0"/>
            </a:endParaRPr>
          </a:p>
          <a:p>
            <a:pPr marL="598488" lvl="1" indent="-141288" algn="l">
              <a:spcBef>
                <a:spcPct val="20000"/>
              </a:spcBef>
              <a:buSzPct val="70000"/>
              <a:buFontTx/>
              <a:buBlip>
                <a:blip r:embed="rId2"/>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2"/>
              </a:buBlip>
              <a:defRPr/>
            </a:pPr>
            <a:endParaRPr lang="fr-CH" sz="1400" kern="0" dirty="0">
              <a:solidFill>
                <a:srgbClr val="64686A"/>
              </a:solidFill>
              <a:latin typeface="Arial" charset="0"/>
            </a:endParaRPr>
          </a:p>
          <a:p>
            <a:pPr marL="457200" lvl="1" indent="0" algn="l">
              <a:spcBef>
                <a:spcPct val="20000"/>
              </a:spcBef>
              <a:buSzPct val="70000"/>
              <a:buNone/>
              <a:defRPr/>
            </a:pPr>
            <a:endParaRPr lang="fr-CH" sz="1400" kern="0" dirty="0" smtClean="0">
              <a:solidFill>
                <a:srgbClr val="64686A"/>
              </a:solidFill>
              <a:latin typeface="Arial" charset="0"/>
            </a:endParaRPr>
          </a:p>
          <a:p>
            <a:pPr marL="457200" lvl="1" indent="0" algn="l">
              <a:spcBef>
                <a:spcPct val="20000"/>
              </a:spcBef>
              <a:buSzPct val="70000"/>
              <a:buNone/>
              <a:defRPr/>
            </a:pPr>
            <a:endParaRPr lang="fr-FR" sz="1400" kern="0" dirty="0">
              <a:solidFill>
                <a:srgbClr val="64686A"/>
              </a:solidFill>
              <a:latin typeface="+mn-lt"/>
            </a:endParaRPr>
          </a:p>
        </p:txBody>
      </p:sp>
      <p:sp>
        <p:nvSpPr>
          <p:cNvPr id="5" name="Rectangle 4"/>
          <p:cNvSpPr>
            <a:spLocks noChangeArrowheads="1"/>
          </p:cNvSpPr>
          <p:nvPr/>
        </p:nvSpPr>
        <p:spPr bwMode="auto">
          <a:xfrm>
            <a:off x="2094573" y="3529047"/>
            <a:ext cx="6624637" cy="6477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$("img").each(function(i){</a:t>
            </a:r>
            <a:br>
              <a:rPr lang="en-US" altLang="en-US" sz="1200">
                <a:solidFill>
                  <a:schemeClr val="tx1"/>
                </a:solidFill>
              </a:rPr>
            </a:br>
            <a:r>
              <a:rPr lang="en-US" altLang="en-US" sz="1200">
                <a:solidFill>
                  <a:schemeClr val="tx1"/>
                </a:solidFill>
              </a:rPr>
              <a:t>   this.src = “image"   i   ".jpg";</a:t>
            </a:r>
            <a:br>
              <a:rPr lang="en-US" altLang="en-US" sz="1200">
                <a:solidFill>
                  <a:schemeClr val="tx1"/>
                </a:solidFill>
              </a:rPr>
            </a:br>
            <a:r>
              <a:rPr lang="en-US" altLang="en-US" sz="1200">
                <a:solidFill>
                  <a:schemeClr val="tx1"/>
                </a:solidFill>
              </a:rPr>
              <a:t> });</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1608452" y="4214387"/>
            <a:ext cx="8402637"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7" name="Rectangle 4"/>
          <p:cNvSpPr>
            <a:spLocks noChangeArrowheads="1"/>
          </p:cNvSpPr>
          <p:nvPr/>
        </p:nvSpPr>
        <p:spPr bwMode="auto">
          <a:xfrm>
            <a:off x="2094572" y="4596232"/>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&lt;img/&gt;&lt;img/&gt;</a:t>
            </a:r>
            <a:endParaRPr lang="en-GB" altLang="en-US" sz="1200">
              <a:solidFill>
                <a:schemeClr val="tx1"/>
              </a:solidFill>
              <a:latin typeface="Courier New" panose="02070309020205020404" pitchFamily="49" charset="0"/>
            </a:endParaRPr>
          </a:p>
        </p:txBody>
      </p:sp>
      <p:sp>
        <p:nvSpPr>
          <p:cNvPr id="8" name="Rectangle 3"/>
          <p:cNvSpPr txBox="1">
            <a:spLocks noChangeArrowheads="1"/>
          </p:cNvSpPr>
          <p:nvPr/>
        </p:nvSpPr>
        <p:spPr bwMode="auto">
          <a:xfrm>
            <a:off x="1682923" y="4907041"/>
            <a:ext cx="8402637" cy="306387"/>
          </a:xfrm>
          <a:prstGeom prst="rect">
            <a:avLst/>
          </a:prstGeom>
          <a:noFill/>
          <a:ln w="9525">
            <a:noFill/>
            <a:miter lim="800000"/>
            <a:headEnd/>
            <a:tailEnd/>
          </a:ln>
          <a:effectLst/>
        </p:spPr>
        <p:txBody>
          <a:bodyPr>
            <a:spAutoFit/>
          </a:bodyPr>
          <a:lstStyle/>
          <a:p>
            <a:pPr marL="598488" lvl="1" indent="-141288" algn="l">
              <a:spcBef>
                <a:spcPct val="20000"/>
              </a:spcBef>
              <a:buSzPct val="70000"/>
              <a:defRPr/>
            </a:pPr>
            <a:r>
              <a:rPr lang="fr-CH" sz="1400" b="1" kern="0" dirty="0">
                <a:latin typeface="Calibri" panose="020F0502020204030204" pitchFamily="34" charset="0"/>
              </a:rPr>
              <a:t>en …….</a:t>
            </a:r>
          </a:p>
        </p:txBody>
      </p:sp>
      <p:sp>
        <p:nvSpPr>
          <p:cNvPr id="10" name="Rectangle 4"/>
          <p:cNvSpPr>
            <a:spLocks noChangeArrowheads="1"/>
          </p:cNvSpPr>
          <p:nvPr/>
        </p:nvSpPr>
        <p:spPr bwMode="auto">
          <a:xfrm>
            <a:off x="2094572" y="5287298"/>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dirty="0">
                <a:solidFill>
                  <a:schemeClr val="tx1"/>
                </a:solidFill>
              </a:rPr>
              <a:t>&lt;</a:t>
            </a:r>
            <a:r>
              <a:rPr lang="en-US" altLang="en-US" sz="1200" dirty="0" err="1">
                <a:solidFill>
                  <a:schemeClr val="tx1"/>
                </a:solidFill>
              </a:rPr>
              <a:t>img</a:t>
            </a:r>
            <a:r>
              <a:rPr lang="en-US" altLang="en-US" sz="1200" dirty="0">
                <a:solidFill>
                  <a:schemeClr val="tx1"/>
                </a:solidFill>
              </a:rPr>
              <a:t> </a:t>
            </a:r>
            <a:r>
              <a:rPr lang="en-US" altLang="en-US" sz="1200" dirty="0" err="1">
                <a:solidFill>
                  <a:schemeClr val="tx1"/>
                </a:solidFill>
              </a:rPr>
              <a:t>src</a:t>
            </a:r>
            <a:r>
              <a:rPr lang="en-US" altLang="en-US" sz="1200" dirty="0">
                <a:solidFill>
                  <a:schemeClr val="tx1"/>
                </a:solidFill>
              </a:rPr>
              <a:t>=“image0.jpg"/&gt;&lt;</a:t>
            </a:r>
            <a:r>
              <a:rPr lang="en-US" altLang="en-US" sz="1200" dirty="0" err="1">
                <a:solidFill>
                  <a:schemeClr val="tx1"/>
                </a:solidFill>
              </a:rPr>
              <a:t>img</a:t>
            </a:r>
            <a:r>
              <a:rPr lang="en-US" altLang="en-US" sz="1200" dirty="0">
                <a:solidFill>
                  <a:schemeClr val="tx1"/>
                </a:solidFill>
              </a:rPr>
              <a:t> </a:t>
            </a:r>
            <a:r>
              <a:rPr lang="en-US" altLang="en-US" sz="1200" dirty="0" err="1">
                <a:solidFill>
                  <a:schemeClr val="tx1"/>
                </a:solidFill>
              </a:rPr>
              <a:t>src</a:t>
            </a:r>
            <a:r>
              <a:rPr lang="en-US" altLang="en-US" sz="1200" dirty="0">
                <a:solidFill>
                  <a:schemeClr val="tx1"/>
                </a:solidFill>
              </a:rPr>
              <a:t>=“image1.jpg"/&gt;</a:t>
            </a:r>
            <a:endParaRPr lang="en-GB" altLang="en-US" sz="12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647471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38208"/>
          </a:xfrm>
        </p:spPr>
        <p:txBody>
          <a:bodyPr>
            <a:normAutofit fontScale="90000"/>
          </a:bodyPr>
          <a:lstStyle/>
          <a:p>
            <a:r>
              <a:rPr lang="en-US" dirty="0" err="1"/>
              <a:t>Jquery</a:t>
            </a:r>
            <a:r>
              <a:rPr lang="en-US" dirty="0"/>
              <a:t> – les </a:t>
            </a:r>
            <a:r>
              <a:rPr lang="fr-FR" altLang="en-US" dirty="0"/>
              <a:t>Fonctions utiles </a:t>
            </a:r>
            <a:endParaRPr lang="en-US" dirty="0"/>
          </a:p>
        </p:txBody>
      </p:sp>
      <p:sp>
        <p:nvSpPr>
          <p:cNvPr id="4" name="Rectangle 3"/>
          <p:cNvSpPr txBox="1">
            <a:spLocks noGrp="1" noChangeArrowheads="1"/>
          </p:cNvSpPr>
          <p:nvPr>
            <p:ph sz="quarter" idx="13"/>
          </p:nvPr>
        </p:nvSpPr>
        <p:spPr bwMode="auto">
          <a:xfrm>
            <a:off x="685800" y="1820013"/>
            <a:ext cx="10394707" cy="3797963"/>
          </a:xfrm>
          <a:prstGeom prst="rect">
            <a:avLst/>
          </a:prstGeom>
          <a:noFill/>
          <a:ln w="9525">
            <a:noFill/>
            <a:miter lim="800000"/>
            <a:headEnd/>
            <a:tailEnd/>
          </a:ln>
          <a:effectLst/>
        </p:spPr>
        <p:txBody>
          <a:bodyPr>
            <a:spAutoFit/>
          </a:bodyPr>
          <a:lstStyle/>
          <a:p>
            <a:pPr>
              <a:spcBef>
                <a:spcPct val="20000"/>
              </a:spcBef>
              <a:buSzPct val="50000"/>
              <a:defRPr/>
            </a:pPr>
            <a:r>
              <a:rPr lang="en-GB" sz="2100" dirty="0" err="1">
                <a:solidFill>
                  <a:schemeClr val="accent1"/>
                </a:solidFill>
              </a:rPr>
              <a:t>Eq</a:t>
            </a:r>
            <a:endParaRPr lang="en-GB" sz="2100" dirty="0">
              <a:solidFill>
                <a:schemeClr val="accent1"/>
              </a:solidFill>
            </a:endParaRP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Réduit le résultat de la recherche à un élément, correspondant à une position donnée.</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L'intervalle des positions commence à 0 et se termine à taille de l'index-1. </a:t>
            </a:r>
          </a:p>
          <a:p>
            <a:pPr marL="598488" lvl="1" indent="-141288" algn="l">
              <a:spcBef>
                <a:spcPct val="20000"/>
              </a:spcBef>
              <a:buSzPct val="70000"/>
              <a:buFontTx/>
              <a:buBlip>
                <a:blip r:embed="rId2"/>
              </a:buBlip>
              <a:defRPr/>
            </a:pPr>
            <a:endParaRPr lang="fr-CH" sz="1400" kern="0" dirty="0">
              <a:solidFill>
                <a:srgbClr val="64686A"/>
              </a:solidFill>
            </a:endParaRPr>
          </a:p>
          <a:p>
            <a:pPr marL="598488" lvl="1" indent="-141288" algn="l">
              <a:spcBef>
                <a:spcPct val="20000"/>
              </a:spcBef>
              <a:buSzPct val="70000"/>
              <a:buFontTx/>
              <a:buBlip>
                <a:blip r:embed="rId2"/>
              </a:buBlip>
              <a:defRPr/>
            </a:pPr>
            <a:endParaRPr lang="fr-CH" sz="1400" kern="0" dirty="0" smtClean="0">
              <a:solidFill>
                <a:srgbClr val="64686A"/>
              </a:solidFill>
              <a:latin typeface="+mn-lt"/>
            </a:endParaRPr>
          </a:p>
          <a:p>
            <a:pPr marL="598488" lvl="1" indent="-141288" algn="l">
              <a:spcBef>
                <a:spcPct val="20000"/>
              </a:spcBef>
              <a:buSzPct val="70000"/>
              <a:buFontTx/>
              <a:buBlip>
                <a:blip r:embed="rId2"/>
              </a:buBlip>
              <a:defRPr/>
            </a:pPr>
            <a:endParaRPr lang="fr-CH" sz="1400" kern="0" dirty="0">
              <a:solidFill>
                <a:srgbClr val="64686A"/>
              </a:solidFill>
            </a:endParaRPr>
          </a:p>
          <a:p>
            <a:pPr marL="598488" lvl="1" indent="-141288" algn="l">
              <a:spcBef>
                <a:spcPct val="20000"/>
              </a:spcBef>
              <a:buSzPct val="70000"/>
              <a:buFontTx/>
              <a:buBlip>
                <a:blip r:embed="rId2"/>
              </a:buBlip>
              <a:defRPr/>
            </a:pPr>
            <a:endParaRPr lang="fr-CH" sz="1400" kern="0" dirty="0" smtClean="0">
              <a:solidFill>
                <a:srgbClr val="64686A"/>
              </a:solidFill>
              <a:latin typeface="+mn-lt"/>
            </a:endParaRPr>
          </a:p>
          <a:p>
            <a:pPr marL="598488" lvl="1" indent="-141288" algn="l">
              <a:spcBef>
                <a:spcPct val="20000"/>
              </a:spcBef>
              <a:buSzPct val="70000"/>
              <a:buFontTx/>
              <a:buBlip>
                <a:blip r:embed="rId2"/>
              </a:buBlip>
              <a:defRPr/>
            </a:pPr>
            <a:endParaRPr lang="fr-CH" sz="1400" kern="0" dirty="0">
              <a:solidFill>
                <a:srgbClr val="64686A"/>
              </a:solidFill>
            </a:endParaRPr>
          </a:p>
          <a:p>
            <a:pPr marL="598488" lvl="1" indent="-141288" algn="l">
              <a:spcBef>
                <a:spcPct val="20000"/>
              </a:spcBef>
              <a:buSzPct val="70000"/>
              <a:buFontTx/>
              <a:buBlip>
                <a:blip r:embed="rId2"/>
              </a:buBlip>
              <a:defRPr/>
            </a:pPr>
            <a:endParaRPr lang="fr-CH" sz="1400" kern="0" dirty="0" smtClean="0">
              <a:solidFill>
                <a:srgbClr val="64686A"/>
              </a:solidFill>
              <a:latin typeface="+mn-lt"/>
            </a:endParaRPr>
          </a:p>
          <a:p>
            <a:pPr marL="598488" lvl="1" indent="-141288" algn="l">
              <a:spcBef>
                <a:spcPct val="20000"/>
              </a:spcBef>
              <a:buSzPct val="70000"/>
              <a:buFontTx/>
              <a:buBlip>
                <a:blip r:embed="rId2"/>
              </a:buBlip>
              <a:defRPr/>
            </a:pPr>
            <a:endParaRPr lang="fr-CH" sz="1400" kern="0" dirty="0">
              <a:solidFill>
                <a:srgbClr val="64686A"/>
              </a:solidFill>
            </a:endParaRPr>
          </a:p>
          <a:p>
            <a:pPr marL="598488" lvl="1" indent="-141288" algn="l">
              <a:spcBef>
                <a:spcPct val="20000"/>
              </a:spcBef>
              <a:buSzPct val="70000"/>
              <a:buFontTx/>
              <a:buBlip>
                <a:blip r:embed="rId2"/>
              </a:buBlip>
              <a:defRPr/>
            </a:pPr>
            <a:endParaRPr lang="fr-CH" sz="1400" kern="0" dirty="0" smtClean="0">
              <a:solidFill>
                <a:srgbClr val="64686A"/>
              </a:solidFill>
              <a:latin typeface="+mn-lt"/>
            </a:endParaRPr>
          </a:p>
          <a:p>
            <a:pPr marL="598488" lvl="1" indent="-141288" algn="l">
              <a:spcBef>
                <a:spcPct val="20000"/>
              </a:spcBef>
              <a:buSzPct val="70000"/>
              <a:buFontTx/>
              <a:buBlip>
                <a:blip r:embed="rId2"/>
              </a:buBlip>
              <a:defRPr/>
            </a:pPr>
            <a:endParaRPr lang="fr-CH" sz="1400" kern="0" dirty="0">
              <a:solidFill>
                <a:srgbClr val="64686A"/>
              </a:solidFill>
              <a:latin typeface="+mn-lt"/>
            </a:endParaRPr>
          </a:p>
        </p:txBody>
      </p:sp>
      <p:sp>
        <p:nvSpPr>
          <p:cNvPr id="5" name="Rectangle 4"/>
          <p:cNvSpPr>
            <a:spLocks noChangeArrowheads="1"/>
          </p:cNvSpPr>
          <p:nvPr/>
        </p:nvSpPr>
        <p:spPr bwMode="auto">
          <a:xfrm>
            <a:off x="1343136" y="3119438"/>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$("p").eq(1)</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830844" y="3565006"/>
            <a:ext cx="8402638"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7" name="Rectangle 4"/>
          <p:cNvSpPr>
            <a:spLocks noChangeArrowheads="1"/>
          </p:cNvSpPr>
          <p:nvPr/>
        </p:nvSpPr>
        <p:spPr bwMode="auto">
          <a:xfrm>
            <a:off x="1343135" y="4155492"/>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&lt;p&gt;Premier Test&lt;/p&gt;&lt;p&gt;Second Test&lt;/p&gt;</a:t>
            </a:r>
            <a:endParaRPr lang="en-GB" altLang="en-US" sz="1200" dirty="0">
              <a:solidFill>
                <a:schemeClr val="tx1"/>
              </a:solidFill>
              <a:latin typeface="Courier New" panose="02070309020205020404" pitchFamily="49" charset="0"/>
            </a:endParaRPr>
          </a:p>
        </p:txBody>
      </p:sp>
      <p:sp>
        <p:nvSpPr>
          <p:cNvPr id="8" name="Rectangle 3"/>
          <p:cNvSpPr txBox="1">
            <a:spLocks noChangeArrowheads="1"/>
          </p:cNvSpPr>
          <p:nvPr/>
        </p:nvSpPr>
        <p:spPr bwMode="auto">
          <a:xfrm>
            <a:off x="830844" y="4858596"/>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en …….</a:t>
            </a:r>
          </a:p>
        </p:txBody>
      </p:sp>
    </p:spTree>
    <p:extLst>
      <p:ext uri="{BB962C8B-B14F-4D97-AF65-F5344CB8AC3E}">
        <p14:creationId xmlns:p14="http://schemas.microsoft.com/office/powerpoint/2010/main" val="31674015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835090"/>
          </a:xfrm>
        </p:spPr>
        <p:txBody>
          <a:bodyPr/>
          <a:lstStyle/>
          <a:p>
            <a:r>
              <a:rPr lang="en-US" dirty="0" err="1"/>
              <a:t>Jquery</a:t>
            </a:r>
            <a:r>
              <a:rPr lang="en-US" dirty="0"/>
              <a:t> – les </a:t>
            </a:r>
            <a:r>
              <a:rPr lang="fr-FR" altLang="en-US" dirty="0"/>
              <a:t>Fonctions utiles </a:t>
            </a:r>
            <a:endParaRPr lang="en-US" dirty="0"/>
          </a:p>
        </p:txBody>
      </p:sp>
      <p:sp>
        <p:nvSpPr>
          <p:cNvPr id="3" name="Content Placeholder 2"/>
          <p:cNvSpPr>
            <a:spLocks noGrp="1"/>
          </p:cNvSpPr>
          <p:nvPr>
            <p:ph sz="quarter" idx="13"/>
          </p:nvPr>
        </p:nvSpPr>
        <p:spPr>
          <a:xfrm>
            <a:off x="687976" y="2096967"/>
            <a:ext cx="10394707" cy="3311189"/>
          </a:xfrm>
        </p:spPr>
        <p:txBody>
          <a:bodyPr/>
          <a:lstStyle/>
          <a:p>
            <a:pPr marL="271463" indent="-271463">
              <a:spcBef>
                <a:spcPct val="20000"/>
              </a:spcBef>
              <a:buSzPct val="50000"/>
              <a:buBlip>
                <a:blip r:embed="rId2"/>
              </a:buBlip>
              <a:defRPr/>
            </a:pPr>
            <a:r>
              <a:rPr lang="en-GB" sz="2100" dirty="0" err="1">
                <a:solidFill>
                  <a:schemeClr val="accent1"/>
                </a:solidFill>
              </a:rPr>
              <a:t>Eq</a:t>
            </a:r>
            <a:endParaRPr lang="en-GB" sz="2100" dirty="0">
              <a:solidFill>
                <a:schemeClr val="accent1"/>
              </a:solidFill>
            </a:endParaRP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Réduit le résultat de la recherche à un élément, correspondant à une position donnée.</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L'intervalle des positions commence à 0 et se termine à taille de l'index-1. </a:t>
            </a: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pPr marL="598488" lvl="1" indent="-141288">
              <a:spcBef>
                <a:spcPct val="20000"/>
              </a:spcBef>
              <a:buSzPct val="70000"/>
              <a:buBlip>
                <a:blip r:embed="rId3"/>
              </a:buBlip>
              <a:defRPr/>
            </a:pPr>
            <a:endParaRPr lang="fr-CH" sz="1400" kern="0" dirty="0">
              <a:solidFill>
                <a:srgbClr val="64686A"/>
              </a:solidFill>
            </a:endParaRPr>
          </a:p>
          <a:p>
            <a:endParaRPr lang="en-US" dirty="0"/>
          </a:p>
        </p:txBody>
      </p:sp>
      <p:sp>
        <p:nvSpPr>
          <p:cNvPr id="4" name="Rectangle 3"/>
          <p:cNvSpPr>
            <a:spLocks noChangeArrowheads="1"/>
          </p:cNvSpPr>
          <p:nvPr/>
        </p:nvSpPr>
        <p:spPr bwMode="auto">
          <a:xfrm>
            <a:off x="1343134" y="2861902"/>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$("p").eq(1)</a:t>
            </a:r>
            <a:endParaRPr lang="en-GB" altLang="en-US" sz="1200">
              <a:solidFill>
                <a:schemeClr val="tx1"/>
              </a:solidFill>
              <a:latin typeface="Courier New" panose="02070309020205020404" pitchFamily="49" charset="0"/>
            </a:endParaRPr>
          </a:p>
        </p:txBody>
      </p:sp>
      <p:sp>
        <p:nvSpPr>
          <p:cNvPr id="5" name="Rectangle 3"/>
          <p:cNvSpPr txBox="1">
            <a:spLocks noChangeArrowheads="1"/>
          </p:cNvSpPr>
          <p:nvPr/>
        </p:nvSpPr>
        <p:spPr bwMode="auto">
          <a:xfrm>
            <a:off x="830844" y="3263132"/>
            <a:ext cx="8402638"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6" name="Rectangle 4"/>
          <p:cNvSpPr>
            <a:spLocks noChangeArrowheads="1"/>
          </p:cNvSpPr>
          <p:nvPr/>
        </p:nvSpPr>
        <p:spPr bwMode="auto">
          <a:xfrm>
            <a:off x="1343133" y="3752562"/>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&lt;p&gt;Premier Test&lt;/p&gt;&lt;p&gt;Second Test&lt;/p&gt;</a:t>
            </a:r>
            <a:endParaRPr lang="en-GB" altLang="en-US" sz="1200" dirty="0">
              <a:solidFill>
                <a:schemeClr val="tx1"/>
              </a:solidFill>
              <a:latin typeface="Courier New" panose="02070309020205020404" pitchFamily="49" charset="0"/>
            </a:endParaRPr>
          </a:p>
        </p:txBody>
      </p:sp>
      <p:sp>
        <p:nvSpPr>
          <p:cNvPr id="7" name="Rectangle 3"/>
          <p:cNvSpPr txBox="1">
            <a:spLocks noChangeArrowheads="1"/>
          </p:cNvSpPr>
          <p:nvPr/>
        </p:nvSpPr>
        <p:spPr bwMode="auto">
          <a:xfrm>
            <a:off x="830844" y="4257593"/>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en …….</a:t>
            </a:r>
          </a:p>
        </p:txBody>
      </p:sp>
      <p:sp>
        <p:nvSpPr>
          <p:cNvPr id="8" name="Rectangle 4"/>
          <p:cNvSpPr>
            <a:spLocks noChangeArrowheads="1"/>
          </p:cNvSpPr>
          <p:nvPr/>
        </p:nvSpPr>
        <p:spPr bwMode="auto">
          <a:xfrm>
            <a:off x="1343133" y="4831170"/>
            <a:ext cx="6624637" cy="277813"/>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a:solidFill>
                  <a:schemeClr val="tx1"/>
                </a:solidFill>
              </a:rPr>
              <a:t>&lt;p&gt;Second Test&lt;/p&gt;</a:t>
            </a:r>
            <a:endParaRPr lang="en-GB" altLang="en-US" sz="1200">
              <a:solidFill>
                <a:schemeClr val="tx1"/>
              </a:solidFill>
              <a:latin typeface="Courier New" panose="02070309020205020404" pitchFamily="49" charset="0"/>
            </a:endParaRPr>
          </a:p>
        </p:txBody>
      </p:sp>
    </p:spTree>
    <p:extLst>
      <p:ext uri="{BB962C8B-B14F-4D97-AF65-F5344CB8AC3E}">
        <p14:creationId xmlns:p14="http://schemas.microsoft.com/office/powerpoint/2010/main" val="2720140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825759"/>
          </a:xfrm>
        </p:spPr>
        <p:txBody>
          <a:bodyPr>
            <a:normAutofit fontScale="90000"/>
          </a:bodyPr>
          <a:lstStyle/>
          <a:p>
            <a:r>
              <a:rPr lang="en-US" dirty="0" err="1"/>
              <a:t>Jquery</a:t>
            </a:r>
            <a:r>
              <a:rPr lang="en-US" dirty="0"/>
              <a:t> – les </a:t>
            </a:r>
            <a:r>
              <a:rPr lang="fr-FR" altLang="en-US" dirty="0"/>
              <a:t>Fonctions utiles </a:t>
            </a:r>
            <a:endParaRPr lang="en-US" dirty="0"/>
          </a:p>
        </p:txBody>
      </p:sp>
      <p:sp>
        <p:nvSpPr>
          <p:cNvPr id="4" name="Rectangle 3"/>
          <p:cNvSpPr txBox="1">
            <a:spLocks noGrp="1" noChangeArrowheads="1"/>
          </p:cNvSpPr>
          <p:nvPr>
            <p:ph sz="quarter" idx="13"/>
          </p:nvPr>
        </p:nvSpPr>
        <p:spPr bwMode="auto">
          <a:xfrm>
            <a:off x="685800" y="2121633"/>
            <a:ext cx="10394707" cy="3194721"/>
          </a:xfrm>
          <a:prstGeom prst="rect">
            <a:avLst/>
          </a:prstGeom>
          <a:noFill/>
          <a:ln w="9525">
            <a:noFill/>
            <a:miter lim="800000"/>
            <a:headEnd/>
            <a:tailEnd/>
          </a:ln>
          <a:effectLst/>
        </p:spPr>
        <p:txBody>
          <a:bodyPr>
            <a:spAutoFit/>
          </a:bodyPr>
          <a:lstStyle/>
          <a:p>
            <a:pPr marL="271463" indent="-271463">
              <a:spcBef>
                <a:spcPct val="20000"/>
              </a:spcBef>
              <a:buSzPct val="50000"/>
              <a:buBlip>
                <a:blip r:embed="rId2"/>
              </a:buBlip>
              <a:defRPr/>
            </a:pPr>
            <a:r>
              <a:rPr lang="en-GB" sz="2100" dirty="0">
                <a:solidFill>
                  <a:schemeClr val="accent1"/>
                </a:solidFill>
              </a:rPr>
              <a:t>Get</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Permet d'accéder à tous les éléments recherchés.</a:t>
            </a:r>
          </a:p>
          <a:p>
            <a:pPr marL="598488" lvl="1" indent="-141288" algn="l">
              <a:spcBef>
                <a:spcPct val="20000"/>
              </a:spcBef>
              <a:buSzPct val="70000"/>
              <a:buFontTx/>
              <a:buBlip>
                <a:blip r:embed="rId3"/>
              </a:buBlip>
              <a:defRPr/>
            </a:pPr>
            <a:endParaRPr lang="fr-CH" sz="1400" kern="0" dirty="0">
              <a:solidFill>
                <a:srgbClr val="64686A"/>
              </a:solidFill>
              <a:latin typeface="Arial" charset="0"/>
            </a:endParaRPr>
          </a:p>
          <a:p>
            <a:pPr marL="598488" lvl="1" indent="-141288" algn="l">
              <a:spcBef>
                <a:spcPct val="20000"/>
              </a:spcBef>
              <a:buSzPct val="70000"/>
              <a:buFontTx/>
              <a:buBlip>
                <a:blip r:embed="rId3"/>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3"/>
              </a:buBlip>
              <a:defRPr/>
            </a:pPr>
            <a:endParaRPr lang="fr-CH" sz="1400" kern="0" dirty="0">
              <a:solidFill>
                <a:srgbClr val="64686A"/>
              </a:solidFill>
              <a:latin typeface="Arial" charset="0"/>
            </a:endParaRPr>
          </a:p>
          <a:p>
            <a:pPr marL="598488" lvl="1" indent="-141288" algn="l">
              <a:spcBef>
                <a:spcPct val="20000"/>
              </a:spcBef>
              <a:buSzPct val="70000"/>
              <a:buFontTx/>
              <a:buBlip>
                <a:blip r:embed="rId3"/>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3"/>
              </a:buBlip>
              <a:defRPr/>
            </a:pPr>
            <a:endParaRPr lang="fr-CH" sz="1400" kern="0" dirty="0">
              <a:solidFill>
                <a:srgbClr val="64686A"/>
              </a:solidFill>
              <a:latin typeface="Arial" charset="0"/>
            </a:endParaRPr>
          </a:p>
          <a:p>
            <a:pPr marL="598488" lvl="1" indent="-141288" algn="l">
              <a:spcBef>
                <a:spcPct val="20000"/>
              </a:spcBef>
              <a:buSzPct val="70000"/>
              <a:buFontTx/>
              <a:buBlip>
                <a:blip r:embed="rId3"/>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3"/>
              </a:buBlip>
              <a:defRPr/>
            </a:pPr>
            <a:endParaRPr lang="fr-CH" sz="1400" kern="0" dirty="0">
              <a:solidFill>
                <a:srgbClr val="64686A"/>
              </a:solidFill>
              <a:latin typeface="Arial" charset="0"/>
            </a:endParaRPr>
          </a:p>
          <a:p>
            <a:pPr marL="457200" lvl="1" indent="0" algn="l">
              <a:spcBef>
                <a:spcPct val="20000"/>
              </a:spcBef>
              <a:buSzPct val="70000"/>
              <a:buNone/>
              <a:defRPr/>
            </a:pPr>
            <a:endParaRPr lang="fr-CH" sz="1400" kern="0" dirty="0">
              <a:solidFill>
                <a:srgbClr val="64686A"/>
              </a:solidFill>
              <a:latin typeface="+mn-lt"/>
            </a:endParaRPr>
          </a:p>
        </p:txBody>
      </p:sp>
      <p:sp>
        <p:nvSpPr>
          <p:cNvPr id="5" name="Rectangle 4"/>
          <p:cNvSpPr>
            <a:spLocks noChangeArrowheads="1"/>
          </p:cNvSpPr>
          <p:nvPr/>
        </p:nvSpPr>
        <p:spPr bwMode="auto">
          <a:xfrm>
            <a:off x="1288814" y="2975368"/>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$("img").get();</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685800" y="3412605"/>
            <a:ext cx="8402638" cy="306388"/>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7" name="Rectangle 4"/>
          <p:cNvSpPr>
            <a:spLocks noChangeArrowheads="1"/>
          </p:cNvSpPr>
          <p:nvPr/>
        </p:nvSpPr>
        <p:spPr bwMode="auto">
          <a:xfrm>
            <a:off x="1288813" y="3941103"/>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a:solidFill>
                  <a:schemeClr val="tx1"/>
                </a:solidFill>
              </a:rPr>
              <a:t>&lt;img src="image1.jpg"/&gt; &lt;img src="image2.jpg"/&gt;</a:t>
            </a:r>
            <a:endParaRPr lang="en-GB" altLang="en-US" sz="1200">
              <a:solidFill>
                <a:schemeClr val="tx1"/>
              </a:solidFill>
              <a:latin typeface="Courier New" panose="02070309020205020404" pitchFamily="49" charset="0"/>
            </a:endParaRPr>
          </a:p>
        </p:txBody>
      </p:sp>
      <p:sp>
        <p:nvSpPr>
          <p:cNvPr id="8" name="Rectangle 3"/>
          <p:cNvSpPr txBox="1">
            <a:spLocks noChangeArrowheads="1"/>
          </p:cNvSpPr>
          <p:nvPr/>
        </p:nvSpPr>
        <p:spPr bwMode="auto">
          <a:xfrm>
            <a:off x="913157" y="4442613"/>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en …….</a:t>
            </a:r>
          </a:p>
        </p:txBody>
      </p:sp>
    </p:spTree>
    <p:extLst>
      <p:ext uri="{BB962C8B-B14F-4D97-AF65-F5344CB8AC3E}">
        <p14:creationId xmlns:p14="http://schemas.microsoft.com/office/powerpoint/2010/main" val="2121957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801039"/>
          </a:xfrm>
        </p:spPr>
        <p:txBody>
          <a:bodyPr>
            <a:normAutofit fontScale="90000"/>
          </a:bodyPr>
          <a:lstStyle/>
          <a:p>
            <a:r>
              <a:rPr lang="en-US" dirty="0" err="1"/>
              <a:t>Jquery</a:t>
            </a:r>
            <a:r>
              <a:rPr lang="en-US" dirty="0"/>
              <a:t> – les </a:t>
            </a:r>
            <a:r>
              <a:rPr lang="fr-FR" altLang="en-US" dirty="0"/>
              <a:t>Fonctions utiles </a:t>
            </a:r>
            <a:endParaRPr lang="en-US" dirty="0"/>
          </a:p>
        </p:txBody>
      </p:sp>
      <p:sp>
        <p:nvSpPr>
          <p:cNvPr id="3" name="Content Placeholder 2"/>
          <p:cNvSpPr>
            <a:spLocks noGrp="1"/>
          </p:cNvSpPr>
          <p:nvPr>
            <p:ph sz="quarter" idx="13"/>
          </p:nvPr>
        </p:nvSpPr>
        <p:spPr>
          <a:xfrm>
            <a:off x="685801" y="1802032"/>
            <a:ext cx="10394707" cy="3522592"/>
          </a:xfrm>
        </p:spPr>
        <p:txBody>
          <a:bodyPr/>
          <a:lstStyle/>
          <a:p>
            <a:pPr marL="0" indent="0">
              <a:buNone/>
            </a:pPr>
            <a:r>
              <a:rPr lang="en-US" dirty="0"/>
              <a:t>  </a:t>
            </a:r>
          </a:p>
        </p:txBody>
      </p:sp>
      <p:sp>
        <p:nvSpPr>
          <p:cNvPr id="4" name="Rectangle 3"/>
          <p:cNvSpPr txBox="1">
            <a:spLocks noChangeArrowheads="1"/>
          </p:cNvSpPr>
          <p:nvPr/>
        </p:nvSpPr>
        <p:spPr bwMode="auto">
          <a:xfrm>
            <a:off x="846178" y="2005394"/>
            <a:ext cx="10394707" cy="1686616"/>
          </a:xfrm>
          <a:prstGeom prst="rect">
            <a:avLst/>
          </a:prstGeom>
          <a:noFill/>
          <a:ln w="9525">
            <a:noFill/>
            <a:miter lim="800000"/>
            <a:headEnd/>
            <a:tailEnd/>
          </a:ln>
          <a:effectLst/>
        </p:spPr>
        <p:txBody>
          <a:bodyPr vert="horz"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271463" indent="-271463">
              <a:spcBef>
                <a:spcPct val="20000"/>
              </a:spcBef>
              <a:buSzPct val="50000"/>
              <a:buBlip>
                <a:blip r:embed="rId2"/>
              </a:buBlip>
              <a:defRPr/>
            </a:pPr>
            <a:r>
              <a:rPr lang="en-GB" sz="2100" dirty="0">
                <a:solidFill>
                  <a:schemeClr val="accent1"/>
                </a:solidFill>
              </a:rPr>
              <a:t>Get</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Permet d'accéder à tous les éléments recherchés.</a:t>
            </a:r>
          </a:p>
          <a:p>
            <a:pPr marL="598488" lvl="1" indent="-141288">
              <a:spcBef>
                <a:spcPct val="20000"/>
              </a:spcBef>
              <a:buSzPct val="70000"/>
              <a:buFontTx/>
              <a:buBlip>
                <a:blip r:embed="rId3"/>
              </a:buBlip>
              <a:defRPr/>
            </a:pPr>
            <a:endParaRPr lang="fr-CH" sz="1400" kern="0" dirty="0" smtClean="0">
              <a:solidFill>
                <a:srgbClr val="64686A"/>
              </a:solidFill>
              <a:latin typeface="Arial" charset="0"/>
            </a:endParaRPr>
          </a:p>
          <a:p>
            <a:pPr marL="598488" lvl="1" indent="-141288">
              <a:spcBef>
                <a:spcPct val="20000"/>
              </a:spcBef>
              <a:buSzPct val="70000"/>
              <a:buFontTx/>
              <a:buBlip>
                <a:blip r:embed="rId3"/>
              </a:buBlip>
              <a:defRPr/>
            </a:pPr>
            <a:endParaRPr lang="fr-CH" sz="1400" kern="0" dirty="0" smtClean="0">
              <a:solidFill>
                <a:srgbClr val="64686A"/>
              </a:solidFill>
              <a:latin typeface="Arial" charset="0"/>
            </a:endParaRPr>
          </a:p>
          <a:p>
            <a:pPr marL="457200" lvl="1" indent="0">
              <a:spcBef>
                <a:spcPct val="20000"/>
              </a:spcBef>
              <a:buSzPct val="70000"/>
              <a:buFont typeface="Arial" panose="020B0604020202020204" pitchFamily="34" charset="0"/>
              <a:buNone/>
              <a:defRPr/>
            </a:pPr>
            <a:endParaRPr lang="fr-CH" sz="1400" kern="0" dirty="0">
              <a:solidFill>
                <a:srgbClr val="64686A"/>
              </a:solidFill>
            </a:endParaRPr>
          </a:p>
        </p:txBody>
      </p:sp>
      <p:sp>
        <p:nvSpPr>
          <p:cNvPr id="5" name="Rectangle 4"/>
          <p:cNvSpPr>
            <a:spLocks noChangeArrowheads="1"/>
          </p:cNvSpPr>
          <p:nvPr/>
        </p:nvSpPr>
        <p:spPr bwMode="auto">
          <a:xfrm>
            <a:off x="1598724" y="2952435"/>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$("img").get();</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1154089" y="3445852"/>
            <a:ext cx="8402638" cy="306388"/>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transformer </a:t>
            </a:r>
          </a:p>
        </p:txBody>
      </p:sp>
      <p:sp>
        <p:nvSpPr>
          <p:cNvPr id="7" name="Rectangle 4"/>
          <p:cNvSpPr>
            <a:spLocks noChangeArrowheads="1"/>
          </p:cNvSpPr>
          <p:nvPr/>
        </p:nvSpPr>
        <p:spPr bwMode="auto">
          <a:xfrm>
            <a:off x="1524078" y="3945902"/>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&lt;</a:t>
            </a:r>
            <a:r>
              <a:rPr lang="fr-CH" altLang="en-US" sz="1200" dirty="0" err="1">
                <a:solidFill>
                  <a:schemeClr val="tx1"/>
                </a:solidFill>
              </a:rPr>
              <a:t>img</a:t>
            </a:r>
            <a:r>
              <a:rPr lang="fr-CH" altLang="en-US" sz="1200" dirty="0">
                <a:solidFill>
                  <a:schemeClr val="tx1"/>
                </a:solidFill>
              </a:rPr>
              <a:t> </a:t>
            </a:r>
            <a:r>
              <a:rPr lang="fr-CH" altLang="en-US" sz="1200" dirty="0" err="1">
                <a:solidFill>
                  <a:schemeClr val="tx1"/>
                </a:solidFill>
              </a:rPr>
              <a:t>src</a:t>
            </a:r>
            <a:r>
              <a:rPr lang="fr-CH" altLang="en-US" sz="1200" dirty="0">
                <a:solidFill>
                  <a:schemeClr val="tx1"/>
                </a:solidFill>
              </a:rPr>
              <a:t>="image1.jpg"/&gt; &lt;</a:t>
            </a:r>
            <a:r>
              <a:rPr lang="fr-CH" altLang="en-US" sz="1200" dirty="0" err="1">
                <a:solidFill>
                  <a:schemeClr val="tx1"/>
                </a:solidFill>
              </a:rPr>
              <a:t>img</a:t>
            </a:r>
            <a:r>
              <a:rPr lang="fr-CH" altLang="en-US" sz="1200" dirty="0">
                <a:solidFill>
                  <a:schemeClr val="tx1"/>
                </a:solidFill>
              </a:rPr>
              <a:t> </a:t>
            </a:r>
            <a:r>
              <a:rPr lang="fr-CH" altLang="en-US" sz="1200" dirty="0" err="1">
                <a:solidFill>
                  <a:schemeClr val="tx1"/>
                </a:solidFill>
              </a:rPr>
              <a:t>src</a:t>
            </a:r>
            <a:r>
              <a:rPr lang="fr-CH" altLang="en-US" sz="1200" dirty="0">
                <a:solidFill>
                  <a:schemeClr val="tx1"/>
                </a:solidFill>
              </a:rPr>
              <a:t>="image2.jpg"/&gt;</a:t>
            </a:r>
            <a:endParaRPr lang="en-GB" altLang="en-US" sz="1200" dirty="0">
              <a:solidFill>
                <a:schemeClr val="tx1"/>
              </a:solidFill>
              <a:latin typeface="Courier New" panose="02070309020205020404" pitchFamily="49" charset="0"/>
            </a:endParaRPr>
          </a:p>
        </p:txBody>
      </p:sp>
      <p:sp>
        <p:nvSpPr>
          <p:cNvPr id="8" name="Rectangle 3"/>
          <p:cNvSpPr txBox="1">
            <a:spLocks noChangeArrowheads="1"/>
          </p:cNvSpPr>
          <p:nvPr/>
        </p:nvSpPr>
        <p:spPr bwMode="auto">
          <a:xfrm>
            <a:off x="1154089" y="4371367"/>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en …….</a:t>
            </a:r>
          </a:p>
        </p:txBody>
      </p:sp>
      <p:sp>
        <p:nvSpPr>
          <p:cNvPr id="9" name="Rectangle 4"/>
          <p:cNvSpPr>
            <a:spLocks noChangeArrowheads="1"/>
          </p:cNvSpPr>
          <p:nvPr/>
        </p:nvSpPr>
        <p:spPr bwMode="auto">
          <a:xfrm>
            <a:off x="1524078" y="4982004"/>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solidFill>
                  <a:schemeClr val="tx1"/>
                </a:solidFill>
              </a:rPr>
              <a:t>&lt;</a:t>
            </a:r>
            <a:r>
              <a:rPr lang="fr-CH" altLang="en-US" sz="1200" dirty="0" err="1">
                <a:solidFill>
                  <a:schemeClr val="tx1"/>
                </a:solidFill>
              </a:rPr>
              <a:t>img</a:t>
            </a:r>
            <a:r>
              <a:rPr lang="fr-CH" altLang="en-US" sz="1200" dirty="0">
                <a:solidFill>
                  <a:schemeClr val="tx1"/>
                </a:solidFill>
              </a:rPr>
              <a:t> </a:t>
            </a:r>
            <a:r>
              <a:rPr lang="fr-CH" altLang="en-US" sz="1200" dirty="0" err="1">
                <a:solidFill>
                  <a:schemeClr val="tx1"/>
                </a:solidFill>
              </a:rPr>
              <a:t>src</a:t>
            </a:r>
            <a:r>
              <a:rPr lang="fr-CH" altLang="en-US" sz="1200" dirty="0">
                <a:solidFill>
                  <a:schemeClr val="tx1"/>
                </a:solidFill>
              </a:rPr>
              <a:t>="image1.jpg"/&gt; &lt;</a:t>
            </a:r>
            <a:r>
              <a:rPr lang="fr-CH" altLang="en-US" sz="1200" dirty="0" err="1">
                <a:solidFill>
                  <a:schemeClr val="tx1"/>
                </a:solidFill>
              </a:rPr>
              <a:t>img</a:t>
            </a:r>
            <a:r>
              <a:rPr lang="fr-CH" altLang="en-US" sz="1200" dirty="0">
                <a:solidFill>
                  <a:schemeClr val="tx1"/>
                </a:solidFill>
              </a:rPr>
              <a:t> </a:t>
            </a:r>
            <a:r>
              <a:rPr lang="fr-CH" altLang="en-US" sz="1200" dirty="0" err="1">
                <a:solidFill>
                  <a:schemeClr val="tx1"/>
                </a:solidFill>
              </a:rPr>
              <a:t>src</a:t>
            </a:r>
            <a:r>
              <a:rPr lang="fr-CH" altLang="en-US" sz="1200" dirty="0">
                <a:solidFill>
                  <a:schemeClr val="tx1"/>
                </a:solidFill>
              </a:rPr>
              <a:t>="image2.jpg"/&gt;</a:t>
            </a:r>
            <a:endParaRPr lang="en-GB" altLang="en-US" sz="12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3354458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88437"/>
          </a:xfrm>
        </p:spPr>
        <p:txBody>
          <a:bodyPr>
            <a:normAutofit fontScale="90000"/>
          </a:bodyPr>
          <a:lstStyle/>
          <a:p>
            <a:r>
              <a:rPr lang="en-US" dirty="0" err="1"/>
              <a:t>Jquery</a:t>
            </a:r>
            <a:r>
              <a:rPr lang="en-US" dirty="0"/>
              <a:t> – les </a:t>
            </a:r>
            <a:r>
              <a:rPr lang="fr-FR" altLang="en-US" dirty="0"/>
              <a:t>Fonctions utiles </a:t>
            </a:r>
            <a:endParaRPr lang="en-US" dirty="0"/>
          </a:p>
        </p:txBody>
      </p:sp>
      <p:sp>
        <p:nvSpPr>
          <p:cNvPr id="4" name="Rectangle 3"/>
          <p:cNvSpPr txBox="1">
            <a:spLocks noGrp="1" noChangeArrowheads="1"/>
          </p:cNvSpPr>
          <p:nvPr>
            <p:ph sz="quarter" idx="13"/>
          </p:nvPr>
        </p:nvSpPr>
        <p:spPr bwMode="auto">
          <a:xfrm>
            <a:off x="685800" y="1992368"/>
            <a:ext cx="10394707" cy="3453253"/>
          </a:xfrm>
          <a:prstGeom prst="rect">
            <a:avLst/>
          </a:prstGeom>
          <a:noFill/>
          <a:ln w="9525">
            <a:noFill/>
            <a:miter lim="800000"/>
            <a:headEnd/>
            <a:tailEnd/>
          </a:ln>
          <a:effectLst/>
        </p:spPr>
        <p:txBody>
          <a:bodyPr>
            <a:spAutoFit/>
          </a:bodyPr>
          <a:lstStyle/>
          <a:p>
            <a:pPr marL="271463" indent="-271463" algn="l">
              <a:spcBef>
                <a:spcPct val="20000"/>
              </a:spcBef>
              <a:buSzPct val="50000"/>
              <a:buFontTx/>
              <a:buBlip>
                <a:blip r:embed="rId2"/>
              </a:buBlip>
              <a:defRPr/>
            </a:pPr>
            <a:r>
              <a:rPr lang="en-GB" sz="2100" dirty="0">
                <a:solidFill>
                  <a:schemeClr val="accent1"/>
                </a:solidFill>
              </a:rPr>
              <a:t>Index</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Recherche chaque élément correspondant à l'objet passé en paramètre, et dans le cas où il trouve, retourne sa position. Sinon il retourne -1..</a:t>
            </a:r>
          </a:p>
          <a:p>
            <a:pPr marL="598488" lvl="1" indent="-141288" algn="l">
              <a:spcBef>
                <a:spcPct val="20000"/>
              </a:spcBef>
              <a:buSzPct val="70000"/>
              <a:buFontTx/>
              <a:buBlip>
                <a:blip r:embed="rId3"/>
              </a:buBlip>
              <a:defRPr/>
            </a:pPr>
            <a:endParaRPr lang="fr-CH" sz="1400" dirty="0">
              <a:solidFill>
                <a:srgbClr val="64686A"/>
              </a:solidFill>
              <a:latin typeface="Arial" charset="0"/>
            </a:endParaRPr>
          </a:p>
          <a:p>
            <a:pPr marL="598488" lvl="1" indent="-141288" algn="l">
              <a:spcBef>
                <a:spcPct val="20000"/>
              </a:spcBef>
              <a:buSzPct val="70000"/>
              <a:buFontTx/>
              <a:buBlip>
                <a:blip r:embed="rId3"/>
              </a:buBlip>
              <a:defRPr/>
            </a:pPr>
            <a:endParaRPr lang="fr-CH" sz="1400" dirty="0" smtClean="0">
              <a:solidFill>
                <a:srgbClr val="64686A"/>
              </a:solidFill>
              <a:latin typeface="Arial" charset="0"/>
            </a:endParaRPr>
          </a:p>
          <a:p>
            <a:pPr marL="598488" lvl="1" indent="-141288" algn="l">
              <a:spcBef>
                <a:spcPct val="20000"/>
              </a:spcBef>
              <a:buSzPct val="70000"/>
              <a:buFontTx/>
              <a:buBlip>
                <a:blip r:embed="rId3"/>
              </a:buBlip>
              <a:defRPr/>
            </a:pPr>
            <a:endParaRPr lang="fr-CH" sz="1400" dirty="0">
              <a:solidFill>
                <a:srgbClr val="64686A"/>
              </a:solidFill>
              <a:latin typeface="Arial" charset="0"/>
            </a:endParaRPr>
          </a:p>
          <a:p>
            <a:pPr marL="598488" lvl="1" indent="-141288" algn="l">
              <a:spcBef>
                <a:spcPct val="20000"/>
              </a:spcBef>
              <a:buSzPct val="70000"/>
              <a:buFontTx/>
              <a:buBlip>
                <a:blip r:embed="rId3"/>
              </a:buBlip>
              <a:defRPr/>
            </a:pPr>
            <a:endParaRPr lang="fr-CH" sz="1400" dirty="0" smtClean="0">
              <a:solidFill>
                <a:srgbClr val="64686A"/>
              </a:solidFill>
              <a:latin typeface="Arial" charset="0"/>
            </a:endParaRPr>
          </a:p>
          <a:p>
            <a:pPr marL="598488" lvl="1" indent="-141288" algn="l">
              <a:spcBef>
                <a:spcPct val="20000"/>
              </a:spcBef>
              <a:buSzPct val="70000"/>
              <a:buFontTx/>
              <a:buBlip>
                <a:blip r:embed="rId3"/>
              </a:buBlip>
              <a:defRPr/>
            </a:pPr>
            <a:endParaRPr lang="fr-CH" sz="1400" dirty="0" smtClean="0">
              <a:solidFill>
                <a:srgbClr val="64686A"/>
              </a:solidFill>
              <a:latin typeface="Arial" charset="0"/>
            </a:endParaRPr>
          </a:p>
          <a:p>
            <a:pPr marL="457200" lvl="1" indent="0" algn="l">
              <a:spcBef>
                <a:spcPct val="20000"/>
              </a:spcBef>
              <a:buSzPct val="70000"/>
              <a:buNone/>
              <a:defRPr/>
            </a:pPr>
            <a:endParaRPr lang="fr-CH" sz="1400" kern="0" dirty="0">
              <a:solidFill>
                <a:srgbClr val="64686A"/>
              </a:solidFill>
              <a:latin typeface="Arial" charset="0"/>
            </a:endParaRPr>
          </a:p>
          <a:p>
            <a:pPr marL="457200" lvl="1" indent="0" algn="l">
              <a:spcBef>
                <a:spcPct val="20000"/>
              </a:spcBef>
              <a:buSzPct val="70000"/>
              <a:buNone/>
              <a:defRPr/>
            </a:pPr>
            <a:endParaRPr lang="fr-CH" sz="1400" kern="0" dirty="0" smtClean="0">
              <a:solidFill>
                <a:srgbClr val="64686A"/>
              </a:solidFill>
              <a:latin typeface="Arial" charset="0"/>
            </a:endParaRPr>
          </a:p>
          <a:p>
            <a:pPr marL="457200" lvl="1" indent="0" algn="l">
              <a:spcBef>
                <a:spcPct val="20000"/>
              </a:spcBef>
              <a:buSzPct val="70000"/>
              <a:buNone/>
              <a:defRPr/>
            </a:pPr>
            <a:endParaRPr lang="fr-CH" sz="1400" kern="0" dirty="0">
              <a:solidFill>
                <a:srgbClr val="64686A"/>
              </a:solidFill>
              <a:latin typeface="+mn-lt"/>
            </a:endParaRPr>
          </a:p>
        </p:txBody>
      </p:sp>
      <p:sp>
        <p:nvSpPr>
          <p:cNvPr id="5" name="Rectangle 4"/>
          <p:cNvSpPr>
            <a:spLocks noChangeArrowheads="1"/>
          </p:cNvSpPr>
          <p:nvPr/>
        </p:nvSpPr>
        <p:spPr bwMode="auto">
          <a:xfrm>
            <a:off x="1352189" y="3237133"/>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$("*").index( $('#search1')[0] )</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921379" y="3634088"/>
            <a:ext cx="8402638"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a:latin typeface="Calibri" panose="020F0502020204030204" pitchFamily="34" charset="0"/>
              </a:rPr>
              <a:t>Ceci va donner pour les éléments </a:t>
            </a:r>
          </a:p>
        </p:txBody>
      </p:sp>
      <p:sp>
        <p:nvSpPr>
          <p:cNvPr id="7" name="Rectangle 4"/>
          <p:cNvSpPr>
            <a:spLocks noChangeArrowheads="1"/>
          </p:cNvSpPr>
          <p:nvPr/>
        </p:nvSpPr>
        <p:spPr bwMode="auto">
          <a:xfrm>
            <a:off x="1352188" y="4124366"/>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&lt;div id=“search"&gt;&lt;b&gt;&lt;/b&gt;&lt;span id=“search1"&gt;&lt;/span&gt;&lt;/div&gt;</a:t>
            </a:r>
            <a:endParaRPr lang="en-GB" altLang="en-US" sz="1200">
              <a:solidFill>
                <a:schemeClr val="tx1"/>
              </a:solidFill>
              <a:latin typeface="Courier New" panose="02070309020205020404" pitchFamily="49" charset="0"/>
            </a:endParaRPr>
          </a:p>
        </p:txBody>
      </p:sp>
      <p:sp>
        <p:nvSpPr>
          <p:cNvPr id="8" name="Rectangle 3"/>
          <p:cNvSpPr txBox="1">
            <a:spLocks noChangeArrowheads="1"/>
          </p:cNvSpPr>
          <p:nvPr/>
        </p:nvSpPr>
        <p:spPr bwMode="auto">
          <a:xfrm>
            <a:off x="921379" y="4729567"/>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Le résultat …….</a:t>
            </a:r>
          </a:p>
        </p:txBody>
      </p:sp>
    </p:spTree>
    <p:extLst>
      <p:ext uri="{BB962C8B-B14F-4D97-AF65-F5344CB8AC3E}">
        <p14:creationId xmlns:p14="http://schemas.microsoft.com/office/powerpoint/2010/main" val="9884840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940383"/>
          </a:xfrm>
        </p:spPr>
        <p:txBody>
          <a:bodyPr/>
          <a:lstStyle/>
          <a:p>
            <a:r>
              <a:rPr lang="en-US" dirty="0" err="1"/>
              <a:t>Jquery</a:t>
            </a:r>
            <a:r>
              <a:rPr lang="en-US" dirty="0"/>
              <a:t> – les </a:t>
            </a:r>
            <a:r>
              <a:rPr lang="fr-FR" altLang="en-US" dirty="0"/>
              <a:t>Fonctions utiles </a:t>
            </a:r>
            <a:endParaRPr lang="en-US" dirty="0"/>
          </a:p>
        </p:txBody>
      </p:sp>
      <p:sp>
        <p:nvSpPr>
          <p:cNvPr id="3" name="Content Placeholder 2"/>
          <p:cNvSpPr>
            <a:spLocks noGrp="1"/>
          </p:cNvSpPr>
          <p:nvPr>
            <p:ph sz="quarter" idx="13"/>
          </p:nvPr>
        </p:nvSpPr>
        <p:spPr>
          <a:xfrm>
            <a:off x="586212" y="1547349"/>
            <a:ext cx="10394707" cy="3311189"/>
          </a:xfrm>
        </p:spPr>
        <p:txBody>
          <a:bodyPr/>
          <a:lstStyle/>
          <a:p>
            <a:pPr marL="271463" indent="-271463">
              <a:spcBef>
                <a:spcPct val="20000"/>
              </a:spcBef>
              <a:buSzPct val="50000"/>
              <a:buBlip>
                <a:blip r:embed="rId2"/>
              </a:buBlip>
              <a:defRPr/>
            </a:pPr>
            <a:r>
              <a:rPr lang="en-GB" sz="2100" dirty="0">
                <a:solidFill>
                  <a:schemeClr val="accent1"/>
                </a:solidFill>
              </a:rPr>
              <a:t>Index</a:t>
            </a:r>
          </a:p>
          <a:p>
            <a:pPr lvl="1">
              <a:spcBef>
                <a:spcPct val="20000"/>
              </a:spcBef>
              <a:buSzPct val="70000"/>
              <a:buFont typeface="Wingdings" panose="05000000000000000000" pitchFamily="2" charset="2"/>
              <a:buChar char="ü"/>
              <a:defRPr/>
            </a:pPr>
            <a:r>
              <a:rPr lang="fr-CH" sz="1400" b="1" kern="0" dirty="0">
                <a:latin typeface="Calibri" panose="020F0502020204030204" pitchFamily="34" charset="0"/>
              </a:rPr>
              <a:t>Recherche chaque élément correspondant à l'objet passé en paramètre, et dans le cas où il trouve, retourne sa position. Sinon il retourne -1</a:t>
            </a:r>
            <a:r>
              <a:rPr lang="fr-CH" sz="1400" b="1" kern="0" dirty="0" smtClean="0">
                <a:latin typeface="Calibri" panose="020F0502020204030204" pitchFamily="34" charset="0"/>
              </a:rPr>
              <a:t>.</a:t>
            </a:r>
            <a:endParaRPr lang="en-US" dirty="0" smtClean="0"/>
          </a:p>
          <a:p>
            <a:endParaRPr lang="en-US" dirty="0"/>
          </a:p>
          <a:p>
            <a:endParaRPr lang="en-US" dirty="0" smtClean="0"/>
          </a:p>
          <a:p>
            <a:endParaRPr lang="en-US" dirty="0"/>
          </a:p>
        </p:txBody>
      </p:sp>
      <p:sp>
        <p:nvSpPr>
          <p:cNvPr id="4" name="Rectangle 3"/>
          <p:cNvSpPr>
            <a:spLocks noChangeArrowheads="1"/>
          </p:cNvSpPr>
          <p:nvPr/>
        </p:nvSpPr>
        <p:spPr bwMode="auto">
          <a:xfrm>
            <a:off x="1352188" y="3309727"/>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$("*").index( $('#search1')[0] )</a:t>
            </a:r>
            <a:endParaRPr lang="en-GB" altLang="en-US" sz="1200">
              <a:solidFill>
                <a:schemeClr val="tx1"/>
              </a:solidFill>
              <a:latin typeface="Courier New" panose="02070309020205020404" pitchFamily="49" charset="0"/>
            </a:endParaRPr>
          </a:p>
        </p:txBody>
      </p:sp>
      <p:sp>
        <p:nvSpPr>
          <p:cNvPr id="5" name="Rectangle 3"/>
          <p:cNvSpPr txBox="1">
            <a:spLocks noChangeArrowheads="1"/>
          </p:cNvSpPr>
          <p:nvPr/>
        </p:nvSpPr>
        <p:spPr bwMode="auto">
          <a:xfrm>
            <a:off x="957593" y="3723978"/>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Ceci va donner pour les éléments </a:t>
            </a:r>
          </a:p>
        </p:txBody>
      </p:sp>
      <p:sp>
        <p:nvSpPr>
          <p:cNvPr id="6" name="Rectangle 4"/>
          <p:cNvSpPr>
            <a:spLocks noChangeArrowheads="1"/>
          </p:cNvSpPr>
          <p:nvPr/>
        </p:nvSpPr>
        <p:spPr bwMode="auto">
          <a:xfrm>
            <a:off x="1352188" y="4124366"/>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&lt;div id=“search"&gt;&lt;b&gt;&lt;/b&gt;&lt;span id=“search1"&gt;&lt;/span&gt;&lt;/div&gt;</a:t>
            </a:r>
            <a:endParaRPr lang="en-GB" altLang="en-US" sz="1200">
              <a:solidFill>
                <a:schemeClr val="tx1"/>
              </a:solidFill>
              <a:latin typeface="Courier New" panose="02070309020205020404" pitchFamily="49" charset="0"/>
            </a:endParaRPr>
          </a:p>
        </p:txBody>
      </p:sp>
      <p:sp>
        <p:nvSpPr>
          <p:cNvPr id="7" name="Rectangle 3"/>
          <p:cNvSpPr txBox="1">
            <a:spLocks noChangeArrowheads="1"/>
          </p:cNvSpPr>
          <p:nvPr/>
        </p:nvSpPr>
        <p:spPr bwMode="auto">
          <a:xfrm>
            <a:off x="885165" y="4629397"/>
            <a:ext cx="8402638" cy="307975"/>
          </a:xfrm>
          <a:prstGeom prst="rect">
            <a:avLst/>
          </a:prstGeom>
          <a:noFill/>
          <a:ln w="9525">
            <a:noFill/>
            <a:miter lim="800000"/>
            <a:headEnd/>
            <a:tailEnd/>
          </a:ln>
          <a:effectLst/>
        </p:spPr>
        <p:txBody>
          <a:bodyPr>
            <a:spAutoFit/>
          </a:bodyPr>
          <a:lstStyle/>
          <a:p>
            <a:pPr lvl="1" indent="-141288">
              <a:spcBef>
                <a:spcPct val="20000"/>
              </a:spcBef>
              <a:buSzPct val="70000"/>
              <a:defRPr/>
            </a:pPr>
            <a:r>
              <a:rPr lang="fr-CH" sz="1400" b="1" kern="0" dirty="0">
                <a:latin typeface="Calibri" panose="020F0502020204030204" pitchFamily="34" charset="0"/>
              </a:rPr>
              <a:t>Le résultat …….</a:t>
            </a:r>
          </a:p>
        </p:txBody>
      </p:sp>
      <p:sp>
        <p:nvSpPr>
          <p:cNvPr id="8" name="Rectangle 3"/>
          <p:cNvSpPr txBox="1">
            <a:spLocks noChangeArrowheads="1"/>
          </p:cNvSpPr>
          <p:nvPr/>
        </p:nvSpPr>
        <p:spPr bwMode="auto">
          <a:xfrm>
            <a:off x="957593" y="5102431"/>
            <a:ext cx="8402637" cy="307975"/>
          </a:xfrm>
          <a:prstGeom prst="rect">
            <a:avLst/>
          </a:prstGeom>
          <a:noFill/>
          <a:ln w="9525">
            <a:noFill/>
            <a:miter lim="800000"/>
            <a:headEnd/>
            <a:tailEnd/>
          </a:ln>
          <a:effectLst/>
        </p:spPr>
        <p:txBody>
          <a:bodyPr>
            <a:spAutoFit/>
          </a:bodyPr>
          <a:lstStyle/>
          <a:p>
            <a:pPr marL="598488" lvl="1" indent="-141288" algn="l">
              <a:spcBef>
                <a:spcPct val="20000"/>
              </a:spcBef>
              <a:buSzPct val="70000"/>
              <a:defRPr/>
            </a:pPr>
            <a:r>
              <a:rPr lang="fr-CH" sz="1400" u="sng" kern="0" dirty="0">
                <a:solidFill>
                  <a:schemeClr val="tx1"/>
                </a:solidFill>
                <a:latin typeface="+mn-lt"/>
              </a:rPr>
              <a:t>2 !</a:t>
            </a:r>
          </a:p>
        </p:txBody>
      </p:sp>
    </p:spTree>
    <p:extLst>
      <p:ext uri="{BB962C8B-B14F-4D97-AF65-F5344CB8AC3E}">
        <p14:creationId xmlns:p14="http://schemas.microsoft.com/office/powerpoint/2010/main" val="30490400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les </a:t>
            </a:r>
            <a:r>
              <a:rPr lang="fr-FR" altLang="en-US" dirty="0"/>
              <a:t>Fonctions utiles </a:t>
            </a:r>
            <a:endParaRPr lang="en-US" dirty="0"/>
          </a:p>
        </p:txBody>
      </p:sp>
      <p:sp>
        <p:nvSpPr>
          <p:cNvPr id="4" name="Rectangle 3"/>
          <p:cNvSpPr txBox="1">
            <a:spLocks noGrp="1" noChangeArrowheads="1"/>
          </p:cNvSpPr>
          <p:nvPr>
            <p:ph sz="quarter" idx="13"/>
          </p:nvPr>
        </p:nvSpPr>
        <p:spPr bwMode="auto">
          <a:xfrm>
            <a:off x="685800" y="2121634"/>
            <a:ext cx="10394707" cy="3194721"/>
          </a:xfrm>
          <a:prstGeom prst="rect">
            <a:avLst/>
          </a:prstGeom>
          <a:noFill/>
          <a:ln w="9525">
            <a:noFill/>
            <a:miter lim="800000"/>
            <a:headEnd/>
            <a:tailEnd/>
          </a:ln>
          <a:effectLst/>
        </p:spPr>
        <p:txBody>
          <a:bodyPr>
            <a:spAutoFit/>
          </a:bodyPr>
          <a:lstStyle/>
          <a:p>
            <a:pPr>
              <a:spcBef>
                <a:spcPct val="20000"/>
              </a:spcBef>
              <a:buSzPct val="50000"/>
              <a:defRPr/>
            </a:pPr>
            <a:r>
              <a:rPr lang="en-GB" sz="2100" dirty="0">
                <a:solidFill>
                  <a:schemeClr val="accent1"/>
                </a:solidFill>
              </a:rPr>
              <a:t>Length</a:t>
            </a:r>
          </a:p>
          <a:p>
            <a:pPr lvl="1" algn="l">
              <a:spcBef>
                <a:spcPct val="20000"/>
              </a:spcBef>
              <a:buSzPct val="70000"/>
              <a:buFont typeface="Wingdings" panose="05000000000000000000" pitchFamily="2" charset="2"/>
              <a:buChar char="ü"/>
              <a:defRPr/>
            </a:pPr>
            <a:r>
              <a:rPr lang="fr-CH" sz="1400" b="1" kern="0" dirty="0">
                <a:latin typeface="Calibri" panose="020F0502020204030204" pitchFamily="34" charset="0"/>
              </a:rPr>
              <a:t>Retourne le nombre d'éléments trouvés.</a:t>
            </a:r>
          </a:p>
          <a:p>
            <a:pPr marL="598488" lvl="1" indent="-141288" algn="l">
              <a:spcBef>
                <a:spcPct val="20000"/>
              </a:spcBef>
              <a:buSzPct val="70000"/>
              <a:buFontTx/>
              <a:buBlip>
                <a:blip r:embed="rId2"/>
              </a:buBlip>
              <a:defRPr/>
            </a:pPr>
            <a:endParaRPr lang="fr-CH" sz="1400" kern="0" dirty="0">
              <a:solidFill>
                <a:srgbClr val="64686A"/>
              </a:solidFill>
              <a:latin typeface="Arial" charset="0"/>
            </a:endParaRPr>
          </a:p>
          <a:p>
            <a:pPr marL="598488" lvl="1" indent="-141288" algn="l">
              <a:spcBef>
                <a:spcPct val="20000"/>
              </a:spcBef>
              <a:buSzPct val="70000"/>
              <a:buFontTx/>
              <a:buBlip>
                <a:blip r:embed="rId2"/>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2"/>
              </a:buBlip>
              <a:defRPr/>
            </a:pPr>
            <a:endParaRPr lang="fr-CH" sz="1400" kern="0" dirty="0">
              <a:solidFill>
                <a:srgbClr val="64686A"/>
              </a:solidFill>
              <a:latin typeface="Arial" charset="0"/>
            </a:endParaRPr>
          </a:p>
          <a:p>
            <a:pPr marL="598488" lvl="1" indent="-141288" algn="l">
              <a:spcBef>
                <a:spcPct val="20000"/>
              </a:spcBef>
              <a:buSzPct val="70000"/>
              <a:buFontTx/>
              <a:buBlip>
                <a:blip r:embed="rId2"/>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2"/>
              </a:buBlip>
              <a:defRPr/>
            </a:pPr>
            <a:endParaRPr lang="fr-CH" sz="1400" kern="0" dirty="0">
              <a:solidFill>
                <a:srgbClr val="64686A"/>
              </a:solidFill>
              <a:latin typeface="Arial" charset="0"/>
            </a:endParaRPr>
          </a:p>
          <a:p>
            <a:pPr marL="598488" lvl="1" indent="-141288" algn="l">
              <a:spcBef>
                <a:spcPct val="20000"/>
              </a:spcBef>
              <a:buSzPct val="70000"/>
              <a:buFontTx/>
              <a:buBlip>
                <a:blip r:embed="rId2"/>
              </a:buBlip>
              <a:defRPr/>
            </a:pPr>
            <a:endParaRPr lang="fr-CH" sz="1400" kern="0" dirty="0" smtClean="0">
              <a:solidFill>
                <a:srgbClr val="64686A"/>
              </a:solidFill>
              <a:latin typeface="Arial" charset="0"/>
            </a:endParaRPr>
          </a:p>
          <a:p>
            <a:pPr marL="598488" lvl="1" indent="-141288" algn="l">
              <a:spcBef>
                <a:spcPct val="20000"/>
              </a:spcBef>
              <a:buSzPct val="70000"/>
              <a:buFontTx/>
              <a:buBlip>
                <a:blip r:embed="rId2"/>
              </a:buBlip>
              <a:defRPr/>
            </a:pPr>
            <a:endParaRPr lang="fr-CH" sz="1400" kern="0" dirty="0">
              <a:solidFill>
                <a:srgbClr val="64686A"/>
              </a:solidFill>
              <a:latin typeface="Arial" charset="0"/>
            </a:endParaRPr>
          </a:p>
          <a:p>
            <a:pPr marL="457200" lvl="1" indent="0" algn="l">
              <a:spcBef>
                <a:spcPct val="20000"/>
              </a:spcBef>
              <a:buSzPct val="70000"/>
              <a:buNone/>
              <a:defRPr/>
            </a:pPr>
            <a:endParaRPr lang="fr-CH" sz="1400" kern="0" dirty="0">
              <a:solidFill>
                <a:srgbClr val="64686A"/>
              </a:solidFill>
              <a:latin typeface="+mn-lt"/>
            </a:endParaRPr>
          </a:p>
        </p:txBody>
      </p:sp>
      <p:sp>
        <p:nvSpPr>
          <p:cNvPr id="5" name="Rectangle 4"/>
          <p:cNvSpPr>
            <a:spLocks noChangeArrowheads="1"/>
          </p:cNvSpPr>
          <p:nvPr/>
        </p:nvSpPr>
        <p:spPr bwMode="auto">
          <a:xfrm>
            <a:off x="1397457" y="2929315"/>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US" altLang="en-US" sz="1200">
                <a:solidFill>
                  <a:schemeClr val="tx1"/>
                </a:solidFill>
              </a:rPr>
              <a:t>$(“img").length;</a:t>
            </a:r>
            <a:endParaRPr lang="en-GB" altLang="en-US" sz="1200">
              <a:solidFill>
                <a:schemeClr val="tx1"/>
              </a:solidFill>
              <a:latin typeface="Courier New" panose="02070309020205020404" pitchFamily="49" charset="0"/>
            </a:endParaRPr>
          </a:p>
        </p:txBody>
      </p:sp>
      <p:sp>
        <p:nvSpPr>
          <p:cNvPr id="6" name="Rectangle 3"/>
          <p:cNvSpPr txBox="1">
            <a:spLocks noChangeArrowheads="1"/>
          </p:cNvSpPr>
          <p:nvPr/>
        </p:nvSpPr>
        <p:spPr bwMode="auto">
          <a:xfrm>
            <a:off x="685800" y="3366296"/>
            <a:ext cx="8402638" cy="307975"/>
          </a:xfrm>
          <a:prstGeom prst="rect">
            <a:avLst/>
          </a:prstGeom>
          <a:noFill/>
          <a:ln w="9525">
            <a:noFill/>
            <a:miter lim="800000"/>
            <a:headEnd/>
            <a:tailEnd/>
          </a:ln>
          <a:effectLst/>
        </p:spPr>
        <p:txBody>
          <a:bodyPr>
            <a:spAutoFit/>
          </a:bodyPr>
          <a:lstStyle/>
          <a:p>
            <a:pPr lvl="1" algn="l">
              <a:spcBef>
                <a:spcPct val="20000"/>
              </a:spcBef>
              <a:buSzPct val="70000"/>
              <a:defRPr/>
            </a:pPr>
            <a:r>
              <a:rPr lang="fr-CH" sz="1400" b="1" kern="0" dirty="0" smtClean="0">
                <a:latin typeface="Calibri" panose="020F0502020204030204" pitchFamily="34" charset="0"/>
              </a:rPr>
              <a:t> Ceci </a:t>
            </a:r>
            <a:r>
              <a:rPr lang="fr-CH" sz="1400" b="1" kern="0" dirty="0">
                <a:latin typeface="Calibri" panose="020F0502020204030204" pitchFamily="34" charset="0"/>
              </a:rPr>
              <a:t>va donner  ‘3’ pour les éléments </a:t>
            </a:r>
          </a:p>
        </p:txBody>
      </p:sp>
      <p:sp>
        <p:nvSpPr>
          <p:cNvPr id="7" name="Rectangle 4"/>
          <p:cNvSpPr>
            <a:spLocks noChangeArrowheads="1"/>
          </p:cNvSpPr>
          <p:nvPr/>
        </p:nvSpPr>
        <p:spPr bwMode="auto">
          <a:xfrm>
            <a:off x="1397456" y="3985840"/>
            <a:ext cx="6624637"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pPr>
            <a:r>
              <a:rPr lang="fr-CH" altLang="en-US" sz="1200">
                <a:solidFill>
                  <a:schemeClr val="tx1"/>
                </a:solidFill>
              </a:rPr>
              <a:t>&lt;img src="image1.jpg"/&gt; &lt;img src="image2.jpg"/&gt; &lt;img src="image3.jpg"/&gt;</a:t>
            </a:r>
            <a:endParaRPr lang="en-GB" altLang="en-US" sz="1200">
              <a:solidFill>
                <a:schemeClr val="tx1"/>
              </a:solidFill>
              <a:latin typeface="Courier New" panose="02070309020205020404" pitchFamily="49" charset="0"/>
            </a:endParaRPr>
          </a:p>
        </p:txBody>
      </p:sp>
    </p:spTree>
    <p:extLst>
      <p:ext uri="{BB962C8B-B14F-4D97-AF65-F5344CB8AC3E}">
        <p14:creationId xmlns:p14="http://schemas.microsoft.com/office/powerpoint/2010/main" val="3063598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844420"/>
          </a:xfrm>
        </p:spPr>
        <p:txBody>
          <a:bodyPr/>
          <a:lstStyle/>
          <a:p>
            <a:r>
              <a:rPr lang="en-US" dirty="0" err="1" smtClean="0"/>
              <a:t>Jquery</a:t>
            </a:r>
            <a:r>
              <a:rPr lang="en-US" dirty="0" smtClean="0"/>
              <a:t> – les  </a:t>
            </a:r>
            <a:r>
              <a:rPr lang="fr-FR" altLang="en-US" dirty="0"/>
              <a:t>Sélecteurs</a:t>
            </a:r>
            <a:endParaRPr lang="en-US" dirty="0"/>
          </a:p>
        </p:txBody>
      </p:sp>
      <p:sp>
        <p:nvSpPr>
          <p:cNvPr id="3" name="Content Placeholder 2"/>
          <p:cNvSpPr>
            <a:spLocks noGrp="1"/>
          </p:cNvSpPr>
          <p:nvPr>
            <p:ph sz="quarter" idx="13"/>
          </p:nvPr>
        </p:nvSpPr>
        <p:spPr>
          <a:xfrm>
            <a:off x="762620" y="1530221"/>
            <a:ext cx="10394707" cy="4614094"/>
          </a:xfrm>
        </p:spPr>
        <p:txBody>
          <a:bodyPr>
            <a:normAutofit/>
          </a:bodyPr>
          <a:lstStyle/>
          <a:p>
            <a:r>
              <a:rPr lang="fr-FR" altLang="en-US" dirty="0"/>
              <a:t>Les sélecteurs permettent de définir les éléments qui vont être modifiés.</a:t>
            </a:r>
          </a:p>
          <a:p>
            <a:pPr lvl="1">
              <a:buFont typeface="Wingdings" panose="05000000000000000000" pitchFamily="2" charset="2"/>
              <a:buChar char="ü"/>
            </a:pPr>
            <a:r>
              <a:rPr lang="fr-FR" altLang="en-US" dirty="0"/>
              <a:t>Il y a les sélecteurs de type CSS classique</a:t>
            </a:r>
          </a:p>
          <a:p>
            <a:pPr lvl="1">
              <a:buFont typeface="Wingdings" panose="05000000000000000000" pitchFamily="2" charset="2"/>
              <a:buChar char="ü"/>
            </a:pPr>
            <a:r>
              <a:rPr lang="fr-FR" altLang="en-US" dirty="0"/>
              <a:t>Il existe des sélecteurs spécifiques à </a:t>
            </a:r>
            <a:r>
              <a:rPr lang="fr-FR" altLang="en-US" dirty="0" err="1" smtClean="0"/>
              <a:t>Jquery</a:t>
            </a:r>
            <a:endParaRPr lang="fr-FR" altLang="en-US" dirty="0" smtClean="0"/>
          </a:p>
          <a:p>
            <a:endParaRPr lang="fr-FR" kern="0" dirty="0" smtClean="0">
              <a:solidFill>
                <a:srgbClr val="333333"/>
              </a:solidFill>
            </a:endParaRPr>
          </a:p>
          <a:p>
            <a:pPr>
              <a:spcBef>
                <a:spcPct val="20000"/>
              </a:spcBef>
              <a:buSzPct val="50000"/>
              <a:defRPr/>
            </a:pPr>
            <a:r>
              <a:rPr lang="fr-FR" sz="1800" kern="0" dirty="0">
                <a:solidFill>
                  <a:srgbClr val="333333"/>
                </a:solidFill>
              </a:rPr>
              <a:t>Les sélecteurs de type CSS classique ont été implémentés dans l’implémentation de </a:t>
            </a:r>
            <a:r>
              <a:rPr lang="fr-FR" sz="1800" kern="0" dirty="0" err="1">
                <a:solidFill>
                  <a:srgbClr val="333333"/>
                </a:solidFill>
              </a:rPr>
              <a:t>sizzle</a:t>
            </a:r>
            <a:endParaRPr lang="fr-FR" sz="1800" kern="0" dirty="0">
              <a:solidFill>
                <a:srgbClr val="333333"/>
              </a:solidFill>
            </a:endParaRPr>
          </a:p>
          <a:p>
            <a:pPr marL="598488" lvl="1" indent="-141288">
              <a:spcBef>
                <a:spcPct val="20000"/>
              </a:spcBef>
              <a:buSzPct val="70000"/>
              <a:buBlip>
                <a:blip r:embed="rId2"/>
              </a:buBlip>
              <a:defRPr/>
            </a:pPr>
            <a:r>
              <a:rPr lang="fr-FR" sz="1400" kern="0" dirty="0">
                <a:solidFill>
                  <a:srgbClr val="64686A"/>
                </a:solidFill>
                <a:hlinkClick r:id="rId3"/>
              </a:rPr>
              <a:t>http://sizzlejs.com/</a:t>
            </a:r>
            <a:r>
              <a:rPr lang="fr-FR" sz="1400" kern="0" dirty="0">
                <a:solidFill>
                  <a:srgbClr val="64686A"/>
                </a:solidFill>
              </a:rPr>
              <a:t> </a:t>
            </a:r>
            <a:endParaRPr lang="fr-FR" sz="1400" kern="0" dirty="0" smtClean="0">
              <a:solidFill>
                <a:srgbClr val="64686A"/>
              </a:solidFill>
            </a:endParaRPr>
          </a:p>
          <a:p>
            <a:pPr marL="457200" lvl="1" indent="0">
              <a:spcBef>
                <a:spcPct val="20000"/>
              </a:spcBef>
              <a:buSzPct val="70000"/>
              <a:buNone/>
              <a:defRPr/>
            </a:pPr>
            <a:endParaRPr lang="fr-FR" kern="0" dirty="0">
              <a:solidFill>
                <a:srgbClr val="333333"/>
              </a:solidFill>
            </a:endParaRPr>
          </a:p>
          <a:p>
            <a:r>
              <a:rPr lang="fr-FR" kern="0" dirty="0" smtClean="0">
                <a:solidFill>
                  <a:srgbClr val="333333"/>
                </a:solidFill>
              </a:rPr>
              <a:t>Pour les besoins spécifiques à </a:t>
            </a:r>
            <a:r>
              <a:rPr lang="fr-FR" kern="0" dirty="0" err="1" smtClean="0">
                <a:solidFill>
                  <a:srgbClr val="333333"/>
                </a:solidFill>
              </a:rPr>
              <a:t>Jquery</a:t>
            </a:r>
            <a:r>
              <a:rPr lang="fr-FR" kern="0" dirty="0" smtClean="0">
                <a:solidFill>
                  <a:srgbClr val="333333"/>
                </a:solidFill>
              </a:rPr>
              <a:t> de nouveaux sélecteurs ont été rajoutés</a:t>
            </a:r>
            <a:endParaRPr lang="fr-FR" sz="1600" kern="0" dirty="0">
              <a:solidFill>
                <a:srgbClr val="64686A"/>
              </a:solidFill>
            </a:endParaRPr>
          </a:p>
          <a:p>
            <a:endParaRPr lang="en-US" dirty="0" smtClean="0"/>
          </a:p>
          <a:p>
            <a:pPr marL="0" indent="0">
              <a:buNone/>
            </a:pPr>
            <a:endParaRPr lang="en-US" dirty="0"/>
          </a:p>
        </p:txBody>
      </p:sp>
    </p:spTree>
    <p:extLst>
      <p:ext uri="{BB962C8B-B14F-4D97-AF65-F5344CB8AC3E}">
        <p14:creationId xmlns:p14="http://schemas.microsoft.com/office/powerpoint/2010/main" val="369877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2" y="685800"/>
            <a:ext cx="9930365" cy="827867"/>
          </a:xfrm>
        </p:spPr>
        <p:txBody>
          <a:bodyPr>
            <a:normAutofit/>
          </a:bodyPr>
          <a:lstStyle/>
          <a:p>
            <a:r>
              <a:rPr lang="en-US" dirty="0"/>
              <a:t>Les </a:t>
            </a:r>
            <a:r>
              <a:rPr lang="en-US" dirty="0" err="1"/>
              <a:t>fonctions</a:t>
            </a:r>
            <a:r>
              <a:rPr lang="en-US" dirty="0"/>
              <a:t> type “</a:t>
            </a:r>
            <a:r>
              <a:rPr lang="en-US" dirty="0" err="1"/>
              <a:t>boite</a:t>
            </a:r>
            <a:r>
              <a:rPr lang="en-US" dirty="0"/>
              <a:t> de dialogue” </a:t>
            </a: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19369" y="1762812"/>
            <a:ext cx="3105150" cy="1190625"/>
          </a:xfrm>
        </p:spPr>
      </p:pic>
      <p:sp>
        <p:nvSpPr>
          <p:cNvPr id="4" name="Text Placeholder 3"/>
          <p:cNvSpPr>
            <a:spLocks noGrp="1"/>
          </p:cNvSpPr>
          <p:nvPr>
            <p:ph type="body" sz="half" idx="2"/>
          </p:nvPr>
        </p:nvSpPr>
        <p:spPr>
          <a:xfrm>
            <a:off x="693642" y="1762812"/>
            <a:ext cx="5980535" cy="3611773"/>
          </a:xfrm>
        </p:spPr>
        <p:txBody>
          <a:bodyPr>
            <a:noAutofit/>
          </a:bodyPr>
          <a:lstStyle/>
          <a:p>
            <a:pPr algn="l"/>
            <a:r>
              <a:rPr lang="fr-FR" sz="1200" b="1" dirty="0">
                <a:latin typeface="Calibri" panose="020F0502020204030204" pitchFamily="34" charset="0"/>
              </a:rPr>
              <a:t>la fonction </a:t>
            </a:r>
            <a:r>
              <a:rPr lang="fr-FR" sz="1200" b="1" dirty="0" err="1">
                <a:latin typeface="Calibri" panose="020F0502020204030204" pitchFamily="34" charset="0"/>
              </a:rPr>
              <a:t>alert</a:t>
            </a:r>
            <a:r>
              <a:rPr lang="fr-FR" sz="1200" b="1" dirty="0">
                <a:latin typeface="Calibri" panose="020F0502020204030204" pitchFamily="34" charset="0"/>
              </a:rPr>
              <a:t> :</a:t>
            </a:r>
          </a:p>
          <a:p>
            <a:pPr algn="l"/>
            <a:r>
              <a:rPr lang="fr-FR" sz="1200" b="1" dirty="0">
                <a:latin typeface="Calibri" panose="020F0502020204030204" pitchFamily="34" charset="0"/>
              </a:rPr>
              <a:t>permet l'ouverture d'un pop-up et affiche le texte entre les guillemets.</a:t>
            </a:r>
          </a:p>
          <a:p>
            <a:pPr algn="l"/>
            <a:r>
              <a:rPr lang="fr-FR" sz="1200" b="1" dirty="0" err="1">
                <a:latin typeface="Calibri" panose="020F0502020204030204" pitchFamily="34" charset="0"/>
              </a:rPr>
              <a:t>alert</a:t>
            </a:r>
            <a:r>
              <a:rPr lang="fr-FR" sz="1200" b="1" dirty="0">
                <a:latin typeface="Calibri" panose="020F0502020204030204" pitchFamily="34" charset="0"/>
              </a:rPr>
              <a:t>(“hello world</a:t>
            </a:r>
            <a:r>
              <a:rPr lang="fr-FR" sz="1200" b="1" dirty="0" smtClean="0">
                <a:latin typeface="Calibri" panose="020F0502020204030204" pitchFamily="34" charset="0"/>
              </a:rPr>
              <a:t>”);</a:t>
            </a:r>
          </a:p>
          <a:p>
            <a:pPr algn="l"/>
            <a:endParaRPr lang="fr-FR" sz="1200" b="1" dirty="0">
              <a:latin typeface="Calibri" panose="020F0502020204030204" pitchFamily="34" charset="0"/>
            </a:endParaRPr>
          </a:p>
          <a:p>
            <a:pPr algn="l"/>
            <a:r>
              <a:rPr lang="fr-FR" sz="1200" b="1" dirty="0">
                <a:latin typeface="Calibri" panose="020F0502020204030204" pitchFamily="34" charset="0"/>
              </a:rPr>
              <a:t>Les commentaires :</a:t>
            </a:r>
          </a:p>
          <a:p>
            <a:pPr algn="l"/>
            <a:r>
              <a:rPr lang="fr-FR" sz="1200" b="1" dirty="0">
                <a:latin typeface="Calibri" panose="020F0502020204030204" pitchFamily="34" charset="0"/>
              </a:rPr>
              <a:t>Un commentaire ne se voit pas dans le navigateur c'est une aide pour les</a:t>
            </a:r>
          </a:p>
          <a:p>
            <a:pPr algn="l"/>
            <a:r>
              <a:rPr lang="fr-FR" sz="1200" b="1" dirty="0">
                <a:latin typeface="Calibri" panose="020F0502020204030204" pitchFamily="34" charset="0"/>
              </a:rPr>
              <a:t>développeur pour savoir ce que tu dois faire.</a:t>
            </a:r>
          </a:p>
          <a:p>
            <a:pPr algn="l"/>
            <a:r>
              <a:rPr lang="fr-FR" sz="1200" b="1" dirty="0">
                <a:latin typeface="Calibri" panose="020F0502020204030204" pitchFamily="34" charset="0"/>
              </a:rPr>
              <a:t>// exemple de commentaire sur une seule ligne</a:t>
            </a:r>
          </a:p>
          <a:p>
            <a:pPr algn="l"/>
            <a:r>
              <a:rPr lang="fr-FR" sz="1200" b="1" dirty="0">
                <a:latin typeface="Calibri" panose="020F0502020204030204" pitchFamily="34" charset="0"/>
              </a:rPr>
              <a:t>/* commentaire sur plusieurs</a:t>
            </a:r>
          </a:p>
          <a:p>
            <a:pPr algn="l"/>
            <a:r>
              <a:rPr lang="fr-FR" sz="1200" b="1" dirty="0">
                <a:latin typeface="Calibri" panose="020F0502020204030204" pitchFamily="34" charset="0"/>
              </a:rPr>
              <a:t>ligne */</a:t>
            </a:r>
            <a:endParaRPr lang="en-US" sz="1200" b="1" dirty="0">
              <a:latin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369" y="3202582"/>
            <a:ext cx="3204639" cy="2172003"/>
          </a:xfrm>
          <a:prstGeom prst="rect">
            <a:avLst/>
          </a:prstGeom>
        </p:spPr>
      </p:pic>
    </p:spTree>
    <p:extLst>
      <p:ext uri="{BB962C8B-B14F-4D97-AF65-F5344CB8AC3E}">
        <p14:creationId xmlns:p14="http://schemas.microsoft.com/office/powerpoint/2010/main" val="31460342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Jquery</a:t>
            </a:r>
            <a:r>
              <a:rPr lang="en-US" dirty="0" smtClean="0"/>
              <a:t> – les </a:t>
            </a:r>
            <a:r>
              <a:rPr lang="en-US" dirty="0" err="1" smtClean="0"/>
              <a:t>selecteurs</a:t>
            </a:r>
            <a:r>
              <a:rPr lang="en-US" dirty="0" smtClean="0"/>
              <a:t> </a:t>
            </a:r>
            <a:r>
              <a:rPr lang="en-US" dirty="0" err="1" smtClean="0"/>
              <a:t>classiques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67486" y="1719718"/>
            <a:ext cx="8375096" cy="3848163"/>
          </a:xfrm>
        </p:spPr>
      </p:pic>
    </p:spTree>
    <p:extLst>
      <p:ext uri="{BB962C8B-B14F-4D97-AF65-F5344CB8AC3E}">
        <p14:creationId xmlns:p14="http://schemas.microsoft.com/office/powerpoint/2010/main" val="1463083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98968"/>
          </a:xfrm>
        </p:spPr>
        <p:txBody>
          <a:bodyPr>
            <a:normAutofit fontScale="90000"/>
          </a:bodyPr>
          <a:lstStyle/>
          <a:p>
            <a:r>
              <a:rPr lang="en-US" dirty="0" err="1"/>
              <a:t>Jquery</a:t>
            </a:r>
            <a:r>
              <a:rPr lang="en-US" dirty="0"/>
              <a:t> – les </a:t>
            </a:r>
            <a:r>
              <a:rPr lang="en-US" dirty="0" err="1"/>
              <a:t>selecteurs</a:t>
            </a:r>
            <a:r>
              <a:rPr lang="en-US" dirty="0"/>
              <a:t> </a:t>
            </a:r>
            <a:r>
              <a:rPr lang="en-US" dirty="0" err="1" smtClean="0"/>
              <a:t>jquery</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22218" y="1484769"/>
            <a:ext cx="7577296" cy="4083112"/>
          </a:xfrm>
        </p:spPr>
      </p:pic>
    </p:spTree>
    <p:extLst>
      <p:ext uri="{BB962C8B-B14F-4D97-AF65-F5344CB8AC3E}">
        <p14:creationId xmlns:p14="http://schemas.microsoft.com/office/powerpoint/2010/main" val="26629898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02385"/>
            <a:ext cx="4783426" cy="844420"/>
          </a:xfrm>
        </p:spPr>
        <p:txBody>
          <a:bodyPr>
            <a:normAutofit fontScale="90000"/>
          </a:bodyPr>
          <a:lstStyle/>
          <a:p>
            <a:r>
              <a:rPr lang="en-US" dirty="0" err="1" smtClean="0"/>
              <a:t>Jquery</a:t>
            </a:r>
            <a:r>
              <a:rPr lang="en-US" dirty="0" smtClean="0"/>
              <a:t> – les </a:t>
            </a:r>
            <a:r>
              <a:rPr lang="en-US" dirty="0" err="1" smtClean="0"/>
              <a:t>evenements</a:t>
            </a:r>
            <a:endParaRPr lang="en-US" dirty="0"/>
          </a:p>
        </p:txBody>
      </p:sp>
      <p:sp>
        <p:nvSpPr>
          <p:cNvPr id="4" name="Text Placeholder 3"/>
          <p:cNvSpPr>
            <a:spLocks noGrp="1"/>
          </p:cNvSpPr>
          <p:nvPr>
            <p:ph type="body" sz="half" idx="2"/>
          </p:nvPr>
        </p:nvSpPr>
        <p:spPr>
          <a:xfrm>
            <a:off x="693642" y="1738667"/>
            <a:ext cx="4783427" cy="3430084"/>
          </a:xfrm>
        </p:spPr>
        <p:txBody>
          <a:bodyPr/>
          <a:lstStyle/>
          <a:p>
            <a:pPr algn="l"/>
            <a:r>
              <a:rPr lang="en-GB" altLang="en-US" sz="1600" b="1" dirty="0">
                <a:latin typeface="Calibri" panose="020F0502020204030204" pitchFamily="34" charset="0"/>
              </a:rPr>
              <a:t>La </a:t>
            </a:r>
            <a:r>
              <a:rPr lang="en-GB" altLang="en-US" sz="1600" b="1" dirty="0" err="1">
                <a:latin typeface="Calibri" panose="020F0502020204030204" pitchFamily="34" charset="0"/>
              </a:rPr>
              <a:t>gestion</a:t>
            </a:r>
            <a:r>
              <a:rPr lang="en-GB" altLang="en-US" sz="1600" b="1" dirty="0">
                <a:latin typeface="Calibri" panose="020F0502020204030204" pitchFamily="34" charset="0"/>
              </a:rPr>
              <a:t> des </a:t>
            </a:r>
            <a:r>
              <a:rPr lang="en-GB" altLang="en-US" sz="1600" b="1" dirty="0" err="1">
                <a:latin typeface="Calibri" panose="020F0502020204030204" pitchFamily="34" charset="0"/>
              </a:rPr>
              <a:t>évènements</a:t>
            </a:r>
            <a:r>
              <a:rPr lang="en-GB" altLang="en-US" sz="1600" b="1" dirty="0">
                <a:latin typeface="Calibri" panose="020F0502020204030204" pitchFamily="34" charset="0"/>
              </a:rPr>
              <a:t> </a:t>
            </a:r>
            <a:r>
              <a:rPr lang="en-GB" altLang="en-US" sz="1600" b="1" dirty="0" err="1">
                <a:latin typeface="Calibri" panose="020F0502020204030204" pitchFamily="34" charset="0"/>
              </a:rPr>
              <a:t>est</a:t>
            </a:r>
            <a:r>
              <a:rPr lang="en-GB" altLang="en-US" sz="1600" b="1" dirty="0">
                <a:latin typeface="Calibri" panose="020F0502020204030204" pitchFamily="34" charset="0"/>
              </a:rPr>
              <a:t> </a:t>
            </a:r>
            <a:r>
              <a:rPr lang="en-GB" altLang="en-US" sz="1600" b="1" dirty="0" err="1">
                <a:latin typeface="Calibri" panose="020F0502020204030204" pitchFamily="34" charset="0"/>
              </a:rPr>
              <a:t>une</a:t>
            </a:r>
            <a:r>
              <a:rPr lang="en-GB" altLang="en-US" sz="1600" b="1" dirty="0">
                <a:latin typeface="Calibri" panose="020F0502020204030204" pitchFamily="34" charset="0"/>
              </a:rPr>
              <a:t> </a:t>
            </a:r>
            <a:r>
              <a:rPr lang="en-GB" altLang="en-US" sz="1600" b="1" dirty="0" err="1">
                <a:latin typeface="Calibri" panose="020F0502020204030204" pitchFamily="34" charset="0"/>
              </a:rPr>
              <a:t>partie</a:t>
            </a:r>
            <a:r>
              <a:rPr lang="en-GB" altLang="en-US" sz="1600" b="1" dirty="0">
                <a:latin typeface="Calibri" panose="020F0502020204030204" pitchFamily="34" charset="0"/>
              </a:rPr>
              <a:t> majeure de </a:t>
            </a:r>
            <a:r>
              <a:rPr lang="en-GB" altLang="en-US" sz="1600" b="1" dirty="0" err="1" smtClean="0">
                <a:latin typeface="Calibri" panose="020F0502020204030204" pitchFamily="34" charset="0"/>
              </a:rPr>
              <a:t>Jquery</a:t>
            </a:r>
            <a:endParaRPr lang="en-GB" altLang="en-US" sz="1600" b="1" dirty="0">
              <a:latin typeface="Calibri" panose="020F0502020204030204" pitchFamily="34" charset="0"/>
            </a:endParaRPr>
          </a:p>
          <a:p>
            <a:pPr marL="742950" lvl="1" indent="-285750">
              <a:buFont typeface="Wingdings" panose="05000000000000000000" pitchFamily="2" charset="2"/>
              <a:buChar char="ü"/>
            </a:pPr>
            <a:r>
              <a:rPr lang="en-GB" altLang="en-US" sz="1600" b="1" dirty="0">
                <a:latin typeface="Calibri" panose="020F0502020204030204" pitchFamily="34" charset="0"/>
              </a:rPr>
              <a:t>Les ‘Event Handlers’ </a:t>
            </a:r>
            <a:r>
              <a:rPr lang="en-GB" altLang="en-US" sz="1600" b="1" dirty="0" err="1">
                <a:latin typeface="Calibri" panose="020F0502020204030204" pitchFamily="34" charset="0"/>
              </a:rPr>
              <a:t>sont</a:t>
            </a:r>
            <a:r>
              <a:rPr lang="en-GB" altLang="en-US" sz="1600" b="1" dirty="0">
                <a:latin typeface="Calibri" panose="020F0502020204030204" pitchFamily="34" charset="0"/>
              </a:rPr>
              <a:t> les </a:t>
            </a:r>
            <a:r>
              <a:rPr lang="en-GB" altLang="en-US" sz="1600" b="1" dirty="0" err="1">
                <a:latin typeface="Calibri" panose="020F0502020204030204" pitchFamily="34" charset="0"/>
              </a:rPr>
              <a:t>fonctions</a:t>
            </a:r>
            <a:r>
              <a:rPr lang="en-GB" altLang="en-US" sz="1600" b="1" dirty="0">
                <a:latin typeface="Calibri" panose="020F0502020204030204" pitchFamily="34" charset="0"/>
              </a:rPr>
              <a:t> </a:t>
            </a:r>
            <a:r>
              <a:rPr lang="en-GB" altLang="en-US" sz="1600" b="1" dirty="0" err="1">
                <a:latin typeface="Calibri" panose="020F0502020204030204" pitchFamily="34" charset="0"/>
              </a:rPr>
              <a:t>appelés</a:t>
            </a:r>
            <a:r>
              <a:rPr lang="en-GB" altLang="en-US" sz="1600" b="1" dirty="0">
                <a:latin typeface="Calibri" panose="020F0502020204030204" pitchFamily="34" charset="0"/>
              </a:rPr>
              <a:t> par </a:t>
            </a:r>
            <a:r>
              <a:rPr lang="en-GB" altLang="en-US" sz="1600" b="1" dirty="0" err="1">
                <a:latin typeface="Calibri" panose="020F0502020204030204" pitchFamily="34" charset="0"/>
              </a:rPr>
              <a:t>une</a:t>
            </a:r>
            <a:r>
              <a:rPr lang="en-GB" altLang="en-US" sz="1600" b="1" dirty="0">
                <a:latin typeface="Calibri" panose="020F0502020204030204" pitchFamily="34" charset="0"/>
              </a:rPr>
              <a:t> action</a:t>
            </a:r>
          </a:p>
          <a:p>
            <a:pPr marL="742950" lvl="1" indent="-285750">
              <a:buFont typeface="Wingdings" panose="05000000000000000000" pitchFamily="2" charset="2"/>
              <a:buChar char="ü"/>
            </a:pPr>
            <a:r>
              <a:rPr lang="en-GB" altLang="en-US" sz="1600" b="1" dirty="0">
                <a:latin typeface="Calibri" panose="020F0502020204030204" pitchFamily="34" charset="0"/>
              </a:rPr>
              <a:t>Il </a:t>
            </a:r>
            <a:r>
              <a:rPr lang="en-GB" altLang="en-US" sz="1600" b="1" dirty="0" err="1">
                <a:latin typeface="Calibri" panose="020F0502020204030204" pitchFamily="34" charset="0"/>
              </a:rPr>
              <a:t>est</a:t>
            </a:r>
            <a:r>
              <a:rPr lang="en-GB" altLang="en-US" sz="1600" b="1" dirty="0">
                <a:latin typeface="Calibri" panose="020F0502020204030204" pitchFamily="34" charset="0"/>
              </a:rPr>
              <a:t> </a:t>
            </a:r>
            <a:r>
              <a:rPr lang="en-GB" altLang="en-US" sz="1600" b="1" dirty="0" err="1">
                <a:latin typeface="Calibri" panose="020F0502020204030204" pitchFamily="34" charset="0"/>
              </a:rPr>
              <a:t>classique</a:t>
            </a:r>
            <a:r>
              <a:rPr lang="en-GB" altLang="en-US" sz="1600" b="1" dirty="0">
                <a:latin typeface="Calibri" panose="020F0502020204030204" pitchFamily="34" charset="0"/>
              </a:rPr>
              <a:t> de </a:t>
            </a:r>
            <a:r>
              <a:rPr lang="en-GB" altLang="en-US" sz="1600" b="1" dirty="0" err="1">
                <a:latin typeface="Calibri" panose="020F0502020204030204" pitchFamily="34" charset="0"/>
              </a:rPr>
              <a:t>mettre</a:t>
            </a:r>
            <a:r>
              <a:rPr lang="en-GB" altLang="en-US" sz="1600" b="1" dirty="0">
                <a:latin typeface="Calibri" panose="020F0502020204030204" pitchFamily="34" charset="0"/>
              </a:rPr>
              <a:t> le code </a:t>
            </a:r>
            <a:r>
              <a:rPr lang="en-GB" altLang="en-US" sz="1600" b="1" dirty="0" err="1">
                <a:latin typeface="Calibri" panose="020F0502020204030204" pitchFamily="34" charset="0"/>
              </a:rPr>
              <a:t>Jquery</a:t>
            </a:r>
            <a:r>
              <a:rPr lang="en-GB" altLang="en-US" sz="1600" b="1" dirty="0">
                <a:latin typeface="Calibri" panose="020F0502020204030204" pitchFamily="34" charset="0"/>
              </a:rPr>
              <a:t> qui </a:t>
            </a:r>
            <a:r>
              <a:rPr lang="en-GB" altLang="en-US" sz="1600" b="1" dirty="0" err="1">
                <a:latin typeface="Calibri" panose="020F0502020204030204" pitchFamily="34" charset="0"/>
              </a:rPr>
              <a:t>gère</a:t>
            </a:r>
            <a:r>
              <a:rPr lang="en-GB" altLang="en-US" sz="1600" b="1" dirty="0">
                <a:latin typeface="Calibri" panose="020F0502020204030204" pitchFamily="34" charset="0"/>
              </a:rPr>
              <a:t> les </a:t>
            </a:r>
            <a:r>
              <a:rPr lang="en-GB" altLang="en-US" sz="1600" b="1" dirty="0" err="1">
                <a:latin typeface="Calibri" panose="020F0502020204030204" pitchFamily="34" charset="0"/>
              </a:rPr>
              <a:t>événements</a:t>
            </a:r>
            <a:r>
              <a:rPr lang="en-GB" altLang="en-US" sz="1600" b="1" dirty="0">
                <a:latin typeface="Calibri" panose="020F0502020204030204" pitchFamily="34" charset="0"/>
              </a:rPr>
              <a:t> entre les tags </a:t>
            </a:r>
          </a:p>
          <a:p>
            <a:pPr lvl="1"/>
            <a:r>
              <a:rPr lang="en-GB" altLang="en-US" sz="1600" b="1" dirty="0">
                <a:latin typeface="Calibri" panose="020F0502020204030204" pitchFamily="34" charset="0"/>
              </a:rPr>
              <a:t>	</a:t>
            </a:r>
            <a:r>
              <a:rPr lang="en-GB" altLang="en-US" sz="1600" b="1" dirty="0" smtClean="0">
                <a:latin typeface="Calibri" panose="020F0502020204030204" pitchFamily="34" charset="0"/>
              </a:rPr>
              <a:t>&lt;</a:t>
            </a:r>
            <a:r>
              <a:rPr lang="en-GB" altLang="en-US" sz="1600" b="1" dirty="0">
                <a:latin typeface="Calibri" panose="020F0502020204030204" pitchFamily="34" charset="0"/>
              </a:rPr>
              <a:t>head&gt; et &lt;/head</a:t>
            </a:r>
            <a:endParaRPr lang="en-US" b="1" dirty="0"/>
          </a:p>
        </p:txBody>
      </p:sp>
      <p:sp>
        <p:nvSpPr>
          <p:cNvPr id="5" name="Content Placeholder 4"/>
          <p:cNvSpPr>
            <a:spLocks noGrp="1" noChangeArrowheads="1"/>
          </p:cNvSpPr>
          <p:nvPr>
            <p:ph sz="quarter" idx="13"/>
          </p:nvPr>
        </p:nvSpPr>
        <p:spPr bwMode="auto">
          <a:xfrm>
            <a:off x="5570376" y="602385"/>
            <a:ext cx="5510131" cy="4855616"/>
          </a:xfrm>
          <a:prstGeom prst="rect">
            <a:avLst/>
          </a:prstGeom>
          <a:solidFill>
            <a:srgbClr val="FFCC99">
              <a:alpha val="50000"/>
            </a:srgbClr>
          </a:solidFill>
          <a:ln w="9525">
            <a:noFill/>
            <a:round/>
            <a:headEnd/>
            <a:tailEnd/>
          </a:ln>
          <a:effectLst/>
        </p:spPr>
        <p:txBody>
          <a:bodyPr wrap="square" lIns="108000" tIns="72000" rIns="90000" bIns="46800">
            <a:spAutoFit/>
          </a:bodyPr>
          <a:lstStyle/>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&lt;html&gt;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&lt;head&gt;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&lt;script type="text/</a:t>
            </a:r>
            <a:r>
              <a:rPr lang="en-US" sz="900" kern="100" dirty="0" err="1">
                <a:solidFill>
                  <a:schemeClr val="tx1"/>
                </a:solidFill>
                <a:latin typeface="Arial" charset="0"/>
              </a:rPr>
              <a:t>javascript</a:t>
            </a:r>
            <a:r>
              <a:rPr lang="en-US" sz="900" kern="100" dirty="0">
                <a:solidFill>
                  <a:schemeClr val="tx1"/>
                </a:solidFill>
                <a:latin typeface="Arial" charset="0"/>
              </a:rPr>
              <a:t>" </a:t>
            </a:r>
            <a:r>
              <a:rPr lang="en-US" sz="900" kern="100" dirty="0" err="1">
                <a:solidFill>
                  <a:schemeClr val="tx1"/>
                </a:solidFill>
                <a:latin typeface="Arial" charset="0"/>
              </a:rPr>
              <a:t>src</a:t>
            </a:r>
            <a:r>
              <a:rPr lang="en-US" sz="900" kern="100" dirty="0">
                <a:solidFill>
                  <a:schemeClr val="tx1"/>
                </a:solidFill>
                <a:latin typeface="Arial" charset="0"/>
              </a:rPr>
              <a:t>="jquery.js"&gt;&lt;/script&gt;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&lt;script type="text/</a:t>
            </a:r>
            <a:r>
              <a:rPr lang="en-US" sz="900" kern="100" dirty="0" err="1">
                <a:solidFill>
                  <a:schemeClr val="tx1"/>
                </a:solidFill>
                <a:latin typeface="Arial" charset="0"/>
              </a:rPr>
              <a:t>javascript</a:t>
            </a:r>
            <a:r>
              <a:rPr lang="en-US" sz="900" kern="100" dirty="0">
                <a:solidFill>
                  <a:schemeClr val="tx1"/>
                </a:solidFill>
                <a:latin typeface="Arial" charset="0"/>
              </a:rPr>
              <a:t>"&gt;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b="1" kern="100" dirty="0">
                <a:solidFill>
                  <a:schemeClr val="tx1"/>
                </a:solidFill>
                <a:latin typeface="Arial" charset="0"/>
              </a:rPr>
              <a:t>$(document).ready(function(){</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b="1" kern="100" dirty="0">
                <a:solidFill>
                  <a:schemeClr val="tx1"/>
                </a:solidFill>
                <a:latin typeface="Arial" charset="0"/>
              </a:rPr>
              <a:t>  	$("button").click(function(){</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b="1" kern="100" dirty="0">
                <a:solidFill>
                  <a:schemeClr val="tx1"/>
                </a:solidFill>
                <a:latin typeface="Arial" charset="0"/>
              </a:rPr>
              <a:t>    		$("p").hide();</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b="1" kern="100" dirty="0">
                <a:solidFill>
                  <a:schemeClr val="tx1"/>
                </a:solidFill>
                <a:latin typeface="Arial" charset="0"/>
              </a:rPr>
              <a:t>  	});</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b="1" kern="100" dirty="0">
                <a:solidFill>
                  <a:schemeClr val="tx1"/>
                </a:solidFill>
                <a:latin typeface="Arial" charset="0"/>
              </a:rPr>
              <a: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&lt;/script&gt;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&lt;/head&gt;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&lt;body&gt;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			&lt;h2&gt;&lt;Heading de la page&lt;/h2&gt;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			&lt;p&gt;Mon </a:t>
            </a:r>
            <a:r>
              <a:rPr lang="en-US" sz="900" kern="100" dirty="0" err="1">
                <a:solidFill>
                  <a:schemeClr val="tx1"/>
                </a:solidFill>
                <a:latin typeface="Arial" charset="0"/>
              </a:rPr>
              <a:t>paragraphe</a:t>
            </a:r>
            <a:r>
              <a:rPr lang="en-US" sz="900" kern="100" dirty="0">
                <a:solidFill>
                  <a:schemeClr val="tx1"/>
                </a:solidFill>
                <a:latin typeface="Arial" charset="0"/>
              </a:rPr>
              <a:t>.&lt;/p&gt;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			&lt;p&gt;Un </a:t>
            </a:r>
            <a:r>
              <a:rPr lang="en-US" sz="900" kern="100" dirty="0" err="1">
                <a:solidFill>
                  <a:schemeClr val="tx1"/>
                </a:solidFill>
                <a:latin typeface="Arial" charset="0"/>
              </a:rPr>
              <a:t>autre</a:t>
            </a:r>
            <a:r>
              <a:rPr lang="en-US" sz="900" kern="100" dirty="0">
                <a:solidFill>
                  <a:schemeClr val="tx1"/>
                </a:solidFill>
                <a:latin typeface="Arial" charset="0"/>
              </a:rPr>
              <a:t> </a:t>
            </a:r>
            <a:r>
              <a:rPr lang="en-US" sz="900" kern="100" dirty="0" err="1">
                <a:solidFill>
                  <a:schemeClr val="tx1"/>
                </a:solidFill>
                <a:latin typeface="Arial" charset="0"/>
              </a:rPr>
              <a:t>paragraphe</a:t>
            </a:r>
            <a:r>
              <a:rPr lang="en-US" sz="900" kern="100" dirty="0">
                <a:solidFill>
                  <a:schemeClr val="tx1"/>
                </a:solidFill>
                <a:latin typeface="Arial" charset="0"/>
              </a:rPr>
              <a:t>.&lt;/p&gt;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			&lt;button&gt;Click </a:t>
            </a:r>
            <a:r>
              <a:rPr lang="en-US" sz="900" kern="100" dirty="0" err="1">
                <a:solidFill>
                  <a:schemeClr val="tx1"/>
                </a:solidFill>
                <a:latin typeface="Arial" charset="0"/>
              </a:rPr>
              <a:t>moi</a:t>
            </a:r>
            <a:r>
              <a:rPr lang="en-US" sz="900" kern="100" dirty="0">
                <a:solidFill>
                  <a:schemeClr val="tx1"/>
                </a:solidFill>
                <a:latin typeface="Arial" charset="0"/>
              </a:rPr>
              <a:t>&lt;/button&gt;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&lt;/body&gt;</a:t>
            </a:r>
          </a:p>
          <a:p>
            <a:pPr algn="l" defTabSz="180000" eaLnBrk="0" hangingPunct="0">
              <a:spcBef>
                <a:spcPts val="7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900" kern="100" dirty="0">
                <a:solidFill>
                  <a:schemeClr val="tx1"/>
                </a:solidFill>
                <a:latin typeface="Arial" charset="0"/>
              </a:rPr>
              <a:t>&lt;/html&gt;</a:t>
            </a:r>
            <a:endParaRPr lang="en-GB" sz="900" kern="100" dirty="0">
              <a:solidFill>
                <a:schemeClr val="tx1"/>
              </a:solidFill>
              <a:latin typeface="Courier New" pitchFamily="49" charset="0"/>
            </a:endParaRPr>
          </a:p>
        </p:txBody>
      </p:sp>
    </p:spTree>
    <p:extLst>
      <p:ext uri="{BB962C8B-B14F-4D97-AF65-F5344CB8AC3E}">
        <p14:creationId xmlns:p14="http://schemas.microsoft.com/office/powerpoint/2010/main" val="29779207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466531"/>
            <a:ext cx="10396882" cy="564502"/>
          </a:xfrm>
        </p:spPr>
        <p:txBody>
          <a:bodyPr>
            <a:normAutofit fontScale="90000"/>
          </a:bodyPr>
          <a:lstStyle/>
          <a:p>
            <a:r>
              <a:rPr lang="en-US" dirty="0" err="1" smtClean="0"/>
              <a:t>Jquery</a:t>
            </a:r>
            <a:r>
              <a:rPr lang="en-US" dirty="0" smtClean="0"/>
              <a:t> – les </a:t>
            </a:r>
            <a:r>
              <a:rPr lang="en-US" dirty="0" err="1" smtClean="0"/>
              <a:t>evenements</a:t>
            </a:r>
            <a:endParaRPr lang="en-US" dirty="0"/>
          </a:p>
        </p:txBody>
      </p:sp>
      <p:sp>
        <p:nvSpPr>
          <p:cNvPr id="3" name="Content Placeholder 2"/>
          <p:cNvSpPr>
            <a:spLocks noGrp="1"/>
          </p:cNvSpPr>
          <p:nvPr>
            <p:ph sz="quarter" idx="13"/>
          </p:nvPr>
        </p:nvSpPr>
        <p:spPr>
          <a:xfrm>
            <a:off x="685800" y="149290"/>
            <a:ext cx="10394707" cy="4908055"/>
          </a:xfrm>
        </p:spPr>
        <p:txBody>
          <a:bodyPr/>
          <a:lstStyle/>
          <a:p>
            <a:r>
              <a:rPr lang="en-GB" kern="0" dirty="0" err="1">
                <a:solidFill>
                  <a:srgbClr val="333333"/>
                </a:solidFill>
              </a:rPr>
              <a:t>Quelques</a:t>
            </a:r>
            <a:r>
              <a:rPr lang="en-GB" kern="0" dirty="0">
                <a:solidFill>
                  <a:srgbClr val="333333"/>
                </a:solidFill>
              </a:rPr>
              <a:t> </a:t>
            </a:r>
            <a:r>
              <a:rPr lang="en-GB" kern="0" dirty="0" err="1">
                <a:solidFill>
                  <a:srgbClr val="333333"/>
                </a:solidFill>
              </a:rPr>
              <a:t>exemples</a:t>
            </a:r>
            <a:r>
              <a:rPr lang="en-GB" kern="0" dirty="0">
                <a:solidFill>
                  <a:srgbClr val="333333"/>
                </a:solidFill>
              </a:rPr>
              <a:t> </a:t>
            </a:r>
            <a:r>
              <a:rPr lang="en-GB" kern="0" dirty="0" err="1">
                <a:solidFill>
                  <a:srgbClr val="333333"/>
                </a:solidFill>
              </a:rPr>
              <a:t>d’utilisation</a:t>
            </a:r>
            <a:r>
              <a:rPr lang="en-GB" kern="0" dirty="0">
                <a:solidFill>
                  <a:srgbClr val="333333"/>
                </a:solidFill>
              </a:rPr>
              <a:t> </a:t>
            </a:r>
            <a:r>
              <a:rPr lang="en-GB" kern="0" dirty="0" err="1">
                <a:solidFill>
                  <a:srgbClr val="333333"/>
                </a:solidFill>
              </a:rPr>
              <a:t>d’événements</a:t>
            </a:r>
            <a:endParaRPr lang="en-GB" sz="1600" kern="0" dirty="0">
              <a:solidFill>
                <a:srgbClr val="64686A"/>
              </a:solidFill>
            </a:endParaRPr>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827876" y="1625621"/>
            <a:ext cx="6950042" cy="3963416"/>
          </a:xfrm>
          <a:prstGeom prst="rect">
            <a:avLst/>
          </a:prstGeom>
        </p:spPr>
      </p:pic>
    </p:spTree>
    <p:extLst>
      <p:ext uri="{BB962C8B-B14F-4D97-AF65-F5344CB8AC3E}">
        <p14:creationId xmlns:p14="http://schemas.microsoft.com/office/powerpoint/2010/main" val="3242078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648478"/>
          </a:xfrm>
        </p:spPr>
        <p:txBody>
          <a:bodyPr/>
          <a:lstStyle/>
          <a:p>
            <a:r>
              <a:rPr lang="fr-FR" altLang="en-US" dirty="0"/>
              <a:t>Evènements</a:t>
            </a:r>
            <a:endParaRPr lang="en-US" dirty="0"/>
          </a:p>
        </p:txBody>
      </p:sp>
      <p:sp>
        <p:nvSpPr>
          <p:cNvPr id="3" name="Content Placeholder 2"/>
          <p:cNvSpPr>
            <a:spLocks noGrp="1"/>
          </p:cNvSpPr>
          <p:nvPr>
            <p:ph sz="quarter" idx="13"/>
          </p:nvPr>
        </p:nvSpPr>
        <p:spPr/>
        <p:txBody>
          <a:bodyPr/>
          <a:lstStyle/>
          <a:p>
            <a:endParaRPr lang="en-US" dirty="0" smtClean="0"/>
          </a:p>
          <a:p>
            <a:endParaRPr lang="en-US" dirty="0"/>
          </a:p>
        </p:txBody>
      </p:sp>
      <p:sp>
        <p:nvSpPr>
          <p:cNvPr id="4" name="Text Placeholder 3"/>
          <p:cNvSpPr>
            <a:spLocks noGrp="1"/>
          </p:cNvSpPr>
          <p:nvPr>
            <p:ph type="body" sz="half" idx="2"/>
          </p:nvPr>
        </p:nvSpPr>
        <p:spPr>
          <a:xfrm>
            <a:off x="693642" y="1632857"/>
            <a:ext cx="4951378" cy="3741729"/>
          </a:xfrm>
        </p:spPr>
        <p:txBody>
          <a:bodyPr>
            <a:normAutofit/>
          </a:bodyPr>
          <a:lstStyle/>
          <a:p>
            <a:pPr algn="l">
              <a:spcBef>
                <a:spcPct val="20000"/>
              </a:spcBef>
              <a:buSzPct val="50000"/>
              <a:defRPr/>
            </a:pPr>
            <a:r>
              <a:rPr lang="en-GB" sz="2100" dirty="0" err="1">
                <a:solidFill>
                  <a:schemeClr val="accent1"/>
                </a:solidFill>
              </a:rPr>
              <a:t>L’objet</a:t>
            </a:r>
            <a:r>
              <a:rPr lang="en-GB" sz="2100" dirty="0">
                <a:solidFill>
                  <a:schemeClr val="accent1"/>
                </a:solidFill>
              </a:rPr>
              <a:t> </a:t>
            </a:r>
            <a:r>
              <a:rPr lang="en-GB" sz="2100" dirty="0" err="1">
                <a:solidFill>
                  <a:schemeClr val="accent1"/>
                </a:solidFill>
              </a:rPr>
              <a:t>Jquery.Event</a:t>
            </a:r>
            <a:endParaRPr lang="en-GB" sz="2100" dirty="0">
              <a:solidFill>
                <a:schemeClr val="accent1"/>
              </a:solidFill>
            </a:endParaRPr>
          </a:p>
          <a:p>
            <a:pPr algn="l">
              <a:spcBef>
                <a:spcPct val="20000"/>
              </a:spcBef>
              <a:buSzPct val="50000"/>
              <a:defRPr/>
            </a:pPr>
            <a:endParaRPr lang="en-GB" kern="0" dirty="0">
              <a:solidFill>
                <a:srgbClr val="333333"/>
              </a:solidFill>
            </a:endParaRPr>
          </a:p>
          <a:p>
            <a:pPr marL="285750" indent="-285750" algn="l">
              <a:spcBef>
                <a:spcPct val="20000"/>
              </a:spcBef>
              <a:buSzPct val="70000"/>
              <a:buFont typeface="Wingdings" panose="05000000000000000000" pitchFamily="2" charset="2"/>
              <a:buChar char="ü"/>
              <a:defRPr/>
            </a:pPr>
            <a:r>
              <a:rPr lang="en-GB" b="1" kern="0" dirty="0" err="1">
                <a:latin typeface="Calibri" panose="020F0502020204030204" pitchFamily="34" charset="0"/>
              </a:rPr>
              <a:t>Définit</a:t>
            </a:r>
            <a:r>
              <a:rPr lang="en-GB" b="1" kern="0" dirty="0">
                <a:latin typeface="Calibri" panose="020F0502020204030204" pitchFamily="34" charset="0"/>
              </a:rPr>
              <a:t> </a:t>
            </a:r>
            <a:r>
              <a:rPr lang="en-GB" b="1" kern="0" dirty="0" err="1">
                <a:latin typeface="Calibri" panose="020F0502020204030204" pitchFamily="34" charset="0"/>
              </a:rPr>
              <a:t>l’ensemble</a:t>
            </a:r>
            <a:r>
              <a:rPr lang="en-GB" b="1" kern="0" dirty="0">
                <a:latin typeface="Calibri" panose="020F0502020204030204" pitchFamily="34" charset="0"/>
              </a:rPr>
              <a:t> des </a:t>
            </a:r>
            <a:r>
              <a:rPr lang="en-GB" b="1" kern="0" dirty="0" err="1">
                <a:latin typeface="Calibri" panose="020F0502020204030204" pitchFamily="34" charset="0"/>
              </a:rPr>
              <a:t>propriétés</a:t>
            </a:r>
            <a:r>
              <a:rPr lang="en-GB" b="1" kern="0" dirty="0">
                <a:latin typeface="Calibri" panose="020F0502020204030204" pitchFamily="34" charset="0"/>
              </a:rPr>
              <a:t> de </a:t>
            </a:r>
            <a:r>
              <a:rPr lang="en-GB" b="1" kern="0" dirty="0" err="1">
                <a:latin typeface="Calibri" panose="020F0502020204030204" pitchFamily="34" charset="0"/>
              </a:rPr>
              <a:t>l’événement</a:t>
            </a:r>
            <a:r>
              <a:rPr lang="en-GB" b="1" kern="0" dirty="0">
                <a:latin typeface="Calibri" panose="020F0502020204030204" pitchFamily="34" charset="0"/>
              </a:rPr>
              <a:t> </a:t>
            </a:r>
          </a:p>
          <a:p>
            <a:pPr marL="285750" indent="-285750" algn="l">
              <a:spcBef>
                <a:spcPct val="20000"/>
              </a:spcBef>
              <a:buSzPct val="70000"/>
              <a:buFont typeface="Wingdings" panose="05000000000000000000" pitchFamily="2" charset="2"/>
              <a:buChar char="ü"/>
              <a:defRPr/>
            </a:pPr>
            <a:r>
              <a:rPr lang="en-GB" b="1" kern="0" dirty="0" err="1">
                <a:latin typeface="Calibri" panose="020F0502020204030204" pitchFamily="34" charset="0"/>
              </a:rPr>
              <a:t>Event.target</a:t>
            </a:r>
            <a:r>
              <a:rPr lang="en-GB" b="1" kern="0" dirty="0">
                <a:latin typeface="Calibri" panose="020F0502020204030204" pitchFamily="34" charset="0"/>
              </a:rPr>
              <a:t> </a:t>
            </a:r>
            <a:r>
              <a:rPr lang="en-GB" b="1" kern="0" dirty="0" err="1">
                <a:latin typeface="Calibri" panose="020F0502020204030204" pitchFamily="34" charset="0"/>
              </a:rPr>
              <a:t>contient</a:t>
            </a:r>
            <a:r>
              <a:rPr lang="en-GB" b="1" kern="0" dirty="0">
                <a:latin typeface="Calibri" panose="020F0502020204030204" pitchFamily="34" charset="0"/>
              </a:rPr>
              <a:t> la destination pour </a:t>
            </a:r>
            <a:r>
              <a:rPr lang="en-GB" b="1" kern="0" dirty="0" err="1">
                <a:latin typeface="Calibri" panose="020F0502020204030204" pitchFamily="34" charset="0"/>
              </a:rPr>
              <a:t>cet</a:t>
            </a:r>
            <a:r>
              <a:rPr lang="en-GB" b="1" kern="0" dirty="0">
                <a:latin typeface="Calibri" panose="020F0502020204030204" pitchFamily="34" charset="0"/>
              </a:rPr>
              <a:t> </a:t>
            </a:r>
            <a:r>
              <a:rPr lang="en-GB" b="1" kern="0" dirty="0" err="1">
                <a:latin typeface="Calibri" panose="020F0502020204030204" pitchFamily="34" charset="0"/>
              </a:rPr>
              <a:t>événement</a:t>
            </a:r>
            <a:endParaRPr lang="en-GB" b="1" kern="0" dirty="0">
              <a:latin typeface="Calibri" panose="020F0502020204030204" pitchFamily="34" charset="0"/>
            </a:endParaRPr>
          </a:p>
          <a:p>
            <a:pPr marL="285750" indent="-285750" algn="l">
              <a:spcBef>
                <a:spcPct val="20000"/>
              </a:spcBef>
              <a:buSzPct val="70000"/>
              <a:buFont typeface="Wingdings" panose="05000000000000000000" pitchFamily="2" charset="2"/>
              <a:buChar char="ü"/>
              <a:defRPr/>
            </a:pPr>
            <a:r>
              <a:rPr lang="en-GB" b="1" kern="0" dirty="0" err="1">
                <a:latin typeface="Calibri" panose="020F0502020204030204" pitchFamily="34" charset="0"/>
              </a:rPr>
              <a:t>Event.type</a:t>
            </a:r>
            <a:r>
              <a:rPr lang="en-GB" b="1" kern="0" dirty="0">
                <a:latin typeface="Calibri" panose="020F0502020204030204" pitchFamily="34" charset="0"/>
              </a:rPr>
              <a:t> </a:t>
            </a:r>
            <a:r>
              <a:rPr lang="en-GB" b="1" kern="0" dirty="0" err="1">
                <a:latin typeface="Calibri" panose="020F0502020204030204" pitchFamily="34" charset="0"/>
              </a:rPr>
              <a:t>contient</a:t>
            </a:r>
            <a:r>
              <a:rPr lang="en-GB" b="1" kern="0" dirty="0">
                <a:latin typeface="Calibri" panose="020F0502020204030204" pitchFamily="34" charset="0"/>
              </a:rPr>
              <a:t> le type </a:t>
            </a:r>
            <a:r>
              <a:rPr lang="en-GB" b="1" kern="0" dirty="0" err="1" smtClean="0">
                <a:latin typeface="Calibri" panose="020F0502020204030204" pitchFamily="34" charset="0"/>
              </a:rPr>
              <a:t>d’événement</a:t>
            </a:r>
            <a:endParaRPr lang="en-GB" b="1" kern="0" dirty="0">
              <a:latin typeface="Calibri" panose="020F0502020204030204" pitchFamily="34" charset="0"/>
            </a:endParaRPr>
          </a:p>
        </p:txBody>
      </p:sp>
      <p:sp>
        <p:nvSpPr>
          <p:cNvPr id="6" name="Rectangle 4"/>
          <p:cNvSpPr>
            <a:spLocks noChangeArrowheads="1"/>
          </p:cNvSpPr>
          <p:nvPr/>
        </p:nvSpPr>
        <p:spPr bwMode="auto">
          <a:xfrm>
            <a:off x="6060346" y="916797"/>
            <a:ext cx="4880039" cy="854075"/>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$("a").click(</a:t>
            </a:r>
            <a:r>
              <a:rPr lang="fr-CH" altLang="en-US" sz="1200" dirty="0" err="1">
                <a:solidFill>
                  <a:schemeClr val="tx2"/>
                </a:solidFill>
              </a:rPr>
              <a:t>function</a:t>
            </a:r>
            <a:r>
              <a:rPr lang="fr-CH" altLang="en-US" sz="1200" dirty="0">
                <a:solidFill>
                  <a:schemeClr val="tx2"/>
                </a:solidFill>
              </a:rPr>
              <a:t>(</a:t>
            </a:r>
            <a:r>
              <a:rPr lang="fr-CH" altLang="en-US" sz="1200" dirty="0" err="1">
                <a:solidFill>
                  <a:schemeClr val="tx2"/>
                </a:solidFill>
              </a:rPr>
              <a:t>event</a:t>
            </a: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r>
              <a:rPr lang="fr-CH" altLang="en-US" sz="1200" dirty="0" err="1">
                <a:solidFill>
                  <a:schemeClr val="tx2"/>
                </a:solidFill>
              </a:rPr>
              <a:t>alert</a:t>
            </a:r>
            <a:r>
              <a:rPr lang="fr-CH" altLang="en-US" sz="1200" dirty="0">
                <a:solidFill>
                  <a:schemeClr val="tx2"/>
                </a:solidFill>
              </a:rPr>
              <a:t>(</a:t>
            </a:r>
            <a:r>
              <a:rPr lang="fr-CH" altLang="en-US" sz="1200" dirty="0" err="1">
                <a:solidFill>
                  <a:schemeClr val="tx2"/>
                </a:solidFill>
              </a:rPr>
              <a:t>event.type</a:t>
            </a:r>
            <a:r>
              <a:rPr lang="fr-CH" altLang="en-US" sz="1200" dirty="0">
                <a:solidFill>
                  <a:schemeClr val="tx2"/>
                </a:solidFill>
              </a:rPr>
              <a:t>);</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a:t>
            </a:r>
            <a:endParaRPr lang="en-GB" altLang="en-US" sz="1200" dirty="0">
              <a:solidFill>
                <a:schemeClr val="tx2"/>
              </a:solidFill>
              <a:latin typeface="Courier New" panose="02070309020205020404" pitchFamily="49" charset="0"/>
            </a:endParaRPr>
          </a:p>
        </p:txBody>
      </p:sp>
      <p:sp>
        <p:nvSpPr>
          <p:cNvPr id="7" name="Rectangle 3"/>
          <p:cNvSpPr txBox="1">
            <a:spLocks noChangeArrowheads="1"/>
          </p:cNvSpPr>
          <p:nvPr/>
        </p:nvSpPr>
        <p:spPr bwMode="auto">
          <a:xfrm>
            <a:off x="5985702" y="2020531"/>
            <a:ext cx="3644265" cy="307975"/>
          </a:xfrm>
          <a:prstGeom prst="rect">
            <a:avLst/>
          </a:prstGeom>
          <a:noFill/>
          <a:ln w="9525">
            <a:noFill/>
            <a:miter lim="800000"/>
            <a:headEnd/>
            <a:tailEnd/>
          </a:ln>
          <a:effectLst/>
        </p:spPr>
        <p:txBody>
          <a:bodyPr wrap="square">
            <a:spAutoFit/>
          </a:bodyPr>
          <a:lstStyle/>
          <a:p>
            <a:pPr marL="598488" lvl="1" indent="-141288" algn="l">
              <a:spcBef>
                <a:spcPct val="20000"/>
              </a:spcBef>
              <a:buSzPct val="70000"/>
              <a:defRPr/>
            </a:pPr>
            <a:r>
              <a:rPr lang="en-GB" sz="1400" b="1" kern="0" dirty="0">
                <a:latin typeface="Calibri" panose="020F0502020204030204" pitchFamily="34" charset="0"/>
              </a:rPr>
              <a:t>Va </a:t>
            </a:r>
            <a:r>
              <a:rPr lang="en-GB" sz="1400" b="1" kern="0" dirty="0" err="1">
                <a:latin typeface="Calibri" panose="020F0502020204030204" pitchFamily="34" charset="0"/>
              </a:rPr>
              <a:t>afficher</a:t>
            </a:r>
            <a:r>
              <a:rPr lang="en-GB" sz="1400" b="1" kern="0" dirty="0">
                <a:latin typeface="Calibri" panose="020F0502020204030204" pitchFamily="34" charset="0"/>
              </a:rPr>
              <a:t> …..</a:t>
            </a:r>
          </a:p>
        </p:txBody>
      </p:sp>
      <p:sp>
        <p:nvSpPr>
          <p:cNvPr id="8" name="Rectangle 4"/>
          <p:cNvSpPr>
            <a:spLocks noChangeArrowheads="1"/>
          </p:cNvSpPr>
          <p:nvPr/>
        </p:nvSpPr>
        <p:spPr bwMode="auto">
          <a:xfrm>
            <a:off x="5985701" y="2570145"/>
            <a:ext cx="4954685" cy="277813"/>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a:solidFill>
                  <a:schemeClr val="tx2"/>
                </a:solidFill>
              </a:rPr>
              <a:t>« click »</a:t>
            </a:r>
            <a:endParaRPr lang="en-GB" altLang="en-US" sz="1200">
              <a:solidFill>
                <a:schemeClr val="tx2"/>
              </a:solidFill>
              <a:latin typeface="Courier New" panose="02070309020205020404" pitchFamily="49" charset="0"/>
            </a:endParaRPr>
          </a:p>
        </p:txBody>
      </p:sp>
      <p:sp>
        <p:nvSpPr>
          <p:cNvPr id="9" name="Rectangle 4"/>
          <p:cNvSpPr>
            <a:spLocks noChangeArrowheads="1"/>
          </p:cNvSpPr>
          <p:nvPr/>
        </p:nvSpPr>
        <p:spPr bwMode="auto">
          <a:xfrm>
            <a:off x="5985701" y="3242856"/>
            <a:ext cx="4954685" cy="1038362"/>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spcBef>
                <a:spcPts val="750"/>
              </a:spcBef>
              <a:buClr>
                <a:srgbClr val="000000"/>
              </a:buClr>
              <a:buSzPct val="100000"/>
            </a:pPr>
            <a:r>
              <a:rPr lang="en-GB" altLang="en-US" sz="1200" dirty="0">
                <a:solidFill>
                  <a:srgbClr val="000000"/>
                </a:solidFill>
                <a:latin typeface="Courier New" panose="02070309020205020404" pitchFamily="49" charset="0"/>
              </a:rPr>
              <a:t>$("a[</a:t>
            </a:r>
            <a:r>
              <a:rPr lang="en-GB" altLang="en-US" sz="1200" dirty="0" err="1">
                <a:solidFill>
                  <a:srgbClr val="000000"/>
                </a:solidFill>
                <a:latin typeface="Courier New" panose="02070309020205020404" pitchFamily="49" charset="0"/>
              </a:rPr>
              <a:t>href</a:t>
            </a:r>
            <a:r>
              <a:rPr lang="en-GB" altLang="en-US" sz="1200" dirty="0">
                <a:solidFill>
                  <a:srgbClr val="000000"/>
                </a:solidFill>
                <a:latin typeface="Courier New" panose="02070309020205020404" pitchFamily="49" charset="0"/>
              </a:rPr>
              <a:t>=http://</a:t>
            </a:r>
            <a:r>
              <a:rPr lang="en-GB" altLang="en-US" sz="1200" dirty="0" smtClean="0">
                <a:solidFill>
                  <a:srgbClr val="000000"/>
                </a:solidFill>
                <a:latin typeface="Courier New" panose="02070309020205020404" pitchFamily="49" charset="0"/>
              </a:rPr>
              <a:t>iknsa.com]").</a:t>
            </a:r>
            <a:r>
              <a:rPr lang="en-GB" altLang="en-US" sz="1200" dirty="0">
                <a:solidFill>
                  <a:srgbClr val="000000"/>
                </a:solidFill>
                <a:latin typeface="Courier New" panose="02070309020205020404" pitchFamily="49" charset="0"/>
              </a:rPr>
              <a:t>click(function(event) {</a:t>
            </a:r>
          </a:p>
          <a:p>
            <a:pPr algn="l">
              <a:spcBef>
                <a:spcPts val="750"/>
              </a:spcBef>
              <a:buClr>
                <a:srgbClr val="000000"/>
              </a:buClr>
              <a:buSzPct val="100000"/>
              <a:buFont typeface="Times New Roman" panose="02020603050405020304" pitchFamily="18" charset="0"/>
              <a:buNone/>
            </a:pPr>
            <a:r>
              <a:rPr lang="en-GB" altLang="en-US" sz="1200" dirty="0">
                <a:solidFill>
                  <a:srgbClr val="000000"/>
                </a:solidFill>
                <a:latin typeface="Courier New" panose="02070309020205020404" pitchFamily="49" charset="0"/>
              </a:rPr>
              <a:t>  alert(</a:t>
            </a:r>
            <a:r>
              <a:rPr lang="en-GB" altLang="en-US" sz="1200" dirty="0" err="1">
                <a:solidFill>
                  <a:srgbClr val="000000"/>
                </a:solidFill>
                <a:latin typeface="Courier New" panose="02070309020205020404" pitchFamily="49" charset="0"/>
              </a:rPr>
              <a:t>event.target.href</a:t>
            </a:r>
            <a:r>
              <a:rPr lang="en-GB" altLang="en-US" sz="1200" dirty="0">
                <a:solidFill>
                  <a:srgbClr val="000000"/>
                </a:solidFill>
                <a:latin typeface="Courier New" panose="02070309020205020404" pitchFamily="49" charset="0"/>
              </a:rPr>
              <a:t>);</a:t>
            </a:r>
          </a:p>
          <a:p>
            <a:pPr algn="l">
              <a:spcBef>
                <a:spcPts val="750"/>
              </a:spcBef>
              <a:buClr>
                <a:srgbClr val="000000"/>
              </a:buClr>
              <a:buSzPct val="100000"/>
              <a:buFont typeface="Times New Roman" panose="02020603050405020304" pitchFamily="18" charset="0"/>
              <a:buNone/>
            </a:pPr>
            <a:r>
              <a:rPr lang="en-GB" altLang="en-US" sz="1200" dirty="0">
                <a:solidFill>
                  <a:srgbClr val="000000"/>
                </a:solidFill>
                <a:latin typeface="Courier New" panose="02070309020205020404" pitchFamily="49" charset="0"/>
              </a:rPr>
              <a:t>});</a:t>
            </a:r>
          </a:p>
        </p:txBody>
      </p:sp>
      <p:sp>
        <p:nvSpPr>
          <p:cNvPr id="10" name="Rectangle 4"/>
          <p:cNvSpPr>
            <a:spLocks noChangeArrowheads="1"/>
          </p:cNvSpPr>
          <p:nvPr/>
        </p:nvSpPr>
        <p:spPr bwMode="auto">
          <a:xfrm>
            <a:off x="6060346" y="5001477"/>
            <a:ext cx="4880039" cy="2794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spcBef>
                <a:spcPts val="750"/>
              </a:spcBef>
              <a:buClr>
                <a:srgbClr val="000000"/>
              </a:buClr>
              <a:buSzPct val="100000"/>
            </a:pPr>
            <a:r>
              <a:rPr lang="fr-CH" altLang="en-US" sz="1200" dirty="0">
                <a:solidFill>
                  <a:schemeClr val="tx2"/>
                </a:solidFill>
              </a:rPr>
              <a:t>"http://</a:t>
            </a:r>
            <a:r>
              <a:rPr lang="fr-CH" altLang="en-US" sz="1200" dirty="0" smtClean="0">
                <a:solidFill>
                  <a:schemeClr val="tx2"/>
                </a:solidFill>
              </a:rPr>
              <a:t>iknsa.com"</a:t>
            </a:r>
            <a:endParaRPr lang="en-GB" altLang="en-US" sz="1200" dirty="0">
              <a:solidFill>
                <a:schemeClr val="tx2"/>
              </a:solidFill>
              <a:latin typeface="Courier New" panose="02070309020205020404" pitchFamily="49" charset="0"/>
            </a:endParaRPr>
          </a:p>
        </p:txBody>
      </p:sp>
      <p:sp>
        <p:nvSpPr>
          <p:cNvPr id="11" name="Rectangle 3"/>
          <p:cNvSpPr txBox="1">
            <a:spLocks noChangeArrowheads="1"/>
          </p:cNvSpPr>
          <p:nvPr/>
        </p:nvSpPr>
        <p:spPr bwMode="auto">
          <a:xfrm>
            <a:off x="6172315" y="4445570"/>
            <a:ext cx="3644265" cy="307975"/>
          </a:xfrm>
          <a:prstGeom prst="rect">
            <a:avLst/>
          </a:prstGeom>
          <a:noFill/>
          <a:ln w="9525">
            <a:noFill/>
            <a:miter lim="800000"/>
            <a:headEnd/>
            <a:tailEnd/>
          </a:ln>
          <a:effectLst/>
        </p:spPr>
        <p:txBody>
          <a:bodyPr wrap="square">
            <a:spAutoFit/>
          </a:bodyPr>
          <a:lstStyle/>
          <a:p>
            <a:pPr marL="598488" lvl="1" indent="-141288">
              <a:spcBef>
                <a:spcPct val="20000"/>
              </a:spcBef>
              <a:buSzPct val="70000"/>
              <a:defRPr/>
            </a:pPr>
            <a:r>
              <a:rPr lang="en-GB" sz="1400" b="1" kern="0" dirty="0">
                <a:latin typeface="Calibri" panose="020F0502020204030204" pitchFamily="34" charset="0"/>
              </a:rPr>
              <a:t>Va </a:t>
            </a:r>
            <a:r>
              <a:rPr lang="en-GB" sz="1400" b="1" kern="0" dirty="0" err="1">
                <a:latin typeface="Calibri" panose="020F0502020204030204" pitchFamily="34" charset="0"/>
              </a:rPr>
              <a:t>afficher</a:t>
            </a:r>
            <a:r>
              <a:rPr lang="en-GB" sz="1400" b="1" kern="0" dirty="0">
                <a:latin typeface="Calibri" panose="020F0502020204030204" pitchFamily="34" charset="0"/>
              </a:rPr>
              <a:t> …..</a:t>
            </a:r>
          </a:p>
        </p:txBody>
      </p:sp>
    </p:spTree>
    <p:extLst>
      <p:ext uri="{BB962C8B-B14F-4D97-AF65-F5344CB8AC3E}">
        <p14:creationId xmlns:p14="http://schemas.microsoft.com/office/powerpoint/2010/main" val="33486617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396882" cy="905069"/>
          </a:xfrm>
        </p:spPr>
        <p:txBody>
          <a:bodyPr>
            <a:normAutofit/>
          </a:bodyPr>
          <a:lstStyle/>
          <a:p>
            <a:r>
              <a:rPr lang="fr-FR" altLang="en-US" sz="4400" dirty="0"/>
              <a:t>Effets visuels pour JQuery</a:t>
            </a:r>
            <a:endParaRPr lang="en-US" sz="4400" dirty="0"/>
          </a:p>
        </p:txBody>
      </p:sp>
      <p:sp>
        <p:nvSpPr>
          <p:cNvPr id="3" name="Content Placeholder 2"/>
          <p:cNvSpPr>
            <a:spLocks noGrp="1"/>
          </p:cNvSpPr>
          <p:nvPr>
            <p:ph sz="quarter" idx="13"/>
          </p:nvPr>
        </p:nvSpPr>
        <p:spPr>
          <a:xfrm>
            <a:off x="687975" y="905069"/>
            <a:ext cx="10394707" cy="4814748"/>
          </a:xfrm>
        </p:spPr>
        <p:txBody>
          <a:bodyPr>
            <a:normAutofit fontScale="25000" lnSpcReduction="20000"/>
          </a:bodyPr>
          <a:lstStyle/>
          <a:p>
            <a:endParaRPr lang="fr-FR" altLang="en-US" dirty="0" smtClean="0"/>
          </a:p>
          <a:p>
            <a:r>
              <a:rPr lang="fr-FR" altLang="en-US" sz="4800" b="1" dirty="0">
                <a:latin typeface="Calibri" panose="020F0502020204030204" pitchFamily="34" charset="0"/>
              </a:rPr>
              <a:t>Ensemble d’effets qui sont disponibles pour rendre plus agréable l’expérience utilisateur</a:t>
            </a:r>
          </a:p>
          <a:p>
            <a:r>
              <a:rPr lang="fr-FR" altLang="en-US" sz="4800" b="1" dirty="0">
                <a:latin typeface="Calibri" panose="020F0502020204030204" pitchFamily="34" charset="0"/>
              </a:rPr>
              <a:t>Possibilité de rajouter des plugin pour améliorer ces effets</a:t>
            </a:r>
          </a:p>
          <a:p>
            <a:r>
              <a:rPr lang="fr-FR" altLang="en-US" sz="4800" b="1" dirty="0">
                <a:latin typeface="Calibri" panose="020F0502020204030204" pitchFamily="34" charset="0"/>
              </a:rPr>
              <a:t>Possibilité de modifier très facilement la vitesse les couleurs des effets</a:t>
            </a:r>
          </a:p>
          <a:p>
            <a:r>
              <a:rPr lang="fr-FR" altLang="en-US" sz="4800" b="1" dirty="0">
                <a:latin typeface="Calibri" panose="020F0502020204030204" pitchFamily="34" charset="0"/>
              </a:rPr>
              <a:t>Effets principaux qui peuvent être utilisés:</a:t>
            </a:r>
          </a:p>
          <a:p>
            <a:endParaRPr lang="fr-FR" altLang="en-US" sz="4800" b="1" dirty="0">
              <a:latin typeface="Calibri" panose="020F0502020204030204" pitchFamily="34" charset="0"/>
            </a:endParaRPr>
          </a:p>
          <a:p>
            <a:pPr lvl="1"/>
            <a:r>
              <a:rPr lang="fr-FR" altLang="en-US" sz="4800" b="1" dirty="0">
                <a:latin typeface="Calibri" panose="020F0502020204030204" pitchFamily="34" charset="0"/>
              </a:rPr>
              <a:t>Basiques</a:t>
            </a:r>
          </a:p>
          <a:p>
            <a:pPr lvl="2">
              <a:buFont typeface="Wingdings" panose="05000000000000000000" pitchFamily="2" charset="2"/>
              <a:buChar char="ü"/>
            </a:pPr>
            <a:r>
              <a:rPr lang="fr-FR" altLang="en-US" sz="4800" b="1" dirty="0">
                <a:latin typeface="Calibri" panose="020F0502020204030204" pitchFamily="34" charset="0"/>
              </a:rPr>
              <a:t>Show </a:t>
            </a:r>
            <a:r>
              <a:rPr lang="fr-FR" altLang="en-US" sz="4800" b="1" dirty="0" err="1">
                <a:latin typeface="Calibri" panose="020F0502020204030204" pitchFamily="34" charset="0"/>
              </a:rPr>
              <a:t>show</a:t>
            </a:r>
            <a:r>
              <a:rPr lang="fr-FR" altLang="en-US" sz="4800" b="1" dirty="0">
                <a:latin typeface="Calibri" panose="020F0502020204030204" pitchFamily="34" charset="0"/>
              </a:rPr>
              <a:t> (speed, callback)</a:t>
            </a:r>
          </a:p>
          <a:p>
            <a:pPr lvl="2">
              <a:buFont typeface="Wingdings" panose="05000000000000000000" pitchFamily="2" charset="2"/>
              <a:buChar char="ü"/>
            </a:pPr>
            <a:r>
              <a:rPr lang="fr-FR" altLang="en-US" sz="4800" b="1" dirty="0" err="1">
                <a:latin typeface="Calibri" panose="020F0502020204030204" pitchFamily="34" charset="0"/>
              </a:rPr>
              <a:t>Hide</a:t>
            </a:r>
            <a:r>
              <a:rPr lang="fr-FR" altLang="en-US" sz="4800" b="1" dirty="0">
                <a:latin typeface="Calibri" panose="020F0502020204030204" pitchFamily="34" charset="0"/>
              </a:rPr>
              <a:t> </a:t>
            </a:r>
            <a:r>
              <a:rPr lang="fr-FR" altLang="en-US" sz="4800" b="1" dirty="0" err="1">
                <a:latin typeface="Calibri" panose="020F0502020204030204" pitchFamily="34" charset="0"/>
              </a:rPr>
              <a:t>hide</a:t>
            </a:r>
            <a:r>
              <a:rPr lang="fr-FR" altLang="en-US" sz="4800" b="1" dirty="0">
                <a:latin typeface="Calibri" panose="020F0502020204030204" pitchFamily="34" charset="0"/>
              </a:rPr>
              <a:t> (speed, callback)</a:t>
            </a:r>
          </a:p>
          <a:p>
            <a:pPr lvl="2">
              <a:buFont typeface="Wingdings" panose="05000000000000000000" pitchFamily="2" charset="2"/>
              <a:buChar char="ü"/>
            </a:pPr>
            <a:r>
              <a:rPr lang="fr-FR" altLang="en-US" sz="4800" b="1" dirty="0" err="1">
                <a:latin typeface="Calibri" panose="020F0502020204030204" pitchFamily="34" charset="0"/>
              </a:rPr>
              <a:t>Toggle</a:t>
            </a:r>
            <a:endParaRPr lang="fr-FR" altLang="en-US" sz="4800" b="1" dirty="0">
              <a:latin typeface="Calibri" panose="020F0502020204030204" pitchFamily="34" charset="0"/>
            </a:endParaRPr>
          </a:p>
          <a:p>
            <a:pPr lvl="2">
              <a:buFont typeface="Wingdings" panose="05000000000000000000" pitchFamily="2" charset="2"/>
              <a:buChar char="ü"/>
            </a:pPr>
            <a:r>
              <a:rPr lang="fr-FR" altLang="en-US" sz="4800" b="1" dirty="0" err="1">
                <a:latin typeface="Calibri" panose="020F0502020204030204" pitchFamily="34" charset="0"/>
              </a:rPr>
              <a:t>slideDown</a:t>
            </a:r>
            <a:r>
              <a:rPr lang="fr-FR" altLang="en-US" sz="4800" b="1" dirty="0">
                <a:latin typeface="Calibri" panose="020F0502020204030204" pitchFamily="34" charset="0"/>
              </a:rPr>
              <a:t>( speed, [callback] )</a:t>
            </a:r>
          </a:p>
          <a:p>
            <a:pPr lvl="1"/>
            <a:r>
              <a:rPr lang="fr-FR" altLang="en-US" sz="4800" b="1" dirty="0">
                <a:latin typeface="Calibri" panose="020F0502020204030204" pitchFamily="34" charset="0"/>
              </a:rPr>
              <a:t>Effets de glissement</a:t>
            </a:r>
          </a:p>
          <a:p>
            <a:pPr lvl="2">
              <a:buFont typeface="Wingdings" panose="05000000000000000000" pitchFamily="2" charset="2"/>
              <a:buChar char="ü"/>
            </a:pPr>
            <a:r>
              <a:rPr lang="fr-FR" altLang="en-US" sz="4800" b="1" dirty="0" err="1">
                <a:latin typeface="Calibri" panose="020F0502020204030204" pitchFamily="34" charset="0"/>
              </a:rPr>
              <a:t>slideDown</a:t>
            </a:r>
            <a:r>
              <a:rPr lang="fr-FR" altLang="en-US" sz="4800" b="1" dirty="0">
                <a:latin typeface="Calibri" panose="020F0502020204030204" pitchFamily="34" charset="0"/>
              </a:rPr>
              <a:t>( speed, [callback] )</a:t>
            </a:r>
          </a:p>
          <a:p>
            <a:pPr lvl="2">
              <a:buFont typeface="Wingdings" panose="05000000000000000000" pitchFamily="2" charset="2"/>
              <a:buChar char="ü"/>
            </a:pPr>
            <a:r>
              <a:rPr lang="fr-FR" altLang="en-US" sz="4800" b="1" dirty="0" err="1">
                <a:latin typeface="Calibri" panose="020F0502020204030204" pitchFamily="34" charset="0"/>
              </a:rPr>
              <a:t>slideUp</a:t>
            </a:r>
            <a:r>
              <a:rPr lang="fr-FR" altLang="en-US" sz="4800" b="1" dirty="0">
                <a:latin typeface="Calibri" panose="020F0502020204030204" pitchFamily="34" charset="0"/>
              </a:rPr>
              <a:t>( speed, [callback] )</a:t>
            </a:r>
          </a:p>
          <a:p>
            <a:pPr lvl="2">
              <a:buFont typeface="Wingdings" panose="05000000000000000000" pitchFamily="2" charset="2"/>
              <a:buChar char="ü"/>
            </a:pPr>
            <a:r>
              <a:rPr lang="fr-FR" altLang="en-US" sz="4800" b="1" dirty="0" err="1">
                <a:latin typeface="Calibri" panose="020F0502020204030204" pitchFamily="34" charset="0"/>
              </a:rPr>
              <a:t>slideToggle</a:t>
            </a:r>
            <a:r>
              <a:rPr lang="fr-FR" altLang="en-US" sz="4800" b="1" dirty="0">
                <a:latin typeface="Calibri" panose="020F0502020204030204" pitchFamily="34" charset="0"/>
              </a:rPr>
              <a:t>( speed, [callback] )</a:t>
            </a:r>
          </a:p>
          <a:p>
            <a:pPr lvl="1"/>
            <a:r>
              <a:rPr lang="fr-FR" altLang="en-US" sz="4800" b="1" dirty="0">
                <a:latin typeface="Calibri" panose="020F0502020204030204" pitchFamily="34" charset="0"/>
              </a:rPr>
              <a:t>Effets de fondu</a:t>
            </a:r>
          </a:p>
          <a:p>
            <a:pPr lvl="2">
              <a:buFont typeface="Wingdings" panose="05000000000000000000" pitchFamily="2" charset="2"/>
              <a:buChar char="ü"/>
            </a:pPr>
            <a:r>
              <a:rPr lang="fr-FR" altLang="en-US" sz="4800" b="1" dirty="0" err="1">
                <a:latin typeface="Calibri" panose="020F0502020204030204" pitchFamily="34" charset="0"/>
              </a:rPr>
              <a:t>fadeIn</a:t>
            </a:r>
            <a:r>
              <a:rPr lang="fr-FR" altLang="en-US" sz="4800" b="1" dirty="0">
                <a:latin typeface="Calibri" panose="020F0502020204030204" pitchFamily="34" charset="0"/>
              </a:rPr>
              <a:t>( speed, callback )</a:t>
            </a:r>
          </a:p>
          <a:p>
            <a:pPr lvl="2">
              <a:buFont typeface="Wingdings" panose="05000000000000000000" pitchFamily="2" charset="2"/>
              <a:buChar char="ü"/>
            </a:pPr>
            <a:r>
              <a:rPr lang="fr-FR" altLang="en-US" sz="4800" b="1" dirty="0" err="1">
                <a:latin typeface="Calibri" panose="020F0502020204030204" pitchFamily="34" charset="0"/>
              </a:rPr>
              <a:t>fadeOut</a:t>
            </a:r>
            <a:r>
              <a:rPr lang="fr-FR" altLang="en-US" sz="4800" b="1" dirty="0">
                <a:latin typeface="Calibri" panose="020F0502020204030204" pitchFamily="34" charset="0"/>
              </a:rPr>
              <a:t>( speed, callback )</a:t>
            </a:r>
          </a:p>
          <a:p>
            <a:pPr lvl="2">
              <a:buFont typeface="Wingdings" panose="05000000000000000000" pitchFamily="2" charset="2"/>
              <a:buChar char="ü"/>
            </a:pPr>
            <a:r>
              <a:rPr lang="fr-FR" altLang="en-US" sz="4800" b="1" dirty="0" err="1">
                <a:latin typeface="Calibri" panose="020F0502020204030204" pitchFamily="34" charset="0"/>
              </a:rPr>
              <a:t>fadeTo</a:t>
            </a:r>
            <a:r>
              <a:rPr lang="fr-FR" altLang="en-US" sz="4800" b="1" dirty="0">
                <a:latin typeface="Calibri" panose="020F0502020204030204" pitchFamily="34" charset="0"/>
              </a:rPr>
              <a:t>( speed, callback )</a:t>
            </a:r>
          </a:p>
          <a:p>
            <a:endParaRPr lang="en-US" dirty="0"/>
          </a:p>
        </p:txBody>
      </p:sp>
    </p:spTree>
    <p:extLst>
      <p:ext uri="{BB962C8B-B14F-4D97-AF65-F5344CB8AC3E}">
        <p14:creationId xmlns:p14="http://schemas.microsoft.com/office/powerpoint/2010/main" val="23112346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79106"/>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p:txBody>
          <a:bodyPr/>
          <a:lstStyle/>
          <a:p>
            <a:pPr>
              <a:spcBef>
                <a:spcPct val="20000"/>
              </a:spcBef>
              <a:buSzPct val="50000"/>
              <a:buFont typeface="Wingdings" panose="05000000000000000000" pitchFamily="2" charset="2"/>
              <a:buChar char="v"/>
              <a:defRPr/>
            </a:pPr>
            <a:r>
              <a:rPr lang="fr-CH" altLang="en-US" sz="2100" dirty="0">
                <a:solidFill>
                  <a:schemeClr val="accent1"/>
                </a:solidFill>
              </a:rPr>
              <a:t>show( )  -  show( speed, callback )</a:t>
            </a:r>
          </a:p>
          <a:p>
            <a:pPr>
              <a:buNone/>
            </a:pPr>
            <a:r>
              <a:rPr lang="fr-CH" altLang="en-US" sz="1800" b="1" dirty="0">
                <a:latin typeface="Calibri" panose="020F0502020204030204" pitchFamily="34" charset="0"/>
              </a:rPr>
              <a:t>	 Permet soit de rendre visible un set d'éléments DOM sélectionnés, soit de faire la même chose mais avec la possibilité d'ajouter une option "speed" (en millisecondes) et des fonctions "callback". </a:t>
            </a:r>
          </a:p>
          <a:p>
            <a:pPr>
              <a:buNone/>
            </a:pPr>
            <a:endParaRPr lang="fr-CH" altLang="en-US" b="1" dirty="0"/>
          </a:p>
          <a:p>
            <a:pPr>
              <a:buNone/>
            </a:pPr>
            <a:endParaRPr lang="fr-CH" altLang="en-US" b="1" dirty="0" smtClean="0"/>
          </a:p>
          <a:p>
            <a:pPr>
              <a:buNone/>
            </a:pPr>
            <a:endParaRPr lang="fr-CH" altLang="en-US" b="1" dirty="0"/>
          </a:p>
          <a:p>
            <a:endParaRPr lang="en-US" dirty="0"/>
          </a:p>
        </p:txBody>
      </p:sp>
      <p:sp>
        <p:nvSpPr>
          <p:cNvPr id="4" name="Rectangle 4"/>
          <p:cNvSpPr>
            <a:spLocks noChangeArrowheads="1"/>
          </p:cNvSpPr>
          <p:nvPr/>
        </p:nvSpPr>
        <p:spPr bwMode="auto">
          <a:xfrm>
            <a:off x="1913942" y="3790270"/>
            <a:ext cx="7010400" cy="142875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a:solidFill>
                  <a:schemeClr val="tx2"/>
                </a:solidFill>
              </a:rPr>
              <a:t>function demo1(){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$("#myTest00 button").click(function ()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$("#myTest00 p").show("slow");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a:t>
            </a:r>
            <a:endParaRPr lang="en-GB" altLang="en-US" sz="1200">
              <a:solidFill>
                <a:schemeClr val="tx2"/>
              </a:solidFill>
              <a:latin typeface="Courier New" panose="02070309020205020404" pitchFamily="49" charset="0"/>
            </a:endParaRPr>
          </a:p>
        </p:txBody>
      </p:sp>
    </p:spTree>
    <p:extLst>
      <p:ext uri="{BB962C8B-B14F-4D97-AF65-F5344CB8AC3E}">
        <p14:creationId xmlns:p14="http://schemas.microsoft.com/office/powerpoint/2010/main" val="647220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695131"/>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hide</a:t>
            </a:r>
            <a:r>
              <a:rPr lang="fr-CH" altLang="en-US" sz="2100" dirty="0">
                <a:solidFill>
                  <a:schemeClr val="accent1"/>
                </a:solidFill>
              </a:rPr>
              <a:t>( )  -  </a:t>
            </a:r>
            <a:r>
              <a:rPr lang="fr-CH" altLang="en-US" sz="2100" dirty="0" err="1">
                <a:solidFill>
                  <a:schemeClr val="accent1"/>
                </a:solidFill>
              </a:rPr>
              <a:t>hide</a:t>
            </a:r>
            <a:r>
              <a:rPr lang="fr-CH" altLang="en-US" sz="2100" dirty="0">
                <a:solidFill>
                  <a:schemeClr val="accent1"/>
                </a:solidFill>
              </a:rPr>
              <a:t>( speed, callback )</a:t>
            </a:r>
          </a:p>
          <a:p>
            <a:pPr>
              <a:buNone/>
            </a:pPr>
            <a:r>
              <a:rPr lang="fr-CH" altLang="en-US" sz="1800" b="1" dirty="0">
                <a:latin typeface="Calibri" panose="020F0502020204030204" pitchFamily="34" charset="0"/>
              </a:rPr>
              <a:t>	Permet soit de rendre non-visible un set d'éléments DOM sélectionnés, soit de faire la même chose mais avec la possibilité d'ajouter une option "speed" (en millisecondes) et des fonctions "callback". </a:t>
            </a:r>
          </a:p>
          <a:p>
            <a:pPr>
              <a:buNone/>
            </a:pPr>
            <a:endParaRPr lang="fr-CH" altLang="en-US" b="1" dirty="0"/>
          </a:p>
          <a:p>
            <a:pPr>
              <a:buNone/>
            </a:pPr>
            <a:endParaRPr lang="fr-CH" altLang="en-US" b="1" dirty="0"/>
          </a:p>
          <a:p>
            <a:endParaRPr lang="en-US" dirty="0" smtClean="0"/>
          </a:p>
          <a:p>
            <a:endParaRPr lang="en-US" dirty="0"/>
          </a:p>
          <a:p>
            <a:endParaRPr lang="en-US" dirty="0"/>
          </a:p>
        </p:txBody>
      </p:sp>
      <p:sp>
        <p:nvSpPr>
          <p:cNvPr id="4" name="Rectangle 4"/>
          <p:cNvSpPr>
            <a:spLocks noChangeArrowheads="1"/>
          </p:cNvSpPr>
          <p:nvPr/>
        </p:nvSpPr>
        <p:spPr bwMode="auto">
          <a:xfrm>
            <a:off x="1634022" y="3477081"/>
            <a:ext cx="7010400" cy="2001837"/>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err="1">
                <a:solidFill>
                  <a:schemeClr val="tx2"/>
                </a:solidFill>
              </a:rPr>
              <a:t>function</a:t>
            </a:r>
            <a:r>
              <a:rPr lang="fr-CH" altLang="en-US" sz="1200" dirty="0">
                <a:solidFill>
                  <a:schemeClr val="tx2"/>
                </a:solidFill>
              </a:rPr>
              <a:t> demo02(){</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$("#myTest01 p").</a:t>
            </a:r>
            <a:r>
              <a:rPr lang="fr-CH" altLang="en-US" sz="1200" dirty="0" err="1">
                <a:solidFill>
                  <a:schemeClr val="tx2"/>
                </a:solidFill>
              </a:rPr>
              <a:t>hide</a:t>
            </a:r>
            <a:r>
              <a:rPr lang="fr-CH" altLang="en-US" sz="1200" dirty="0">
                <a:solidFill>
                  <a:schemeClr val="tx2"/>
                </a:solidFill>
              </a:rPr>
              <a:t>("slow");</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$("#myTest01 a").click(</a:t>
            </a:r>
            <a:r>
              <a:rPr lang="fr-CH" altLang="en-US" sz="1200" dirty="0" err="1">
                <a:solidFill>
                  <a:schemeClr val="tx2"/>
                </a:solidFill>
              </a:rPr>
              <a:t>function</a:t>
            </a:r>
            <a:r>
              <a:rPr lang="fr-CH" altLang="en-US" sz="1200" dirty="0">
                <a:solidFill>
                  <a:schemeClr val="tx2"/>
                </a:solidFill>
              </a:rPr>
              <a:t> ()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r>
              <a:rPr lang="fr-CH" altLang="en-US" sz="1200" dirty="0" err="1">
                <a:solidFill>
                  <a:schemeClr val="tx2"/>
                </a:solidFill>
              </a:rPr>
              <a:t>this</a:t>
            </a:r>
            <a:r>
              <a:rPr lang="fr-CH" altLang="en-US" sz="1200" dirty="0">
                <a:solidFill>
                  <a:schemeClr val="tx2"/>
                </a:solidFill>
              </a:rPr>
              <a:t>).</a:t>
            </a:r>
            <a:r>
              <a:rPr lang="fr-CH" altLang="en-US" sz="1200" dirty="0" err="1">
                <a:solidFill>
                  <a:schemeClr val="tx2"/>
                </a:solidFill>
              </a:rPr>
              <a:t>hide</a:t>
            </a:r>
            <a:r>
              <a:rPr lang="fr-CH" altLang="en-US" sz="1200" dirty="0">
                <a:solidFill>
                  <a:schemeClr val="tx2"/>
                </a:solidFill>
              </a:rPr>
              <a:t>();</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return false;</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a:t>
            </a:r>
            <a:endParaRPr lang="en-GB" altLang="en-US" sz="1200" dirty="0">
              <a:solidFill>
                <a:schemeClr val="tx2"/>
              </a:solidFill>
              <a:latin typeface="Courier New" panose="02070309020205020404" pitchFamily="49" charset="0"/>
            </a:endParaRPr>
          </a:p>
        </p:txBody>
      </p:sp>
    </p:spTree>
    <p:extLst>
      <p:ext uri="{BB962C8B-B14F-4D97-AF65-F5344CB8AC3E}">
        <p14:creationId xmlns:p14="http://schemas.microsoft.com/office/powerpoint/2010/main" val="407937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937727"/>
          </a:xfrm>
        </p:spPr>
        <p:txBody>
          <a:bodyPr/>
          <a:lstStyle/>
          <a:p>
            <a:r>
              <a:rPr lang="fr-FR" altLang="en-US" dirty="0"/>
              <a:t>Effets visuels pour JQuery</a:t>
            </a:r>
            <a:endParaRPr lang="en-US" dirty="0"/>
          </a:p>
        </p:txBody>
      </p:sp>
      <p:sp>
        <p:nvSpPr>
          <p:cNvPr id="3" name="Content Placeholder 2"/>
          <p:cNvSpPr>
            <a:spLocks noGrp="1"/>
          </p:cNvSpPr>
          <p:nvPr>
            <p:ph sz="quarter" idx="13"/>
          </p:nvPr>
        </p:nvSpPr>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toggle</a:t>
            </a:r>
            <a:r>
              <a:rPr lang="fr-CH" altLang="en-US" sz="2100" dirty="0">
                <a:solidFill>
                  <a:schemeClr val="accent1"/>
                </a:solidFill>
              </a:rPr>
              <a:t>()</a:t>
            </a:r>
          </a:p>
          <a:p>
            <a:pPr>
              <a:buNone/>
            </a:pPr>
            <a:r>
              <a:rPr lang="fr-CH" altLang="en-US" sz="1800" b="1" dirty="0">
                <a:latin typeface="Calibri" panose="020F0502020204030204" pitchFamily="34" charset="0"/>
              </a:rPr>
              <a:t>	 Cette instruction permet d’effectuer un "</a:t>
            </a:r>
            <a:r>
              <a:rPr lang="fr-CH" altLang="en-US" sz="1800" b="1" dirty="0" err="1">
                <a:latin typeface="Calibri" panose="020F0502020204030204" pitchFamily="34" charset="0"/>
              </a:rPr>
              <a:t>toogle</a:t>
            </a:r>
            <a:r>
              <a:rPr lang="fr-CH" altLang="en-US" sz="1800" b="1" dirty="0">
                <a:latin typeface="Calibri" panose="020F0502020204030204" pitchFamily="34" charset="0"/>
              </a:rPr>
              <a:t>" , d'intervertir le statut de visibilité d'un set d'éléments DOM sélectionnés. </a:t>
            </a:r>
            <a:br>
              <a:rPr lang="fr-CH" altLang="en-US" sz="1800" b="1" dirty="0">
                <a:latin typeface="Calibri" panose="020F0502020204030204" pitchFamily="34" charset="0"/>
              </a:rPr>
            </a:br>
            <a:r>
              <a:rPr lang="fr-CH" altLang="en-US" sz="1800" b="1" dirty="0">
                <a:latin typeface="Calibri" panose="020F0502020204030204" pitchFamily="34" charset="0"/>
              </a:rPr>
              <a:t>Si les éléments sont visibles ils deviennent non-visibles et inversement. </a:t>
            </a:r>
          </a:p>
          <a:p>
            <a:endParaRPr lang="en-US" dirty="0" smtClean="0"/>
          </a:p>
          <a:p>
            <a:endParaRPr lang="en-US" dirty="0"/>
          </a:p>
          <a:p>
            <a:endParaRPr lang="en-US" dirty="0" smtClean="0"/>
          </a:p>
          <a:p>
            <a:endParaRPr lang="en-US" dirty="0"/>
          </a:p>
        </p:txBody>
      </p:sp>
      <p:sp>
        <p:nvSpPr>
          <p:cNvPr id="4" name="Rectangle 4"/>
          <p:cNvSpPr>
            <a:spLocks noChangeArrowheads="1"/>
          </p:cNvSpPr>
          <p:nvPr/>
        </p:nvSpPr>
        <p:spPr bwMode="auto">
          <a:xfrm>
            <a:off x="1823844" y="3718990"/>
            <a:ext cx="6340442" cy="142875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err="1">
                <a:solidFill>
                  <a:schemeClr val="tx2"/>
                </a:solidFill>
              </a:rPr>
              <a:t>function</a:t>
            </a:r>
            <a:r>
              <a:rPr lang="fr-CH" altLang="en-US" sz="1200" dirty="0">
                <a:solidFill>
                  <a:schemeClr val="tx2"/>
                </a:solidFill>
              </a:rPr>
              <a:t> demo3(){</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$("#myTest02 </a:t>
            </a:r>
            <a:r>
              <a:rPr lang="fr-CH" altLang="en-US" sz="1200" dirty="0" err="1">
                <a:solidFill>
                  <a:schemeClr val="tx2"/>
                </a:solidFill>
              </a:rPr>
              <a:t>button</a:t>
            </a:r>
            <a:r>
              <a:rPr lang="fr-CH" altLang="en-US" sz="1200" dirty="0">
                <a:solidFill>
                  <a:schemeClr val="tx2"/>
                </a:solidFill>
              </a:rPr>
              <a:t>").click(</a:t>
            </a:r>
            <a:r>
              <a:rPr lang="fr-CH" altLang="en-US" sz="1200" dirty="0" err="1">
                <a:solidFill>
                  <a:schemeClr val="tx2"/>
                </a:solidFill>
              </a:rPr>
              <a:t>function</a:t>
            </a:r>
            <a:r>
              <a:rPr lang="fr-CH" altLang="en-US" sz="1200" dirty="0">
                <a:solidFill>
                  <a:schemeClr val="tx2"/>
                </a:solidFill>
              </a:rPr>
              <a:t> ()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$("#myTest02 p").</a:t>
            </a:r>
            <a:r>
              <a:rPr lang="fr-CH" altLang="en-US" sz="1200" dirty="0" err="1">
                <a:solidFill>
                  <a:schemeClr val="tx2"/>
                </a:solidFill>
              </a:rPr>
              <a:t>toggle</a:t>
            </a:r>
            <a:r>
              <a:rPr lang="fr-CH" altLang="en-US" sz="1200" dirty="0">
                <a:solidFill>
                  <a:schemeClr val="tx2"/>
                </a:solidFill>
              </a:rPr>
              <a:t>();</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a:t>
            </a:r>
            <a:endParaRPr lang="en-GB" altLang="en-US" sz="1200" dirty="0">
              <a:solidFill>
                <a:schemeClr val="tx2"/>
              </a:solidFill>
              <a:latin typeface="Courier New" panose="02070309020205020404" pitchFamily="49" charset="0"/>
            </a:endParaRPr>
          </a:p>
        </p:txBody>
      </p:sp>
    </p:spTree>
    <p:extLst>
      <p:ext uri="{BB962C8B-B14F-4D97-AF65-F5344CB8AC3E}">
        <p14:creationId xmlns:p14="http://schemas.microsoft.com/office/powerpoint/2010/main" val="27716076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6" y="405881"/>
            <a:ext cx="10396882" cy="695131"/>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a:xfrm>
            <a:off x="685801" y="1362269"/>
            <a:ext cx="10394707" cy="3786685"/>
          </a:xfrm>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slideDown</a:t>
            </a:r>
            <a:r>
              <a:rPr lang="fr-CH" altLang="en-US" sz="2100" dirty="0">
                <a:solidFill>
                  <a:schemeClr val="accent1"/>
                </a:solidFill>
              </a:rPr>
              <a:t>( speed, [callback] )</a:t>
            </a:r>
          </a:p>
          <a:p>
            <a:pPr>
              <a:buNone/>
            </a:pPr>
            <a:r>
              <a:rPr lang="fr-CH" altLang="en-US" sz="1800" b="1" dirty="0">
                <a:latin typeface="Calibri" panose="020F0502020204030204" pitchFamily="34" charset="0"/>
              </a:rPr>
              <a:t>	 Cette instruction permet de faire apparaître un set d'éléments sélectionnés et d'ajouter éventuellement une fonction "callback". </a:t>
            </a:r>
            <a:br>
              <a:rPr lang="fr-CH" altLang="en-US" sz="1800" b="1" dirty="0">
                <a:latin typeface="Calibri" panose="020F0502020204030204" pitchFamily="34" charset="0"/>
              </a:rPr>
            </a:br>
            <a:r>
              <a:rPr lang="fr-CH" altLang="en-US" sz="1800" b="1" dirty="0">
                <a:latin typeface="Calibri" panose="020F0502020204030204" pitchFamily="34" charset="0"/>
              </a:rPr>
              <a:t>Seule la hauteur est ajustée pour cet effet ce qui donne une impression d'apparition de type "slide". </a:t>
            </a:r>
            <a:endParaRPr lang="fr-CH" altLang="en-US" sz="1800" b="1" dirty="0" smtClean="0">
              <a:latin typeface="Calibri" panose="020F0502020204030204" pitchFamily="34" charset="0"/>
            </a:endParaRPr>
          </a:p>
          <a:p>
            <a:pPr>
              <a:buNone/>
            </a:pPr>
            <a:endParaRPr lang="fr-CH" altLang="en-US" sz="1800" b="1" dirty="0">
              <a:latin typeface="Calibri" panose="020F0502020204030204" pitchFamily="34" charset="0"/>
            </a:endParaRPr>
          </a:p>
          <a:p>
            <a:pPr>
              <a:buNone/>
            </a:pPr>
            <a:endParaRPr lang="fr-CH" altLang="en-US" b="1" dirty="0"/>
          </a:p>
          <a:p>
            <a:endParaRPr lang="en-US" dirty="0" smtClean="0"/>
          </a:p>
          <a:p>
            <a:endParaRPr lang="en-US" dirty="0"/>
          </a:p>
          <a:p>
            <a:endParaRPr lang="en-US" dirty="0"/>
          </a:p>
        </p:txBody>
      </p:sp>
      <p:sp>
        <p:nvSpPr>
          <p:cNvPr id="4" name="Rectangle 4"/>
          <p:cNvSpPr>
            <a:spLocks noChangeArrowheads="1"/>
          </p:cNvSpPr>
          <p:nvPr/>
        </p:nvSpPr>
        <p:spPr bwMode="auto">
          <a:xfrm>
            <a:off x="2234390" y="3009392"/>
            <a:ext cx="7010400" cy="25781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dirty="0" err="1">
                <a:solidFill>
                  <a:schemeClr val="tx2"/>
                </a:solidFill>
              </a:rPr>
              <a:t>function</a:t>
            </a:r>
            <a:r>
              <a:rPr lang="fr-CH" altLang="en-US" sz="1200" dirty="0">
                <a:solidFill>
                  <a:schemeClr val="tx2"/>
                </a:solidFill>
              </a:rPr>
              <a:t> demo04(){</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$("#myTest03").click(</a:t>
            </a:r>
            <a:r>
              <a:rPr lang="fr-CH" altLang="en-US" sz="1200" dirty="0" err="1">
                <a:solidFill>
                  <a:schemeClr val="tx2"/>
                </a:solidFill>
              </a:rPr>
              <a:t>function</a:t>
            </a:r>
            <a:r>
              <a:rPr lang="fr-CH" altLang="en-US" sz="1200" dirty="0">
                <a:solidFill>
                  <a:schemeClr val="tx2"/>
                </a:solidFill>
              </a:rPr>
              <a:t> ()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if ($("#myTest03 </a:t>
            </a:r>
            <a:r>
              <a:rPr lang="fr-CH" altLang="en-US" sz="1200" dirty="0" err="1">
                <a:solidFill>
                  <a:schemeClr val="tx2"/>
                </a:solidFill>
              </a:rPr>
              <a:t>div:first</a:t>
            </a:r>
            <a:r>
              <a:rPr lang="fr-CH" altLang="en-US" sz="1200" dirty="0">
                <a:solidFill>
                  <a:schemeClr val="tx2"/>
                </a:solidFill>
              </a:rPr>
              <a:t>").</a:t>
            </a:r>
            <a:r>
              <a:rPr lang="fr-CH" altLang="en-US" sz="1200" dirty="0" err="1">
                <a:solidFill>
                  <a:schemeClr val="tx2"/>
                </a:solidFill>
              </a:rPr>
              <a:t>is</a:t>
            </a:r>
            <a:r>
              <a:rPr lang="fr-CH" altLang="en-US" sz="1200" dirty="0">
                <a:solidFill>
                  <a:schemeClr val="tx2"/>
                </a:solidFill>
              </a:rPr>
              <a:t>(":</a:t>
            </a:r>
            <a:r>
              <a:rPr lang="fr-CH" altLang="en-US" sz="1200" dirty="0" err="1">
                <a:solidFill>
                  <a:schemeClr val="tx2"/>
                </a:solidFill>
              </a:rPr>
              <a:t>hidden</a:t>
            </a: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$("#myTest03 div").</a:t>
            </a:r>
            <a:r>
              <a:rPr lang="fr-CH" altLang="en-US" sz="1200" dirty="0" err="1">
                <a:solidFill>
                  <a:schemeClr val="tx2"/>
                </a:solidFill>
              </a:rPr>
              <a:t>slideDown</a:t>
            </a:r>
            <a:r>
              <a:rPr lang="fr-CH" altLang="en-US" sz="1200" dirty="0">
                <a:solidFill>
                  <a:schemeClr val="tx2"/>
                </a:solidFill>
              </a:rPr>
              <a:t>("slow");</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 </a:t>
            </a:r>
            <a:r>
              <a:rPr lang="fr-CH" altLang="en-US" sz="1200" dirty="0" err="1">
                <a:solidFill>
                  <a:schemeClr val="tx2"/>
                </a:solidFill>
              </a:rPr>
              <a:t>else</a:t>
            </a: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$("#myTest03 div").</a:t>
            </a:r>
            <a:r>
              <a:rPr lang="fr-CH" altLang="en-US" sz="1200" dirty="0" err="1">
                <a:solidFill>
                  <a:schemeClr val="tx2"/>
                </a:solidFill>
              </a:rPr>
              <a:t>hide</a:t>
            </a:r>
            <a:r>
              <a:rPr lang="fr-CH" altLang="en-US" sz="1200" dirty="0">
                <a:solidFill>
                  <a:schemeClr val="tx2"/>
                </a:solidFill>
              </a:rPr>
              <a:t>();</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dirty="0">
                <a:solidFill>
                  <a:schemeClr val="tx2"/>
                </a:solidFill>
              </a:rPr>
              <a:t>}</a:t>
            </a:r>
            <a:endParaRPr lang="en-GB" altLang="en-US" sz="1200" dirty="0">
              <a:solidFill>
                <a:schemeClr val="tx2"/>
              </a:solidFill>
              <a:latin typeface="Courier New" panose="02070309020205020404" pitchFamily="49" charset="0"/>
            </a:endParaRPr>
          </a:p>
        </p:txBody>
      </p:sp>
    </p:spTree>
    <p:extLst>
      <p:ext uri="{BB962C8B-B14F-4D97-AF65-F5344CB8AC3E}">
        <p14:creationId xmlns:p14="http://schemas.microsoft.com/office/powerpoint/2010/main" val="139501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les bases</a:t>
            </a:r>
            <a:endParaRPr lang="en-US" dirty="0"/>
          </a:p>
        </p:txBody>
      </p:sp>
      <p:sp>
        <p:nvSpPr>
          <p:cNvPr id="3" name="Content Placeholder 2"/>
          <p:cNvSpPr>
            <a:spLocks noGrp="1"/>
          </p:cNvSpPr>
          <p:nvPr>
            <p:ph sz="quarter" idx="13"/>
          </p:nvPr>
        </p:nvSpPr>
        <p:spPr>
          <a:xfrm>
            <a:off x="685800" y="1696826"/>
            <a:ext cx="10394707" cy="3677760"/>
          </a:xfrm>
        </p:spPr>
        <p:txBody>
          <a:bodyPr>
            <a:normAutofit fontScale="62500" lnSpcReduction="20000"/>
          </a:bodyPr>
          <a:lstStyle/>
          <a:p>
            <a:pPr marL="0" indent="0">
              <a:buNone/>
            </a:pPr>
            <a:r>
              <a:rPr lang="fr-FR" sz="2900" dirty="0" smtClean="0">
                <a:solidFill>
                  <a:schemeClr val="accent1"/>
                </a:solidFill>
              </a:rPr>
              <a:t>2 .1   LES Variables</a:t>
            </a:r>
          </a:p>
          <a:p>
            <a:pPr marL="0" indent="0">
              <a:buNone/>
            </a:pPr>
            <a:r>
              <a:rPr lang="fr-FR" sz="2200" b="1" dirty="0">
                <a:latin typeface="Calibri" panose="020F0502020204030204" pitchFamily="34" charset="0"/>
              </a:rPr>
              <a:t>Une variable est un conteneur qui peut contenir à peu près tout. Un nombre, une chaine de caractère, un tableau… On se rappellera que les nombre, chaine de caractères… sont des objets.</a:t>
            </a:r>
          </a:p>
          <a:p>
            <a:pPr marL="0" indent="0">
              <a:buNone/>
            </a:pPr>
            <a:r>
              <a:rPr lang="fr-FR" sz="2200" b="1" dirty="0">
                <a:latin typeface="Calibri" panose="020F0502020204030204" pitchFamily="34" charset="0"/>
              </a:rPr>
              <a:t>Il existe deux façons de déclarer une variable en JS. Vous pouvez directement donner un nom à une variable et une valeur ou précéder le nom de la variable par var comme ceci :</a:t>
            </a:r>
          </a:p>
          <a:p>
            <a:pPr marL="0" indent="0">
              <a:buNone/>
            </a:pPr>
            <a:r>
              <a:rPr lang="fr-FR" sz="2200" b="1" dirty="0">
                <a:latin typeface="Calibri" panose="020F0502020204030204" pitchFamily="34" charset="0"/>
              </a:rPr>
              <a:t>	</a:t>
            </a:r>
            <a:r>
              <a:rPr lang="fr-FR" sz="2200" b="1" dirty="0" err="1">
                <a:latin typeface="Calibri" panose="020F0502020204030204" pitchFamily="34" charset="0"/>
              </a:rPr>
              <a:t>maVariable</a:t>
            </a:r>
            <a:r>
              <a:rPr lang="fr-FR" sz="2200" b="1" dirty="0">
                <a:latin typeface="Calibri" panose="020F0502020204030204" pitchFamily="34" charset="0"/>
              </a:rPr>
              <a:t> = 5 ;</a:t>
            </a:r>
          </a:p>
          <a:p>
            <a:pPr marL="0" indent="0">
              <a:buNone/>
            </a:pPr>
            <a:r>
              <a:rPr lang="fr-FR" sz="2200" b="1" dirty="0">
                <a:latin typeface="Calibri" panose="020F0502020204030204" pitchFamily="34" charset="0"/>
              </a:rPr>
              <a:t>	var </a:t>
            </a:r>
            <a:r>
              <a:rPr lang="fr-FR" sz="2200" b="1" dirty="0" err="1">
                <a:latin typeface="Calibri" panose="020F0502020204030204" pitchFamily="34" charset="0"/>
              </a:rPr>
              <a:t>maVariable</a:t>
            </a:r>
            <a:r>
              <a:rPr lang="fr-FR" sz="2200" b="1" dirty="0">
                <a:latin typeface="Calibri" panose="020F0502020204030204" pitchFamily="34" charset="0"/>
              </a:rPr>
              <a:t> = 5 ;</a:t>
            </a:r>
          </a:p>
          <a:p>
            <a:pPr marL="0" indent="0">
              <a:buNone/>
            </a:pPr>
            <a:r>
              <a:rPr lang="fr-FR" sz="2200" b="1" dirty="0">
                <a:latin typeface="Calibri" panose="020F0502020204030204" pitchFamily="34" charset="0"/>
              </a:rPr>
              <a:t/>
            </a:r>
            <a:br>
              <a:rPr lang="fr-FR" sz="2200" b="1" dirty="0">
                <a:latin typeface="Calibri" panose="020F0502020204030204" pitchFamily="34" charset="0"/>
              </a:rPr>
            </a:br>
            <a:r>
              <a:rPr lang="fr-FR" sz="2200" b="1" dirty="0">
                <a:latin typeface="Calibri" panose="020F0502020204030204" pitchFamily="34" charset="0"/>
              </a:rPr>
              <a:t>Même si les deux affectent une valeur de 5 à la variable </a:t>
            </a:r>
            <a:r>
              <a:rPr lang="fr-FR" sz="2200" b="1" dirty="0" err="1">
                <a:latin typeface="Calibri" panose="020F0502020204030204" pitchFamily="34" charset="0"/>
              </a:rPr>
              <a:t>maVariable</a:t>
            </a:r>
            <a:r>
              <a:rPr lang="fr-FR" sz="2200" b="1" dirty="0">
                <a:latin typeface="Calibri" panose="020F0502020204030204" pitchFamily="34" charset="0"/>
              </a:rPr>
              <a:t>, il y a une différence considérable entre les deux. En précédant le nom de la variable par le mot clé var la variable ne sera disponible que dans un ‘scope’ défini. Bien que le langage le permet, c’est une très mauvais pratique de déclarer une variable sans le précéder de var. On va donc toujours déclarer nos variables en les précédant par var. On y reviendra plus tard pour le scope mais pour  l’instant retenez juste qu’il y a une différence entre les deux types de déclaration.</a:t>
            </a:r>
            <a:endParaRPr lang="en-US" sz="2200" b="1" dirty="0">
              <a:latin typeface="Calibri" panose="020F0502020204030204" pitchFamily="34" charset="0"/>
            </a:endParaRPr>
          </a:p>
        </p:txBody>
      </p:sp>
    </p:spTree>
    <p:extLst>
      <p:ext uri="{BB962C8B-B14F-4D97-AF65-F5344CB8AC3E}">
        <p14:creationId xmlns:p14="http://schemas.microsoft.com/office/powerpoint/2010/main" val="18657258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25" y="415213"/>
            <a:ext cx="10396882" cy="723122"/>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a:xfrm>
            <a:off x="685800" y="1744824"/>
            <a:ext cx="10394707" cy="3629761"/>
          </a:xfrm>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slideUp</a:t>
            </a:r>
            <a:r>
              <a:rPr lang="fr-CH" altLang="en-US" sz="2100" dirty="0">
                <a:solidFill>
                  <a:schemeClr val="accent1"/>
                </a:solidFill>
              </a:rPr>
              <a:t>( speed, [callback] )</a:t>
            </a:r>
          </a:p>
          <a:p>
            <a:pPr>
              <a:buNone/>
            </a:pPr>
            <a:r>
              <a:rPr lang="fr-CH" altLang="en-US" sz="1800" b="1" dirty="0">
                <a:latin typeface="Calibri" panose="020F0502020204030204" pitchFamily="34" charset="0"/>
              </a:rPr>
              <a:t>	 Cette instruction permet de faire disparaître un set d'éléments sélectionnés et d'ajouter éventuellement une fonction "callback". </a:t>
            </a:r>
            <a:br>
              <a:rPr lang="fr-CH" altLang="en-US" sz="1800" b="1" dirty="0">
                <a:latin typeface="Calibri" panose="020F0502020204030204" pitchFamily="34" charset="0"/>
              </a:rPr>
            </a:br>
            <a:r>
              <a:rPr lang="fr-CH" altLang="en-US" sz="1800" b="1" dirty="0">
                <a:latin typeface="Calibri" panose="020F0502020204030204" pitchFamily="34" charset="0"/>
              </a:rPr>
              <a:t>Seule la hauteur est ajustée pour cet effet ce qui donne une impression disparition de type "slide". </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4"/>
          <p:cNvSpPr>
            <a:spLocks noChangeArrowheads="1"/>
          </p:cNvSpPr>
          <p:nvPr/>
        </p:nvSpPr>
        <p:spPr bwMode="auto">
          <a:xfrm>
            <a:off x="1963803" y="3022116"/>
            <a:ext cx="7010400" cy="257810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1200">
                <a:solidFill>
                  <a:schemeClr val="tx2"/>
                </a:solidFill>
              </a:rPr>
              <a:t>function demo04(){</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$("#myTest04").click(function ()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if ($("#myTest04 div:first").is(":hidden"))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$("#myTest04 div").show("slow");</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 else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$("#myTest04 div").slideUp();</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1200">
                <a:solidFill>
                  <a:schemeClr val="tx2"/>
                </a:solidFill>
              </a:rPr>
              <a:t>}</a:t>
            </a:r>
            <a:endParaRPr lang="en-GB" altLang="en-US" sz="1200">
              <a:solidFill>
                <a:schemeClr val="tx2"/>
              </a:solidFill>
              <a:latin typeface="Courier New" panose="02070309020205020404" pitchFamily="49" charset="0"/>
            </a:endParaRPr>
          </a:p>
        </p:txBody>
      </p:sp>
    </p:spTree>
    <p:extLst>
      <p:ext uri="{BB962C8B-B14F-4D97-AF65-F5344CB8AC3E}">
        <p14:creationId xmlns:p14="http://schemas.microsoft.com/office/powerpoint/2010/main" val="7119555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32453"/>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slideToggle</a:t>
            </a:r>
            <a:r>
              <a:rPr lang="fr-CH" altLang="en-US" sz="2100" dirty="0">
                <a:solidFill>
                  <a:schemeClr val="accent1"/>
                </a:solidFill>
              </a:rPr>
              <a:t>( speed, [callback] )</a:t>
            </a:r>
          </a:p>
          <a:p>
            <a:pPr>
              <a:buNone/>
            </a:pPr>
            <a:r>
              <a:rPr lang="fr-CH" altLang="en-US" sz="1800" b="1" dirty="0">
                <a:latin typeface="Calibri" panose="020F0502020204030204" pitchFamily="34" charset="0"/>
              </a:rPr>
              <a:t>	 Instruction qui permet de faire un "</a:t>
            </a:r>
            <a:r>
              <a:rPr lang="fr-CH" altLang="en-US" sz="1800" b="1" dirty="0" err="1">
                <a:latin typeface="Calibri" panose="020F0502020204030204" pitchFamily="34" charset="0"/>
              </a:rPr>
              <a:t>toogle</a:t>
            </a:r>
            <a:r>
              <a:rPr lang="fr-CH" altLang="en-US" sz="1800" b="1" dirty="0">
                <a:latin typeface="Calibri" panose="020F0502020204030204" pitchFamily="34" charset="0"/>
              </a:rPr>
              <a:t>" , intervertir le statut de visibilité d'un set d'éléments DOM sélectionnés. </a:t>
            </a:r>
            <a:br>
              <a:rPr lang="fr-CH" altLang="en-US" sz="1800" b="1" dirty="0">
                <a:latin typeface="Calibri" panose="020F0502020204030204" pitchFamily="34" charset="0"/>
              </a:rPr>
            </a:br>
            <a:r>
              <a:rPr lang="fr-CH" altLang="en-US" sz="1800" b="1" dirty="0">
                <a:latin typeface="Calibri" panose="020F0502020204030204" pitchFamily="34" charset="0"/>
              </a:rPr>
              <a:t>Seule la hauteur est ajustée pour obtenir cet effet ce qui donne l'impression d'une apparition de type "slide". </a:t>
            </a:r>
            <a:endParaRPr lang="fr-CH" altLang="en-US" sz="1800" b="1" dirty="0" smtClean="0">
              <a:latin typeface="Calibri" panose="020F0502020204030204" pitchFamily="34" charset="0"/>
            </a:endParaRPr>
          </a:p>
          <a:p>
            <a:pPr>
              <a:buNone/>
            </a:pPr>
            <a:endParaRPr lang="fr-CH" altLang="en-US" b="1" dirty="0"/>
          </a:p>
          <a:p>
            <a:pPr>
              <a:buNone/>
            </a:pPr>
            <a:endParaRPr lang="fr-CH" altLang="en-US" b="1" dirty="0" smtClean="0"/>
          </a:p>
          <a:p>
            <a:pPr>
              <a:buNone/>
            </a:pPr>
            <a:endParaRPr lang="fr-CH" altLang="en-US" b="1" dirty="0"/>
          </a:p>
          <a:p>
            <a:pPr>
              <a:buNone/>
            </a:pPr>
            <a:endParaRPr lang="fr-CH" altLang="en-US" b="1" dirty="0"/>
          </a:p>
        </p:txBody>
      </p:sp>
      <p:sp>
        <p:nvSpPr>
          <p:cNvPr id="4" name="Rectangle 4"/>
          <p:cNvSpPr>
            <a:spLocks noChangeArrowheads="1"/>
          </p:cNvSpPr>
          <p:nvPr/>
        </p:nvSpPr>
        <p:spPr bwMode="auto">
          <a:xfrm>
            <a:off x="1730537" y="3945835"/>
            <a:ext cx="7010400" cy="142875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en-GB" altLang="en-US" sz="1200" dirty="0">
                <a:solidFill>
                  <a:schemeClr val="tx2"/>
                </a:solidFill>
                <a:latin typeface="Courier New" panose="02070309020205020404" pitchFamily="49" charset="0"/>
              </a:rPr>
              <a:t>function demo05(){</a:t>
            </a:r>
          </a:p>
          <a:p>
            <a:pPr algn="l">
              <a:spcBef>
                <a:spcPts val="750"/>
              </a:spcBef>
              <a:buClr>
                <a:srgbClr val="000000"/>
              </a:buClr>
              <a:buSzPct val="100000"/>
              <a:buFont typeface="Times New Roman" panose="02020603050405020304" pitchFamily="18" charset="0"/>
              <a:buNone/>
            </a:pPr>
            <a:r>
              <a:rPr lang="en-GB" altLang="en-US" sz="1200" dirty="0">
                <a:solidFill>
                  <a:schemeClr val="tx2"/>
                </a:solidFill>
                <a:latin typeface="Courier New" panose="02070309020205020404" pitchFamily="49" charset="0"/>
              </a:rPr>
              <a:t>	$("#myTest05 button").click(function () {</a:t>
            </a:r>
          </a:p>
          <a:p>
            <a:pPr algn="l">
              <a:spcBef>
                <a:spcPts val="750"/>
              </a:spcBef>
              <a:buClr>
                <a:srgbClr val="000000"/>
              </a:buClr>
              <a:buSzPct val="100000"/>
              <a:buFont typeface="Times New Roman" panose="02020603050405020304" pitchFamily="18" charset="0"/>
              <a:buNone/>
            </a:pPr>
            <a:r>
              <a:rPr lang="en-GB" altLang="en-US" sz="1200" dirty="0">
                <a:solidFill>
                  <a:schemeClr val="tx2"/>
                </a:solidFill>
                <a:latin typeface="Courier New" panose="02070309020205020404" pitchFamily="49" charset="0"/>
              </a:rPr>
              <a:t>    $("#myTest05 p").</a:t>
            </a:r>
            <a:r>
              <a:rPr lang="en-GB" altLang="en-US" sz="1200" dirty="0" err="1">
                <a:solidFill>
                  <a:schemeClr val="tx2"/>
                </a:solidFill>
                <a:latin typeface="Courier New" panose="02070309020205020404" pitchFamily="49" charset="0"/>
              </a:rPr>
              <a:t>slideToggle</a:t>
            </a:r>
            <a:r>
              <a:rPr lang="en-GB" altLang="en-US" sz="1200" dirty="0">
                <a:solidFill>
                  <a:schemeClr val="tx2"/>
                </a:solidFill>
                <a:latin typeface="Courier New" panose="02070309020205020404" pitchFamily="49" charset="0"/>
              </a:rPr>
              <a:t>("slow");</a:t>
            </a:r>
          </a:p>
          <a:p>
            <a:pPr algn="l">
              <a:spcBef>
                <a:spcPts val="750"/>
              </a:spcBef>
              <a:buClr>
                <a:srgbClr val="000000"/>
              </a:buClr>
              <a:buSzPct val="100000"/>
              <a:buFont typeface="Times New Roman" panose="02020603050405020304" pitchFamily="18" charset="0"/>
              <a:buNone/>
            </a:pPr>
            <a:r>
              <a:rPr lang="en-GB" altLang="en-US" sz="1200" dirty="0">
                <a:solidFill>
                  <a:schemeClr val="tx2"/>
                </a:solidFill>
                <a:latin typeface="Courier New" panose="02070309020205020404" pitchFamily="49" charset="0"/>
              </a:rPr>
              <a:t>  });</a:t>
            </a:r>
          </a:p>
          <a:p>
            <a:pPr algn="l">
              <a:spcBef>
                <a:spcPts val="750"/>
              </a:spcBef>
              <a:buClr>
                <a:srgbClr val="000000"/>
              </a:buClr>
              <a:buSzPct val="100000"/>
              <a:buFont typeface="Times New Roman" panose="02020603050405020304" pitchFamily="18" charset="0"/>
              <a:buNone/>
            </a:pPr>
            <a:r>
              <a:rPr lang="en-GB" altLang="en-US" sz="1200" dirty="0">
                <a:solidFill>
                  <a:schemeClr val="tx2"/>
                </a:solidFill>
                <a:latin typeface="Courier New" panose="02070309020205020404" pitchFamily="49" charset="0"/>
              </a:rPr>
              <a:t>}</a:t>
            </a:r>
          </a:p>
        </p:txBody>
      </p:sp>
    </p:spTree>
    <p:extLst>
      <p:ext uri="{BB962C8B-B14F-4D97-AF65-F5344CB8AC3E}">
        <p14:creationId xmlns:p14="http://schemas.microsoft.com/office/powerpoint/2010/main" val="10589793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51113"/>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fadeIn</a:t>
            </a:r>
            <a:r>
              <a:rPr lang="fr-CH" altLang="en-US" sz="2100" dirty="0">
                <a:solidFill>
                  <a:schemeClr val="accent1"/>
                </a:solidFill>
              </a:rPr>
              <a:t>( speed, [callback] )</a:t>
            </a:r>
          </a:p>
          <a:p>
            <a:pPr>
              <a:buNone/>
            </a:pPr>
            <a:r>
              <a:rPr lang="fr-CH" altLang="en-US" sz="1800" b="1" dirty="0">
                <a:latin typeface="Calibri" panose="020F0502020204030204" pitchFamily="34" charset="0"/>
              </a:rPr>
              <a:t>	 Instruction qui permet d'effectuer un "</a:t>
            </a:r>
            <a:r>
              <a:rPr lang="fr-CH" altLang="en-US" sz="1800" b="1" dirty="0" err="1">
                <a:latin typeface="Calibri" panose="020F0502020204030204" pitchFamily="34" charset="0"/>
              </a:rPr>
              <a:t>fadein</a:t>
            </a:r>
            <a:r>
              <a:rPr lang="fr-CH" altLang="en-US" sz="1800" b="1" dirty="0">
                <a:latin typeface="Calibri" panose="020F0502020204030204" pitchFamily="34" charset="0"/>
              </a:rPr>
              <a:t>" sur un set d'éléments DOM sélectionnés avec la possibilité d'ajouter une fonction "callback". </a:t>
            </a:r>
            <a:br>
              <a:rPr lang="fr-CH" altLang="en-US" sz="1800" b="1" dirty="0">
                <a:latin typeface="Calibri" panose="020F0502020204030204" pitchFamily="34" charset="0"/>
              </a:rPr>
            </a:br>
            <a:r>
              <a:rPr lang="fr-CH" altLang="en-US" sz="1800" b="1" dirty="0">
                <a:latin typeface="Calibri" panose="020F0502020204030204" pitchFamily="34" charset="0"/>
              </a:rPr>
              <a:t>Seule l'opacité est ajustée pour créer cet effet ce qui signifie que la largeur et la hauteur seront rapidement identifiables durant l'effet. </a:t>
            </a:r>
          </a:p>
          <a:p>
            <a:endParaRPr lang="en-US" dirty="0" smtClean="0"/>
          </a:p>
          <a:p>
            <a:endParaRPr lang="en-US" dirty="0"/>
          </a:p>
          <a:p>
            <a:endParaRPr lang="en-US" dirty="0"/>
          </a:p>
        </p:txBody>
      </p:sp>
      <p:sp>
        <p:nvSpPr>
          <p:cNvPr id="6" name="Rectangle 4"/>
          <p:cNvSpPr>
            <a:spLocks noChangeArrowheads="1"/>
          </p:cNvSpPr>
          <p:nvPr/>
        </p:nvSpPr>
        <p:spPr bwMode="auto">
          <a:xfrm>
            <a:off x="1478611" y="4136306"/>
            <a:ext cx="7010400" cy="1198562"/>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900">
                <a:solidFill>
                  <a:schemeClr val="tx2"/>
                </a:solidFill>
              </a:rPr>
              <a:t>function demo06(){</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$("#myTest06").click(function () {</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$("#myTest06 div:hidden:first").fadeIn("slow");</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	</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a:t>
            </a:r>
            <a:endParaRPr lang="en-GB" altLang="en-US" sz="900">
              <a:solidFill>
                <a:schemeClr val="tx2"/>
              </a:solidFill>
              <a:latin typeface="Courier New" panose="02070309020205020404" pitchFamily="49" charset="0"/>
            </a:endParaRPr>
          </a:p>
        </p:txBody>
      </p:sp>
    </p:spTree>
    <p:extLst>
      <p:ext uri="{BB962C8B-B14F-4D97-AF65-F5344CB8AC3E}">
        <p14:creationId xmlns:p14="http://schemas.microsoft.com/office/powerpoint/2010/main" val="38627442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797767"/>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a:xfrm>
            <a:off x="687976" y="1615527"/>
            <a:ext cx="10394707" cy="3311189"/>
          </a:xfrm>
        </p:spPr>
        <p:txBody>
          <a:bodyPr/>
          <a:lstStyle/>
          <a:p>
            <a:pPr>
              <a:spcBef>
                <a:spcPct val="20000"/>
              </a:spcBef>
              <a:buSzPct val="50000"/>
              <a:buFont typeface="Wingdings" panose="05000000000000000000" pitchFamily="2" charset="2"/>
              <a:buChar char="v"/>
              <a:defRPr/>
            </a:pPr>
            <a:r>
              <a:rPr lang="fr-FR" sz="2100" dirty="0" err="1">
                <a:solidFill>
                  <a:schemeClr val="accent1"/>
                </a:solidFill>
              </a:rPr>
              <a:t>fadeOut</a:t>
            </a:r>
            <a:r>
              <a:rPr lang="fr-FR" sz="2100" dirty="0">
                <a:solidFill>
                  <a:schemeClr val="accent1"/>
                </a:solidFill>
              </a:rPr>
              <a:t>( speed, callback )</a:t>
            </a:r>
          </a:p>
          <a:p>
            <a:pPr marL="0" indent="0">
              <a:buNone/>
            </a:pPr>
            <a:r>
              <a:rPr lang="fr-FR" sz="1800" b="1" dirty="0">
                <a:latin typeface="Calibri" panose="020F0502020204030204" pitchFamily="34" charset="0"/>
              </a:rPr>
              <a:t>Instruction qui permet d'effectuer un "</a:t>
            </a:r>
            <a:r>
              <a:rPr lang="fr-FR" sz="1800" b="1" dirty="0" err="1">
                <a:latin typeface="Calibri" panose="020F0502020204030204" pitchFamily="34" charset="0"/>
              </a:rPr>
              <a:t>fadeout</a:t>
            </a:r>
            <a:r>
              <a:rPr lang="fr-FR" sz="1800" b="1" dirty="0">
                <a:latin typeface="Calibri" panose="020F0502020204030204" pitchFamily="34" charset="0"/>
              </a:rPr>
              <a:t>" sur un set d'éléments DOM sélectionnés avec la possibilité d'ajouter une fonction "callback". </a:t>
            </a:r>
            <a:br>
              <a:rPr lang="fr-FR" sz="1800" b="1" dirty="0">
                <a:latin typeface="Calibri" panose="020F0502020204030204" pitchFamily="34" charset="0"/>
              </a:rPr>
            </a:br>
            <a:r>
              <a:rPr lang="fr-FR" sz="1800" b="1" dirty="0">
                <a:latin typeface="Calibri" panose="020F0502020204030204" pitchFamily="34" charset="0"/>
              </a:rPr>
              <a:t>Seule l'opacité est ajustée pour créer cet effet ce qui signifie que la largeur et la hauteur seront rapidement identifiables durant l'effet. </a:t>
            </a:r>
          </a:p>
          <a:p>
            <a:pPr marL="0" indent="0">
              <a:buNone/>
            </a:pPr>
            <a:endParaRPr lang="en-US" dirty="0" smtClean="0"/>
          </a:p>
          <a:p>
            <a:endParaRPr lang="en-US" dirty="0"/>
          </a:p>
        </p:txBody>
      </p:sp>
      <p:sp>
        <p:nvSpPr>
          <p:cNvPr id="4" name="Rectangle 4"/>
          <p:cNvSpPr>
            <a:spLocks noChangeArrowheads="1"/>
          </p:cNvSpPr>
          <p:nvPr/>
        </p:nvSpPr>
        <p:spPr bwMode="auto">
          <a:xfrm>
            <a:off x="1450620" y="3860114"/>
            <a:ext cx="7010400" cy="1198562"/>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900">
                <a:solidFill>
                  <a:schemeClr val="tx2"/>
                </a:solidFill>
              </a:rPr>
              <a:t>function demo07(){</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$("#myTest07 p").click(function () {</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$("#myTest07 p").fadeOut("slow");</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900">
                <a:solidFill>
                  <a:schemeClr val="tx2"/>
                </a:solidFill>
              </a:rPr>
              <a:t>}</a:t>
            </a:r>
            <a:endParaRPr lang="en-GB" altLang="en-US" sz="900">
              <a:solidFill>
                <a:schemeClr val="tx2"/>
              </a:solidFill>
              <a:latin typeface="Courier New" panose="02070309020205020404" pitchFamily="49" charset="0"/>
            </a:endParaRPr>
          </a:p>
        </p:txBody>
      </p:sp>
    </p:spTree>
    <p:extLst>
      <p:ext uri="{BB962C8B-B14F-4D97-AF65-F5344CB8AC3E}">
        <p14:creationId xmlns:p14="http://schemas.microsoft.com/office/powerpoint/2010/main" val="2176567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751114"/>
          </a:xfrm>
        </p:spPr>
        <p:txBody>
          <a:bodyPr>
            <a:normAutofit fontScale="90000"/>
          </a:bodyPr>
          <a:lstStyle/>
          <a:p>
            <a:r>
              <a:rPr lang="fr-FR" altLang="en-US" dirty="0"/>
              <a:t>Effets visuels pour JQuery</a:t>
            </a:r>
            <a:endParaRPr lang="en-US" dirty="0"/>
          </a:p>
        </p:txBody>
      </p:sp>
      <p:sp>
        <p:nvSpPr>
          <p:cNvPr id="3" name="Content Placeholder 2"/>
          <p:cNvSpPr>
            <a:spLocks noGrp="1"/>
          </p:cNvSpPr>
          <p:nvPr>
            <p:ph sz="quarter" idx="13"/>
          </p:nvPr>
        </p:nvSpPr>
        <p:spPr>
          <a:xfrm>
            <a:off x="685801" y="1680841"/>
            <a:ext cx="10394707" cy="3311189"/>
          </a:xfrm>
        </p:spPr>
        <p:txBody>
          <a:bodyPr/>
          <a:lstStyle/>
          <a:p>
            <a:pPr>
              <a:spcBef>
                <a:spcPct val="20000"/>
              </a:spcBef>
              <a:buSzPct val="50000"/>
              <a:buFont typeface="Wingdings" panose="05000000000000000000" pitchFamily="2" charset="2"/>
              <a:buChar char="v"/>
              <a:defRPr/>
            </a:pPr>
            <a:r>
              <a:rPr lang="fr-CH" altLang="en-US" sz="2100" dirty="0" err="1">
                <a:solidFill>
                  <a:schemeClr val="accent1"/>
                </a:solidFill>
              </a:rPr>
              <a:t>fadeTo</a:t>
            </a:r>
            <a:r>
              <a:rPr lang="fr-CH" altLang="en-US" sz="2100" dirty="0">
                <a:solidFill>
                  <a:schemeClr val="accent1"/>
                </a:solidFill>
              </a:rPr>
              <a:t>( speed, </a:t>
            </a:r>
            <a:r>
              <a:rPr lang="fr-CH" altLang="en-US" sz="2100" dirty="0" err="1">
                <a:solidFill>
                  <a:schemeClr val="accent1"/>
                </a:solidFill>
              </a:rPr>
              <a:t>opacity</a:t>
            </a:r>
            <a:r>
              <a:rPr lang="fr-CH" altLang="en-US" sz="2100" dirty="0">
                <a:solidFill>
                  <a:schemeClr val="accent1"/>
                </a:solidFill>
              </a:rPr>
              <a:t>, callback )</a:t>
            </a:r>
          </a:p>
          <a:p>
            <a:pPr>
              <a:buFont typeface="Arial" panose="020B0604020202020204" pitchFamily="34" charset="0"/>
              <a:buNone/>
            </a:pPr>
            <a:r>
              <a:rPr lang="fr-CH" altLang="en-US" sz="1800" b="1" dirty="0">
                <a:latin typeface="Calibri" panose="020F0502020204030204" pitchFamily="34" charset="0"/>
              </a:rPr>
              <a:t>	Instruction qui permet d'effectuer un "</a:t>
            </a:r>
            <a:r>
              <a:rPr lang="fr-CH" altLang="en-US" sz="1800" b="1" dirty="0" err="1">
                <a:latin typeface="Calibri" panose="020F0502020204030204" pitchFamily="34" charset="0"/>
              </a:rPr>
              <a:t>fadeto</a:t>
            </a:r>
            <a:r>
              <a:rPr lang="fr-CH" altLang="en-US" sz="1800" b="1" dirty="0">
                <a:latin typeface="Calibri" panose="020F0502020204030204" pitchFamily="34" charset="0"/>
              </a:rPr>
              <a:t>" sur un set d'éléments DOM sélectionnés avec la possibilité d'ajouter une fonction "callback". </a:t>
            </a:r>
            <a:br>
              <a:rPr lang="fr-CH" altLang="en-US" sz="1800" b="1" dirty="0">
                <a:latin typeface="Calibri" panose="020F0502020204030204" pitchFamily="34" charset="0"/>
              </a:rPr>
            </a:br>
            <a:r>
              <a:rPr lang="fr-CH" altLang="en-US" sz="1800" b="1" dirty="0">
                <a:latin typeface="Calibri" panose="020F0502020204030204" pitchFamily="34" charset="0"/>
              </a:rPr>
              <a:t>Seule l'opacité est ajustée pour créer cet effet ce qui signifie que la largeur et la hauteur seront rapidement identifiables durant l'effet. </a:t>
            </a:r>
          </a:p>
          <a:p>
            <a:endParaRPr lang="en-US" dirty="0" smtClean="0"/>
          </a:p>
          <a:p>
            <a:endParaRPr lang="en-US" dirty="0"/>
          </a:p>
          <a:p>
            <a:endParaRPr lang="en-US" dirty="0"/>
          </a:p>
        </p:txBody>
      </p:sp>
      <p:sp>
        <p:nvSpPr>
          <p:cNvPr id="4" name="Rectangle 4"/>
          <p:cNvSpPr>
            <a:spLocks noChangeArrowheads="1"/>
          </p:cNvSpPr>
          <p:nvPr/>
        </p:nvSpPr>
        <p:spPr bwMode="auto">
          <a:xfrm>
            <a:off x="1581249" y="4038981"/>
            <a:ext cx="7010400" cy="1196975"/>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5pPr>
            <a:lvl6pPr marL="25146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6pPr>
            <a:lvl7pPr marL="29718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7pPr>
            <a:lvl8pPr marL="34290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8pPr>
            <a:lvl9pPr marL="3886200" indent="-228600" algn="r"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panose="020B0604020202020204" pitchFamily="34" charset="0"/>
              </a:defRPr>
            </a:lvl9pPr>
          </a:lstStyle>
          <a:p>
            <a:pPr algn="l">
              <a:spcBef>
                <a:spcPts val="750"/>
              </a:spcBef>
              <a:buClr>
                <a:srgbClr val="000000"/>
              </a:buClr>
              <a:buSzPct val="100000"/>
              <a:buFont typeface="Times New Roman" panose="02020603050405020304" pitchFamily="18" charset="0"/>
              <a:buNone/>
            </a:pPr>
            <a:r>
              <a:rPr lang="fr-CH" altLang="en-US" sz="900" dirty="0" err="1">
                <a:solidFill>
                  <a:schemeClr val="tx2"/>
                </a:solidFill>
              </a:rPr>
              <a:t>function</a:t>
            </a:r>
            <a:r>
              <a:rPr lang="fr-CH" altLang="en-US" sz="900" dirty="0">
                <a:solidFill>
                  <a:schemeClr val="tx2"/>
                </a:solidFill>
              </a:rPr>
              <a:t> demo08(){</a:t>
            </a:r>
          </a:p>
          <a:p>
            <a:pPr algn="l">
              <a:spcBef>
                <a:spcPts val="750"/>
              </a:spcBef>
              <a:buClr>
                <a:srgbClr val="000000"/>
              </a:buClr>
              <a:buSzPct val="100000"/>
              <a:buFont typeface="Times New Roman" panose="02020603050405020304" pitchFamily="18" charset="0"/>
              <a:buNone/>
            </a:pPr>
            <a:r>
              <a:rPr lang="fr-CH" altLang="en-US" sz="900" dirty="0">
                <a:solidFill>
                  <a:schemeClr val="tx2"/>
                </a:solidFill>
              </a:rPr>
              <a:t>	$("#myTest08 p:first").click(function () {</a:t>
            </a:r>
          </a:p>
          <a:p>
            <a:pPr algn="l">
              <a:spcBef>
                <a:spcPts val="750"/>
              </a:spcBef>
              <a:buClr>
                <a:srgbClr val="000000"/>
              </a:buClr>
              <a:buSzPct val="100000"/>
              <a:buFont typeface="Times New Roman" panose="02020603050405020304" pitchFamily="18" charset="0"/>
              <a:buNone/>
            </a:pPr>
            <a:r>
              <a:rPr lang="fr-CH" altLang="en-US" sz="900" dirty="0">
                <a:solidFill>
                  <a:schemeClr val="tx2"/>
                </a:solidFill>
              </a:rPr>
              <a:t>    $(</a:t>
            </a:r>
            <a:r>
              <a:rPr lang="fr-CH" altLang="en-US" sz="900" dirty="0" err="1">
                <a:solidFill>
                  <a:schemeClr val="tx2"/>
                </a:solidFill>
              </a:rPr>
              <a:t>this</a:t>
            </a:r>
            <a:r>
              <a:rPr lang="fr-CH" altLang="en-US" sz="900" dirty="0">
                <a:solidFill>
                  <a:schemeClr val="tx2"/>
                </a:solidFill>
              </a:rPr>
              <a:t>).</a:t>
            </a:r>
            <a:r>
              <a:rPr lang="fr-CH" altLang="en-US" sz="900" dirty="0" err="1">
                <a:solidFill>
                  <a:schemeClr val="tx2"/>
                </a:solidFill>
              </a:rPr>
              <a:t>fadeTo</a:t>
            </a:r>
            <a:r>
              <a:rPr lang="fr-CH" altLang="en-US" sz="900" dirty="0">
                <a:solidFill>
                  <a:schemeClr val="tx2"/>
                </a:solidFill>
              </a:rPr>
              <a:t>("slow", 0.33);</a:t>
            </a:r>
          </a:p>
          <a:p>
            <a:pPr algn="l">
              <a:spcBef>
                <a:spcPts val="750"/>
              </a:spcBef>
              <a:buClr>
                <a:srgbClr val="000000"/>
              </a:buClr>
              <a:buSzPct val="100000"/>
              <a:buFont typeface="Times New Roman" panose="02020603050405020304" pitchFamily="18" charset="0"/>
              <a:buNone/>
            </a:pPr>
            <a:r>
              <a:rPr lang="fr-CH" altLang="en-US" sz="900" dirty="0">
                <a:solidFill>
                  <a:schemeClr val="tx2"/>
                </a:solidFill>
              </a:rPr>
              <a:t>  });</a:t>
            </a:r>
          </a:p>
          <a:p>
            <a:pPr algn="l">
              <a:spcBef>
                <a:spcPts val="750"/>
              </a:spcBef>
              <a:buClr>
                <a:srgbClr val="000000"/>
              </a:buClr>
              <a:buSzPct val="100000"/>
              <a:buFont typeface="Times New Roman" panose="02020603050405020304" pitchFamily="18" charset="0"/>
              <a:buNone/>
            </a:pPr>
            <a:r>
              <a:rPr lang="fr-CH" altLang="en-US" sz="900" dirty="0">
                <a:solidFill>
                  <a:schemeClr val="tx2"/>
                </a:solidFill>
              </a:rPr>
              <a:t>}</a:t>
            </a:r>
            <a:endParaRPr lang="en-GB" altLang="en-US" sz="900" dirty="0">
              <a:solidFill>
                <a:schemeClr val="tx2"/>
              </a:solidFill>
              <a:latin typeface="Courier New" panose="02070309020205020404" pitchFamily="49" charset="0"/>
            </a:endParaRPr>
          </a:p>
        </p:txBody>
      </p:sp>
    </p:spTree>
    <p:extLst>
      <p:ext uri="{BB962C8B-B14F-4D97-AF65-F5344CB8AC3E}">
        <p14:creationId xmlns:p14="http://schemas.microsoft.com/office/powerpoint/2010/main" val="628484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10" y="1222310"/>
            <a:ext cx="10396882" cy="3163078"/>
          </a:xfrm>
        </p:spPr>
        <p:txBody>
          <a:bodyPr/>
          <a:lstStyle/>
          <a:p>
            <a:r>
              <a:rPr lang="en-US" dirty="0" smtClean="0"/>
              <a:t>	</a:t>
            </a:r>
            <a:r>
              <a:rPr lang="en-US" dirty="0"/>
              <a:t>	</a:t>
            </a:r>
            <a:r>
              <a:rPr lang="en-US" sz="8800" b="1" dirty="0" smtClean="0">
                <a:latin typeface="Calibri" panose="020F0502020204030204" pitchFamily="34" charset="0"/>
              </a:rPr>
              <a:t>QUESTION (S) ?</a:t>
            </a:r>
            <a:endParaRPr lang="en-US" sz="8800" b="1" dirty="0">
              <a:latin typeface="Calibri" panose="020F0502020204030204" pitchFamily="34" charset="0"/>
            </a:endParaRPr>
          </a:p>
        </p:txBody>
      </p:sp>
    </p:spTree>
    <p:extLst>
      <p:ext uri="{BB962C8B-B14F-4D97-AF65-F5344CB8AC3E}">
        <p14:creationId xmlns:p14="http://schemas.microsoft.com/office/powerpoint/2010/main" val="42492739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8927337" cy="2719873"/>
          </a:xfrm>
        </p:spPr>
        <p:txBody>
          <a:bodyPr>
            <a:normAutofit/>
          </a:bodyPr>
          <a:lstStyle/>
          <a:p>
            <a:r>
              <a:rPr lang="en-US" sz="9600" b="1" kern="0" dirty="0" smtClean="0">
                <a:solidFill>
                  <a:srgbClr val="C00000"/>
                </a:solidFill>
                <a:latin typeface="Calibri" panose="020F0502020204030204" pitchFamily="34" charset="0"/>
                <a:ea typeface="+mn-ea"/>
                <a:cs typeface="+mn-cs"/>
              </a:rPr>
              <a:t>ASK GOOGLE </a:t>
            </a:r>
            <a:endParaRPr lang="en-US" sz="9600" b="1" kern="0" dirty="0">
              <a:solidFill>
                <a:srgbClr val="C00000"/>
              </a:solidFill>
              <a:latin typeface="Calibri" panose="020F0502020204030204" pitchFamily="34" charset="0"/>
              <a:ea typeface="+mn-ea"/>
              <a:cs typeface="+mn-cs"/>
            </a:endParaRPr>
          </a:p>
        </p:txBody>
      </p:sp>
      <p:sp>
        <p:nvSpPr>
          <p:cNvPr id="3" name="Text Placeholder 2"/>
          <p:cNvSpPr>
            <a:spLocks noGrp="1"/>
          </p:cNvSpPr>
          <p:nvPr>
            <p:ph type="body" sz="half" idx="13"/>
          </p:nvPr>
        </p:nvSpPr>
        <p:spPr/>
        <p:txBody>
          <a:bodyPr/>
          <a:lstStyle/>
          <a:p>
            <a:r>
              <a:rPr lang="en-US" dirty="0" smtClean="0"/>
              <a:t>@COPYRIGHT IKNSA 2017</a:t>
            </a:r>
            <a:endParaRPr lang="en-US" dirty="0"/>
          </a:p>
        </p:txBody>
      </p:sp>
      <p:sp>
        <p:nvSpPr>
          <p:cNvPr id="4" name="Text Placeholder 3"/>
          <p:cNvSpPr>
            <a:spLocks noGrp="1"/>
          </p:cNvSpPr>
          <p:nvPr>
            <p:ph type="body" sz="half" idx="2"/>
          </p:nvPr>
        </p:nvSpPr>
        <p:spPr>
          <a:xfrm>
            <a:off x="713793" y="4114801"/>
            <a:ext cx="10396882" cy="1661002"/>
          </a:xfrm>
        </p:spPr>
        <p:txBody>
          <a:bodyPr>
            <a:normAutofit/>
          </a:bodyPr>
          <a:lstStyle/>
          <a:p>
            <a:r>
              <a:rPr lang="en-US" dirty="0" smtClean="0"/>
              <a:t> </a:t>
            </a:r>
            <a:endParaRPr lang="en-US" dirty="0" smtClean="0"/>
          </a:p>
          <a:p>
            <a:r>
              <a:rPr lang="en-US" dirty="0" smtClean="0"/>
              <a:t>@: </a:t>
            </a:r>
            <a:r>
              <a:rPr lang="en-US" dirty="0" smtClean="0">
                <a:hlinkClick r:id="rId2"/>
              </a:rPr>
              <a:t>CONTACT@IKNSA.COM</a:t>
            </a:r>
            <a:endParaRPr lang="en-US" dirty="0" smtClean="0"/>
          </a:p>
          <a:p>
            <a:endParaRPr lang="en-US" dirty="0"/>
          </a:p>
        </p:txBody>
      </p:sp>
    </p:spTree>
    <p:extLst>
      <p:ext uri="{BB962C8B-B14F-4D97-AF65-F5344CB8AC3E}">
        <p14:creationId xmlns:p14="http://schemas.microsoft.com/office/powerpoint/2010/main" val="13352234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Override1.xml><?xml version="1.0" encoding="utf-8"?>
<a:themeOverride xmlns:a="http://schemas.openxmlformats.org/drawingml/2006/main">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themeOverride>
</file>

<file path=ppt/theme/themeOverride2.xml><?xml version="1.0" encoding="utf-8"?>
<a:themeOverride xmlns:a="http://schemas.openxmlformats.org/drawingml/2006/main">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themeOverride>
</file>

<file path=docProps/app.xml><?xml version="1.0" encoding="utf-8"?>
<Properties xmlns="http://schemas.openxmlformats.org/officeDocument/2006/extended-properties" xmlns:vt="http://schemas.openxmlformats.org/officeDocument/2006/docPropsVTypes">
  <Template/>
  <TotalTime>3765</TotalTime>
  <Words>3490</Words>
  <Application>Microsoft Office PowerPoint</Application>
  <PresentationFormat>Grand écran</PresentationFormat>
  <Paragraphs>724</Paragraphs>
  <Slides>96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96</vt:i4>
      </vt:variant>
    </vt:vector>
  </HeadingPairs>
  <TitlesOfParts>
    <vt:vector size="104" baseType="lpstr">
      <vt:lpstr>Arial</vt:lpstr>
      <vt:lpstr>Calibri</vt:lpstr>
      <vt:lpstr>Courier New</vt:lpstr>
      <vt:lpstr>Impact</vt:lpstr>
      <vt:lpstr>MoolBoran</vt:lpstr>
      <vt:lpstr>Times New Roman</vt:lpstr>
      <vt:lpstr>Wingdings</vt:lpstr>
      <vt:lpstr>Main Event</vt:lpstr>
      <vt:lpstr>JavaScript </vt:lpstr>
      <vt:lpstr>JavaScript - initiation</vt:lpstr>
      <vt:lpstr>JavaScript - histoire</vt:lpstr>
      <vt:lpstr>JavaScript - en quelques lignes</vt:lpstr>
      <vt:lpstr>JavaScript - en quelques lignes</vt:lpstr>
      <vt:lpstr>Les fonctions type “boite de dialogue” </vt:lpstr>
      <vt:lpstr>Les fonctions type “boite de dialogue” </vt:lpstr>
      <vt:lpstr>Les fonctions type “boite de dialogue” </vt:lpstr>
      <vt:lpstr>JavaScript – les bases</vt:lpstr>
      <vt:lpstr>JavaScript – les bases</vt:lpstr>
      <vt:lpstr>Les portées de variables</vt:lpstr>
      <vt:lpstr>JavaScript – les bases - operateurs</vt:lpstr>
      <vt:lpstr>La concaténation</vt:lpstr>
      <vt:lpstr>Les opérateurs de comparaison</vt:lpstr>
      <vt:lpstr>La fonction prompt()</vt:lpstr>
      <vt:lpstr>Les opérateurs logiques</vt:lpstr>
      <vt:lpstr>JavaScript – les bases</vt:lpstr>
      <vt:lpstr>Les structures conditionnelles - if</vt:lpstr>
      <vt:lpstr>Les structures conditionnelles - if &amp; else</vt:lpstr>
      <vt:lpstr>Les structures conditionnelles - if &amp; else if &amp; else</vt:lpstr>
      <vt:lpstr>Les structures conditionnelles - switch case</vt:lpstr>
      <vt:lpstr>JavaScript – les bases</vt:lpstr>
      <vt:lpstr>Les caractères d’échappements</vt:lpstr>
      <vt:lpstr>JavaScript – les bases</vt:lpstr>
      <vt:lpstr>JavaScript -  tp1</vt:lpstr>
      <vt:lpstr>Les boucles – while (tant que)</vt:lpstr>
      <vt:lpstr>Les boucles - for</vt:lpstr>
      <vt:lpstr>Les boucles - Le do while (FAIT TANT QUE)</vt:lpstr>
      <vt:lpstr>  Exemples sur les boucles</vt:lpstr>
      <vt:lpstr>JavaScript -  les tableaux</vt:lpstr>
      <vt:lpstr>JavaScript -  les tableaux</vt:lpstr>
      <vt:lpstr>JavaScript -  les tableaux - exemples</vt:lpstr>
      <vt:lpstr>Présentation PowerPoint</vt:lpstr>
      <vt:lpstr>Javascript – les objets</vt:lpstr>
      <vt:lpstr>Présentation PowerPoint</vt:lpstr>
      <vt:lpstr>Présentation PowerPoint</vt:lpstr>
      <vt:lpstr>Présentation PowerPoint</vt:lpstr>
      <vt:lpstr>Présentation PowerPoint</vt:lpstr>
      <vt:lpstr>Présentation PowerPoint</vt:lpstr>
      <vt:lpstr>Javascript – les fonctions</vt:lpstr>
      <vt:lpstr>Présentation PowerPoint</vt:lpstr>
      <vt:lpstr>Présentation PowerPoint</vt:lpstr>
      <vt:lpstr>Présentation PowerPoint</vt:lpstr>
      <vt:lpstr>Javascript – les fonctions avec parametres</vt:lpstr>
      <vt:lpstr>Javascript – les fonctions avec parametres</vt:lpstr>
      <vt:lpstr>Javascript – les fonctions avec parametres</vt:lpstr>
      <vt:lpstr>Javascript – les fonctions avec parametres</vt:lpstr>
      <vt:lpstr>Javascript – tp sur lesfonctions</vt:lpstr>
      <vt:lpstr>Javascript -  Les objets prédéfinis </vt:lpstr>
      <vt:lpstr>Javascript -  Les objets prédéfinis </vt:lpstr>
      <vt:lpstr>Les objets prédéfinis type STRING</vt:lpstr>
      <vt:lpstr>Les objets prédéfinis type array (tableau)</vt:lpstr>
      <vt:lpstr>Les objets prédéfinis type array (tableau)</vt:lpstr>
      <vt:lpstr>Les objets prédéfinis type date</vt:lpstr>
      <vt:lpstr>Les objets prédéfinis type NAVIGATOR</vt:lpstr>
      <vt:lpstr>La manipulation du dom</vt:lpstr>
      <vt:lpstr>Accéder aux éléments du DOM</vt:lpstr>
      <vt:lpstr>Accéder aux éléments du DOM</vt:lpstr>
      <vt:lpstr>Accéder aux éléments du DOM</vt:lpstr>
      <vt:lpstr>Accéder aux éléments du DOM</vt:lpstr>
      <vt:lpstr>Accéder aux éléments du DOM</vt:lpstr>
      <vt:lpstr>Javascript – tp2 - formulaire</vt:lpstr>
      <vt:lpstr>Présentation PowerPoint</vt:lpstr>
      <vt:lpstr>Jquery -initialisation</vt:lpstr>
      <vt:lpstr>Jquery - initialisation</vt:lpstr>
      <vt:lpstr>JQuery - installation</vt:lpstr>
      <vt:lpstr>Jquery – les fonctions utiles</vt:lpstr>
      <vt:lpstr>Jquery – les fonctions utiles</vt:lpstr>
      <vt:lpstr>Jquery - noconflict</vt:lpstr>
      <vt:lpstr>Jquery – les Fonctions utiles </vt:lpstr>
      <vt:lpstr>Jquery – les Fonctions utiles </vt:lpstr>
      <vt:lpstr>Jquery – les Fonctions utiles </vt:lpstr>
      <vt:lpstr>Jquery – les Fonctions utiles </vt:lpstr>
      <vt:lpstr>Jquery – les Fonctions utiles </vt:lpstr>
      <vt:lpstr>Jquery – les Fonctions utiles </vt:lpstr>
      <vt:lpstr>Jquery – les Fonctions utiles </vt:lpstr>
      <vt:lpstr>Jquery – les Fonctions utiles </vt:lpstr>
      <vt:lpstr>Jquery – les Fonctions utiles </vt:lpstr>
      <vt:lpstr>Jquery – les  Sélecteurs</vt:lpstr>
      <vt:lpstr>Jquery – les selecteurs classiques</vt:lpstr>
      <vt:lpstr>Jquery – les selecteurs jquery</vt:lpstr>
      <vt:lpstr>Jquery – les evenements</vt:lpstr>
      <vt:lpstr>Jquery – les evenements</vt:lpstr>
      <vt:lpstr>Evènements</vt:lpstr>
      <vt:lpstr>Effets visuels pour JQuery</vt:lpstr>
      <vt:lpstr>Effets visuels pour JQuery</vt:lpstr>
      <vt:lpstr>Effets visuels pour JQuery</vt:lpstr>
      <vt:lpstr>Effets visuels pour JQuery</vt:lpstr>
      <vt:lpstr>Effets visuels pour JQuery</vt:lpstr>
      <vt:lpstr>Effets visuels pour JQuery</vt:lpstr>
      <vt:lpstr>Effets visuels pour JQuery</vt:lpstr>
      <vt:lpstr>Effets visuels pour JQuery</vt:lpstr>
      <vt:lpstr>Effets visuels pour JQuery</vt:lpstr>
      <vt:lpstr>Effets visuels pour JQuery</vt:lpstr>
      <vt:lpstr>  QUESTION (S) ?</vt:lpstr>
      <vt:lpstr>ASK GOOGLE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Moussa</dc:creator>
  <cp:lastModifiedBy>KIFIA, Moustakime</cp:lastModifiedBy>
  <cp:revision>83</cp:revision>
  <dcterms:created xsi:type="dcterms:W3CDTF">2017-09-30T13:25:50Z</dcterms:created>
  <dcterms:modified xsi:type="dcterms:W3CDTF">2017-10-30T14:54:39Z</dcterms:modified>
</cp:coreProperties>
</file>