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06.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07.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310.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Lst>
  <p:sldSz cy="5143500" cx="9144000"/>
  <p:notesSz cx="6858000" cy="9144000"/>
  <p:embeddedFontLst>
    <p:embeddedFont>
      <p:font typeface="Roboto"/>
      <p:regular r:id="rId319"/>
      <p:bold r:id="rId320"/>
      <p:italic r:id="rId321"/>
      <p:boldItalic r:id="rId3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F4CB7C-9274-4089-93B6-CA41E1E68121}">
  <a:tblStyle styleId="{A7F4CB7C-9274-4089-93B6-CA41E1E681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297" Type="http://schemas.openxmlformats.org/officeDocument/2006/relationships/slide" Target="slides/slide291.xml"/><Relationship Id="rId36" Type="http://schemas.openxmlformats.org/officeDocument/2006/relationships/slide" Target="slides/slide30.xml"/><Relationship Id="rId175" Type="http://schemas.openxmlformats.org/officeDocument/2006/relationships/slide" Target="slides/slide169.xml"/><Relationship Id="rId296" Type="http://schemas.openxmlformats.org/officeDocument/2006/relationships/slide" Target="slides/slide290.xml"/><Relationship Id="rId39" Type="http://schemas.openxmlformats.org/officeDocument/2006/relationships/slide" Target="slides/slide33.xml"/><Relationship Id="rId174" Type="http://schemas.openxmlformats.org/officeDocument/2006/relationships/slide" Target="slides/slide168.xml"/><Relationship Id="rId295" Type="http://schemas.openxmlformats.org/officeDocument/2006/relationships/slide" Target="slides/slide289.xml"/><Relationship Id="rId38" Type="http://schemas.openxmlformats.org/officeDocument/2006/relationships/slide" Target="slides/slide32.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slide" Target="slides/slide265.xml"/><Relationship Id="rId87" Type="http://schemas.openxmlformats.org/officeDocument/2006/relationships/slide" Target="slides/slide81.xml"/><Relationship Id="rId270" Type="http://schemas.openxmlformats.org/officeDocument/2006/relationships/slide" Target="slides/slide264.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142" Type="http://schemas.openxmlformats.org/officeDocument/2006/relationships/slide" Target="slides/slide136.xml"/><Relationship Id="rId263" Type="http://schemas.openxmlformats.org/officeDocument/2006/relationships/slide" Target="slides/slide257.xml"/><Relationship Id="rId141" Type="http://schemas.openxmlformats.org/officeDocument/2006/relationships/slide" Target="slides/slide135.xml"/><Relationship Id="rId262" Type="http://schemas.openxmlformats.org/officeDocument/2006/relationships/slide" Target="slides/slide256.xml"/><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293" Type="http://schemas.openxmlformats.org/officeDocument/2006/relationships/slide" Target="slides/slide287.xml"/><Relationship Id="rId65" Type="http://schemas.openxmlformats.org/officeDocument/2006/relationships/slide" Target="slides/slide59.xml"/><Relationship Id="rId171" Type="http://schemas.openxmlformats.org/officeDocument/2006/relationships/slide" Target="slides/slide165.xml"/><Relationship Id="rId292" Type="http://schemas.openxmlformats.org/officeDocument/2006/relationships/slide" Target="slides/slide286.xml"/><Relationship Id="rId68" Type="http://schemas.openxmlformats.org/officeDocument/2006/relationships/slide" Target="slides/slide62.xml"/><Relationship Id="rId170" Type="http://schemas.openxmlformats.org/officeDocument/2006/relationships/slide" Target="slides/slide164.xml"/><Relationship Id="rId291" Type="http://schemas.openxmlformats.org/officeDocument/2006/relationships/slide" Target="slides/slide285.xml"/><Relationship Id="rId67" Type="http://schemas.openxmlformats.org/officeDocument/2006/relationships/slide" Target="slides/slide61.xml"/><Relationship Id="rId290" Type="http://schemas.openxmlformats.org/officeDocument/2006/relationships/slide" Target="slides/slide284.xml"/><Relationship Id="rId60" Type="http://schemas.openxmlformats.org/officeDocument/2006/relationships/slide" Target="slides/slide54.xml"/><Relationship Id="rId165" Type="http://schemas.openxmlformats.org/officeDocument/2006/relationships/slide" Target="slides/slide159.xml"/><Relationship Id="rId286" Type="http://schemas.openxmlformats.org/officeDocument/2006/relationships/slide" Target="slides/slide280.xml"/><Relationship Id="rId69" Type="http://schemas.openxmlformats.org/officeDocument/2006/relationships/slide" Target="slides/slide63.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282" Type="http://schemas.openxmlformats.org/officeDocument/2006/relationships/slide" Target="slides/slide276.xml"/><Relationship Id="rId54" Type="http://schemas.openxmlformats.org/officeDocument/2006/relationships/slide" Target="slides/slide48.xml"/><Relationship Id="rId160" Type="http://schemas.openxmlformats.org/officeDocument/2006/relationships/slide" Target="slides/slide154.xml"/><Relationship Id="rId281" Type="http://schemas.openxmlformats.org/officeDocument/2006/relationships/slide" Target="slides/slide275.xml"/><Relationship Id="rId57" Type="http://schemas.openxmlformats.org/officeDocument/2006/relationships/slide" Target="slides/slide51.xml"/><Relationship Id="rId280" Type="http://schemas.openxmlformats.org/officeDocument/2006/relationships/slide" Target="slides/slide274.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275" Type="http://schemas.openxmlformats.org/officeDocument/2006/relationships/slide" Target="slides/slide269.xml"/><Relationship Id="rId58" Type="http://schemas.openxmlformats.org/officeDocument/2006/relationships/slide" Target="slides/slide52.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305" Type="http://schemas.openxmlformats.org/officeDocument/2006/relationships/slide" Target="slides/slide299.xml"/><Relationship Id="rId304" Type="http://schemas.openxmlformats.org/officeDocument/2006/relationships/slide" Target="slides/slide298.xml"/><Relationship Id="rId303" Type="http://schemas.openxmlformats.org/officeDocument/2006/relationships/slide" Target="slides/slide297.xml"/><Relationship Id="rId302" Type="http://schemas.openxmlformats.org/officeDocument/2006/relationships/slide" Target="slides/slide296.xml"/><Relationship Id="rId309" Type="http://schemas.openxmlformats.org/officeDocument/2006/relationships/slide" Target="slides/slide303.xml"/><Relationship Id="rId308" Type="http://schemas.openxmlformats.org/officeDocument/2006/relationships/slide" Target="slides/slide302.xml"/><Relationship Id="rId307" Type="http://schemas.openxmlformats.org/officeDocument/2006/relationships/slide" Target="slides/slide301.xml"/><Relationship Id="rId306" Type="http://schemas.openxmlformats.org/officeDocument/2006/relationships/slide" Target="slides/slide300.xml"/><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322" Type="http://schemas.openxmlformats.org/officeDocument/2006/relationships/font" Target="fonts/Roboto-boldItalic.fntdata"/><Relationship Id="rId200" Type="http://schemas.openxmlformats.org/officeDocument/2006/relationships/slide" Target="slides/slide194.xml"/><Relationship Id="rId321" Type="http://schemas.openxmlformats.org/officeDocument/2006/relationships/font" Target="fonts/Roboto-italic.fntdata"/><Relationship Id="rId320" Type="http://schemas.openxmlformats.org/officeDocument/2006/relationships/font" Target="fonts/Roboto-bold.fntdata"/><Relationship Id="rId316" Type="http://schemas.openxmlformats.org/officeDocument/2006/relationships/slide" Target="slides/slide310.xml"/><Relationship Id="rId315" Type="http://schemas.openxmlformats.org/officeDocument/2006/relationships/slide" Target="slides/slide309.xml"/><Relationship Id="rId314" Type="http://schemas.openxmlformats.org/officeDocument/2006/relationships/slide" Target="slides/slide308.xml"/><Relationship Id="rId313" Type="http://schemas.openxmlformats.org/officeDocument/2006/relationships/slide" Target="slides/slide307.xml"/><Relationship Id="rId319" Type="http://schemas.openxmlformats.org/officeDocument/2006/relationships/font" Target="fonts/Roboto-regular.fntdata"/><Relationship Id="rId318" Type="http://schemas.openxmlformats.org/officeDocument/2006/relationships/slide" Target="slides/slide312.xml"/><Relationship Id="rId317" Type="http://schemas.openxmlformats.org/officeDocument/2006/relationships/slide" Target="slides/slide311.xml"/><Relationship Id="rId312" Type="http://schemas.openxmlformats.org/officeDocument/2006/relationships/slide" Target="slides/slide306.xml"/><Relationship Id="rId311" Type="http://schemas.openxmlformats.org/officeDocument/2006/relationships/slide" Target="slides/slide305.xml"/><Relationship Id="rId310" Type="http://schemas.openxmlformats.org/officeDocument/2006/relationships/slide" Target="slides/slide3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701cb55c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701cb55c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0361dfa61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0361dfa61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0361dfa61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0361dfa61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0361dfa61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0361dfa61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0361dfa61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0361dfa61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0361dfa6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0361dfa61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0361dfa61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0361dfa61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0361dfa61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0361dfa61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f046702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f046702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f0467026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f0467026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f0467026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f0467026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0361dfa61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0361dfa61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f0467026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f0467026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f0467026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f0467026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f02a4ba2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f02a4ba2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c35c324336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c35c324336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c35c32433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c35c32433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d0922308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d0922308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d701cb5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d701cb5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c35c324336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c35c324336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fd796b698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fd796b698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fd796b698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fd796b698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fd796b69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1fd796b69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fd796b6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fd796b6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d4b419c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d4b419c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fd796b69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fd796b69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fd796b69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fd796b69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c35c324336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c35c324336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040bf7e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2040bf7e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264b14932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2264b14932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264b14932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264b14932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c35c324336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c35c324336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c35c324336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c35c32433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c35c324336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c35c324336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c35c32433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c35c32433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c35c324336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c35c324336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c35c32433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1c35c32433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20202286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20202286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c35c32433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c35c32433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202022867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202022867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c35c32433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c35c32433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c35c32433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c35c32433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d4b419c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d4b419c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c35c324336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c35c32433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c35c324336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c35c324336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c35c32433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c35c32433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d701cb5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d701cb5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c35c324336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c35c324336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c35c32433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1c35c32433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20077faeea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20077faee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0077faee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0077faeea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20077faee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20077faeea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20077faeea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20077faeea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c35c3243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c35c3243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221c6045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221c6045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2040bf7ed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2040bf7ed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2040bf7ed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2040bf7ed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1c35c32433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1c35c32433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02022867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02022867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040bf7ed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2040bf7ed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1c35c32433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1c35c32433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040bf7ed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040bf7ed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2040bf7ed7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2040bf7ed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040bf7ed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2040bf7ed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1c35c32433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1c35c32433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221c6045c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221c6045c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221c6045ca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221c6045c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c35c3243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c35c3243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1c35c3243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1c35c3243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1c35c32433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1c35c32433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c35c32433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1c35c32433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c35c32433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c35c32433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1c35c3243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1c35c3243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1c35c32433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1c35c32433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1c35c32433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1c35c32433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c35c32433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1c35c32433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f9bea3e3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1f9bea3e3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1c35c32433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1c35c32433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1c35c324336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1c35c324336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1c35c32433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1c35c32433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20077faee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20077faee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20077faee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20077faee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20077faee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20077faee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1f9bea3e3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1f9bea3e3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2264b1493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2264b1493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2264b14932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2264b14932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2264b1493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2264b1493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2264b14932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2264b14932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2264b1493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2264b1493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2264b1493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2264b1493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2264b14932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2264b14932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1d0922308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1d0922308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1c35c324336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1c35c324336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g2264b1493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0" name="Google Shape;1620;g2264b1493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g2264b14932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6" name="Google Shape;1626;g2264b1493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2264b14932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2264b14932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5" name="Google Shape;1645;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2264b149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2264b149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2264b1493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2264b1493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2264b14932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2264b14932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5" name="Google Shape;1675;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1d4eef8a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1d4eef8a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1c35c32433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1c35c32433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6" name="Google Shape;1766;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701cb55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01cb55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7" name="Google Shape;1807;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d701cb55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d701cb55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1" name="Shape 1861"/>
        <p:cNvGrpSpPr/>
        <p:nvPr/>
      </p:nvGrpSpPr>
      <p:grpSpPr>
        <a:xfrm>
          <a:off x="0" y="0"/>
          <a:ext cx="0" cy="0"/>
          <a:chOff x="0" y="0"/>
          <a:chExt cx="0" cy="0"/>
        </a:xfrm>
      </p:grpSpPr>
      <p:sp>
        <p:nvSpPr>
          <p:cNvPr id="1862" name="Google Shape;1862;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3" name="Google Shape;1863;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35c3243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35c3243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ae31df0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ae31df0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ae31df0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ae31df0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d4b419c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d4b419c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e353332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e353332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35c324336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35c324336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e353332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e353332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ae31df0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ae31df0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edcb9ae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edcb9ae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fae31df0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fae31df0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d4b419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d4b419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0361dfa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0361dfa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f02a4ba2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f02a4ba2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0361dfa61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0361dfa61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0361dfa6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0361dfa6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f02a4ba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f02a4ba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0361dfa6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0361dfa6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0361dfa61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0361dfa61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0361dfa6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0361dfa6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d4b419c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d4b419c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0361dfa6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0361dfa6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0361dfa61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0361dfa61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0361dfa6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0361dfa6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0361dfa6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0361dfa6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0361dfa6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0361dfa6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0361dfa6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0361dfa6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0361dfa6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0361dfa6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0361dfa61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0361dfa61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0361dfa61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0361dfa61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0361dfa61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0361dfa61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0361dfa61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0361dfa61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0361dfa6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0361dfa6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0361dfa6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0361dfa6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0361dfa61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0361dfa61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361dfa61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0361dfa61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0361dfa6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0361dfa6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0361dfa61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0361dfa61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0361dfa61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0361dfa61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0361dfa61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0361dfa6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0361dfa61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0361dfa61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4.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4.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8.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5.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6.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2.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8.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hyperlink" Target="https://www.imdb.com/name/nm0000134/?ref_=tt_ch" TargetMode="External"/><Relationship Id="rId4" Type="http://schemas.openxmlformats.org/officeDocument/2006/relationships/hyperlink" Target="https://www.imdb.com/name/nm0089185/?ref_=tt_ch" TargetMode="External"/><Relationship Id="rId9" Type="http://schemas.openxmlformats.org/officeDocument/2006/relationships/hyperlink" Target="https://www.imdb.com/name/nm0000134/?ref_=tt_ch" TargetMode="External"/><Relationship Id="rId5" Type="http://schemas.openxmlformats.org/officeDocument/2006/relationships/hyperlink" Target="https://www.imdb.com/name/nm0000134/?ref_=tt_ch" TargetMode="External"/><Relationship Id="rId6" Type="http://schemas.openxmlformats.org/officeDocument/2006/relationships/hyperlink" Target="https://www.imdb.com/name/nm0089185/?ref_=tt_ch" TargetMode="External"/><Relationship Id="rId7" Type="http://schemas.openxmlformats.org/officeDocument/2006/relationships/hyperlink" Target="https://www.imdb.com/name/nm0000134/?ref_=tt_ch" TargetMode="External"/><Relationship Id="rId8" Type="http://schemas.openxmlformats.org/officeDocument/2006/relationships/hyperlink" Target="https://www.imdb.com/name/nm0089185/?ref_=tt_ch"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5.jp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 Id="rId3" Type="http://schemas.openxmlformats.org/officeDocument/2006/relationships/image" Target="../media/image17.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6.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3.jp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 Id="rId3" Type="http://schemas.openxmlformats.org/officeDocument/2006/relationships/image" Target="../media/image10.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5.xml"/><Relationship Id="rId3" Type="http://schemas.openxmlformats.org/officeDocument/2006/relationships/image" Target="../media/image14.png"/></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 Id="rId3" Type="http://schemas.openxmlformats.org/officeDocument/2006/relationships/image" Target="../media/image1.jp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 Id="rId3" Type="http://schemas.openxmlformats.org/officeDocument/2006/relationships/image" Target="../media/image13.png"/></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0.xml"/><Relationship Id="rId3" Type="http://schemas.openxmlformats.org/officeDocument/2006/relationships/image" Target="../media/image19.png"/></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0.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 Version March 25, 2023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Recognize Letter A</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cxnSp>
        <p:nvCxnSpPr>
          <p:cNvPr id="140" name="Google Shape;140;p22"/>
          <p:cNvCxnSpPr/>
          <p:nvPr/>
        </p:nvCxnSpPr>
        <p:spPr>
          <a:xfrm flipH="1">
            <a:off x="2655450" y="1994350"/>
            <a:ext cx="510900" cy="17628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2"/>
          <p:cNvCxnSpPr/>
          <p:nvPr/>
        </p:nvCxnSpPr>
        <p:spPr>
          <a:xfrm>
            <a:off x="3797300" y="1924250"/>
            <a:ext cx="380700" cy="19128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2"/>
          <p:cNvCxnSpPr/>
          <p:nvPr/>
        </p:nvCxnSpPr>
        <p:spPr>
          <a:xfrm flipH="1" rot="10800000">
            <a:off x="3026125" y="3085950"/>
            <a:ext cx="811200" cy="201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2"/>
          <p:cNvCxnSpPr/>
          <p:nvPr/>
        </p:nvCxnSpPr>
        <p:spPr>
          <a:xfrm flipH="1">
            <a:off x="1253575" y="2044425"/>
            <a:ext cx="951300" cy="1902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2"/>
          <p:cNvCxnSpPr/>
          <p:nvPr/>
        </p:nvCxnSpPr>
        <p:spPr>
          <a:xfrm>
            <a:off x="1213350" y="2425025"/>
            <a:ext cx="150300" cy="1422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2"/>
          <p:cNvCxnSpPr/>
          <p:nvPr/>
        </p:nvCxnSpPr>
        <p:spPr>
          <a:xfrm>
            <a:off x="1363575" y="3997425"/>
            <a:ext cx="801300" cy="99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2"/>
          <p:cNvCxnSpPr/>
          <p:nvPr/>
        </p:nvCxnSpPr>
        <p:spPr>
          <a:xfrm>
            <a:off x="4588525" y="1944275"/>
            <a:ext cx="1893000" cy="702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2"/>
          <p:cNvCxnSpPr/>
          <p:nvPr/>
        </p:nvCxnSpPr>
        <p:spPr>
          <a:xfrm>
            <a:off x="5409775" y="2094500"/>
            <a:ext cx="20100" cy="175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Introspective Predicates</a:t>
            </a:r>
            <a:endParaRPr/>
          </a:p>
        </p:txBody>
      </p:sp>
      <p:sp>
        <p:nvSpPr>
          <p:cNvPr id="689" name="Google Shape;689;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system predicates </a:t>
            </a:r>
            <a:r>
              <a:rPr b="1" lang="en"/>
              <a:t>inspect</a:t>
            </a:r>
            <a:r>
              <a:rPr lang="en"/>
              <a:t> the current state of the Prolog computation</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statistics/2</a:t>
            </a:r>
            <a:r>
              <a:rPr lang="en"/>
              <a:t> can be used to gauge various metrics</a:t>
            </a:r>
            <a:endParaRPr/>
          </a:p>
          <a:p>
            <a:pPr indent="-342900" lvl="0" marL="457200" rtl="0" algn="l">
              <a:spcBef>
                <a:spcPts val="0"/>
              </a:spcBef>
              <a:spcAft>
                <a:spcPts val="0"/>
              </a:spcAft>
              <a:buSzPts val="1800"/>
              <a:buChar char="●"/>
            </a:pPr>
            <a:r>
              <a:rPr lang="en"/>
              <a:t>Important family of </a:t>
            </a:r>
            <a:r>
              <a:rPr lang="en"/>
              <a:t>introspective</a:t>
            </a:r>
            <a:r>
              <a:rPr lang="en"/>
              <a:t> predicates determines </a:t>
            </a:r>
            <a:r>
              <a:rPr b="1" lang="en"/>
              <a:t>the type of term</a:t>
            </a:r>
            <a:r>
              <a:rPr lang="en"/>
              <a:t> that a particular </a:t>
            </a:r>
            <a:r>
              <a:rPr lang="en"/>
              <a:t>variable</a:t>
            </a:r>
            <a:r>
              <a:rPr lang="en"/>
              <a:t> is currently bound to, or whether it is unbound</a:t>
            </a:r>
            <a:endParaRPr/>
          </a:p>
          <a:p>
            <a:pPr indent="-342900" lvl="0" marL="457200" rtl="0" algn="l">
              <a:spcBef>
                <a:spcPts val="0"/>
              </a:spcBef>
              <a:spcAft>
                <a:spcPts val="0"/>
              </a:spcAft>
              <a:buSzPts val="1800"/>
              <a:buChar char="●"/>
            </a:pPr>
            <a:r>
              <a:rPr lang="en"/>
              <a:t>Such predicates help define predicates that are more reversible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plus/3</a:t>
            </a:r>
            <a:r>
              <a:rPr lang="en"/>
              <a:t> to replace the </a:t>
            </a:r>
            <a:r>
              <a:rPr lang="en">
                <a:latin typeface="Consolas"/>
                <a:ea typeface="Consolas"/>
                <a:cs typeface="Consolas"/>
                <a:sym typeface="Consolas"/>
              </a:rPr>
              <a:t>+</a:t>
            </a:r>
            <a:r>
              <a:rPr lang="en"/>
              <a:t> operator</a:t>
            </a:r>
            <a:endParaRPr/>
          </a:p>
          <a:p>
            <a:pPr indent="-342900" lvl="0" marL="457200" rtl="0" algn="l">
              <a:spcBef>
                <a:spcPts val="0"/>
              </a:spcBef>
              <a:spcAft>
                <a:spcPts val="0"/>
              </a:spcAft>
              <a:buSzPts val="1800"/>
              <a:buChar char="●"/>
            </a:pPr>
            <a:r>
              <a:rPr lang="en"/>
              <a:t>Depending on which one of the three parameters is unbound, the queries </a:t>
            </a:r>
            <a:r>
              <a:rPr lang="en">
                <a:latin typeface="Consolas"/>
                <a:ea typeface="Consolas"/>
                <a:cs typeface="Consolas"/>
                <a:sym typeface="Consolas"/>
              </a:rPr>
              <a:t>plus(1, 2, X)</a:t>
            </a:r>
            <a:r>
              <a:rPr lang="en"/>
              <a:t>, </a:t>
            </a:r>
            <a:r>
              <a:rPr lang="en">
                <a:latin typeface="Consolas"/>
                <a:ea typeface="Consolas"/>
                <a:cs typeface="Consolas"/>
                <a:sym typeface="Consolas"/>
              </a:rPr>
              <a:t>plus(1, X, 3)</a:t>
            </a:r>
            <a:r>
              <a:rPr lang="en"/>
              <a:t> and </a:t>
            </a:r>
            <a:r>
              <a:rPr lang="en">
                <a:latin typeface="Consolas"/>
                <a:ea typeface="Consolas"/>
                <a:cs typeface="Consolas"/>
                <a:sym typeface="Consolas"/>
              </a:rPr>
              <a:t>plus(X, 2, 3)</a:t>
            </a:r>
            <a:r>
              <a:rPr lang="en"/>
              <a:t> all work correctly</a:t>
            </a:r>
            <a:endParaRPr/>
          </a:p>
          <a:p>
            <a:pPr indent="-342900" lvl="0" marL="457200" rtl="0" algn="l">
              <a:spcBef>
                <a:spcPts val="0"/>
              </a:spcBef>
              <a:spcAft>
                <a:spcPts val="0"/>
              </a:spcAft>
              <a:buSzPts val="1800"/>
              <a:buChar char="●"/>
            </a:pPr>
            <a:r>
              <a:rPr lang="en"/>
              <a:t>(Hard exercise: define </a:t>
            </a:r>
            <a:r>
              <a:rPr lang="en">
                <a:latin typeface="Consolas"/>
                <a:ea typeface="Consolas"/>
                <a:cs typeface="Consolas"/>
                <a:sym typeface="Consolas"/>
              </a:rPr>
              <a:t>my_plus/3</a:t>
            </a:r>
            <a:r>
              <a:rPr lang="en"/>
              <a:t> to allow any two arguments unbound)</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Cuts</a:t>
            </a:r>
            <a:endParaRPr/>
          </a:p>
        </p:txBody>
      </p:sp>
      <p:sp>
        <p:nvSpPr>
          <p:cNvPr id="695" name="Google Shape;695;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only control structure in Prolog is the </a:t>
            </a:r>
            <a:r>
              <a:rPr b="1" lang="en"/>
              <a:t>cut</a:t>
            </a:r>
            <a:r>
              <a:rPr lang="en"/>
              <a:t>, denoted by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b="1" lang="en"/>
              <a:t>Prolog is Turing-complete even without the cut,</a:t>
            </a:r>
            <a:r>
              <a:rPr lang="en"/>
              <a:t> but cuts can simplify code</a:t>
            </a:r>
            <a:endParaRPr/>
          </a:p>
          <a:p>
            <a:pPr indent="-342900" lvl="0" marL="457200" rtl="0" algn="l">
              <a:spcBef>
                <a:spcPts val="0"/>
              </a:spcBef>
              <a:spcAft>
                <a:spcPts val="0"/>
              </a:spcAft>
              <a:buSzPts val="1800"/>
              <a:buChar char="●"/>
            </a:pPr>
            <a:r>
              <a:rPr lang="en"/>
              <a:t>Cut is a </a:t>
            </a:r>
            <a:r>
              <a:rPr lang="en"/>
              <a:t>deterministic</a:t>
            </a:r>
            <a:r>
              <a:rPr lang="en"/>
              <a:t> predicate that always succeeds, executed for its side effect of </a:t>
            </a:r>
            <a:r>
              <a:rPr b="1" lang="en"/>
              <a:t>cutting away all choice points in the current query</a:t>
            </a:r>
            <a:endParaRPr b="1"/>
          </a:p>
          <a:p>
            <a:pPr indent="-342900" lvl="0" marL="457200" rtl="0" algn="l">
              <a:spcBef>
                <a:spcPts val="0"/>
              </a:spcBef>
              <a:spcAft>
                <a:spcPts val="0"/>
              </a:spcAft>
              <a:buSzPts val="1800"/>
              <a:buChar char="●"/>
            </a:pPr>
            <a:r>
              <a:rPr lang="en"/>
              <a:t>Cut doesn't reach up to the queries above the current query</a:t>
            </a:r>
            <a:endParaRPr/>
          </a:p>
          <a:p>
            <a:pPr indent="-342900" lvl="0" marL="457200" rtl="0" algn="l">
              <a:spcBef>
                <a:spcPts val="0"/>
              </a:spcBef>
              <a:spcAft>
                <a:spcPts val="0"/>
              </a:spcAft>
              <a:buSzPts val="1800"/>
              <a:buChar char="●"/>
            </a:pPr>
            <a:r>
              <a:rPr lang="en"/>
              <a:t>Cut would perhaps better be called "</a:t>
            </a:r>
            <a:r>
              <a:rPr b="1" lang="en"/>
              <a:t>commit</a:t>
            </a:r>
            <a:r>
              <a:rPr lang="en"/>
              <a:t>", since it commits to the current </a:t>
            </a:r>
            <a:r>
              <a:rPr lang="en"/>
              <a:t>branch</a:t>
            </a:r>
            <a:r>
              <a:rPr lang="en"/>
              <a:t> in the search tree and ignores the solutions found by branches hanging from the choice points of the current query</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 Implemented As Cut-Fail</a:t>
            </a:r>
            <a:endParaRPr/>
          </a:p>
        </p:txBody>
      </p:sp>
      <p:sp>
        <p:nvSpPr>
          <p:cNvPr id="701" name="Google Shape;701;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to simulate the </a:t>
            </a:r>
            <a:r>
              <a:rPr b="1" lang="en"/>
              <a:t>if-else structure</a:t>
            </a:r>
            <a:r>
              <a:rPr lang="en"/>
              <a:t> of imperative programming languages so that </a:t>
            </a:r>
            <a:r>
              <a:rPr b="1" lang="en"/>
              <a:t>precisely one</a:t>
            </a:r>
            <a:r>
              <a:rPr lang="en"/>
              <a:t> of the branches will be executed?</a:t>
            </a:r>
            <a:endParaRPr/>
          </a:p>
          <a:p>
            <a:pPr indent="-342900" lvl="0" marL="457200" rtl="0" algn="l">
              <a:spcBef>
                <a:spcPts val="0"/>
              </a:spcBef>
              <a:spcAft>
                <a:spcPts val="0"/>
              </a:spcAft>
              <a:buSzPts val="1800"/>
              <a:buChar char="●"/>
            </a:pPr>
            <a:r>
              <a:rPr lang="en"/>
              <a:t>Standard solution using </a:t>
            </a:r>
            <a:r>
              <a:rPr b="1" lang="en"/>
              <a:t>cut-fail</a:t>
            </a:r>
            <a:r>
              <a:rPr lang="en"/>
              <a:t>: write two versions of the rule</a:t>
            </a:r>
            <a:endParaRPr/>
          </a:p>
          <a:p>
            <a:pPr indent="-342900" lvl="0" marL="457200" rtl="0" algn="l">
              <a:spcBef>
                <a:spcPts val="0"/>
              </a:spcBef>
              <a:spcAft>
                <a:spcPts val="0"/>
              </a:spcAft>
              <a:buSzPts val="1800"/>
              <a:buChar char="●"/>
            </a:pPr>
            <a:r>
              <a:rPr lang="en"/>
              <a:t>Body of the first rule starts with the condition to be tested</a:t>
            </a:r>
            <a:endParaRPr/>
          </a:p>
          <a:p>
            <a:pPr indent="-342900" lvl="0" marL="457200" rtl="0" algn="l">
              <a:spcBef>
                <a:spcPts val="0"/>
              </a:spcBef>
              <a:spcAft>
                <a:spcPts val="0"/>
              </a:spcAft>
              <a:buSzPts val="1800"/>
              <a:buChar char="●"/>
            </a:pPr>
            <a:r>
              <a:rPr lang="en"/>
              <a:t>If the condition is true, do a cut to prevent second rule to be executed for the current query, and follow the cut with the positive branch of if-else</a:t>
            </a:r>
            <a:endParaRPr/>
          </a:p>
          <a:p>
            <a:pPr indent="-342900" lvl="0" marL="457200" rtl="0" algn="l">
              <a:spcBef>
                <a:spcPts val="0"/>
              </a:spcBef>
              <a:spcAft>
                <a:spcPts val="0"/>
              </a:spcAft>
              <a:buSzPts val="1800"/>
              <a:buChar char="●"/>
            </a:pPr>
            <a:r>
              <a:rPr lang="en"/>
              <a:t>The second rule should unconditionally just execute the negative branch</a:t>
            </a:r>
            <a:endParaRPr/>
          </a:p>
          <a:p>
            <a:pPr indent="-342900" lvl="0" marL="457200" rtl="0" algn="l">
              <a:spcBef>
                <a:spcPts val="0"/>
              </a:spcBef>
              <a:spcAft>
                <a:spcPts val="0"/>
              </a:spcAft>
              <a:buSzPts val="1800"/>
              <a:buChar char="●"/>
            </a:pPr>
            <a:r>
              <a:rPr lang="en"/>
              <a:t>The fact that execution gets to the second rule means that the condition is false, since otherwise cut would have taken effect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 Cuts and Green Cuts</a:t>
            </a:r>
            <a:endParaRPr/>
          </a:p>
        </p:txBody>
      </p:sp>
      <p:sp>
        <p:nvSpPr>
          <p:cNvPr id="707" name="Google Shape;707;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a:t>
            </a:r>
            <a:r>
              <a:rPr b="1" lang="en"/>
              <a:t>green cut</a:t>
            </a:r>
            <a:r>
              <a:rPr lang="en"/>
              <a:t> is one that doesn't eliminate any solutions</a:t>
            </a:r>
            <a:endParaRPr/>
          </a:p>
          <a:p>
            <a:pPr indent="-342900" lvl="0" marL="457200" rtl="0" algn="l">
              <a:spcBef>
                <a:spcPts val="0"/>
              </a:spcBef>
              <a:spcAft>
                <a:spcPts val="0"/>
              </a:spcAft>
              <a:buSzPts val="1800"/>
              <a:buChar char="●"/>
            </a:pPr>
            <a:r>
              <a:rPr lang="en"/>
              <a:t>Rules with the green cuts have the same solutions as they would without the green cut, but produce these results faster and possibly without repetitions</a:t>
            </a:r>
            <a:endParaRPr/>
          </a:p>
          <a:p>
            <a:pPr indent="-342900" lvl="0" marL="457200" rtl="0" algn="l">
              <a:spcBef>
                <a:spcPts val="0"/>
              </a:spcBef>
              <a:spcAft>
                <a:spcPts val="0"/>
              </a:spcAft>
              <a:buSzPts val="1800"/>
              <a:buChar char="●"/>
            </a:pPr>
            <a:r>
              <a:rPr lang="en"/>
              <a:t>Especially avoid the cardinal sin of Prolog rules, leaving a </a:t>
            </a:r>
            <a:r>
              <a:rPr b="1" lang="en"/>
              <a:t>redundant choice point</a:t>
            </a:r>
            <a:r>
              <a:rPr lang="en"/>
              <a:t> that we can reason from outside that cannot lead anywhere</a:t>
            </a:r>
            <a:endParaRPr/>
          </a:p>
          <a:p>
            <a:pPr indent="-342900" lvl="0" marL="457200" rtl="0" algn="l">
              <a:spcBef>
                <a:spcPts val="0"/>
              </a:spcBef>
              <a:spcAft>
                <a:spcPts val="0"/>
              </a:spcAft>
              <a:buSzPts val="1800"/>
              <a:buChar char="●"/>
            </a:pPr>
            <a:r>
              <a:rPr lang="en"/>
              <a:t>A </a:t>
            </a:r>
            <a:r>
              <a:rPr b="1" lang="en"/>
              <a:t>red cut</a:t>
            </a:r>
            <a:r>
              <a:rPr lang="en"/>
              <a:t> eliminates some solutions that predicate would have without it</a:t>
            </a:r>
            <a:endParaRPr/>
          </a:p>
          <a:p>
            <a:pPr indent="-342900" lvl="0" marL="457200" rtl="0" algn="l">
              <a:spcBef>
                <a:spcPts val="0"/>
              </a:spcBef>
              <a:spcAft>
                <a:spcPts val="0"/>
              </a:spcAft>
              <a:buSzPts val="1800"/>
              <a:buChar char="●"/>
            </a:pPr>
            <a:r>
              <a:rPr lang="en"/>
              <a:t>Recall the gold standard of making predicates maximally reversible by allowing any and all of their arguments to be unbound variables</a:t>
            </a:r>
            <a:endParaRPr/>
          </a:p>
          <a:p>
            <a:pPr indent="-342900" lvl="0" marL="457200" rtl="0" algn="l">
              <a:spcBef>
                <a:spcPts val="0"/>
              </a:spcBef>
              <a:spcAft>
                <a:spcPts val="0"/>
              </a:spcAft>
              <a:buSzPts val="1800"/>
              <a:buChar char="●"/>
            </a:pPr>
            <a:r>
              <a:rPr lang="en"/>
              <a:t>Adding cuts to predicate rules goes against this noble goal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a:t>
            </a:r>
            <a:r>
              <a:rPr lang="en"/>
              <a:t> Terms as Queries</a:t>
            </a:r>
            <a:endParaRPr/>
          </a:p>
        </p:txBody>
      </p:sp>
      <p:sp>
        <p:nvSpPr>
          <p:cNvPr id="713" name="Google Shape;713;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Noble </a:t>
            </a:r>
            <a:r>
              <a:rPr lang="en"/>
              <a:t>attempt for a query: </a:t>
            </a:r>
            <a:r>
              <a:rPr lang="en">
                <a:latin typeface="Consolas"/>
                <a:ea typeface="Consolas"/>
                <a:cs typeface="Consolas"/>
                <a:sym typeface="Consolas"/>
              </a:rPr>
              <a:t>X = male(bob), X.</a:t>
            </a:r>
            <a:r>
              <a:rPr lang="en"/>
              <a:t> </a:t>
            </a:r>
            <a:endParaRPr/>
          </a:p>
          <a:p>
            <a:pPr indent="-342900" lvl="0" marL="457200" rtl="0" algn="l">
              <a:spcBef>
                <a:spcPts val="0"/>
              </a:spcBef>
              <a:spcAft>
                <a:spcPts val="0"/>
              </a:spcAft>
              <a:buSzPts val="1800"/>
              <a:buChar char="●"/>
            </a:pPr>
            <a:r>
              <a:rPr lang="en"/>
              <a:t>Unfortunately, this doesn't work: query can't syntactically be a variable</a:t>
            </a:r>
            <a:endParaRPr/>
          </a:p>
          <a:p>
            <a:pPr indent="-342900" lvl="0" marL="457200" rtl="0" algn="l">
              <a:spcBef>
                <a:spcPts val="0"/>
              </a:spcBef>
              <a:spcAft>
                <a:spcPts val="0"/>
              </a:spcAft>
              <a:buSzPts val="1800"/>
              <a:buChar char="●"/>
            </a:pPr>
            <a:r>
              <a:rPr lang="en"/>
              <a:t>Need to use the metapredicate </a:t>
            </a:r>
            <a:r>
              <a:rPr lang="en">
                <a:latin typeface="Consolas"/>
                <a:ea typeface="Consolas"/>
                <a:cs typeface="Consolas"/>
                <a:sym typeface="Consolas"/>
              </a:rPr>
              <a:t>call/1</a:t>
            </a:r>
            <a:r>
              <a:rPr lang="en"/>
              <a:t> that executes its argument as query</a:t>
            </a:r>
            <a:endParaRPr/>
          </a:p>
          <a:p>
            <a:pPr indent="-342900" lvl="0" marL="457200" rtl="0" algn="l">
              <a:spcBef>
                <a:spcPts val="0"/>
              </a:spcBef>
              <a:spcAft>
                <a:spcPts val="0"/>
              </a:spcAft>
              <a:buSzPts val="1800"/>
              <a:buChar char="●"/>
            </a:pPr>
            <a:r>
              <a:rPr lang="en"/>
              <a:t>Better: </a:t>
            </a:r>
            <a:r>
              <a:rPr lang="en">
                <a:latin typeface="Consolas"/>
                <a:ea typeface="Consolas"/>
                <a:cs typeface="Consolas"/>
                <a:sym typeface="Consolas"/>
              </a:rPr>
              <a:t>X = male(bob), call(X).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Multiple versions of call allow more arguments to be added to query</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X = male, call(X, 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also </a:t>
            </a:r>
            <a:r>
              <a:rPr lang="en">
                <a:latin typeface="Consolas"/>
                <a:ea typeface="Consolas"/>
                <a:cs typeface="Consolas"/>
                <a:sym typeface="Consolas"/>
              </a:rPr>
              <a:t>call_with_depth_limit/2</a:t>
            </a:r>
            <a:r>
              <a:rPr lang="en"/>
              <a:t> for potentially executing queries in iterative deepening fashion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Negation</a:t>
            </a:r>
            <a:endParaRPr/>
          </a:p>
        </p:txBody>
      </p:sp>
      <p:sp>
        <p:nvSpPr>
          <p:cNvPr id="719" name="Google Shape;719;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have a metapredicate </a:t>
            </a:r>
            <a:r>
              <a:rPr lang="en">
                <a:latin typeface="Consolas"/>
                <a:ea typeface="Consolas"/>
                <a:cs typeface="Consolas"/>
                <a:sym typeface="Consolas"/>
              </a:rPr>
              <a:t>not/1</a:t>
            </a:r>
            <a:r>
              <a:rPr lang="en"/>
              <a:t>, but this should not be confused with actual logical negation, since Prolog only deals with </a:t>
            </a:r>
            <a:r>
              <a:rPr lang="en"/>
              <a:t>positive</a:t>
            </a:r>
            <a:r>
              <a:rPr lang="en"/>
              <a:t> terms</a:t>
            </a:r>
            <a:endParaRPr/>
          </a:p>
          <a:p>
            <a:pPr indent="-342900" lvl="0" marL="457200" rtl="0" algn="l">
              <a:spcBef>
                <a:spcPts val="0"/>
              </a:spcBef>
              <a:spcAft>
                <a:spcPts val="0"/>
              </a:spcAft>
              <a:buSzPts val="1800"/>
              <a:buChar char="●"/>
            </a:pPr>
            <a:r>
              <a:rPr b="1" lang="en"/>
              <a:t>Negation as failure</a:t>
            </a:r>
            <a:r>
              <a:rPr lang="en"/>
              <a:t> </a:t>
            </a:r>
            <a:r>
              <a:rPr lang="en"/>
              <a:t>with</a:t>
            </a:r>
            <a:r>
              <a:rPr lang="en"/>
              <a:t> </a:t>
            </a:r>
            <a:r>
              <a:rPr b="1" lang="en"/>
              <a:t>closed world assumption</a:t>
            </a:r>
            <a:r>
              <a:rPr lang="en"/>
              <a:t>: precisely those things are true that can be proven to be true</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not(Q)</a:t>
            </a:r>
            <a:r>
              <a:rPr lang="en"/>
              <a:t> succeeds if and only if </a:t>
            </a:r>
            <a:r>
              <a:rPr lang="en">
                <a:latin typeface="Consolas"/>
                <a:ea typeface="Consolas"/>
                <a:cs typeface="Consolas"/>
                <a:sym typeface="Consolas"/>
              </a:rPr>
              <a:t>Q</a:t>
            </a:r>
            <a:r>
              <a:rPr lang="en"/>
              <a:t> itself would fail without solution</a:t>
            </a:r>
            <a:endParaRPr/>
          </a:p>
          <a:p>
            <a:pPr indent="-342900" lvl="0" marL="457200" rtl="0" algn="l">
              <a:spcBef>
                <a:spcPts val="0"/>
              </a:spcBef>
              <a:spcAft>
                <a:spcPts val="0"/>
              </a:spcAft>
              <a:buSzPts val="1800"/>
              <a:buChar char="●"/>
            </a:pPr>
            <a:r>
              <a:rPr lang="en"/>
              <a:t>Easy definition using cut-fail to </a:t>
            </a:r>
            <a:r>
              <a:rPr b="1" lang="en"/>
              <a:t>simulate if-else</a:t>
            </a:r>
            <a:r>
              <a:rPr lang="en"/>
              <a:t>:</a:t>
            </a:r>
            <a:br>
              <a:rPr lang="en"/>
            </a:br>
            <a:r>
              <a:rPr lang="en"/>
              <a:t>	</a:t>
            </a:r>
            <a:r>
              <a:rPr lang="en">
                <a:latin typeface="Consolas"/>
                <a:ea typeface="Consolas"/>
                <a:cs typeface="Consolas"/>
                <a:sym typeface="Consolas"/>
              </a:rPr>
              <a:t>not(Q) :- call(Q), !, fail.</a:t>
            </a:r>
            <a:br>
              <a:rPr lang="en">
                <a:latin typeface="Consolas"/>
                <a:ea typeface="Consolas"/>
                <a:cs typeface="Consolas"/>
                <a:sym typeface="Consolas"/>
              </a:rPr>
            </a:br>
            <a:r>
              <a:rPr lang="en">
                <a:latin typeface="Consolas"/>
                <a:ea typeface="Consolas"/>
                <a:cs typeface="Consolas"/>
                <a:sym typeface="Consolas"/>
              </a:rPr>
              <a:t>	not(_).</a:t>
            </a:r>
            <a:endParaRPr>
              <a:latin typeface="Consolas"/>
              <a:ea typeface="Consolas"/>
              <a:cs typeface="Consolas"/>
              <a:sym typeface="Consolas"/>
            </a:endParaRPr>
          </a:p>
          <a:p>
            <a:pPr indent="-342900" lvl="0" marL="457200" rtl="0" algn="l">
              <a:spcBef>
                <a:spcPts val="0"/>
              </a:spcBef>
              <a:spcAft>
                <a:spcPts val="0"/>
              </a:spcAft>
              <a:buSzPts val="1800"/>
              <a:buChar char="●"/>
            </a:pPr>
            <a:r>
              <a:rPr lang="en"/>
              <a:t>Riddle me</a:t>
            </a:r>
            <a:r>
              <a:rPr lang="en"/>
              <a:t> this: how are </a:t>
            </a:r>
            <a:r>
              <a:rPr lang="en">
                <a:latin typeface="Consolas"/>
                <a:ea typeface="Consolas"/>
                <a:cs typeface="Consolas"/>
                <a:sym typeface="Consolas"/>
              </a:rPr>
              <a:t>Q</a:t>
            </a:r>
            <a:r>
              <a:rPr lang="en"/>
              <a:t> and </a:t>
            </a:r>
            <a:r>
              <a:rPr lang="en">
                <a:latin typeface="Consolas"/>
                <a:ea typeface="Consolas"/>
                <a:cs typeface="Consolas"/>
                <a:sym typeface="Consolas"/>
              </a:rPr>
              <a:t>not(not(Q))</a:t>
            </a:r>
            <a:r>
              <a:rPr lang="en"/>
              <a:t> </a:t>
            </a:r>
            <a:r>
              <a:rPr lang="en"/>
              <a:t>different</a:t>
            </a:r>
            <a:r>
              <a:rPr lang="en"/>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All Solutions To Query In One Swoop</a:t>
            </a:r>
            <a:endParaRPr/>
          </a:p>
        </p:txBody>
      </p:sp>
      <p:sp>
        <p:nvSpPr>
          <p:cNvPr id="725" name="Google Shape;725;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nondeterministic query, Prolog produces solutions one at the time</a:t>
            </a:r>
            <a:endParaRPr/>
          </a:p>
          <a:p>
            <a:pPr indent="-342900" lvl="0" marL="457200" rtl="0" algn="l">
              <a:spcBef>
                <a:spcPts val="0"/>
              </a:spcBef>
              <a:spcAft>
                <a:spcPts val="0"/>
              </a:spcAft>
              <a:buSzPts val="1800"/>
              <a:buChar char="●"/>
            </a:pPr>
            <a:r>
              <a:rPr lang="en"/>
              <a:t>Since there could be exponentially of solutions (for example, consider the list predicate </a:t>
            </a:r>
            <a:r>
              <a:rPr lang="en">
                <a:latin typeface="Consolas"/>
                <a:ea typeface="Consolas"/>
                <a:cs typeface="Consolas"/>
                <a:sym typeface="Consolas"/>
              </a:rPr>
              <a:t>permutation/2</a:t>
            </a:r>
            <a:r>
              <a:rPr lang="en"/>
              <a:t>), we don't want to run out of memory</a:t>
            </a:r>
            <a:endParaRPr/>
          </a:p>
          <a:p>
            <a:pPr indent="-342900" lvl="0" marL="457200" rtl="0" algn="l">
              <a:spcBef>
                <a:spcPts val="0"/>
              </a:spcBef>
              <a:spcAft>
                <a:spcPts val="0"/>
              </a:spcAft>
              <a:buSzPts val="1800"/>
              <a:buChar char="●"/>
            </a:pPr>
            <a:r>
              <a:rPr lang="en"/>
              <a:t>Handy metapredicate </a:t>
            </a:r>
            <a:r>
              <a:rPr lang="en">
                <a:latin typeface="Consolas"/>
                <a:ea typeface="Consolas"/>
                <a:cs typeface="Consolas"/>
                <a:sym typeface="Consolas"/>
              </a:rPr>
              <a:t>findall/3</a:t>
            </a:r>
            <a:r>
              <a:rPr lang="en"/>
              <a:t> generates the list of all solutions for the given query, listed in the order in which the query would produce them</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findall(Y, (between(-3, 3, X), Y is X*X), L)</a:t>
            </a:r>
            <a:r>
              <a:rPr lang="en"/>
              <a:t> would succeed with </a:t>
            </a:r>
            <a:r>
              <a:rPr lang="en">
                <a:latin typeface="Consolas"/>
                <a:ea typeface="Consolas"/>
                <a:cs typeface="Consolas"/>
                <a:sym typeface="Consolas"/>
              </a:rPr>
              <a:t>L = [9, 4, 1, 0, 1, 4, 9]</a:t>
            </a:r>
            <a:endParaRPr/>
          </a:p>
          <a:p>
            <a:pPr indent="-342900" lvl="0" marL="457200" rtl="0" algn="l">
              <a:spcBef>
                <a:spcPts val="0"/>
              </a:spcBef>
              <a:spcAft>
                <a:spcPts val="0"/>
              </a:spcAft>
              <a:buSzPts val="1800"/>
              <a:buChar char="●"/>
            </a:pPr>
            <a:r>
              <a:rPr lang="en"/>
              <a:t>Note the use of parentheses to disambiguate between comma </a:t>
            </a:r>
            <a:r>
              <a:rPr lang="en"/>
              <a:t>denoting</a:t>
            </a:r>
            <a:r>
              <a:rPr lang="en"/>
              <a:t> the logical and, versus comma used as argument separator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Ordinary Recursion in Java</a:t>
            </a:r>
            <a:endParaRPr/>
          </a:p>
        </p:txBody>
      </p:sp>
      <p:sp>
        <p:nvSpPr>
          <p:cNvPr id="731" name="Google Shape;731;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if(n &lt; 2) { return 1; }</a:t>
            </a:r>
            <a:br>
              <a:rPr lang="en">
                <a:latin typeface="Consolas"/>
                <a:ea typeface="Consolas"/>
                <a:cs typeface="Consolas"/>
                <a:sym typeface="Consolas"/>
              </a:rPr>
            </a:br>
            <a:r>
              <a:rPr lang="en">
                <a:latin typeface="Consolas"/>
                <a:ea typeface="Consolas"/>
                <a:cs typeface="Consolas"/>
                <a:sym typeface="Consolas"/>
              </a:rPr>
              <a:t>		else { return n * factorial(n-1); }</a:t>
            </a:r>
            <a:br>
              <a:rPr lang="en">
                <a:latin typeface="Consolas"/>
                <a:ea typeface="Consolas"/>
                <a:cs typeface="Consolas"/>
                <a:sym typeface="Consolas"/>
              </a:rPr>
            </a:br>
            <a:r>
              <a:rPr lang="en">
                <a:latin typeface="Consolas"/>
                <a:ea typeface="Consolas"/>
                <a:cs typeface="Consolas"/>
                <a:sym typeface="Consolas"/>
              </a:rPr>
              <a:t>	}</a:t>
            </a:r>
            <a:endParaRPr>
              <a:latin typeface="Consolas"/>
              <a:ea typeface="Consolas"/>
              <a:cs typeface="Consolas"/>
              <a:sym typeface="Consolas"/>
            </a:endParaRPr>
          </a:p>
          <a:p>
            <a:pPr indent="-342900" lvl="0" marL="457200" rtl="0" algn="l">
              <a:spcBef>
                <a:spcPts val="1200"/>
              </a:spcBef>
              <a:spcAft>
                <a:spcPts val="0"/>
              </a:spcAft>
              <a:buSzPts val="1800"/>
              <a:buChar char="●"/>
            </a:pPr>
            <a:r>
              <a:rPr lang="en"/>
              <a:t>The recursive call in the second line of this method is not </a:t>
            </a:r>
            <a:r>
              <a:rPr b="1" lang="en"/>
              <a:t>tail recursive</a:t>
            </a:r>
            <a:r>
              <a:rPr lang="en"/>
              <a:t>, since multiplication takes place after the recursive call</a:t>
            </a:r>
            <a:endParaRPr/>
          </a:p>
          <a:p>
            <a:pPr indent="-342900" lvl="0" marL="457200" rtl="0" algn="l">
              <a:spcBef>
                <a:spcPts val="0"/>
              </a:spcBef>
              <a:spcAft>
                <a:spcPts val="0"/>
              </a:spcAft>
              <a:buSzPts val="1800"/>
              <a:buChar char="●"/>
            </a:pPr>
            <a:r>
              <a:rPr lang="en"/>
              <a:t>Need one stack frame per recursion level, since the method needs to remember the current value of </a:t>
            </a:r>
            <a:r>
              <a:rPr lang="en">
                <a:latin typeface="Consolas"/>
                <a:ea typeface="Consolas"/>
                <a:cs typeface="Consolas"/>
                <a:sym typeface="Consolas"/>
              </a:rPr>
              <a:t>n</a:t>
            </a:r>
            <a:r>
              <a:rPr lang="en"/>
              <a:t> at each recursion level</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Java</a:t>
            </a:r>
            <a:endParaRPr/>
          </a:p>
        </p:txBody>
      </p:sp>
      <p:sp>
        <p:nvSpPr>
          <p:cNvPr id="737" name="Google Shape;737;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Introduce an extra </a:t>
            </a:r>
            <a:r>
              <a:rPr b="1" lang="en"/>
              <a:t>accumulator</a:t>
            </a:r>
            <a:r>
              <a:rPr lang="en"/>
              <a:t> parameter to enable tail recursion</a:t>
            </a:r>
            <a:endParaRPr/>
          </a:p>
          <a:p>
            <a:pPr indent="0" lvl="0" marL="0" rtl="0" algn="l">
              <a:spcBef>
                <a:spcPts val="120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return</a:t>
            </a:r>
            <a:r>
              <a:rPr lang="en">
                <a:latin typeface="Consolas"/>
                <a:ea typeface="Consolas"/>
                <a:cs typeface="Consolas"/>
                <a:sym typeface="Consolas"/>
              </a:rPr>
              <a:t> factorial(n, 1);</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1200"/>
              </a:spcBef>
              <a:spcAft>
                <a:spcPts val="1200"/>
              </a:spcAft>
              <a:buNone/>
            </a:pPr>
            <a:r>
              <a:rPr lang="en">
                <a:latin typeface="Consolas"/>
                <a:ea typeface="Consolas"/>
                <a:cs typeface="Consolas"/>
                <a:sym typeface="Consolas"/>
              </a:rPr>
              <a:t>private int factorial(int n, int acc) {</a:t>
            </a:r>
            <a:br>
              <a:rPr lang="en">
                <a:latin typeface="Consolas"/>
                <a:ea typeface="Consolas"/>
                <a:cs typeface="Consolas"/>
                <a:sym typeface="Consolas"/>
              </a:rPr>
            </a:br>
            <a:r>
              <a:rPr lang="en">
                <a:latin typeface="Consolas"/>
                <a:ea typeface="Consolas"/>
                <a:cs typeface="Consolas"/>
                <a:sym typeface="Consolas"/>
              </a:rPr>
              <a:t>	if(n &lt; 2) { return acc; }</a:t>
            </a:r>
            <a:br>
              <a:rPr lang="en">
                <a:latin typeface="Consolas"/>
                <a:ea typeface="Consolas"/>
                <a:cs typeface="Consolas"/>
                <a:sym typeface="Consolas"/>
              </a:rPr>
            </a:br>
            <a:r>
              <a:rPr lang="en">
                <a:latin typeface="Consolas"/>
                <a:ea typeface="Consolas"/>
                <a:cs typeface="Consolas"/>
                <a:sym typeface="Consolas"/>
              </a:rPr>
              <a:t>	return factorial(n-1, acc*n);</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Prolog</a:t>
            </a:r>
            <a:endParaRPr/>
          </a:p>
        </p:txBody>
      </p:sp>
      <p:sp>
        <p:nvSpPr>
          <p:cNvPr id="743" name="Google Shape;743;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rule is </a:t>
            </a:r>
            <a:r>
              <a:rPr b="1" lang="en"/>
              <a:t>tail recursive</a:t>
            </a:r>
            <a:r>
              <a:rPr lang="en"/>
              <a:t>, if the recursive query of that same predicate is the last term in the body of the rule, and all previous terms in the rule are (semi)deterministic so that they can't leave any choice points behind them</a:t>
            </a:r>
            <a:endParaRPr/>
          </a:p>
          <a:p>
            <a:pPr indent="-342900" lvl="0" marL="457200" rtl="0" algn="l">
              <a:spcBef>
                <a:spcPts val="0"/>
              </a:spcBef>
              <a:spcAft>
                <a:spcPts val="0"/>
              </a:spcAft>
              <a:buSzPts val="1800"/>
              <a:buChar char="●"/>
            </a:pPr>
            <a:r>
              <a:rPr lang="en"/>
              <a:t>Same as in imperative languages, Prolog can recycle the current stack frame</a:t>
            </a:r>
            <a:endParaRPr/>
          </a:p>
          <a:p>
            <a:pPr indent="-342900" lvl="0" marL="457200" rtl="0" algn="l">
              <a:spcBef>
                <a:spcPts val="0"/>
              </a:spcBef>
              <a:spcAft>
                <a:spcPts val="0"/>
              </a:spcAft>
              <a:buSzPts val="1800"/>
              <a:buChar char="●"/>
            </a:pPr>
            <a:r>
              <a:rPr lang="en"/>
              <a:t>Converting predicate to tail recursion a mechanistic 3-step process</a:t>
            </a:r>
            <a:endParaRPr/>
          </a:p>
          <a:p>
            <a:pPr indent="-342900" lvl="0" marL="457200" rtl="0" algn="l">
              <a:spcBef>
                <a:spcPts val="0"/>
              </a:spcBef>
              <a:spcAft>
                <a:spcPts val="0"/>
              </a:spcAft>
              <a:buSzPts val="1800"/>
              <a:buChar char="●"/>
            </a:pPr>
            <a:r>
              <a:rPr lang="en"/>
              <a:t>Step 1: Have the predicate call extended predicate with state arguments</a:t>
            </a:r>
            <a:endParaRPr/>
          </a:p>
          <a:p>
            <a:pPr indent="-342900" lvl="0" marL="457200" rtl="0" algn="l">
              <a:spcBef>
                <a:spcPts val="0"/>
              </a:spcBef>
              <a:spcAft>
                <a:spcPts val="0"/>
              </a:spcAft>
              <a:buSzPts val="1800"/>
              <a:buChar char="●"/>
            </a:pPr>
            <a:r>
              <a:rPr lang="en"/>
              <a:t>Step 2: Rule for base case to unify result variable</a:t>
            </a:r>
            <a:endParaRPr/>
          </a:p>
          <a:p>
            <a:pPr indent="-342900" lvl="0" marL="457200" rtl="0" algn="l">
              <a:spcBef>
                <a:spcPts val="0"/>
              </a:spcBef>
              <a:spcAft>
                <a:spcPts val="0"/>
              </a:spcAft>
              <a:buSzPts val="1800"/>
              <a:buChar char="●"/>
            </a:pPr>
            <a:r>
              <a:rPr lang="en"/>
              <a:t>Step 3: For general case, calculate the new state arguments from previous, and finish with tail recursive call to go to the next round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b="1" lang="en"/>
              <a:t>Winograd schemas</a:t>
            </a:r>
            <a:r>
              <a:rPr lang="en"/>
              <a:t> are so trivial for humans that we don't even realize they are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a later pronoun refers to</a:t>
            </a:r>
            <a:endParaRPr/>
          </a:p>
          <a:p>
            <a:pPr indent="-342900" lvl="0" marL="457200" rtl="0" algn="l">
              <a:spcBef>
                <a:spcPts val="0"/>
              </a:spcBef>
              <a:spcAft>
                <a:spcPts val="0"/>
              </a:spcAft>
              <a:buSzPts val="1800"/>
              <a:buChar char="●"/>
            </a:pPr>
            <a:r>
              <a:rPr lang="en"/>
              <a:t>"I threw the hammer at the mirror, and it smashed to pieces."</a:t>
            </a:r>
            <a:endParaRPr/>
          </a:p>
          <a:p>
            <a:pPr indent="-342900" lvl="0" marL="457200" rtl="0" algn="l">
              <a:spcBef>
                <a:spcPts val="0"/>
              </a:spcBef>
              <a:spcAft>
                <a:spcPts val="0"/>
              </a:spcAft>
              <a:buSzPts val="1800"/>
              <a:buChar char="●"/>
            </a:pPr>
            <a:r>
              <a:rPr lang="en"/>
              <a:t>"I threw the glass at the wall, and it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Simulating Structured Data Types In Prolog</a:t>
            </a:r>
            <a:endParaRPr/>
          </a:p>
        </p:txBody>
      </p:sp>
      <p:sp>
        <p:nvSpPr>
          <p:cNvPr id="749" name="Google Shape;749;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has only one universal data type, the Prolog term</a:t>
            </a:r>
            <a:endParaRPr/>
          </a:p>
          <a:p>
            <a:pPr indent="-342900" lvl="0" marL="457200" rtl="0" algn="l">
              <a:spcBef>
                <a:spcPts val="0"/>
              </a:spcBef>
              <a:spcAft>
                <a:spcPts val="0"/>
              </a:spcAft>
              <a:buSzPts val="1800"/>
              <a:buChar char="●"/>
            </a:pPr>
            <a:r>
              <a:rPr lang="en"/>
              <a:t>We can simulate </a:t>
            </a:r>
            <a:r>
              <a:rPr b="1" lang="en"/>
              <a:t>structured data types</a:t>
            </a:r>
            <a:r>
              <a:rPr lang="en"/>
              <a:t> of other languages by defining that data type to be any term with the given </a:t>
            </a:r>
            <a:r>
              <a:rPr b="1" lang="en"/>
              <a:t>functor</a:t>
            </a:r>
            <a:endParaRPr b="1"/>
          </a:p>
          <a:p>
            <a:pPr indent="-342900" lvl="0" marL="457200" rtl="0" algn="l">
              <a:spcBef>
                <a:spcPts val="0"/>
              </a:spcBef>
              <a:spcAft>
                <a:spcPts val="0"/>
              </a:spcAft>
              <a:buSzPts val="1800"/>
              <a:buChar char="●"/>
            </a:pPr>
            <a:r>
              <a:rPr lang="en"/>
              <a:t>Arguments of term give the field values for that structured data object</a:t>
            </a:r>
            <a:endParaRPr/>
          </a:p>
          <a:p>
            <a:pPr indent="-342900" lvl="0" marL="457200" rtl="0" algn="l">
              <a:spcBef>
                <a:spcPts val="0"/>
              </a:spcBef>
              <a:spcAft>
                <a:spcPts val="0"/>
              </a:spcAft>
              <a:buSzPts val="1800"/>
              <a:buChar char="●"/>
            </a:pPr>
            <a:r>
              <a:rPr lang="en"/>
              <a:t>Since data is immutable, rules on such terms must determine the effect of applying some mutation operator to the term to produce a new term</a:t>
            </a:r>
            <a:endParaRPr/>
          </a:p>
          <a:p>
            <a:pPr indent="-342900" lvl="0" marL="457200" rtl="0" algn="l">
              <a:spcBef>
                <a:spcPts val="0"/>
              </a:spcBef>
              <a:spcAft>
                <a:spcPts val="0"/>
              </a:spcAft>
              <a:buSzPts val="1800"/>
              <a:buChar char="●"/>
            </a:pPr>
            <a:r>
              <a:rPr lang="en"/>
              <a:t>New and old term share as many subterms as possible</a:t>
            </a:r>
            <a:endParaRPr/>
          </a:p>
          <a:p>
            <a:pPr indent="-342900" lvl="0" marL="457200" rtl="0" algn="l">
              <a:spcBef>
                <a:spcPts val="0"/>
              </a:spcBef>
              <a:spcAft>
                <a:spcPts val="0"/>
              </a:spcAft>
              <a:buSzPts val="1800"/>
              <a:buChar char="●"/>
            </a:pPr>
            <a:r>
              <a:rPr lang="en"/>
              <a:t>See the examples </a:t>
            </a:r>
            <a:r>
              <a:rPr lang="en">
                <a:latin typeface="Consolas"/>
                <a:ea typeface="Consolas"/>
                <a:cs typeface="Consolas"/>
                <a:sym typeface="Consolas"/>
              </a:rPr>
              <a:t>bankaccount.pl</a:t>
            </a:r>
            <a:r>
              <a:rPr lang="en"/>
              <a:t> and </a:t>
            </a:r>
            <a:r>
              <a:rPr lang="en">
                <a:latin typeface="Consolas"/>
                <a:ea typeface="Consolas"/>
                <a:cs typeface="Consolas"/>
                <a:sym typeface="Consolas"/>
              </a:rPr>
              <a:t>bst.pl</a:t>
            </a:r>
            <a:r>
              <a:rPr lang="en"/>
              <a:t> to illustrate this principle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 Logic Programming</a:t>
            </a:r>
            <a:endParaRPr/>
          </a:p>
        </p:txBody>
      </p:sp>
      <p:sp>
        <p:nvSpPr>
          <p:cNvPr id="755" name="Google Shape;755;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Ordinary Prolog variables are either unbound, or bound to a term</a:t>
            </a:r>
            <a:endParaRPr/>
          </a:p>
          <a:p>
            <a:pPr indent="-342900" lvl="0" marL="457200" rtl="0" algn="l">
              <a:spcBef>
                <a:spcPts val="0"/>
              </a:spcBef>
              <a:spcAft>
                <a:spcPts val="0"/>
              </a:spcAft>
              <a:buSzPts val="1800"/>
              <a:buChar char="●"/>
            </a:pPr>
            <a:r>
              <a:rPr lang="en"/>
              <a:t>Represented in memory as pointers, null pointer for </a:t>
            </a:r>
            <a:r>
              <a:rPr lang="en"/>
              <a:t>unbound</a:t>
            </a:r>
            <a:r>
              <a:rPr lang="en"/>
              <a:t> variable</a:t>
            </a:r>
            <a:endParaRPr/>
          </a:p>
          <a:p>
            <a:pPr indent="-342900" lvl="0" marL="457200" rtl="0" algn="l">
              <a:spcBef>
                <a:spcPts val="0"/>
              </a:spcBef>
              <a:spcAft>
                <a:spcPts val="0"/>
              </a:spcAft>
              <a:buSzPts val="1800"/>
              <a:buChar char="●"/>
            </a:pPr>
            <a:r>
              <a:rPr lang="en"/>
              <a:t>Forces the programmer to arrange rule logic so that variables will be bound to concrete integer values before any arithmetic is performed on them</a:t>
            </a:r>
            <a:endParaRPr/>
          </a:p>
          <a:p>
            <a:pPr indent="-342900" lvl="0" marL="457200" rtl="0" algn="l">
              <a:spcBef>
                <a:spcPts val="0"/>
              </a:spcBef>
              <a:spcAft>
                <a:spcPts val="0"/>
              </a:spcAft>
              <a:buSzPts val="1800"/>
              <a:buChar char="●"/>
            </a:pPr>
            <a:r>
              <a:rPr lang="en"/>
              <a:t>Not as flexible as logic programming could theoretically be, we want more!</a:t>
            </a:r>
            <a:endParaRPr/>
          </a:p>
          <a:p>
            <a:pPr indent="-342900" lvl="0" marL="457200" rtl="0" algn="l">
              <a:spcBef>
                <a:spcPts val="0"/>
              </a:spcBef>
              <a:spcAft>
                <a:spcPts val="0"/>
              </a:spcAft>
              <a:buSzPts val="1800"/>
              <a:buChar char="●"/>
            </a:pPr>
            <a:r>
              <a:rPr b="1" lang="en"/>
              <a:t>Constraint logic programming</a:t>
            </a:r>
            <a:r>
              <a:rPr lang="en"/>
              <a:t> standard library extension allows a set of </a:t>
            </a:r>
            <a:r>
              <a:rPr b="1" lang="en"/>
              <a:t>lazy constraints</a:t>
            </a:r>
            <a:r>
              <a:rPr lang="en"/>
              <a:t> to be attached to each variable</a:t>
            </a:r>
            <a:endParaRPr/>
          </a:p>
          <a:p>
            <a:pPr indent="-342900" lvl="0" marL="457200" rtl="0" algn="l">
              <a:spcBef>
                <a:spcPts val="0"/>
              </a:spcBef>
              <a:spcAft>
                <a:spcPts val="0"/>
              </a:spcAft>
              <a:buSzPts val="1800"/>
              <a:buChar char="●"/>
            </a:pPr>
            <a:r>
              <a:rPr lang="en"/>
              <a:t>When top-level query succeeds, lazy constraints are echoed</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a:t>
            </a:r>
            <a:r>
              <a:rPr lang="en"/>
              <a:t> Logic Programming Operators</a:t>
            </a:r>
            <a:endParaRPr/>
          </a:p>
        </p:txBody>
      </p:sp>
      <p:sp>
        <p:nvSpPr>
          <p:cNvPr id="761" name="Google Shape;761;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Equality constraint </a:t>
            </a:r>
            <a:r>
              <a:rPr lang="en">
                <a:latin typeface="Consolas"/>
                <a:ea typeface="Consolas"/>
                <a:cs typeface="Consolas"/>
                <a:sym typeface="Consolas"/>
              </a:rPr>
              <a:t>#=</a:t>
            </a:r>
            <a:r>
              <a:rPr lang="en"/>
              <a:t> is symmetric between LHS and RHS and subsumes operations </a:t>
            </a:r>
            <a:r>
              <a:rPr lang="en">
                <a:latin typeface="Consolas"/>
                <a:ea typeface="Consolas"/>
                <a:cs typeface="Consolas"/>
                <a:sym typeface="Consolas"/>
              </a:rPr>
              <a:t>is</a:t>
            </a:r>
            <a:r>
              <a:rPr lang="en"/>
              <a:t> and </a:t>
            </a:r>
            <a:r>
              <a:rPr lang="en">
                <a:latin typeface="Consolas"/>
                <a:ea typeface="Consolas"/>
                <a:cs typeface="Consolas"/>
                <a:sym typeface="Consolas"/>
              </a:rPr>
              <a:t>=:=</a:t>
            </a:r>
            <a:r>
              <a:rPr lang="en"/>
              <a:t>, internally reduces to these whenever possible</a:t>
            </a:r>
            <a:endParaRPr/>
          </a:p>
          <a:p>
            <a:pPr indent="-342900" lvl="0" marL="457200" rtl="0" algn="l">
              <a:spcBef>
                <a:spcPts val="0"/>
              </a:spcBef>
              <a:spcAft>
                <a:spcPts val="0"/>
              </a:spcAft>
              <a:buSzPts val="1800"/>
              <a:buChar char="●"/>
            </a:pPr>
            <a:r>
              <a:rPr lang="en"/>
              <a:t>For other arithmetic comparisons, lazy constraints </a:t>
            </a:r>
            <a:r>
              <a:rPr lang="en">
                <a:latin typeface="Consolas"/>
                <a:ea typeface="Consolas"/>
                <a:cs typeface="Consolas"/>
                <a:sym typeface="Consolas"/>
              </a:rPr>
              <a:t>#&lt;</a:t>
            </a:r>
            <a:r>
              <a:rPr lang="en"/>
              <a:t>, </a:t>
            </a:r>
            <a:r>
              <a:rPr lang="en">
                <a:latin typeface="Consolas"/>
                <a:ea typeface="Consolas"/>
                <a:cs typeface="Consolas"/>
                <a:sym typeface="Consolas"/>
              </a:rPr>
              <a:t>#&gt;=</a:t>
            </a:r>
            <a:r>
              <a:rPr lang="en"/>
              <a:t> etc.</a:t>
            </a:r>
            <a:endParaRPr/>
          </a:p>
          <a:p>
            <a:pPr indent="-342900" lvl="0" marL="457200" rtl="0" algn="l">
              <a:spcBef>
                <a:spcPts val="0"/>
              </a:spcBef>
              <a:spcAft>
                <a:spcPts val="0"/>
              </a:spcAft>
              <a:buSzPts val="1800"/>
              <a:buChar char="●"/>
            </a:pPr>
            <a:r>
              <a:rPr lang="en"/>
              <a:t>Lazy constraints are automatically propagated during program execution, and trigger backtracking as soon as they become impossible to satisfy</a:t>
            </a:r>
            <a:endParaRPr/>
          </a:p>
          <a:p>
            <a:pPr indent="-342900" lvl="0" marL="457200" rtl="0" algn="l">
              <a:spcBef>
                <a:spcPts val="0"/>
              </a:spcBef>
              <a:spcAft>
                <a:spcPts val="0"/>
              </a:spcAft>
              <a:buSzPts val="1800"/>
              <a:buChar char="●"/>
            </a:pPr>
            <a:r>
              <a:rPr lang="en"/>
              <a:t>Predicates </a:t>
            </a:r>
            <a:r>
              <a:rPr lang="en">
                <a:latin typeface="Consolas"/>
                <a:ea typeface="Consolas"/>
                <a:cs typeface="Consolas"/>
                <a:sym typeface="Consolas"/>
              </a:rPr>
              <a:t>indomain/1</a:t>
            </a:r>
            <a:r>
              <a:rPr lang="en"/>
              <a:t> and </a:t>
            </a:r>
            <a:r>
              <a:rPr lang="en">
                <a:latin typeface="Consolas"/>
                <a:ea typeface="Consolas"/>
                <a:cs typeface="Consolas"/>
                <a:sym typeface="Consolas"/>
              </a:rPr>
              <a:t>labelling/2</a:t>
            </a:r>
            <a:r>
              <a:rPr lang="en"/>
              <a:t> can be used to iterate through all possible values of lazily constrained variables, essentially turning these variables back into ordinary Prolog variables when needed</a:t>
            </a:r>
            <a:endParaRPr/>
          </a:p>
          <a:p>
            <a:pPr indent="-342900" lvl="0" marL="457200" rtl="0" algn="l">
              <a:spcBef>
                <a:spcPts val="0"/>
              </a:spcBef>
              <a:spcAft>
                <a:spcPts val="0"/>
              </a:spcAft>
              <a:buSzPts val="1800"/>
              <a:buChar char="●"/>
            </a:pPr>
            <a:r>
              <a:rPr lang="en"/>
              <a:t>Require the constrained domain to be finite, though</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Limerick About Prolog, As Written by ChatGPT</a:t>
            </a:r>
            <a:endParaRPr/>
          </a:p>
        </p:txBody>
      </p:sp>
      <p:sp>
        <p:nvSpPr>
          <p:cNvPr id="767" name="Google Shape;767;p125"/>
          <p:cNvSpPr txBox="1"/>
          <p:nvPr>
            <p:ph idx="1" type="body"/>
          </p:nvPr>
        </p:nvSpPr>
        <p:spPr>
          <a:xfrm>
            <a:off x="1426825" y="1432200"/>
            <a:ext cx="5977500" cy="22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22222"/>
                </a:solidFill>
                <a:latin typeface="Arial"/>
                <a:ea typeface="Arial"/>
                <a:cs typeface="Arial"/>
                <a:sym typeface="Arial"/>
              </a:rPr>
              <a:t>There once was a language called Prolog,</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Its rules and queries, oh so cogent.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 made programmers shout,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"This language is what it's about!"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A joy to code with, no need to cogitate.</a:t>
            </a:r>
            <a:endParaRPr sz="20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2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778" name="Google Shape;778;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a:t>
            </a:r>
            <a:r>
              <a:rPr b="1" lang="en"/>
              <a:t>laws of environment</a:t>
            </a:r>
            <a:endParaRPr b="1"/>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a:t>
            </a:r>
            <a:r>
              <a:rPr b="1" lang="en"/>
              <a:t>explicit</a:t>
            </a:r>
            <a:r>
              <a:rPr lang="en"/>
              <a:t> (</a:t>
            </a:r>
            <a:r>
              <a:rPr b="1" lang="en"/>
              <a:t>directly observable</a:t>
            </a:r>
            <a:r>
              <a:rPr lang="en"/>
              <a:t>) parts and </a:t>
            </a:r>
            <a:r>
              <a:rPr b="1" lang="en"/>
              <a:t>implicit</a:t>
            </a:r>
            <a:r>
              <a:rPr lang="en"/>
              <a:t> parts</a:t>
            </a:r>
            <a:endParaRPr/>
          </a:p>
          <a:p>
            <a:pPr indent="-342900" lvl="0" marL="457200" rtl="0" algn="l">
              <a:spcBef>
                <a:spcPts val="0"/>
              </a:spcBef>
              <a:spcAft>
                <a:spcPts val="0"/>
              </a:spcAft>
              <a:buSzPts val="1800"/>
              <a:buChar char="●"/>
            </a:pPr>
            <a:r>
              <a:rPr lang="en"/>
              <a:t>Implicit truths are still just as "real" as explicit truths, in that they have real effects on the consequences of different actions</a:t>
            </a:r>
            <a:endParaRPr/>
          </a:p>
          <a:p>
            <a:pPr indent="-342900" lvl="0" marL="457200" rtl="0" algn="l">
              <a:spcBef>
                <a:spcPts val="0"/>
              </a:spcBef>
              <a:spcAft>
                <a:spcPts val="0"/>
              </a:spcAft>
              <a:buSzPts val="1800"/>
              <a:buChar char="●"/>
            </a:pPr>
            <a:r>
              <a:rPr lang="en"/>
              <a:t>Implicit </a:t>
            </a:r>
            <a:r>
              <a:rPr lang="en"/>
              <a:t>truths must be reasoned from the observed explicit truths, aided with the "laws of nature" of the environment that bind these together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28"/>
          <p:cNvSpPr txBox="1"/>
          <p:nvPr>
            <p:ph type="title"/>
          </p:nvPr>
        </p:nvSpPr>
        <p:spPr>
          <a:xfrm>
            <a:off x="311700" y="43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Reasoning</a:t>
            </a:r>
            <a:endParaRPr/>
          </a:p>
        </p:txBody>
      </p:sp>
      <p:sp>
        <p:nvSpPr>
          <p:cNvPr id="784" name="Google Shape;784;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Mechanistic inference engines perform logical reasoning based solely on the form of the sentences, without </a:t>
            </a:r>
            <a:r>
              <a:rPr lang="en"/>
              <a:t>appealing to any ideas about objects that the symbols in these sentences happen to refer to</a:t>
            </a:r>
            <a:endParaRPr/>
          </a:p>
          <a:p>
            <a:pPr indent="-342900" lvl="0" marL="457200" rtl="0" algn="l">
              <a:spcBef>
                <a:spcPts val="0"/>
              </a:spcBef>
              <a:spcAft>
                <a:spcPts val="0"/>
              </a:spcAft>
              <a:buSzPts val="1800"/>
              <a:buChar char="●"/>
            </a:pPr>
            <a:r>
              <a:rPr lang="en"/>
              <a:t>Especially rewriting the symbols of a sentence does not change any </a:t>
            </a:r>
            <a:r>
              <a:rPr b="1" lang="en"/>
              <a:t>formal</a:t>
            </a:r>
            <a:r>
              <a:rPr lang="en"/>
              <a:t> properties of that sentence that could affect mechanistic inference</a:t>
            </a:r>
            <a:endParaRPr/>
          </a:p>
          <a:p>
            <a:pPr indent="-342900" lvl="0" marL="457200" rtl="0" algn="l">
              <a:spcBef>
                <a:spcPts val="0"/>
              </a:spcBef>
              <a:spcAft>
                <a:spcPts val="0"/>
              </a:spcAft>
              <a:buSzPts val="1800"/>
              <a:buChar char="●"/>
            </a:pPr>
            <a:r>
              <a:rPr lang="en"/>
              <a:t>If you agree that sentences "</a:t>
            </a:r>
            <a:r>
              <a:rPr b="1" lang="en"/>
              <a:t>All men are mortal</a:t>
            </a:r>
            <a:r>
              <a:rPr lang="en"/>
              <a:t>" and "</a:t>
            </a:r>
            <a:r>
              <a:rPr b="1" lang="en"/>
              <a:t>Socrates is a man</a:t>
            </a:r>
            <a:r>
              <a:rPr lang="en"/>
              <a:t>" entail the sentence "</a:t>
            </a:r>
            <a:r>
              <a:rPr b="1" lang="en"/>
              <a:t>Socrates is mortal</a:t>
            </a:r>
            <a:r>
              <a:rPr lang="en"/>
              <a:t>", then you should agree that the sentences "</a:t>
            </a:r>
            <a:r>
              <a:rPr b="1" lang="en"/>
              <a:t>All foo are bar</a:t>
            </a:r>
            <a:r>
              <a:rPr lang="en"/>
              <a:t>" and "</a:t>
            </a:r>
            <a:r>
              <a:rPr b="1" lang="en"/>
              <a:t>Xyb123 is foo</a:t>
            </a:r>
            <a:r>
              <a:rPr lang="en"/>
              <a:t>" entail "</a:t>
            </a:r>
            <a:r>
              <a:rPr b="1" lang="en"/>
              <a:t>Xyb123 is bar</a:t>
            </a:r>
            <a:r>
              <a:rPr lang="en"/>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790" name="Google Shape;790;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a:t>
            </a:r>
            <a:r>
              <a:rPr b="1" lang="en"/>
              <a:t>world</a:t>
            </a:r>
            <a:endParaRPr b="1"/>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a:t>
            </a:r>
            <a:r>
              <a:rPr b="1" lang="en"/>
              <a:t>model</a:t>
            </a:r>
            <a:r>
              <a:rPr lang="en"/>
              <a:t> for that set</a:t>
            </a:r>
            <a:endParaRPr/>
          </a:p>
          <a:p>
            <a:pPr indent="-342900" lvl="0" marL="457200" rtl="0" algn="l">
              <a:spcBef>
                <a:spcPts val="0"/>
              </a:spcBef>
              <a:spcAft>
                <a:spcPts val="0"/>
              </a:spcAft>
              <a:buSzPts val="1800"/>
              <a:buChar char="●"/>
            </a:pPr>
            <a:r>
              <a:rPr lang="en"/>
              <a:t>Sentence that is false in every world is a </a:t>
            </a:r>
            <a:r>
              <a:rPr b="1" lang="en"/>
              <a:t>contradiction</a:t>
            </a:r>
            <a:endParaRPr b="1"/>
          </a:p>
          <a:p>
            <a:pPr indent="-342900" lvl="0" marL="457200" rtl="0" algn="l">
              <a:spcBef>
                <a:spcPts val="0"/>
              </a:spcBef>
              <a:spcAft>
                <a:spcPts val="0"/>
              </a:spcAft>
              <a:buSzPts val="1800"/>
              <a:buChar char="●"/>
            </a:pPr>
            <a:r>
              <a:rPr lang="en"/>
              <a:t>Sentence that is true in </a:t>
            </a:r>
            <a:r>
              <a:rPr lang="en"/>
              <a:t>every</a:t>
            </a:r>
            <a:r>
              <a:rPr lang="en"/>
              <a:t> world is </a:t>
            </a:r>
            <a:r>
              <a:rPr b="1" lang="en"/>
              <a:t>valid</a:t>
            </a:r>
            <a:r>
              <a:rPr lang="en"/>
              <a:t> (</a:t>
            </a:r>
            <a:r>
              <a:rPr b="1" lang="en"/>
              <a:t>tautology</a:t>
            </a:r>
            <a:r>
              <a:rPr lang="en"/>
              <a:t>)</a:t>
            </a:r>
            <a:endParaRPr/>
          </a:p>
          <a:p>
            <a:pPr indent="-342900" lvl="0" marL="457200" rtl="0" algn="l">
              <a:spcBef>
                <a:spcPts val="0"/>
              </a:spcBef>
              <a:spcAft>
                <a:spcPts val="0"/>
              </a:spcAft>
              <a:buSzPts val="1800"/>
              <a:buChar char="●"/>
            </a:pPr>
            <a:r>
              <a:rPr lang="en"/>
              <a:t>Sentences </a:t>
            </a:r>
            <a:r>
              <a:rPr lang="en"/>
              <a:t>ɸ and ψ are </a:t>
            </a:r>
            <a:r>
              <a:rPr b="1" lang="en"/>
              <a:t>consistent</a:t>
            </a:r>
            <a:r>
              <a:rPr lang="en"/>
              <a:t> if ɸ ⋀ ψ is not a contradiction</a:t>
            </a:r>
            <a:endParaRPr/>
          </a:p>
          <a:p>
            <a:pPr indent="-342900" lvl="0" marL="457200" rtl="0" algn="l">
              <a:spcBef>
                <a:spcPts val="0"/>
              </a:spcBef>
              <a:spcAft>
                <a:spcPts val="0"/>
              </a:spcAft>
              <a:buSzPts val="1800"/>
              <a:buChar char="●"/>
            </a:pPr>
            <a:r>
              <a:rPr lang="en"/>
              <a:t>Note that the sentence "2 + 2 = 4" is </a:t>
            </a:r>
            <a:r>
              <a:rPr b="1" lang="en"/>
              <a:t>not</a:t>
            </a:r>
            <a:r>
              <a:rPr lang="en"/>
              <a:t> a tautology, but depends on the meaning of the symbols 2, + and 4 in that world </a:t>
            </a:r>
            <a:endParaRPr/>
          </a:p>
          <a:p>
            <a:pPr indent="-342900" lvl="0" marL="457200" rtl="0" algn="l">
              <a:spcBef>
                <a:spcPts val="0"/>
              </a:spcBef>
              <a:spcAft>
                <a:spcPts val="0"/>
              </a:spcAft>
              <a:buSzPts val="1800"/>
              <a:buChar char="●"/>
            </a:pPr>
            <a:r>
              <a:rPr lang="en"/>
              <a:t>Sentence "2 + 2 = 2 + 2" is tautology (meaning of = is fixed)</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796" name="Google Shape;796;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Entailment</a:t>
            </a:r>
            <a:r>
              <a:rPr lang="en"/>
              <a: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b="1" lang="en"/>
              <a:t>Inference</a:t>
            </a:r>
            <a:r>
              <a:rPr lang="en"/>
              <a:t>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b="1" lang="en"/>
              <a:t>Implication</a:t>
            </a:r>
            <a:r>
              <a:rPr lang="en"/>
              <a:t> ɸ ⇒ ψ: Express the notion of "If ɸ, then ψ" as a sentence stated inside the logic itself</a:t>
            </a:r>
            <a:endParaRPr/>
          </a:p>
          <a:p>
            <a:pPr indent="-342900" lvl="0" marL="457200" rtl="0" algn="l">
              <a:spcBef>
                <a:spcPts val="0"/>
              </a:spcBef>
              <a:spcAft>
                <a:spcPts val="0"/>
              </a:spcAft>
              <a:buSzPts val="1800"/>
              <a:buChar char="●"/>
            </a:pPr>
            <a:r>
              <a:rPr lang="en"/>
              <a:t>Implication is intuitive </a:t>
            </a:r>
            <a:r>
              <a:rPr b="1" lang="en"/>
              <a:t>syntactic sugar</a:t>
            </a:r>
            <a:r>
              <a:rPr lang="en"/>
              <a:t> for sentence not-ɸ ∨ ψ</a:t>
            </a:r>
            <a:endParaRPr/>
          </a:p>
          <a:p>
            <a:pPr indent="-342900" lvl="0" marL="457200" rtl="0" algn="l">
              <a:spcBef>
                <a:spcPts val="0"/>
              </a:spcBef>
              <a:spcAft>
                <a:spcPts val="0"/>
              </a:spcAft>
              <a:buSzPts val="1800"/>
              <a:buChar char="●"/>
            </a:pPr>
            <a:r>
              <a:rPr lang="en"/>
              <a:t>Do not hallucinate a </a:t>
            </a:r>
            <a:r>
              <a:rPr b="1" lang="en"/>
              <a:t>causal</a:t>
            </a:r>
            <a:r>
              <a:rPr lang="en"/>
              <a:t> relationship between ɸ and ψ</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Carroll's Paradox of Finite Inference</a:t>
            </a:r>
            <a:endParaRPr/>
          </a:p>
        </p:txBody>
      </p:sp>
      <p:sp>
        <p:nvSpPr>
          <p:cNvPr id="802" name="Google Shape;802;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accepts the sentences "</a:t>
            </a:r>
            <a:r>
              <a:rPr i="1" lang="en"/>
              <a:t>A</a:t>
            </a:r>
            <a:r>
              <a:rPr lang="en"/>
              <a:t>" and "If </a:t>
            </a:r>
            <a:r>
              <a:rPr i="1" lang="en"/>
              <a:t>A</a:t>
            </a:r>
            <a:r>
              <a:rPr lang="en"/>
              <a:t>, then </a:t>
            </a:r>
            <a:r>
              <a:rPr i="1" lang="en"/>
              <a:t>Z</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B</a:t>
            </a:r>
            <a:endParaRPr i="1"/>
          </a:p>
          <a:p>
            <a:pPr indent="-342900" lvl="0" marL="457200" rtl="0" algn="l">
              <a:spcBef>
                <a:spcPts val="0"/>
              </a:spcBef>
              <a:spcAft>
                <a:spcPts val="0"/>
              </a:spcAft>
              <a:buSzPts val="1800"/>
              <a:buChar char="●"/>
            </a:pPr>
            <a:r>
              <a:rPr lang="en"/>
              <a:t>Joe says that he accepts the sentences </a:t>
            </a:r>
            <a:r>
              <a:rPr lang="en"/>
              <a:t>"</a:t>
            </a:r>
            <a:r>
              <a:rPr i="1" lang="en"/>
              <a:t>A</a:t>
            </a:r>
            <a:r>
              <a:rPr lang="en"/>
              <a:t>" and "If </a:t>
            </a:r>
            <a:r>
              <a:rPr i="1" lang="en"/>
              <a:t>A</a:t>
            </a:r>
            <a:r>
              <a:rPr lang="en"/>
              <a:t>, then </a:t>
            </a:r>
            <a:r>
              <a:rPr i="1" lang="en"/>
              <a:t>Z</a:t>
            </a:r>
            <a:r>
              <a:rPr lang="en"/>
              <a:t>" and your </a:t>
            </a:r>
            <a:r>
              <a:rPr i="1" lang="en"/>
              <a:t>B</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C</a:t>
            </a:r>
            <a:r>
              <a:rPr lang="en"/>
              <a:t>, and repeat</a:t>
            </a:r>
            <a:endParaRPr/>
          </a:p>
          <a:p>
            <a:pPr indent="-342900" lvl="0" marL="457200" rtl="0" algn="l">
              <a:spcBef>
                <a:spcPts val="0"/>
              </a:spcBef>
              <a:spcAft>
                <a:spcPts val="0"/>
              </a:spcAft>
              <a:buSzPts val="1800"/>
              <a:buChar char="●"/>
            </a:pPr>
            <a:r>
              <a:rPr b="1" lang="en"/>
              <a:t>Rules of inference can't themselves be logic sentences</a:t>
            </a:r>
            <a:endParaRPr b="1"/>
          </a:p>
          <a:p>
            <a:pPr indent="-342900" lvl="0" marL="457200" rtl="0" algn="l">
              <a:spcBef>
                <a:spcPts val="0"/>
              </a:spcBef>
              <a:spcAft>
                <a:spcPts val="0"/>
              </a:spcAft>
              <a:buSzPts val="1800"/>
              <a:buChar char="●"/>
            </a:pPr>
            <a:r>
              <a:rPr lang="en"/>
              <a:t>Otherwise we will get turtles all the way down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a:t>
            </a:r>
            <a:r>
              <a:rPr b="1" lang="en"/>
              <a:t>scoring</a:t>
            </a:r>
            <a:r>
              <a:rPr lang="en"/>
              <a:t> criterion</a:t>
            </a:r>
            <a:endParaRPr/>
          </a:p>
          <a:p>
            <a:pPr indent="-342900" lvl="0" marL="457200" rtl="0" algn="l">
              <a:spcBef>
                <a:spcPts val="0"/>
              </a:spcBef>
              <a:spcAft>
                <a:spcPts val="0"/>
              </a:spcAft>
              <a:buSzPts val="1800"/>
              <a:buChar char="●"/>
            </a:pPr>
            <a:r>
              <a:rPr lang="en"/>
              <a:t>Rules designed to guarantee </a:t>
            </a:r>
            <a:r>
              <a:rPr b="1" lang="en"/>
              <a:t>termination</a:t>
            </a:r>
            <a:endParaRPr b="1"/>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b="1" lang="en"/>
              <a:t>Sports</a:t>
            </a:r>
            <a:r>
              <a:rPr lang="en"/>
              <a:t> are games that cannot be extracted from underlying physical media; soccer changes quite a lot if you use a ball made of concrete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808" name="Google Shape;808;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Bivalence</a:t>
            </a:r>
            <a:r>
              <a:rPr lang="en"/>
              <a:t> is a 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a:t>
            </a:r>
            <a:r>
              <a:rPr b="1" lang="en"/>
              <a:t>fuzzy logic</a:t>
            </a:r>
            <a:endParaRPr b="1"/>
          </a:p>
          <a:p>
            <a:pPr indent="-342900" lvl="0" marL="457200" rtl="0" algn="l">
              <a:spcBef>
                <a:spcPts val="0"/>
              </a:spcBef>
              <a:spcAft>
                <a:spcPts val="0"/>
              </a:spcAft>
              <a:buSzPts val="1800"/>
              <a:buChar char="●"/>
            </a:pPr>
            <a:r>
              <a:rPr lang="en"/>
              <a:t>In </a:t>
            </a:r>
            <a:r>
              <a:rPr b="1" lang="en"/>
              <a:t>Bayesian probability</a:t>
            </a:r>
            <a:r>
              <a:rPr lang="en"/>
              <a:t>, formula ɸ is either true or false in the given world, but our </a:t>
            </a:r>
            <a:r>
              <a:rPr b="1" lang="en"/>
              <a:t>degree of belief</a:t>
            </a:r>
            <a:r>
              <a:rPr lang="en"/>
              <a:t> in it can vary in range [0, 1]</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814" name="Google Shape;814;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Law of Excluded Middle</a:t>
            </a:r>
            <a:r>
              <a:rPr lang="en"/>
              <a:t> is 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a:t>
            </a:r>
            <a:r>
              <a:rPr b="1" lang="en"/>
              <a:t>logically equivalent</a:t>
            </a:r>
            <a:r>
              <a:rPr lang="en"/>
              <a:t> to determine if formula ɸ ∨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 depending on whether this is </a:t>
            </a:r>
            <a:r>
              <a:rPr b="1" lang="en"/>
              <a:t>ontological</a:t>
            </a:r>
            <a:r>
              <a:rPr lang="en"/>
              <a:t> or </a:t>
            </a:r>
            <a:r>
              <a:rPr b="1" lang="en"/>
              <a:t>epistemological</a:t>
            </a:r>
            <a:r>
              <a:rPr lang="en"/>
              <a:t> </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820" name="Google Shape;820;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a:t>
            </a:r>
            <a:r>
              <a:rPr b="1" lang="en"/>
              <a:t>truth functional</a:t>
            </a:r>
            <a:r>
              <a:rPr lang="en"/>
              <a:t> or </a:t>
            </a:r>
            <a:r>
              <a:rPr b="1" lang="en"/>
              <a:t>compositional</a:t>
            </a:r>
            <a:r>
              <a:rPr lang="en"/>
              <a:t> if the truth value of a formula is fully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the probabilities P(</a:t>
            </a:r>
            <a:r>
              <a:rPr i="1" lang="en"/>
              <a:t>A</a:t>
            </a:r>
            <a:r>
              <a:rPr lang="en"/>
              <a:t> ∨ </a:t>
            </a:r>
            <a:r>
              <a:rPr i="1" lang="en"/>
              <a:t>B</a:t>
            </a:r>
            <a:r>
              <a:rPr lang="en"/>
              <a:t>) or P(</a:t>
            </a:r>
            <a:r>
              <a:rPr i="1" lang="en"/>
              <a:t>A</a:t>
            </a:r>
            <a:r>
              <a:rPr lang="en"/>
              <a:t> ⋀ </a:t>
            </a:r>
            <a:r>
              <a:rPr i="1" lang="en"/>
              <a:t>B</a:t>
            </a:r>
            <a:r>
              <a:rPr lang="en"/>
              <a:t>) from these</a:t>
            </a:r>
            <a:endParaRPr/>
          </a:p>
          <a:p>
            <a:pPr indent="-342900" lvl="0" marL="457200" rtl="0" algn="l">
              <a:spcBef>
                <a:spcPts val="0"/>
              </a:spcBef>
              <a:spcAft>
                <a:spcPts val="0"/>
              </a:spcAft>
              <a:buSzPts val="1800"/>
              <a:buChar char="●"/>
            </a:pPr>
            <a:r>
              <a:rPr lang="en"/>
              <a:t>Does not hold for higher-order </a:t>
            </a:r>
            <a:r>
              <a:rPr b="1" lang="en"/>
              <a:t>modal logics</a:t>
            </a:r>
            <a:r>
              <a:rPr lang="en"/>
              <a:t> that use operators such as "knows" or "believes" or "sometimes" or "always"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826" name="Google Shape;826;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Monotonicity</a:t>
            </a:r>
            <a:r>
              <a:rPr lang="en"/>
              <a:t>: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b="1" lang="en"/>
              <a:t>Locality</a:t>
            </a:r>
            <a:r>
              <a:rPr lang="en"/>
              <a:t>: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b="1" lang="en"/>
              <a:t>Detachment</a:t>
            </a:r>
            <a:r>
              <a:rPr lang="en"/>
              <a: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b="1" lang="en"/>
              <a:t>Principle of explosion</a:t>
            </a:r>
            <a:r>
              <a:rPr lang="en"/>
              <a:t>: From a knowledge base that contains both sentences ɸ and not-ɸ, any sentence whatsoever can be inferred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832" name="Google Shape;832;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a:t>
            </a:r>
            <a:r>
              <a:rPr b="1" lang="en"/>
              <a:t>fuzzy logic</a:t>
            </a:r>
            <a:r>
              <a:rPr lang="en"/>
              <a:t>, the facts themselves in the world are gray, and each </a:t>
            </a:r>
            <a:r>
              <a:rPr lang="en"/>
              <a:t>proposition</a:t>
            </a:r>
            <a:r>
              <a:rPr lang="en"/>
              <a:t> </a:t>
            </a:r>
            <a:r>
              <a:rPr i="1" lang="en"/>
              <a:t>A</a:t>
            </a:r>
            <a:r>
              <a:rPr lang="en"/>
              <a:t> that refers to them gets a truth value </a:t>
            </a:r>
            <a:r>
              <a:rPr i="1" lang="en"/>
              <a:t>μ</a:t>
            </a:r>
            <a:r>
              <a:rPr lang="en"/>
              <a:t>(</a:t>
            </a:r>
            <a:r>
              <a:rPr i="1" lang="en"/>
              <a:t>A</a:t>
            </a:r>
            <a:r>
              <a:rPr lang="en"/>
              <a:t>) in</a:t>
            </a:r>
            <a:r>
              <a:rPr lang="en"/>
              <a:t> [0, 1]</a:t>
            </a:r>
            <a:endParaRPr/>
          </a:p>
          <a:p>
            <a:pPr indent="-342900" lvl="0" marL="457200" rtl="0" algn="l">
              <a:spcBef>
                <a:spcPts val="0"/>
              </a:spcBef>
              <a:spcAft>
                <a:spcPts val="0"/>
              </a:spcAft>
              <a:buSzPts val="1800"/>
              <a:buChar char="●"/>
            </a:pPr>
            <a:r>
              <a:rPr lang="en"/>
              <a:t>Might actually be more appropriately called "logic of fuzziness"</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μ</a:t>
            </a:r>
            <a:r>
              <a:rPr lang="en"/>
              <a:t>(</a:t>
            </a:r>
            <a:r>
              <a:rPr i="1" lang="en"/>
              <a:t>A</a:t>
            </a:r>
            <a:r>
              <a:rPr lang="en"/>
              <a:t> ⋀ </a:t>
            </a:r>
            <a:r>
              <a:rPr i="1" lang="en"/>
              <a:t>B</a:t>
            </a:r>
            <a:r>
              <a:rPr lang="en"/>
              <a:t>) = min(</a:t>
            </a:r>
            <a:r>
              <a:rPr i="1" lang="en"/>
              <a:t>μ</a:t>
            </a:r>
            <a:r>
              <a:rPr lang="en"/>
              <a:t>(</a:t>
            </a:r>
            <a:r>
              <a:rPr i="1" lang="en"/>
              <a:t>A</a:t>
            </a:r>
            <a:r>
              <a:rPr lang="en"/>
              <a:t>), </a:t>
            </a:r>
            <a:r>
              <a:rPr i="1" lang="en"/>
              <a:t>μ</a:t>
            </a:r>
            <a:r>
              <a:rPr lang="en"/>
              <a:t>(</a:t>
            </a:r>
            <a:r>
              <a:rPr i="1" lang="en"/>
              <a:t>B</a:t>
            </a:r>
            <a:r>
              <a:rPr lang="en"/>
              <a:t>)), </a:t>
            </a:r>
            <a:r>
              <a:rPr i="1" lang="en"/>
              <a:t>μ</a:t>
            </a:r>
            <a:r>
              <a:rPr lang="en"/>
              <a:t>(</a:t>
            </a:r>
            <a:r>
              <a:rPr i="1" lang="en"/>
              <a:t>A</a:t>
            </a:r>
            <a:r>
              <a:rPr lang="en"/>
              <a:t> ∨ </a:t>
            </a:r>
            <a:r>
              <a:rPr i="1" lang="en"/>
              <a:t>B</a:t>
            </a:r>
            <a:r>
              <a:rPr lang="en"/>
              <a:t>) = max(</a:t>
            </a:r>
            <a:r>
              <a:rPr i="1" lang="en"/>
              <a:t>μ</a:t>
            </a:r>
            <a:r>
              <a:rPr lang="en"/>
              <a:t>(</a:t>
            </a:r>
            <a:r>
              <a:rPr i="1" lang="en"/>
              <a:t>A</a:t>
            </a:r>
            <a:r>
              <a:rPr lang="en"/>
              <a:t>), </a:t>
            </a:r>
            <a:r>
              <a:rPr i="1" lang="en"/>
              <a:t>μ</a:t>
            </a:r>
            <a:r>
              <a:rPr lang="en"/>
              <a:t>(</a:t>
            </a:r>
            <a:r>
              <a:rPr i="1" lang="en"/>
              <a:t>B</a:t>
            </a:r>
            <a:r>
              <a:rPr lang="en"/>
              <a:t>)), </a:t>
            </a:r>
            <a:r>
              <a:rPr i="1" lang="en"/>
              <a:t>μ</a:t>
            </a:r>
            <a:r>
              <a:rPr lang="en"/>
              <a:t>(not-</a:t>
            </a:r>
            <a:r>
              <a:rPr i="1" lang="en"/>
              <a:t>A</a:t>
            </a:r>
            <a:r>
              <a:rPr lang="en"/>
              <a:t>) = 1 – </a:t>
            </a:r>
            <a:r>
              <a:rPr i="1" lang="en"/>
              <a:t>μ</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Disjunctive Normal Form and Horn Clauses</a:t>
            </a:r>
            <a:endParaRPr/>
          </a:p>
        </p:txBody>
      </p:sp>
      <p:sp>
        <p:nvSpPr>
          <p:cNvPr id="838" name="Google Shape;838;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implicative normal form rewritten using ∨</a:t>
            </a:r>
            <a:endParaRPr/>
          </a:p>
          <a:p>
            <a:pPr indent="-342900" lvl="0" marL="457200" rtl="0" algn="l">
              <a:spcBef>
                <a:spcPts val="0"/>
              </a:spcBef>
              <a:spcAft>
                <a:spcPts val="0"/>
              </a:spcAft>
              <a:buSzPts val="1800"/>
              <a:buChar char="●"/>
            </a:pPr>
            <a:r>
              <a:rPr lang="en"/>
              <a:t>(</a:t>
            </a:r>
            <a:r>
              <a:rPr i="1" lang="en"/>
              <a:t>A</a:t>
            </a:r>
            <a:r>
              <a:rPr lang="en"/>
              <a:t> ∨ not-</a:t>
            </a:r>
            <a:r>
              <a:rPr i="1" lang="en"/>
              <a:t>B</a:t>
            </a:r>
            <a:r>
              <a:rPr lang="en"/>
              <a:t> ∨ not-</a:t>
            </a:r>
            <a:r>
              <a:rPr i="1" lang="en"/>
              <a:t>C</a:t>
            </a:r>
            <a:r>
              <a:rPr lang="en"/>
              <a:t> ∨ </a:t>
            </a:r>
            <a:r>
              <a:rPr i="1" lang="en"/>
              <a:t>D</a:t>
            </a:r>
            <a:r>
              <a:rPr lang="en"/>
              <a:t>) is the same formula as (</a:t>
            </a:r>
            <a:r>
              <a:rPr i="1" lang="en"/>
              <a:t>B</a:t>
            </a:r>
            <a:r>
              <a:rPr lang="en"/>
              <a:t> ⋀ </a:t>
            </a:r>
            <a:r>
              <a:rPr i="1" lang="en"/>
              <a:t>C</a:t>
            </a:r>
            <a:r>
              <a:rPr lang="en"/>
              <a:t> ⇒ </a:t>
            </a:r>
            <a:r>
              <a:rPr i="1" lang="en"/>
              <a:t>A</a:t>
            </a:r>
            <a:r>
              <a:rPr lang="en"/>
              <a:t> </a:t>
            </a:r>
            <a:r>
              <a:rPr lang="en"/>
              <a:t>∨ </a:t>
            </a:r>
            <a:r>
              <a:rPr i="1" lang="en"/>
              <a:t>D</a:t>
            </a:r>
            <a:r>
              <a:rPr lang="en"/>
              <a:t>)</a:t>
            </a:r>
            <a:endParaRPr/>
          </a:p>
          <a:p>
            <a:pPr indent="-342900" lvl="0" marL="457200" rtl="0" algn="l">
              <a:spcBef>
                <a:spcPts val="0"/>
              </a:spcBef>
              <a:spcAft>
                <a:spcPts val="0"/>
              </a:spcAft>
              <a:buSzPts val="1800"/>
              <a:buChar char="●"/>
            </a:pPr>
            <a:r>
              <a:rPr lang="en"/>
              <a:t>Formula in a </a:t>
            </a:r>
            <a:r>
              <a:rPr b="1" lang="en"/>
              <a:t>disjunctive normal form</a:t>
            </a:r>
            <a:r>
              <a:rPr lang="en"/>
              <a:t> is said to be in </a:t>
            </a:r>
            <a:r>
              <a:rPr b="1" lang="en"/>
              <a:t>Horn form</a:t>
            </a:r>
            <a:r>
              <a:rPr lang="en"/>
              <a:t> if its every </a:t>
            </a:r>
            <a:r>
              <a:rPr lang="en"/>
              <a:t>clause</a:t>
            </a:r>
            <a:r>
              <a:rPr lang="en"/>
              <a:t> contains at most one positive literal</a:t>
            </a:r>
            <a:endParaRPr/>
          </a:p>
          <a:p>
            <a:pPr indent="-342900" lvl="0" marL="457200" rtl="0" algn="l">
              <a:spcBef>
                <a:spcPts val="0"/>
              </a:spcBef>
              <a:spcAft>
                <a:spcPts val="0"/>
              </a:spcAft>
              <a:buSzPts val="1800"/>
              <a:buChar char="●"/>
            </a:pPr>
            <a:r>
              <a:rPr lang="en"/>
              <a:t>Bunch of positive premises imply exactly one positive conclusion</a:t>
            </a:r>
            <a:endParaRPr/>
          </a:p>
          <a:p>
            <a:pPr indent="-342900" lvl="0" marL="457200" rtl="0" algn="l">
              <a:spcBef>
                <a:spcPts val="0"/>
              </a:spcBef>
              <a:spcAft>
                <a:spcPts val="0"/>
              </a:spcAft>
              <a:buSzPts val="1800"/>
              <a:buChar char="●"/>
            </a:pPr>
            <a:r>
              <a:rPr lang="en"/>
              <a:t>Inference algorithms for Horn clauses are simpler than algorithms for general clauses, since there is no branching for conclusion</a:t>
            </a:r>
            <a:endParaRPr/>
          </a:p>
          <a:p>
            <a:pPr indent="-342900" lvl="0" marL="457200" rtl="0" algn="l">
              <a:spcBef>
                <a:spcPts val="0"/>
              </a:spcBef>
              <a:spcAft>
                <a:spcPts val="0"/>
              </a:spcAft>
              <a:buSzPts val="1800"/>
              <a:buChar char="●"/>
            </a:pPr>
            <a:r>
              <a:rPr b="1" lang="en"/>
              <a:t>Modus Ponens</a:t>
            </a:r>
            <a:r>
              <a:rPr lang="en"/>
              <a:t> is complete reasoning algorithm for Horn clauses, using either </a:t>
            </a:r>
            <a:r>
              <a:rPr b="1" lang="en"/>
              <a:t>forward chaining</a:t>
            </a:r>
            <a:r>
              <a:rPr lang="en"/>
              <a:t> or </a:t>
            </a:r>
            <a:r>
              <a:rPr b="1" lang="en"/>
              <a:t>backwards chaining</a:t>
            </a:r>
            <a:endParaRPr b="1"/>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844" name="Google Shape;844;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Due to use of </a:t>
            </a:r>
            <a:r>
              <a:rPr b="1" lang="en"/>
              <a:t>distributive laws</a:t>
            </a:r>
            <a:r>
              <a:rPr lang="en"/>
              <a:t>,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a:t>
            </a:r>
            <a:r>
              <a:rPr b="1" lang="en"/>
              <a:t>Tseytin transformation</a:t>
            </a:r>
            <a:r>
              <a:rPr lang="en"/>
              <a:t>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 for subformulas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850" name="Google Shape;850;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a:r>
            <a:r>
              <a:rPr b="1" lang="en"/>
              <a:t>at most three literals</a:t>
            </a:r>
            <a:r>
              <a:rPr lang="en"/>
              <a:t>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the clause ɸ with two clauses (</a:t>
            </a:r>
            <a:r>
              <a:rPr i="1" lang="en"/>
              <a:t>Z</a:t>
            </a:r>
            <a:r>
              <a:rPr lang="en"/>
              <a:t> </a:t>
            </a:r>
            <a:r>
              <a:rPr lang="en"/>
              <a:t>∨</a:t>
            </a:r>
            <a:r>
              <a:rPr lang="en"/>
              <a:t> </a:t>
            </a:r>
            <a:r>
              <a:rPr lang="en"/>
              <a:t>ɸ</a:t>
            </a:r>
            <a:r>
              <a:rPr baseline="-25000" lang="en"/>
              <a:t>1</a:t>
            </a:r>
            <a:r>
              <a:rPr lang="en"/>
              <a:t>) ⋀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Resolution Refutation</a:t>
            </a:r>
            <a:endParaRPr/>
          </a:p>
        </p:txBody>
      </p:sp>
      <p:sp>
        <p:nvSpPr>
          <p:cNvPr id="856" name="Google Shape;856;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Resolution rule is sound, but is not strong enough to produce all </a:t>
            </a:r>
            <a:r>
              <a:rPr lang="en"/>
              <a:t>sentences</a:t>
            </a:r>
            <a:r>
              <a:rPr lang="en"/>
              <a:t> entailed by the given knowledge base</a:t>
            </a:r>
            <a:endParaRPr/>
          </a:p>
          <a:p>
            <a:pPr indent="-342900" lvl="0" marL="457200" rtl="0" algn="l">
              <a:spcBef>
                <a:spcPts val="0"/>
              </a:spcBef>
              <a:spcAft>
                <a:spcPts val="0"/>
              </a:spcAft>
              <a:buSzPts val="1800"/>
              <a:buChar char="●"/>
            </a:pPr>
            <a:r>
              <a:rPr lang="en"/>
              <a:t>For </a:t>
            </a:r>
            <a:r>
              <a:rPr lang="en"/>
              <a:t>example</a:t>
            </a:r>
            <a:r>
              <a:rPr lang="en"/>
              <a:t>, can't produce </a:t>
            </a:r>
            <a:r>
              <a:rPr i="1" lang="en"/>
              <a:t>P</a:t>
            </a:r>
            <a:r>
              <a:rPr lang="en"/>
              <a:t> ∨ </a:t>
            </a:r>
            <a:r>
              <a:rPr i="1" lang="en"/>
              <a:t>Q</a:t>
            </a:r>
            <a:r>
              <a:rPr lang="en"/>
              <a:t> from the knowledge base </a:t>
            </a:r>
            <a:r>
              <a:rPr i="1" lang="en"/>
              <a:t>P</a:t>
            </a:r>
            <a:r>
              <a:rPr lang="en"/>
              <a:t> ⋀ </a:t>
            </a:r>
            <a:r>
              <a:rPr i="1" lang="en"/>
              <a:t>Q</a:t>
            </a:r>
            <a:endParaRPr i="1"/>
          </a:p>
          <a:p>
            <a:pPr indent="-342900" lvl="0" marL="457200" rtl="0" algn="l">
              <a:spcBef>
                <a:spcPts val="0"/>
              </a:spcBef>
              <a:spcAft>
                <a:spcPts val="0"/>
              </a:spcAft>
              <a:buSzPts val="1800"/>
              <a:buChar char="●"/>
            </a:pPr>
            <a:r>
              <a:rPr lang="en"/>
              <a:t>To prove that </a:t>
            </a:r>
            <a:r>
              <a:rPr lang="en"/>
              <a:t>ɸ ⊨ ψ</a:t>
            </a:r>
            <a:r>
              <a:rPr lang="en"/>
              <a:t>, show that (ɸ ⋀ not-ψ) is inconsistent</a:t>
            </a:r>
            <a:endParaRPr/>
          </a:p>
          <a:p>
            <a:pPr indent="-342900" lvl="0" marL="457200" rtl="0" algn="l">
              <a:spcBef>
                <a:spcPts val="0"/>
              </a:spcBef>
              <a:spcAft>
                <a:spcPts val="0"/>
              </a:spcAft>
              <a:buSzPts val="1800"/>
              <a:buChar char="●"/>
            </a:pPr>
            <a:r>
              <a:rPr b="1" lang="en"/>
              <a:t>Proof by </a:t>
            </a:r>
            <a:r>
              <a:rPr b="1" lang="en"/>
              <a:t>contradiction</a:t>
            </a:r>
            <a:r>
              <a:rPr lang="en"/>
              <a:t> by deriving </a:t>
            </a:r>
            <a:r>
              <a:rPr b="1" lang="en"/>
              <a:t>empty clause</a:t>
            </a:r>
            <a:endParaRPr b="1"/>
          </a:p>
          <a:p>
            <a:pPr indent="-342900" lvl="0" marL="457200" rtl="0" algn="l">
              <a:spcBef>
                <a:spcPts val="0"/>
              </a:spcBef>
              <a:spcAft>
                <a:spcPts val="0"/>
              </a:spcAft>
              <a:buSzPts val="1800"/>
              <a:buChar char="●"/>
            </a:pPr>
            <a:r>
              <a:rPr b="1" lang="en"/>
              <a:t>Resolution refutation</a:t>
            </a:r>
            <a:r>
              <a:rPr lang="en"/>
              <a:t> is complete for propositional logic</a:t>
            </a:r>
            <a:endParaRPr/>
          </a:p>
          <a:p>
            <a:pPr indent="-342900" lvl="0" marL="457200" rtl="0" algn="l">
              <a:spcBef>
                <a:spcPts val="0"/>
              </a:spcBef>
              <a:spcAft>
                <a:spcPts val="0"/>
              </a:spcAft>
              <a:buSzPts val="1800"/>
              <a:buChar char="●"/>
            </a:pPr>
            <a:r>
              <a:rPr lang="en"/>
              <a:t>Since there can exist at most 3</a:t>
            </a:r>
            <a:r>
              <a:rPr baseline="30000" i="1" lang="en"/>
              <a:t>n</a:t>
            </a:r>
            <a:r>
              <a:rPr lang="en"/>
              <a:t> clauses for </a:t>
            </a:r>
            <a:r>
              <a:rPr i="1" lang="en"/>
              <a:t>n</a:t>
            </a:r>
            <a:r>
              <a:rPr lang="en"/>
              <a:t> propositional symbols (DUCY?), algorithm will return positive or negative answer in finite time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862" name="Google Shape;862;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a:t>
            </a:r>
            <a:r>
              <a:rPr b="1" lang="en"/>
              <a:t>Cook's theorem</a:t>
            </a:r>
            <a:r>
              <a:rPr lang="en"/>
              <a:t> proves that any decision and search problem from the class </a:t>
            </a:r>
            <a:r>
              <a:rPr b="1" lang="en"/>
              <a:t>NP (non-deterministic polynomial time)</a:t>
            </a:r>
            <a:r>
              <a:rPr lang="en"/>
              <a:t>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b="1" lang="en"/>
              <a:t>The original decision problem has a solution iff this formula is satisfiable</a:t>
            </a:r>
            <a:endParaRPr b="1"/>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a:t>
            </a:r>
            <a:r>
              <a:rPr b="1" lang="en"/>
              <a:t>outcomes</a:t>
            </a:r>
            <a:r>
              <a:rPr lang="en"/>
              <a:t> in environment that affect the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only after taking its action,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a:t>
            </a:r>
            <a:r>
              <a:rPr b="1" lang="en"/>
              <a:t>observable</a:t>
            </a:r>
            <a:r>
              <a:rPr lang="en"/>
              <a:t> or </a:t>
            </a:r>
            <a:r>
              <a:rPr b="1" lang="en"/>
              <a:t>deterministic</a:t>
            </a:r>
            <a:r>
              <a:rPr lang="en"/>
              <a:t>, the rational action is not guaranteed to produce the best possible outcome, luck has an effect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868" name="Google Shape;868;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separate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a:t>
            </a:r>
            <a:endParaRPr/>
          </a:p>
          <a:p>
            <a:pPr indent="-342900" lvl="0" marL="457200" rtl="0" algn="l">
              <a:spcBef>
                <a:spcPts val="0"/>
              </a:spcBef>
              <a:spcAft>
                <a:spcPts val="0"/>
              </a:spcAft>
              <a:buSzPts val="1800"/>
              <a:buChar char="●"/>
            </a:pPr>
            <a:r>
              <a:rPr lang="en"/>
              <a:t>Each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clause (</a:t>
            </a:r>
            <a:r>
              <a:rPr i="1" lang="en"/>
              <a:t>C</a:t>
            </a:r>
            <a:r>
              <a:rPr baseline="-25000" i="1" lang="en"/>
              <a:t>uc</a:t>
            </a:r>
            <a:r>
              <a:rPr lang="en"/>
              <a:t> ⇒ not–</a:t>
            </a:r>
            <a:r>
              <a:rPr i="1" lang="en"/>
              <a:t>C</a:t>
            </a:r>
            <a:r>
              <a:rPr baseline="-25000" i="1" lang="en"/>
              <a:t>vc</a:t>
            </a:r>
            <a:r>
              <a:rPr lang="en"/>
              <a:t>) so that nodes connected by an edge can't share colour</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874" name="Google Shape;874;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Sudoku</a:t>
            </a:r>
            <a:r>
              <a:rPr lang="en"/>
              <a:t>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880" name="Google Shape;880;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both ways, choose some </a:t>
            </a:r>
            <a:r>
              <a:rPr b="1" lang="en"/>
              <a:t>active</a:t>
            </a:r>
            <a:r>
              <a:rPr lang="en"/>
              <a:t>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three combinations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endParaRPr/>
          </a:p>
          <a:p>
            <a:pPr indent="-342900" lvl="0" marL="457200" rtl="0" algn="l">
              <a:spcBef>
                <a:spcPts val="0"/>
              </a:spcBef>
              <a:spcAft>
                <a:spcPts val="0"/>
              </a:spcAft>
              <a:buSzPts val="1800"/>
              <a:buChar char="●"/>
            </a:pPr>
            <a:r>
              <a:rPr lang="en"/>
              <a:t>Clauses satisfied by assignment become </a:t>
            </a:r>
            <a:r>
              <a:rPr b="1" lang="en"/>
              <a:t>inactive</a:t>
            </a:r>
            <a:endParaRPr b="1"/>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886" name="Google Shape;886;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b="1" lang="en"/>
              <a:t>Unit propagation</a:t>
            </a:r>
            <a:r>
              <a:rPr lang="en"/>
              <a:t>: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b="1" lang="en"/>
              <a:t>Pure literal elimination</a:t>
            </a:r>
            <a:r>
              <a:rPr lang="en"/>
              <a:t>: If some literal appears only one polarity in the remaining active formulas, make that literal true </a:t>
            </a:r>
            <a:r>
              <a:rPr lang="en"/>
              <a:t>without</a:t>
            </a:r>
            <a:r>
              <a:rPr lang="en"/>
              <a:t> branching</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892" name="Google Shape;892;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a:t>
            </a:r>
            <a:r>
              <a:rPr b="1" lang="en"/>
              <a:t>data structure</a:t>
            </a:r>
            <a:r>
              <a:rPr lang="en"/>
              <a:t>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a preprocessing step computes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a:t>
            </a:r>
            <a:r>
              <a:rPr b="1" lang="en"/>
              <a:t>Conflict-Driven Clause Learning</a:t>
            </a:r>
            <a:r>
              <a:rPr lang="en"/>
              <a:t> analyzes the reason and adds new clauses to knowledge base to prevent this in later branches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898" name="Google Shape;898;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b="1" lang="en"/>
              <a:t>Binary decision diagrams</a:t>
            </a:r>
            <a:r>
              <a:rPr lang="en"/>
              <a:t>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a:t>
            </a:r>
            <a:r>
              <a:rPr b="1" lang="en"/>
              <a:t>product</a:t>
            </a:r>
            <a:r>
              <a:rPr lang="en"/>
              <a:t> of sizes of trees for ɸ and ψ, but hopefully lots of </a:t>
            </a:r>
            <a:r>
              <a:rPr b="1" lang="en"/>
              <a:t>cancellation</a:t>
            </a:r>
            <a:r>
              <a:rPr lang="en"/>
              <a:t> happens while melding these trees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904" name="Google Shape;904;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otherwise difficult questions become (nearly) trivial to answer</a:t>
            </a:r>
            <a:endParaRPr/>
          </a:p>
          <a:p>
            <a:pPr indent="-342900" lvl="0" marL="457200" rtl="0" algn="l">
              <a:spcBef>
                <a:spcPts val="0"/>
              </a:spcBef>
              <a:spcAft>
                <a:spcPts val="0"/>
              </a:spcAft>
              <a:buSzPts val="1800"/>
              <a:buChar char="●"/>
            </a:pPr>
            <a:r>
              <a:rPr lang="en"/>
              <a:t>Evaluate the formula for the given variable assignment (this one is trivial)</a:t>
            </a:r>
            <a:endParaRPr/>
          </a:p>
          <a:p>
            <a:pPr indent="-342900" lvl="0" marL="457200" rtl="0" algn="l">
              <a:spcBef>
                <a:spcPts val="0"/>
              </a:spcBef>
              <a:spcAft>
                <a:spcPts val="0"/>
              </a:spcAft>
              <a:buSzPts val="1800"/>
              <a:buChar char="●"/>
            </a:pPr>
            <a:r>
              <a:rPr lang="en"/>
              <a:t>Determine whether KB is satisfiable (this one is also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a:t>
            </a:r>
            <a:r>
              <a:rPr b="1" lang="en"/>
              <a:t>exact number of satisfying solutions</a:t>
            </a:r>
            <a:r>
              <a:rPr lang="en"/>
              <a:t> (needs postprocessing)</a:t>
            </a:r>
            <a:endParaRPr/>
          </a:p>
          <a:p>
            <a:pPr indent="-342900" lvl="0" marL="457200" rtl="0" algn="l">
              <a:spcBef>
                <a:spcPts val="0"/>
              </a:spcBef>
              <a:spcAft>
                <a:spcPts val="0"/>
              </a:spcAft>
              <a:buSzPts val="1800"/>
              <a:buChar char="●"/>
            </a:pPr>
            <a:r>
              <a:rPr b="1" lang="en"/>
              <a:t>Choose a random satisfying </a:t>
            </a:r>
            <a:r>
              <a:rPr b="1"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a:t>
            </a:r>
            <a:r>
              <a:rPr b="1" lang="en"/>
              <a:t>optimal cost solution</a:t>
            </a:r>
            <a:endParaRPr b="1"/>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Intuitionistic Logic</a:t>
            </a:r>
            <a:endParaRPr/>
          </a:p>
        </p:txBody>
      </p:sp>
      <p:sp>
        <p:nvSpPr>
          <p:cNvPr id="910" name="Google Shape;910;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more restrictive form of logic where double negation elimination and the law of </a:t>
            </a:r>
            <a:r>
              <a:rPr lang="en"/>
              <a:t>excluded</a:t>
            </a:r>
            <a:r>
              <a:rPr lang="en"/>
              <a:t> middle are not considered valid</a:t>
            </a:r>
            <a:endParaRPr/>
          </a:p>
          <a:p>
            <a:pPr indent="-342900" lvl="0" marL="457200" rtl="0" algn="l">
              <a:spcBef>
                <a:spcPts val="0"/>
              </a:spcBef>
              <a:spcAft>
                <a:spcPts val="0"/>
              </a:spcAft>
              <a:buSzPts val="1800"/>
              <a:buChar char="●"/>
            </a:pPr>
            <a:r>
              <a:rPr lang="en"/>
              <a:t>Allows </a:t>
            </a:r>
            <a:r>
              <a:rPr lang="en"/>
              <a:t>only</a:t>
            </a:r>
            <a:r>
              <a:rPr lang="en"/>
              <a:t> </a:t>
            </a:r>
            <a:r>
              <a:rPr b="1" lang="en"/>
              <a:t>constructive</a:t>
            </a:r>
            <a:r>
              <a:rPr lang="en"/>
              <a:t> proofs for something being true</a:t>
            </a:r>
            <a:endParaRPr/>
          </a:p>
          <a:p>
            <a:pPr indent="-342900" lvl="0" marL="457200" rtl="0" algn="l">
              <a:spcBef>
                <a:spcPts val="0"/>
              </a:spcBef>
              <a:spcAft>
                <a:spcPts val="0"/>
              </a:spcAft>
              <a:buSzPts val="1800"/>
              <a:buChar char="●"/>
            </a:pPr>
            <a:r>
              <a:rPr lang="en"/>
              <a:t>In ordinary propositional logic, you can prove </a:t>
            </a:r>
            <a:r>
              <a:rPr i="1" lang="en"/>
              <a:t>A</a:t>
            </a:r>
            <a:r>
              <a:rPr lang="en"/>
              <a:t> by separately proving both formulas </a:t>
            </a:r>
            <a:r>
              <a:rPr i="1" lang="en"/>
              <a:t>B</a:t>
            </a:r>
            <a:r>
              <a:rPr lang="en"/>
              <a:t> ⇒ </a:t>
            </a:r>
            <a:r>
              <a:rPr i="1" lang="en"/>
              <a:t>A</a:t>
            </a:r>
            <a:r>
              <a:rPr lang="en"/>
              <a:t> and not-</a:t>
            </a:r>
            <a:r>
              <a:rPr i="1" lang="en"/>
              <a:t>B</a:t>
            </a:r>
            <a:r>
              <a:rPr lang="en"/>
              <a:t> ⇒ </a:t>
            </a:r>
            <a:r>
              <a:rPr i="1" lang="en"/>
              <a:t>A</a:t>
            </a:r>
            <a:r>
              <a:rPr lang="en"/>
              <a:t> and resolving those</a:t>
            </a:r>
            <a:endParaRPr/>
          </a:p>
          <a:p>
            <a:pPr indent="-342900" lvl="0" marL="457200" rtl="0" algn="l">
              <a:spcBef>
                <a:spcPts val="0"/>
              </a:spcBef>
              <a:spcAft>
                <a:spcPts val="0"/>
              </a:spcAft>
              <a:buSzPts val="1800"/>
              <a:buChar char="●"/>
            </a:pPr>
            <a:r>
              <a:rPr lang="en"/>
              <a:t>Don't need to know whether B or not-</a:t>
            </a:r>
            <a:r>
              <a:rPr i="1" lang="en"/>
              <a:t>B</a:t>
            </a:r>
            <a:r>
              <a:rPr lang="en"/>
              <a:t> is true, the conclusion </a:t>
            </a:r>
            <a:r>
              <a:rPr i="1" lang="en"/>
              <a:t>A</a:t>
            </a:r>
            <a:r>
              <a:rPr lang="en"/>
              <a:t> follows</a:t>
            </a:r>
            <a:endParaRPr/>
          </a:p>
          <a:p>
            <a:pPr indent="-342900" lvl="0" marL="457200" rtl="0" algn="l">
              <a:spcBef>
                <a:spcPts val="0"/>
              </a:spcBef>
              <a:spcAft>
                <a:spcPts val="0"/>
              </a:spcAft>
              <a:buSzPts val="1800"/>
              <a:buChar char="●"/>
            </a:pPr>
            <a:r>
              <a:rPr lang="en"/>
              <a:t>In intuitionistic logic, this move is not allowed</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Propositional Logic Limitations </a:t>
            </a:r>
            <a:endParaRPr/>
          </a:p>
        </p:txBody>
      </p:sp>
      <p:sp>
        <p:nvSpPr>
          <p:cNvPr id="921" name="Google Shape;921;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propositional logic, propositions refer to individual facts in the world</a:t>
            </a:r>
            <a:endParaRPr/>
          </a:p>
          <a:p>
            <a:pPr indent="-342900" lvl="0" marL="457200" rtl="0" algn="l">
              <a:spcBef>
                <a:spcPts val="0"/>
              </a:spcBef>
              <a:spcAft>
                <a:spcPts val="0"/>
              </a:spcAft>
              <a:buSzPts val="1800"/>
              <a:buChar char="●"/>
            </a:pPr>
            <a:r>
              <a:rPr lang="en"/>
              <a:t>To encode two separate facts "Socrates is mortal" and "Theon is mortal", need to have two separate propositions</a:t>
            </a:r>
            <a:endParaRPr/>
          </a:p>
          <a:p>
            <a:pPr indent="-342900" lvl="0" marL="457200" rtl="0" algn="l">
              <a:spcBef>
                <a:spcPts val="0"/>
              </a:spcBef>
              <a:spcAft>
                <a:spcPts val="0"/>
              </a:spcAft>
              <a:buSzPts val="1800"/>
              <a:buChar char="●"/>
            </a:pPr>
            <a:r>
              <a:rPr lang="en"/>
              <a:t>Cannot </a:t>
            </a:r>
            <a:r>
              <a:rPr b="1" lang="en"/>
              <a:t>quantify</a:t>
            </a:r>
            <a:r>
              <a:rPr lang="en"/>
              <a:t> over all relevant propositions to say "All men are mortal"</a:t>
            </a:r>
            <a:endParaRPr/>
          </a:p>
          <a:p>
            <a:pPr indent="-342900" lvl="0" marL="457200" rtl="0" algn="l">
              <a:spcBef>
                <a:spcPts val="0"/>
              </a:spcBef>
              <a:spcAft>
                <a:spcPts val="0"/>
              </a:spcAft>
              <a:buSzPts val="1800"/>
              <a:buChar char="●"/>
            </a:pPr>
            <a:r>
              <a:rPr lang="en"/>
              <a:t>Must instead write </a:t>
            </a:r>
            <a:r>
              <a:rPr lang="en"/>
              <a:t>conjunction</a:t>
            </a:r>
            <a:r>
              <a:rPr lang="en"/>
              <a:t> over all the relevant facts</a:t>
            </a:r>
            <a:endParaRPr/>
          </a:p>
          <a:p>
            <a:pPr indent="-342900" lvl="0" marL="457200" rtl="0" algn="l">
              <a:spcBef>
                <a:spcPts val="0"/>
              </a:spcBef>
              <a:spcAft>
                <a:spcPts val="0"/>
              </a:spcAft>
              <a:buSzPts val="1800"/>
              <a:buChar char="●"/>
            </a:pPr>
            <a:r>
              <a:rPr lang="en"/>
              <a:t>Would like to be able to say in one swoop </a:t>
            </a:r>
            <a:r>
              <a:rPr b="1" lang="en"/>
              <a:t>"All neighbours of a Sudoku square must have a </a:t>
            </a:r>
            <a:r>
              <a:rPr b="1" lang="en"/>
              <a:t>different</a:t>
            </a:r>
            <a:r>
              <a:rPr b="1" lang="en"/>
              <a:t> value than that square"</a:t>
            </a:r>
            <a:r>
              <a:rPr lang="en"/>
              <a:t>, instead of writing a zillion separate clauses to say this for all pairs of neighbouring squares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a:t>
            </a:r>
            <a:r>
              <a:rPr b="1" lang="en"/>
              <a:t>reasoning</a:t>
            </a:r>
            <a:r>
              <a:rPr lang="en"/>
              <a:t> to choose its actions</a:t>
            </a:r>
            <a:endParaRPr/>
          </a:p>
          <a:p>
            <a:pPr indent="-342900" lvl="0" marL="457200" rtl="0" algn="l">
              <a:spcBef>
                <a:spcPts val="0"/>
              </a:spcBef>
              <a:spcAft>
                <a:spcPts val="0"/>
              </a:spcAft>
              <a:buSzPts val="1800"/>
              <a:buChar char="●"/>
            </a:pPr>
            <a:r>
              <a:rPr lang="en"/>
              <a:t>Philosophical question of connection of rational thought and rational action</a:t>
            </a:r>
            <a:endParaRPr/>
          </a:p>
          <a:p>
            <a:pPr indent="-342900" lvl="0" marL="457200" rtl="0" algn="l">
              <a:spcBef>
                <a:spcPts val="0"/>
              </a:spcBef>
              <a:spcAft>
                <a:spcPts val="0"/>
              </a:spcAft>
              <a:buSzPts val="1800"/>
              <a:buChar char="●"/>
            </a:pPr>
            <a:r>
              <a:rPr lang="en"/>
              <a:t>Rational thought is supposed to produce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927" name="Google Shape;927;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logic itself, and the external </a:t>
            </a:r>
            <a:r>
              <a:rPr lang="en"/>
              <a:t>world that the logical formulas are referring to</a:t>
            </a:r>
            <a:endParaRPr/>
          </a:p>
          <a:p>
            <a:pPr indent="-342900" lvl="0" marL="457200" rtl="0" algn="l">
              <a:spcBef>
                <a:spcPts val="0"/>
              </a:spcBef>
              <a:spcAft>
                <a:spcPts val="0"/>
              </a:spcAft>
              <a:buSzPts val="1800"/>
              <a:buChar char="●"/>
            </a:pPr>
            <a:r>
              <a:rPr lang="en"/>
              <a:t>In FOL, world consists of </a:t>
            </a:r>
            <a:r>
              <a:rPr b="1" lang="en"/>
              <a:t>objects</a:t>
            </a:r>
            <a:r>
              <a:rPr lang="en"/>
              <a:t> and </a:t>
            </a:r>
            <a:r>
              <a:rPr b="1" lang="en"/>
              <a:t>relationships</a:t>
            </a:r>
            <a:endParaRPr b="1"/>
          </a:p>
          <a:p>
            <a:pPr indent="-342900" lvl="0" marL="457200" rtl="0" algn="l">
              <a:spcBef>
                <a:spcPts val="0"/>
              </a:spcBef>
              <a:spcAft>
                <a:spcPts val="0"/>
              </a:spcAft>
              <a:buSzPts val="1800"/>
              <a:buChar char="●"/>
            </a:pPr>
            <a:r>
              <a:rPr lang="en"/>
              <a:t>In FOL, logic consists of </a:t>
            </a:r>
            <a:r>
              <a:rPr b="1" lang="en"/>
              <a:t>terms</a:t>
            </a:r>
            <a:r>
              <a:rPr lang="en"/>
              <a:t> and </a:t>
            </a:r>
            <a:r>
              <a:rPr b="1" lang="en"/>
              <a:t>relations </a:t>
            </a:r>
            <a:r>
              <a:rPr lang="en"/>
              <a:t>as</a:t>
            </a:r>
            <a:r>
              <a:rPr b="1" lang="en"/>
              <a:t> predicates</a:t>
            </a:r>
            <a:endParaRPr b="1"/>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a:t>
            </a:r>
            <a:r>
              <a:rPr b="1" lang="en"/>
              <a:t>returns another object</a:t>
            </a:r>
            <a:r>
              <a:rPr lang="en"/>
              <a:t> in world</a:t>
            </a:r>
            <a:endParaRPr/>
          </a:p>
          <a:p>
            <a:pPr indent="-342900" lvl="0" marL="457200" rtl="0" algn="l">
              <a:spcBef>
                <a:spcPts val="0"/>
              </a:spcBef>
              <a:spcAft>
                <a:spcPts val="0"/>
              </a:spcAft>
              <a:buSzPts val="1800"/>
              <a:buChar char="●"/>
            </a:pPr>
            <a:r>
              <a:rPr lang="en"/>
              <a:t>All functions are total, defined over all the objects</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a:t>
            </a:r>
            <a:r>
              <a:rPr b="1" lang="en"/>
              <a:t>evaluates to truth value</a:t>
            </a:r>
            <a:r>
              <a:rPr lang="en"/>
              <a:t> inside logic</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Quantifiers</a:t>
            </a:r>
            <a:endParaRPr/>
          </a:p>
        </p:txBody>
      </p:sp>
      <p:sp>
        <p:nvSpPr>
          <p:cNvPr id="933" name="Google Shape;933;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complementary quantifiers </a:t>
            </a:r>
            <a:r>
              <a:rPr b="1" lang="en"/>
              <a:t>for all</a:t>
            </a:r>
            <a:r>
              <a:rPr lang="en"/>
              <a:t> (</a:t>
            </a:r>
            <a:r>
              <a:rPr lang="en">
                <a:solidFill>
                  <a:srgbClr val="000000"/>
                </a:solidFill>
                <a:highlight>
                  <a:srgbClr val="FFFFFF"/>
                </a:highlight>
              </a:rPr>
              <a:t>∀</a:t>
            </a:r>
            <a:r>
              <a:rPr lang="en"/>
              <a:t>) and </a:t>
            </a:r>
            <a:r>
              <a:rPr b="1" lang="en"/>
              <a:t>exists </a:t>
            </a:r>
            <a:r>
              <a:rPr lang="en"/>
              <a:t>(</a:t>
            </a:r>
            <a:r>
              <a:rPr lang="en">
                <a:solidFill>
                  <a:srgbClr val="000000"/>
                </a:solidFill>
                <a:highlight>
                  <a:srgbClr val="FFFFFF"/>
                </a:highlight>
              </a:rPr>
              <a:t>∃)</a:t>
            </a:r>
            <a:endParaRPr/>
          </a:p>
          <a:p>
            <a:pPr indent="-342900" lvl="0" marL="457200" rtl="0" algn="l">
              <a:spcBef>
                <a:spcPts val="0"/>
              </a:spcBef>
              <a:spcAft>
                <a:spcPts val="0"/>
              </a:spcAft>
              <a:buSzPts val="1800"/>
              <a:buChar char="●"/>
            </a:pPr>
            <a:r>
              <a:rPr lang="en"/>
              <a:t>Allow us to express general truths over the space of all objects at once</a:t>
            </a:r>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not-(∀ ​</a:t>
            </a:r>
            <a:r>
              <a:rPr i="1" lang="en">
                <a:solidFill>
                  <a:srgbClr val="000000"/>
                </a:solidFill>
                <a:highlight>
                  <a:srgbClr val="FFFFFF"/>
                </a:highlight>
              </a:rPr>
              <a:t>x</a:t>
            </a:r>
            <a:r>
              <a:rPr lang="en">
                <a:solidFill>
                  <a:srgbClr val="000000"/>
                </a:solidFill>
                <a:highlight>
                  <a:srgbClr val="FFFFFF"/>
                </a:highlight>
              </a:rPr>
              <a:t>​: P(</a:t>
            </a:r>
            <a:r>
              <a:rPr i="1" lang="en">
                <a:solidFill>
                  <a:srgbClr val="000000"/>
                </a:solidFill>
                <a:highlight>
                  <a:srgbClr val="FFFFFF"/>
                </a:highlight>
              </a:rPr>
              <a:t>x</a:t>
            </a:r>
            <a:r>
              <a:rPr lang="en">
                <a:solidFill>
                  <a:srgbClr val="000000"/>
                </a:solidFill>
                <a:highlight>
                  <a:srgbClr val="FFFFFF"/>
                </a:highlight>
              </a:rPr>
              <a:t>)) is equivalent to as ∃ ​</a:t>
            </a:r>
            <a:r>
              <a:rPr i="1" lang="en">
                <a:solidFill>
                  <a:srgbClr val="000000"/>
                </a:solidFill>
                <a:highlight>
                  <a:srgbClr val="FFFFFF"/>
                </a:highlight>
              </a:rPr>
              <a:t>x</a:t>
            </a:r>
            <a:r>
              <a:rPr lang="en">
                <a:solidFill>
                  <a:srgbClr val="000000"/>
                </a:solidFill>
                <a:highlight>
                  <a:srgbClr val="FFFFFF"/>
                </a:highlight>
              </a:rPr>
              <a:t>: not-P(</a:t>
            </a:r>
            <a:r>
              <a:rPr i="1" lang="en">
                <a:solidFill>
                  <a:srgbClr val="000000"/>
                </a:solidFill>
                <a:highlight>
                  <a:srgbClr val="FFFFFF"/>
                </a:highlight>
              </a:rPr>
              <a:t>x</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t>Quantifiers introduce </a:t>
            </a:r>
            <a:r>
              <a:rPr b="1" lang="en"/>
              <a:t>variables</a:t>
            </a:r>
            <a:r>
              <a:rPr lang="en"/>
              <a:t> to formulas</a:t>
            </a:r>
            <a:endParaRPr/>
          </a:p>
          <a:p>
            <a:pPr indent="-342900" lvl="0" marL="457200" rtl="0" algn="l">
              <a:spcBef>
                <a:spcPts val="0"/>
              </a:spcBef>
              <a:spcAft>
                <a:spcPts val="0"/>
              </a:spcAft>
              <a:buSzPts val="1800"/>
              <a:buChar char="●"/>
            </a:pPr>
            <a:r>
              <a:rPr lang="en"/>
              <a:t>Variables are </a:t>
            </a:r>
            <a:r>
              <a:rPr b="1" lang="en"/>
              <a:t>instantiated</a:t>
            </a:r>
            <a:r>
              <a:rPr lang="en"/>
              <a:t> to refer to actual objects in the world in the process of determining the truth of the formula</a:t>
            </a:r>
            <a:endParaRPr/>
          </a:p>
          <a:p>
            <a:pPr indent="-342900" lvl="0" marL="457200" rtl="0" algn="l">
              <a:spcBef>
                <a:spcPts val="0"/>
              </a:spcBef>
              <a:spcAft>
                <a:spcPts val="0"/>
              </a:spcAft>
              <a:buSzPts val="1800"/>
              <a:buChar char="●"/>
            </a:pPr>
            <a:r>
              <a:rPr b="1" lang="en"/>
              <a:t>Universally quantified</a:t>
            </a:r>
            <a:r>
              <a:rPr lang="en"/>
              <a:t> sentence must be true for all objects in the world (even those that we have no names for), </a:t>
            </a:r>
            <a:r>
              <a:rPr b="1" lang="en"/>
              <a:t>existentially quantified</a:t>
            </a:r>
            <a:r>
              <a:rPr lang="en"/>
              <a:t> for at least one</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939" name="Google Shape;939;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r>
              <a:rPr lang="en"/>
              <a:t>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br>
              <a:rPr lang="en"/>
            </a:br>
            <a:endParaRPr>
              <a:solidFill>
                <a:srgbClr val="000000"/>
              </a:solidFill>
              <a:highlight>
                <a:schemeClr val="lt1"/>
              </a:highlight>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945" name="Google Shape;945;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various relationships with each other</a:t>
            </a:r>
            <a:endParaRPr/>
          </a:p>
          <a:p>
            <a:pPr indent="-342900" lvl="0" marL="457200" rtl="0" algn="l">
              <a:spcBef>
                <a:spcPts val="0"/>
              </a:spcBef>
              <a:spcAft>
                <a:spcPts val="0"/>
              </a:spcAft>
              <a:buSzPts val="1800"/>
              <a:buChar char="●"/>
            </a:pPr>
            <a:r>
              <a:rPr lang="en"/>
              <a:t>In many environments, we would like to distinguish objects based on </a:t>
            </a:r>
            <a:r>
              <a:rPr b="1" lang="en"/>
              <a:t>type</a:t>
            </a:r>
            <a:endParaRPr b="1"/>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a:t>
            </a:r>
            <a:r>
              <a:rPr b="1" lang="en"/>
              <a:t>unary predicates</a:t>
            </a:r>
            <a:endParaRPr b="1"/>
          </a:p>
          <a:p>
            <a:pPr indent="-342900" lvl="0" marL="457200" rtl="0" algn="l">
              <a:spcBef>
                <a:spcPts val="0"/>
              </a:spcBef>
              <a:spcAft>
                <a:spcPts val="0"/>
              </a:spcAft>
              <a:buSzPts val="1800"/>
              <a:buChar char="●"/>
            </a:pPr>
            <a:r>
              <a:rPr lang="en"/>
              <a:t>If the world </a:t>
            </a:r>
            <a:r>
              <a:rPr lang="en"/>
              <a:t>consists</a:t>
            </a:r>
            <a:r>
              <a:rPr lang="en"/>
              <a:t> of animals and rocks, define appropriate unary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t>
            </a:r>
            <a:r>
              <a:rPr b="1" lang="en"/>
              <a:t>a non-logical axiom</a:t>
            </a:r>
            <a:r>
              <a:rPr lang="en"/>
              <a:t> to say "Every object is either animal or rock, but not both"</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Prenex Form</a:t>
            </a:r>
            <a:endParaRPr/>
          </a:p>
        </p:txBody>
      </p:sp>
      <p:sp>
        <p:nvSpPr>
          <p:cNvPr id="951" name="Google Shape;951;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1200"/>
              </a:spcBef>
              <a:spcAft>
                <a:spcPts val="0"/>
              </a:spcAft>
              <a:buClr>
                <a:srgbClr val="000000"/>
              </a:buClr>
              <a:buSzPts val="1800"/>
              <a:buChar char="●"/>
            </a:pPr>
            <a:r>
              <a:rPr lang="en">
                <a:solidFill>
                  <a:srgbClr val="000000"/>
                </a:solidFill>
                <a:highlight>
                  <a:srgbClr val="FFFFFF"/>
                </a:highlight>
              </a:rPr>
              <a:t>Same as in propositional logic, often handy to convert formulas into equivalent standard forms for reasoning algorithms to better digest</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highlight>
                  <a:srgbClr val="FFFFFF"/>
                </a:highlight>
              </a:rPr>
              <a:t>Prenex form</a:t>
            </a:r>
            <a:r>
              <a:rPr lang="en">
                <a:solidFill>
                  <a:srgbClr val="000000"/>
                </a:solidFill>
                <a:highlight>
                  <a:srgbClr val="FFFFFF"/>
                </a:highlight>
              </a:rPr>
              <a:t>: all quantifiers are universal, and in the front of formula</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rgbClr val="FFFFFF"/>
                </a:highlight>
              </a:rPr>
              <a:t>First, standardize variables apart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a quantifier flips it to the other quantifier and negates body, allowing us to move negations inside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Get rid of existential quantifications with </a:t>
            </a:r>
            <a:r>
              <a:rPr b="1" lang="en">
                <a:solidFill>
                  <a:srgbClr val="000000"/>
                </a:solidFill>
                <a:highlight>
                  <a:srgbClr val="FFFFFF"/>
                </a:highlight>
              </a:rPr>
              <a:t>Skolemization</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Move all universal quantifiers to the front, convert to CNF analogous to the way that propositional logic formulas were converted</a:t>
            </a:r>
            <a:endParaRPr>
              <a:solidFill>
                <a:srgbClr val="000000"/>
              </a:solidFill>
              <a:highlight>
                <a:srgbClr val="FFFFFF"/>
              </a:highlight>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Object Equality in FOL</a:t>
            </a:r>
            <a:endParaRPr/>
          </a:p>
        </p:txBody>
      </p:sp>
      <p:sp>
        <p:nvSpPr>
          <p:cNvPr id="957" name="Google Shape;957;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P</a:t>
            </a:r>
            <a:r>
              <a:rPr lang="en"/>
              <a:t> means "is an engineer" and </a:t>
            </a:r>
            <a:r>
              <a:rPr i="1" lang="en"/>
              <a:t>Q</a:t>
            </a:r>
            <a:r>
              <a:rPr lang="en"/>
              <a:t> means "is brother of"</a:t>
            </a:r>
            <a:endParaRPr/>
          </a:p>
          <a:p>
            <a:pPr indent="-342900" lvl="0" marL="457200" rtl="0" algn="l">
              <a:spcBef>
                <a:spcPts val="0"/>
              </a:spcBef>
              <a:spcAft>
                <a:spcPts val="0"/>
              </a:spcAft>
              <a:buSzPts val="1800"/>
              <a:buChar char="●"/>
            </a:pPr>
            <a:r>
              <a:rPr lang="en"/>
              <a:t>Clearly yes, if </a:t>
            </a:r>
            <a:r>
              <a:rPr i="1" lang="en"/>
              <a:t>Q</a:t>
            </a:r>
            <a:r>
              <a:rPr lang="en"/>
              <a:t> is the hard-coded </a:t>
            </a:r>
            <a:r>
              <a:rPr b="1" lang="en"/>
              <a:t>object equality</a:t>
            </a:r>
            <a:r>
              <a:rPr lang="en"/>
              <a:t> relation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t>
            </a:r>
            <a:r>
              <a:rPr b="1" lang="en"/>
              <a:t>axiom schema</a:t>
            </a:r>
            <a:r>
              <a:rPr lang="en"/>
              <a:t> that </a:t>
            </a:r>
            <a:r>
              <a:rPr lang="en"/>
              <a:t>asserts</a:t>
            </a:r>
            <a:r>
              <a:rPr lang="en"/>
              <a:t> </a:t>
            </a:r>
            <a:r>
              <a:rPr b="1" lang="en"/>
              <a:t>reflexivity</a:t>
            </a:r>
            <a:r>
              <a:rPr lang="en"/>
              <a:t>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a:p>
            <a:pPr indent="-342900" lvl="0" marL="457200" rtl="0" algn="l">
              <a:spcBef>
                <a:spcPts val="0"/>
              </a:spcBef>
              <a:spcAft>
                <a:spcPts val="0"/>
              </a:spcAft>
              <a:buSzPts val="1800"/>
              <a:buChar char="●"/>
            </a:pPr>
            <a:r>
              <a:rPr lang="en"/>
              <a:t>Third possible way </a:t>
            </a:r>
            <a:r>
              <a:rPr b="1" lang="en"/>
              <a:t>paramodulation rule</a:t>
            </a:r>
            <a:endParaRPr b="1"/>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963" name="Google Shape;963;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at least one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a:t>
            </a:r>
            <a:r>
              <a:rPr i="1" lang="en"/>
              <a:t>x</a:t>
            </a:r>
            <a:r>
              <a:rPr lang="en"/>
              <a:t> = </a:t>
            </a:r>
            <a:r>
              <a:rPr i="1" lang="en"/>
              <a:t>y</a:t>
            </a:r>
            <a:endParaRPr i="1"/>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a:t>
            </a:r>
            <a:r>
              <a:rPr i="1" lang="en"/>
              <a:t>x</a:t>
            </a:r>
            <a:r>
              <a:rPr lang="en"/>
              <a:t> ≠ </a:t>
            </a:r>
            <a:r>
              <a:rPr i="1" lang="en"/>
              <a:t>y</a:t>
            </a:r>
            <a:r>
              <a:rPr lang="en"/>
              <a:t> ⋀ </a:t>
            </a:r>
            <a:r>
              <a:rPr lang="en"/>
              <a:t>∀ </a:t>
            </a:r>
            <a:r>
              <a:rPr i="1" lang="en"/>
              <a:t>z</a:t>
            </a:r>
            <a:r>
              <a:rPr lang="en"/>
              <a:t>: (</a:t>
            </a:r>
            <a:r>
              <a:rPr i="1" lang="en"/>
              <a:t>z</a:t>
            </a:r>
            <a:r>
              <a:rPr lang="en"/>
              <a:t> = </a:t>
            </a:r>
            <a:r>
              <a:rPr i="1" lang="en"/>
              <a:t>x</a:t>
            </a:r>
            <a:r>
              <a:rPr lang="en"/>
              <a:t> ∨ </a:t>
            </a:r>
            <a:r>
              <a:rPr i="1" lang="en"/>
              <a:t>z</a:t>
            </a:r>
            <a:r>
              <a:rPr lang="en"/>
              <a:t> = </a:t>
            </a:r>
            <a:r>
              <a:rPr i="1" lang="en"/>
              <a:t>y</a:t>
            </a:r>
            <a:r>
              <a:rPr lang="en"/>
              <a:t>)</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969" name="Google Shape;969;p1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a:t>
            </a:r>
            <a:r>
              <a:rPr b="1" lang="en"/>
              <a:t>standard model</a:t>
            </a:r>
            <a:r>
              <a:rPr lang="en"/>
              <a:t> of integers</a:t>
            </a:r>
            <a:endParaRPr/>
          </a:p>
          <a:p>
            <a:pPr indent="-342900" lvl="0" marL="457200" rtl="0" algn="l">
              <a:spcBef>
                <a:spcPts val="0"/>
              </a:spcBef>
              <a:spcAft>
                <a:spcPts val="0"/>
              </a:spcAft>
              <a:buSzPts val="1800"/>
              <a:buChar char="●"/>
            </a:pPr>
            <a:r>
              <a:rPr lang="en"/>
              <a:t>Formula 2 + 2 = 4 can be proven as </a:t>
            </a:r>
            <a:r>
              <a:rPr b="1" lang="en"/>
              <a:t>theorem</a:t>
            </a:r>
            <a:r>
              <a:rPr lang="en"/>
              <a:t> from integer arithmetic axioms</a:t>
            </a:r>
            <a:endParaRPr/>
          </a:p>
          <a:p>
            <a:pPr indent="-342900" lvl="0" marL="457200" rtl="0" algn="l">
              <a:spcBef>
                <a:spcPts val="0"/>
              </a:spcBef>
              <a:spcAft>
                <a:spcPts val="0"/>
              </a:spcAft>
              <a:buSzPts val="1800"/>
              <a:buChar char="●"/>
            </a:pPr>
            <a:r>
              <a:rPr lang="en"/>
              <a:t>However, </a:t>
            </a:r>
            <a:r>
              <a:rPr b="1" lang="en"/>
              <a:t>world can also contain objects for which no term refers to!</a:t>
            </a:r>
            <a:endParaRPr b="1"/>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an object </a:t>
            </a:r>
            <a:r>
              <a:rPr i="1" lang="en"/>
              <a:t>x</a:t>
            </a:r>
            <a:r>
              <a:rPr lang="en"/>
              <a:t> that makes the formula true</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975" name="Google Shape;975;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Axioms may allow nonstandard models that we didn't intend</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Logic doesn't care what we "intend" with finger quotes</a:t>
            </a:r>
            <a:endParaRPr>
              <a:solidFill>
                <a:srgbClr val="000000"/>
              </a:solidFill>
              <a:highlight>
                <a:schemeClr val="lt1"/>
              </a:highlight>
            </a:endParaRPr>
          </a:p>
          <a:p>
            <a:pPr indent="0" lvl="0" marL="457200" rtl="0" algn="l">
              <a:spcBef>
                <a:spcPts val="1200"/>
              </a:spcBef>
              <a:spcAft>
                <a:spcPts val="1200"/>
              </a:spcAft>
              <a:buNone/>
            </a:pPr>
            <a:r>
              <a:t/>
            </a:r>
            <a:endParaRPr>
              <a:solidFill>
                <a:srgbClr val="000000"/>
              </a:solidFill>
              <a:highlight>
                <a:schemeClr val="lt1"/>
              </a:highlight>
            </a:endParaRPr>
          </a:p>
        </p:txBody>
      </p:sp>
      <p:sp>
        <p:nvSpPr>
          <p:cNvPr id="976" name="Google Shape;976;p160"/>
          <p:cNvSpPr txBox="1"/>
          <p:nvPr/>
        </p:nvSpPr>
        <p:spPr>
          <a:xfrm>
            <a:off x="2814600" y="2056450"/>
            <a:ext cx="17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Peano Arithmetic</a:t>
            </a:r>
            <a:endParaRPr/>
          </a:p>
        </p:txBody>
      </p:sp>
      <p:sp>
        <p:nvSpPr>
          <p:cNvPr id="982" name="Google Shape;982;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arbitrary cycles and chains of nameless objects, in addition to the chain that starts at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add axiom ∃</a:t>
            </a:r>
            <a:r>
              <a:rPr lang="en"/>
              <a:t> </a:t>
            </a:r>
            <a:r>
              <a:rPr i="1" lang="en"/>
              <a:t>x</a:t>
            </a:r>
            <a:r>
              <a:rPr lang="en"/>
              <a:t>: </a:t>
            </a:r>
            <a:r>
              <a:rPr i="1" lang="en"/>
              <a:t>x</a:t>
            </a:r>
            <a:r>
              <a:rPr lang="en"/>
              <a:t> = </a:t>
            </a:r>
            <a:r>
              <a:rPr i="1" lang="en"/>
              <a:t>s</a:t>
            </a:r>
            <a:r>
              <a:rPr lang="en"/>
              <a:t>(</a:t>
            </a:r>
            <a:r>
              <a:rPr i="1" lang="en"/>
              <a:t>x</a:t>
            </a:r>
            <a:r>
              <a:rPr lang="en"/>
              <a:t>) without creating contradiction</a:t>
            </a:r>
            <a:endParaRPr/>
          </a:p>
          <a:p>
            <a:pPr indent="-342900" lvl="0" marL="457200" rtl="0" algn="l">
              <a:spcBef>
                <a:spcPts val="0"/>
              </a:spcBef>
              <a:spcAft>
                <a:spcPts val="0"/>
              </a:spcAft>
              <a:buSzPts val="1800"/>
              <a:buChar char="●"/>
            </a:pPr>
            <a:r>
              <a:rPr lang="en"/>
              <a:t>False in standard model of integers, true in some others</a:t>
            </a:r>
            <a:endParaRPr/>
          </a:p>
          <a:p>
            <a:pPr indent="-342900" lvl="0" marL="457200" rtl="0" algn="l">
              <a:spcBef>
                <a:spcPts val="0"/>
              </a:spcBef>
              <a:spcAft>
                <a:spcPts val="0"/>
              </a:spcAft>
              <a:buSzPts val="1800"/>
              <a:buChar char="●"/>
            </a:pPr>
            <a:r>
              <a:rPr lang="en"/>
              <a:t>However, the object does not have a 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and Learning</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started and let loose in its environment, an </a:t>
            </a:r>
            <a:r>
              <a:rPr b="1" lang="en"/>
              <a:t>autonomous</a:t>
            </a:r>
            <a:r>
              <a:rPr lang="en"/>
              <a:t> agent makes its own decisions without consulting its creator or principal</a:t>
            </a:r>
            <a:endParaRPr/>
          </a:p>
          <a:p>
            <a:pPr indent="-342900" lvl="0" marL="457200" rtl="0" algn="l">
              <a:spcBef>
                <a:spcPts val="0"/>
              </a:spcBef>
              <a:spcAft>
                <a:spcPts val="0"/>
              </a:spcAft>
              <a:buSzPts val="1800"/>
              <a:buChar char="●"/>
            </a:pPr>
            <a:r>
              <a:rPr lang="en"/>
              <a:t>Of course, a mechanistic agent can only follow its programming</a:t>
            </a:r>
            <a:endParaRPr/>
          </a:p>
          <a:p>
            <a:pPr indent="-342900" lvl="0" marL="457200" rtl="0" algn="l">
              <a:spcBef>
                <a:spcPts val="0"/>
              </a:spcBef>
              <a:spcAft>
                <a:spcPts val="0"/>
              </a:spcAft>
              <a:buSzPts val="1800"/>
              <a:buChar char="●"/>
            </a:pPr>
            <a:r>
              <a:rPr lang="en"/>
              <a:t>A sufficiently complex agent can even pass the </a:t>
            </a:r>
            <a:r>
              <a:rPr b="1" lang="en"/>
              <a:t>Lovelace test</a:t>
            </a:r>
            <a:endParaRPr/>
          </a:p>
          <a:p>
            <a:pPr indent="-342900" lvl="0" marL="457200" rtl="0" algn="l">
              <a:spcBef>
                <a:spcPts val="0"/>
              </a:spcBef>
              <a:spcAft>
                <a:spcPts val="0"/>
              </a:spcAft>
              <a:buSzPts val="1800"/>
              <a:buChar char="●"/>
            </a:pPr>
            <a:r>
              <a:rPr lang="en"/>
              <a:t>Analogous to Turing test, an agent passes the Lovelace test once it </a:t>
            </a:r>
            <a:r>
              <a:rPr lang="en"/>
              <a:t>achieves</a:t>
            </a:r>
            <a:r>
              <a:rPr lang="en"/>
              <a:t> something that its designer didn't expect it to be able to do</a:t>
            </a:r>
            <a:endParaRPr/>
          </a:p>
          <a:p>
            <a:pPr indent="-342900" lvl="0" marL="457200" rtl="0" algn="l">
              <a:spcBef>
                <a:spcPts val="0"/>
              </a:spcBef>
              <a:spcAft>
                <a:spcPts val="0"/>
              </a:spcAft>
              <a:buSzPts val="1800"/>
              <a:buChar char="●"/>
            </a:pPr>
            <a:r>
              <a:rPr lang="en"/>
              <a:t>A </a:t>
            </a:r>
            <a:r>
              <a:rPr b="1" lang="en"/>
              <a:t>learning agent</a:t>
            </a:r>
            <a:r>
              <a:rPr lang="en"/>
              <a:t> adjusts some of its internal parameters based on its experiences, in a manner that is likely to improve results of future actions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988" name="Google Shape;988;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a:t>
            </a:r>
            <a:r>
              <a:rPr b="1" lang="en"/>
              <a:t>syntactic sugar</a:t>
            </a:r>
            <a:r>
              <a:rPr lang="en"/>
              <a:t> for relations</a:t>
            </a:r>
            <a:endParaRPr/>
          </a:p>
          <a:p>
            <a:pPr indent="-342900" lvl="0" marL="457200" rtl="0" algn="l">
              <a:spcBef>
                <a:spcPts val="0"/>
              </a:spcBef>
              <a:spcAft>
                <a:spcPts val="0"/>
              </a:spcAft>
              <a:buSzPts val="1800"/>
              <a:buChar char="●"/>
            </a:pPr>
            <a:r>
              <a:rPr lang="en"/>
              <a:t>Literals are just special case of </a:t>
            </a:r>
            <a:r>
              <a:rPr b="1" lang="en"/>
              <a:t>nullary functions</a:t>
            </a:r>
            <a:r>
              <a:rPr lang="en"/>
              <a:t>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120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Resolution: Nilsson's Elephants</a:t>
            </a:r>
            <a:endParaRPr/>
          </a:p>
        </p:txBody>
      </p:sp>
      <p:sp>
        <p:nvSpPr>
          <p:cNvPr id="994" name="Google Shape;994;p163"/>
          <p:cNvSpPr txBox="1"/>
          <p:nvPr>
            <p:ph idx="1" type="body"/>
          </p:nvPr>
        </p:nvSpPr>
        <p:spPr>
          <a:xfrm>
            <a:off x="311700" y="1201475"/>
            <a:ext cx="8520600" cy="3339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Char char="●"/>
            </a:pPr>
            <a:r>
              <a:rPr lang="en">
                <a:solidFill>
                  <a:srgbClr val="000000"/>
                </a:solidFill>
                <a:highlight>
                  <a:srgbClr val="FFFFFF"/>
                </a:highlight>
              </a:rPr>
              <a:t>Sam, Clyde and Oscar are elephants.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Sam is pink, Clyde is gray.</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Clyde likes Oscar, and Oscar likes Sam.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Prove that some gray elephant likes some pink elephant.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Want to prove: ∃​</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Gray(​</a:t>
            </a:r>
            <a:r>
              <a:rPr i="1" lang="en">
                <a:solidFill>
                  <a:srgbClr val="000000"/>
                </a:solidFill>
                <a:highlight>
                  <a:srgbClr val="FFFFFF"/>
                </a:highlight>
              </a:rPr>
              <a:t>x</a:t>
            </a:r>
            <a:r>
              <a:rPr lang="en">
                <a:solidFill>
                  <a:srgbClr val="000000"/>
                </a:solidFill>
                <a:highlight>
                  <a:srgbClr val="FFFFFF"/>
                </a:highlight>
              </a:rPr>
              <a:t>)​ ∧ Pink(​</a:t>
            </a:r>
            <a:r>
              <a:rPr i="1" lang="en">
                <a:solidFill>
                  <a:srgbClr val="000000"/>
                </a:solidFill>
                <a:highlight>
                  <a:srgbClr val="FFFFFF"/>
                </a:highlight>
              </a:rPr>
              <a:t>y</a:t>
            </a:r>
            <a:r>
              <a:rPr lang="en">
                <a:solidFill>
                  <a:srgbClr val="000000"/>
                </a:solidFill>
                <a:highlight>
                  <a:srgbClr val="FFFFFF"/>
                </a:highlight>
              </a:rPr>
              <a:t>​) ∧ 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this claim gives us the formula that, conveniently enough, is already in 3-CNF: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not-Gray(​</a:t>
            </a:r>
            <a:r>
              <a:rPr i="1" lang="en">
                <a:solidFill>
                  <a:srgbClr val="000000"/>
                </a:solidFill>
                <a:highlight>
                  <a:srgbClr val="FFFFFF"/>
                </a:highlight>
              </a:rPr>
              <a:t>x</a:t>
            </a:r>
            <a:r>
              <a:rPr lang="en">
                <a:solidFill>
                  <a:srgbClr val="000000"/>
                </a:solidFill>
                <a:highlight>
                  <a:srgbClr val="FFFFFF"/>
                </a:highlight>
              </a:rPr>
              <a:t>​) ∨ Not-Pink(​</a:t>
            </a:r>
            <a:r>
              <a:rPr i="1" lang="en">
                <a:solidFill>
                  <a:srgbClr val="000000"/>
                </a:solidFill>
                <a:highlight>
                  <a:srgbClr val="FFFFFF"/>
                </a:highlight>
              </a:rPr>
              <a:t>y</a:t>
            </a:r>
            <a:r>
              <a:rPr lang="en">
                <a:solidFill>
                  <a:srgbClr val="000000"/>
                </a:solidFill>
                <a:highlight>
                  <a:srgbClr val="FFFFFF"/>
                </a:highlight>
              </a:rPr>
              <a:t>​) ∨ not-Likes(​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64"/>
          <p:cNvSpPr txBox="1"/>
          <p:nvPr>
            <p:ph type="title"/>
          </p:nvPr>
        </p:nvSpPr>
        <p:spPr>
          <a:xfrm>
            <a:off x="548350" y="353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Nilsson's Elephants Resolution Reasoning</a:t>
            </a:r>
            <a:endParaRPr/>
          </a:p>
        </p:txBody>
      </p:sp>
      <p:sp>
        <p:nvSpPr>
          <p:cNvPr id="1000" name="Google Shape;1000;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001" name="Google Shape;1001;p164"/>
          <p:cNvPicPr preferRelativeResize="0"/>
          <p:nvPr/>
        </p:nvPicPr>
        <p:blipFill>
          <a:blip r:embed="rId3">
            <a:alphaModFix/>
          </a:blip>
          <a:stretch>
            <a:fillRect/>
          </a:stretch>
        </p:blipFill>
        <p:spPr>
          <a:xfrm>
            <a:off x="807513" y="998699"/>
            <a:ext cx="7699375" cy="3801351"/>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1007" name="Google Shape;1007;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a:t>
            </a:r>
            <a:r>
              <a:rPr b="1" lang="en"/>
              <a:t>DPLL algorithm</a:t>
            </a:r>
            <a:r>
              <a:rPr lang="en"/>
              <a:t> produces a assignment for propositional values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1013" name="Google Shape;1013;p1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b="1" lang="en"/>
              <a:t>Set of support</a:t>
            </a:r>
            <a:r>
              <a:rPr lang="en"/>
              <a: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 with less branching</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1019" name="Google Shape;1019;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Unit Resolution</a:t>
            </a:r>
            <a:r>
              <a:rPr lang="en"/>
              <a:t>: in each resolution step, at least one of the two resolved clauses must be a unit clause</a:t>
            </a:r>
            <a:endParaRPr/>
          </a:p>
          <a:p>
            <a:pPr indent="-342900" lvl="0" marL="457200" rtl="0" algn="l">
              <a:spcBef>
                <a:spcPts val="0"/>
              </a:spcBef>
              <a:spcAft>
                <a:spcPts val="0"/>
              </a:spcAft>
              <a:buSzPts val="1800"/>
              <a:buChar char="●"/>
            </a:pPr>
            <a:r>
              <a:rPr b="1" lang="en"/>
              <a:t>Input Resolution</a:t>
            </a:r>
            <a:r>
              <a:rPr lang="en"/>
              <a:t>: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a:t>
            </a:r>
            <a:r>
              <a:rPr b="1" lang="en"/>
              <a:t>refutation complete</a:t>
            </a:r>
            <a:r>
              <a:rPr lang="en"/>
              <a:t> for </a:t>
            </a:r>
            <a:r>
              <a:rPr lang="en"/>
              <a:t>arbitrary</a:t>
            </a:r>
            <a:r>
              <a:rPr lang="en"/>
              <a:t> sets of initial clauses, but both are complete for sets of </a:t>
            </a:r>
            <a:r>
              <a:rPr b="1" lang="en"/>
              <a:t>Horn clauses</a:t>
            </a:r>
            <a:endParaRPr b="1"/>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1025" name="Google Shape;1025;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Linear resolution</a:t>
            </a:r>
            <a:r>
              <a:rPr lang="en"/>
              <a:t> is an important 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disjunctive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a:t>
            </a:r>
            <a:r>
              <a:rPr b="1" lang="en"/>
              <a:t>merges</a:t>
            </a:r>
            <a:r>
              <a:rPr lang="en"/>
              <a:t>, literal collapses to singleton under unification</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1031" name="Google Shape;1031;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a:t>
            </a:r>
            <a:r>
              <a:rPr b="1" lang="en"/>
              <a:t>precondition</a:t>
            </a:r>
            <a:r>
              <a:rPr lang="en"/>
              <a:t>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(this predicate is not necessarily </a:t>
            </a:r>
            <a:r>
              <a:rPr b="1" lang="en"/>
              <a:t>deterministic</a:t>
            </a:r>
            <a:r>
              <a:rPr lang="en"/>
              <a:t>)</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1037" name="Google Shape;1037;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somehow describe all the things that performing the action does not change</a:t>
            </a:r>
            <a:endParaRPr/>
          </a:p>
          <a:p>
            <a:pPr indent="-342900" lvl="0" marL="457200" rtl="0" algn="l">
              <a:spcBef>
                <a:spcPts val="0"/>
              </a:spcBef>
              <a:spcAft>
                <a:spcPts val="0"/>
              </a:spcAft>
              <a:buSzPts val="1800"/>
              <a:buChar char="●"/>
            </a:pPr>
            <a:r>
              <a:rPr lang="en"/>
              <a:t>That is, every Foo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a:t>
            </a:r>
            <a:r>
              <a:rPr b="1" lang="en"/>
              <a:t>Yale shooting problem</a:t>
            </a:r>
            <a:r>
              <a:rPr lang="en"/>
              <a:t>" for a toy example that is surprisingly difficult to solve using first order logic and situation calculus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1043" name="Google Shape;1043;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b="1" lang="en"/>
              <a:t>Qualification problem</a:t>
            </a:r>
            <a:r>
              <a:rPr lang="en"/>
              <a:t>: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b="1" lang="en"/>
              <a:t>Ramification problem</a:t>
            </a:r>
            <a:r>
              <a:rPr lang="en"/>
              <a:t>: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t>
            </a:r>
            <a:r>
              <a:rPr i="1" lang="en"/>
              <a:t>A</a:t>
            </a:r>
            <a:r>
              <a:rPr lang="en"/>
              <a:t> to point </a:t>
            </a:r>
            <a:r>
              <a:rPr i="1" lang="en"/>
              <a:t>B</a:t>
            </a:r>
            <a:r>
              <a:rPr lang="en"/>
              <a:t>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b="1" lang="en"/>
              <a:t>Nondeterminism</a:t>
            </a:r>
            <a:r>
              <a:rPr lang="en"/>
              <a:t>: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 or where the actions don't lead to deterministic outcomes</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always easy to be a "Monday morning quarterback" and start </a:t>
            </a:r>
            <a:r>
              <a:rPr b="1" lang="en"/>
              <a:t>resulting</a:t>
            </a:r>
            <a:r>
              <a:rPr lang="en"/>
              <a:t> after the fact when all the cards are face up and the actions are obvious</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1049" name="Google Shape;1049;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can be thought of as </a:t>
            </a:r>
            <a:r>
              <a:rPr b="1" lang="en"/>
              <a:t>zeroth-order predicate logic</a:t>
            </a:r>
            <a:endParaRPr b="1"/>
          </a:p>
          <a:p>
            <a:pPr indent="-342900" lvl="0" marL="457200" rtl="0" algn="l">
              <a:spcBef>
                <a:spcPts val="0"/>
              </a:spcBef>
              <a:spcAft>
                <a:spcPts val="0"/>
              </a:spcAft>
              <a:buSzPts val="1800"/>
              <a:buChar char="●"/>
            </a:pPr>
            <a:r>
              <a:rPr lang="en"/>
              <a:t>Seems obvious to now ask if there exist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makes that predicate true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1060" name="Google Shape;1060;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probabilities are subjective and reasonable Bayesians can </a:t>
            </a:r>
            <a:r>
              <a:rPr lang="en"/>
              <a:t>disagree</a:t>
            </a:r>
            <a:r>
              <a:rPr lang="en"/>
              <a:t> based on their different observations and evidence, any coherent assignment of probabilities must still satisfy the </a:t>
            </a:r>
            <a:r>
              <a:rPr b="1" lang="en"/>
              <a:t>Kolmogorov Axioms</a:t>
            </a:r>
            <a:r>
              <a:rPr lang="en"/>
              <a:t>:</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a:t>
            </a:r>
            <a:r>
              <a:rPr b="1" lang="en"/>
              <a:t>P(</a:t>
            </a:r>
            <a:r>
              <a:rPr b="1" i="1" lang="en"/>
              <a:t>A</a:t>
            </a:r>
            <a:r>
              <a:rPr b="1" lang="en"/>
              <a:t> ∨ </a:t>
            </a:r>
            <a:r>
              <a:rPr b="1" i="1" lang="en"/>
              <a:t>B</a:t>
            </a:r>
            <a:r>
              <a:rPr b="1" lang="en"/>
              <a:t>) = P(</a:t>
            </a:r>
            <a:r>
              <a:rPr b="1" i="1" lang="en"/>
              <a:t>A</a:t>
            </a:r>
            <a:r>
              <a:rPr b="1" lang="en"/>
              <a:t>) + P(</a:t>
            </a:r>
            <a:r>
              <a:rPr b="1" i="1" lang="en"/>
              <a:t>B</a:t>
            </a:r>
            <a:r>
              <a:rPr b="1" lang="en"/>
              <a:t>) – P(</a:t>
            </a:r>
            <a:r>
              <a:rPr b="1" i="1" lang="en"/>
              <a:t>A</a:t>
            </a:r>
            <a:r>
              <a:rPr b="1" lang="en"/>
              <a:t> </a:t>
            </a:r>
            <a:r>
              <a:rPr b="1" lang="en">
                <a:solidFill>
                  <a:srgbClr val="000000"/>
                </a:solidFill>
                <a:highlight>
                  <a:schemeClr val="lt1"/>
                </a:highlight>
              </a:rPr>
              <a:t>∧</a:t>
            </a:r>
            <a:r>
              <a:rPr b="1" lang="en"/>
              <a:t> </a:t>
            </a:r>
            <a:r>
              <a:rPr b="1" i="1" lang="en"/>
              <a:t>B</a:t>
            </a:r>
            <a:r>
              <a:rPr b="1" lang="en"/>
              <a:t>)</a:t>
            </a:r>
            <a:endParaRPr b="1"/>
          </a:p>
          <a:p>
            <a:pPr indent="-342900" lvl="0" marL="457200" rtl="0" algn="l">
              <a:spcBef>
                <a:spcPts val="0"/>
              </a:spcBef>
              <a:spcAft>
                <a:spcPts val="0"/>
              </a:spcAft>
              <a:buSzPts val="1800"/>
              <a:buChar char="●"/>
            </a:pPr>
            <a:r>
              <a:rPr lang="en"/>
              <a:t>Several other truths of probabilities follow from these two axioms, such as:</a:t>
            </a:r>
            <a:endParaRPr/>
          </a:p>
          <a:p>
            <a:pPr indent="-342900" lvl="0" marL="457200" rtl="0" algn="l">
              <a:spcBef>
                <a:spcPts val="0"/>
              </a:spcBef>
              <a:spcAft>
                <a:spcPts val="0"/>
              </a:spcAft>
              <a:buSzPts val="1800"/>
              <a:buChar char="●"/>
            </a:pPr>
            <a:r>
              <a:rPr lang="en"/>
              <a:t>P(True) = 1, P(False) = 0, P(not-</a:t>
            </a:r>
            <a:r>
              <a:rPr i="1" lang="en"/>
              <a:t>A</a:t>
            </a:r>
            <a:r>
              <a:rPr lang="en"/>
              <a:t>) = 1 – P(</a:t>
            </a:r>
            <a:r>
              <a:rPr i="1" lang="en"/>
              <a:t>A</a:t>
            </a:r>
            <a:r>
              <a:rPr lang="en"/>
              <a:t>)</a:t>
            </a:r>
            <a:endParaRPr/>
          </a:p>
          <a:p>
            <a:pPr indent="-342900" lvl="0" marL="457200" rtl="0" algn="l">
              <a:spcBef>
                <a:spcPts val="0"/>
              </a:spcBef>
              <a:spcAft>
                <a:spcPts val="0"/>
              </a:spcAft>
              <a:buSzPts val="1800"/>
              <a:buChar char="●"/>
            </a:pPr>
            <a:r>
              <a:rPr lang="en"/>
              <a:t>P(</a:t>
            </a:r>
            <a:r>
              <a:rPr i="1" lang="en"/>
              <a:t>A</a:t>
            </a:r>
            <a:r>
              <a:rPr lang="en"/>
              <a:t> </a:t>
            </a:r>
            <a:r>
              <a:rPr lang="en">
                <a:solidFill>
                  <a:srgbClr val="000000"/>
                </a:solidFill>
                <a:highlight>
                  <a:schemeClr val="lt1"/>
                </a:highlight>
              </a:rPr>
              <a:t>∧</a:t>
            </a:r>
            <a:r>
              <a:rPr lang="en"/>
              <a:t> </a:t>
            </a:r>
            <a:r>
              <a:rPr i="1" lang="en"/>
              <a:t>B</a:t>
            </a:r>
            <a:r>
              <a:rPr lang="en"/>
              <a:t>) ≤ P(</a:t>
            </a:r>
            <a:r>
              <a:rPr i="1" lang="en"/>
              <a:t>A</a:t>
            </a:r>
            <a:r>
              <a:rPr lang="en"/>
              <a:t>) ≤ P(</a:t>
            </a:r>
            <a:r>
              <a:rPr i="1" lang="en"/>
              <a:t>A</a:t>
            </a:r>
            <a:r>
              <a:rPr lang="en"/>
              <a:t> ∨ </a:t>
            </a:r>
            <a:r>
              <a:rPr i="1" lang="en"/>
              <a:t>B</a:t>
            </a:r>
            <a:r>
              <a:rPr lang="en"/>
              <a:t>) (denying this is called </a:t>
            </a:r>
            <a:r>
              <a:rPr b="1" lang="en"/>
              <a:t>Conjunction fallacy</a:t>
            </a:r>
            <a:r>
              <a:rPr lang="en"/>
              <a:t>)</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Easy To Be Wise After The Event</a:t>
            </a:r>
            <a:endParaRPr/>
          </a:p>
        </p:txBody>
      </p:sp>
      <p:sp>
        <p:nvSpPr>
          <p:cNvPr id="1066" name="Google Shape;1066;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evidence, two honest Bayesians can't "agree to disagree"</a:t>
            </a:r>
            <a:endParaRPr/>
          </a:p>
          <a:p>
            <a:pPr indent="-342900" lvl="0" marL="457200" rtl="0" algn="l">
              <a:spcBef>
                <a:spcPts val="0"/>
              </a:spcBef>
              <a:spcAft>
                <a:spcPts val="0"/>
              </a:spcAft>
              <a:buSzPts val="1800"/>
              <a:buChar char="●"/>
            </a:pPr>
            <a:r>
              <a:rPr lang="en"/>
              <a:t>With </a:t>
            </a:r>
            <a:r>
              <a:rPr lang="en"/>
              <a:t>different</a:t>
            </a:r>
            <a:r>
              <a:rPr lang="en"/>
              <a:t> evidence, Alice and Bob can have different views on the probability P(</a:t>
            </a:r>
            <a:r>
              <a:rPr i="1" lang="en"/>
              <a:t>X</a:t>
            </a:r>
            <a:r>
              <a:rPr lang="en"/>
              <a:t>) of some event </a:t>
            </a:r>
            <a:r>
              <a:rPr i="1" lang="en"/>
              <a:t>X</a:t>
            </a:r>
            <a:endParaRPr i="1"/>
          </a:p>
          <a:p>
            <a:pPr indent="-342900" lvl="0" marL="457200" rtl="0" algn="l">
              <a:spcBef>
                <a:spcPts val="0"/>
              </a:spcBef>
              <a:spcAft>
                <a:spcPts val="0"/>
              </a:spcAft>
              <a:buSzPts val="1800"/>
              <a:buChar char="●"/>
            </a:pPr>
            <a:r>
              <a:rPr lang="en"/>
              <a:t>Suppose Alice believes that P(</a:t>
            </a:r>
            <a:r>
              <a:rPr i="1" lang="en"/>
              <a:t>X</a:t>
            </a:r>
            <a:r>
              <a:rPr lang="en"/>
              <a:t>) = 0.2, whereas Bob </a:t>
            </a:r>
            <a:r>
              <a:rPr lang="en"/>
              <a:t>believes</a:t>
            </a:r>
            <a:r>
              <a:rPr lang="en"/>
              <a:t> P(</a:t>
            </a:r>
            <a:r>
              <a:rPr i="1" lang="en"/>
              <a:t>X</a:t>
            </a:r>
            <a:r>
              <a:rPr lang="en"/>
              <a:t>) = 0.7</a:t>
            </a:r>
            <a:endParaRPr/>
          </a:p>
          <a:p>
            <a:pPr indent="-342900" lvl="0" marL="457200" rtl="0" algn="l">
              <a:spcBef>
                <a:spcPts val="0"/>
              </a:spcBef>
              <a:spcAft>
                <a:spcPts val="0"/>
              </a:spcAft>
              <a:buSzPts val="1800"/>
              <a:buChar char="●"/>
            </a:pPr>
            <a:r>
              <a:rPr lang="en"/>
              <a:t>Alice can offer Bob a bet where she bets not-</a:t>
            </a:r>
            <a:r>
              <a:rPr i="1" lang="en"/>
              <a:t>X</a:t>
            </a:r>
            <a:r>
              <a:rPr lang="en"/>
              <a:t>, offering odds up to 3 to 7</a:t>
            </a:r>
            <a:endParaRPr/>
          </a:p>
          <a:p>
            <a:pPr indent="-342900" lvl="0" marL="457200" rtl="0" algn="l">
              <a:spcBef>
                <a:spcPts val="0"/>
              </a:spcBef>
              <a:spcAft>
                <a:spcPts val="0"/>
              </a:spcAft>
              <a:buSzPts val="1800"/>
              <a:buChar char="●"/>
            </a:pPr>
            <a:r>
              <a:rPr lang="en"/>
              <a:t>Expected value for Bob is 0.7 * $3 – 0.3 * $7 = $0, he should accept</a:t>
            </a:r>
            <a:endParaRPr/>
          </a:p>
          <a:p>
            <a:pPr indent="-342900" lvl="0" marL="457200" rtl="0" algn="l">
              <a:spcBef>
                <a:spcPts val="0"/>
              </a:spcBef>
              <a:spcAft>
                <a:spcPts val="0"/>
              </a:spcAft>
              <a:buSzPts val="1800"/>
              <a:buChar char="●"/>
            </a:pPr>
            <a:r>
              <a:rPr lang="en"/>
              <a:t>However, even if Bob's </a:t>
            </a:r>
            <a:r>
              <a:rPr lang="en"/>
              <a:t>assessment is more realistic, Alice can still get lucky</a:t>
            </a:r>
            <a:endParaRPr/>
          </a:p>
          <a:p>
            <a:pPr indent="-342900" lvl="0" marL="457200" rtl="0" algn="l">
              <a:spcBef>
                <a:spcPts val="0"/>
              </a:spcBef>
              <a:spcAft>
                <a:spcPts val="0"/>
              </a:spcAft>
              <a:buSzPts val="1800"/>
              <a:buChar char="●"/>
            </a:pPr>
            <a:r>
              <a:rPr lang="en"/>
              <a:t>Even if </a:t>
            </a:r>
            <a:r>
              <a:rPr i="1" lang="en"/>
              <a:t>X</a:t>
            </a:r>
            <a:r>
              <a:rPr lang="en"/>
              <a:t> turns out to be false, it doesn't follow that Carol who claimed that P(</a:t>
            </a:r>
            <a:r>
              <a:rPr i="1" lang="en"/>
              <a:t>X</a:t>
            </a:r>
            <a:r>
              <a:rPr lang="en"/>
              <a:t>) = 0 would have been the most correct of the trio</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Probabilities</a:t>
            </a:r>
            <a:endParaRPr/>
          </a:p>
        </p:txBody>
      </p:sp>
      <p:sp>
        <p:nvSpPr>
          <p:cNvPr id="1072" name="Google Shape;1072;p1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our problem is to make an agent choose the optimal action</a:t>
            </a:r>
            <a:endParaRPr/>
          </a:p>
          <a:p>
            <a:pPr indent="-342900" lvl="0" marL="457200" rtl="0" algn="l">
              <a:spcBef>
                <a:spcPts val="0"/>
              </a:spcBef>
              <a:spcAft>
                <a:spcPts val="0"/>
              </a:spcAft>
              <a:buSzPts val="1800"/>
              <a:buChar char="●"/>
            </a:pPr>
            <a:r>
              <a:rPr lang="en"/>
              <a:t>Action values depend deterministically on hidden variables of environment</a:t>
            </a:r>
            <a:endParaRPr/>
          </a:p>
          <a:p>
            <a:pPr indent="-342900" lvl="0" marL="457200" rtl="0" algn="l">
              <a:spcBef>
                <a:spcPts val="0"/>
              </a:spcBef>
              <a:spcAft>
                <a:spcPts val="0"/>
              </a:spcAft>
              <a:buSzPts val="1800"/>
              <a:buChar char="●"/>
            </a:pPr>
            <a:r>
              <a:rPr lang="en"/>
              <a:t>For example, values of "call" and "fold" on Texas Hold'Em table depend on opponent's pocket cards (hidden) and the board (observed)</a:t>
            </a:r>
            <a:endParaRPr/>
          </a:p>
          <a:p>
            <a:pPr indent="-342900" lvl="0" marL="457200" rtl="0" algn="l">
              <a:spcBef>
                <a:spcPts val="0"/>
              </a:spcBef>
              <a:spcAft>
                <a:spcPts val="0"/>
              </a:spcAft>
              <a:buSzPts val="1800"/>
              <a:buChar char="●"/>
            </a:pPr>
            <a:r>
              <a:rPr lang="en"/>
              <a:t>Sometimes logical reasoning can reveal values of hidden variables</a:t>
            </a:r>
            <a:endParaRPr/>
          </a:p>
          <a:p>
            <a:pPr indent="-342900" lvl="0" marL="457200" rtl="0" algn="l">
              <a:spcBef>
                <a:spcPts val="0"/>
              </a:spcBef>
              <a:spcAft>
                <a:spcPts val="0"/>
              </a:spcAft>
              <a:buSzPts val="1800"/>
              <a:buChar char="●"/>
            </a:pPr>
            <a:r>
              <a:rPr lang="en"/>
              <a:t>In </a:t>
            </a:r>
            <a:r>
              <a:rPr lang="en"/>
              <a:t>presence of uncertainty, hidden variables are given probabilities</a:t>
            </a:r>
            <a:endParaRPr/>
          </a:p>
          <a:p>
            <a:pPr indent="-342900" lvl="0" marL="457200" rtl="0" algn="l">
              <a:spcBef>
                <a:spcPts val="0"/>
              </a:spcBef>
              <a:spcAft>
                <a:spcPts val="0"/>
              </a:spcAft>
              <a:buSzPts val="1800"/>
              <a:buChar char="●"/>
            </a:pPr>
            <a:r>
              <a:rPr lang="en"/>
              <a:t>Compute the </a:t>
            </a:r>
            <a:r>
              <a:rPr b="1" lang="en"/>
              <a:t>expected value</a:t>
            </a:r>
            <a:r>
              <a:rPr lang="en"/>
              <a:t> of the action by averaging action value over all hidden variable combinations, weighted by probabilities</a:t>
            </a:r>
            <a:endParaRPr/>
          </a:p>
          <a:p>
            <a:pPr indent="-342900" lvl="0" marL="457200" rtl="0" algn="l">
              <a:spcBef>
                <a:spcPts val="0"/>
              </a:spcBef>
              <a:spcAft>
                <a:spcPts val="0"/>
              </a:spcAft>
              <a:buSzPts val="1800"/>
              <a:buChar char="●"/>
            </a:pPr>
            <a:r>
              <a:rPr lang="en"/>
              <a:t>Choose the action with the highest expected value</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Action With Highest Expected Value</a:t>
            </a:r>
            <a:endParaRPr/>
          </a:p>
        </p:txBody>
      </p:sp>
      <p:sp>
        <p:nvSpPr>
          <p:cNvPr id="1078" name="Google Shape;1078;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the Texas Hold'em table, river card brings a third heart on the table</a:t>
            </a:r>
            <a:endParaRPr/>
          </a:p>
          <a:p>
            <a:pPr indent="-342900" lvl="0" marL="457200" rtl="0" algn="l">
              <a:spcBef>
                <a:spcPts val="0"/>
              </a:spcBef>
              <a:spcAft>
                <a:spcPts val="0"/>
              </a:spcAft>
              <a:buSzPts val="1800"/>
              <a:buChar char="●"/>
            </a:pPr>
            <a:r>
              <a:rPr lang="en"/>
              <a:t>Opponent chortles and bets $100 into a $100 pot, representing made flush</a:t>
            </a:r>
            <a:endParaRPr/>
          </a:p>
          <a:p>
            <a:pPr indent="-342900" lvl="0" marL="457200" rtl="0" algn="l">
              <a:spcBef>
                <a:spcPts val="0"/>
              </a:spcBef>
              <a:spcAft>
                <a:spcPts val="0"/>
              </a:spcAft>
              <a:buSzPts val="1800"/>
              <a:buChar char="●"/>
            </a:pPr>
            <a:r>
              <a:rPr lang="en"/>
              <a:t>Suppose we flopped the middle two pair and didn't improve</a:t>
            </a:r>
            <a:endParaRPr/>
          </a:p>
          <a:p>
            <a:pPr indent="-342900" lvl="0" marL="457200" rtl="0" algn="l">
              <a:spcBef>
                <a:spcPts val="0"/>
              </a:spcBef>
              <a:spcAft>
                <a:spcPts val="0"/>
              </a:spcAft>
              <a:buSzPts val="1800"/>
              <a:buChar char="●"/>
            </a:pPr>
            <a:r>
              <a:rPr lang="en"/>
              <a:t>Values of actions "call" and "fold" depend on the opponent's hole cards</a:t>
            </a:r>
            <a:endParaRPr/>
          </a:p>
          <a:p>
            <a:pPr indent="-342900" lvl="0" marL="457200" rtl="0" algn="l">
              <a:spcBef>
                <a:spcPts val="0"/>
              </a:spcBef>
              <a:spcAft>
                <a:spcPts val="0"/>
              </a:spcAft>
              <a:buSzPts val="1800"/>
              <a:buChar char="●"/>
            </a:pPr>
            <a:r>
              <a:rPr lang="en"/>
              <a:t>These hole cards are </a:t>
            </a:r>
            <a:r>
              <a:rPr b="1" lang="en"/>
              <a:t>hidden variables</a:t>
            </a:r>
            <a:r>
              <a:rPr lang="en"/>
              <a:t> that determine the </a:t>
            </a:r>
            <a:r>
              <a:rPr b="1" lang="en"/>
              <a:t>exact action values</a:t>
            </a:r>
            <a:endParaRPr b="1"/>
          </a:p>
          <a:p>
            <a:pPr indent="-342900" lvl="0" marL="457200" rtl="0" algn="l">
              <a:spcBef>
                <a:spcPts val="0"/>
              </a:spcBef>
              <a:spcAft>
                <a:spcPts val="0"/>
              </a:spcAft>
              <a:buSzPts val="1800"/>
              <a:buChar char="●"/>
            </a:pPr>
            <a:r>
              <a:rPr lang="en"/>
              <a:t>Our best estimates of the opponent's hole card probabilities determine the </a:t>
            </a:r>
            <a:r>
              <a:rPr b="1" lang="en"/>
              <a:t>expected values</a:t>
            </a:r>
            <a:r>
              <a:rPr lang="en"/>
              <a:t> of our possible actions</a:t>
            </a:r>
            <a:r>
              <a:rPr lang="en"/>
              <a:t> "call" and "fold"</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Equity, Maximize</a:t>
            </a:r>
            <a:endParaRPr/>
          </a:p>
        </p:txBody>
      </p:sp>
      <p:sp>
        <p:nvSpPr>
          <p:cNvPr id="1084" name="Google Shape;1084;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Range</a:t>
            </a:r>
            <a:r>
              <a:rPr lang="en"/>
              <a:t>: estimate the probabilities of hidden variables based on the observed actions during the hand, here based on </a:t>
            </a:r>
            <a:r>
              <a:rPr b="1" lang="en"/>
              <a:t>opponent modelling</a:t>
            </a:r>
            <a:endParaRPr b="1"/>
          </a:p>
          <a:p>
            <a:pPr indent="-342900" lvl="0" marL="457200" rtl="0" algn="l">
              <a:spcBef>
                <a:spcPts val="0"/>
              </a:spcBef>
              <a:spcAft>
                <a:spcPts val="0"/>
              </a:spcAft>
              <a:buSzPts val="1800"/>
              <a:buChar char="●"/>
            </a:pPr>
            <a:r>
              <a:rPr lang="en"/>
              <a:t>Let's say we assign probabilities to opponent's hole cards:</a:t>
            </a:r>
            <a:endParaRPr/>
          </a:p>
          <a:p>
            <a:pPr indent="-342900" lvl="0" marL="457200" rtl="0" algn="l">
              <a:spcBef>
                <a:spcPts val="0"/>
              </a:spcBef>
              <a:spcAft>
                <a:spcPts val="0"/>
              </a:spcAft>
              <a:buSzPts val="1800"/>
              <a:buChar char="●"/>
            </a:pPr>
            <a:r>
              <a:rPr lang="en"/>
              <a:t>Bluffing with air 30%; semi-bluffing with weaker hand, 20%; made flush, 50%</a:t>
            </a:r>
            <a:endParaRPr/>
          </a:p>
          <a:p>
            <a:pPr indent="-342900" lvl="0" marL="457200" rtl="0" algn="l">
              <a:spcBef>
                <a:spcPts val="0"/>
              </a:spcBef>
              <a:spcAft>
                <a:spcPts val="0"/>
              </a:spcAft>
              <a:buSzPts val="1800"/>
              <a:buChar char="●"/>
            </a:pPr>
            <a:r>
              <a:rPr b="1" lang="en"/>
              <a:t>Equity</a:t>
            </a:r>
            <a:r>
              <a:rPr lang="en"/>
              <a:t>: calculate the </a:t>
            </a:r>
            <a:r>
              <a:rPr b="1" lang="en"/>
              <a:t>expected value</a:t>
            </a:r>
            <a:r>
              <a:rPr lang="en"/>
              <a:t> of each action over all possible combinations of hidden variable values, weighted by probabilities</a:t>
            </a:r>
            <a:endParaRPr/>
          </a:p>
          <a:p>
            <a:pPr indent="-342900" lvl="0" marL="457200" rtl="0" algn="l">
              <a:spcBef>
                <a:spcPts val="0"/>
              </a:spcBef>
              <a:spcAft>
                <a:spcPts val="0"/>
              </a:spcAft>
              <a:buSzPts val="1800"/>
              <a:buChar char="●"/>
            </a:pPr>
            <a:r>
              <a:rPr lang="en"/>
              <a:t>EV(Call) = (30% + 20%) * $200 + (50% * -$100) = $50, EV(Fold) = $0</a:t>
            </a:r>
            <a:endParaRPr/>
          </a:p>
          <a:p>
            <a:pPr indent="-342900" lvl="0" marL="457200" rtl="0" algn="l">
              <a:spcBef>
                <a:spcPts val="0"/>
              </a:spcBef>
              <a:spcAft>
                <a:spcPts val="0"/>
              </a:spcAft>
              <a:buSzPts val="1800"/>
              <a:buChar char="●"/>
            </a:pPr>
            <a:r>
              <a:rPr b="1" lang="en"/>
              <a:t>Maximize</a:t>
            </a:r>
            <a:r>
              <a:rPr lang="en"/>
              <a:t>: choose the action "Call"</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Denying Kolmogorov Axioms</a:t>
            </a:r>
            <a:endParaRPr/>
          </a:p>
        </p:txBody>
      </p:sp>
      <p:sp>
        <p:nvSpPr>
          <p:cNvPr id="1090" name="Google Shape;1090;p1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believes P(</a:t>
            </a:r>
            <a:r>
              <a:rPr i="1" lang="en"/>
              <a:t>A</a:t>
            </a:r>
            <a:r>
              <a:rPr lang="en"/>
              <a:t>) = 0.4 and P(</a:t>
            </a:r>
            <a:r>
              <a:rPr i="1" lang="en"/>
              <a:t>B</a:t>
            </a:r>
            <a:r>
              <a:rPr lang="en"/>
              <a:t>) = 0.3, but P(</a:t>
            </a:r>
            <a:r>
              <a:rPr i="1" lang="en"/>
              <a:t>A</a:t>
            </a:r>
            <a:r>
              <a:rPr lang="en"/>
              <a:t> ∨ </a:t>
            </a:r>
            <a:r>
              <a:rPr i="1" lang="en"/>
              <a:t>B</a:t>
            </a:r>
            <a:r>
              <a:rPr lang="en"/>
              <a:t>) = 0.8 </a:t>
            </a:r>
            <a:endParaRPr/>
          </a:p>
          <a:p>
            <a:pPr indent="-342900" lvl="0" marL="457200" rtl="0" algn="l">
              <a:spcBef>
                <a:spcPts val="0"/>
              </a:spcBef>
              <a:spcAft>
                <a:spcPts val="0"/>
              </a:spcAft>
              <a:buSzPts val="1800"/>
              <a:buChar char="●"/>
            </a:pPr>
            <a:r>
              <a:rPr lang="en"/>
              <a:t>Kolmogorov axioms would entail P(</a:t>
            </a:r>
            <a:r>
              <a:rPr i="1" lang="en"/>
              <a:t>A</a:t>
            </a:r>
            <a:r>
              <a:rPr lang="en"/>
              <a:t> ⋀ </a:t>
            </a:r>
            <a:r>
              <a:rPr i="1" lang="en"/>
              <a:t>B</a:t>
            </a:r>
            <a:r>
              <a:rPr lang="en"/>
              <a:t>) = –0.1, impossible</a:t>
            </a:r>
            <a:endParaRPr/>
          </a:p>
          <a:p>
            <a:pPr indent="-342900" lvl="0" marL="457200" rtl="0" algn="l">
              <a:spcBef>
                <a:spcPts val="0"/>
              </a:spcBef>
              <a:spcAft>
                <a:spcPts val="0"/>
              </a:spcAft>
              <a:buSzPts val="1800"/>
              <a:buChar char="●"/>
            </a:pPr>
            <a:r>
              <a:rPr lang="en"/>
              <a:t>However, as a free man and a singular individualist, Joe doesn't feel the need to follow some axiom system just because it's internally consistent</a:t>
            </a:r>
            <a:endParaRPr/>
          </a:p>
          <a:p>
            <a:pPr indent="-342900" lvl="0" marL="457200" rtl="0" algn="l">
              <a:spcBef>
                <a:spcPts val="0"/>
              </a:spcBef>
              <a:spcAft>
                <a:spcPts val="0"/>
              </a:spcAft>
              <a:buSzPts val="1800"/>
              <a:buChar char="●"/>
            </a:pPr>
            <a:r>
              <a:rPr lang="en"/>
              <a:t>The cosmic "must" that forces everybody to follow these axioms comes from the expectation of "</a:t>
            </a:r>
            <a:r>
              <a:rPr b="1" lang="en"/>
              <a:t>putting your money where your mouth is</a:t>
            </a:r>
            <a:r>
              <a:rPr lang="en"/>
              <a:t>"</a:t>
            </a:r>
            <a:endParaRPr/>
          </a:p>
          <a:p>
            <a:pPr indent="-342900" lvl="0" marL="457200" rtl="0" algn="l">
              <a:spcBef>
                <a:spcPts val="0"/>
              </a:spcBef>
              <a:spcAft>
                <a:spcPts val="0"/>
              </a:spcAft>
              <a:buSzPts val="1800"/>
              <a:buChar char="●"/>
            </a:pPr>
            <a:r>
              <a:rPr lang="en"/>
              <a:t>Talk is cheap,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a:t>
            </a:r>
            <a:r>
              <a:rPr b="1" lang="en"/>
              <a:t>Dutch book</a:t>
            </a:r>
            <a:r>
              <a:rPr lang="en"/>
              <a:t> of bets that is guaranteed to lose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Example of Incoherent Beliefs</a:t>
            </a:r>
            <a:endParaRPr/>
          </a:p>
        </p:txBody>
      </p:sp>
      <p:sp>
        <p:nvSpPr>
          <p:cNvPr id="1096" name="Google Shape;1096;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offer the following bets to Joe in sequence: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Each bet has </a:t>
            </a:r>
            <a:r>
              <a:rPr lang="en"/>
              <a:t>positive</a:t>
            </a:r>
            <a:r>
              <a:rPr lang="en"/>
              <a:t> expected value to Joe, so he should accept</a:t>
            </a:r>
            <a:endParaRPr/>
          </a:p>
          <a:p>
            <a:pPr indent="-342900" lvl="0" marL="457200" rtl="0" algn="l">
              <a:spcBef>
                <a:spcPts val="0"/>
              </a:spcBef>
              <a:spcAft>
                <a:spcPts val="0"/>
              </a:spcAft>
              <a:buSzPts val="1800"/>
              <a:buChar char="●"/>
            </a:pPr>
            <a:r>
              <a:rPr lang="en"/>
              <a:t>If not, we can ask Joe why not</a:t>
            </a:r>
            <a:endParaRPr/>
          </a:p>
        </p:txBody>
      </p:sp>
      <p:graphicFrame>
        <p:nvGraphicFramePr>
          <p:cNvPr id="1097" name="Google Shape;1097;p180"/>
          <p:cNvGraphicFramePr/>
          <p:nvPr/>
        </p:nvGraphicFramePr>
        <p:xfrm>
          <a:off x="952500" y="1809750"/>
          <a:ext cx="3000000" cy="3000000"/>
        </p:xfrm>
        <a:graphic>
          <a:graphicData uri="http://schemas.openxmlformats.org/drawingml/2006/table">
            <a:tbl>
              <a:tblPr>
                <a:noFill/>
                <a:tableStyleId>{A7F4CB7C-9274-4089-93B6-CA41E1E68121}</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Proposition</a:t>
                      </a:r>
                      <a:endParaRPr/>
                    </a:p>
                  </a:txBody>
                  <a:tcPr marT="91425" marB="91425" marR="91425" marL="91425"/>
                </a:tc>
                <a:tc>
                  <a:txBody>
                    <a:bodyPr/>
                    <a:lstStyle/>
                    <a:p>
                      <a:pPr indent="0" lvl="0" marL="0" rtl="0" algn="l">
                        <a:spcBef>
                          <a:spcPts val="0"/>
                        </a:spcBef>
                        <a:spcAft>
                          <a:spcPts val="0"/>
                        </a:spcAft>
                        <a:buNone/>
                      </a:pPr>
                      <a:r>
                        <a:rPr lang="en"/>
                        <a:t>Joe's belief</a:t>
                      </a:r>
                      <a:endParaRPr/>
                    </a:p>
                  </a:txBody>
                  <a:tcPr marT="91425" marB="91425" marR="91425" marL="91425"/>
                </a:tc>
                <a:tc>
                  <a:txBody>
                    <a:bodyPr/>
                    <a:lstStyle/>
                    <a:p>
                      <a:pPr indent="0" lvl="0" marL="0" rtl="0" algn="l">
                        <a:spcBef>
                          <a:spcPts val="0"/>
                        </a:spcBef>
                        <a:spcAft>
                          <a:spcPts val="0"/>
                        </a:spcAft>
                        <a:buNone/>
                      </a:pPr>
                      <a:r>
                        <a:rPr lang="en"/>
                        <a:t>Our side of the bet</a:t>
                      </a:r>
                      <a:endParaRPr/>
                    </a:p>
                  </a:txBody>
                  <a:tcPr marT="91425" marB="91425" marR="91425" marL="91425"/>
                </a:tc>
                <a:tc>
                  <a:txBody>
                    <a:bodyPr/>
                    <a:lstStyle/>
                    <a:p>
                      <a:pPr indent="0" lvl="0" marL="0" rtl="0" algn="l">
                        <a:spcBef>
                          <a:spcPts val="0"/>
                        </a:spcBef>
                        <a:spcAft>
                          <a:spcPts val="0"/>
                        </a:spcAft>
                        <a:buNone/>
                      </a:pPr>
                      <a:r>
                        <a:rPr lang="en"/>
                        <a:t>Joe's stake to ours</a:t>
                      </a:r>
                      <a:endParaRPr/>
                    </a:p>
                  </a:txBody>
                  <a:tcPr marT="91425" marB="91425" marR="91425" marL="91425"/>
                </a:tc>
              </a:tr>
              <a:tr h="381000">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 to 4 + ε</a:t>
                      </a:r>
                      <a:endParaRPr/>
                    </a:p>
                  </a:txBody>
                  <a:tcPr marT="91425" marB="91425" marR="91425" marL="91425"/>
                </a:tc>
              </a:tr>
              <a:tr h="381000">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 to 3 </a:t>
                      </a:r>
                      <a:r>
                        <a:rPr lang="en"/>
                        <a:t>+ ε</a:t>
                      </a:r>
                      <a:endParaRPr/>
                    </a:p>
                  </a:txBody>
                  <a:tcPr marT="91425" marB="91425" marR="91425" marL="91425"/>
                </a:tc>
              </a:tr>
              <a:tr h="381000">
                <a:tc>
                  <a:txBody>
                    <a:bodyPr/>
                    <a:lstStyle/>
                    <a:p>
                      <a:pPr indent="0" lvl="0" marL="0" rtl="0" algn="l">
                        <a:spcBef>
                          <a:spcPts val="0"/>
                        </a:spcBef>
                        <a:spcAft>
                          <a:spcPts val="0"/>
                        </a:spcAft>
                        <a:buNone/>
                      </a:pPr>
                      <a:r>
                        <a:rPr i="1" lang="en"/>
                        <a:t>A</a:t>
                      </a:r>
                      <a:r>
                        <a:rPr lang="en"/>
                        <a:t> ∨ </a:t>
                      </a:r>
                      <a:r>
                        <a:rPr i="1" lang="en"/>
                        <a:t>B</a:t>
                      </a:r>
                      <a:endParaRPr i="1"/>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8 to 2 </a:t>
                      </a:r>
                      <a:r>
                        <a:rPr lang="en"/>
                        <a:t>+ ε</a:t>
                      </a:r>
                      <a:endParaRPr/>
                    </a:p>
                  </a:txBody>
                  <a:tcPr marT="91425" marB="91425" marR="91425" marL="91425"/>
                </a:tc>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Is A Guaranteed Loss</a:t>
            </a:r>
            <a:endParaRPr/>
          </a:p>
        </p:txBody>
      </p:sp>
      <p:sp>
        <p:nvSpPr>
          <p:cNvPr id="1103" name="Google Shape;1103;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Trap is sprung! We can now even let Joe choose truth values of </a:t>
            </a:r>
            <a:r>
              <a:rPr i="1" lang="en"/>
              <a:t>A</a:t>
            </a:r>
            <a:r>
              <a:rPr lang="en"/>
              <a:t> and </a:t>
            </a:r>
            <a:r>
              <a:rPr i="1" lang="en"/>
              <a:t>B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Joe is guaranteed to lose, ergo his beliefs can't be coherent</a:t>
            </a:r>
            <a:endParaRPr/>
          </a:p>
        </p:txBody>
      </p:sp>
      <p:graphicFrame>
        <p:nvGraphicFramePr>
          <p:cNvPr id="1104" name="Google Shape;1104;p181"/>
          <p:cNvGraphicFramePr/>
          <p:nvPr/>
        </p:nvGraphicFramePr>
        <p:xfrm>
          <a:off x="902750" y="1748600"/>
          <a:ext cx="3000000" cy="3000000"/>
        </p:xfrm>
        <a:graphic>
          <a:graphicData uri="http://schemas.openxmlformats.org/drawingml/2006/table">
            <a:tbl>
              <a:tblPr>
                <a:noFill/>
                <a:tableStyleId>{A7F4CB7C-9274-4089-93B6-CA41E1E68121}</a:tableStyleId>
              </a:tblPr>
              <a:tblGrid>
                <a:gridCol w="1447800"/>
                <a:gridCol w="1447800"/>
                <a:gridCol w="1447800"/>
                <a:gridCol w="1447800"/>
                <a:gridCol w="1447800"/>
              </a:tblGrid>
              <a:tr h="496350">
                <a:tc>
                  <a:txBody>
                    <a:bodyPr/>
                    <a:lstStyle/>
                    <a:p>
                      <a:pPr indent="0" lvl="0" marL="0" rtl="0" algn="l">
                        <a:spcBef>
                          <a:spcPts val="0"/>
                        </a:spcBef>
                        <a:spcAft>
                          <a:spcPts val="0"/>
                        </a:spcAft>
                        <a:buNone/>
                      </a:pPr>
                      <a:r>
                        <a:rPr lang="en"/>
                        <a:t>Our bet</a:t>
                      </a:r>
                      <a:endParaRPr/>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r>
              <a:tr h="430175">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30175">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30175">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30175">
                <a:tc>
                  <a:txBody>
                    <a:bodyPr/>
                    <a:lstStyle/>
                    <a:p>
                      <a:pPr indent="0" lvl="0" marL="0" rtl="0" algn="l">
                        <a:spcBef>
                          <a:spcPts val="0"/>
                        </a:spcBef>
                        <a:spcAft>
                          <a:spcPts val="0"/>
                        </a:spcAft>
                        <a:buNone/>
                      </a:pPr>
                      <a:r>
                        <a:rPr lang="en"/>
                        <a:t>Net for joe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89" name="Google Shape;189;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the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For small state spaces, this </a:t>
            </a:r>
            <a:r>
              <a:rPr b="1" lang="en"/>
              <a:t>policy</a:t>
            </a:r>
            <a:r>
              <a:rPr lang="en"/>
              <a:t> can be precomputed as a lookup table</a:t>
            </a:r>
            <a:endParaRPr/>
          </a:p>
          <a:p>
            <a:pPr indent="-342900" lvl="0" marL="457200" rtl="0" algn="l">
              <a:spcBef>
                <a:spcPts val="0"/>
              </a:spcBef>
              <a:spcAft>
                <a:spcPts val="0"/>
              </a:spcAft>
              <a:buSzPts val="1800"/>
              <a:buChar char="●"/>
            </a:pPr>
            <a:r>
              <a:rPr lang="en"/>
              <a:t>A reflex agent chooses an action based on its current observations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1110" name="Google Shape;1110;p1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Objectivist view</a:t>
            </a:r>
            <a:r>
              <a:rPr lang="en"/>
              <a:t> sees </a:t>
            </a:r>
            <a:r>
              <a:rPr lang="en"/>
              <a:t>probabilities as real properties of physical things</a:t>
            </a:r>
            <a:endParaRPr/>
          </a:p>
          <a:p>
            <a:pPr indent="-342900" lvl="0" marL="457200" rtl="0" algn="l">
              <a:spcBef>
                <a:spcPts val="0"/>
              </a:spcBef>
              <a:spcAft>
                <a:spcPts val="0"/>
              </a:spcAft>
              <a:buSzPts val="1800"/>
              <a:buChar char="●"/>
            </a:pPr>
            <a:r>
              <a:rPr b="1" lang="en"/>
              <a:t>Frequentism</a:t>
            </a:r>
            <a:r>
              <a:rPr lang="en"/>
              <a:t>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b="1" lang="en"/>
              <a:t>Reference class problem</a:t>
            </a:r>
            <a:r>
              <a:rPr lang="en"/>
              <a:t> of what counts as "similar" for this purpose</a:t>
            </a:r>
            <a:endParaRPr/>
          </a:p>
          <a:p>
            <a:pPr indent="-342900" lvl="0" marL="457200" rtl="0" algn="l">
              <a:spcBef>
                <a:spcPts val="0"/>
              </a:spcBef>
              <a:spcAft>
                <a:spcPts val="0"/>
              </a:spcAft>
              <a:buSzPts val="1800"/>
              <a:buChar char="●"/>
            </a:pPr>
            <a:r>
              <a:rPr lang="en"/>
              <a:t>Cannot assign probabilities to </a:t>
            </a:r>
            <a:r>
              <a:rPr b="1" lang="en"/>
              <a:t>one-time events</a:t>
            </a:r>
            <a:r>
              <a:rPr lang="en"/>
              <a:t> and </a:t>
            </a:r>
            <a:r>
              <a:rPr b="1" lang="en"/>
              <a:t>unique events</a:t>
            </a:r>
            <a:r>
              <a:rPr lang="en"/>
              <a:t> ("What is the probability that P = NP? Or probability that Goldbach conjecture is true?")</a:t>
            </a:r>
            <a:endParaRPr/>
          </a:p>
          <a:p>
            <a:pPr indent="-342900" lvl="0" marL="457200" rtl="0" algn="l">
              <a:spcBef>
                <a:spcPts val="0"/>
              </a:spcBef>
              <a:spcAft>
                <a:spcPts val="0"/>
              </a:spcAft>
              <a:buSzPts val="1800"/>
              <a:buChar char="●"/>
            </a:pPr>
            <a:r>
              <a:rPr b="1" lang="en"/>
              <a:t>Subjectivist </a:t>
            </a:r>
            <a:r>
              <a:rPr b="1" lang="en"/>
              <a:t>probabilities</a:t>
            </a:r>
            <a:r>
              <a:rPr b="1" lang="en"/>
              <a:t> </a:t>
            </a:r>
            <a:r>
              <a:rPr lang="en"/>
              <a:t>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Weighted Coin</a:t>
            </a:r>
            <a:endParaRPr/>
          </a:p>
        </p:txBody>
      </p:sp>
      <p:sp>
        <p:nvSpPr>
          <p:cNvPr id="1116" name="Google Shape;1116;p1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given a coin that is known to be somehow weighted and not fair</a:t>
            </a:r>
            <a:endParaRPr/>
          </a:p>
          <a:p>
            <a:pPr indent="-342900" lvl="0" marL="457200" rtl="0" algn="l">
              <a:spcBef>
                <a:spcPts val="0"/>
              </a:spcBef>
              <a:spcAft>
                <a:spcPts val="0"/>
              </a:spcAft>
              <a:buSzPts val="1800"/>
              <a:buChar char="●"/>
            </a:pPr>
            <a:r>
              <a:rPr lang="en"/>
              <a:t>No information provided which way the coin is weighted, and how much</a:t>
            </a:r>
            <a:endParaRPr/>
          </a:p>
          <a:p>
            <a:pPr indent="-342900" lvl="0" marL="457200" rtl="0" algn="l">
              <a:spcBef>
                <a:spcPts val="0"/>
              </a:spcBef>
              <a:spcAft>
                <a:spcPts val="0"/>
              </a:spcAft>
              <a:buSzPts val="1800"/>
              <a:buChar char="●"/>
            </a:pPr>
            <a:r>
              <a:rPr lang="en"/>
              <a:t>Question: What is </a:t>
            </a:r>
            <a:r>
              <a:rPr lang="en"/>
              <a:t>the</a:t>
            </a:r>
            <a:r>
              <a:rPr lang="en"/>
              <a:t> probability that the next coin flip returns heads?</a:t>
            </a:r>
            <a:endParaRPr/>
          </a:p>
          <a:p>
            <a:pPr indent="-342900" lvl="0" marL="457200" rtl="0" algn="l">
              <a:spcBef>
                <a:spcPts val="0"/>
              </a:spcBef>
              <a:spcAft>
                <a:spcPts val="0"/>
              </a:spcAft>
              <a:buSzPts val="1800"/>
              <a:buChar char="●"/>
            </a:pPr>
            <a:r>
              <a:rPr lang="en"/>
              <a:t>Bayesian: We have no reason to assume either side more probable, so 1/2</a:t>
            </a:r>
            <a:endParaRPr/>
          </a:p>
          <a:p>
            <a:pPr indent="-342900" lvl="0" marL="457200" rtl="0" algn="l">
              <a:spcBef>
                <a:spcPts val="0"/>
              </a:spcBef>
              <a:spcAft>
                <a:spcPts val="0"/>
              </a:spcAft>
              <a:buSzPts val="1800"/>
              <a:buChar char="●"/>
            </a:pPr>
            <a:r>
              <a:rPr lang="en"/>
              <a:t>Frequentist: We don't know, except that we know that it can't be 1/2</a:t>
            </a:r>
            <a:endParaRPr/>
          </a:p>
          <a:p>
            <a:pPr indent="-342900" lvl="0" marL="457200" rtl="0" algn="l">
              <a:spcBef>
                <a:spcPts val="0"/>
              </a:spcBef>
              <a:spcAft>
                <a:spcPts val="0"/>
              </a:spcAft>
              <a:buSzPts val="1800"/>
              <a:buChar char="●"/>
            </a:pPr>
            <a:r>
              <a:rPr lang="en"/>
              <a:t>From same premises, both philosophies reach the exact opposite conclusion</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Known and The Unknown</a:t>
            </a:r>
            <a:endParaRPr/>
          </a:p>
        </p:txBody>
      </p:sp>
      <p:sp>
        <p:nvSpPr>
          <p:cNvPr id="1122" name="Google Shape;1122;p1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three-way classification by U.S. SecDef Donald Rumsfeld</a:t>
            </a:r>
            <a:endParaRPr/>
          </a:p>
          <a:p>
            <a:pPr indent="-342900" lvl="0" marL="457200" rtl="0" algn="l">
              <a:spcBef>
                <a:spcPts val="0"/>
              </a:spcBef>
              <a:spcAft>
                <a:spcPts val="0"/>
              </a:spcAft>
              <a:buSzPts val="1800"/>
              <a:buChar char="●"/>
            </a:pPr>
            <a:r>
              <a:rPr b="1" lang="en"/>
              <a:t>Known knowns</a:t>
            </a:r>
            <a:r>
              <a:rPr lang="en"/>
              <a:t>: Deterministic known rules (chess, checkers)</a:t>
            </a:r>
            <a:endParaRPr/>
          </a:p>
          <a:p>
            <a:pPr indent="-342900" lvl="0" marL="457200" rtl="0" algn="l">
              <a:spcBef>
                <a:spcPts val="0"/>
              </a:spcBef>
              <a:spcAft>
                <a:spcPts val="0"/>
              </a:spcAft>
              <a:buSzPts val="1800"/>
              <a:buChar char="●"/>
            </a:pPr>
            <a:r>
              <a:rPr b="1" lang="en"/>
              <a:t>Known unknowns</a:t>
            </a:r>
            <a:r>
              <a:rPr lang="en"/>
              <a:t>: Nondeterminism that is constrained to follow a known probability distribution (roll of dice, draw of cards)</a:t>
            </a:r>
            <a:endParaRPr/>
          </a:p>
          <a:p>
            <a:pPr indent="-342900" lvl="0" marL="457200" rtl="0" algn="l">
              <a:spcBef>
                <a:spcPts val="0"/>
              </a:spcBef>
              <a:spcAft>
                <a:spcPts val="0"/>
              </a:spcAft>
              <a:buSzPts val="1800"/>
              <a:buChar char="●"/>
            </a:pPr>
            <a:r>
              <a:rPr b="1" lang="en"/>
              <a:t>Unknown unknowns</a:t>
            </a:r>
            <a:r>
              <a:rPr lang="en"/>
              <a:t>: Opponent's </a:t>
            </a:r>
            <a:r>
              <a:rPr lang="en"/>
              <a:t>resources</a:t>
            </a:r>
            <a:r>
              <a:rPr lang="en"/>
              <a:t> or the rules themselves are uncertain (sitting down at the poker table, some player suddenly plays the Uno reverse card, reversing the direction of the betting action on that round)</a:t>
            </a:r>
            <a:endParaRPr/>
          </a:p>
          <a:p>
            <a:pPr indent="-342900" lvl="0" marL="457200" rtl="0" algn="l">
              <a:spcBef>
                <a:spcPts val="0"/>
              </a:spcBef>
              <a:spcAft>
                <a:spcPts val="0"/>
              </a:spcAft>
              <a:buSzPts val="1800"/>
              <a:buChar char="●"/>
            </a:pPr>
            <a:r>
              <a:rPr lang="en"/>
              <a:t>Second-order probabilities ("What is the probability that the coin is fair?")</a:t>
            </a:r>
            <a:endParaRPr/>
          </a:p>
          <a:p>
            <a:pPr indent="-342900" lvl="0" marL="457200" rtl="0" algn="l">
              <a:spcBef>
                <a:spcPts val="0"/>
              </a:spcBef>
              <a:spcAft>
                <a:spcPts val="0"/>
              </a:spcAft>
              <a:buSzPts val="1800"/>
              <a:buChar char="●"/>
            </a:pPr>
            <a:r>
              <a:rPr lang="en"/>
              <a:t>To complete the 2-by-2, what would </a:t>
            </a:r>
            <a:r>
              <a:rPr b="1" lang="en"/>
              <a:t>Unknown knowns</a:t>
            </a:r>
            <a:r>
              <a:rPr lang="en"/>
              <a:t> be?</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1128" name="Google Shape;1128;p1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riddle: How many piano tuners are there in Chicago?</a:t>
            </a:r>
            <a:endParaRPr/>
          </a:p>
          <a:p>
            <a:pPr indent="-342900" lvl="0" marL="457200" rtl="0" algn="l">
              <a:spcBef>
                <a:spcPts val="0"/>
              </a:spcBef>
              <a:spcAft>
                <a:spcPts val="0"/>
              </a:spcAft>
              <a:buSzPts val="1800"/>
              <a:buChar char="●"/>
            </a:pPr>
            <a:r>
              <a:rPr lang="en"/>
              <a:t>Your </a:t>
            </a:r>
            <a:r>
              <a:rPr b="1" lang="en"/>
              <a:t>over-under</a:t>
            </a:r>
            <a:r>
              <a:rPr lang="en"/>
              <a:t>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Gifted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a:t>
            </a:r>
            <a:r>
              <a:rPr lang="en"/>
              <a:t>(1 – </a:t>
            </a:r>
            <a:r>
              <a:rPr i="1" lang="en"/>
              <a:t>p</a:t>
            </a:r>
            <a:r>
              <a:rPr lang="en"/>
              <a:t>)</a:t>
            </a:r>
            <a:r>
              <a:rPr lang="en"/>
              <a:t>$</a:t>
            </a:r>
            <a:r>
              <a:rPr i="1" lang="en"/>
              <a:t>M</a:t>
            </a:r>
            <a:r>
              <a:rPr lang="en"/>
              <a:t>, otherwise lose </a:t>
            </a:r>
            <a:r>
              <a:rPr i="1" lang="en"/>
              <a:t>p</a:t>
            </a:r>
            <a:r>
              <a:rPr lang="en"/>
              <a:t>$</a:t>
            </a:r>
            <a:r>
              <a:rPr i="1" lang="en"/>
              <a:t>M</a:t>
            </a:r>
            <a:r>
              <a:rPr lang="en"/>
              <a:t>", where $</a:t>
            </a:r>
            <a:r>
              <a:rPr i="1" lang="en"/>
              <a:t>M</a:t>
            </a:r>
            <a:r>
              <a:rPr lang="en"/>
              <a:t> is some amount of real money whose loss would not be painful but not catastrophic to you</a:t>
            </a:r>
            <a:endParaRPr/>
          </a:p>
          <a:p>
            <a:pPr indent="-342900" lvl="0" marL="457200" rtl="0" algn="l">
              <a:spcBef>
                <a:spcPts val="0"/>
              </a:spcBef>
              <a:spcAft>
                <a:spcPts val="0"/>
              </a:spcAft>
              <a:buSzPts val="1800"/>
              <a:buChar char="●"/>
            </a:pPr>
            <a:r>
              <a:rPr lang="en"/>
              <a:t>Adjust </a:t>
            </a:r>
            <a:r>
              <a:rPr i="1" lang="en"/>
              <a:t>p</a:t>
            </a:r>
            <a:r>
              <a:rPr lang="en"/>
              <a:t> until you are indifferent between both sides of bet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Are Doing All This</a:t>
            </a:r>
            <a:endParaRPr/>
          </a:p>
        </p:txBody>
      </p:sp>
      <p:sp>
        <p:nvSpPr>
          <p:cNvPr id="1134" name="Google Shape;1134;p1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we are trying to make the agent choose good actions</a:t>
            </a:r>
            <a:endParaRPr/>
          </a:p>
          <a:p>
            <a:pPr indent="-342900" lvl="0" marL="457200" rtl="0" algn="l">
              <a:spcBef>
                <a:spcPts val="0"/>
              </a:spcBef>
              <a:spcAft>
                <a:spcPts val="0"/>
              </a:spcAft>
              <a:buSzPts val="1800"/>
              <a:buChar char="●"/>
            </a:pPr>
            <a:r>
              <a:rPr lang="en"/>
              <a:t>If the environment isn't fully </a:t>
            </a:r>
            <a:r>
              <a:rPr lang="en"/>
              <a:t>observable</a:t>
            </a:r>
            <a:r>
              <a:rPr lang="en"/>
              <a:t>, some variables are hidden</a:t>
            </a:r>
            <a:endParaRPr/>
          </a:p>
          <a:p>
            <a:pPr indent="-342900" lvl="0" marL="457200" rtl="0" algn="l">
              <a:spcBef>
                <a:spcPts val="0"/>
              </a:spcBef>
              <a:spcAft>
                <a:spcPts val="0"/>
              </a:spcAft>
              <a:buSzPts val="1800"/>
              <a:buChar char="●"/>
            </a:pPr>
            <a:r>
              <a:rPr lang="en"/>
              <a:t>These variables affect the expected values of actions</a:t>
            </a:r>
            <a:endParaRPr/>
          </a:p>
          <a:p>
            <a:pPr indent="-342900" lvl="0" marL="457200" rtl="0" algn="l">
              <a:spcBef>
                <a:spcPts val="0"/>
              </a:spcBef>
              <a:spcAft>
                <a:spcPts val="0"/>
              </a:spcAft>
              <a:buSzPts val="1800"/>
              <a:buChar char="●"/>
            </a:pPr>
            <a:r>
              <a:rPr lang="en"/>
              <a:t>For </a:t>
            </a:r>
            <a:r>
              <a:rPr lang="en"/>
              <a:t>example</a:t>
            </a:r>
            <a:r>
              <a:rPr lang="en"/>
              <a:t>, in heads-up poker, hidden variables are opponent's cards </a:t>
            </a:r>
            <a:r>
              <a:rPr lang="en"/>
              <a:t>and</a:t>
            </a:r>
            <a:r>
              <a:rPr lang="en"/>
              <a:t> mindset, evidence variables are our cards, board, and betting action</a:t>
            </a:r>
            <a:endParaRPr/>
          </a:p>
          <a:p>
            <a:pPr indent="-342900" lvl="0" marL="457200" rtl="0" algn="l">
              <a:spcBef>
                <a:spcPts val="0"/>
              </a:spcBef>
              <a:spcAft>
                <a:spcPts val="0"/>
              </a:spcAft>
              <a:buSzPts val="1800"/>
              <a:buChar char="●"/>
            </a:pPr>
            <a:r>
              <a:rPr lang="en"/>
              <a:t>Values of agent's possible actions such as "call", "raise" and "fold" depend greatly on these hidden variables</a:t>
            </a:r>
            <a:endParaRPr/>
          </a:p>
          <a:p>
            <a:pPr indent="-342900" lvl="0" marL="457200" rtl="0" algn="l">
              <a:spcBef>
                <a:spcPts val="0"/>
              </a:spcBef>
              <a:spcAft>
                <a:spcPts val="0"/>
              </a:spcAft>
              <a:buSzPts val="1800"/>
              <a:buChar char="●"/>
            </a:pPr>
            <a:r>
              <a:rPr b="1" lang="en"/>
              <a:t>Diagnostic reasoning</a:t>
            </a:r>
            <a:r>
              <a:rPr lang="en"/>
              <a:t> from evidence variables to hidden variables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a:t>
            </a:r>
            <a:endParaRPr/>
          </a:p>
        </p:txBody>
      </p:sp>
      <p:sp>
        <p:nvSpPr>
          <p:cNvPr id="1140" name="Google Shape;1140;p1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 be used to tally up any probability query</a:t>
            </a:r>
            <a:endParaRPr/>
          </a:p>
        </p:txBody>
      </p:sp>
      <p:pic>
        <p:nvPicPr>
          <p:cNvPr id="1141" name="Google Shape;1141;p187"/>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Probabilities From Sample Data</a:t>
            </a:r>
            <a:endParaRPr/>
          </a:p>
        </p:txBody>
      </p:sp>
      <p:sp>
        <p:nvSpPr>
          <p:cNvPr id="1147" name="Google Shape;1147;p1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a:t>
            </a:r>
            <a:r>
              <a:rPr i="1" lang="en"/>
              <a:t>m</a:t>
            </a:r>
            <a:r>
              <a:rPr lang="en"/>
              <a:t> independent </a:t>
            </a:r>
            <a:r>
              <a:rPr b="1" lang="en"/>
              <a:t>snapshots</a:t>
            </a:r>
            <a:r>
              <a:rPr lang="en"/>
              <a:t> of the world that we wish to model</a:t>
            </a:r>
            <a:endParaRPr/>
          </a:p>
          <a:p>
            <a:pPr indent="-342900" lvl="0" marL="457200" rtl="0" algn="l">
              <a:spcBef>
                <a:spcPts val="0"/>
              </a:spcBef>
              <a:spcAft>
                <a:spcPts val="0"/>
              </a:spcAft>
              <a:buSzPts val="1800"/>
              <a:buChar char="●"/>
            </a:pPr>
            <a:r>
              <a:rPr lang="en"/>
              <a:t>We have </a:t>
            </a:r>
            <a:r>
              <a:rPr i="1" lang="en"/>
              <a:t>n</a:t>
            </a:r>
            <a:r>
              <a:rPr lang="en"/>
              <a:t> propositions that correspond to some facts of the world</a:t>
            </a:r>
            <a:endParaRPr/>
          </a:p>
          <a:p>
            <a:pPr indent="-342900" lvl="0" marL="457200" rtl="0" algn="l">
              <a:spcBef>
                <a:spcPts val="0"/>
              </a:spcBef>
              <a:spcAft>
                <a:spcPts val="0"/>
              </a:spcAft>
              <a:buSzPts val="1800"/>
              <a:buChar char="●"/>
            </a:pPr>
            <a:r>
              <a:rPr lang="en"/>
              <a:t>Build the </a:t>
            </a:r>
            <a:r>
              <a:rPr b="1" lang="en"/>
              <a:t>full joint</a:t>
            </a:r>
            <a:r>
              <a:rPr lang="en"/>
              <a:t> distribution of 2</a:t>
            </a:r>
            <a:r>
              <a:rPr baseline="30000" i="1" lang="en"/>
              <a:t>n</a:t>
            </a:r>
            <a:r>
              <a:rPr lang="en"/>
              <a:t> possible combinations of probabilities</a:t>
            </a:r>
            <a:endParaRPr/>
          </a:p>
          <a:p>
            <a:pPr indent="-342900" lvl="0" marL="457200" rtl="0" algn="l">
              <a:spcBef>
                <a:spcPts val="0"/>
              </a:spcBef>
              <a:spcAft>
                <a:spcPts val="0"/>
              </a:spcAft>
              <a:buSzPts val="1800"/>
              <a:buChar char="●"/>
            </a:pPr>
            <a:r>
              <a:rPr lang="en"/>
              <a:t>Estimate P(</a:t>
            </a:r>
            <a:r>
              <a:rPr lang="en"/>
              <a:t>ɸ</a:t>
            </a:r>
            <a:r>
              <a:rPr lang="en"/>
              <a:t>) with the formula N(</a:t>
            </a:r>
            <a:r>
              <a:rPr lang="en"/>
              <a:t>ɸ</a:t>
            </a:r>
            <a:r>
              <a:rPr lang="en"/>
              <a:t>) / </a:t>
            </a:r>
            <a:r>
              <a:rPr i="1" lang="en"/>
              <a:t>m</a:t>
            </a:r>
            <a:endParaRPr/>
          </a:p>
          <a:p>
            <a:pPr indent="-342900" lvl="0" marL="457200" rtl="0" algn="l">
              <a:spcBef>
                <a:spcPts val="0"/>
              </a:spcBef>
              <a:spcAft>
                <a:spcPts val="0"/>
              </a:spcAft>
              <a:buSzPts val="1800"/>
              <a:buChar char="●"/>
            </a:pPr>
            <a:r>
              <a:rPr lang="en"/>
              <a:t>N(</a:t>
            </a:r>
            <a:r>
              <a:rPr lang="en"/>
              <a:t>ɸ</a:t>
            </a:r>
            <a:r>
              <a:rPr lang="en"/>
              <a:t>) is the number of worlds where ɸ is true</a:t>
            </a:r>
            <a:endParaRPr/>
          </a:p>
          <a:p>
            <a:pPr indent="-342900" lvl="0" marL="457200" rtl="0" algn="l">
              <a:spcBef>
                <a:spcPts val="0"/>
              </a:spcBef>
              <a:spcAft>
                <a:spcPts val="0"/>
              </a:spcAft>
              <a:buSzPts val="1800"/>
              <a:buChar char="●"/>
            </a:pPr>
            <a:r>
              <a:rPr lang="en"/>
              <a:t>Unbiased estimate for </a:t>
            </a:r>
            <a:r>
              <a:rPr lang="en"/>
              <a:t>P(ɸ)</a:t>
            </a:r>
            <a:endParaRPr/>
          </a:p>
          <a:p>
            <a:pPr indent="-342900" lvl="0" marL="457200" rtl="0" algn="l">
              <a:spcBef>
                <a:spcPts val="0"/>
              </a:spcBef>
              <a:spcAft>
                <a:spcPts val="0"/>
              </a:spcAft>
              <a:buSzPts val="1800"/>
              <a:buChar char="●"/>
            </a:pPr>
            <a:r>
              <a:rPr lang="en"/>
              <a:t>Full joint distribution table doesn't give us the underlying </a:t>
            </a:r>
            <a:r>
              <a:rPr b="1" lang="en"/>
              <a:t>causality</a:t>
            </a:r>
            <a:r>
              <a:rPr lang="en"/>
              <a:t>: you may end up with same full joint when </a:t>
            </a:r>
            <a:r>
              <a:rPr i="1" lang="en"/>
              <a:t>A</a:t>
            </a:r>
            <a:r>
              <a:rPr lang="en"/>
              <a:t> causes </a:t>
            </a:r>
            <a:r>
              <a:rPr i="1" lang="en"/>
              <a:t>B</a:t>
            </a:r>
            <a:r>
              <a:rPr lang="en"/>
              <a:t>, and when </a:t>
            </a:r>
            <a:r>
              <a:rPr i="1" lang="en"/>
              <a:t>B</a:t>
            </a:r>
            <a:r>
              <a:rPr lang="en"/>
              <a:t> causes </a:t>
            </a:r>
            <a:r>
              <a:rPr i="1" lang="en"/>
              <a:t>A</a:t>
            </a:r>
            <a:endParaRPr i="1"/>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Probabilities</a:t>
            </a:r>
            <a:endParaRPr/>
          </a:p>
        </p:txBody>
      </p:sp>
      <p:sp>
        <p:nvSpPr>
          <p:cNvPr id="1153" name="Google Shape;1153;p1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Prior probabilities aren't usually enough for action selection</a:t>
            </a:r>
            <a:endParaRPr/>
          </a:p>
          <a:p>
            <a:pPr indent="-342900" lvl="0" marL="457200" rtl="0" algn="l">
              <a:spcBef>
                <a:spcPts val="0"/>
              </a:spcBef>
              <a:spcAft>
                <a:spcPts val="0"/>
              </a:spcAft>
              <a:buSzPts val="1800"/>
              <a:buChar char="●"/>
            </a:pPr>
            <a:r>
              <a:rPr lang="en"/>
              <a:t>We need probabilities of variables, given some observed </a:t>
            </a:r>
            <a:r>
              <a:rPr b="1" lang="en"/>
              <a:t>evidence</a:t>
            </a:r>
            <a:endParaRPr b="1"/>
          </a:p>
          <a:p>
            <a:pPr indent="-342900" lvl="0" marL="457200" rtl="0" algn="l">
              <a:spcBef>
                <a:spcPts val="0"/>
              </a:spcBef>
              <a:spcAft>
                <a:spcPts val="0"/>
              </a:spcAft>
              <a:buSzPts val="1800"/>
              <a:buChar char="●"/>
            </a:pPr>
            <a:r>
              <a:rPr lang="en"/>
              <a:t>Observed evidence </a:t>
            </a:r>
            <a:r>
              <a:rPr i="1" lang="en"/>
              <a:t>E</a:t>
            </a:r>
            <a:r>
              <a:rPr lang="en"/>
              <a:t> </a:t>
            </a:r>
            <a:r>
              <a:rPr lang="en"/>
              <a:t>rules</a:t>
            </a:r>
            <a:r>
              <a:rPr lang="en"/>
              <a:t> out all possible worlds that have not-</a:t>
            </a:r>
            <a:r>
              <a:rPr i="1" lang="en"/>
              <a:t>E</a:t>
            </a:r>
            <a:endParaRPr i="1"/>
          </a:p>
          <a:p>
            <a:pPr indent="-342900" lvl="0" marL="457200" rtl="0" algn="l">
              <a:spcBef>
                <a:spcPts val="0"/>
              </a:spcBef>
              <a:spcAft>
                <a:spcPts val="0"/>
              </a:spcAft>
              <a:buSzPts val="1800"/>
              <a:buChar char="●"/>
            </a:pPr>
            <a:r>
              <a:rPr lang="en"/>
              <a:t>Formula for </a:t>
            </a:r>
            <a:r>
              <a:rPr b="1" lang="en"/>
              <a:t>conditional probability</a:t>
            </a:r>
            <a:r>
              <a:rPr lang="en"/>
              <a:t> is simple:</a:t>
            </a:r>
            <a:br>
              <a:rPr lang="en"/>
            </a:br>
            <a:br>
              <a:rPr lang="en"/>
            </a:br>
            <a:r>
              <a:rPr lang="en"/>
              <a:t>		P(</a:t>
            </a:r>
            <a:r>
              <a:rPr i="1" lang="en"/>
              <a:t>A</a:t>
            </a:r>
            <a:r>
              <a:rPr lang="en"/>
              <a:t> | </a:t>
            </a:r>
            <a:r>
              <a:rPr i="1" lang="en"/>
              <a:t>E</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a:t>
            </a:r>
            <a:br>
              <a:rPr lang="en">
                <a:solidFill>
                  <a:srgbClr val="000000"/>
                </a:solidFill>
                <a:highlight>
                  <a:schemeClr val="lt1"/>
                </a:highlight>
              </a:rPr>
            </a:b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Alternative formulation </a:t>
            </a: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P(</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Entailed Conditional Probabilities </a:t>
            </a:r>
            <a:endParaRPr/>
          </a:p>
        </p:txBody>
      </p:sp>
      <p:sp>
        <p:nvSpPr>
          <p:cNvPr id="1159" name="Google Shape;1159;p1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Mutually exclusive</a:t>
            </a:r>
            <a:r>
              <a:rPr lang="en"/>
              <a:t> and </a:t>
            </a:r>
            <a:r>
              <a:rPr b="1" lang="en"/>
              <a:t>fully </a:t>
            </a:r>
            <a:r>
              <a:rPr b="1" lang="en"/>
              <a:t>exhaustive</a:t>
            </a:r>
            <a:r>
              <a:rPr lang="en"/>
              <a:t> probabilities always add up to 1</a:t>
            </a:r>
            <a:endParaRPr/>
          </a:p>
          <a:p>
            <a:pPr indent="-342900" lvl="0" marL="457200" rtl="0" algn="l">
              <a:spcBef>
                <a:spcPts val="0"/>
              </a:spcBef>
              <a:spcAft>
                <a:spcPts val="0"/>
              </a:spcAft>
              <a:buSzPts val="1800"/>
              <a:buChar char="●"/>
            </a:pPr>
            <a:r>
              <a:rPr lang="en"/>
              <a:t>If you know P(</a:t>
            </a:r>
            <a:r>
              <a:rPr i="1" lang="en"/>
              <a:t>A</a:t>
            </a:r>
            <a:r>
              <a:rPr lang="en"/>
              <a:t> | </a:t>
            </a:r>
            <a:r>
              <a:rPr i="1" lang="en"/>
              <a:t>B</a:t>
            </a:r>
            <a:r>
              <a:rPr lang="en"/>
              <a:t>), </a:t>
            </a:r>
            <a:r>
              <a:rPr lang="en"/>
              <a:t>you also know P(not-</a:t>
            </a:r>
            <a:r>
              <a:rPr i="1" lang="en"/>
              <a:t>A</a:t>
            </a:r>
            <a:r>
              <a:rPr lang="en"/>
              <a:t> | </a:t>
            </a:r>
            <a:r>
              <a:rPr i="1" lang="en"/>
              <a:t>B</a:t>
            </a:r>
            <a:r>
              <a:rPr lang="en"/>
              <a:t>) = 1 –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However, even if you know P(</a:t>
            </a:r>
            <a:r>
              <a:rPr i="1" lang="en"/>
              <a:t>A</a:t>
            </a:r>
            <a:r>
              <a:rPr lang="en"/>
              <a:t> | </a:t>
            </a:r>
            <a:r>
              <a:rPr i="1" lang="en"/>
              <a:t>B</a:t>
            </a:r>
            <a:r>
              <a:rPr lang="en"/>
              <a:t>), you still don't directly know P(</a:t>
            </a:r>
            <a:r>
              <a:rPr i="1" lang="en"/>
              <a:t>A</a:t>
            </a:r>
            <a:r>
              <a:rPr lang="en"/>
              <a:t> | not-</a:t>
            </a:r>
            <a:r>
              <a:rPr i="1" lang="en"/>
              <a:t>B</a:t>
            </a:r>
            <a:r>
              <a:rPr lang="en"/>
              <a:t>)</a:t>
            </a:r>
            <a:endParaRPr/>
          </a:p>
          <a:p>
            <a:pPr indent="-342900" lvl="0" marL="457200" rtl="0" algn="l">
              <a:spcBef>
                <a:spcPts val="0"/>
              </a:spcBef>
              <a:spcAft>
                <a:spcPts val="0"/>
              </a:spcAft>
              <a:buSzPts val="1800"/>
              <a:buChar char="●"/>
            </a:pPr>
            <a:r>
              <a:rPr lang="en"/>
              <a:t>Probabilities P(</a:t>
            </a:r>
            <a:r>
              <a:rPr i="1" lang="en"/>
              <a:t>A</a:t>
            </a:r>
            <a:r>
              <a:rPr lang="en"/>
              <a:t> | </a:t>
            </a:r>
            <a:r>
              <a:rPr i="1" lang="en"/>
              <a:t>B</a:t>
            </a:r>
            <a:r>
              <a:rPr lang="en"/>
              <a:t>) and P(</a:t>
            </a:r>
            <a:r>
              <a:rPr i="1" lang="en"/>
              <a:t>A</a:t>
            </a:r>
            <a:r>
              <a:rPr lang="en"/>
              <a:t> | not-</a:t>
            </a:r>
            <a:r>
              <a:rPr i="1" lang="en"/>
              <a:t>B</a:t>
            </a:r>
            <a:r>
              <a:rPr lang="en"/>
              <a:t>) are not related in any way</a:t>
            </a:r>
            <a:endParaRPr/>
          </a:p>
          <a:p>
            <a:pPr indent="-342900" lvl="0" marL="457200" rtl="0" algn="l">
              <a:spcBef>
                <a:spcPts val="0"/>
              </a:spcBef>
              <a:spcAft>
                <a:spcPts val="0"/>
              </a:spcAft>
              <a:buSzPts val="1800"/>
              <a:buChar char="●"/>
            </a:pPr>
            <a:r>
              <a:rPr lang="en"/>
              <a:t>Of course, 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a:t>
            </a:r>
            <a:endParaRPr/>
          </a:p>
          <a:p>
            <a:pPr indent="-342900" lvl="0" marL="457200" rtl="0" algn="l">
              <a:spcBef>
                <a:spcPts val="0"/>
              </a:spcBef>
              <a:spcAft>
                <a:spcPts val="0"/>
              </a:spcAft>
              <a:buSzPts val="1800"/>
              <a:buChar char="●"/>
            </a:pPr>
            <a:r>
              <a:rPr lang="en"/>
              <a:t>Once the prior probabilities P(</a:t>
            </a:r>
            <a:r>
              <a:rPr i="1" lang="en"/>
              <a:t>A</a:t>
            </a:r>
            <a:r>
              <a:rPr lang="en"/>
              <a:t>) and P(</a:t>
            </a:r>
            <a:r>
              <a:rPr i="1" lang="en"/>
              <a:t>B</a:t>
            </a:r>
            <a:r>
              <a:rPr lang="en"/>
              <a:t>) are known, knowing P(</a:t>
            </a:r>
            <a:r>
              <a:rPr i="1" lang="en"/>
              <a:t>A</a:t>
            </a:r>
            <a:r>
              <a:rPr lang="en"/>
              <a:t> | </a:t>
            </a:r>
            <a:r>
              <a:rPr i="1" lang="en"/>
              <a:t>B</a:t>
            </a:r>
            <a:r>
              <a:rPr lang="en"/>
              <a:t>) allows us to compute P(</a:t>
            </a:r>
            <a:r>
              <a:rPr i="1" lang="en"/>
              <a:t>A</a:t>
            </a:r>
            <a:r>
              <a:rPr lang="en"/>
              <a:t> | not-</a:t>
            </a:r>
            <a:r>
              <a:rPr i="1" lang="en"/>
              <a:t>B</a:t>
            </a:r>
            <a:r>
              <a:rPr lang="en"/>
              <a:t>), and vice versa</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Attraction and Repellence</a:t>
            </a:r>
            <a:endParaRPr/>
          </a:p>
        </p:txBody>
      </p:sp>
      <p:sp>
        <p:nvSpPr>
          <p:cNvPr id="1165" name="Google Shape;1165;p1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Evidence </a:t>
            </a:r>
            <a:r>
              <a:rPr i="1" lang="en"/>
              <a:t>E</a:t>
            </a:r>
            <a:r>
              <a:rPr lang="en"/>
              <a:t> is said to </a:t>
            </a:r>
            <a:r>
              <a:rPr b="1" lang="en"/>
              <a:t>attract</a:t>
            </a:r>
            <a:r>
              <a:rPr lang="en"/>
              <a:t> the event </a:t>
            </a:r>
            <a:r>
              <a:rPr i="1" lang="en"/>
              <a:t>A</a:t>
            </a:r>
            <a:r>
              <a:rPr lang="en"/>
              <a:t> if P(</a:t>
            </a:r>
            <a:r>
              <a:rPr i="1" lang="en"/>
              <a:t>A</a:t>
            </a:r>
            <a:r>
              <a:rPr lang="en"/>
              <a:t> | </a:t>
            </a:r>
            <a:r>
              <a:rPr i="1" lang="en"/>
              <a:t>E</a:t>
            </a:r>
            <a:r>
              <a:rPr lang="en"/>
              <a:t>) &gt; P(</a:t>
            </a:r>
            <a:r>
              <a:rPr i="1" lang="en"/>
              <a:t>A</a:t>
            </a:r>
            <a:r>
              <a:rPr lang="en"/>
              <a:t>)</a:t>
            </a:r>
            <a:endParaRPr/>
          </a:p>
          <a:p>
            <a:pPr indent="-342900" lvl="0" marL="457200" rtl="0" algn="l">
              <a:spcBef>
                <a:spcPts val="0"/>
              </a:spcBef>
              <a:spcAft>
                <a:spcPts val="0"/>
              </a:spcAft>
              <a:buSzPts val="1800"/>
              <a:buChar char="●"/>
            </a:pPr>
            <a:r>
              <a:rPr lang="en"/>
              <a:t>Evidence </a:t>
            </a:r>
            <a:r>
              <a:rPr i="1" lang="en"/>
              <a:t>E</a:t>
            </a:r>
            <a:r>
              <a:rPr lang="en"/>
              <a:t> is said repel the event </a:t>
            </a:r>
            <a:r>
              <a:rPr i="1" lang="en"/>
              <a:t>A</a:t>
            </a:r>
            <a:r>
              <a:rPr lang="en"/>
              <a:t> if P(</a:t>
            </a:r>
            <a:r>
              <a:rPr i="1" lang="en"/>
              <a:t>A</a:t>
            </a:r>
            <a:r>
              <a:rPr lang="en"/>
              <a:t> | </a:t>
            </a:r>
            <a:r>
              <a:rPr i="1" lang="en"/>
              <a:t>E</a:t>
            </a:r>
            <a:r>
              <a:rPr lang="en"/>
              <a:t>) &lt; P(</a:t>
            </a:r>
            <a:r>
              <a:rPr i="1" lang="en"/>
              <a:t>A</a:t>
            </a:r>
            <a:r>
              <a:rPr lang="en"/>
              <a:t>)</a:t>
            </a:r>
            <a:endParaRPr/>
          </a:p>
          <a:p>
            <a:pPr indent="-342900" lvl="0" marL="457200" rtl="0" algn="l">
              <a:spcBef>
                <a:spcPts val="0"/>
              </a:spcBef>
              <a:spcAft>
                <a:spcPts val="0"/>
              </a:spcAft>
              <a:buSzPts val="1800"/>
              <a:buChar char="●"/>
            </a:pPr>
            <a:r>
              <a:rPr i="1" lang="en"/>
              <a:t>E</a:t>
            </a:r>
            <a:r>
              <a:rPr lang="en"/>
              <a:t> attracts </a:t>
            </a:r>
            <a:r>
              <a:rPr i="1" lang="en"/>
              <a:t>A</a:t>
            </a:r>
            <a:r>
              <a:rPr lang="en"/>
              <a:t> if and only if </a:t>
            </a:r>
            <a:r>
              <a:rPr i="1" lang="en"/>
              <a:t>E</a:t>
            </a:r>
            <a:r>
              <a:rPr lang="en"/>
              <a:t> repels not-</a:t>
            </a:r>
            <a:r>
              <a:rPr i="1" lang="en"/>
              <a:t>A</a:t>
            </a:r>
            <a:endParaRPr i="1"/>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Attraction is symmetric: </a:t>
            </a:r>
            <a:r>
              <a:rPr i="1" lang="en">
                <a:solidFill>
                  <a:srgbClr val="000000"/>
                </a:solidFill>
                <a:highlight>
                  <a:schemeClr val="lt1"/>
                </a:highlight>
              </a:rPr>
              <a:t>A</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if and only if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neither attracts </a:t>
            </a:r>
            <a:r>
              <a:rPr i="1" lang="en">
                <a:solidFill>
                  <a:srgbClr val="000000"/>
                </a:solidFill>
                <a:highlight>
                  <a:schemeClr val="lt1"/>
                </a:highlight>
              </a:rPr>
              <a:t>E</a:t>
            </a:r>
            <a:r>
              <a:rPr lang="en">
                <a:solidFill>
                  <a:srgbClr val="000000"/>
                </a:solidFill>
                <a:highlight>
                  <a:schemeClr val="lt1"/>
                </a:highlight>
              </a:rPr>
              <a:t> nor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if and </a:t>
            </a:r>
            <a:r>
              <a:rPr lang="en">
                <a:solidFill>
                  <a:srgbClr val="000000"/>
                </a:solidFill>
                <a:highlight>
                  <a:schemeClr val="lt1"/>
                </a:highlight>
              </a:rPr>
              <a:t>only</a:t>
            </a:r>
            <a:r>
              <a:rPr lang="en">
                <a:solidFill>
                  <a:srgbClr val="000000"/>
                </a:solidFill>
                <a:highlight>
                  <a:schemeClr val="lt1"/>
                </a:highlight>
              </a:rPr>
              <a:t> if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independent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mutually </a:t>
            </a:r>
            <a:r>
              <a:rPr lang="en">
                <a:solidFill>
                  <a:srgbClr val="000000"/>
                </a:solidFill>
                <a:highlight>
                  <a:schemeClr val="lt1"/>
                </a:highlight>
              </a:rPr>
              <a:t>attractive</a:t>
            </a:r>
            <a:r>
              <a:rPr lang="en">
                <a:solidFill>
                  <a:srgbClr val="000000"/>
                </a:solidFill>
                <a:highlight>
                  <a:schemeClr val="lt1"/>
                </a:highlight>
              </a:rPr>
              <a:t> if and only if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95" name="Google Shape;195;p30"/>
          <p:cNvSpPr txBox="1"/>
          <p:nvPr>
            <p:ph idx="1" type="body"/>
          </p:nvPr>
        </p:nvSpPr>
        <p:spPr>
          <a:xfrm>
            <a:off x="311700" y="785525"/>
            <a:ext cx="8520600" cy="37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6" name="Google Shape;196;p30"/>
          <p:cNvPicPr preferRelativeResize="0"/>
          <p:nvPr/>
        </p:nvPicPr>
        <p:blipFill>
          <a:blip r:embed="rId3">
            <a:alphaModFix/>
          </a:blip>
          <a:stretch>
            <a:fillRect/>
          </a:stretch>
        </p:blipFill>
        <p:spPr>
          <a:xfrm>
            <a:off x="1710850" y="977975"/>
            <a:ext cx="5238750" cy="3505200"/>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Multiple Pieces of Evidence</a:t>
            </a:r>
            <a:endParaRPr/>
          </a:p>
        </p:txBody>
      </p:sp>
      <p:sp>
        <p:nvSpPr>
          <p:cNvPr id="1171" name="Google Shape;1171;p1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both evidences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separately attract </a:t>
            </a:r>
            <a:r>
              <a:rPr i="1" lang="en">
                <a:solidFill>
                  <a:srgbClr val="000000"/>
                </a:solidFill>
                <a:highlight>
                  <a:schemeClr val="lt1"/>
                </a:highlight>
              </a:rPr>
              <a:t>A</a:t>
            </a:r>
            <a:r>
              <a:rPr lang="en">
                <a:solidFill>
                  <a:srgbClr val="000000"/>
                </a:solidFill>
                <a:highlight>
                  <a:schemeClr val="lt1"/>
                </a:highlight>
              </a:rPr>
              <a:t> so that both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a:t>
            </a:r>
            <a:r>
              <a:rPr i="1" lang="en">
                <a:solidFill>
                  <a:srgbClr val="000000"/>
                </a:solidFill>
                <a:highlight>
                  <a:schemeClr val="lt1"/>
                </a:highlight>
              </a:rPr>
              <a:t>F</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so that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E</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F</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&gt; P(</a:t>
            </a:r>
            <a:r>
              <a:rPr i="1" lang="en">
                <a:solidFill>
                  <a:srgbClr val="000000"/>
                </a:solidFill>
                <a:highlight>
                  <a:schemeClr val="lt1"/>
                </a:highlight>
              </a:rPr>
              <a:t>F</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Can you think up real world interpretations for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to illustrate these counterintuitive claims about conditional probabilities?</a:t>
            </a:r>
            <a:endParaRPr>
              <a:solidFill>
                <a:srgbClr val="000000"/>
              </a:solidFill>
              <a:highlight>
                <a:schemeClr val="lt1"/>
              </a:highlight>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Marginalization</a:t>
            </a:r>
            <a:endParaRPr/>
          </a:p>
        </p:txBody>
      </p:sp>
      <p:sp>
        <p:nvSpPr>
          <p:cNvPr id="1177" name="Google Shape;1177;p1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sometimes have some prior probability P(</a:t>
            </a:r>
            <a:r>
              <a:rPr i="1" lang="en"/>
              <a:t>A</a:t>
            </a:r>
            <a:r>
              <a:rPr lang="en"/>
              <a:t>) that we </a:t>
            </a:r>
            <a:r>
              <a:rPr lang="en"/>
              <a:t>wish</a:t>
            </a:r>
            <a:r>
              <a:rPr lang="en"/>
              <a:t> to compute</a:t>
            </a:r>
            <a:endParaRPr/>
          </a:p>
          <a:p>
            <a:pPr indent="-342900" lvl="0" marL="457200" rtl="0" algn="l">
              <a:spcBef>
                <a:spcPts val="0"/>
              </a:spcBef>
              <a:spcAft>
                <a:spcPts val="0"/>
              </a:spcAft>
              <a:buSzPts val="1800"/>
              <a:buChar char="●"/>
            </a:pPr>
            <a:r>
              <a:rPr lang="en"/>
              <a:t>Such a prior probability might appear as a part of some other calculation</a:t>
            </a:r>
            <a:endParaRPr/>
          </a:p>
          <a:p>
            <a:pPr indent="-342900" lvl="0" marL="457200" rtl="0" algn="l">
              <a:spcBef>
                <a:spcPts val="0"/>
              </a:spcBef>
              <a:spcAft>
                <a:spcPts val="0"/>
              </a:spcAft>
              <a:buSzPts val="1800"/>
              <a:buChar char="●"/>
            </a:pPr>
            <a:r>
              <a:rPr b="1" lang="en"/>
              <a:t>Marginalization rule</a:t>
            </a:r>
            <a:r>
              <a:rPr lang="en"/>
              <a:t>: P(</a:t>
            </a:r>
            <a:r>
              <a:rPr i="1" lang="en"/>
              <a:t>A</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B</a:t>
            </a:r>
            <a:r>
              <a:rPr lang="en">
                <a:solidFill>
                  <a:srgbClr val="000000"/>
                </a:solidFill>
                <a:highlight>
                  <a:schemeClr val="lt1"/>
                </a:highlight>
              </a:rPr>
              <a:t> can be literally any formula whatsoever, so we always choose it tactically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can then be rewritten as P(</a:t>
            </a:r>
            <a:r>
              <a:rPr i="1" lang="en">
                <a:solidFill>
                  <a:srgbClr val="000000"/>
                </a:solidFill>
                <a:highlight>
                  <a:schemeClr val="lt1"/>
                </a:highlight>
              </a:rPr>
              <a:t>B</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 with </a:t>
            </a:r>
            <a:r>
              <a:rPr b="1" lang="en">
                <a:solidFill>
                  <a:srgbClr val="000000"/>
                </a:solidFill>
                <a:highlight>
                  <a:schemeClr val="lt1"/>
                </a:highlight>
              </a:rPr>
              <a:t>chain rule</a:t>
            </a:r>
            <a:endParaRPr b="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If P(</a:t>
            </a:r>
            <a:r>
              <a:rPr i="1" lang="en">
                <a:solidFill>
                  <a:srgbClr val="000000"/>
                </a:solidFill>
                <a:highlight>
                  <a:schemeClr val="lt1"/>
                </a:highlight>
              </a:rPr>
              <a:t>B</a:t>
            </a:r>
            <a:r>
              <a:rPr lang="en">
                <a:solidFill>
                  <a:srgbClr val="000000"/>
                </a:solidFill>
                <a:highlight>
                  <a:schemeClr val="lt1"/>
                </a:highlight>
              </a:rPr>
              <a:t>) is not known, solve it the same way using some tactically chosen </a:t>
            </a:r>
            <a:r>
              <a:rPr i="1" lang="en">
                <a:solidFill>
                  <a:srgbClr val="000000"/>
                </a:solidFill>
                <a:highlight>
                  <a:schemeClr val="lt1"/>
                </a:highlight>
              </a:rPr>
              <a:t>C</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not-</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And so on...</a:t>
            </a:r>
            <a:endParaRPr>
              <a:solidFill>
                <a:srgbClr val="000000"/>
              </a:solidFill>
              <a:highlight>
                <a:schemeClr val="lt1"/>
              </a:highligh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Statistical Independence</a:t>
            </a:r>
            <a:endParaRPr/>
          </a:p>
        </p:txBody>
      </p:sp>
      <p:sp>
        <p:nvSpPr>
          <p:cNvPr id="1183" name="Google Shape;1183;p1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t>
            </a:r>
            <a:r>
              <a:rPr i="1" lang="en"/>
              <a:t>A</a:t>
            </a:r>
            <a:r>
              <a:rPr lang="en"/>
              <a:t> and </a:t>
            </a:r>
            <a:r>
              <a:rPr i="1" lang="en"/>
              <a:t>B</a:t>
            </a:r>
            <a:r>
              <a:rPr lang="en"/>
              <a:t> are </a:t>
            </a:r>
            <a:r>
              <a:rPr b="1" lang="en"/>
              <a:t>independent</a:t>
            </a:r>
            <a:r>
              <a:rPr lang="en"/>
              <a:t> if P(</a:t>
            </a:r>
            <a:r>
              <a:rPr i="1" lang="en"/>
              <a:t>A</a:t>
            </a:r>
            <a:r>
              <a:rPr lang="en"/>
              <a:t>) = P(</a:t>
            </a:r>
            <a:r>
              <a:rPr i="1" lang="en"/>
              <a:t>A</a:t>
            </a:r>
            <a:r>
              <a:rPr lang="en"/>
              <a:t> | </a:t>
            </a:r>
            <a:r>
              <a:rPr i="1" lang="en"/>
              <a:t>B</a:t>
            </a:r>
            <a:r>
              <a:rPr lang="en"/>
              <a:t>) and P(</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Alternative formulation for independence is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a:p>
            <a:pPr indent="-342900" lvl="0" marL="457200" rtl="0" algn="l">
              <a:spcBef>
                <a:spcPts val="0"/>
              </a:spcBef>
              <a:spcAft>
                <a:spcPts val="0"/>
              </a:spcAft>
              <a:buSzPts val="1800"/>
              <a:buChar char="●"/>
            </a:pPr>
            <a:r>
              <a:rPr lang="en"/>
              <a:t>Even if </a:t>
            </a:r>
            <a:r>
              <a:rPr i="1" lang="en"/>
              <a:t>A</a:t>
            </a:r>
            <a:r>
              <a:rPr lang="en"/>
              <a:t> and </a:t>
            </a:r>
            <a:r>
              <a:rPr i="1" lang="en"/>
              <a:t>B</a:t>
            </a:r>
            <a:r>
              <a:rPr lang="en"/>
              <a:t> have no </a:t>
            </a:r>
            <a:r>
              <a:rPr b="1" lang="en"/>
              <a:t>causal connection</a:t>
            </a:r>
            <a:r>
              <a:rPr lang="en"/>
              <a:t> in the laws of nature of the underlying world, </a:t>
            </a:r>
            <a:r>
              <a:rPr i="1" lang="en"/>
              <a:t>A</a:t>
            </a:r>
            <a:r>
              <a:rPr lang="en"/>
              <a:t> and </a:t>
            </a:r>
            <a:r>
              <a:rPr i="1" lang="en"/>
              <a:t>B</a:t>
            </a:r>
            <a:r>
              <a:rPr lang="en"/>
              <a:t> are not necessarily </a:t>
            </a:r>
            <a:r>
              <a:rPr b="1" lang="en"/>
              <a:t>statistically independent</a:t>
            </a:r>
            <a:endParaRPr b="1"/>
          </a:p>
          <a:p>
            <a:pPr indent="-342900" lvl="0" marL="457200" rtl="0" algn="l">
              <a:spcBef>
                <a:spcPts val="0"/>
              </a:spcBef>
              <a:spcAft>
                <a:spcPts val="0"/>
              </a:spcAft>
              <a:buSzPts val="1800"/>
              <a:buChar char="●"/>
            </a:pPr>
            <a:r>
              <a:rPr lang="en"/>
              <a:t>There could be some underlying hidden cause </a:t>
            </a:r>
            <a:r>
              <a:rPr i="1" lang="en"/>
              <a:t>C</a:t>
            </a:r>
            <a:r>
              <a:rPr lang="en"/>
              <a:t> that causes both </a:t>
            </a:r>
            <a:r>
              <a:rPr i="1" lang="en"/>
              <a:t>A</a:t>
            </a:r>
            <a:r>
              <a:rPr lang="en"/>
              <a:t> and </a:t>
            </a:r>
            <a:r>
              <a:rPr i="1" lang="en"/>
              <a:t>B</a:t>
            </a:r>
            <a:endParaRPr/>
          </a:p>
          <a:p>
            <a:pPr indent="-342900" lvl="0" marL="457200" rtl="0" algn="l">
              <a:spcBef>
                <a:spcPts val="0"/>
              </a:spcBef>
              <a:spcAft>
                <a:spcPts val="0"/>
              </a:spcAft>
              <a:buSzPts val="1800"/>
              <a:buChar char="●"/>
            </a:pPr>
            <a:r>
              <a:rPr lang="en"/>
              <a:t>By diagnostic reasoning, </a:t>
            </a:r>
            <a:r>
              <a:rPr lang="en"/>
              <a:t>P(</a:t>
            </a:r>
            <a:r>
              <a:rPr i="1" lang="en"/>
              <a:t>A</a:t>
            </a:r>
            <a:r>
              <a:rPr lang="en"/>
              <a:t>) ≠ </a:t>
            </a:r>
            <a:r>
              <a:rPr lang="en"/>
              <a:t>P(</a:t>
            </a:r>
            <a:r>
              <a:rPr i="1" lang="en"/>
              <a:t>A</a:t>
            </a:r>
            <a:r>
              <a:rPr lang="en"/>
              <a:t> | </a:t>
            </a:r>
            <a:r>
              <a:rPr i="1" lang="en"/>
              <a:t>C</a:t>
            </a:r>
            <a:r>
              <a:rPr lang="en"/>
              <a:t>), therefore P(</a:t>
            </a:r>
            <a:r>
              <a:rPr i="1" lang="en"/>
              <a:t>B</a:t>
            </a:r>
            <a:r>
              <a:rPr lang="en"/>
              <a:t> | </a:t>
            </a:r>
            <a:r>
              <a:rPr i="1" lang="en"/>
              <a:t>A</a:t>
            </a:r>
            <a:r>
              <a:rPr lang="en"/>
              <a:t>) ≠ P(</a:t>
            </a:r>
            <a:r>
              <a:rPr i="1" lang="en"/>
              <a:t>B</a:t>
            </a:r>
            <a:r>
              <a:rPr lang="en"/>
              <a:t>)</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Despite Independence</a:t>
            </a:r>
            <a:endParaRPr/>
          </a:p>
        </p:txBody>
      </p:sp>
      <p:sp>
        <p:nvSpPr>
          <p:cNvPr id="1189" name="Google Shape;1189;p1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a:t>
            </a:r>
            <a:r>
              <a:rPr lang="en"/>
              <a:t> if A and B are causally connected, can still be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Statistical independence does not rule out causal relationship per se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Consider three bits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and </a:t>
            </a:r>
            <a:r>
              <a:rPr i="1" lang="en">
                <a:solidFill>
                  <a:srgbClr val="000000"/>
                </a:solidFill>
                <a:highlight>
                  <a:schemeClr val="lt1"/>
                </a:highlight>
              </a:rPr>
              <a:t>C</a:t>
            </a:r>
            <a:r>
              <a:rPr lang="en">
                <a:solidFill>
                  <a:srgbClr val="000000"/>
                </a:solidFill>
                <a:highlight>
                  <a:schemeClr val="lt1"/>
                </a:highlight>
              </a:rPr>
              <a:t>, so that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are mutually independent random coin flips, whereas </a:t>
            </a:r>
            <a:r>
              <a:rPr i="1" lang="en">
                <a:solidFill>
                  <a:srgbClr val="000000"/>
                </a:solidFill>
                <a:highlight>
                  <a:schemeClr val="lt1"/>
                </a:highlight>
              </a:rPr>
              <a:t>C</a:t>
            </a:r>
            <a:r>
              <a:rPr lang="en">
                <a:solidFill>
                  <a:srgbClr val="000000"/>
                </a:solidFill>
                <a:highlight>
                  <a:schemeClr val="lt1"/>
                </a:highlight>
              </a:rPr>
              <a:t> is given by the </a:t>
            </a:r>
            <a:r>
              <a:rPr b="1" lang="en">
                <a:solidFill>
                  <a:srgbClr val="000000"/>
                </a:solidFill>
                <a:highlight>
                  <a:schemeClr val="lt1"/>
                </a:highlight>
              </a:rPr>
              <a:t>exclusive or</a:t>
            </a:r>
            <a:r>
              <a:rPr lang="en">
                <a:solidFill>
                  <a:srgbClr val="000000"/>
                </a:solidFill>
                <a:highlight>
                  <a:schemeClr val="lt1"/>
                </a:highlight>
              </a:rPr>
              <a:t> of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C</a:t>
            </a:r>
            <a:r>
              <a:rPr lang="en">
                <a:solidFill>
                  <a:srgbClr val="000000"/>
                </a:solidFill>
                <a:highlight>
                  <a:schemeClr val="lt1"/>
                </a:highlight>
              </a:rPr>
              <a:t> is independent of both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separately, despite being caused by them</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However, C is not independent of </a:t>
            </a:r>
            <a:r>
              <a:rPr i="1" lang="en"/>
              <a:t>A</a:t>
            </a:r>
            <a:r>
              <a:rPr lang="en"/>
              <a:t> </a:t>
            </a:r>
            <a:r>
              <a:rPr lang="en">
                <a:solidFill>
                  <a:srgbClr val="000000"/>
                </a:solidFill>
                <a:highlight>
                  <a:schemeClr val="lt1"/>
                </a:highlight>
              </a:rPr>
              <a:t>∧ </a:t>
            </a:r>
            <a:r>
              <a:rPr i="1" lang="en">
                <a:solidFill>
                  <a:srgbClr val="000000"/>
                </a:solidFill>
                <a:highlight>
                  <a:schemeClr val="lt1"/>
                </a:highlight>
              </a:rPr>
              <a:t>B, </a:t>
            </a:r>
            <a:r>
              <a:rPr lang="en">
                <a:solidFill>
                  <a:srgbClr val="000000"/>
                </a:solidFill>
                <a:highlight>
                  <a:schemeClr val="lt1"/>
                </a:highlight>
              </a:rPr>
              <a:t>since P(</a:t>
            </a:r>
            <a:r>
              <a:rPr i="1" lang="en">
                <a:solidFill>
                  <a:srgbClr val="000000"/>
                </a:solidFill>
                <a:highlight>
                  <a:schemeClr val="lt1"/>
                </a:highlight>
              </a:rPr>
              <a:t>C</a:t>
            </a:r>
            <a:r>
              <a:rPr lang="en">
                <a:solidFill>
                  <a:srgbClr val="000000"/>
                </a:solidFill>
                <a:highlight>
                  <a:schemeClr val="lt1"/>
                </a:highlight>
              </a:rPr>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(Exercise for the reader: is </a:t>
            </a:r>
            <a:r>
              <a:rPr i="1" lang="en">
                <a:solidFill>
                  <a:srgbClr val="000000"/>
                </a:solidFill>
                <a:highlight>
                  <a:schemeClr val="lt1"/>
                </a:highlight>
              </a:rPr>
              <a:t>C</a:t>
            </a:r>
            <a:r>
              <a:rPr lang="en">
                <a:solidFill>
                  <a:srgbClr val="000000"/>
                </a:solidFill>
                <a:highlight>
                  <a:schemeClr val="lt1"/>
                </a:highlight>
              </a:rPr>
              <a:t> independent of </a:t>
            </a:r>
            <a:r>
              <a:rPr i="1" lang="en">
                <a:solidFill>
                  <a:srgbClr val="000000"/>
                </a:solidFill>
                <a:highlight>
                  <a:schemeClr val="lt1"/>
                </a:highlight>
              </a:rPr>
              <a:t>A</a:t>
            </a:r>
            <a:r>
              <a:rPr lang="en">
                <a:solidFill>
                  <a:srgbClr val="000000"/>
                </a:solidFill>
                <a:highlight>
                  <a:schemeClr val="lt1"/>
                </a:highlight>
              </a:rPr>
              <a:t> </a:t>
            </a:r>
            <a:r>
              <a:rPr lang="en"/>
              <a:t>∨ </a:t>
            </a:r>
            <a:r>
              <a:rPr i="1" lang="en"/>
              <a:t>B</a:t>
            </a:r>
            <a:r>
              <a:rPr lang="en"/>
              <a:t> ?)</a:t>
            </a:r>
            <a:endParaRPr>
              <a:solidFill>
                <a:srgbClr val="000000"/>
              </a:solidFill>
              <a:highlight>
                <a:schemeClr val="lt1"/>
              </a:highlight>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Classic Bad Jokes From A Simpler Time</a:t>
            </a:r>
            <a:endParaRPr/>
          </a:p>
        </p:txBody>
      </p:sp>
      <p:sp>
        <p:nvSpPr>
          <p:cNvPr id="1195" name="Google Shape;1195;p1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Whenever evidence </a:t>
            </a:r>
            <a:r>
              <a:rPr i="1" lang="en"/>
              <a:t>E</a:t>
            </a:r>
            <a:r>
              <a:rPr lang="en"/>
              <a:t> is </a:t>
            </a:r>
            <a:r>
              <a:rPr lang="en"/>
              <a:t>available</a:t>
            </a:r>
            <a:r>
              <a:rPr lang="en"/>
              <a:t>, P(</a:t>
            </a:r>
            <a:r>
              <a:rPr i="1" lang="en"/>
              <a:t>A</a:t>
            </a:r>
            <a:r>
              <a:rPr lang="en"/>
              <a:t>) is meaningless </a:t>
            </a:r>
            <a:r>
              <a:rPr lang="en"/>
              <a:t>next to P(</a:t>
            </a:r>
            <a:r>
              <a:rPr i="1" lang="en"/>
              <a:t>A</a:t>
            </a:r>
            <a:r>
              <a:rPr lang="en"/>
              <a:t> | </a:t>
            </a:r>
            <a:r>
              <a:rPr i="1" lang="en"/>
              <a:t>E</a:t>
            </a:r>
            <a:r>
              <a:rPr lang="en"/>
              <a:t>)</a:t>
            </a:r>
            <a:endParaRPr/>
          </a:p>
          <a:p>
            <a:pPr indent="-342900" lvl="0" marL="457200" rtl="0" algn="l">
              <a:spcBef>
                <a:spcPts val="0"/>
              </a:spcBef>
              <a:spcAft>
                <a:spcPts val="0"/>
              </a:spcAft>
              <a:buSzPts val="1800"/>
              <a:buChar char="●"/>
            </a:pPr>
            <a:r>
              <a:rPr lang="en"/>
              <a:t>In a bad old joke from a very different era, a guy was afraid to fly because there could be a bomb in the plane with small probability P(</a:t>
            </a:r>
            <a:r>
              <a:rPr i="1" lang="en"/>
              <a:t>B</a:t>
            </a:r>
            <a:r>
              <a:rPr lang="en"/>
              <a:t>)</a:t>
            </a:r>
            <a:endParaRPr/>
          </a:p>
          <a:p>
            <a:pPr indent="-342900" lvl="0" marL="457200" rtl="0" algn="l">
              <a:spcBef>
                <a:spcPts val="0"/>
              </a:spcBef>
              <a:spcAft>
                <a:spcPts val="0"/>
              </a:spcAft>
              <a:buSzPts val="1800"/>
              <a:buChar char="●"/>
            </a:pPr>
            <a:r>
              <a:rPr lang="en"/>
              <a:t>To allay his fears, he took his own bomb with him to the plane, reasoning that the squared probability P(</a:t>
            </a:r>
            <a:r>
              <a:rPr i="1" lang="en"/>
              <a:t>B</a:t>
            </a:r>
            <a:r>
              <a:rPr lang="en"/>
              <a:t>)</a:t>
            </a:r>
            <a:r>
              <a:rPr baseline="30000" lang="en"/>
              <a:t>2</a:t>
            </a:r>
            <a:r>
              <a:rPr lang="en"/>
              <a:t> of two bombs on the plane is practically zero</a:t>
            </a:r>
            <a:endParaRPr/>
          </a:p>
          <a:p>
            <a:pPr indent="-342900" lvl="0" marL="457200" rtl="0" algn="l">
              <a:spcBef>
                <a:spcPts val="0"/>
              </a:spcBef>
              <a:spcAft>
                <a:spcPts val="0"/>
              </a:spcAft>
              <a:buSzPts val="1800"/>
              <a:buChar char="●"/>
            </a:pPr>
            <a:r>
              <a:rPr lang="en"/>
              <a:t>In another bad joke from the same era, an old man was close to death</a:t>
            </a:r>
            <a:endParaRPr/>
          </a:p>
          <a:p>
            <a:pPr indent="-342900" lvl="0" marL="457200" rtl="0" algn="l">
              <a:spcBef>
                <a:spcPts val="0"/>
              </a:spcBef>
              <a:spcAft>
                <a:spcPts val="0"/>
              </a:spcAft>
              <a:buSzPts val="1800"/>
              <a:buChar char="●"/>
            </a:pPr>
            <a:r>
              <a:rPr lang="en"/>
              <a:t>To extend his life, he intentionally got infected with HIV, since he had read that with modern medicine, an average HIV patient lives over a decade</a:t>
            </a:r>
            <a:endParaRPr/>
          </a:p>
          <a:p>
            <a:pPr indent="-342900" lvl="0" marL="457200" rtl="0" algn="l">
              <a:spcBef>
                <a:spcPts val="0"/>
              </a:spcBef>
              <a:spcAft>
                <a:spcPts val="0"/>
              </a:spcAft>
              <a:buSzPts val="1800"/>
              <a:buChar char="●"/>
            </a:pPr>
            <a:r>
              <a:rPr lang="en"/>
              <a:t>Without hand waving, what was the mistake in each case?</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Diagnostic Reasoning</a:t>
            </a:r>
            <a:endParaRPr/>
          </a:p>
        </p:txBody>
      </p:sp>
      <p:sp>
        <p:nvSpPr>
          <p:cNvPr id="1201" name="Google Shape;1201;p1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connections between propositions </a:t>
            </a:r>
            <a:r>
              <a:rPr i="1" lang="en"/>
              <a:t>A</a:t>
            </a:r>
            <a:r>
              <a:rPr lang="en"/>
              <a:t> and </a:t>
            </a:r>
            <a:r>
              <a:rPr i="1" lang="en"/>
              <a:t>B</a:t>
            </a:r>
            <a:r>
              <a:rPr lang="en"/>
              <a:t> may be known from the known laws of nature of the world from which </a:t>
            </a:r>
            <a:r>
              <a:rPr i="1" lang="en"/>
              <a:t>A</a:t>
            </a:r>
            <a:r>
              <a:rPr lang="en"/>
              <a:t> and </a:t>
            </a:r>
            <a:r>
              <a:rPr i="1" lang="en"/>
              <a:t>B</a:t>
            </a:r>
            <a:r>
              <a:rPr lang="en"/>
              <a:t> comes from</a:t>
            </a:r>
            <a:endParaRPr/>
          </a:p>
          <a:p>
            <a:pPr indent="-342900" lvl="0" marL="457200" rtl="0" algn="l">
              <a:spcBef>
                <a:spcPts val="0"/>
              </a:spcBef>
              <a:spcAft>
                <a:spcPts val="0"/>
              </a:spcAft>
              <a:buSzPts val="1800"/>
              <a:buChar char="●"/>
            </a:pPr>
            <a:r>
              <a:rPr lang="en"/>
              <a:t>For example, fire </a:t>
            </a:r>
            <a:r>
              <a:rPr lang="en"/>
              <a:t>causes</a:t>
            </a:r>
            <a:r>
              <a:rPr lang="en"/>
              <a:t> smoke, but smoke doesn't cause fire</a:t>
            </a:r>
            <a:endParaRPr/>
          </a:p>
          <a:p>
            <a:pPr indent="-342900" lvl="0" marL="457200" rtl="0" algn="l">
              <a:spcBef>
                <a:spcPts val="0"/>
              </a:spcBef>
              <a:spcAft>
                <a:spcPts val="0"/>
              </a:spcAft>
              <a:buSzPts val="1800"/>
              <a:buChar char="●"/>
            </a:pPr>
            <a:r>
              <a:rPr lang="en"/>
              <a:t>If </a:t>
            </a:r>
            <a:r>
              <a:rPr i="1" lang="en"/>
              <a:t>B</a:t>
            </a:r>
            <a:r>
              <a:rPr lang="en"/>
              <a:t> is observable, </a:t>
            </a:r>
            <a:r>
              <a:rPr b="1" lang="en"/>
              <a:t>causal reasoning</a:t>
            </a:r>
            <a:r>
              <a:rPr lang="en"/>
              <a:t> uses conditional probability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If A is observable, </a:t>
            </a:r>
            <a:r>
              <a:rPr b="1" lang="en"/>
              <a:t>diagnostic reasoning</a:t>
            </a:r>
            <a:r>
              <a:rPr lang="en"/>
              <a:t> via </a:t>
            </a:r>
            <a:r>
              <a:rPr b="1" lang="en"/>
              <a:t>Bayes Theorem</a:t>
            </a:r>
            <a:br>
              <a:rPr b="1" lang="en"/>
            </a:br>
            <a:br>
              <a:rPr lang="en"/>
            </a:br>
            <a:r>
              <a:rPr lang="en"/>
              <a:t>					</a:t>
            </a: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a:t>
            </a:r>
            <a:br>
              <a:rPr lang="en"/>
            </a:br>
            <a:endParaRPr/>
          </a:p>
          <a:p>
            <a:pPr indent="-342900" lvl="0" marL="457200" rtl="0" algn="l">
              <a:spcBef>
                <a:spcPts val="0"/>
              </a:spcBef>
              <a:spcAft>
                <a:spcPts val="0"/>
              </a:spcAft>
              <a:buSzPts val="1800"/>
              <a:buChar char="●"/>
            </a:pPr>
            <a:r>
              <a:rPr lang="en"/>
              <a:t>"Google uses Bayes theorem like Microsoft uses if-else"</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Athens Taxicab Hit-and-Run</a:t>
            </a:r>
            <a:endParaRPr/>
          </a:p>
        </p:txBody>
      </p:sp>
      <p:sp>
        <p:nvSpPr>
          <p:cNvPr id="1207" name="Google Shape;1207;p1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Along with Monty Hall, kind of Hello World of Bayesian reasoning examples</a:t>
            </a:r>
            <a:endParaRPr/>
          </a:p>
          <a:p>
            <a:pPr indent="-342900" lvl="0" marL="457200" rtl="0" algn="l">
              <a:spcBef>
                <a:spcPts val="0"/>
              </a:spcBef>
              <a:spcAft>
                <a:spcPts val="0"/>
              </a:spcAft>
              <a:buSzPts val="1800"/>
              <a:buChar char="●"/>
            </a:pPr>
            <a:r>
              <a:rPr lang="en"/>
              <a:t>Being inebriated, you walk home after night of drinking</a:t>
            </a:r>
            <a:endParaRPr/>
          </a:p>
          <a:p>
            <a:pPr indent="-342900" lvl="0" marL="457200" rtl="0" algn="l">
              <a:spcBef>
                <a:spcPts val="0"/>
              </a:spcBef>
              <a:spcAft>
                <a:spcPts val="0"/>
              </a:spcAft>
              <a:buSzPts val="1800"/>
              <a:buChar char="●"/>
            </a:pPr>
            <a:r>
              <a:rPr lang="en"/>
              <a:t>Witness a hit-and-run involving a taxicab</a:t>
            </a:r>
            <a:endParaRPr/>
          </a:p>
          <a:p>
            <a:pPr indent="-342900" lvl="0" marL="457200" rtl="0" algn="l">
              <a:spcBef>
                <a:spcPts val="0"/>
              </a:spcBef>
              <a:spcAft>
                <a:spcPts val="0"/>
              </a:spcAft>
              <a:buSzPts val="1800"/>
              <a:buChar char="●"/>
            </a:pPr>
            <a:r>
              <a:rPr lang="en"/>
              <a:t>Athens taxicabs are either green or blue</a:t>
            </a:r>
            <a:endParaRPr/>
          </a:p>
          <a:p>
            <a:pPr indent="-342900" lvl="0" marL="457200" rtl="0" algn="l">
              <a:spcBef>
                <a:spcPts val="0"/>
              </a:spcBef>
              <a:spcAft>
                <a:spcPts val="0"/>
              </a:spcAft>
              <a:buSzPts val="1800"/>
              <a:buChar char="●"/>
            </a:pPr>
            <a:r>
              <a:rPr lang="en"/>
              <a:t>To you, the taxicab appeared to be blue, but it was dark</a:t>
            </a:r>
            <a:endParaRPr/>
          </a:p>
          <a:p>
            <a:pPr indent="-342900" lvl="0" marL="457200" rtl="0" algn="l">
              <a:spcBef>
                <a:spcPts val="0"/>
              </a:spcBef>
              <a:spcAft>
                <a:spcPts val="0"/>
              </a:spcAft>
              <a:buSzPts val="1800"/>
              <a:buChar char="●"/>
            </a:pPr>
            <a:r>
              <a:rPr lang="en"/>
              <a:t>Let </a:t>
            </a:r>
            <a:r>
              <a:rPr i="1" lang="en"/>
              <a:t>B</a:t>
            </a:r>
            <a:r>
              <a:rPr lang="en"/>
              <a:t> mean "taxicab was blue", and </a:t>
            </a:r>
            <a:r>
              <a:rPr i="1" lang="en"/>
              <a:t>A</a:t>
            </a:r>
            <a:r>
              <a:rPr lang="en"/>
              <a:t> mean "taxicab </a:t>
            </a:r>
            <a:r>
              <a:rPr lang="en"/>
              <a:t>appeared</a:t>
            </a:r>
            <a:r>
              <a:rPr lang="en"/>
              <a:t> blue"</a:t>
            </a:r>
            <a:endParaRPr/>
          </a:p>
          <a:p>
            <a:pPr indent="-342900" lvl="0" marL="457200" rtl="0" algn="l">
              <a:spcBef>
                <a:spcPts val="0"/>
              </a:spcBef>
              <a:spcAft>
                <a:spcPts val="0"/>
              </a:spcAft>
              <a:buSzPts val="1800"/>
              <a:buChar char="●"/>
            </a:pPr>
            <a:r>
              <a:rPr lang="en"/>
              <a:t>Low prior P(</a:t>
            </a:r>
            <a:r>
              <a:rPr i="1" lang="en"/>
              <a:t>B</a:t>
            </a:r>
            <a:r>
              <a:rPr lang="en"/>
              <a:t>) = 0.1</a:t>
            </a:r>
            <a:endParaRPr/>
          </a:p>
          <a:p>
            <a:pPr indent="-342900" lvl="0" marL="457200" rtl="0" algn="l">
              <a:spcBef>
                <a:spcPts val="0"/>
              </a:spcBef>
              <a:spcAft>
                <a:spcPts val="0"/>
              </a:spcAft>
              <a:buSzPts val="1800"/>
              <a:buChar char="●"/>
            </a:pPr>
            <a:r>
              <a:rPr lang="en"/>
              <a:t>P(</a:t>
            </a:r>
            <a:r>
              <a:rPr i="1" lang="en"/>
              <a:t>A</a:t>
            </a:r>
            <a:r>
              <a:rPr lang="en"/>
              <a:t> | </a:t>
            </a:r>
            <a:r>
              <a:rPr i="1" lang="en"/>
              <a:t>B</a:t>
            </a:r>
            <a:r>
              <a:rPr lang="en"/>
              <a:t>) = 0.75, P(</a:t>
            </a:r>
            <a:r>
              <a:rPr i="1" lang="en"/>
              <a:t>A</a:t>
            </a:r>
            <a:r>
              <a:rPr lang="en"/>
              <a:t> | not-</a:t>
            </a:r>
            <a:r>
              <a:rPr i="1" lang="en"/>
              <a:t>B</a:t>
            </a:r>
            <a:r>
              <a:rPr lang="en"/>
              <a:t>) = 0.25</a:t>
            </a:r>
            <a:endParaRPr/>
          </a:p>
          <a:p>
            <a:pPr indent="-342900" lvl="0" marL="457200" rtl="0" algn="l">
              <a:spcBef>
                <a:spcPts val="0"/>
              </a:spcBef>
              <a:spcAft>
                <a:spcPts val="0"/>
              </a:spcAft>
              <a:buSzPts val="1800"/>
              <a:buChar char="●"/>
            </a:pPr>
            <a:r>
              <a:rPr lang="en"/>
              <a:t>What is P(</a:t>
            </a:r>
            <a:r>
              <a:rPr i="1" lang="en"/>
              <a:t>B</a:t>
            </a:r>
            <a:r>
              <a:rPr lang="en"/>
              <a:t> | </a:t>
            </a:r>
            <a:r>
              <a:rPr i="1" lang="en"/>
              <a:t>A</a:t>
            </a:r>
            <a:r>
              <a:rPr lang="en"/>
              <a:t>) ?</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Rule to the Rescue</a:t>
            </a:r>
            <a:endParaRPr/>
          </a:p>
        </p:txBody>
      </p:sp>
      <p:sp>
        <p:nvSpPr>
          <p:cNvPr id="1213" name="Google Shape;1213;p1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Always solve this kind of problems without intuition or hand waving</a:t>
            </a:r>
            <a:endParaRPr/>
          </a:p>
          <a:p>
            <a:pPr indent="-342900" lvl="0" marL="457200" rtl="0" algn="l">
              <a:spcBef>
                <a:spcPts val="0"/>
              </a:spcBef>
              <a:spcAft>
                <a:spcPts val="0"/>
              </a:spcAft>
              <a:buSzPts val="1800"/>
              <a:buChar char="●"/>
            </a:pPr>
            <a:r>
              <a:rPr lang="en"/>
              <a:t>Just plug numbers into equations and see what comes out</a:t>
            </a:r>
            <a:endParaRPr/>
          </a:p>
          <a:p>
            <a:pPr indent="-342900" lvl="0" marL="457200" marR="0" rtl="0" algn="l">
              <a:lnSpc>
                <a:spcPct val="115000"/>
              </a:lnSpc>
              <a:spcBef>
                <a:spcPts val="0"/>
              </a:spcBef>
              <a:spcAft>
                <a:spcPts val="0"/>
              </a:spcAft>
              <a:buSzPts val="1800"/>
              <a:buChar char="●"/>
            </a:pP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 = 0.75 * 0.1 / P(</a:t>
            </a:r>
            <a:r>
              <a:rPr i="1" lang="en"/>
              <a:t>A</a:t>
            </a:r>
            <a:r>
              <a:rPr lang="en"/>
              <a:t>) = 0.075 / P(</a:t>
            </a:r>
            <a:r>
              <a:rPr i="1" lang="en"/>
              <a:t>A</a:t>
            </a:r>
            <a:r>
              <a:rPr lang="en"/>
              <a:t>)</a:t>
            </a:r>
            <a:endParaRPr/>
          </a:p>
          <a:p>
            <a:pPr indent="-342900" lvl="0" marL="457200" marR="0" rtl="0" algn="l">
              <a:lnSpc>
                <a:spcPct val="115000"/>
              </a:lnSpc>
              <a:spcBef>
                <a:spcPts val="0"/>
              </a:spcBef>
              <a:spcAft>
                <a:spcPts val="0"/>
              </a:spcAft>
              <a:buSzPts val="1800"/>
              <a:buChar char="●"/>
            </a:pPr>
            <a:r>
              <a:rPr lang="en"/>
              <a:t>P(not-</a:t>
            </a:r>
            <a:r>
              <a:rPr i="1" lang="en"/>
              <a:t>B</a:t>
            </a:r>
            <a:r>
              <a:rPr lang="en"/>
              <a:t> | </a:t>
            </a:r>
            <a:r>
              <a:rPr i="1" lang="en"/>
              <a:t>A</a:t>
            </a:r>
            <a:r>
              <a:rPr lang="en"/>
              <a:t>) = P(</a:t>
            </a:r>
            <a:r>
              <a:rPr i="1" lang="en"/>
              <a:t>A</a:t>
            </a:r>
            <a:r>
              <a:rPr lang="en"/>
              <a:t> | not-</a:t>
            </a:r>
            <a:r>
              <a:rPr i="1" lang="en"/>
              <a:t>B</a:t>
            </a:r>
            <a:r>
              <a:rPr lang="en"/>
              <a:t>) P(not-</a:t>
            </a:r>
            <a:r>
              <a:rPr i="1" lang="en"/>
              <a:t>B</a:t>
            </a:r>
            <a:r>
              <a:rPr lang="en"/>
              <a:t>) / P(</a:t>
            </a:r>
            <a:r>
              <a:rPr i="1" lang="en"/>
              <a:t>A</a:t>
            </a:r>
            <a:r>
              <a:rPr lang="en"/>
              <a:t>) = 0.25 * 0.9 / P(</a:t>
            </a:r>
            <a:r>
              <a:rPr i="1" lang="en"/>
              <a:t>A</a:t>
            </a:r>
            <a:r>
              <a:rPr lang="en"/>
              <a:t>) = 0.225 / P(</a:t>
            </a:r>
            <a:r>
              <a:rPr i="1" lang="en"/>
              <a:t>A</a:t>
            </a:r>
            <a:r>
              <a:rPr lang="en"/>
              <a:t>)</a:t>
            </a:r>
            <a:endParaRPr/>
          </a:p>
          <a:p>
            <a:pPr indent="-342900" lvl="0" marL="457200" marR="0" rtl="0" algn="l">
              <a:lnSpc>
                <a:spcPct val="115000"/>
              </a:lnSpc>
              <a:spcBef>
                <a:spcPts val="0"/>
              </a:spcBef>
              <a:spcAft>
                <a:spcPts val="0"/>
              </a:spcAft>
              <a:buSzPts val="1800"/>
              <a:buChar char="●"/>
            </a:pPr>
            <a:r>
              <a:rPr lang="en"/>
              <a:t>Use </a:t>
            </a:r>
            <a:r>
              <a:rPr b="1" lang="en"/>
              <a:t>marginalization</a:t>
            </a:r>
            <a:r>
              <a:rPr lang="en"/>
              <a:t> to solve P(</a:t>
            </a:r>
            <a:r>
              <a:rPr i="1" lang="en"/>
              <a:t>A</a:t>
            </a:r>
            <a:r>
              <a:rPr lang="en"/>
              <a:t>):</a:t>
            </a:r>
            <a:endParaRPr/>
          </a:p>
          <a:p>
            <a:pPr indent="-342900" lvl="0" marL="457200" marR="0" rtl="0" algn="l">
              <a:lnSpc>
                <a:spcPct val="115000"/>
              </a:lnSpc>
              <a:spcBef>
                <a:spcPts val="0"/>
              </a:spcBef>
              <a:spcAft>
                <a:spcPts val="0"/>
              </a:spcAft>
              <a:buSzPts val="1800"/>
              <a:buChar char="●"/>
            </a:pPr>
            <a:r>
              <a:rPr lang="en"/>
              <a:t>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 = 0.075 + 0.225</a:t>
            </a:r>
            <a:endParaRPr/>
          </a:p>
          <a:p>
            <a:pPr indent="-342900" lvl="0" marL="457200" marR="0" rtl="0" algn="l">
              <a:lnSpc>
                <a:spcPct val="115000"/>
              </a:lnSpc>
              <a:spcBef>
                <a:spcPts val="0"/>
              </a:spcBef>
              <a:spcAft>
                <a:spcPts val="0"/>
              </a:spcAft>
              <a:buSzPts val="1800"/>
              <a:buChar char="●"/>
            </a:pPr>
            <a:r>
              <a:rPr lang="en"/>
              <a:t>For final answer, P(</a:t>
            </a:r>
            <a:r>
              <a:rPr i="1" lang="en"/>
              <a:t>B</a:t>
            </a:r>
            <a:r>
              <a:rPr lang="en"/>
              <a:t> | </a:t>
            </a:r>
            <a:r>
              <a:rPr i="1" lang="en"/>
              <a:t>A</a:t>
            </a:r>
            <a:r>
              <a:rPr lang="en"/>
              <a:t>) = 0.075 / (0.075 + 0.225) = 1/4</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Conditional Probabilities with Frequencies</a:t>
            </a:r>
            <a:endParaRPr/>
          </a:p>
        </p:txBody>
      </p:sp>
      <p:sp>
        <p:nvSpPr>
          <p:cNvPr id="1219" name="Google Shape;1219;p2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In some factory, 85% of produced items are good and 15% are defective.</a:t>
            </a:r>
            <a:endParaRPr/>
          </a:p>
          <a:p>
            <a:pPr indent="-342900" lvl="0" marL="457200" marR="0" rtl="0" algn="l">
              <a:lnSpc>
                <a:spcPct val="115000"/>
              </a:lnSpc>
              <a:spcBef>
                <a:spcPts val="0"/>
              </a:spcBef>
              <a:spcAft>
                <a:spcPts val="0"/>
              </a:spcAft>
              <a:buSzPts val="1800"/>
              <a:buChar char="●"/>
            </a:pPr>
            <a:r>
              <a:rPr lang="en"/>
              <a:t>A good item is mistakenly rejected with probability 0.1, whereas a defective item is correctly rejected with probability 0.95 </a:t>
            </a:r>
            <a:endParaRPr/>
          </a:p>
          <a:p>
            <a:pPr indent="-342900" lvl="0" marL="457200" marR="0" rtl="0" algn="l">
              <a:lnSpc>
                <a:spcPct val="115000"/>
              </a:lnSpc>
              <a:spcBef>
                <a:spcPts val="0"/>
              </a:spcBef>
              <a:spcAft>
                <a:spcPts val="0"/>
              </a:spcAft>
              <a:buSzPts val="1800"/>
              <a:buChar char="●"/>
            </a:pPr>
            <a:r>
              <a:rPr lang="en"/>
              <a:t>What is the probability that an item from the store is defective?</a:t>
            </a:r>
            <a:endParaRPr/>
          </a:p>
          <a:p>
            <a:pPr indent="-342900" lvl="0" marL="457200" marR="0" rtl="0" algn="l">
              <a:lnSpc>
                <a:spcPct val="115000"/>
              </a:lnSpc>
              <a:spcBef>
                <a:spcPts val="0"/>
              </a:spcBef>
              <a:spcAft>
                <a:spcPts val="0"/>
              </a:spcAft>
              <a:buSzPts val="1800"/>
              <a:buChar char="●"/>
            </a:pPr>
            <a:r>
              <a:rPr lang="en"/>
              <a:t>Let </a:t>
            </a:r>
            <a:r>
              <a:rPr i="1" lang="en"/>
              <a:t>D</a:t>
            </a:r>
            <a:r>
              <a:rPr lang="en"/>
              <a:t> mean "item is defective" and </a:t>
            </a:r>
            <a:r>
              <a:rPr i="1" lang="en"/>
              <a:t>I</a:t>
            </a:r>
            <a:r>
              <a:rPr lang="en"/>
              <a:t> mean "item passed inspection"</a:t>
            </a:r>
            <a:endParaRPr/>
          </a:p>
          <a:p>
            <a:pPr indent="-342900" lvl="0" marL="457200" rtl="0" algn="l">
              <a:spcBef>
                <a:spcPts val="0"/>
              </a:spcBef>
              <a:spcAft>
                <a:spcPts val="0"/>
              </a:spcAft>
              <a:buSzPts val="1800"/>
              <a:buChar char="●"/>
            </a:pPr>
            <a:r>
              <a:rPr lang="en"/>
              <a:t>P(</a:t>
            </a:r>
            <a:r>
              <a:rPr i="1" lang="en"/>
              <a:t>D</a:t>
            </a:r>
            <a:r>
              <a:rPr lang="en"/>
              <a:t> | </a:t>
            </a:r>
            <a:r>
              <a:rPr i="1" lang="en"/>
              <a:t>I</a:t>
            </a:r>
            <a:r>
              <a:rPr lang="en"/>
              <a:t>) = P(</a:t>
            </a:r>
            <a:r>
              <a:rPr i="1" lang="en"/>
              <a:t>I</a:t>
            </a:r>
            <a:r>
              <a:rPr lang="en"/>
              <a:t> | </a:t>
            </a:r>
            <a:r>
              <a:rPr i="1" lang="en"/>
              <a:t>D</a:t>
            </a:r>
            <a:r>
              <a:rPr lang="en"/>
              <a:t>) P(</a:t>
            </a:r>
            <a:r>
              <a:rPr i="1" lang="en"/>
              <a:t>D</a:t>
            </a:r>
            <a:r>
              <a:rPr lang="en"/>
              <a:t>) / P(</a:t>
            </a:r>
            <a:r>
              <a:rPr i="1" lang="en"/>
              <a:t>I</a:t>
            </a:r>
            <a:r>
              <a:rPr lang="en"/>
              <a:t>), solved same way as previous</a:t>
            </a:r>
            <a:endParaRPr/>
          </a:p>
          <a:p>
            <a:pPr indent="-342900" lvl="0" marL="457200" rtl="0" algn="l">
              <a:spcBef>
                <a:spcPts val="0"/>
              </a:spcBef>
              <a:spcAft>
                <a:spcPts val="0"/>
              </a:spcAft>
              <a:buSzPts val="1800"/>
              <a:buChar char="●"/>
            </a:pPr>
            <a:r>
              <a:rPr lang="en"/>
              <a:t>In one-step diagnostic reasoning, can also use </a:t>
            </a:r>
            <a:r>
              <a:rPr b="1" lang="en"/>
              <a:t>frequencies</a:t>
            </a:r>
            <a:r>
              <a:rPr lang="en"/>
              <a:t> to solve, to examine the distribution of </a:t>
            </a:r>
            <a:r>
              <a:rPr b="1" lang="en"/>
              <a:t>Bayesian waterfall</a:t>
            </a:r>
            <a:endParaRPr b="1"/>
          </a:p>
          <a:p>
            <a:pPr indent="-342900" lvl="0" marL="457200" rtl="0" algn="l">
              <a:spcBef>
                <a:spcPts val="0"/>
              </a:spcBef>
              <a:spcAft>
                <a:spcPts val="0"/>
              </a:spcAft>
              <a:buSzPts val="1800"/>
              <a:buChar char="●"/>
            </a:pPr>
            <a:r>
              <a:rPr lang="en"/>
              <a:t>More intuitive than probabilities</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with Frequencies</a:t>
            </a:r>
            <a:endParaRPr/>
          </a:p>
        </p:txBody>
      </p:sp>
      <p:sp>
        <p:nvSpPr>
          <p:cNvPr id="1225" name="Google Shape;1225;p2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a:bodyPr>
          <a:lstStyle/>
          <a:p>
            <a:pPr indent="-339725" lvl="0" marL="457200" marR="0" rtl="0" algn="l">
              <a:lnSpc>
                <a:spcPct val="115000"/>
              </a:lnSpc>
              <a:spcBef>
                <a:spcPts val="0"/>
              </a:spcBef>
              <a:spcAft>
                <a:spcPts val="0"/>
              </a:spcAft>
              <a:buSzPct val="100000"/>
              <a:buChar char="●"/>
            </a:pPr>
            <a:r>
              <a:rPr lang="en" sz="2800"/>
              <a:t>Consider a batch of 10,000 items produced by the factory </a:t>
            </a:r>
            <a:endParaRPr sz="2800"/>
          </a:p>
          <a:p>
            <a:pPr indent="-339725" lvl="0" marL="457200" marR="0" rtl="0" algn="l">
              <a:lnSpc>
                <a:spcPct val="115000"/>
              </a:lnSpc>
              <a:spcBef>
                <a:spcPts val="0"/>
              </a:spcBef>
              <a:spcAft>
                <a:spcPts val="0"/>
              </a:spcAft>
              <a:buSzPct val="100000"/>
              <a:buChar char="●"/>
            </a:pPr>
            <a:r>
              <a:rPr lang="en" sz="2800"/>
              <a:t>Of these, 8,500 are good and 1,500 are defective</a:t>
            </a:r>
            <a:endParaRPr sz="2800"/>
          </a:p>
          <a:p>
            <a:pPr indent="-339725" lvl="0" marL="457200" marR="0" rtl="0" algn="l">
              <a:lnSpc>
                <a:spcPct val="115000"/>
              </a:lnSpc>
              <a:spcBef>
                <a:spcPts val="0"/>
              </a:spcBef>
              <a:spcAft>
                <a:spcPts val="0"/>
              </a:spcAft>
              <a:buSzPct val="100000"/>
              <a:buChar char="●"/>
            </a:pPr>
            <a:r>
              <a:rPr lang="en" sz="2800"/>
              <a:t>Of 8,500 good items, 850 were mistakenly rejected and 7,650 reached the store </a:t>
            </a:r>
            <a:endParaRPr sz="2800"/>
          </a:p>
          <a:p>
            <a:pPr indent="-339725" lvl="0" marL="457200" marR="0" rtl="0" algn="l">
              <a:lnSpc>
                <a:spcPct val="115000"/>
              </a:lnSpc>
              <a:spcBef>
                <a:spcPts val="0"/>
              </a:spcBef>
              <a:spcAft>
                <a:spcPts val="0"/>
              </a:spcAft>
              <a:buSzPct val="100000"/>
              <a:buChar char="●"/>
            </a:pPr>
            <a:r>
              <a:rPr lang="en" sz="2800"/>
              <a:t>Of 1,500 defective items, 1,425 were correctly rejected and 75 reached the store </a:t>
            </a:r>
            <a:endParaRPr sz="2800"/>
          </a:p>
          <a:p>
            <a:pPr indent="-339725" lvl="0" marL="457200" marR="0" rtl="0" algn="l">
              <a:lnSpc>
                <a:spcPct val="115000"/>
              </a:lnSpc>
              <a:spcBef>
                <a:spcPts val="0"/>
              </a:spcBef>
              <a:spcAft>
                <a:spcPts val="0"/>
              </a:spcAft>
              <a:buSzPct val="100000"/>
              <a:buChar char="●"/>
            </a:pPr>
            <a:r>
              <a:rPr lang="en" sz="2800"/>
              <a:t>Therefore from this batch, 7,650 good items and 75 bad items reach the store </a:t>
            </a:r>
            <a:endParaRPr sz="2800"/>
          </a:p>
          <a:p>
            <a:pPr indent="-339725" lvl="0" marL="457200" marR="0" rtl="0" algn="l">
              <a:lnSpc>
                <a:spcPct val="115000"/>
              </a:lnSpc>
              <a:spcBef>
                <a:spcPts val="0"/>
              </a:spcBef>
              <a:spcAft>
                <a:spcPts val="0"/>
              </a:spcAft>
              <a:buSzPct val="100000"/>
              <a:buChar char="●"/>
            </a:pPr>
            <a:r>
              <a:rPr lang="en" sz="2800"/>
              <a:t>A consumer who buys a random item gets a defective item with probability</a:t>
            </a:r>
            <a:br>
              <a:rPr lang="en" sz="2800"/>
            </a:br>
            <a:br>
              <a:rPr lang="en" sz="2800"/>
            </a:br>
            <a:r>
              <a:rPr lang="en" sz="2800"/>
              <a:t>				75 / (75 + 7650) = 0.0097</a:t>
            </a:r>
            <a:br>
              <a:rPr lang="en" sz="2800"/>
            </a:br>
            <a:endParaRPr sz="28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Principal</a:t>
            </a:r>
            <a:r>
              <a:rPr lang="en"/>
              <a:t> determines the </a:t>
            </a:r>
            <a:r>
              <a:rPr b="1" lang="en"/>
              <a:t>performance</a:t>
            </a:r>
            <a:r>
              <a:rPr b="1" lang="en"/>
              <a:t> metric</a:t>
            </a:r>
            <a:r>
              <a:rPr lang="en"/>
              <a:t> hardcoded in the agent</a:t>
            </a:r>
            <a:endParaRPr/>
          </a:p>
          <a:p>
            <a:pPr indent="-342900" lvl="0" marL="457200" rtl="0" algn="l">
              <a:spcBef>
                <a:spcPts val="0"/>
              </a:spcBef>
              <a:spcAft>
                <a:spcPts val="0"/>
              </a:spcAft>
              <a:buSzPts val="1800"/>
              <a:buChar char="●"/>
            </a:pPr>
            <a:r>
              <a:rPr lang="en"/>
              <a:t>Especially no </a:t>
            </a:r>
            <a:r>
              <a:rPr b="1" lang="en"/>
              <a:t>wireheading</a:t>
            </a:r>
            <a:r>
              <a:rPr lang="en"/>
              <a:t> allowed for the agent</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 determines the </a:t>
            </a:r>
            <a:r>
              <a:rPr b="1" lang="en"/>
              <a:t>outcome</a:t>
            </a:r>
            <a:r>
              <a:rPr lang="en"/>
              <a:t>, </a:t>
            </a:r>
            <a:r>
              <a:rPr lang="en"/>
              <a:t>principal</a:t>
            </a:r>
            <a:r>
              <a:rPr lang="en"/>
              <a:t> determines its </a:t>
            </a:r>
            <a:r>
              <a:rPr b="1" lang="en"/>
              <a:t>value</a:t>
            </a:r>
            <a:endParaRPr b="1"/>
          </a:p>
          <a:p>
            <a:pPr indent="-342900" lvl="0" marL="457200" rtl="0" algn="l">
              <a:spcBef>
                <a:spcPts val="0"/>
              </a:spcBef>
              <a:spcAft>
                <a:spcPts val="0"/>
              </a:spcAft>
              <a:buSzPts val="1800"/>
              <a:buChar char="●"/>
            </a:pPr>
            <a:r>
              <a:rPr lang="en"/>
              <a:t>Value is expressed as </a:t>
            </a:r>
            <a:r>
              <a:rPr b="1" lang="en"/>
              <a:t>utility</a:t>
            </a:r>
            <a:r>
              <a:rPr lang="en"/>
              <a:t>, which may not be linear with respect to value, such as with </a:t>
            </a:r>
            <a:r>
              <a:rPr b="1" lang="en"/>
              <a:t>money</a:t>
            </a:r>
            <a:r>
              <a:rPr lang="en"/>
              <a:t> whose utility is not linear</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2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Rate Fallacy</a:t>
            </a:r>
            <a:endParaRPr/>
          </a:p>
        </p:txBody>
      </p:sp>
      <p:sp>
        <p:nvSpPr>
          <p:cNvPr id="1231" name="Google Shape;1231;p2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rule says that P(</a:t>
            </a:r>
            <a:r>
              <a:rPr i="1" lang="en"/>
              <a:t>A</a:t>
            </a:r>
            <a:r>
              <a:rPr lang="en"/>
              <a:t> | </a:t>
            </a:r>
            <a:r>
              <a:rPr i="1" lang="en"/>
              <a:t>B</a:t>
            </a:r>
            <a:r>
              <a:rPr lang="en"/>
              <a:t>) = P(</a:t>
            </a:r>
            <a:r>
              <a:rPr i="1" lang="en"/>
              <a:t>B</a:t>
            </a:r>
            <a:r>
              <a:rPr lang="en"/>
              <a:t> | </a:t>
            </a:r>
            <a:r>
              <a:rPr i="1" lang="en"/>
              <a:t>A</a:t>
            </a:r>
            <a:r>
              <a:rPr lang="en"/>
              <a:t>) P(</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Common fallacy to assume that P(</a:t>
            </a:r>
            <a:r>
              <a:rPr i="1" lang="en"/>
              <a:t>A</a:t>
            </a:r>
            <a:r>
              <a:rPr lang="en"/>
              <a:t> | </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Effectively asserting that </a:t>
            </a:r>
            <a:r>
              <a:rPr b="1" lang="en"/>
              <a:t>base rate</a:t>
            </a:r>
            <a:r>
              <a:rPr lang="en"/>
              <a:t> P(</a:t>
            </a:r>
            <a:r>
              <a:rPr i="1" lang="en"/>
              <a:t>B</a:t>
            </a:r>
            <a:r>
              <a:rPr lang="en"/>
              <a:t>) / P(</a:t>
            </a:r>
            <a:r>
              <a:rPr i="1" lang="en"/>
              <a:t>A</a:t>
            </a:r>
            <a:r>
              <a:rPr lang="en"/>
              <a:t>) = 1</a:t>
            </a:r>
            <a:endParaRPr/>
          </a:p>
          <a:p>
            <a:pPr indent="-342900" lvl="0" marL="457200" rtl="0" algn="l">
              <a:spcBef>
                <a:spcPts val="0"/>
              </a:spcBef>
              <a:spcAft>
                <a:spcPts val="0"/>
              </a:spcAft>
              <a:buSzPts val="1800"/>
              <a:buChar char="●"/>
            </a:pPr>
            <a:r>
              <a:rPr lang="en"/>
              <a:t>Base rate describes how common events </a:t>
            </a:r>
            <a:r>
              <a:rPr i="1" lang="en"/>
              <a:t>A</a:t>
            </a:r>
            <a:r>
              <a:rPr lang="en"/>
              <a:t> and </a:t>
            </a:r>
            <a:r>
              <a:rPr i="1" lang="en"/>
              <a:t>B</a:t>
            </a:r>
            <a:r>
              <a:rPr lang="en"/>
              <a:t> are relative to each other</a:t>
            </a:r>
            <a:endParaRPr/>
          </a:p>
          <a:p>
            <a:pPr indent="-342900" lvl="0" marL="457200" rtl="0" algn="l">
              <a:spcBef>
                <a:spcPts val="0"/>
              </a:spcBef>
              <a:spcAft>
                <a:spcPts val="0"/>
              </a:spcAft>
              <a:buSzPts val="1800"/>
              <a:buChar char="●"/>
            </a:pPr>
            <a:r>
              <a:rPr lang="en"/>
              <a:t>Base rate can be anything from 0 to infinity, depending on </a:t>
            </a:r>
            <a:r>
              <a:rPr i="1" lang="en"/>
              <a:t>A</a:t>
            </a:r>
            <a:r>
              <a:rPr lang="en"/>
              <a:t> and </a:t>
            </a:r>
            <a:r>
              <a:rPr i="1" lang="en"/>
              <a:t>B</a:t>
            </a:r>
            <a:endParaRPr i="1"/>
          </a:p>
          <a:p>
            <a:pPr indent="-342900" lvl="0" marL="457200" rtl="0" algn="l">
              <a:spcBef>
                <a:spcPts val="0"/>
              </a:spcBef>
              <a:spcAft>
                <a:spcPts val="0"/>
              </a:spcAft>
              <a:buSzPts val="1800"/>
              <a:buChar char="●"/>
            </a:pPr>
            <a:r>
              <a:rPr lang="en"/>
              <a:t>Often a good way to lie with statistics, when trying to convince innumerate readers, and score all kinds of cheap rhetorical points</a:t>
            </a:r>
            <a:endParaRPr/>
          </a:p>
          <a:p>
            <a:pPr indent="-342900" lvl="0" marL="457200" rtl="0" algn="l">
              <a:spcBef>
                <a:spcPts val="0"/>
              </a:spcBef>
              <a:spcAft>
                <a:spcPts val="0"/>
              </a:spcAft>
              <a:buSzPts val="1800"/>
              <a:buChar char="●"/>
            </a:pPr>
            <a:r>
              <a:rPr lang="en"/>
              <a:t>Also known as "</a:t>
            </a:r>
            <a:r>
              <a:rPr b="1" lang="en"/>
              <a:t>Prosecutor's Fallacy</a:t>
            </a:r>
            <a:r>
              <a:rPr lang="en"/>
              <a:t>" or "</a:t>
            </a:r>
            <a:r>
              <a:rPr b="1" lang="en"/>
              <a:t>Defender's Fallacy</a:t>
            </a:r>
            <a:r>
              <a:rPr lang="en"/>
              <a:t>", depending on which way the rhetoric is supposed to sway the audience</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2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Extraordinary Evidence</a:t>
            </a:r>
            <a:endParaRPr/>
          </a:p>
        </p:txBody>
      </p:sp>
      <p:sp>
        <p:nvSpPr>
          <p:cNvPr id="1237" name="Google Shape;1237;p2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was before </a:t>
            </a:r>
            <a:r>
              <a:rPr i="1" lang="en"/>
              <a:t>E</a:t>
            </a:r>
            <a:endParaRPr i="1"/>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theoretically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How can we know that we have collected enough evidence to act?</a:t>
            </a:r>
            <a:endParaRPr/>
          </a:p>
          <a:p>
            <a:pPr indent="-342900" lvl="0" marL="457200" rtl="0" algn="l">
              <a:spcBef>
                <a:spcPts val="0"/>
              </a:spcBef>
              <a:spcAft>
                <a:spcPts val="0"/>
              </a:spcAft>
              <a:buSzPts val="1800"/>
              <a:buChar char="●"/>
            </a:pPr>
            <a:r>
              <a:rPr lang="en"/>
              <a:t>Probability P(</a:t>
            </a:r>
            <a:r>
              <a:rPr i="1" lang="en"/>
              <a:t>E</a:t>
            </a:r>
            <a:r>
              <a:rPr lang="en"/>
              <a:t>) of such </a:t>
            </a:r>
            <a:r>
              <a:rPr b="1" lang="en"/>
              <a:t>extraordinary evidence</a:t>
            </a:r>
            <a:r>
              <a:rPr lang="en"/>
              <a:t> must itself be small</a:t>
            </a:r>
            <a:endParaRPr/>
          </a:p>
          <a:p>
            <a:pPr indent="-342900" lvl="0" marL="457200" rtl="0" algn="l">
              <a:spcBef>
                <a:spcPts val="0"/>
              </a:spcBef>
              <a:spcAft>
                <a:spcPts val="0"/>
              </a:spcAft>
              <a:buSzPts val="1800"/>
              <a:buChar char="●"/>
            </a:pPr>
            <a:r>
              <a:rPr lang="en"/>
              <a:t>Extraordinary changes of probability estimates can only be caused by evidence that is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2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1243" name="Google Shape;1243;p2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Good Lord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2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 Again</a:t>
            </a:r>
            <a:endParaRPr/>
          </a:p>
        </p:txBody>
      </p:sp>
      <p:sp>
        <p:nvSpPr>
          <p:cNvPr id="1249" name="Google Shape;1249;p2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Can't simplify further than 2</a:t>
            </a:r>
            <a:r>
              <a:rPr baseline="30000" i="1" lang="en"/>
              <a:t>n</a:t>
            </a:r>
            <a:r>
              <a:rPr lang="en"/>
              <a:t> – 1 entries</a:t>
            </a:r>
            <a:endParaRPr/>
          </a:p>
        </p:txBody>
      </p:sp>
      <p:pic>
        <p:nvPicPr>
          <p:cNvPr id="1250" name="Google Shape;1250;p205"/>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2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Independence</a:t>
            </a:r>
            <a:endParaRPr/>
          </a:p>
        </p:txBody>
      </p:sp>
      <p:sp>
        <p:nvSpPr>
          <p:cNvPr id="1256" name="Google Shape;1256;p2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full joint distribution has 2</a:t>
            </a:r>
            <a:r>
              <a:rPr baseline="30000" i="1" lang="en"/>
              <a:t>n</a:t>
            </a:r>
            <a:r>
              <a:rPr lang="en"/>
              <a:t> entries to encode the ways that the </a:t>
            </a:r>
            <a:r>
              <a:rPr i="1" lang="en"/>
              <a:t>n</a:t>
            </a:r>
            <a:r>
              <a:rPr lang="en"/>
              <a:t> propositions depend on each other</a:t>
            </a:r>
            <a:endParaRPr/>
          </a:p>
          <a:p>
            <a:pPr indent="-342900" lvl="0" marL="457200" rtl="0" algn="l">
              <a:spcBef>
                <a:spcPts val="0"/>
              </a:spcBef>
              <a:spcAft>
                <a:spcPts val="0"/>
              </a:spcAft>
              <a:buSzPts val="1800"/>
              <a:buChar char="●"/>
            </a:pPr>
            <a:r>
              <a:rPr lang="en"/>
              <a:t>Propositions can depend on each other either directly or indirectly</a:t>
            </a:r>
            <a:endParaRPr/>
          </a:p>
          <a:p>
            <a:pPr indent="-342900" lvl="0" marL="457200" rtl="0" algn="l">
              <a:spcBef>
                <a:spcPts val="0"/>
              </a:spcBef>
              <a:spcAft>
                <a:spcPts val="0"/>
              </a:spcAft>
              <a:buSzPts val="1800"/>
              <a:buChar char="●"/>
            </a:pPr>
            <a:r>
              <a:rPr lang="en"/>
              <a:t>For example, suppose some </a:t>
            </a:r>
            <a:r>
              <a:rPr i="1" lang="en"/>
              <a:t>C</a:t>
            </a:r>
            <a:r>
              <a:rPr lang="en"/>
              <a:t> has an effect on both </a:t>
            </a:r>
            <a:r>
              <a:rPr i="1" lang="en"/>
              <a:t>A</a:t>
            </a:r>
            <a:r>
              <a:rPr lang="en"/>
              <a:t> and </a:t>
            </a:r>
            <a:r>
              <a:rPr i="1" lang="en"/>
              <a:t>B</a:t>
            </a:r>
            <a:endParaRPr i="1"/>
          </a:p>
          <a:p>
            <a:pPr indent="-342900" lvl="0" marL="457200" rtl="0" algn="l">
              <a:spcBef>
                <a:spcPts val="0"/>
              </a:spcBef>
              <a:spcAft>
                <a:spcPts val="0"/>
              </a:spcAft>
              <a:buSzPts val="1800"/>
              <a:buChar char="●"/>
            </a:pPr>
            <a:r>
              <a:rPr lang="en"/>
              <a:t>Despite the fact that </a:t>
            </a:r>
            <a:r>
              <a:rPr i="1" lang="en"/>
              <a:t>A</a:t>
            </a:r>
            <a:r>
              <a:rPr lang="en"/>
              <a:t> and </a:t>
            </a:r>
            <a:r>
              <a:rPr i="1" lang="en"/>
              <a:t>B</a:t>
            </a:r>
            <a:r>
              <a:rPr lang="en"/>
              <a:t> have no causal </a:t>
            </a:r>
            <a:r>
              <a:rPr lang="en"/>
              <a:t>dependency</a:t>
            </a:r>
            <a:r>
              <a:rPr lang="en"/>
              <a:t> of each other, they are not statistically independent of each other, but P(</a:t>
            </a:r>
            <a:r>
              <a:rPr i="1" lang="en"/>
              <a:t>A</a:t>
            </a:r>
            <a:r>
              <a:rPr lang="en"/>
              <a:t> | </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However, once the hidden common cause </a:t>
            </a:r>
            <a:r>
              <a:rPr i="1" lang="en"/>
              <a:t>C</a:t>
            </a:r>
            <a:r>
              <a:rPr lang="en"/>
              <a:t> has been given, </a:t>
            </a:r>
            <a:r>
              <a:rPr i="1" lang="en"/>
              <a:t>A</a:t>
            </a:r>
            <a:r>
              <a:rPr lang="en"/>
              <a:t> and </a:t>
            </a:r>
            <a:r>
              <a:rPr i="1" lang="en"/>
              <a:t>B</a:t>
            </a:r>
            <a:r>
              <a:rPr lang="en"/>
              <a:t> become </a:t>
            </a:r>
            <a:r>
              <a:rPr b="1" lang="en"/>
              <a:t>conditionally independent</a:t>
            </a:r>
            <a:r>
              <a:rPr lang="en"/>
              <a:t> of each other, P(</a:t>
            </a:r>
            <a:r>
              <a:rPr i="1" lang="en"/>
              <a:t>A</a:t>
            </a:r>
            <a:r>
              <a:rPr lang="en"/>
              <a:t> | </a:t>
            </a:r>
            <a:r>
              <a:rPr i="1" lang="en"/>
              <a:t>C</a:t>
            </a:r>
            <a:r>
              <a:rPr lang="en"/>
              <a:t>) = P(</a:t>
            </a:r>
            <a:r>
              <a:rPr i="1" lang="en"/>
              <a:t>A</a:t>
            </a:r>
            <a:r>
              <a:rPr lang="en"/>
              <a:t> | </a:t>
            </a:r>
            <a:r>
              <a:rPr i="1" lang="en"/>
              <a:t>B</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2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Simplifying the Full Joint</a:t>
            </a:r>
            <a:endParaRPr/>
          </a:p>
        </p:txBody>
      </p:sp>
      <p:sp>
        <p:nvSpPr>
          <p:cNvPr id="1262" name="Google Shape;1262;p2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conditional independence is known (or assumed), some entries of the full joint distribution become redundant</a:t>
            </a:r>
            <a:endParaRPr/>
          </a:p>
          <a:p>
            <a:pPr indent="-342900" lvl="0" marL="457200" rtl="0" algn="l">
              <a:spcBef>
                <a:spcPts val="0"/>
              </a:spcBef>
              <a:spcAft>
                <a:spcPts val="0"/>
              </a:spcAft>
              <a:buSzPts val="1800"/>
              <a:buChar char="●"/>
            </a:pPr>
            <a:r>
              <a:rPr lang="en"/>
              <a:t>The table no longer needs to contain </a:t>
            </a:r>
            <a:r>
              <a:rPr lang="en"/>
              <a:t>2</a:t>
            </a:r>
            <a:r>
              <a:rPr baseline="30000" i="1" lang="en"/>
              <a:t>n</a:t>
            </a:r>
            <a:r>
              <a:rPr lang="en"/>
              <a:t> entries, but can be encoded into a directed acyclic graph called a </a:t>
            </a:r>
            <a:r>
              <a:rPr b="1" lang="en"/>
              <a:t>Bayes network</a:t>
            </a:r>
            <a:r>
              <a:rPr lang="en"/>
              <a:t> or </a:t>
            </a:r>
            <a:r>
              <a:rPr b="1" lang="en"/>
              <a:t>belief network</a:t>
            </a:r>
            <a:endParaRPr b="1"/>
          </a:p>
          <a:p>
            <a:pPr indent="-342900" lvl="0" marL="457200" rtl="0" algn="l">
              <a:spcBef>
                <a:spcPts val="0"/>
              </a:spcBef>
              <a:spcAft>
                <a:spcPts val="0"/>
              </a:spcAft>
              <a:buSzPts val="1800"/>
              <a:buChar char="●"/>
            </a:pPr>
            <a:r>
              <a:rPr lang="en"/>
              <a:t>One node per proposition, each node has some nodes as parents</a:t>
            </a:r>
            <a:endParaRPr/>
          </a:p>
          <a:p>
            <a:pPr indent="-342900" lvl="0" marL="457200" rtl="0" algn="l">
              <a:spcBef>
                <a:spcPts val="0"/>
              </a:spcBef>
              <a:spcAft>
                <a:spcPts val="0"/>
              </a:spcAft>
              <a:buSzPts val="1800"/>
              <a:buChar char="●"/>
            </a:pPr>
            <a:r>
              <a:rPr lang="en"/>
              <a:t>If node has </a:t>
            </a:r>
            <a:r>
              <a:rPr i="1" lang="en"/>
              <a:t>k</a:t>
            </a:r>
            <a:r>
              <a:rPr lang="en"/>
              <a:t> parents, its probability table has only 2</a:t>
            </a:r>
            <a:r>
              <a:rPr baseline="30000" i="1" lang="en"/>
              <a:t>k</a:t>
            </a:r>
            <a:r>
              <a:rPr lang="en"/>
              <a:t> entries</a:t>
            </a:r>
            <a:endParaRPr/>
          </a:p>
          <a:p>
            <a:pPr indent="-342900" lvl="0" marL="457200" rtl="0" algn="l">
              <a:spcBef>
                <a:spcPts val="0"/>
              </a:spcBef>
              <a:spcAft>
                <a:spcPts val="0"/>
              </a:spcAft>
              <a:buSzPts val="1800"/>
              <a:buChar char="●"/>
            </a:pPr>
            <a:r>
              <a:rPr lang="en"/>
              <a:t>For node </a:t>
            </a:r>
            <a:r>
              <a:rPr i="1" lang="en"/>
              <a:t>X</a:t>
            </a:r>
            <a:r>
              <a:rPr lang="en"/>
              <a:t>, probabilities can be fully given as P(</a:t>
            </a:r>
            <a:r>
              <a:rPr i="1" lang="en"/>
              <a:t>X</a:t>
            </a:r>
            <a:r>
              <a:rPr lang="en"/>
              <a:t> | Parents(</a:t>
            </a:r>
            <a:r>
              <a:rPr i="1" lang="en"/>
              <a:t>X</a:t>
            </a:r>
            <a:r>
              <a:rPr lang="en"/>
              <a:t>)), with the remaining nodes ignored as redundant at this point</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2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1268" name="Google Shape;1268;p2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69" name="Google Shape;1269;p208"/>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2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Bayes Network</a:t>
            </a:r>
            <a:endParaRPr/>
          </a:p>
        </p:txBody>
      </p:sp>
      <p:sp>
        <p:nvSpPr>
          <p:cNvPr id="1275" name="Google Shape;1275;p2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model of world with </a:t>
            </a:r>
            <a:r>
              <a:rPr i="1" lang="en"/>
              <a:t>n</a:t>
            </a:r>
            <a:r>
              <a:rPr lang="en"/>
              <a:t> propositional variables </a:t>
            </a:r>
            <a:endParaRPr/>
          </a:p>
          <a:p>
            <a:pPr indent="-342900" lvl="0" marL="457200" rtl="0" algn="l">
              <a:spcBef>
                <a:spcPts val="0"/>
              </a:spcBef>
              <a:spcAft>
                <a:spcPts val="0"/>
              </a:spcAft>
              <a:buSzPts val="1800"/>
              <a:buChar char="●"/>
            </a:pPr>
            <a:r>
              <a:rPr lang="en"/>
              <a:t>In principle, could build network for any of the </a:t>
            </a:r>
            <a:r>
              <a:rPr i="1" lang="en"/>
              <a:t>n</a:t>
            </a:r>
            <a:r>
              <a:rPr lang="en"/>
              <a:t>! possible variable orderings</a:t>
            </a:r>
            <a:endParaRPr/>
          </a:p>
          <a:p>
            <a:pPr indent="-342900" lvl="0" marL="457200" rtl="0" algn="l">
              <a:spcBef>
                <a:spcPts val="0"/>
              </a:spcBef>
              <a:spcAft>
                <a:spcPts val="0"/>
              </a:spcAft>
              <a:buSzPts val="1800"/>
              <a:buChar char="●"/>
            </a:pPr>
            <a:r>
              <a:rPr lang="en"/>
              <a:t>In practice, sort variables in order of causality</a:t>
            </a:r>
            <a:endParaRPr/>
          </a:p>
          <a:p>
            <a:pPr indent="-342900" lvl="0" marL="457200" rtl="0" algn="l">
              <a:spcBef>
                <a:spcPts val="0"/>
              </a:spcBef>
              <a:spcAft>
                <a:spcPts val="0"/>
              </a:spcAft>
              <a:buSzPts val="1800"/>
              <a:buChar char="●"/>
            </a:pPr>
            <a:r>
              <a:rPr lang="en"/>
              <a:t>This tends to keep number of parents smaller for each node, and also make conditional probability values easier to estimate</a:t>
            </a:r>
            <a:endParaRPr/>
          </a:p>
          <a:p>
            <a:pPr indent="-342900" lvl="0" marL="457200" rtl="0" algn="l">
              <a:spcBef>
                <a:spcPts val="0"/>
              </a:spcBef>
              <a:spcAft>
                <a:spcPts val="0"/>
              </a:spcAft>
              <a:buSzPts val="1800"/>
              <a:buChar char="●"/>
            </a:pPr>
            <a:r>
              <a:rPr lang="en"/>
              <a:t>To add a new </a:t>
            </a:r>
            <a:r>
              <a:rPr lang="en"/>
              <a:t>variable</a:t>
            </a:r>
            <a:r>
              <a:rPr lang="en"/>
              <a:t> </a:t>
            </a:r>
            <a:r>
              <a:rPr i="1" lang="en"/>
              <a:t>X</a:t>
            </a:r>
            <a:r>
              <a:rPr lang="en"/>
              <a:t>, find a good subset </a:t>
            </a:r>
            <a:r>
              <a:rPr i="1" lang="en"/>
              <a:t>S</a:t>
            </a:r>
            <a:r>
              <a:rPr lang="en"/>
              <a:t> of all </a:t>
            </a:r>
            <a:r>
              <a:rPr lang="en"/>
              <a:t>previous</a:t>
            </a:r>
            <a:r>
              <a:rPr lang="en"/>
              <a:t> nodes </a:t>
            </a:r>
            <a:r>
              <a:rPr i="1" lang="en"/>
              <a:t>E</a:t>
            </a:r>
            <a:r>
              <a:rPr lang="en"/>
              <a:t> so that P(</a:t>
            </a:r>
            <a:r>
              <a:rPr i="1" lang="en"/>
              <a:t>X</a:t>
            </a:r>
            <a:r>
              <a:rPr lang="en"/>
              <a:t> | </a:t>
            </a:r>
            <a:r>
              <a:rPr i="1" lang="en"/>
              <a:t>E</a:t>
            </a:r>
            <a:r>
              <a:rPr lang="en"/>
              <a:t>) = P(</a:t>
            </a:r>
            <a:r>
              <a:rPr i="1" lang="en"/>
              <a:t>X</a:t>
            </a:r>
            <a:r>
              <a:rPr lang="en"/>
              <a:t> | </a:t>
            </a:r>
            <a:r>
              <a:rPr i="1" lang="en"/>
              <a:t>S</a:t>
            </a:r>
            <a:r>
              <a:rPr lang="en"/>
              <a:t>), making </a:t>
            </a:r>
            <a:r>
              <a:rPr i="1" lang="en"/>
              <a:t>X</a:t>
            </a:r>
            <a:r>
              <a:rPr lang="en"/>
              <a:t> is </a:t>
            </a:r>
            <a:r>
              <a:rPr lang="en"/>
              <a:t>conditionally independent of </a:t>
            </a:r>
            <a:r>
              <a:rPr i="1" lang="en"/>
              <a:t>E</a:t>
            </a:r>
            <a:r>
              <a:rPr lang="en"/>
              <a:t> – </a:t>
            </a:r>
            <a:r>
              <a:rPr i="1" lang="en"/>
              <a:t>S</a:t>
            </a:r>
            <a:r>
              <a:rPr lang="en"/>
              <a:t> given </a:t>
            </a:r>
            <a:r>
              <a:rPr i="1" lang="en"/>
              <a:t>S</a:t>
            </a:r>
            <a:endParaRPr/>
          </a:p>
          <a:p>
            <a:pPr indent="-342900" lvl="0" marL="457200" rtl="0" algn="l">
              <a:spcBef>
                <a:spcPts val="0"/>
              </a:spcBef>
              <a:spcAft>
                <a:spcPts val="0"/>
              </a:spcAft>
              <a:buSzPts val="1800"/>
              <a:buChar char="●"/>
            </a:pPr>
            <a:r>
              <a:rPr lang="en"/>
              <a:t>Important </a:t>
            </a:r>
            <a:r>
              <a:rPr b="1" lang="en"/>
              <a:t>machine learning</a:t>
            </a:r>
            <a:r>
              <a:rPr lang="en"/>
              <a:t> problem to derive a good Bayes network from the given set of training samples</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2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1281" name="Google Shape;1281;p2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82" name="Google Shape;1282;p210"/>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2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Network Encodes Entire Full Joint</a:t>
            </a:r>
            <a:endParaRPr/>
          </a:p>
        </p:txBody>
      </p:sp>
      <p:sp>
        <p:nvSpPr>
          <p:cNvPr id="1288" name="Google Shape;1288;p2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network implicitly contains all information of the full </a:t>
            </a:r>
            <a:r>
              <a:rPr lang="en"/>
              <a:t>joint distribution, and can in principle be used to compute P(</a:t>
            </a:r>
            <a:r>
              <a:rPr i="1" lang="en"/>
              <a:t>ɸ</a:t>
            </a:r>
            <a:r>
              <a:rPr lang="en"/>
              <a:t>) for any formula </a:t>
            </a:r>
            <a:r>
              <a:rPr i="1" lang="en"/>
              <a:t>ɸ</a:t>
            </a:r>
            <a:endParaRPr i="1"/>
          </a:p>
          <a:p>
            <a:pPr indent="-342900" lvl="0" marL="457200" rtl="0" algn="l">
              <a:spcBef>
                <a:spcPts val="0"/>
              </a:spcBef>
              <a:spcAft>
                <a:spcPts val="0"/>
              </a:spcAft>
              <a:buSzPts val="1800"/>
              <a:buChar char="●"/>
            </a:pPr>
            <a:r>
              <a:rPr lang="en"/>
              <a:t>To compute the probability for each individual possible world, initialize </a:t>
            </a:r>
            <a:r>
              <a:rPr lang="en"/>
              <a:t>probability</a:t>
            </a:r>
            <a:r>
              <a:rPr lang="en"/>
              <a:t> counter to one, and loop through nodes in </a:t>
            </a:r>
            <a:r>
              <a:rPr b="1" lang="en"/>
              <a:t>topological</a:t>
            </a:r>
            <a:r>
              <a:rPr lang="en"/>
              <a:t> order</a:t>
            </a:r>
            <a:endParaRPr/>
          </a:p>
          <a:p>
            <a:pPr indent="-342900" lvl="0" marL="457200" rtl="0" algn="l">
              <a:spcBef>
                <a:spcPts val="0"/>
              </a:spcBef>
              <a:spcAft>
                <a:spcPts val="0"/>
              </a:spcAft>
              <a:buSzPts val="1800"/>
              <a:buChar char="●"/>
            </a:pPr>
            <a:r>
              <a:rPr lang="en"/>
              <a:t>For each node </a:t>
            </a:r>
            <a:r>
              <a:rPr i="1" lang="en"/>
              <a:t>X</a:t>
            </a:r>
            <a:r>
              <a:rPr lang="en"/>
              <a:t>, multiply probability by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Evaluating P(</a:t>
            </a:r>
            <a:r>
              <a:rPr i="1" lang="en"/>
              <a:t>ɸ</a:t>
            </a:r>
            <a:r>
              <a:rPr lang="en"/>
              <a:t>) can require an exponential number of operations</a:t>
            </a:r>
            <a:endParaRPr/>
          </a:p>
          <a:p>
            <a:pPr indent="-342900" lvl="0" marL="457200" rtl="0" algn="l">
              <a:spcBef>
                <a:spcPts val="0"/>
              </a:spcBef>
              <a:spcAft>
                <a:spcPts val="0"/>
              </a:spcAft>
              <a:buSzPts val="1800"/>
              <a:buChar char="●"/>
            </a:pPr>
            <a:r>
              <a:rPr lang="en"/>
              <a:t>Exact calculation of </a:t>
            </a:r>
            <a:r>
              <a:rPr lang="en"/>
              <a:t>P(</a:t>
            </a:r>
            <a:r>
              <a:rPr i="1" lang="en"/>
              <a:t>ɸ</a:t>
            </a:r>
            <a:r>
              <a:rPr lang="en"/>
              <a:t>) is </a:t>
            </a:r>
            <a:r>
              <a:rPr b="1" lang="en"/>
              <a:t>NP-complete</a:t>
            </a:r>
            <a:r>
              <a:rPr lang="en"/>
              <a:t>, only exponential algorithms known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a:t>
            </a:r>
            <a:r>
              <a:rPr b="1" lang="en"/>
              <a:t>true and false positives, true and false negatives</a:t>
            </a:r>
            <a:endParaRPr b="1"/>
          </a:p>
          <a:p>
            <a:pPr indent="-342900" lvl="0" marL="457200" rtl="0" algn="l">
              <a:spcBef>
                <a:spcPts val="0"/>
              </a:spcBef>
              <a:spcAft>
                <a:spcPts val="0"/>
              </a:spcAft>
              <a:buSzPts val="1800"/>
              <a:buChar char="●"/>
            </a:pPr>
            <a:r>
              <a:rPr lang="en"/>
              <a:t>Performance measure given as a </a:t>
            </a:r>
            <a:r>
              <a:rPr b="1" lang="en"/>
              <a:t>payoff matrix</a:t>
            </a:r>
            <a:r>
              <a:rPr lang="en"/>
              <a:t>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using </a:t>
            </a:r>
            <a:r>
              <a:rPr b="1" lang="en"/>
              <a:t>Bayesian analysis</a:t>
            </a:r>
            <a:r>
              <a:rPr lang="en"/>
              <a:t>, to be examined in Module 9</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2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endParaRPr/>
          </a:p>
        </p:txBody>
      </p:sp>
      <p:sp>
        <p:nvSpPr>
          <p:cNvPr id="1294" name="Google Shape;1294;p2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95" name="Google Shape;1295;p212"/>
          <p:cNvPicPr preferRelativeResize="0"/>
          <p:nvPr/>
        </p:nvPicPr>
        <p:blipFill>
          <a:blip r:embed="rId3">
            <a:alphaModFix/>
          </a:blip>
          <a:stretch>
            <a:fillRect/>
          </a:stretch>
        </p:blipFill>
        <p:spPr>
          <a:xfrm>
            <a:off x="1103875" y="1126979"/>
            <a:ext cx="6399600" cy="3544800"/>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2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Rules for Exact Evaluation</a:t>
            </a:r>
            <a:endParaRPr/>
          </a:p>
        </p:txBody>
      </p:sp>
      <p:sp>
        <p:nvSpPr>
          <p:cNvPr id="1301" name="Google Shape;1301;p2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of a Bayes </a:t>
            </a:r>
            <a:r>
              <a:rPr lang="en"/>
              <a:t>network</a:t>
            </a:r>
            <a:r>
              <a:rPr lang="en"/>
              <a:t> is conditionally independent of its </a:t>
            </a:r>
            <a:r>
              <a:rPr b="1" lang="en"/>
              <a:t>non-descendants</a:t>
            </a:r>
            <a:r>
              <a:rPr lang="en"/>
              <a:t>, given all its </a:t>
            </a:r>
            <a:r>
              <a:rPr b="1" lang="en"/>
              <a:t>immediate parents</a:t>
            </a:r>
            <a:endParaRPr b="1"/>
          </a:p>
          <a:p>
            <a:pPr indent="-342900" lvl="0" marL="457200" rtl="0" algn="l">
              <a:spcBef>
                <a:spcPts val="0"/>
              </a:spcBef>
              <a:spcAft>
                <a:spcPts val="0"/>
              </a:spcAft>
              <a:buSzPts val="1800"/>
              <a:buChar char="●"/>
            </a:pPr>
            <a:r>
              <a:rPr lang="en"/>
              <a:t>Parents shield the node from its earlier ancestors in the calculation</a:t>
            </a:r>
            <a:endParaRPr/>
          </a:p>
          <a:p>
            <a:pPr indent="-342900" lvl="0" marL="457200" rtl="0" algn="l">
              <a:spcBef>
                <a:spcPts val="0"/>
              </a:spcBef>
              <a:spcAft>
                <a:spcPts val="0"/>
              </a:spcAft>
              <a:buSzPts val="1800"/>
              <a:buChar char="●"/>
            </a:pPr>
            <a:r>
              <a:rPr lang="en"/>
              <a:t>Each node of a Bayes network is </a:t>
            </a:r>
            <a:r>
              <a:rPr lang="en"/>
              <a:t>conditionally</a:t>
            </a:r>
            <a:r>
              <a:rPr lang="en"/>
              <a:t> independent of all other nodes, given its </a:t>
            </a:r>
            <a:r>
              <a:rPr b="1" lang="en"/>
              <a:t>Markov blanket</a:t>
            </a:r>
            <a:r>
              <a:rPr lang="en"/>
              <a:t> of its </a:t>
            </a:r>
            <a:r>
              <a:rPr b="1" lang="en"/>
              <a:t>parents, children and children's other parents</a:t>
            </a:r>
            <a:endParaRPr b="1"/>
          </a:p>
          <a:p>
            <a:pPr indent="-342900" lvl="0" marL="457200" rtl="0" algn="l">
              <a:spcBef>
                <a:spcPts val="0"/>
              </a:spcBef>
              <a:spcAft>
                <a:spcPts val="0"/>
              </a:spcAft>
              <a:buSzPts val="1800"/>
              <a:buChar char="●"/>
            </a:pPr>
            <a:r>
              <a:rPr lang="en"/>
              <a:t>These other parents determine the way that known values of the child nodes affect the probability of the node in question</a:t>
            </a:r>
            <a:endParaRPr/>
          </a:p>
          <a:p>
            <a:pPr indent="-342900" lvl="0" marL="457200" rtl="0" algn="l">
              <a:spcBef>
                <a:spcPts val="0"/>
              </a:spcBef>
              <a:spcAft>
                <a:spcPts val="0"/>
              </a:spcAft>
              <a:buSzPts val="1800"/>
              <a:buChar char="●"/>
            </a:pPr>
            <a:r>
              <a:rPr lang="en"/>
              <a:t>Bayesian networks on </a:t>
            </a:r>
            <a:r>
              <a:rPr lang="en"/>
              <a:t>graphs </a:t>
            </a:r>
            <a:r>
              <a:rPr i="1" lang="en"/>
              <a:t>A</a:t>
            </a:r>
            <a:r>
              <a:rPr lang="en"/>
              <a:t>→</a:t>
            </a:r>
            <a:r>
              <a:rPr i="1" lang="en"/>
              <a:t>B</a:t>
            </a:r>
            <a:r>
              <a:rPr lang="en"/>
              <a:t>→</a:t>
            </a:r>
            <a:r>
              <a:rPr i="1" lang="en"/>
              <a:t>C</a:t>
            </a:r>
            <a:r>
              <a:rPr lang="en"/>
              <a:t> and </a:t>
            </a:r>
            <a:r>
              <a:rPr i="1" lang="en"/>
              <a:t>C</a:t>
            </a:r>
            <a:r>
              <a:rPr lang="en"/>
              <a:t>→</a:t>
            </a:r>
            <a:r>
              <a:rPr i="1" lang="en"/>
              <a:t>B</a:t>
            </a:r>
            <a:r>
              <a:rPr lang="en"/>
              <a:t>→</a:t>
            </a:r>
            <a:r>
              <a:rPr i="1" lang="en"/>
              <a:t>A</a:t>
            </a:r>
            <a:r>
              <a:rPr lang="en"/>
              <a:t> are equivalent in that impose the same conditional independence requirements </a:t>
            </a:r>
            <a:endParaRPr b="1"/>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2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1</a:t>
            </a:r>
            <a:endParaRPr/>
          </a:p>
        </p:txBody>
      </p:sp>
      <p:sp>
        <p:nvSpPr>
          <p:cNvPr id="1307" name="Google Shape;1307;p2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1200"/>
              </a:spcBef>
              <a:spcAft>
                <a:spcPts val="0"/>
              </a:spcAft>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(chain rule for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a:t>
            </a:r>
            <a:r>
              <a:rPr lang="en">
                <a:solidFill>
                  <a:srgbClr val="000000"/>
                </a:solidFill>
                <a:highlight>
                  <a:srgbClr val="FFFFFF"/>
                </a:highlight>
                <a:latin typeface="Arial"/>
                <a:ea typeface="Arial"/>
                <a:cs typeface="Arial"/>
                <a:sym typeface="Arial"/>
              </a:rPr>
              <a:t>)</a:t>
            </a:r>
            <a:br>
              <a:rPr lang="en">
                <a:solidFill>
                  <a:srgbClr val="000000"/>
                </a:solidFill>
                <a:highlight>
                  <a:srgbClr val="FFFFFF"/>
                </a:highlight>
                <a:latin typeface="Arial"/>
                <a:ea typeface="Arial"/>
                <a:cs typeface="Arial"/>
                <a:sym typeface="Arial"/>
              </a:rPr>
            </a:b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is conditionally independent of B, given A</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0.4 = 0.2</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2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2</a:t>
            </a:r>
            <a:endParaRPr/>
          </a:p>
          <a:p>
            <a:pPr indent="0" lvl="0" marL="0" rtl="0" algn="l">
              <a:spcBef>
                <a:spcPts val="0"/>
              </a:spcBef>
              <a:spcAft>
                <a:spcPts val="0"/>
              </a:spcAft>
              <a:buNone/>
            </a:pPr>
            <a:r>
              <a:t/>
            </a:r>
            <a:endParaRPr/>
          </a:p>
        </p:txBody>
      </p:sp>
      <p:sp>
        <p:nvSpPr>
          <p:cNvPr id="1313" name="Google Shape;1313;p2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marginalization on 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D is conditionally independent of A, given B</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0.9 + 0.5 * 0.2 = 0.55</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2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r>
              <a:rPr lang="en"/>
              <a:t>: Example 3</a:t>
            </a:r>
            <a:endParaRPr/>
          </a:p>
        </p:txBody>
      </p:sp>
      <p:sp>
        <p:nvSpPr>
          <p:cNvPr id="1319" name="Google Shape;1319;p2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228600" lvl="0" marL="457200" rtl="0" algn="l">
              <a:spcBef>
                <a:spcPts val="120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straight up Bayes when going up</a:t>
            </a:r>
            <a:r>
              <a:rPr lang="en" sz="1900">
                <a:solidFill>
                  <a:srgbClr val="000000"/>
                </a:solidFill>
                <a:highlight>
                  <a:srgbClr val="FFFFFF"/>
                </a:highlight>
                <a:latin typeface="Arial"/>
                <a:ea typeface="Arial"/>
                <a:cs typeface="Arial"/>
                <a:sym typeface="Arial"/>
              </a:rPr>
              <a:t>​)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marginalization on B</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0.055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 ( 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D ) = ... = 0.684 / P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same way as</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P(A | D) </a:t>
            </a:r>
            <a:r>
              <a:rPr lang="en" sz="1900">
                <a:solidFill>
                  <a:srgbClr val="000000"/>
                </a:solidFill>
                <a:highlight>
                  <a:srgbClr val="FFFFFF"/>
                </a:highlight>
                <a:latin typeface="Arial"/>
                <a:ea typeface="Arial"/>
                <a:cs typeface="Arial"/>
                <a:sym typeface="Arial"/>
              </a:rPr>
              <a:t>)​</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0.055 / (0.055 + 0.684) = 0.074 (since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1)</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2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Any </a:t>
            </a:r>
            <a:r>
              <a:rPr lang="en"/>
              <a:t>Individual Entry in Full Joint</a:t>
            </a:r>
            <a:endParaRPr/>
          </a:p>
        </p:txBody>
      </p:sp>
      <p:sp>
        <p:nvSpPr>
          <p:cNvPr id="1325" name="Google Shape;1325;p2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you have </a:t>
            </a:r>
            <a:r>
              <a:rPr lang="en"/>
              <a:t>constructed</a:t>
            </a:r>
            <a:r>
              <a:rPr lang="en"/>
              <a:t> a Bayes network, can </a:t>
            </a:r>
            <a:r>
              <a:rPr lang="en"/>
              <a:t>quickly</a:t>
            </a:r>
            <a:r>
              <a:rPr lang="en"/>
              <a:t> compute the exact value of any individual entry of full joint distribution</a:t>
            </a:r>
            <a:endParaRPr/>
          </a:p>
          <a:p>
            <a:pPr indent="-342900" lvl="0" marL="457200" rtl="0" algn="l">
              <a:spcBef>
                <a:spcPts val="0"/>
              </a:spcBef>
              <a:spcAft>
                <a:spcPts val="0"/>
              </a:spcAft>
              <a:buSzPts val="1800"/>
              <a:buChar char="●"/>
            </a:pPr>
            <a:r>
              <a:rPr lang="en"/>
              <a:t>Start with initial probability 1</a:t>
            </a:r>
            <a:endParaRPr/>
          </a:p>
          <a:p>
            <a:pPr indent="-342900" lvl="0" marL="457200" rtl="0" algn="l">
              <a:spcBef>
                <a:spcPts val="0"/>
              </a:spcBef>
              <a:spcAft>
                <a:spcPts val="0"/>
              </a:spcAft>
              <a:buSzPts val="1800"/>
              <a:buChar char="●"/>
            </a:pPr>
            <a:r>
              <a:rPr lang="en"/>
              <a:t>Loop through nodes in some topological sorted order</a:t>
            </a:r>
            <a:endParaRPr/>
          </a:p>
          <a:p>
            <a:pPr indent="-342900" lvl="0" marL="457200" rtl="0" algn="l">
              <a:spcBef>
                <a:spcPts val="0"/>
              </a:spcBef>
              <a:spcAft>
                <a:spcPts val="0"/>
              </a:spcAft>
              <a:buSzPts val="1800"/>
              <a:buChar char="●"/>
            </a:pPr>
            <a:r>
              <a:rPr lang="en"/>
              <a:t>For each node </a:t>
            </a:r>
            <a:r>
              <a:rPr i="1" lang="en"/>
              <a:t>X</a:t>
            </a:r>
            <a:r>
              <a:rPr lang="en"/>
              <a:t>, multiply current probability with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probability of the product is the exact entry in the full joint for that assignment of values for </a:t>
            </a:r>
            <a:r>
              <a:rPr i="1" lang="en"/>
              <a:t>n</a:t>
            </a:r>
            <a:r>
              <a:rPr lang="en"/>
              <a:t> propositions</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2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a Random World</a:t>
            </a:r>
            <a:endParaRPr/>
          </a:p>
        </p:txBody>
      </p:sp>
      <p:sp>
        <p:nvSpPr>
          <p:cNvPr id="1331" name="Google Shape;1331;p2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easy to generate a random world from the probability distribution</a:t>
            </a:r>
            <a:endParaRPr/>
          </a:p>
          <a:p>
            <a:pPr indent="-342900" lvl="0" marL="457200" rtl="0" algn="l">
              <a:spcBef>
                <a:spcPts val="0"/>
              </a:spcBef>
              <a:spcAft>
                <a:spcPts val="0"/>
              </a:spcAft>
              <a:buSzPts val="1800"/>
              <a:buChar char="●"/>
            </a:pPr>
            <a:r>
              <a:rPr lang="en"/>
              <a:t>Loop through nodes, make each </a:t>
            </a:r>
            <a:r>
              <a:rPr i="1" lang="en"/>
              <a:t>X</a:t>
            </a:r>
            <a:r>
              <a:rPr lang="en"/>
              <a:t> true with probability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world is generated with exact probability of its full joint entry</a:t>
            </a:r>
            <a:endParaRPr/>
          </a:p>
          <a:p>
            <a:pPr indent="-342900" lvl="0" marL="457200" rtl="0" algn="l">
              <a:spcBef>
                <a:spcPts val="0"/>
              </a:spcBef>
              <a:spcAft>
                <a:spcPts val="0"/>
              </a:spcAft>
              <a:buSzPts val="1800"/>
              <a:buChar char="●"/>
            </a:pPr>
            <a:r>
              <a:rPr lang="en"/>
              <a:t>What about is some variables have been given as evidence?</a:t>
            </a:r>
            <a:endParaRPr/>
          </a:p>
          <a:p>
            <a:pPr indent="-342900" lvl="0" marL="457200" rtl="0" algn="l">
              <a:spcBef>
                <a:spcPts val="0"/>
              </a:spcBef>
              <a:spcAft>
                <a:spcPts val="0"/>
              </a:spcAft>
              <a:buSzPts val="1800"/>
              <a:buChar char="●"/>
            </a:pPr>
            <a:r>
              <a:rPr b="1" lang="en"/>
              <a:t>Rejection sampling</a:t>
            </a:r>
            <a:r>
              <a:rPr lang="en"/>
              <a:t>: discard all of these randomly generated worlds that are counter to the given evidence</a:t>
            </a:r>
            <a:endParaRPr/>
          </a:p>
          <a:p>
            <a:pPr indent="-342900" lvl="0" marL="457200" rtl="0" algn="l">
              <a:spcBef>
                <a:spcPts val="0"/>
              </a:spcBef>
              <a:spcAft>
                <a:spcPts val="0"/>
              </a:spcAft>
              <a:buSzPts val="1800"/>
              <a:buChar char="●"/>
            </a:pPr>
            <a:r>
              <a:rPr lang="en"/>
              <a:t>Can be used to estimate probabilities P(</a:t>
            </a:r>
            <a:r>
              <a:rPr i="1" lang="en"/>
              <a:t>H</a:t>
            </a:r>
            <a:r>
              <a:rPr lang="en"/>
              <a:t> | </a:t>
            </a:r>
            <a:r>
              <a:rPr i="1" lang="en"/>
              <a:t>E</a:t>
            </a:r>
            <a:r>
              <a:rPr lang="en"/>
              <a:t>) for hidden variables given evidence </a:t>
            </a:r>
            <a:r>
              <a:rPr i="1" lang="en"/>
              <a:t>E</a:t>
            </a:r>
            <a:r>
              <a:rPr lang="en"/>
              <a:t> that are relevant to agent's action selection</a:t>
            </a:r>
            <a:endParaRPr/>
          </a:p>
          <a:p>
            <a:pPr indent="-342900" lvl="0" marL="457200" rtl="0" algn="l">
              <a:spcBef>
                <a:spcPts val="0"/>
              </a:spcBef>
              <a:spcAft>
                <a:spcPts val="0"/>
              </a:spcAft>
              <a:buSzPts val="1800"/>
              <a:buChar char="●"/>
            </a:pPr>
            <a:r>
              <a:rPr lang="en"/>
              <a:t>Generate </a:t>
            </a:r>
            <a:r>
              <a:rPr i="1" lang="en"/>
              <a:t>N</a:t>
            </a:r>
            <a:r>
              <a:rPr lang="en"/>
              <a:t> sample words, count in how many </a:t>
            </a:r>
            <a:r>
              <a:rPr i="1" lang="en"/>
              <a:t>H</a:t>
            </a:r>
            <a:r>
              <a:rPr lang="en"/>
              <a:t> are true </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2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Likelihood Weighting</a:t>
            </a:r>
            <a:endParaRPr/>
          </a:p>
        </p:txBody>
      </p:sp>
      <p:sp>
        <p:nvSpPr>
          <p:cNvPr id="1337" name="Google Shape;1337;p2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f some evidence variables have low priors of occurring, r</a:t>
            </a:r>
            <a:r>
              <a:rPr lang="en"/>
              <a:t>ejection sampling</a:t>
            </a:r>
            <a:r>
              <a:rPr lang="en"/>
              <a:t> will have to discard vast majority of random samples</a:t>
            </a:r>
            <a:endParaRPr/>
          </a:p>
          <a:p>
            <a:pPr indent="-342900" lvl="0" marL="457200" rtl="0" algn="l">
              <a:spcBef>
                <a:spcPts val="0"/>
              </a:spcBef>
              <a:spcAft>
                <a:spcPts val="0"/>
              </a:spcAft>
              <a:buSzPts val="1800"/>
              <a:buChar char="●"/>
            </a:pPr>
            <a:r>
              <a:rPr lang="en"/>
              <a:t>A better technique for random sampling is to force the </a:t>
            </a:r>
            <a:r>
              <a:rPr lang="en"/>
              <a:t>evidence</a:t>
            </a:r>
            <a:r>
              <a:rPr lang="en"/>
              <a:t> variables to their given values, but update the weight of that sample</a:t>
            </a:r>
            <a:endParaRPr/>
          </a:p>
          <a:p>
            <a:pPr indent="-342900" lvl="0" marL="457200" rtl="0" algn="l">
              <a:spcBef>
                <a:spcPts val="0"/>
              </a:spcBef>
              <a:spcAft>
                <a:spcPts val="0"/>
              </a:spcAft>
              <a:buSzPts val="1800"/>
              <a:buChar char="●"/>
            </a:pPr>
            <a:r>
              <a:rPr lang="en"/>
              <a:t>Each sample is initially of weight of 1</a:t>
            </a:r>
            <a:endParaRPr/>
          </a:p>
          <a:p>
            <a:pPr indent="-342900" lvl="0" marL="457200" rtl="0" algn="l">
              <a:spcBef>
                <a:spcPts val="0"/>
              </a:spcBef>
              <a:spcAft>
                <a:spcPts val="0"/>
              </a:spcAft>
              <a:buSzPts val="1800"/>
              <a:buChar char="●"/>
            </a:pPr>
            <a:r>
              <a:rPr lang="en"/>
              <a:t>When evidence variable </a:t>
            </a:r>
            <a:r>
              <a:rPr i="1" lang="en"/>
              <a:t>E</a:t>
            </a:r>
            <a:r>
              <a:rPr lang="en"/>
              <a:t> is forced to given value, multiply the weight of that sample by P(</a:t>
            </a:r>
            <a:r>
              <a:rPr i="1" lang="en"/>
              <a:t>E</a:t>
            </a:r>
            <a:r>
              <a:rPr lang="en"/>
              <a:t> | Parents(</a:t>
            </a:r>
            <a:r>
              <a:rPr i="1" lang="en"/>
              <a:t>E</a:t>
            </a:r>
            <a:r>
              <a:rPr lang="en"/>
              <a:t>))</a:t>
            </a:r>
            <a:endParaRPr/>
          </a:p>
          <a:p>
            <a:pPr indent="-342900" lvl="0" marL="457200" rtl="0" algn="l">
              <a:spcBef>
                <a:spcPts val="0"/>
              </a:spcBef>
              <a:spcAft>
                <a:spcPts val="0"/>
              </a:spcAft>
              <a:buSzPts val="1800"/>
              <a:buChar char="●"/>
            </a:pPr>
            <a:r>
              <a:rPr lang="en"/>
              <a:t>Each sample contributes to estimate of P(</a:t>
            </a:r>
            <a:r>
              <a:rPr i="1" lang="en"/>
              <a:t>H</a:t>
            </a:r>
            <a:r>
              <a:rPr lang="en"/>
              <a:t> | </a:t>
            </a:r>
            <a:r>
              <a:rPr i="1" lang="en"/>
              <a:t>E</a:t>
            </a:r>
            <a:r>
              <a:rPr lang="en"/>
              <a:t>) according to its weight</a:t>
            </a:r>
            <a:endParaRPr/>
          </a:p>
          <a:p>
            <a:pPr indent="0" lvl="0" marL="0" rtl="0" algn="l">
              <a:spcBef>
                <a:spcPts val="1200"/>
              </a:spcBef>
              <a:spcAft>
                <a:spcPts val="1200"/>
              </a:spcAft>
              <a:buNone/>
            </a:pPr>
            <a:r>
              <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2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1343" name="Google Shape;1343;p2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44" name="Google Shape;1344;p220"/>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2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Away</a:t>
            </a:r>
            <a:endParaRPr/>
          </a:p>
        </p:txBody>
      </p:sp>
      <p:sp>
        <p:nvSpPr>
          <p:cNvPr id="1350" name="Google Shape;1350;p2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unlikely symptom </a:t>
            </a:r>
            <a:r>
              <a:rPr i="1" lang="en"/>
              <a:t>E</a:t>
            </a:r>
            <a:r>
              <a:rPr lang="en"/>
              <a:t> so that P(</a:t>
            </a:r>
            <a:r>
              <a:rPr i="1" lang="en"/>
              <a:t>E</a:t>
            </a:r>
            <a:r>
              <a:rPr lang="en"/>
              <a:t>) is small</a:t>
            </a:r>
            <a:endParaRPr/>
          </a:p>
          <a:p>
            <a:pPr indent="-342900" lvl="0" marL="457200" rtl="0" algn="l">
              <a:spcBef>
                <a:spcPts val="0"/>
              </a:spcBef>
              <a:spcAft>
                <a:spcPts val="0"/>
              </a:spcAft>
              <a:buSzPts val="1800"/>
              <a:buChar char="●"/>
            </a:pPr>
            <a:r>
              <a:rPr lang="en"/>
              <a:t>Assume two possible separate causes </a:t>
            </a:r>
            <a:r>
              <a:rPr i="1" lang="en"/>
              <a:t>A</a:t>
            </a:r>
            <a:r>
              <a:rPr lang="en"/>
              <a:t> and </a:t>
            </a:r>
            <a:r>
              <a:rPr i="1" lang="en"/>
              <a:t>B</a:t>
            </a:r>
            <a:r>
              <a:rPr lang="en"/>
              <a:t> for </a:t>
            </a:r>
            <a:r>
              <a:rPr i="1" lang="en"/>
              <a:t>E</a:t>
            </a:r>
            <a:endParaRPr/>
          </a:p>
          <a:p>
            <a:pPr indent="-342900" lvl="0" marL="457200" rtl="0" algn="l">
              <a:spcBef>
                <a:spcPts val="0"/>
              </a:spcBef>
              <a:spcAft>
                <a:spcPts val="0"/>
              </a:spcAft>
              <a:buSzPts val="1800"/>
              <a:buChar char="●"/>
            </a:pPr>
            <a:r>
              <a:rPr lang="en"/>
              <a:t>For example, </a:t>
            </a:r>
            <a:r>
              <a:rPr i="1" lang="en"/>
              <a:t>E</a:t>
            </a:r>
            <a:r>
              <a:rPr lang="en"/>
              <a:t> is burglar alarm, </a:t>
            </a:r>
            <a:r>
              <a:rPr i="1" lang="en"/>
              <a:t>A</a:t>
            </a:r>
            <a:r>
              <a:rPr lang="en"/>
              <a:t> is burglar, </a:t>
            </a:r>
            <a:r>
              <a:rPr i="1" lang="en"/>
              <a:t>B</a:t>
            </a:r>
            <a:r>
              <a:rPr lang="en"/>
              <a:t> is cat playing with alarm</a:t>
            </a:r>
            <a:endParaRPr/>
          </a:p>
          <a:p>
            <a:pPr indent="-342900" lvl="0" marL="457200" rtl="0" algn="l">
              <a:spcBef>
                <a:spcPts val="0"/>
              </a:spcBef>
              <a:spcAft>
                <a:spcPts val="0"/>
              </a:spcAft>
              <a:buSzPts val="1800"/>
              <a:buChar char="●"/>
            </a:pPr>
            <a:r>
              <a:rPr lang="en"/>
              <a:t>Both P(</a:t>
            </a:r>
            <a:r>
              <a:rPr i="1" lang="en"/>
              <a:t>E</a:t>
            </a:r>
            <a:r>
              <a:rPr lang="en"/>
              <a:t> | </a:t>
            </a:r>
            <a:r>
              <a:rPr i="1" lang="en"/>
              <a:t>A</a:t>
            </a:r>
            <a:r>
              <a:rPr lang="en"/>
              <a:t>) and </a:t>
            </a:r>
            <a:r>
              <a:rPr lang="en"/>
              <a:t>P(</a:t>
            </a:r>
            <a:r>
              <a:rPr i="1" lang="en"/>
              <a:t>E</a:t>
            </a:r>
            <a:r>
              <a:rPr lang="en"/>
              <a:t> | </a:t>
            </a:r>
            <a:r>
              <a:rPr i="1" lang="en"/>
              <a:t>B</a:t>
            </a:r>
            <a:r>
              <a:rPr lang="en"/>
              <a:t>)</a:t>
            </a:r>
            <a:r>
              <a:rPr lang="en"/>
              <a:t> are large </a:t>
            </a:r>
            <a:endParaRPr/>
          </a:p>
          <a:p>
            <a:pPr indent="-342900" lvl="0" marL="457200" rtl="0" algn="l">
              <a:spcBef>
                <a:spcPts val="0"/>
              </a:spcBef>
              <a:spcAft>
                <a:spcPts val="0"/>
              </a:spcAft>
              <a:buSzPts val="1800"/>
              <a:buChar char="●"/>
            </a:pPr>
            <a:r>
              <a:rPr lang="en"/>
              <a:t>Since P(</a:t>
            </a:r>
            <a:r>
              <a:rPr i="1" lang="en"/>
              <a:t>E</a:t>
            </a:r>
            <a:r>
              <a:rPr lang="en"/>
              <a:t>) is small, also P(</a:t>
            </a:r>
            <a:r>
              <a:rPr i="1" lang="en"/>
              <a:t>A</a:t>
            </a:r>
            <a:r>
              <a:rPr lang="en"/>
              <a:t>) and P(</a:t>
            </a:r>
            <a:r>
              <a:rPr i="1" lang="en"/>
              <a:t>B</a:t>
            </a:r>
            <a:r>
              <a:rPr lang="en"/>
              <a:t>) must be small </a:t>
            </a:r>
            <a:r>
              <a:rPr i="1" lang="en"/>
              <a:t>a priori</a:t>
            </a:r>
            <a:endParaRPr i="1"/>
          </a:p>
          <a:p>
            <a:pPr indent="-342900" lvl="0" marL="457200" rtl="0" algn="l">
              <a:spcBef>
                <a:spcPts val="0"/>
              </a:spcBef>
              <a:spcAft>
                <a:spcPts val="0"/>
              </a:spcAft>
              <a:buSzPts val="1800"/>
              <a:buChar char="●"/>
            </a:pPr>
            <a:r>
              <a:rPr lang="en"/>
              <a:t>However, P(</a:t>
            </a:r>
            <a:r>
              <a:rPr i="1" lang="en"/>
              <a:t>E</a:t>
            </a:r>
            <a:r>
              <a:rPr lang="en"/>
              <a:t> | </a:t>
            </a:r>
            <a:r>
              <a:rPr i="1" lang="en"/>
              <a:t>A</a:t>
            </a:r>
            <a:r>
              <a:rPr lang="en"/>
              <a:t>) is significantly larger than P(</a:t>
            </a:r>
            <a:r>
              <a:rPr i="1" lang="en"/>
              <a:t>E</a:t>
            </a:r>
            <a:r>
              <a:rPr lang="en"/>
              <a:t>)</a:t>
            </a:r>
            <a:endParaRPr/>
          </a:p>
          <a:p>
            <a:pPr indent="-342900" lvl="0" marL="457200" rtl="0" algn="l">
              <a:spcBef>
                <a:spcPts val="0"/>
              </a:spcBef>
              <a:spcAft>
                <a:spcPts val="0"/>
              </a:spcAft>
              <a:buSzPts val="1800"/>
              <a:buChar char="●"/>
            </a:pPr>
            <a:r>
              <a:rPr lang="en"/>
              <a:t>Yet, P(</a:t>
            </a:r>
            <a:r>
              <a:rPr i="1" lang="en"/>
              <a:t>E</a:t>
            </a:r>
            <a:r>
              <a:rPr lang="en"/>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is again small, far closer to prior P(</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Known cause </a:t>
            </a:r>
            <a:r>
              <a:rPr i="1" lang="en">
                <a:solidFill>
                  <a:srgbClr val="000000"/>
                </a:solidFill>
                <a:highlight>
                  <a:schemeClr val="lt1"/>
                </a:highlight>
              </a:rPr>
              <a:t>B</a:t>
            </a:r>
            <a:r>
              <a:rPr lang="en">
                <a:solidFill>
                  <a:srgbClr val="000000"/>
                </a:solidFill>
                <a:highlight>
                  <a:schemeClr val="lt1"/>
                </a:highlight>
              </a:rPr>
              <a:t> for </a:t>
            </a:r>
            <a:r>
              <a:rPr i="1" lang="en">
                <a:solidFill>
                  <a:srgbClr val="000000"/>
                </a:solidFill>
                <a:highlight>
                  <a:schemeClr val="lt1"/>
                </a:highlight>
              </a:rPr>
              <a:t>E</a:t>
            </a:r>
            <a:r>
              <a:rPr lang="en">
                <a:solidFill>
                  <a:srgbClr val="000000"/>
                </a:solidFill>
                <a:highlight>
                  <a:schemeClr val="lt1"/>
                </a:highlight>
              </a:rPr>
              <a:t> makes the competing cause </a:t>
            </a:r>
            <a:r>
              <a:rPr i="1" lang="en">
                <a:solidFill>
                  <a:srgbClr val="000000"/>
                </a:solidFill>
                <a:highlight>
                  <a:schemeClr val="lt1"/>
                </a:highlight>
              </a:rPr>
              <a:t>A</a:t>
            </a:r>
            <a:r>
              <a:rPr lang="en">
                <a:solidFill>
                  <a:srgbClr val="000000"/>
                </a:solidFill>
                <a:highlight>
                  <a:schemeClr val="lt1"/>
                </a:highlight>
              </a:rPr>
              <a:t> less likely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Important if </a:t>
            </a:r>
            <a:r>
              <a:rPr i="1" lang="en">
                <a:solidFill>
                  <a:srgbClr val="000000"/>
                </a:solidFill>
                <a:highlight>
                  <a:schemeClr val="lt1"/>
                </a:highlight>
              </a:rPr>
              <a:t>A</a:t>
            </a:r>
            <a:r>
              <a:rPr lang="en">
                <a:solidFill>
                  <a:srgbClr val="000000"/>
                </a:solidFill>
                <a:highlight>
                  <a:schemeClr val="lt1"/>
                </a:highlight>
              </a:rPr>
              <a:t> is serious, whereas </a:t>
            </a:r>
            <a:r>
              <a:rPr i="1" lang="en">
                <a:solidFill>
                  <a:srgbClr val="000000"/>
                </a:solidFill>
                <a:highlight>
                  <a:schemeClr val="lt1"/>
                </a:highlight>
              </a:rPr>
              <a:t>B</a:t>
            </a:r>
            <a:r>
              <a:rPr lang="en">
                <a:solidFill>
                  <a:srgbClr val="000000"/>
                </a:solidFill>
                <a:highlight>
                  <a:schemeClr val="lt1"/>
                </a:highlight>
              </a:rPr>
              <a:t> is harmless</a:t>
            </a:r>
            <a:endParaRPr>
              <a:solidFill>
                <a:srgbClr val="000000"/>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t>
            </a:r>
            <a:r>
              <a:rPr lang="en"/>
              <a:t>rincipal or the environment do not give the agent an extra cookie for any elegance and extra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t>
            </a:r>
            <a:r>
              <a:rPr i="1" lang="en"/>
              <a:t>A</a:t>
            </a:r>
            <a:r>
              <a:rPr lang="en"/>
              <a:t> is better than another action </a:t>
            </a:r>
            <a:r>
              <a:rPr i="1" lang="en"/>
              <a:t>B</a:t>
            </a:r>
            <a:r>
              <a:rPr lang="en"/>
              <a:t>, it doesn't need to know how much better </a:t>
            </a:r>
            <a:r>
              <a:rPr i="1" lang="en"/>
              <a:t>A</a:t>
            </a:r>
            <a:r>
              <a:rPr lang="en"/>
              <a:t> is than </a:t>
            </a:r>
            <a:r>
              <a:rPr i="1" lang="en"/>
              <a:t>B</a:t>
            </a:r>
            <a:endParaRPr i="1"/>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t>
            </a:r>
            <a:r>
              <a:rPr i="1" lang="en"/>
              <a:t>A</a:t>
            </a:r>
            <a:r>
              <a:rPr lang="en"/>
              <a:t> is guaranteed to </a:t>
            </a:r>
            <a:r>
              <a:rPr b="1" lang="en"/>
              <a:t>dominate</a:t>
            </a:r>
            <a:r>
              <a:rPr lang="en"/>
              <a:t> the action </a:t>
            </a:r>
            <a:r>
              <a:rPr i="1" lang="en"/>
              <a:t>B</a:t>
            </a:r>
            <a:r>
              <a:rPr lang="en"/>
              <a:t> in this sense, so </a:t>
            </a:r>
            <a:r>
              <a:rPr i="1" lang="en"/>
              <a:t>B</a:t>
            </a:r>
            <a:r>
              <a:rPr lang="en"/>
              <a:t> can be ignored</a:t>
            </a:r>
            <a:endParaRPr/>
          </a:p>
          <a:p>
            <a:pPr indent="-342900" lvl="0" marL="457200" rtl="0" algn="l">
              <a:spcBef>
                <a:spcPts val="0"/>
              </a:spcBef>
              <a:spcAft>
                <a:spcPts val="0"/>
              </a:spcAft>
              <a:buSzPts val="1800"/>
              <a:buChar char="●"/>
            </a:pPr>
            <a:r>
              <a:rPr lang="en"/>
              <a:t>In that case, no need to estimate value of </a:t>
            </a:r>
            <a:r>
              <a:rPr i="1" lang="en"/>
              <a:t>B</a:t>
            </a:r>
            <a:endParaRPr i="1"/>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2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Causality With Do-Operator</a:t>
            </a:r>
            <a:endParaRPr/>
          </a:p>
        </p:txBody>
      </p:sp>
      <p:sp>
        <p:nvSpPr>
          <p:cNvPr id="1356" name="Google Shape;1356;p2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want to find out the underlying causality?</a:t>
            </a:r>
            <a:endParaRPr/>
          </a:p>
          <a:p>
            <a:pPr indent="-342900" lvl="0" marL="457200" rtl="0" algn="l">
              <a:spcBef>
                <a:spcPts val="0"/>
              </a:spcBef>
              <a:spcAft>
                <a:spcPts val="0"/>
              </a:spcAft>
              <a:buSzPts val="1800"/>
              <a:buChar char="●"/>
            </a:pPr>
            <a:r>
              <a:rPr lang="en"/>
              <a:t>Joint distribution itself would allow either true direction causality</a:t>
            </a:r>
            <a:endParaRPr/>
          </a:p>
          <a:p>
            <a:pPr indent="-342900" lvl="0" marL="457200" rtl="0" algn="l">
              <a:spcBef>
                <a:spcPts val="0"/>
              </a:spcBef>
              <a:spcAft>
                <a:spcPts val="0"/>
              </a:spcAft>
              <a:buSzPts val="1800"/>
              <a:buChar char="●"/>
            </a:pPr>
            <a:r>
              <a:rPr lang="en"/>
              <a:t>Can use </a:t>
            </a:r>
            <a:r>
              <a:rPr b="1" lang="en"/>
              <a:t>do-operator</a:t>
            </a:r>
            <a:r>
              <a:rPr lang="en"/>
              <a:t> and </a:t>
            </a:r>
            <a:r>
              <a:rPr b="1" lang="en"/>
              <a:t>do-calculus</a:t>
            </a:r>
            <a:r>
              <a:rPr lang="en"/>
              <a:t> devised by Judea Pearl and friends</a:t>
            </a:r>
            <a:endParaRPr/>
          </a:p>
          <a:p>
            <a:pPr indent="-342900" lvl="0" marL="457200" rtl="0" algn="l">
              <a:spcBef>
                <a:spcPts val="0"/>
              </a:spcBef>
              <a:spcAft>
                <a:spcPts val="0"/>
              </a:spcAft>
              <a:buSzPts val="1800"/>
              <a:buChar char="●"/>
            </a:pPr>
            <a:r>
              <a:rPr lang="en"/>
              <a:t>What effect does forcing the value of some variable to a fixed value have to the probabilities of other variables in the network?</a:t>
            </a:r>
            <a:endParaRPr/>
          </a:p>
          <a:p>
            <a:pPr indent="-342900" lvl="0" marL="457200" rtl="0" algn="l">
              <a:spcBef>
                <a:spcPts val="0"/>
              </a:spcBef>
              <a:spcAft>
                <a:spcPts val="0"/>
              </a:spcAft>
              <a:buSzPts val="1800"/>
              <a:buChar char="●"/>
            </a:pPr>
            <a:r>
              <a:rPr lang="en"/>
              <a:t>Forcing the value of A to be true is denoted by </a:t>
            </a:r>
            <a:r>
              <a:rPr i="1" lang="en"/>
              <a:t>do</a:t>
            </a:r>
            <a:r>
              <a:rPr lang="en"/>
              <a:t>(</a:t>
            </a:r>
            <a:r>
              <a:rPr i="1" lang="en"/>
              <a:t>A</a:t>
            </a:r>
            <a:r>
              <a:rPr lang="en"/>
              <a:t> = true)</a:t>
            </a:r>
            <a:endParaRPr/>
          </a:p>
          <a:p>
            <a:pPr indent="-342900" lvl="0" marL="457200" rtl="0" algn="l">
              <a:spcBef>
                <a:spcPts val="0"/>
              </a:spcBef>
              <a:spcAft>
                <a:spcPts val="0"/>
              </a:spcAft>
              <a:buSzPts val="1800"/>
              <a:buChar char="●"/>
            </a:pPr>
            <a:r>
              <a:rPr lang="en"/>
              <a:t>Variable </a:t>
            </a:r>
            <a:r>
              <a:rPr i="1" lang="en"/>
              <a:t>A</a:t>
            </a:r>
            <a:r>
              <a:rPr lang="en"/>
              <a:t> no longer produces information about its ancestors</a:t>
            </a:r>
            <a:endParaRPr/>
          </a:p>
          <a:p>
            <a:pPr indent="-342900" lvl="0" marL="457200" rtl="0" algn="l">
              <a:spcBef>
                <a:spcPts val="0"/>
              </a:spcBef>
              <a:spcAft>
                <a:spcPts val="0"/>
              </a:spcAft>
              <a:buSzPts val="1800"/>
              <a:buChar char="●"/>
            </a:pPr>
            <a:r>
              <a:rPr lang="en"/>
              <a:t>Effectively eliminates the incoming arrows from variable </a:t>
            </a:r>
            <a:r>
              <a:rPr i="1" lang="en"/>
              <a:t>A</a:t>
            </a:r>
            <a:endParaRPr i="1"/>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2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The Do-Operator</a:t>
            </a:r>
            <a:endParaRPr/>
          </a:p>
        </p:txBody>
      </p:sp>
      <p:sp>
        <p:nvSpPr>
          <p:cNvPr id="1362" name="Google Shape;1362;p2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63" name="Google Shape;1363;p223"/>
          <p:cNvPicPr preferRelativeResize="0"/>
          <p:nvPr/>
        </p:nvPicPr>
        <p:blipFill>
          <a:blip r:embed="rId3">
            <a:alphaModFix/>
          </a:blip>
          <a:stretch>
            <a:fillRect/>
          </a:stretch>
        </p:blipFill>
        <p:spPr>
          <a:xfrm>
            <a:off x="1379500" y="1229875"/>
            <a:ext cx="6219828" cy="3339000"/>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2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Inferring Causality</a:t>
            </a:r>
            <a:endParaRPr/>
          </a:p>
        </p:txBody>
      </p:sp>
      <p:sp>
        <p:nvSpPr>
          <p:cNvPr id="1369" name="Google Shape;1369;p2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that is forced to be true is effectively "caused" by our hand</a:t>
            </a:r>
            <a:endParaRPr/>
          </a:p>
          <a:p>
            <a:pPr indent="-342900" lvl="0" marL="457200" rtl="0" algn="l">
              <a:spcBef>
                <a:spcPts val="0"/>
              </a:spcBef>
              <a:spcAft>
                <a:spcPts val="0"/>
              </a:spcAft>
              <a:buSzPts val="1800"/>
              <a:buChar char="●"/>
            </a:pPr>
            <a:r>
              <a:rPr b="1" lang="en"/>
              <a:t>Important</a:t>
            </a:r>
            <a:r>
              <a:rPr lang="en"/>
              <a:t>: P(</a:t>
            </a:r>
            <a:r>
              <a:rPr i="1" lang="en"/>
              <a:t>A</a:t>
            </a:r>
            <a:r>
              <a:rPr lang="en"/>
              <a:t> | </a:t>
            </a:r>
            <a:r>
              <a:rPr i="1" lang="en"/>
              <a:t>B</a:t>
            </a:r>
            <a:r>
              <a:rPr lang="en"/>
              <a:t>) is generally not equal to P(</a:t>
            </a:r>
            <a:r>
              <a:rPr i="1" lang="en"/>
              <a:t>A</a:t>
            </a:r>
            <a:r>
              <a:rPr lang="en"/>
              <a:t> | </a:t>
            </a:r>
            <a:r>
              <a:rPr i="1" lang="en"/>
              <a:t>do</a:t>
            </a:r>
            <a:r>
              <a:rPr lang="en"/>
              <a:t>(</a:t>
            </a:r>
            <a:r>
              <a:rPr i="1" lang="en"/>
              <a:t>B</a:t>
            </a:r>
            <a:r>
              <a:rPr lang="en"/>
              <a:t>)) </a:t>
            </a:r>
            <a:endParaRPr/>
          </a:p>
          <a:p>
            <a:pPr indent="-342900" lvl="0" marL="457200" rtl="0" algn="l">
              <a:spcBef>
                <a:spcPts val="0"/>
              </a:spcBef>
              <a:spcAft>
                <a:spcPts val="0"/>
              </a:spcAft>
              <a:buSzPts val="1800"/>
              <a:buChar char="●"/>
            </a:pPr>
            <a:r>
              <a:rPr lang="en"/>
              <a:t>If </a:t>
            </a:r>
            <a:r>
              <a:rPr i="1" lang="en"/>
              <a:t>A</a:t>
            </a:r>
            <a:r>
              <a:rPr lang="en"/>
              <a:t> and </a:t>
            </a:r>
            <a:r>
              <a:rPr i="1" lang="en"/>
              <a:t>B</a:t>
            </a:r>
            <a:r>
              <a:rPr lang="en"/>
              <a:t> have common ancestors, </a:t>
            </a:r>
            <a:r>
              <a:rPr i="1" lang="en"/>
              <a:t>do</a:t>
            </a:r>
            <a:r>
              <a:rPr lang="en"/>
              <a:t>(</a:t>
            </a:r>
            <a:r>
              <a:rPr i="1" lang="en"/>
              <a:t>B</a:t>
            </a:r>
            <a:r>
              <a:rPr lang="en"/>
              <a:t>) does not affect the diagnostic probabilities of these ancestors, whereas </a:t>
            </a:r>
            <a:r>
              <a:rPr i="1" lang="en"/>
              <a:t>B</a:t>
            </a:r>
            <a:r>
              <a:rPr lang="en"/>
              <a:t> becoming "naturally" true via the </a:t>
            </a:r>
            <a:r>
              <a:rPr lang="en"/>
              <a:t>influence</a:t>
            </a:r>
            <a:r>
              <a:rPr lang="en"/>
              <a:t> of these ancestors provides information about these ancestors</a:t>
            </a:r>
            <a:endParaRPr/>
          </a:p>
          <a:p>
            <a:pPr indent="-342900" lvl="0" marL="457200" rtl="0" algn="l">
              <a:spcBef>
                <a:spcPts val="0"/>
              </a:spcBef>
              <a:spcAft>
                <a:spcPts val="0"/>
              </a:spcAft>
              <a:buSzPts val="1800"/>
              <a:buChar char="●"/>
            </a:pPr>
            <a:r>
              <a:rPr lang="en"/>
              <a:t>In brief, causality is everything that makes </a:t>
            </a:r>
            <a:r>
              <a:rPr lang="en"/>
              <a:t>P(</a:t>
            </a:r>
            <a:r>
              <a:rPr i="1" lang="en"/>
              <a:t>A</a:t>
            </a:r>
            <a:r>
              <a:rPr lang="en"/>
              <a:t> | </a:t>
            </a:r>
            <a:r>
              <a:rPr i="1" lang="en"/>
              <a:t>B</a:t>
            </a:r>
            <a:r>
              <a:rPr lang="en"/>
              <a:t>) and </a:t>
            </a:r>
            <a:r>
              <a:rPr lang="en"/>
              <a:t>P(</a:t>
            </a:r>
            <a:r>
              <a:rPr i="1" lang="en"/>
              <a:t>A</a:t>
            </a:r>
            <a:r>
              <a:rPr lang="en"/>
              <a:t> | </a:t>
            </a:r>
            <a:r>
              <a:rPr i="1" lang="en"/>
              <a:t>do</a:t>
            </a:r>
            <a:r>
              <a:rPr lang="en"/>
              <a:t>(</a:t>
            </a:r>
            <a:r>
              <a:rPr i="1" lang="en"/>
              <a:t>B</a:t>
            </a:r>
            <a:r>
              <a:rPr lang="en"/>
              <a:t>)) different!</a:t>
            </a:r>
            <a:endParaRPr/>
          </a:p>
          <a:p>
            <a:pPr indent="-342900" lvl="0" marL="457200" rtl="0" algn="l">
              <a:spcBef>
                <a:spcPts val="0"/>
              </a:spcBef>
              <a:spcAft>
                <a:spcPts val="0"/>
              </a:spcAft>
              <a:buSzPts val="1800"/>
              <a:buChar char="●"/>
            </a:pPr>
            <a:r>
              <a:rPr lang="en"/>
              <a:t>Can study and quantify effects of </a:t>
            </a:r>
            <a:r>
              <a:rPr b="1" lang="en"/>
              <a:t>forced interventions</a:t>
            </a:r>
            <a:endParaRPr b="1"/>
          </a:p>
          <a:p>
            <a:pPr indent="-342900" lvl="0" marL="457200" rtl="0" algn="l">
              <a:spcBef>
                <a:spcPts val="0"/>
              </a:spcBef>
              <a:spcAft>
                <a:spcPts val="0"/>
              </a:spcAft>
              <a:buSzPts val="1800"/>
              <a:buChar char="●"/>
            </a:pPr>
            <a:r>
              <a:rPr lang="en"/>
              <a:t>To learn more about reasoning about causality, interested students can consult the highly readable "</a:t>
            </a:r>
            <a:r>
              <a:rPr i="1" lang="en"/>
              <a:t>The Book of Why</a:t>
            </a:r>
            <a:r>
              <a:rPr lang="en"/>
              <a:t>" by Judea Pearl</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2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a:t>
            </a:r>
            <a:endParaRPr/>
          </a:p>
        </p:txBody>
      </p:sp>
      <p:sp>
        <p:nvSpPr>
          <p:cNvPr id="1375" name="Google Shape;1375;p2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i="1" lang="en"/>
              <a:t>Think Bayes 2nd Ed</a:t>
            </a:r>
            <a:r>
              <a:rPr lang="en"/>
              <a:t>, Allen Downey)</a:t>
            </a:r>
            <a:endParaRPr/>
          </a:p>
          <a:p>
            <a:pPr indent="-342900" lvl="0" marL="457200" rtl="0" algn="l">
              <a:spcBef>
                <a:spcPts val="0"/>
              </a:spcBef>
              <a:spcAft>
                <a:spcPts val="0"/>
              </a:spcAft>
              <a:buSzPts val="1800"/>
              <a:buChar char="●"/>
            </a:pPr>
            <a:r>
              <a:rPr lang="en"/>
              <a:t>You have a set of dice from </a:t>
            </a:r>
            <a:r>
              <a:rPr i="1" lang="en"/>
              <a:t>Dungeons and Dragons</a:t>
            </a:r>
            <a:endParaRPr i="1"/>
          </a:p>
          <a:p>
            <a:pPr indent="-342900" lvl="0" marL="457200" rtl="0" algn="l">
              <a:spcBef>
                <a:spcPts val="0"/>
              </a:spcBef>
              <a:spcAft>
                <a:spcPts val="0"/>
              </a:spcAft>
              <a:buSzPts val="1800"/>
              <a:buChar char="●"/>
            </a:pPr>
            <a:r>
              <a:rPr lang="en"/>
              <a:t>These dice has 4, 6, 8, 12 and 20 sides, respectively</a:t>
            </a:r>
            <a:endParaRPr/>
          </a:p>
          <a:p>
            <a:pPr indent="-342900" lvl="0" marL="457200" rtl="0" algn="l">
              <a:spcBef>
                <a:spcPts val="0"/>
              </a:spcBef>
              <a:spcAft>
                <a:spcPts val="0"/>
              </a:spcAft>
              <a:buSzPts val="1800"/>
              <a:buChar char="●"/>
            </a:pPr>
            <a:r>
              <a:rPr lang="en"/>
              <a:t>You choose one die at random and roll it</a:t>
            </a:r>
            <a:endParaRPr/>
          </a:p>
          <a:p>
            <a:pPr indent="-342900" lvl="0" marL="457200" rtl="0" algn="l">
              <a:spcBef>
                <a:spcPts val="0"/>
              </a:spcBef>
              <a:spcAft>
                <a:spcPts val="0"/>
              </a:spcAft>
              <a:buSzPts val="1800"/>
              <a:buChar char="●"/>
            </a:pPr>
            <a:r>
              <a:rPr lang="en"/>
              <a:t>Suppose you get a six on the first roll</a:t>
            </a:r>
            <a:endParaRPr/>
          </a:p>
          <a:p>
            <a:pPr indent="-342900" lvl="0" marL="457200" rtl="0" algn="l">
              <a:spcBef>
                <a:spcPts val="0"/>
              </a:spcBef>
              <a:spcAft>
                <a:spcPts val="0"/>
              </a:spcAft>
              <a:buSzPts val="1800"/>
              <a:buChar char="●"/>
            </a:pPr>
            <a:r>
              <a:rPr lang="en"/>
              <a:t>What is the probability for each die that it was the one that you rolled?</a:t>
            </a:r>
            <a:endParaRPr/>
          </a:p>
          <a:p>
            <a:pPr indent="-342900" lvl="0" marL="457200" rtl="0" algn="l">
              <a:spcBef>
                <a:spcPts val="0"/>
              </a:spcBef>
              <a:spcAft>
                <a:spcPts val="0"/>
              </a:spcAft>
              <a:buSzPts val="1800"/>
              <a:buChar char="●"/>
            </a:pPr>
            <a:r>
              <a:rPr lang="en"/>
              <a:t>Obviously not the 4-sided die, but couldn't all other dice produce a six?</a:t>
            </a:r>
            <a:endParaRPr/>
          </a:p>
          <a:p>
            <a:pPr indent="-342900" lvl="0" marL="457200" rtl="0" algn="l">
              <a:spcBef>
                <a:spcPts val="0"/>
              </a:spcBef>
              <a:spcAft>
                <a:spcPts val="0"/>
              </a:spcAft>
              <a:buSzPts val="1800"/>
              <a:buChar char="●"/>
            </a:pPr>
            <a:r>
              <a:rPr lang="en"/>
              <a:t>Yes they can, but not with the same probability</a:t>
            </a:r>
            <a:endParaRPr/>
          </a:p>
          <a:p>
            <a:pPr indent="-342900" lvl="0" marL="457200" rtl="0" algn="l">
              <a:spcBef>
                <a:spcPts val="0"/>
              </a:spcBef>
              <a:spcAft>
                <a:spcPts val="0"/>
              </a:spcAft>
              <a:buSzPts val="1800"/>
              <a:buChar char="●"/>
            </a:pPr>
            <a:r>
              <a:rPr lang="en"/>
              <a:t>Imagine if there was also a trillion-sided die</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381" name="Google Shape;1381;p2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ignore the difficult term P(</a:t>
            </a:r>
            <a:r>
              <a:rPr i="1" lang="en"/>
              <a:t>E</a:t>
            </a:r>
            <a:r>
              <a:rPr lang="en"/>
              <a:t>), since it's an equal constant factor for all</a:t>
            </a:r>
            <a:endParaRPr/>
          </a:p>
        </p:txBody>
      </p:sp>
      <p:graphicFrame>
        <p:nvGraphicFramePr>
          <p:cNvPr id="1382" name="Google Shape;1382;p226"/>
          <p:cNvGraphicFramePr/>
          <p:nvPr/>
        </p:nvGraphicFramePr>
        <p:xfrm>
          <a:off x="719400" y="1836250"/>
          <a:ext cx="3000000" cy="3000000"/>
        </p:xfrm>
        <a:graphic>
          <a:graphicData uri="http://schemas.openxmlformats.org/drawingml/2006/table">
            <a:tbl>
              <a:tblPr>
                <a:noFill/>
                <a:tableStyleId>{A7F4CB7C-9274-4089-93B6-CA41E1E68121}</a:tableStyleId>
              </a:tblPr>
              <a:tblGrid>
                <a:gridCol w="1182900"/>
                <a:gridCol w="1003825"/>
                <a:gridCol w="1013725"/>
                <a:gridCol w="4038550"/>
              </a:tblGrid>
              <a:tr h="3810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E </a:t>
                      </a:r>
                      <a:r>
                        <a:rPr lang="en"/>
                        <a:t>| </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E</a:t>
                      </a:r>
                      <a:r>
                        <a:rPr lang="en"/>
                        <a:t>)</a:t>
                      </a:r>
                      <a:endParaRPr/>
                    </a:p>
                  </a:txBody>
                  <a:tcPr marT="91425" marB="91425" marR="91425" marL="91425"/>
                </a:tc>
              </a:tr>
              <a:tr h="381000">
                <a:tc>
                  <a:txBody>
                    <a:bodyPr/>
                    <a:lstStyle/>
                    <a:p>
                      <a:pPr indent="0" lvl="0" marL="0" rtl="0" algn="l">
                        <a:spcBef>
                          <a:spcPts val="0"/>
                        </a:spcBef>
                        <a:spcAft>
                          <a:spcPts val="0"/>
                        </a:spcAft>
                        <a:buNone/>
                      </a:pPr>
                      <a:r>
                        <a:rPr lang="en"/>
                        <a:t>d4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d6</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0.392</a:t>
                      </a:r>
                      <a:endParaRPr/>
                    </a:p>
                  </a:txBody>
                  <a:tcPr marT="91425" marB="91425" marR="91425" marL="91425"/>
                </a:tc>
              </a:tr>
              <a:tr h="381000">
                <a:tc>
                  <a:txBody>
                    <a:bodyPr/>
                    <a:lstStyle/>
                    <a:p>
                      <a:pPr indent="0" lvl="0" marL="0" rtl="0" algn="l">
                        <a:spcBef>
                          <a:spcPts val="0"/>
                        </a:spcBef>
                        <a:spcAft>
                          <a:spcPts val="0"/>
                        </a:spcAft>
                        <a:buNone/>
                      </a:pPr>
                      <a:r>
                        <a:rPr lang="en"/>
                        <a:t>d8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0.294</a:t>
                      </a:r>
                      <a:endParaRPr/>
                    </a:p>
                  </a:txBody>
                  <a:tcPr marT="91425" marB="91425" marR="91425" marL="91425"/>
                </a:tc>
              </a:tr>
              <a:tr h="381000">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0.196</a:t>
                      </a:r>
                      <a:endParaRPr/>
                    </a:p>
                  </a:txBody>
                  <a:tcPr marT="91425" marB="91425" marR="91425" marL="91425"/>
                </a:tc>
              </a:tr>
              <a:tr h="381000">
                <a:tc>
                  <a:txBody>
                    <a:bodyPr/>
                    <a:lstStyle/>
                    <a:p>
                      <a:pPr indent="0" lvl="0" marL="0" rtl="0" algn="l">
                        <a:spcBef>
                          <a:spcPts val="0"/>
                        </a:spcBef>
                        <a:spcAft>
                          <a:spcPts val="0"/>
                        </a:spcAft>
                        <a:buNone/>
                      </a:pPr>
                      <a:r>
                        <a:rPr lang="en"/>
                        <a:t>d20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0.117</a:t>
                      </a:r>
                      <a:endParaRPr/>
                    </a:p>
                  </a:txBody>
                  <a:tcPr marT="91425" marB="91425" marR="91425" marL="91425"/>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2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388" name="Google Shape;1388;p2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roll several times and get results </a:t>
            </a:r>
            <a:r>
              <a:rPr i="1" lang="en"/>
              <a:t>E</a:t>
            </a:r>
            <a:r>
              <a:rPr lang="en"/>
              <a:t> = [6, 7, 7, 5, 4]</a:t>
            </a:r>
            <a:endParaRPr/>
          </a:p>
          <a:p>
            <a:pPr indent="-342900" lvl="0" marL="457200" rtl="0" algn="l">
              <a:spcBef>
                <a:spcPts val="0"/>
              </a:spcBef>
              <a:spcAft>
                <a:spcPts val="0"/>
              </a:spcAft>
              <a:buSzPts val="1800"/>
              <a:buChar char="●"/>
            </a:pPr>
            <a:r>
              <a:rPr lang="en"/>
              <a:t>After the calculations, the updated conditional probabilities are</a:t>
            </a:r>
            <a:endParaRPr/>
          </a:p>
          <a:p>
            <a:pPr indent="0" lvl="0" marL="0" rtl="0" algn="l">
              <a:spcBef>
                <a:spcPts val="1200"/>
              </a:spcBef>
              <a:spcAft>
                <a:spcPts val="1200"/>
              </a:spcAft>
              <a:buNone/>
            </a:pPr>
            <a:r>
              <a:t/>
            </a:r>
            <a:endParaRPr/>
          </a:p>
        </p:txBody>
      </p:sp>
      <p:graphicFrame>
        <p:nvGraphicFramePr>
          <p:cNvPr id="1389" name="Google Shape;1389;p227"/>
          <p:cNvGraphicFramePr/>
          <p:nvPr/>
        </p:nvGraphicFramePr>
        <p:xfrm>
          <a:off x="1529625" y="2025725"/>
          <a:ext cx="3000000" cy="3000000"/>
        </p:xfrm>
        <a:graphic>
          <a:graphicData uri="http://schemas.openxmlformats.org/drawingml/2006/table">
            <a:tbl>
              <a:tblPr>
                <a:noFill/>
                <a:tableStyleId>{A7F4CB7C-9274-4089-93B6-CA41E1E68121}</a:tableStyleId>
              </a:tblPr>
              <a:tblGrid>
                <a:gridCol w="698575"/>
                <a:gridCol w="3882525"/>
              </a:tblGrid>
              <a:tr h="3962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E</a:t>
                      </a:r>
                      <a:r>
                        <a:rPr lang="en"/>
                        <a:t>)</a:t>
                      </a:r>
                      <a:endParaRPr/>
                    </a:p>
                  </a:txBody>
                  <a:tcPr marT="91425" marB="91425" marR="91425" marL="91425"/>
                </a:tc>
              </a:tr>
              <a:tr h="381000">
                <a:tc>
                  <a:txBody>
                    <a:bodyPr/>
                    <a:lstStyle/>
                    <a:p>
                      <a:pPr indent="0" lvl="0" marL="0" rtl="0" algn="l">
                        <a:spcBef>
                          <a:spcPts val="0"/>
                        </a:spcBef>
                        <a:spcAft>
                          <a:spcPts val="0"/>
                        </a:spcAft>
                        <a:buNone/>
                      </a:pPr>
                      <a:r>
                        <a:rPr lang="en"/>
                        <a:t>d4</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d8</a:t>
                      </a:r>
                      <a:endParaRPr/>
                    </a:p>
                  </a:txBody>
                  <a:tcPr marT="91425" marB="91425" marR="91425" marL="91425"/>
                </a:tc>
                <a:tc>
                  <a:txBody>
                    <a:bodyPr/>
                    <a:lstStyle/>
                    <a:p>
                      <a:pPr indent="0" lvl="0" marL="0" rtl="0" algn="l">
                        <a:spcBef>
                          <a:spcPts val="0"/>
                        </a:spcBef>
                        <a:spcAft>
                          <a:spcPts val="0"/>
                        </a:spcAft>
                        <a:buNone/>
                      </a:pPr>
                      <a:r>
                        <a:rPr lang="en"/>
                        <a:t>0.943</a:t>
                      </a:r>
                      <a:endParaRPr/>
                    </a:p>
                  </a:txBody>
                  <a:tcPr marT="91425" marB="91425" marR="91425" marL="91425"/>
                </a:tc>
              </a:tr>
              <a:tr h="381000">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0.055</a:t>
                      </a:r>
                      <a:endParaRPr/>
                    </a:p>
                  </a:txBody>
                  <a:tcPr marT="91425" marB="91425" marR="91425" marL="91425"/>
                </a:tc>
              </a:tr>
              <a:tr h="381000">
                <a:tc>
                  <a:txBody>
                    <a:bodyPr/>
                    <a:lstStyle/>
                    <a:p>
                      <a:pPr indent="0" lvl="0" marL="0" rtl="0" algn="l">
                        <a:spcBef>
                          <a:spcPts val="0"/>
                        </a:spcBef>
                        <a:spcAft>
                          <a:spcPts val="0"/>
                        </a:spcAft>
                        <a:buNone/>
                      </a:pPr>
                      <a:r>
                        <a:rPr lang="en"/>
                        <a:t>d20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bl>
          </a:graphicData>
        </a:graphic>
      </p:graphicFrame>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2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Doomsday Argument</a:t>
            </a:r>
            <a:endParaRPr/>
          </a:p>
        </p:txBody>
      </p:sp>
      <p:sp>
        <p:nvSpPr>
          <p:cNvPr id="1395" name="Google Shape;1395;p2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thought experiment based on Bayesian updating of priors</a:t>
            </a:r>
            <a:endParaRPr/>
          </a:p>
          <a:p>
            <a:pPr indent="-342900" lvl="0" marL="457200" rtl="0" algn="l">
              <a:spcBef>
                <a:spcPts val="0"/>
              </a:spcBef>
              <a:spcAft>
                <a:spcPts val="0"/>
              </a:spcAft>
              <a:buSzPts val="1800"/>
              <a:buChar char="●"/>
            </a:pPr>
            <a:r>
              <a:rPr lang="en"/>
              <a:t>In a finite universe, there will be some total number of humans who will ever have existed before the universe reaches heat death; let's call this number </a:t>
            </a:r>
            <a:r>
              <a:rPr i="1" lang="en"/>
              <a:t>N</a:t>
            </a:r>
            <a:r>
              <a:rPr lang="en"/>
              <a:t> </a:t>
            </a:r>
            <a:endParaRPr i="1"/>
          </a:p>
          <a:p>
            <a:pPr indent="-342900" lvl="0" marL="457200" rtl="0" algn="l">
              <a:spcBef>
                <a:spcPts val="0"/>
              </a:spcBef>
              <a:spcAft>
                <a:spcPts val="0"/>
              </a:spcAft>
              <a:buSzPts val="1800"/>
              <a:buChar char="●"/>
            </a:pPr>
            <a:r>
              <a:rPr lang="en"/>
              <a:t>What is your best over/under estimate for the value of </a:t>
            </a:r>
            <a:r>
              <a:rPr i="1" lang="en"/>
              <a:t>N</a:t>
            </a:r>
            <a:r>
              <a:rPr lang="en"/>
              <a:t>?</a:t>
            </a:r>
            <a:endParaRPr/>
          </a:p>
          <a:p>
            <a:pPr indent="-342900" lvl="0" marL="457200" rtl="0" algn="l">
              <a:spcBef>
                <a:spcPts val="0"/>
              </a:spcBef>
              <a:spcAft>
                <a:spcPts val="0"/>
              </a:spcAft>
              <a:buSzPts val="1800"/>
              <a:buChar char="●"/>
            </a:pPr>
            <a:r>
              <a:rPr lang="en"/>
              <a:t>Assume that all humans are numbered 1, 2, 3, … as they are born</a:t>
            </a:r>
            <a:endParaRPr/>
          </a:p>
          <a:p>
            <a:pPr indent="-342900" lvl="0" marL="457200" rtl="0" algn="l">
              <a:spcBef>
                <a:spcPts val="0"/>
              </a:spcBef>
              <a:spcAft>
                <a:spcPts val="0"/>
              </a:spcAft>
              <a:buSzPts val="1800"/>
              <a:buChar char="●"/>
            </a:pPr>
            <a:r>
              <a:rPr lang="en"/>
              <a:t>You are currently human number about 60 billion plus chump change</a:t>
            </a:r>
            <a:endParaRPr/>
          </a:p>
          <a:p>
            <a:pPr indent="-342900" lvl="0" marL="457200" rtl="0" algn="l">
              <a:spcBef>
                <a:spcPts val="0"/>
              </a:spcBef>
              <a:spcAft>
                <a:spcPts val="0"/>
              </a:spcAft>
              <a:buSzPts val="1800"/>
              <a:buChar char="●"/>
            </a:pPr>
            <a:r>
              <a:rPr lang="en"/>
              <a:t>Use Bayesian updating to compare hypotheses for various values of </a:t>
            </a:r>
            <a:r>
              <a:rPr i="1" lang="en"/>
              <a:t>N</a:t>
            </a:r>
            <a:endParaRPr i="1"/>
          </a:p>
          <a:p>
            <a:pPr indent="-342900" lvl="0" marL="457200" rtl="0" algn="l">
              <a:spcBef>
                <a:spcPts val="0"/>
              </a:spcBef>
              <a:spcAft>
                <a:spcPts val="0"/>
              </a:spcAft>
              <a:buSzPts val="1800"/>
              <a:buChar char="●"/>
            </a:pPr>
            <a:r>
              <a:rPr lang="en"/>
              <a:t>Doomsday for humanity is probably relatively near! </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2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Hypotheses to Make Predictions</a:t>
            </a:r>
            <a:endParaRPr/>
          </a:p>
        </p:txBody>
      </p:sp>
      <p:sp>
        <p:nvSpPr>
          <p:cNvPr id="1401" name="Google Shape;1401;p2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calculated the probabilities for these competing mutually exclusive hypotheses, how do we use these probabilities to predict the future?</a:t>
            </a:r>
            <a:endParaRPr/>
          </a:p>
          <a:p>
            <a:pPr indent="-342900" lvl="0" marL="457200" rtl="0" algn="l">
              <a:spcBef>
                <a:spcPts val="0"/>
              </a:spcBef>
              <a:spcAft>
                <a:spcPts val="0"/>
              </a:spcAft>
              <a:buSzPts val="1800"/>
              <a:buChar char="●"/>
            </a:pPr>
            <a:r>
              <a:rPr lang="en"/>
              <a:t>For </a:t>
            </a:r>
            <a:r>
              <a:rPr lang="en"/>
              <a:t>example</a:t>
            </a:r>
            <a:r>
              <a:rPr lang="en"/>
              <a:t>, what is the probability that the next dice roll will show 11?</a:t>
            </a:r>
            <a:endParaRPr/>
          </a:p>
          <a:p>
            <a:pPr indent="-342900" lvl="0" marL="457200" rtl="0" algn="l">
              <a:spcBef>
                <a:spcPts val="0"/>
              </a:spcBef>
              <a:spcAft>
                <a:spcPts val="0"/>
              </a:spcAft>
              <a:buSzPts val="1800"/>
              <a:buChar char="●"/>
            </a:pPr>
            <a:r>
              <a:rPr lang="en"/>
              <a:t>Easy</a:t>
            </a:r>
            <a:r>
              <a:rPr lang="en"/>
              <a:t> way: use the </a:t>
            </a:r>
            <a:r>
              <a:rPr b="1" lang="en"/>
              <a:t>Maximum Likelihood</a:t>
            </a:r>
            <a:r>
              <a:rPr b="1" lang="en"/>
              <a:t> Hypothesis</a:t>
            </a:r>
            <a:r>
              <a:rPr lang="en"/>
              <a:t> whose probability is currently the highest, given the evidence observed</a:t>
            </a:r>
            <a:endParaRPr/>
          </a:p>
          <a:p>
            <a:pPr indent="-342900" lvl="0" marL="457200" rtl="0" algn="l">
              <a:spcBef>
                <a:spcPts val="0"/>
              </a:spcBef>
              <a:spcAft>
                <a:spcPts val="0"/>
              </a:spcAft>
              <a:buSzPts val="1800"/>
              <a:buChar char="●"/>
            </a:pPr>
            <a:r>
              <a:rPr lang="en"/>
              <a:t>Use the approximate prediction </a:t>
            </a:r>
            <a:r>
              <a:rPr b="1" lang="en"/>
              <a:t>P(</a:t>
            </a:r>
            <a:r>
              <a:rPr b="1" i="1" lang="en"/>
              <a:t>X</a:t>
            </a:r>
            <a:r>
              <a:rPr b="1" lang="en"/>
              <a:t>) = P(</a:t>
            </a:r>
            <a:r>
              <a:rPr b="1" i="1" lang="en"/>
              <a:t>X</a:t>
            </a:r>
            <a:r>
              <a:rPr b="1" lang="en"/>
              <a:t> | </a:t>
            </a:r>
            <a:r>
              <a:rPr b="1" i="1" lang="en"/>
              <a:t>H</a:t>
            </a:r>
            <a:r>
              <a:rPr b="1" baseline="-25000" i="1" lang="en"/>
              <a:t>ML</a:t>
            </a:r>
            <a:r>
              <a:rPr b="1" lang="en"/>
              <a:t>)</a:t>
            </a:r>
            <a:endParaRPr b="1"/>
          </a:p>
          <a:p>
            <a:pPr indent="-342900" lvl="0" marL="457200" rtl="0" algn="l">
              <a:spcBef>
                <a:spcPts val="0"/>
              </a:spcBef>
              <a:spcAft>
                <a:spcPts val="0"/>
              </a:spcAft>
              <a:buSzPts val="1800"/>
              <a:buChar char="●"/>
            </a:pPr>
            <a:r>
              <a:rPr lang="en"/>
              <a:t>Can be wildly off, if several hypotheses are equally likely</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2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All Hypotheses for Predictions</a:t>
            </a:r>
            <a:endParaRPr/>
          </a:p>
        </p:txBody>
      </p:sp>
      <p:sp>
        <p:nvSpPr>
          <p:cNvPr id="1407" name="Google Shape;1407;p2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Better way: marginalize predictions weighted by hypothesis probabilities</a:t>
            </a:r>
            <a:endParaRPr/>
          </a:p>
          <a:p>
            <a:pPr indent="0" lvl="0" marL="914400" rtl="0" algn="l">
              <a:spcBef>
                <a:spcPts val="1200"/>
              </a:spcBef>
              <a:spcAft>
                <a:spcPts val="0"/>
              </a:spcAft>
              <a:buNone/>
            </a:pPr>
            <a:r>
              <a:rPr b="1" lang="en"/>
              <a:t>P(</a:t>
            </a:r>
            <a:r>
              <a:rPr b="1" i="1" lang="en"/>
              <a:t>X</a:t>
            </a:r>
            <a:r>
              <a:rPr b="1" lang="en"/>
              <a:t> | </a:t>
            </a:r>
            <a:r>
              <a:rPr b="1" i="1" lang="en"/>
              <a:t>E</a:t>
            </a:r>
            <a:r>
              <a:rPr b="1" lang="en"/>
              <a:t>) = P(</a:t>
            </a:r>
            <a:r>
              <a:rPr b="1" i="1" lang="en"/>
              <a:t>X</a:t>
            </a:r>
            <a:r>
              <a:rPr b="1" lang="en"/>
              <a:t> | </a:t>
            </a:r>
            <a:r>
              <a:rPr b="1" i="1" lang="en"/>
              <a:t>H</a:t>
            </a:r>
            <a:r>
              <a:rPr b="1" baseline="-25000" lang="en"/>
              <a:t>1</a:t>
            </a:r>
            <a:r>
              <a:rPr b="1" lang="en">
                <a:solidFill>
                  <a:srgbClr val="000000"/>
                </a:solidFill>
                <a:highlight>
                  <a:schemeClr val="lt1"/>
                </a:highlight>
              </a:rPr>
              <a:t>∧ </a:t>
            </a:r>
            <a:r>
              <a:rPr b="1" i="1" lang="en">
                <a:solidFill>
                  <a:srgbClr val="000000"/>
                </a:solidFill>
                <a:highlight>
                  <a:schemeClr val="lt1"/>
                </a:highlight>
              </a:rPr>
              <a:t>E</a:t>
            </a:r>
            <a:r>
              <a:rPr lang="en">
                <a:solidFill>
                  <a:srgbClr val="000000"/>
                </a:solidFill>
                <a:highlight>
                  <a:schemeClr val="lt1"/>
                </a:highlight>
              </a:rPr>
              <a:t>)</a:t>
            </a:r>
            <a:r>
              <a:rPr b="1" lang="en"/>
              <a:t> P(</a:t>
            </a:r>
            <a:r>
              <a:rPr b="1" i="1" lang="en"/>
              <a:t>H</a:t>
            </a:r>
            <a:r>
              <a:rPr b="1" baseline="-25000" lang="en"/>
              <a:t>1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 + … + P(</a:t>
            </a:r>
            <a:r>
              <a:rPr b="1" i="1" lang="en"/>
              <a:t>X</a:t>
            </a:r>
            <a:r>
              <a:rPr b="1" lang="en"/>
              <a:t> | </a:t>
            </a:r>
            <a:r>
              <a:rPr b="1" i="1" lang="en"/>
              <a:t>H</a:t>
            </a:r>
            <a:r>
              <a:rPr b="1" baseline="-25000" i="1" lang="en"/>
              <a:t>n </a:t>
            </a:r>
            <a:r>
              <a:rPr b="1" lang="en">
                <a:solidFill>
                  <a:srgbClr val="000000"/>
                </a:solidFill>
                <a:highlight>
                  <a:schemeClr val="lt1"/>
                </a:highlight>
              </a:rPr>
              <a:t>∧ </a:t>
            </a:r>
            <a:r>
              <a:rPr b="1" i="1" lang="en">
                <a:solidFill>
                  <a:srgbClr val="000000"/>
                </a:solidFill>
                <a:highlight>
                  <a:schemeClr val="lt1"/>
                </a:highlight>
              </a:rPr>
              <a:t>E</a:t>
            </a:r>
            <a:r>
              <a:rPr b="1" lang="en"/>
              <a:t>) P(</a:t>
            </a:r>
            <a:r>
              <a:rPr b="1" i="1" lang="en"/>
              <a:t>H</a:t>
            </a:r>
            <a:r>
              <a:rPr b="1" baseline="-25000" i="1" lang="en"/>
              <a:t>n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a:t>
            </a:r>
            <a:endParaRPr/>
          </a:p>
          <a:p>
            <a:pPr indent="-342900" lvl="0" marL="457200" rtl="0" algn="l">
              <a:spcBef>
                <a:spcPts val="1200"/>
              </a:spcBef>
              <a:spcAft>
                <a:spcPts val="0"/>
              </a:spcAft>
              <a:buSzPts val="1800"/>
              <a:buChar char="●"/>
            </a:pPr>
            <a:r>
              <a:rPr lang="en"/>
              <a:t>Since </a:t>
            </a:r>
            <a:r>
              <a:rPr i="1" lang="en"/>
              <a:t>X</a:t>
            </a:r>
            <a:r>
              <a:rPr lang="en"/>
              <a:t> is conditionally independent of </a:t>
            </a:r>
            <a:r>
              <a:rPr i="1" lang="en"/>
              <a:t>E</a:t>
            </a:r>
            <a:r>
              <a:rPr lang="en"/>
              <a:t> given </a:t>
            </a:r>
            <a:r>
              <a:rPr i="1" lang="en"/>
              <a:t>H</a:t>
            </a:r>
            <a:r>
              <a:rPr lang="en"/>
              <a:t>, this simplifies to:</a:t>
            </a:r>
            <a:endParaRPr b="1"/>
          </a:p>
          <a:p>
            <a:pPr indent="0" lvl="0" marL="914400" rtl="0" algn="l">
              <a:spcBef>
                <a:spcPts val="1200"/>
              </a:spcBef>
              <a:spcAft>
                <a:spcPts val="0"/>
              </a:spcAft>
              <a:buNone/>
            </a:pPr>
            <a:r>
              <a:rPr b="1" lang="en"/>
              <a:t>P(</a:t>
            </a:r>
            <a:r>
              <a:rPr b="1" i="1" lang="en"/>
              <a:t>X</a:t>
            </a:r>
            <a:r>
              <a:rPr b="1" lang="en"/>
              <a:t> | </a:t>
            </a:r>
            <a:r>
              <a:rPr b="1" i="1" lang="en"/>
              <a:t>E</a:t>
            </a:r>
            <a:r>
              <a:rPr b="1" lang="en"/>
              <a:t>) = P(</a:t>
            </a:r>
            <a:r>
              <a:rPr b="1" i="1" lang="en"/>
              <a:t>X</a:t>
            </a:r>
            <a:r>
              <a:rPr b="1" lang="en"/>
              <a:t> | </a:t>
            </a:r>
            <a:r>
              <a:rPr b="1" i="1" lang="en"/>
              <a:t>H</a:t>
            </a:r>
            <a:r>
              <a:rPr b="1" baseline="-25000" lang="en"/>
              <a:t>1</a:t>
            </a:r>
            <a:r>
              <a:rPr lang="en">
                <a:solidFill>
                  <a:srgbClr val="000000"/>
                </a:solidFill>
                <a:highlight>
                  <a:schemeClr val="lt1"/>
                </a:highlight>
              </a:rPr>
              <a:t>)</a:t>
            </a:r>
            <a:r>
              <a:rPr b="1" lang="en"/>
              <a:t> P(</a:t>
            </a:r>
            <a:r>
              <a:rPr b="1" i="1" lang="en"/>
              <a:t>H</a:t>
            </a:r>
            <a:r>
              <a:rPr b="1" baseline="-25000" lang="en"/>
              <a:t>1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 + … + P(</a:t>
            </a:r>
            <a:r>
              <a:rPr b="1" i="1" lang="en"/>
              <a:t>X</a:t>
            </a:r>
            <a:r>
              <a:rPr b="1" lang="en"/>
              <a:t> | </a:t>
            </a:r>
            <a:r>
              <a:rPr b="1" i="1" lang="en"/>
              <a:t>H</a:t>
            </a:r>
            <a:r>
              <a:rPr b="1" baseline="-25000" i="1" lang="en"/>
              <a:t>n</a:t>
            </a:r>
            <a:r>
              <a:rPr b="1" lang="en"/>
              <a:t>) P(</a:t>
            </a:r>
            <a:r>
              <a:rPr b="1" i="1" lang="en"/>
              <a:t>H</a:t>
            </a:r>
            <a:r>
              <a:rPr b="1" baseline="-25000" i="1" lang="en"/>
              <a:t>n </a:t>
            </a:r>
            <a:r>
              <a:rPr b="1" lang="en"/>
              <a:t>|</a:t>
            </a:r>
            <a:r>
              <a:rPr b="1" lang="en">
                <a:solidFill>
                  <a:srgbClr val="000000"/>
                </a:solidFill>
                <a:highlight>
                  <a:schemeClr val="lt1"/>
                </a:highlight>
              </a:rPr>
              <a:t> </a:t>
            </a:r>
            <a:r>
              <a:rPr b="1" i="1" lang="en">
                <a:solidFill>
                  <a:srgbClr val="000000"/>
                </a:solidFill>
                <a:highlight>
                  <a:schemeClr val="lt1"/>
                </a:highlight>
              </a:rPr>
              <a:t>E</a:t>
            </a:r>
            <a:r>
              <a:rPr b="1" lang="en"/>
              <a:t>)</a:t>
            </a:r>
            <a:endParaRPr/>
          </a:p>
          <a:p>
            <a:pPr indent="-342900" lvl="0" marL="457200" rtl="0" algn="l">
              <a:spcBef>
                <a:spcPts val="1200"/>
              </a:spcBef>
              <a:spcAft>
                <a:spcPts val="0"/>
              </a:spcAft>
              <a:buSzPts val="1800"/>
              <a:buChar char="●"/>
            </a:pPr>
            <a:r>
              <a:rPr b="1" lang="en"/>
              <a:t>Gibbs sampling</a:t>
            </a:r>
            <a:r>
              <a:rPr lang="en"/>
              <a:t>: choose a random hypothesis </a:t>
            </a:r>
            <a:r>
              <a:rPr i="1" lang="en"/>
              <a:t>H</a:t>
            </a:r>
            <a:r>
              <a:rPr baseline="-25000" i="1" lang="en"/>
              <a:t>r</a:t>
            </a:r>
            <a:r>
              <a:rPr lang="en"/>
              <a:t> weighted by P(</a:t>
            </a:r>
            <a:r>
              <a:rPr i="1" lang="en"/>
              <a:t>H</a:t>
            </a:r>
            <a:r>
              <a:rPr baseline="-25000" i="1" lang="en"/>
              <a:t>r</a:t>
            </a:r>
            <a:r>
              <a:rPr lang="en"/>
              <a:t>)</a:t>
            </a:r>
            <a:endParaRPr/>
          </a:p>
          <a:p>
            <a:pPr indent="-342900" lvl="0" marL="457200" rtl="0" algn="l">
              <a:spcBef>
                <a:spcPts val="0"/>
              </a:spcBef>
              <a:spcAft>
                <a:spcPts val="0"/>
              </a:spcAft>
              <a:buSzPts val="1800"/>
              <a:buChar char="●"/>
            </a:pPr>
            <a:r>
              <a:rPr lang="en"/>
              <a:t>Using only this </a:t>
            </a:r>
            <a:r>
              <a:rPr i="1" lang="en"/>
              <a:t>H</a:t>
            </a:r>
            <a:r>
              <a:rPr baseline="-25000" i="1" lang="en"/>
              <a:t>r</a:t>
            </a:r>
            <a:r>
              <a:rPr lang="en"/>
              <a:t>, error probability still surprisingly small</a:t>
            </a:r>
            <a:endParaRPr/>
          </a:p>
          <a:p>
            <a:pPr indent="0" lvl="0" marL="0" rtl="0" algn="l">
              <a:spcBef>
                <a:spcPts val="1200"/>
              </a:spcBef>
              <a:spcAft>
                <a:spcPts val="1200"/>
              </a:spcAft>
              <a:buNone/>
            </a:pPr>
            <a:r>
              <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2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Only Unlikely Hypotheses Survive</a:t>
            </a:r>
            <a:endParaRPr/>
          </a:p>
        </p:txBody>
      </p:sp>
      <p:sp>
        <p:nvSpPr>
          <p:cNvPr id="1413" name="Google Shape;1413;p2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initial set of hypotheses must cover all possible situations that can occur</a:t>
            </a:r>
            <a:endParaRPr/>
          </a:p>
          <a:p>
            <a:pPr indent="-342900" lvl="0" marL="457200" rtl="0" algn="l">
              <a:spcBef>
                <a:spcPts val="0"/>
              </a:spcBef>
              <a:spcAft>
                <a:spcPts val="0"/>
              </a:spcAft>
              <a:buSzPts val="1800"/>
              <a:buChar char="●"/>
            </a:pPr>
            <a:r>
              <a:rPr lang="en"/>
              <a:t>Technique works only when we are dealing with "Known unknowns"</a:t>
            </a:r>
            <a:endParaRPr/>
          </a:p>
          <a:p>
            <a:pPr indent="-342900" lvl="0" marL="457200" rtl="0" algn="l">
              <a:spcBef>
                <a:spcPts val="0"/>
              </a:spcBef>
              <a:spcAft>
                <a:spcPts val="0"/>
              </a:spcAft>
              <a:buSzPts val="1800"/>
              <a:buChar char="●"/>
            </a:pPr>
            <a:r>
              <a:rPr lang="en"/>
              <a:t>However, sometimes the </a:t>
            </a:r>
            <a:r>
              <a:rPr lang="en"/>
              <a:t>evidence</a:t>
            </a:r>
            <a:r>
              <a:rPr lang="en"/>
              <a:t> </a:t>
            </a:r>
            <a:r>
              <a:rPr i="1" lang="en"/>
              <a:t>E</a:t>
            </a:r>
            <a:r>
              <a:rPr lang="en"/>
              <a:t> is so surprising that only hypotheses that were highly unlikely a priori survive that evidence</a:t>
            </a:r>
            <a:endParaRPr/>
          </a:p>
          <a:p>
            <a:pPr indent="-342900" lvl="0" marL="457200" rtl="0" algn="l">
              <a:spcBef>
                <a:spcPts val="0"/>
              </a:spcBef>
              <a:spcAft>
                <a:spcPts val="0"/>
              </a:spcAft>
              <a:buSzPts val="1800"/>
              <a:buChar char="●"/>
            </a:pPr>
            <a:r>
              <a:rPr lang="en"/>
              <a:t>Even though the original prior probabilities of the surviving hypotheses were something like 10</a:t>
            </a:r>
            <a:r>
              <a:rPr baseline="30000" lang="en"/>
              <a:t>–10</a:t>
            </a:r>
            <a:r>
              <a:rPr lang="en"/>
              <a:t> and 10</a:t>
            </a:r>
            <a:r>
              <a:rPr baseline="30000" lang="en"/>
              <a:t>–20</a:t>
            </a:r>
            <a:r>
              <a:rPr lang="en"/>
              <a:t>, the posterior probability of one being 1 – </a:t>
            </a:r>
            <a:r>
              <a:rPr lang="en"/>
              <a:t>10</a:t>
            </a:r>
            <a:r>
              <a:rPr baseline="30000" lang="en"/>
              <a:t>–10</a:t>
            </a:r>
            <a:r>
              <a:rPr lang="en"/>
              <a:t> and the other being 10</a:t>
            </a:r>
            <a:r>
              <a:rPr baseline="30000" lang="en"/>
              <a:t>–10</a:t>
            </a:r>
            <a:r>
              <a:rPr lang="en"/>
              <a:t> leaves little doubt of which one to bet on</a:t>
            </a:r>
            <a:endParaRPr/>
          </a:p>
          <a:p>
            <a:pPr indent="-342900" lvl="0" marL="457200" rtl="0" algn="l">
              <a:spcBef>
                <a:spcPts val="0"/>
              </a:spcBef>
              <a:spcAft>
                <a:spcPts val="0"/>
              </a:spcAft>
              <a:buSzPts val="1800"/>
              <a:buChar char="●"/>
            </a:pPr>
            <a:r>
              <a:rPr lang="en"/>
              <a:t>Once you have eliminated the impossible, what remains must be the truth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220" name="Google Shape;22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a:t>
            </a:r>
            <a:r>
              <a:rPr b="1" lang="en"/>
              <a:t>paperclip maximizer</a:t>
            </a:r>
            <a:r>
              <a:rPr lang="en"/>
              <a:t>" problem of AI ethics</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2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419" name="Google Shape;1419;p2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20" name="Google Shape;1420;p232"/>
          <p:cNvPicPr preferRelativeResize="0"/>
          <p:nvPr/>
        </p:nvPicPr>
        <p:blipFill>
          <a:blip r:embed="rId3">
            <a:alphaModFix/>
          </a:blip>
          <a:stretch>
            <a:fillRect/>
          </a:stretch>
        </p:blipFill>
        <p:spPr>
          <a:xfrm>
            <a:off x="1092777" y="520300"/>
            <a:ext cx="6958455" cy="3949075"/>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2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a:t>
            </a:r>
            <a:r>
              <a:rPr i="1" lang="en"/>
              <a:t>Casino</a:t>
            </a:r>
            <a:r>
              <a:rPr lang="en"/>
              <a:t> (1995 film)</a:t>
            </a:r>
            <a:endParaRPr/>
          </a:p>
        </p:txBody>
      </p:sp>
      <p:sp>
        <p:nvSpPr>
          <p:cNvPr id="1426" name="Google Shape;1426;p2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24090"/>
              </a:lnSpc>
              <a:spcBef>
                <a:spcPts val="0"/>
              </a:spcBef>
              <a:spcAft>
                <a:spcPts val="0"/>
              </a:spcAft>
              <a:buNone/>
            </a:pPr>
            <a:r>
              <a:rPr b="1" lang="en" sz="1500">
                <a:solidFill>
                  <a:srgbClr val="70579D"/>
                </a:solidFill>
                <a:uFill>
                  <a:noFill/>
                </a:uFill>
                <a:latin typeface="Verdana"/>
                <a:ea typeface="Verdana"/>
                <a:cs typeface="Verdana"/>
                <a:sym typeface="Verdana"/>
                <a:hlinkClick r:id="rId3">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Four reels, sevens across on three $15,000 jackpots. Do you have any idea what the odds are?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4">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Shoot, it's gotta be in the millions, maybe more.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5">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Three fuckin' jackpots in 20 minutes? Why didn't you pull the machines? Why didn't you call me?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6">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it happened so quick, 3 guys won; I didn't have a chance...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7">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i="1" lang="en" sz="1500">
                <a:solidFill>
                  <a:srgbClr val="333333"/>
                </a:solidFill>
                <a:latin typeface="Verdana"/>
                <a:ea typeface="Verdana"/>
                <a:cs typeface="Verdana"/>
                <a:sym typeface="Verdana"/>
              </a:rPr>
              <a:t>[interrupts]  </a:t>
            </a:r>
            <a:r>
              <a:rPr lang="en" sz="1500">
                <a:solidFill>
                  <a:srgbClr val="333333"/>
                </a:solidFill>
                <a:latin typeface="Verdana"/>
                <a:ea typeface="Verdana"/>
                <a:cs typeface="Verdana"/>
                <a:sym typeface="Verdana"/>
              </a:rPr>
              <a:t>You didn't see the scam? You didn't see what was going on?</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8">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there's no way to determine that...</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9">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Yes there is! An infallible way, they won!</a:t>
            </a:r>
            <a:endParaRPr sz="1500">
              <a:solidFill>
                <a:srgbClr val="333333"/>
              </a:solidFill>
              <a:latin typeface="Verdana"/>
              <a:ea typeface="Verdana"/>
              <a:cs typeface="Verdana"/>
              <a:sym typeface="Verdana"/>
            </a:endParaRPr>
          </a:p>
          <a:p>
            <a:pPr indent="0" lvl="0" marL="0" rtl="0" algn="l">
              <a:spcBef>
                <a:spcPts val="300"/>
              </a:spcBef>
              <a:spcAft>
                <a:spcPts val="1200"/>
              </a:spcAft>
              <a:buNone/>
            </a:pPr>
            <a:r>
              <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2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Into Default Logic</a:t>
            </a:r>
            <a:endParaRPr/>
          </a:p>
        </p:txBody>
      </p:sp>
      <p:sp>
        <p:nvSpPr>
          <p:cNvPr id="1432" name="Google Shape;1432;p2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Other forms of uncertainty are modelled with different techniques</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Consider the following facts, expressed as a tiny story in spirit of the AI researcher Roger Schank (1946–2023)</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(The instructor happened to read one of his translated books, most likely "​</a:t>
            </a:r>
            <a:r>
              <a:rPr lang="en">
                <a:solidFill>
                  <a:srgbClr val="1155CC"/>
                </a:solidFill>
                <a:highlight>
                  <a:srgbClr val="FFFFFF"/>
                </a:highlight>
              </a:rPr>
              <a:t>The Connoisseur's Guide to the Mind​</a:t>
            </a:r>
            <a:r>
              <a:rPr lang="en">
                <a:solidFill>
                  <a:srgbClr val="000000"/>
                </a:solidFill>
                <a:highlight>
                  <a:srgbClr val="FFFFFF"/>
                </a:highlight>
              </a:rPr>
              <a:t>", in the local library, and here we are now.)</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a:t>
            </a:r>
            <a:r>
              <a:rPr i="1" lang="en">
                <a:solidFill>
                  <a:srgbClr val="000000"/>
                </a:solidFill>
                <a:highlight>
                  <a:srgbClr val="FFFFFF"/>
                </a:highlight>
              </a:rPr>
              <a:t>​During her lunch break from her job at the bank, Linda walked into the greasy spoon diner next door. As she sat down, the waitress brought her the menu and a cup of coffee.</a:t>
            </a:r>
            <a:r>
              <a:rPr lang="en">
                <a:solidFill>
                  <a:srgbClr val="000000"/>
                </a:solidFill>
                <a:highlight>
                  <a:srgbClr val="FFFFFF"/>
                </a:highlight>
              </a:rPr>
              <a:t>”​</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What facts are logically entailed by this story?</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2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None of These Are Entailed!</a:t>
            </a:r>
            <a:endParaRPr/>
          </a:p>
        </p:txBody>
      </p:sp>
      <p:sp>
        <p:nvSpPr>
          <p:cNvPr id="1438" name="Google Shape;1438;p2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Char char="●"/>
            </a:pPr>
            <a:r>
              <a:rPr lang="en" sz="1500">
                <a:solidFill>
                  <a:srgbClr val="000000"/>
                </a:solidFill>
                <a:highlight>
                  <a:srgbClr val="FFFFFF"/>
                </a:highlight>
              </a:rPr>
              <a:t>Linda sat down on a chair at one of the customer tables (as opposed to, say, on the table itself, on the floor or behind the checkout counter).</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Linda’s job does not involve operating heavy machinery or giving out prescription medication.</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took off her hat, gloves and coat before sitting down, but she did not take off her shoes.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table that Linda sat down at had napkins, ketchup and mustard somewhere on it. Linda did not pour any of this ketchup or mustard in her cup of coffee, nor did she eat the napkins.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coffee was hot, and Linda drank it from the cup instead of pouring it on her food. On the other hand, mustard and ketchup, if Linda later consumed any, were poured on the food. </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is a human (as opposed to, for example, a service dog or a carrier pigeon) and has at most two arms, at most two legs and exactly one head.</a:t>
            </a:r>
            <a:endParaRPr sz="2200"/>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2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Logic</a:t>
            </a:r>
            <a:endParaRPr/>
          </a:p>
        </p:txBody>
      </p:sp>
      <p:sp>
        <p:nvSpPr>
          <p:cNvPr id="1444" name="Google Shape;1444;p2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Default logic</a:t>
            </a:r>
            <a:r>
              <a:rPr lang="en"/>
              <a:t> is a </a:t>
            </a:r>
            <a:r>
              <a:rPr b="1" lang="en"/>
              <a:t>non-monotonic extension</a:t>
            </a:r>
            <a:r>
              <a:rPr lang="en"/>
              <a:t> of predicate logic </a:t>
            </a:r>
            <a:endParaRPr/>
          </a:p>
          <a:p>
            <a:pPr indent="-342900" lvl="0" marL="457200" rtl="0" algn="l">
              <a:spcBef>
                <a:spcPts val="0"/>
              </a:spcBef>
              <a:spcAft>
                <a:spcPts val="0"/>
              </a:spcAft>
              <a:buSzPts val="1800"/>
              <a:buChar char="●"/>
            </a:pPr>
            <a:r>
              <a:rPr lang="en"/>
              <a:t>Inference rules extended to allow default rules that are assumed to be true unless explicitly proven false</a:t>
            </a:r>
            <a:endParaRPr/>
          </a:p>
          <a:p>
            <a:pPr indent="-342900" lvl="0" marL="457200" rtl="0" algn="l">
              <a:spcBef>
                <a:spcPts val="0"/>
              </a:spcBef>
              <a:spcAft>
                <a:spcPts val="0"/>
              </a:spcAft>
              <a:buSzPts val="1800"/>
              <a:buChar char="●"/>
            </a:pPr>
            <a:r>
              <a:rPr lang="en"/>
              <a:t>For example, every bird is assumed to be able to fly, unless proven otherwise</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a bird, we infer that </a:t>
            </a:r>
            <a:r>
              <a:rPr lang="en">
                <a:latin typeface="Consolas"/>
                <a:ea typeface="Consolas"/>
                <a:cs typeface="Consolas"/>
                <a:sym typeface="Consolas"/>
              </a:rPr>
              <a:t>tweety</a:t>
            </a:r>
            <a:r>
              <a:rPr lang="en"/>
              <a:t> can fly</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later revealed to be a penguin, must revoke earlier inference</a:t>
            </a:r>
            <a:endParaRPr/>
          </a:p>
          <a:p>
            <a:pPr indent="-342900" lvl="0" marL="457200" rtl="0" algn="l">
              <a:spcBef>
                <a:spcPts val="0"/>
              </a:spcBef>
              <a:spcAft>
                <a:spcPts val="0"/>
              </a:spcAft>
              <a:buSzPts val="1800"/>
              <a:buChar char="●"/>
            </a:pPr>
            <a:r>
              <a:rPr lang="en"/>
              <a:t>Must keep track of not just inferred sentences, but their proofs in case some of the assumptions used in the inference chain need to be revoked</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2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Default Logic</a:t>
            </a:r>
            <a:endParaRPr/>
          </a:p>
        </p:txBody>
      </p:sp>
      <p:sp>
        <p:nvSpPr>
          <p:cNvPr id="1450" name="Google Shape;1450;p2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Default logic does not mesh as well with decision theory as probabilities</a:t>
            </a:r>
            <a:endParaRPr/>
          </a:p>
          <a:p>
            <a:pPr indent="-342900" lvl="0" marL="457200" rtl="0" algn="l">
              <a:spcBef>
                <a:spcPts val="0"/>
              </a:spcBef>
              <a:spcAft>
                <a:spcPts val="0"/>
              </a:spcAft>
              <a:buSzPts val="1800"/>
              <a:buChar char="●"/>
            </a:pPr>
            <a:r>
              <a:rPr lang="en"/>
              <a:t>For example, when planning to take a car drive, is your default assumption that there will be an accident, or that there will not be an accident?</a:t>
            </a:r>
            <a:endParaRPr/>
          </a:p>
          <a:p>
            <a:pPr indent="-342900" lvl="0" marL="457200" rtl="0" algn="l">
              <a:spcBef>
                <a:spcPts val="0"/>
              </a:spcBef>
              <a:spcAft>
                <a:spcPts val="0"/>
              </a:spcAft>
              <a:buSzPts val="1800"/>
              <a:buChar char="●"/>
            </a:pPr>
            <a:r>
              <a:rPr lang="en"/>
              <a:t>If former, the rational decision is not to take that trip</a:t>
            </a:r>
            <a:endParaRPr/>
          </a:p>
          <a:p>
            <a:pPr indent="-342900" lvl="0" marL="457200" rtl="0" algn="l">
              <a:spcBef>
                <a:spcPts val="0"/>
              </a:spcBef>
              <a:spcAft>
                <a:spcPts val="0"/>
              </a:spcAft>
              <a:buSzPts val="1800"/>
              <a:buChar char="●"/>
            </a:pPr>
            <a:r>
              <a:rPr lang="en"/>
              <a:t>If latter, the rational decision is not to bother fastening seat belt</a:t>
            </a:r>
            <a:endParaRPr/>
          </a:p>
          <a:p>
            <a:pPr indent="-342900" lvl="0" marL="457200" rtl="0" algn="l">
              <a:spcBef>
                <a:spcPts val="0"/>
              </a:spcBef>
              <a:spcAft>
                <a:spcPts val="0"/>
              </a:spcAft>
              <a:buSzPts val="1800"/>
              <a:buChar char="●"/>
            </a:pPr>
            <a:r>
              <a:rPr lang="en"/>
              <a:t>What if two default rules are contradictory, as in the "Nixon diamond" ?</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23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One-Shot Decisions</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2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Preferences</a:t>
            </a:r>
            <a:endParaRPr/>
          </a:p>
        </p:txBody>
      </p:sp>
      <p:sp>
        <p:nvSpPr>
          <p:cNvPr id="1461" name="Google Shape;1461;p2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three </a:t>
            </a:r>
            <a:r>
              <a:rPr lang="en"/>
              <a:t>outcomes A, B and C,</a:t>
            </a:r>
            <a:r>
              <a:rPr lang="en"/>
              <a:t> some </a:t>
            </a:r>
            <a:r>
              <a:rPr b="1" lang="en"/>
              <a:t>agent</a:t>
            </a:r>
            <a:r>
              <a:rPr lang="en"/>
              <a:t> has preferences </a:t>
            </a:r>
            <a:r>
              <a:rPr lang="en"/>
              <a:t>A ≻ B ≻ C</a:t>
            </a:r>
            <a:endParaRPr/>
          </a:p>
          <a:p>
            <a:pPr indent="-342900" lvl="0" marL="457200" rtl="0" algn="l">
              <a:spcBef>
                <a:spcPts val="0"/>
              </a:spcBef>
              <a:spcAft>
                <a:spcPts val="0"/>
              </a:spcAft>
              <a:buSzPts val="1800"/>
              <a:buChar char="●"/>
            </a:pPr>
            <a:r>
              <a:rPr lang="en"/>
              <a:t>This </a:t>
            </a:r>
            <a:r>
              <a:rPr b="1" lang="en"/>
              <a:t>ordinal</a:t>
            </a:r>
            <a:r>
              <a:rPr lang="en"/>
              <a:t> ordering doesn't say anything about relative preferences</a:t>
            </a:r>
            <a:endParaRPr/>
          </a:p>
          <a:p>
            <a:pPr indent="-342900" lvl="0" marL="457200" rtl="0" algn="l">
              <a:spcBef>
                <a:spcPts val="0"/>
              </a:spcBef>
              <a:spcAft>
                <a:spcPts val="0"/>
              </a:spcAft>
              <a:buSzPts val="1800"/>
              <a:buChar char="●"/>
            </a:pPr>
            <a:r>
              <a:rPr lang="en"/>
              <a:t>For example, consider A = $1000, B = $999, C = $0</a:t>
            </a:r>
            <a:endParaRPr/>
          </a:p>
          <a:p>
            <a:pPr indent="-342900" lvl="0" marL="457200" rtl="0" algn="l">
              <a:spcBef>
                <a:spcPts val="0"/>
              </a:spcBef>
              <a:spcAft>
                <a:spcPts val="0"/>
              </a:spcAft>
              <a:buSzPts val="1800"/>
              <a:buChar char="●"/>
            </a:pPr>
            <a:r>
              <a:rPr lang="en"/>
              <a:t>For example, consider A = $1000, B = $1, C = $0</a:t>
            </a:r>
            <a:endParaRPr/>
          </a:p>
          <a:p>
            <a:pPr indent="-342900" lvl="0" marL="457200" rtl="0" algn="l">
              <a:spcBef>
                <a:spcPts val="0"/>
              </a:spcBef>
              <a:spcAft>
                <a:spcPts val="0"/>
              </a:spcAft>
              <a:buSzPts val="1800"/>
              <a:buChar char="●"/>
            </a:pPr>
            <a:r>
              <a:rPr lang="en"/>
              <a:t>Or even weirder, A = "get a duck", B = "get a chicken", C = "get kick in the butt"</a:t>
            </a:r>
            <a:endParaRPr/>
          </a:p>
          <a:p>
            <a:pPr indent="-342900" lvl="0" marL="457200" rtl="0" algn="l">
              <a:spcBef>
                <a:spcPts val="0"/>
              </a:spcBef>
              <a:spcAft>
                <a:spcPts val="0"/>
              </a:spcAft>
              <a:buSzPts val="1800"/>
              <a:buChar char="●"/>
            </a:pPr>
            <a:r>
              <a:rPr lang="en"/>
              <a:t>Preferences are not themselves rational, just </a:t>
            </a:r>
            <a:r>
              <a:rPr b="1" lang="en"/>
              <a:t>coherent</a:t>
            </a:r>
            <a:endParaRPr b="1"/>
          </a:p>
          <a:p>
            <a:pPr indent="-342900" lvl="0" marL="457200" rtl="0" algn="l">
              <a:spcBef>
                <a:spcPts val="0"/>
              </a:spcBef>
              <a:spcAft>
                <a:spcPts val="0"/>
              </a:spcAft>
              <a:buSzPts val="1800"/>
              <a:buChar char="●"/>
            </a:pPr>
            <a:r>
              <a:rPr lang="en"/>
              <a:t>Coherent preferences satisfy the axioms of </a:t>
            </a:r>
            <a:r>
              <a:rPr b="1" lang="en"/>
              <a:t>orderability</a:t>
            </a:r>
            <a:r>
              <a:rPr lang="en"/>
              <a:t>, </a:t>
            </a:r>
            <a:r>
              <a:rPr b="1" lang="en"/>
              <a:t>transitivity</a:t>
            </a:r>
            <a:r>
              <a:rPr lang="en"/>
              <a:t>, </a:t>
            </a:r>
            <a:r>
              <a:rPr b="1" lang="en"/>
              <a:t>continuity</a:t>
            </a:r>
            <a:r>
              <a:rPr lang="en"/>
              <a:t>, </a:t>
            </a:r>
            <a:r>
              <a:rPr b="1" lang="en"/>
              <a:t>substitutability</a:t>
            </a:r>
            <a:r>
              <a:rPr lang="en"/>
              <a:t> and </a:t>
            </a:r>
            <a:r>
              <a:rPr b="1" lang="en"/>
              <a:t>monotonicity</a:t>
            </a:r>
            <a:endParaRPr b="1"/>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2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Coherent Preferences Don't Entail Own Survival</a:t>
            </a:r>
            <a:endParaRPr/>
          </a:p>
        </p:txBody>
      </p:sp>
      <p:sp>
        <p:nvSpPr>
          <p:cNvPr id="1467" name="Google Shape;1467;p2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68" name="Google Shape;1468;p240"/>
          <p:cNvPicPr preferRelativeResize="0"/>
          <p:nvPr/>
        </p:nvPicPr>
        <p:blipFill>
          <a:blip r:embed="rId3">
            <a:alphaModFix/>
          </a:blip>
          <a:stretch>
            <a:fillRect/>
          </a:stretch>
        </p:blipFill>
        <p:spPr>
          <a:xfrm>
            <a:off x="1980775" y="1361473"/>
            <a:ext cx="4609550" cy="3075825"/>
          </a:xfrm>
          <a:prstGeom prst="rect">
            <a:avLst/>
          </a:prstGeom>
          <a:noFill/>
          <a:ln>
            <a:noFill/>
          </a:ln>
        </p:spPr>
      </p:pic>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2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Lotteries</a:t>
            </a:r>
            <a:endParaRPr/>
          </a:p>
        </p:txBody>
      </p:sp>
      <p:sp>
        <p:nvSpPr>
          <p:cNvPr id="1474" name="Google Shape;1474;p2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actions have deterministic outcomes, choice of action is easy</a:t>
            </a:r>
            <a:endParaRPr/>
          </a:p>
          <a:p>
            <a:pPr indent="-342900" lvl="0" marL="457200" rtl="0" algn="l">
              <a:spcBef>
                <a:spcPts val="0"/>
              </a:spcBef>
              <a:spcAft>
                <a:spcPts val="0"/>
              </a:spcAft>
              <a:buSzPts val="1800"/>
              <a:buChar char="●"/>
            </a:pPr>
            <a:r>
              <a:rPr lang="en"/>
              <a:t>If there is </a:t>
            </a:r>
            <a:r>
              <a:rPr lang="en"/>
              <a:t>uncertainty</a:t>
            </a:r>
            <a:r>
              <a:rPr lang="en"/>
              <a:t> in environment, action outcomes </a:t>
            </a:r>
            <a:r>
              <a:rPr lang="en"/>
              <a:t>become </a:t>
            </a:r>
            <a:r>
              <a:rPr b="1" lang="en"/>
              <a:t>lotteries</a:t>
            </a:r>
            <a:endParaRPr b="1"/>
          </a:p>
          <a:p>
            <a:pPr indent="-342900" lvl="0" marL="457200" rtl="0" algn="l">
              <a:spcBef>
                <a:spcPts val="0"/>
              </a:spcBef>
              <a:spcAft>
                <a:spcPts val="0"/>
              </a:spcAft>
              <a:buSzPts val="1800"/>
              <a:buChar char="●"/>
            </a:pPr>
            <a:r>
              <a:rPr lang="en"/>
              <a:t>Problem: how to order different lotteries in a total order?</a:t>
            </a:r>
            <a:endParaRPr/>
          </a:p>
          <a:p>
            <a:pPr indent="-342900" lvl="0" marL="457200" rtl="0" algn="l">
              <a:spcBef>
                <a:spcPts val="0"/>
              </a:spcBef>
              <a:spcAft>
                <a:spcPts val="0"/>
              </a:spcAft>
              <a:buSzPts val="1800"/>
              <a:buChar char="●"/>
            </a:pPr>
            <a:r>
              <a:rPr lang="en"/>
              <a:t>Even if there are only two outcomes A and B, the continuum of </a:t>
            </a:r>
            <a:r>
              <a:rPr i="1" lang="en"/>
              <a:t>p</a:t>
            </a:r>
            <a:r>
              <a:rPr lang="en"/>
              <a:t> in [0, 1] creates an infinite number of possible action outcomes </a:t>
            </a:r>
            <a:r>
              <a:rPr b="1" lang="en"/>
              <a:t>[</a:t>
            </a:r>
            <a:r>
              <a:rPr b="1" i="1" lang="en"/>
              <a:t>p</a:t>
            </a:r>
            <a:r>
              <a:rPr b="1" lang="en"/>
              <a:t>, A; (1 – </a:t>
            </a:r>
            <a:r>
              <a:rPr b="1" i="1" lang="en"/>
              <a:t>p</a:t>
            </a:r>
            <a:r>
              <a:rPr b="1" lang="en"/>
              <a:t>), B]</a:t>
            </a:r>
            <a:endParaRPr b="1"/>
          </a:p>
          <a:p>
            <a:pPr indent="-342900" lvl="0" marL="457200" rtl="0" algn="l">
              <a:spcBef>
                <a:spcPts val="0"/>
              </a:spcBef>
              <a:spcAft>
                <a:spcPts val="0"/>
              </a:spcAft>
              <a:buSzPts val="1800"/>
              <a:buChar char="●"/>
            </a:pPr>
            <a:r>
              <a:rPr lang="en"/>
              <a:t>For two outcomes A and B, these form a </a:t>
            </a:r>
            <a:r>
              <a:rPr b="1" lang="en"/>
              <a:t>linear continuum</a:t>
            </a:r>
            <a:r>
              <a:rPr lang="en"/>
              <a:t> of outcomes</a:t>
            </a:r>
            <a:endParaRPr/>
          </a:p>
          <a:p>
            <a:pPr indent="-342900" lvl="0" marL="457200" rtl="0" algn="l">
              <a:spcBef>
                <a:spcPts val="0"/>
              </a:spcBef>
              <a:spcAft>
                <a:spcPts val="0"/>
              </a:spcAft>
              <a:buSzPts val="1800"/>
              <a:buChar char="●"/>
            </a:pPr>
            <a:r>
              <a:rPr b="1" lang="en"/>
              <a:t>Deterministic outcomes</a:t>
            </a:r>
            <a:r>
              <a:rPr lang="en"/>
              <a:t> are just special cases of lotteries where one outcome has probability 1, and all others have probability 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226" name="Google Shape;22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can affect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a:t>
            </a:r>
            <a:r>
              <a:rPr b="1" lang="en"/>
              <a:t>rationally ignorant</a:t>
            </a:r>
            <a:r>
              <a:rPr lang="en"/>
              <a:t> and not waste time acquiring useless information</a:t>
            </a:r>
            <a:endParaRPr/>
          </a:p>
          <a:p>
            <a:pPr indent="-342900" lvl="0" marL="457200" rtl="0" algn="l">
              <a:spcBef>
                <a:spcPts val="0"/>
              </a:spcBef>
              <a:spcAft>
                <a:spcPts val="0"/>
              </a:spcAft>
              <a:buSzPts val="1800"/>
              <a:buChar char="●"/>
            </a:pPr>
            <a:r>
              <a:rPr lang="en"/>
              <a:t>Information has value only to the extent that it can </a:t>
            </a:r>
            <a:r>
              <a:rPr b="1" lang="en"/>
              <a:t>change</a:t>
            </a:r>
            <a:r>
              <a:rPr lang="en"/>
              <a:t> future actions</a:t>
            </a:r>
            <a:endParaRPr/>
          </a:p>
          <a:p>
            <a:pPr indent="-342900" lvl="0" marL="457200" rtl="0" algn="l">
              <a:spcBef>
                <a:spcPts val="0"/>
              </a:spcBef>
              <a:spcAft>
                <a:spcPts val="0"/>
              </a:spcAft>
              <a:buSzPts val="1800"/>
              <a:buChar char="●"/>
            </a:pPr>
            <a:r>
              <a:rPr lang="en"/>
              <a:t>Unless the new information doesn't actually change the future action you were already planning to do,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2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Functions</a:t>
            </a:r>
            <a:endParaRPr/>
          </a:p>
        </p:txBody>
      </p:sp>
      <p:sp>
        <p:nvSpPr>
          <p:cNvPr id="1480" name="Google Shape;1480;p2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your utilities are coherent, there exists a </a:t>
            </a:r>
            <a:r>
              <a:rPr b="1" lang="en"/>
              <a:t>utility function</a:t>
            </a:r>
            <a:r>
              <a:rPr lang="en"/>
              <a:t> </a:t>
            </a:r>
            <a:r>
              <a:rPr lang="en"/>
              <a:t>that maps every lottery into a real number, so that this utility function embeds your entire preference structure into the real number continuum line</a:t>
            </a:r>
            <a:endParaRPr/>
          </a:p>
          <a:p>
            <a:pPr indent="-342900" lvl="0" marL="457200" rtl="0" algn="l">
              <a:spcBef>
                <a:spcPts val="0"/>
              </a:spcBef>
              <a:spcAft>
                <a:spcPts val="0"/>
              </a:spcAft>
              <a:buSzPts val="1800"/>
              <a:buChar char="●"/>
            </a:pPr>
            <a:r>
              <a:rPr lang="en"/>
              <a:t>A ≻ B if and only if U(A) &gt; U(B)</a:t>
            </a:r>
            <a:endParaRPr/>
          </a:p>
          <a:p>
            <a:pPr indent="-342900" lvl="0" marL="457200" rtl="0" algn="l">
              <a:spcBef>
                <a:spcPts val="0"/>
              </a:spcBef>
              <a:spcAft>
                <a:spcPts val="0"/>
              </a:spcAft>
              <a:buSzPts val="1800"/>
              <a:buChar char="●"/>
            </a:pPr>
            <a:r>
              <a:rPr lang="en"/>
              <a:t>For any lottery L = [</a:t>
            </a:r>
            <a:r>
              <a:rPr i="1" lang="en"/>
              <a:t>p</a:t>
            </a:r>
            <a:r>
              <a:rPr baseline="-25000" lang="en"/>
              <a:t>1</a:t>
            </a:r>
            <a:r>
              <a:rPr lang="en"/>
              <a:t>, S</a:t>
            </a:r>
            <a:r>
              <a:rPr baseline="-25000" lang="en"/>
              <a:t>1</a:t>
            </a:r>
            <a:r>
              <a:rPr lang="en"/>
              <a:t>; ... ; </a:t>
            </a:r>
            <a:r>
              <a:rPr i="1" lang="en"/>
              <a:t>p</a:t>
            </a:r>
            <a:r>
              <a:rPr baseline="-25000" lang="en"/>
              <a:t>n</a:t>
            </a:r>
            <a:r>
              <a:rPr lang="en"/>
              <a:t>, S</a:t>
            </a:r>
            <a:r>
              <a:rPr baseline="-25000" lang="en"/>
              <a:t>n</a:t>
            </a:r>
            <a:r>
              <a:rPr lang="en"/>
              <a:t>], its utility</a:t>
            </a:r>
            <a:r>
              <a:rPr lang="en"/>
              <a:t> U(L) equals the sum of the </a:t>
            </a:r>
            <a:r>
              <a:rPr lang="en"/>
              <a:t>utilities</a:t>
            </a:r>
            <a:r>
              <a:rPr lang="en"/>
              <a:t> of the outcomes S</a:t>
            </a:r>
            <a:r>
              <a:rPr baseline="-25000" lang="en"/>
              <a:t>i</a:t>
            </a:r>
            <a:r>
              <a:rPr lang="en"/>
              <a:t>  weighted by their probabilities </a:t>
            </a:r>
            <a:r>
              <a:rPr i="1" lang="en"/>
              <a:t>p</a:t>
            </a:r>
            <a:r>
              <a:rPr baseline="-25000" lang="en"/>
              <a:t>i</a:t>
            </a:r>
            <a:endParaRPr baseline="-25000"/>
          </a:p>
          <a:p>
            <a:pPr indent="-342900" lvl="0" marL="457200" rtl="0" algn="l">
              <a:spcBef>
                <a:spcPts val="0"/>
              </a:spcBef>
              <a:spcAft>
                <a:spcPts val="0"/>
              </a:spcAft>
              <a:buSzPts val="1800"/>
              <a:buChar char="●"/>
            </a:pPr>
            <a:r>
              <a:rPr lang="en"/>
              <a:t>Outcomes of actions are now modelled as real numbers, and we can compute the </a:t>
            </a:r>
            <a:r>
              <a:rPr b="1" lang="en"/>
              <a:t>expected utility</a:t>
            </a:r>
            <a:r>
              <a:rPr lang="en"/>
              <a:t> of an action whose outcome is a lottery</a:t>
            </a:r>
            <a:endParaRPr/>
          </a:p>
          <a:p>
            <a:pPr indent="-342900" lvl="0" marL="457200" rtl="0" algn="l">
              <a:spcBef>
                <a:spcPts val="0"/>
              </a:spcBef>
              <a:spcAft>
                <a:spcPts val="0"/>
              </a:spcAft>
              <a:buSzPts val="1800"/>
              <a:buChar char="●"/>
            </a:pPr>
            <a:r>
              <a:rPr lang="en"/>
              <a:t>A rational agent chooses the action with highest utility</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2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Utility Functions</a:t>
            </a:r>
            <a:endParaRPr/>
          </a:p>
        </p:txBody>
      </p:sp>
      <p:sp>
        <p:nvSpPr>
          <p:cNvPr id="1486" name="Google Shape;1486;p2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function describing the given preference structure is not unique, but any utility function can be </a:t>
            </a:r>
            <a:r>
              <a:rPr b="1" lang="en"/>
              <a:t>scaled</a:t>
            </a:r>
            <a:r>
              <a:rPr lang="en"/>
              <a:t> by arbitrary positive number and </a:t>
            </a:r>
            <a:r>
              <a:rPr b="1" lang="en"/>
              <a:t>shifted</a:t>
            </a:r>
            <a:r>
              <a:rPr lang="en"/>
              <a:t> by any </a:t>
            </a:r>
            <a:r>
              <a:rPr lang="en"/>
              <a:t>number</a:t>
            </a:r>
            <a:r>
              <a:rPr lang="en"/>
              <a:t> without affecting action selection</a:t>
            </a:r>
            <a:endParaRPr/>
          </a:p>
          <a:p>
            <a:pPr indent="-342900" lvl="0" marL="457200" rtl="0" algn="l">
              <a:spcBef>
                <a:spcPts val="0"/>
              </a:spcBef>
              <a:spcAft>
                <a:spcPts val="0"/>
              </a:spcAft>
              <a:buSzPts val="1800"/>
              <a:buChar char="●"/>
            </a:pPr>
            <a:r>
              <a:rPr lang="en"/>
              <a:t>MEU action with respect to original utility function is always the same as the MEU action with respect to scaled and shifted utility function</a:t>
            </a:r>
            <a:endParaRPr/>
          </a:p>
          <a:p>
            <a:pPr indent="-342900" lvl="0" marL="457200" rtl="0" algn="l">
              <a:spcBef>
                <a:spcPts val="0"/>
              </a:spcBef>
              <a:spcAft>
                <a:spcPts val="0"/>
              </a:spcAft>
              <a:buSzPts val="1800"/>
              <a:buChar char="●"/>
            </a:pPr>
            <a:r>
              <a:rPr lang="en"/>
              <a:t>Even when the rational agent does not consciously calculate utilities, it will choose its actions as if were doing such calculations</a:t>
            </a:r>
            <a:endParaRPr/>
          </a:p>
          <a:p>
            <a:pPr indent="-342900" lvl="0" marL="457200" rtl="0" algn="l">
              <a:spcBef>
                <a:spcPts val="0"/>
              </a:spcBef>
              <a:spcAft>
                <a:spcPts val="0"/>
              </a:spcAft>
              <a:buSzPts val="1800"/>
              <a:buChar char="●"/>
            </a:pPr>
            <a:r>
              <a:rPr lang="en"/>
              <a:t>Rational agent can be implemented as a reflex agent with a </a:t>
            </a:r>
            <a:r>
              <a:rPr b="1" lang="en"/>
              <a:t>lookup table</a:t>
            </a:r>
            <a:endParaRPr b="1"/>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2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1492" name="Google Shape;1492;p2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measure the relative </a:t>
            </a:r>
            <a:r>
              <a:rPr b="1" lang="en"/>
              <a:t>cardinalities</a:t>
            </a:r>
            <a:r>
              <a:rPr lang="en"/>
              <a:t> of A ≻ B ≻ C, let's use </a:t>
            </a:r>
            <a:r>
              <a:rPr b="1" lang="en"/>
              <a:t>over-under</a:t>
            </a:r>
            <a:endParaRPr b="1"/>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 – </a:t>
            </a:r>
            <a:r>
              <a:rPr i="1" lang="en"/>
              <a:t>p</a:t>
            </a:r>
            <a:r>
              <a:rPr lang="en"/>
              <a:t>), C] ～ B</a:t>
            </a:r>
            <a:endParaRPr/>
          </a:p>
          <a:p>
            <a:pPr indent="-342900" lvl="0" marL="457200" rtl="0" algn="l">
              <a:spcBef>
                <a:spcPts val="0"/>
              </a:spcBef>
              <a:spcAft>
                <a:spcPts val="0"/>
              </a:spcAft>
              <a:buSzPts val="1800"/>
              <a:buChar char="●"/>
            </a:pPr>
            <a:r>
              <a:rPr lang="en"/>
              <a:t>This probability measures where B ranks between A and C</a:t>
            </a:r>
            <a:endParaRPr/>
          </a:p>
          <a:p>
            <a:pPr indent="-342900" lvl="0" marL="457200" rtl="0" algn="l">
              <a:spcBef>
                <a:spcPts val="0"/>
              </a:spcBef>
              <a:spcAft>
                <a:spcPts val="0"/>
              </a:spcAft>
              <a:buSzPts val="1800"/>
              <a:buChar char="●"/>
            </a:pPr>
            <a:r>
              <a:rPr b="1" lang="en"/>
              <a:t>Low</a:t>
            </a:r>
            <a:r>
              <a:rPr lang="en"/>
              <a:t> value for </a:t>
            </a:r>
            <a:r>
              <a:rPr i="1" lang="en"/>
              <a:t>p</a:t>
            </a:r>
            <a:r>
              <a:rPr lang="en"/>
              <a:t> indicates that utility of B is close to utility of C</a:t>
            </a:r>
            <a:endParaRPr/>
          </a:p>
          <a:p>
            <a:pPr indent="-342900" lvl="0" marL="457200" rtl="0" algn="l">
              <a:spcBef>
                <a:spcPts val="0"/>
              </a:spcBef>
              <a:spcAft>
                <a:spcPts val="0"/>
              </a:spcAft>
              <a:buSzPts val="1800"/>
              <a:buChar char="●"/>
            </a:pPr>
            <a:r>
              <a:rPr b="1" lang="en"/>
              <a:t>High</a:t>
            </a:r>
            <a:r>
              <a:rPr lang="en"/>
              <a:t> value for </a:t>
            </a:r>
            <a:r>
              <a:rPr i="1" lang="en"/>
              <a:t>p</a:t>
            </a:r>
            <a:r>
              <a:rPr lang="en"/>
              <a:t> indicates that utility of B is close to utility of A</a:t>
            </a:r>
            <a:endParaRPr/>
          </a:p>
          <a:p>
            <a:pPr indent="-342900" lvl="0" marL="457200" rtl="0" algn="l">
              <a:spcBef>
                <a:spcPts val="0"/>
              </a:spcBef>
              <a:spcAft>
                <a:spcPts val="0"/>
              </a:spcAft>
              <a:buSzPts val="1800"/>
              <a:buChar char="●"/>
            </a:pPr>
            <a:r>
              <a:rPr lang="en"/>
              <a:t>The bigger risk of getting the worst outcome C you are willing to take to get a shot for the best outcome A, the more you value that best outcome</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2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1498" name="Google Shape;1498;p2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the friendly </a:t>
            </a:r>
            <a:r>
              <a:rPr lang="en"/>
              <a:t>billionaire</a:t>
            </a:r>
            <a:r>
              <a:rPr lang="en"/>
              <a:t> Tony Stark enters the lecture room to offer you a reward, the choice of two </a:t>
            </a:r>
            <a:r>
              <a:rPr lang="en"/>
              <a:t>lotteries:</a:t>
            </a:r>
            <a:br>
              <a:rPr lang="en"/>
            </a:br>
            <a:br>
              <a:rPr lang="en"/>
            </a:br>
            <a:r>
              <a:rPr lang="en"/>
              <a:t>	A: [0.8, $4000; 0.2, $0]</a:t>
            </a:r>
            <a:br>
              <a:rPr lang="en"/>
            </a:br>
            <a:r>
              <a:rPr lang="en"/>
              <a:t>	B: [1.0, $3000]</a:t>
            </a:r>
            <a:br>
              <a:rPr lang="en"/>
            </a:br>
            <a:endParaRPr/>
          </a:p>
          <a:p>
            <a:pPr indent="-342900" lvl="0" marL="457200" rtl="0" algn="l">
              <a:spcBef>
                <a:spcPts val="0"/>
              </a:spcBef>
              <a:spcAft>
                <a:spcPts val="0"/>
              </a:spcAft>
              <a:buSzPts val="1800"/>
              <a:buChar char="●"/>
            </a:pPr>
            <a:r>
              <a:rPr lang="en"/>
              <a:t>Noting that EV(</a:t>
            </a:r>
            <a:r>
              <a:rPr i="1" lang="en"/>
              <a:t>A</a:t>
            </a:r>
            <a:r>
              <a:rPr lang="en"/>
              <a:t>) = $3200 and EV(</a:t>
            </a:r>
            <a:r>
              <a:rPr i="1" lang="en"/>
              <a:t>B</a:t>
            </a:r>
            <a:r>
              <a:rPr lang="en"/>
              <a:t>) = $3000, which one will you choose?</a:t>
            </a:r>
            <a:endParaRPr/>
          </a:p>
          <a:p>
            <a:pPr indent="-342900" lvl="0" marL="457200" rtl="0" algn="l">
              <a:spcBef>
                <a:spcPts val="0"/>
              </a:spcBef>
              <a:spcAft>
                <a:spcPts val="0"/>
              </a:spcAft>
              <a:buSzPts val="1800"/>
              <a:buChar char="●"/>
            </a:pPr>
            <a:r>
              <a:rPr lang="en"/>
              <a:t>What if this same lottery were offered to you a hundred times in a row?</a:t>
            </a:r>
            <a:endParaRPr/>
          </a:p>
          <a:p>
            <a:pPr indent="-342900" lvl="0" marL="457200" rtl="0" algn="l">
              <a:spcBef>
                <a:spcPts val="0"/>
              </a:spcBef>
              <a:spcAft>
                <a:spcPts val="0"/>
              </a:spcAft>
              <a:buSzPts val="1800"/>
              <a:buChar char="●"/>
            </a:pPr>
            <a:r>
              <a:rPr lang="en"/>
              <a:t>What if B was [1.0, $2000] instead?</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2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1504" name="Google Shape;1504;p2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usually follows a </a:t>
            </a:r>
            <a:r>
              <a:rPr b="1" lang="en"/>
              <a:t>convex</a:t>
            </a:r>
            <a:r>
              <a:rPr lang="en"/>
              <a:t>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1505" name="Google Shape;1505;p246"/>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2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Curves Cause Risk Aversion</a:t>
            </a:r>
            <a:endParaRPr/>
          </a:p>
        </p:txBody>
      </p:sp>
      <p:sp>
        <p:nvSpPr>
          <p:cNvPr id="1511" name="Google Shape;1511;p247"/>
          <p:cNvSpPr txBox="1"/>
          <p:nvPr>
            <p:ph idx="1" type="body"/>
          </p:nvPr>
        </p:nvSpPr>
        <p:spPr>
          <a:xfrm>
            <a:off x="311700" y="1181700"/>
            <a:ext cx="4593300" cy="322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t>
            </a:r>
            <a:r>
              <a:rPr lang="en"/>
              <a:t>ine segment connecting any two points U(</a:t>
            </a:r>
            <a:r>
              <a:rPr i="1" lang="en"/>
              <a:t>W</a:t>
            </a:r>
            <a:r>
              <a:rPr baseline="-25000" lang="en"/>
              <a:t>0</a:t>
            </a:r>
            <a:r>
              <a:rPr lang="en"/>
              <a:t>) and U(</a:t>
            </a:r>
            <a:r>
              <a:rPr i="1" lang="en"/>
              <a:t>W</a:t>
            </a:r>
            <a:r>
              <a:rPr baseline="-25000" lang="en"/>
              <a:t>1</a:t>
            </a:r>
            <a:r>
              <a:rPr lang="en"/>
              <a:t>) on a convex utility curve lies fully below that curve</a:t>
            </a:r>
            <a:endParaRPr/>
          </a:p>
          <a:p>
            <a:pPr indent="-342900" lvl="0" marL="457200" rtl="0" algn="l">
              <a:spcBef>
                <a:spcPts val="0"/>
              </a:spcBef>
              <a:spcAft>
                <a:spcPts val="0"/>
              </a:spcAft>
              <a:buSzPts val="1800"/>
              <a:buChar char="●"/>
            </a:pPr>
            <a:r>
              <a:rPr lang="en"/>
              <a:t>Rational agents become </a:t>
            </a:r>
            <a:r>
              <a:rPr b="1" lang="en"/>
              <a:t>risk-averse</a:t>
            </a:r>
            <a:endParaRPr b="1"/>
          </a:p>
          <a:p>
            <a:pPr indent="-342900" lvl="0" marL="457200" rtl="0" algn="l">
              <a:spcBef>
                <a:spcPts val="0"/>
              </a:spcBef>
              <a:spcAft>
                <a:spcPts val="0"/>
              </a:spcAft>
              <a:buSzPts val="1800"/>
              <a:buChar char="●"/>
            </a:pPr>
            <a:r>
              <a:rPr lang="en"/>
              <a:t>Consider lottery W = [p, </a:t>
            </a:r>
            <a:r>
              <a:rPr i="1" lang="en"/>
              <a:t>W</a:t>
            </a:r>
            <a:r>
              <a:rPr baseline="-25000" lang="en"/>
              <a:t>0</a:t>
            </a:r>
            <a:r>
              <a:rPr lang="en"/>
              <a:t>; (1 – p), </a:t>
            </a:r>
            <a:r>
              <a:rPr i="1" lang="en"/>
              <a:t>W</a:t>
            </a:r>
            <a:r>
              <a:rPr baseline="-25000" lang="en"/>
              <a:t>1</a:t>
            </a:r>
            <a:r>
              <a:rPr lang="en"/>
              <a:t>]</a:t>
            </a:r>
            <a:endParaRPr/>
          </a:p>
          <a:p>
            <a:pPr indent="-342900" lvl="0" marL="457200" rtl="0" algn="l">
              <a:spcBef>
                <a:spcPts val="0"/>
              </a:spcBef>
              <a:spcAft>
                <a:spcPts val="0"/>
              </a:spcAft>
              <a:buSzPts val="1800"/>
              <a:buChar char="●"/>
            </a:pPr>
            <a:r>
              <a:rPr lang="en"/>
              <a:t>U(EV(</a:t>
            </a:r>
            <a:r>
              <a:rPr i="1" lang="en"/>
              <a:t>W</a:t>
            </a:r>
            <a:r>
              <a:rPr lang="en"/>
              <a:t>)) &gt; EV(U(</a:t>
            </a:r>
            <a:r>
              <a:rPr i="1" lang="en"/>
              <a:t>W</a:t>
            </a:r>
            <a:r>
              <a:rPr lang="en"/>
              <a:t>))</a:t>
            </a:r>
            <a:endParaRPr/>
          </a:p>
          <a:p>
            <a:pPr indent="-342900" lvl="0" marL="457200" rtl="0" algn="l">
              <a:spcBef>
                <a:spcPts val="0"/>
              </a:spcBef>
              <a:spcAft>
                <a:spcPts val="0"/>
              </a:spcAft>
              <a:buSzPts val="1800"/>
              <a:buChar char="●"/>
            </a:pPr>
            <a:r>
              <a:rPr lang="en"/>
              <a:t>This equation holds for any 0 &lt; </a:t>
            </a:r>
            <a:r>
              <a:rPr i="1" lang="en"/>
              <a:t>p</a:t>
            </a:r>
            <a:r>
              <a:rPr lang="en"/>
              <a:t> &lt; 1</a:t>
            </a:r>
            <a:endParaRPr i="1"/>
          </a:p>
        </p:txBody>
      </p:sp>
      <p:pic>
        <p:nvPicPr>
          <p:cNvPr id="1512" name="Google Shape;1512;p247"/>
          <p:cNvPicPr preferRelativeResize="0"/>
          <p:nvPr/>
        </p:nvPicPr>
        <p:blipFill>
          <a:blip r:embed="rId3">
            <a:alphaModFix/>
          </a:blip>
          <a:stretch>
            <a:fillRect/>
          </a:stretch>
        </p:blipFill>
        <p:spPr>
          <a:xfrm>
            <a:off x="5047125" y="1313675"/>
            <a:ext cx="3429000" cy="3048000"/>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2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In The Large and In The Small</a:t>
            </a:r>
            <a:endParaRPr/>
          </a:p>
        </p:txBody>
      </p:sp>
      <p:sp>
        <p:nvSpPr>
          <p:cNvPr id="1518" name="Google Shape;1518;p2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utility curves are </a:t>
            </a:r>
            <a:r>
              <a:rPr b="1" lang="en"/>
              <a:t>effectively linear on a small enough scale</a:t>
            </a:r>
            <a:r>
              <a:rPr lang="en"/>
              <a:t>, and maximizing expected utility coincides with maximizing expected value</a:t>
            </a:r>
            <a:endParaRPr/>
          </a:p>
          <a:p>
            <a:pPr indent="-342900" lvl="0" marL="457200" rtl="0" algn="l">
              <a:spcBef>
                <a:spcPts val="0"/>
              </a:spcBef>
              <a:spcAft>
                <a:spcPts val="0"/>
              </a:spcAft>
              <a:buSzPts val="1800"/>
              <a:buChar char="●"/>
            </a:pPr>
            <a:r>
              <a:rPr lang="en"/>
              <a:t>When playing poker for pennies, maximizing value is maximizing utility</a:t>
            </a:r>
            <a:endParaRPr/>
          </a:p>
          <a:p>
            <a:pPr indent="-342900" lvl="0" marL="457200" rtl="0" algn="l">
              <a:spcBef>
                <a:spcPts val="0"/>
              </a:spcBef>
              <a:spcAft>
                <a:spcPts val="0"/>
              </a:spcAft>
              <a:buSzPts val="1800"/>
              <a:buChar char="●"/>
            </a:pPr>
            <a:r>
              <a:rPr lang="en"/>
              <a:t>When playing poker for too high stakes, rationally maximizing utility becomes </a:t>
            </a:r>
            <a:r>
              <a:rPr b="1" lang="en"/>
              <a:t>trying to avoid loss</a:t>
            </a:r>
            <a:r>
              <a:rPr lang="en"/>
              <a:t>, so the player makes suboptimal actions</a:t>
            </a:r>
            <a:endParaRPr/>
          </a:p>
          <a:p>
            <a:pPr indent="-342900" lvl="0" marL="457200" rtl="0" algn="l">
              <a:spcBef>
                <a:spcPts val="0"/>
              </a:spcBef>
              <a:spcAft>
                <a:spcPts val="0"/>
              </a:spcAft>
              <a:buSzPts val="1800"/>
              <a:buChar char="●"/>
            </a:pPr>
            <a:r>
              <a:rPr lang="en"/>
              <a:t>See the colourful tale of billionaire banker Andrew Beal against top Vegas poker players told in </a:t>
            </a:r>
            <a:r>
              <a:rPr i="1" lang="en"/>
              <a:t>The Professor, The Banker and The Suicide King</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2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1524" name="Google Shape;1524;p2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a:t>
            </a:r>
            <a:r>
              <a:rPr b="1" lang="en"/>
              <a:t>concave</a:t>
            </a:r>
            <a:r>
              <a:rPr lang="en"/>
              <a:t>, so rational agents </a:t>
            </a:r>
            <a:r>
              <a:rPr lang="en"/>
              <a:t>suddenly</a:t>
            </a:r>
            <a:r>
              <a:rPr lang="en"/>
              <a:t> become </a:t>
            </a:r>
            <a:r>
              <a:rPr b="1" lang="en"/>
              <a:t>risk-seeking</a:t>
            </a:r>
            <a:endParaRPr b="1"/>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life savings, a double-or-nothing bet with 40% chance to win and 60% chance to lose starts looking temptingly rational</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2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Insurance Premium as </a:t>
            </a:r>
            <a:r>
              <a:rPr lang="en"/>
              <a:t>Value of Certainty</a:t>
            </a:r>
            <a:endParaRPr/>
          </a:p>
        </p:txBody>
      </p:sp>
      <p:sp>
        <p:nvSpPr>
          <p:cNvPr id="1530" name="Google Shape;1530;p2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equals U(</a:t>
            </a:r>
            <a:r>
              <a:rPr lang="en"/>
              <a:t>[0.8, $4000; 0.2, $0]</a:t>
            </a:r>
            <a:r>
              <a:rPr lang="en"/>
              <a:t>)</a:t>
            </a:r>
            <a:endParaRPr/>
          </a:p>
          <a:p>
            <a:pPr indent="-342900" lvl="0" marL="457200" rtl="0" algn="l">
              <a:spcBef>
                <a:spcPts val="0"/>
              </a:spcBef>
              <a:spcAft>
                <a:spcPts val="0"/>
              </a:spcAft>
              <a:buSzPts val="1800"/>
              <a:buChar char="●"/>
            </a:pPr>
            <a:r>
              <a:rPr lang="en"/>
              <a:t>$2500 is called Joe's </a:t>
            </a:r>
            <a:r>
              <a:rPr b="1" lang="en"/>
              <a:t>certainty equivalent</a:t>
            </a:r>
            <a:r>
              <a:rPr lang="en"/>
              <a:t> for lottery </a:t>
            </a:r>
            <a:r>
              <a:rPr lang="en"/>
              <a:t>[0.8, $4000; 0.2, $0]</a:t>
            </a:r>
            <a:endParaRPr/>
          </a:p>
          <a:p>
            <a:pPr indent="-342900" lvl="0" marL="457200" rtl="0" algn="l">
              <a:spcBef>
                <a:spcPts val="0"/>
              </a:spcBef>
              <a:spcAft>
                <a:spcPts val="0"/>
              </a:spcAft>
              <a:buSzPts val="1800"/>
              <a:buChar char="●"/>
            </a:pPr>
            <a:r>
              <a:rPr lang="en"/>
              <a:t>This difference $3200 – $2500 = $700 is Joe's </a:t>
            </a:r>
            <a:r>
              <a:rPr b="1" lang="en"/>
              <a:t>insurance premium</a:t>
            </a:r>
            <a:endParaRPr b="1"/>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at least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of –$700 for Joe</a:t>
            </a:r>
            <a:endParaRPr/>
          </a:p>
          <a:p>
            <a:pPr indent="-342900" lvl="0" marL="457200" rtl="0" algn="l">
              <a:spcBef>
                <a:spcPts val="0"/>
              </a:spcBef>
              <a:spcAft>
                <a:spcPts val="0"/>
              </a:spcAft>
              <a:buSzPts val="1800"/>
              <a:buChar char="●"/>
            </a:pPr>
            <a:r>
              <a:rPr lang="en"/>
              <a:t>Yet trade is positive EU for both sides, so it can happen</a:t>
            </a:r>
            <a:endParaRPr/>
          </a:p>
          <a:p>
            <a:pPr indent="-342900" lvl="0" marL="457200" rtl="0" algn="l">
              <a:spcBef>
                <a:spcPts val="0"/>
              </a:spcBef>
              <a:spcAft>
                <a:spcPts val="0"/>
              </a:spcAft>
              <a:buSzPts val="1800"/>
              <a:buChar char="●"/>
            </a:pPr>
            <a:r>
              <a:rPr lang="en"/>
              <a:t>Especially important for lotteries [1 – ε, status quo; ε, disaster]</a:t>
            </a:r>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2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1536" name="Google Shape;1536;p2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is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2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Contradiction in </a:t>
            </a:r>
            <a:r>
              <a:rPr lang="en"/>
              <a:t>Allais Paradox</a:t>
            </a:r>
            <a:endParaRPr/>
          </a:p>
        </p:txBody>
      </p:sp>
      <p:sp>
        <p:nvSpPr>
          <p:cNvPr id="1542" name="Google Shape;1542;p2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Two inequalities with three unknowns, not enough information</a:t>
            </a:r>
            <a:endParaRPr/>
          </a:p>
          <a:p>
            <a:pPr indent="-342900" lvl="0" marL="457200" rtl="0" algn="l">
              <a:spcBef>
                <a:spcPts val="0"/>
              </a:spcBef>
              <a:spcAft>
                <a:spcPts val="0"/>
              </a:spcAft>
              <a:buSzPts val="1800"/>
              <a:buChar char="●"/>
            </a:pPr>
            <a:r>
              <a:rPr lang="en"/>
              <a:t>Since utility functions can be shifted without affect the rational action, let us fix U($0) = 0 (important to note that U($0) = 0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	0.8U($4000) &lt; U($3000)</a:t>
            </a:r>
            <a:br>
              <a:rPr lang="en"/>
            </a:br>
            <a:r>
              <a:rPr lang="en"/>
              <a:t>	0.2U($4000) &gt; 0.25U($3000)</a:t>
            </a:r>
            <a:endParaRPr/>
          </a:p>
          <a:p>
            <a:pPr indent="-342900" lvl="0" marL="457200" rtl="0" algn="l">
              <a:spcBef>
                <a:spcPts val="0"/>
              </a:spcBef>
              <a:spcAft>
                <a:spcPts val="0"/>
              </a:spcAft>
              <a:buSzPts val="1800"/>
              <a:buChar char="●"/>
            </a:pPr>
            <a:r>
              <a:rPr lang="en"/>
              <a:t>Multiply both sides in second inequality by 4 for contradiction!</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2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1548" name="Google Shape;1548;p2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b="1" lang="en"/>
              <a:t>Anchoring</a:t>
            </a:r>
            <a:r>
              <a:rPr lang="en"/>
              <a:t> to baseline: a gambler who first wins $1000 and then loses it will end up feeling worse than a gambler who first loses $1000 and then wins it back, despite the fact that both gamblers started and ended exact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2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1554" name="Google Shape;1554;p2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available bedrooms in the preference order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t>
            </a:r>
            <a:r>
              <a:rPr b="1" lang="en"/>
              <a:t>Auction</a:t>
            </a:r>
            <a:r>
              <a:rPr lang="en"/>
              <a:t> of the bedrooms as </a:t>
            </a:r>
            <a:r>
              <a:rPr lang="en"/>
              <a:t>share</a:t>
            </a:r>
            <a:r>
              <a:rPr lang="en"/>
              <a:t> of rent</a:t>
            </a:r>
            <a:endParaRPr/>
          </a:p>
          <a:p>
            <a:pPr indent="-342900" lvl="0" marL="457200" rtl="0" algn="l">
              <a:spcBef>
                <a:spcPts val="0"/>
              </a:spcBef>
              <a:spcAft>
                <a:spcPts val="0"/>
              </a:spcAft>
              <a:buSzPts val="1800"/>
              <a:buChar char="●"/>
            </a:pPr>
            <a:r>
              <a:rPr lang="en"/>
              <a:t>Use </a:t>
            </a:r>
            <a:r>
              <a:rPr b="1" lang="en"/>
              <a:t>price signals</a:t>
            </a:r>
            <a:r>
              <a:rPr lang="en"/>
              <a:t> to measure preferences under scarcity (Economics 101)</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2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Using Indifference Principle</a:t>
            </a:r>
            <a:endParaRPr/>
          </a:p>
        </p:txBody>
      </p:sp>
      <p:sp>
        <p:nvSpPr>
          <p:cNvPr id="1560" name="Google Shape;1560;p2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a:t>
            </a:r>
            <a:r>
              <a:rPr b="1" lang="en"/>
              <a:t>willing to risk the most to get it</a:t>
            </a:r>
            <a:endParaRPr b="1"/>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This protocol does not </a:t>
            </a:r>
            <a:r>
              <a:rPr b="1" lang="en"/>
              <a:t>enforce honesty</a:t>
            </a:r>
            <a:r>
              <a:rPr lang="en"/>
              <a:t>: one friend can gain by overstating their value of </a:t>
            </a:r>
            <a:r>
              <a:rPr i="1" lang="en"/>
              <a:t>p</a:t>
            </a:r>
            <a:r>
              <a:rPr lang="en"/>
              <a:t> that they would settle for</a:t>
            </a:r>
            <a:endParaRPr i="1"/>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2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1566" name="Google Shape;1566;p2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a:t>
            </a:r>
            <a:r>
              <a:rPr b="1" lang="en"/>
              <a:t>sealed-bid</a:t>
            </a:r>
            <a:r>
              <a:rPr lang="en"/>
              <a:t>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a:t>
            </a:r>
            <a:r>
              <a:rPr b="1" lang="en"/>
              <a:t>Vickrey Auction</a:t>
            </a:r>
            <a:r>
              <a:rPr lang="en"/>
              <a:t>: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highest of other bids equal $W: three possible cases</a:t>
            </a:r>
            <a:endParaRPr/>
          </a:p>
          <a:p>
            <a:pPr indent="-342900" lvl="0" marL="457200" rtl="0" algn="l">
              <a:spcBef>
                <a:spcPts val="0"/>
              </a:spcBef>
              <a:spcAft>
                <a:spcPts val="0"/>
              </a:spcAft>
              <a:buSzPts val="1800"/>
              <a:buChar char="●"/>
            </a:pPr>
            <a:r>
              <a:rPr lang="en"/>
              <a:t>If B &lt; P &lt; W, the bid made no difference anyway</a:t>
            </a:r>
            <a:endParaRPr/>
          </a:p>
          <a:p>
            <a:pPr indent="-342900" lvl="0" marL="457200" rtl="0" algn="l">
              <a:spcBef>
                <a:spcPts val="0"/>
              </a:spcBef>
              <a:spcAft>
                <a:spcPts val="0"/>
              </a:spcAft>
              <a:buSzPts val="1800"/>
              <a:buChar char="●"/>
            </a:pPr>
            <a:r>
              <a:rPr lang="en"/>
              <a:t>If B &lt; W &lt; P, agent missed opportunity to pay $W for value of $P</a:t>
            </a:r>
            <a:endParaRPr/>
          </a:p>
          <a:p>
            <a:pPr indent="-342900" lvl="0" marL="457200" rtl="0" algn="l">
              <a:spcBef>
                <a:spcPts val="0"/>
              </a:spcBef>
              <a:spcAft>
                <a:spcPts val="0"/>
              </a:spcAft>
              <a:buSzPts val="1800"/>
              <a:buChar char="●"/>
            </a:pPr>
            <a:r>
              <a:rPr lang="en"/>
              <a:t>If W &lt; B &lt; P, bidding $B is same as bidding $P, </a:t>
            </a:r>
            <a:r>
              <a:rPr lang="en"/>
              <a:t>no difference</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2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1572" name="Google Shape;1572;p2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Multiagent systems make analysis of optimal action difficult</a:t>
            </a:r>
            <a:endParaRPr/>
          </a:p>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a:t>
            </a:r>
            <a:r>
              <a:rPr b="1" lang="en"/>
              <a:t>simultaneously</a:t>
            </a:r>
            <a:r>
              <a:rPr lang="en"/>
              <a:t>, game is no longer a tree, but a </a:t>
            </a:r>
            <a:r>
              <a:rPr b="1" lang="en"/>
              <a:t>payoff matrix</a:t>
            </a:r>
            <a:endParaRPr b="1"/>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2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1578" name="Google Shape;1578;p2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a:t>
            </a:r>
            <a:r>
              <a:rPr b="1" lang="en"/>
              <a:t>zero-sum game</a:t>
            </a:r>
            <a:r>
              <a:rPr lang="en"/>
              <a:t>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1579" name="Google Shape;1579;p258"/>
          <p:cNvGraphicFramePr/>
          <p:nvPr/>
        </p:nvGraphicFramePr>
        <p:xfrm>
          <a:off x="952500" y="1801650"/>
          <a:ext cx="3000000" cy="3000000"/>
        </p:xfrm>
        <a:graphic>
          <a:graphicData uri="http://schemas.openxmlformats.org/drawingml/2006/table">
            <a:tbl>
              <a:tblPr>
                <a:noFill/>
                <a:tableStyleId>{A7F4CB7C-9274-4089-93B6-CA41E1E68121}</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2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 Gives The Answer</a:t>
            </a:r>
            <a:endParaRPr/>
          </a:p>
        </p:txBody>
      </p:sp>
      <p:sp>
        <p:nvSpPr>
          <p:cNvPr id="1585" name="Google Shape;1585;p2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a:t>
            </a:r>
            <a:r>
              <a:rPr b="1" lang="en"/>
              <a:t>indifferent</a:t>
            </a:r>
            <a:r>
              <a:rPr lang="en"/>
              <a: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the opponent can't improve their lot by deviating from his own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2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1591" name="Google Shape;1591;p2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both players ended with same two probabilities 6/13 and 7/13 for their moves, this doesn't need to happen in general</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2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1597" name="Google Shape;1597;p2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Rock-Paper-Scissors</a:t>
            </a:r>
            <a:r>
              <a:rPr lang="en"/>
              <a:t>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1598" name="Google Shape;1598;p261"/>
          <p:cNvGraphicFramePr/>
          <p:nvPr/>
        </p:nvGraphicFramePr>
        <p:xfrm>
          <a:off x="952500" y="1809750"/>
          <a:ext cx="3000000" cy="3000000"/>
        </p:xfrm>
        <a:graphic>
          <a:graphicData uri="http://schemas.openxmlformats.org/drawingml/2006/table">
            <a:tbl>
              <a:tblPr>
                <a:noFill/>
                <a:tableStyleId>{A7F4CB7C-9274-4089-93B6-CA41E1E68121}</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237" name="Google Shape;237;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the agent executes the chosen action in environment, it is committed to that action, and there are </a:t>
            </a:r>
            <a:r>
              <a:rPr b="1" lang="en"/>
              <a:t>no backsies</a:t>
            </a:r>
            <a:r>
              <a:rPr lang="en"/>
              <a:t> allowed</a:t>
            </a:r>
            <a:endParaRPr/>
          </a:p>
          <a:p>
            <a:pPr indent="-342900" lvl="0" marL="457200" rtl="0" algn="l">
              <a:spcBef>
                <a:spcPts val="0"/>
              </a:spcBef>
              <a:spcAft>
                <a:spcPts val="0"/>
              </a:spcAft>
              <a:buSzPts val="1800"/>
              <a:buChar char="●"/>
            </a:pPr>
            <a:r>
              <a:rPr lang="en"/>
              <a:t>Agent should c</a:t>
            </a:r>
            <a:r>
              <a:rPr lang="en"/>
              <a:t>reate a sufficiently faithful </a:t>
            </a:r>
            <a:r>
              <a:rPr b="1" lang="en"/>
              <a:t>internal model of environment</a:t>
            </a:r>
            <a:r>
              <a:rPr lang="en"/>
              <a:t> to play around with, and use that model to first explore different possibilities</a:t>
            </a:r>
            <a:endParaRPr/>
          </a:p>
          <a:p>
            <a:pPr indent="-342900" lvl="0" marL="457200" rtl="0" algn="l">
              <a:spcBef>
                <a:spcPts val="0"/>
              </a:spcBef>
              <a:spcAft>
                <a:spcPts val="0"/>
              </a:spcAft>
              <a:buSzPts val="1800"/>
              <a:buChar char="●"/>
            </a:pPr>
            <a:r>
              <a:rPr lang="en"/>
              <a:t>Abstract away the details that don't affect action selection for agent</a:t>
            </a:r>
            <a:endParaRPr/>
          </a:p>
          <a:p>
            <a:pPr indent="-342900" lvl="0" marL="457200" rtl="0" algn="l">
              <a:spcBef>
                <a:spcPts val="0"/>
              </a:spcBef>
              <a:spcAft>
                <a:spcPts val="0"/>
              </a:spcAft>
              <a:buSzPts val="1800"/>
              <a:buChar char="●"/>
            </a:pPr>
            <a:r>
              <a:rPr b="1" lang="en"/>
              <a:t>State spaces</a:t>
            </a:r>
            <a:r>
              <a:rPr lang="en"/>
              <a:t>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b="1" lang="en"/>
              <a:t>State space searching</a:t>
            </a:r>
            <a:r>
              <a:rPr lang="en"/>
              <a:t> finds the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2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To Modified Rock-Paper-Scissors</a:t>
            </a:r>
            <a:endParaRPr/>
          </a:p>
        </p:txBody>
      </p:sp>
      <p:sp>
        <p:nvSpPr>
          <p:cNvPr id="1604" name="Google Shape;1604;p2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to modified Rock-Paper-Scissors is a bit counterintuitive</a:t>
            </a:r>
            <a:endParaRPr/>
          </a:p>
          <a:p>
            <a:pPr indent="-342900" lvl="0" marL="457200" rtl="0" algn="l">
              <a:spcBef>
                <a:spcPts val="0"/>
              </a:spcBef>
              <a:spcAft>
                <a:spcPts val="0"/>
              </a:spcAft>
              <a:buSzPts val="1800"/>
              <a:buChar char="●"/>
            </a:pPr>
            <a:r>
              <a:rPr lang="en"/>
              <a:t>If winning with rock pays extra well, one might assume that we would play rock more often than in ordinary rock-paper-scissors</a:t>
            </a:r>
            <a:endParaRPr/>
          </a:p>
          <a:p>
            <a:pPr indent="-342900" lvl="0" marL="457200" rtl="0" algn="l">
              <a:spcBef>
                <a:spcPts val="0"/>
              </a:spcBef>
              <a:spcAft>
                <a:spcPts val="0"/>
              </a:spcAft>
              <a:buSzPts val="1800"/>
              <a:buChar char="●"/>
            </a:pPr>
            <a:r>
              <a:rPr lang="en"/>
              <a:t>However, opponent can adapt by playing paper more often</a:t>
            </a:r>
            <a:endParaRPr/>
          </a:p>
          <a:p>
            <a:pPr indent="-342900" lvl="0" marL="457200" rtl="0" algn="l">
              <a:spcBef>
                <a:spcPts val="0"/>
              </a:spcBef>
              <a:spcAft>
                <a:spcPts val="0"/>
              </a:spcAft>
              <a:buSzPts val="1800"/>
              <a:buChar char="●"/>
            </a:pPr>
            <a:r>
              <a:rPr lang="en"/>
              <a:t>Nash equilibrium solution actually plays rock and scissors with probability 1/4, and plays </a:t>
            </a:r>
            <a:r>
              <a:rPr b="1" lang="en"/>
              <a:t>paper with probability 1/2</a:t>
            </a:r>
            <a:endParaRPr b="1"/>
          </a:p>
          <a:p>
            <a:pPr indent="-342900" lvl="0" marL="457200" rtl="0" algn="l">
              <a:spcBef>
                <a:spcPts val="0"/>
              </a:spcBef>
              <a:spcAft>
                <a:spcPts val="0"/>
              </a:spcAft>
              <a:buSzPts val="1800"/>
              <a:buChar char="●"/>
            </a:pPr>
            <a:r>
              <a:rPr lang="en"/>
              <a:t>If the payoff with rock were $1000 versus $1 for winning with paper or scissors, the Nash equilibrium solution would play paper with probability 999/1001, and rock and scissors with </a:t>
            </a:r>
            <a:r>
              <a:rPr lang="en"/>
              <a:t>probability</a:t>
            </a:r>
            <a:r>
              <a:rPr lang="en"/>
              <a:t> 1/1001</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2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1610" name="Google Shape;1610;p2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a:t>
            </a:r>
            <a:r>
              <a:rPr b="1" lang="en"/>
              <a:t>saddle point</a:t>
            </a:r>
            <a:r>
              <a:rPr lang="en"/>
              <a:t> that is simultaneously its </a:t>
            </a:r>
            <a:r>
              <a:rPr b="1" lang="en"/>
              <a:t>row minimum</a:t>
            </a:r>
            <a:r>
              <a:rPr lang="en"/>
              <a:t> and </a:t>
            </a:r>
            <a:r>
              <a:rPr b="1" lang="en"/>
              <a:t>column maximum</a:t>
            </a:r>
            <a:r>
              <a:rPr lang="en"/>
              <a:t>:</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a:t>
            </a:r>
            <a:endParaRPr/>
          </a:p>
          <a:p>
            <a:pPr indent="-342900" lvl="0" marL="457200" rtl="0" algn="l">
              <a:spcBef>
                <a:spcPts val="0"/>
              </a:spcBef>
              <a:spcAft>
                <a:spcPts val="0"/>
              </a:spcAft>
              <a:buSzPts val="1800"/>
              <a:buChar char="●"/>
            </a:pPr>
            <a:r>
              <a:rPr lang="en"/>
              <a:t>Game becomes deterministic</a:t>
            </a:r>
            <a:endParaRPr/>
          </a:p>
        </p:txBody>
      </p:sp>
      <p:graphicFrame>
        <p:nvGraphicFramePr>
          <p:cNvPr id="1611" name="Google Shape;1611;p263"/>
          <p:cNvGraphicFramePr/>
          <p:nvPr/>
        </p:nvGraphicFramePr>
        <p:xfrm>
          <a:off x="952500" y="2168075"/>
          <a:ext cx="3000000" cy="3000000"/>
        </p:xfrm>
        <a:graphic>
          <a:graphicData uri="http://schemas.openxmlformats.org/drawingml/2006/table">
            <a:tbl>
              <a:tblPr>
                <a:noFill/>
                <a:tableStyleId>{A7F4CB7C-9274-4089-93B6-CA41E1E68121}</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2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With More Complex Games</a:t>
            </a:r>
            <a:endParaRPr/>
          </a:p>
        </p:txBody>
      </p:sp>
      <p:sp>
        <p:nvSpPr>
          <p:cNvPr id="1617" name="Google Shape;1617;p2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laying against indifferent nature, choose your action to maximize its EV</a:t>
            </a:r>
            <a:endParaRPr/>
          </a:p>
          <a:p>
            <a:pPr indent="-342900" lvl="0" marL="457200" rtl="0" algn="l">
              <a:spcBef>
                <a:spcPts val="0"/>
              </a:spcBef>
              <a:spcAft>
                <a:spcPts val="0"/>
              </a:spcAft>
              <a:buSzPts val="1800"/>
              <a:buChar char="●"/>
            </a:pPr>
            <a:r>
              <a:rPr lang="en"/>
              <a:t>When you follow your Bayes equilibrium strategy, you will c</a:t>
            </a:r>
            <a:r>
              <a:rPr lang="en"/>
              <a:t>hoose your action probabilities so that </a:t>
            </a:r>
            <a:r>
              <a:rPr lang="en"/>
              <a:t>all actions available to your opponent look equally good to him, </a:t>
            </a:r>
            <a:r>
              <a:rPr lang="en"/>
              <a:t>based on what he knows inside the game</a:t>
            </a:r>
            <a:endParaRPr/>
          </a:p>
          <a:p>
            <a:pPr indent="-342900" lvl="0" marL="457200" rtl="0" algn="l">
              <a:spcBef>
                <a:spcPts val="0"/>
              </a:spcBef>
              <a:spcAft>
                <a:spcPts val="0"/>
              </a:spcAft>
              <a:buSzPts val="1800"/>
              <a:buChar char="●"/>
            </a:pPr>
            <a:r>
              <a:rPr b="1" lang="en"/>
              <a:t>Range</a:t>
            </a:r>
            <a:r>
              <a:rPr lang="en"/>
              <a:t>: Create a probability model of states of environment and opponent</a:t>
            </a:r>
            <a:endParaRPr/>
          </a:p>
          <a:p>
            <a:pPr indent="-342900" lvl="0" marL="457200" rtl="0" algn="l">
              <a:spcBef>
                <a:spcPts val="0"/>
              </a:spcBef>
              <a:spcAft>
                <a:spcPts val="0"/>
              </a:spcAft>
              <a:buSzPts val="1800"/>
              <a:buChar char="●"/>
            </a:pPr>
            <a:r>
              <a:rPr b="1" lang="en"/>
              <a:t>Equity</a:t>
            </a:r>
            <a:r>
              <a:rPr lang="en"/>
              <a:t>: Give each of your actions a probability, and compute the values of opponent's actions (not your actions!) based on your action probabilities</a:t>
            </a:r>
            <a:endParaRPr/>
          </a:p>
          <a:p>
            <a:pPr indent="-342900" lvl="0" marL="457200" rtl="0" algn="l">
              <a:spcBef>
                <a:spcPts val="0"/>
              </a:spcBef>
              <a:spcAft>
                <a:spcPts val="0"/>
              </a:spcAft>
              <a:buSzPts val="1800"/>
              <a:buChar char="●"/>
            </a:pPr>
            <a:r>
              <a:rPr b="1" lang="en"/>
              <a:t>Equalize</a:t>
            </a:r>
            <a:r>
              <a:rPr lang="en"/>
              <a:t>: Solve your action probabilities not to maximize your own value, but that every action for opponent has the same expected value</a:t>
            </a: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2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 of Poker Bluffing</a:t>
            </a:r>
            <a:endParaRPr/>
          </a:p>
        </p:txBody>
      </p:sp>
      <p:sp>
        <p:nvSpPr>
          <p:cNvPr id="1623" name="Google Shape;1623;p2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Playing </a:t>
            </a:r>
            <a:r>
              <a:rPr b="1" lang="en"/>
              <a:t>draw poker</a:t>
            </a:r>
            <a:r>
              <a:rPr lang="en"/>
              <a:t> where opponent can't see your five cards, you drew one card, either </a:t>
            </a:r>
            <a:r>
              <a:rPr b="1" lang="en"/>
              <a:t>making your draw</a:t>
            </a:r>
            <a:r>
              <a:rPr lang="en"/>
              <a:t> or being </a:t>
            </a:r>
            <a:r>
              <a:rPr b="1" lang="en"/>
              <a:t>bust</a:t>
            </a:r>
            <a:endParaRPr b="1"/>
          </a:p>
          <a:p>
            <a:pPr indent="-342900" lvl="0" marL="457200" rtl="0" algn="l">
              <a:spcBef>
                <a:spcPts val="0"/>
              </a:spcBef>
              <a:spcAft>
                <a:spcPts val="0"/>
              </a:spcAft>
              <a:buSzPts val="1800"/>
              <a:buChar char="●"/>
            </a:pPr>
            <a:r>
              <a:rPr lang="en"/>
              <a:t>You know exactly what you have, but opponent does not; he checks</a:t>
            </a:r>
            <a:endParaRPr/>
          </a:p>
          <a:p>
            <a:pPr indent="-342900" lvl="0" marL="457200" rtl="0" algn="l">
              <a:spcBef>
                <a:spcPts val="0"/>
              </a:spcBef>
              <a:spcAft>
                <a:spcPts val="0"/>
              </a:spcAft>
              <a:buSzPts val="1800"/>
              <a:buChar char="●"/>
            </a:pPr>
            <a:r>
              <a:rPr lang="en"/>
              <a:t>Suppose pot stands at $100, and you have $50 left in stack</a:t>
            </a:r>
            <a:endParaRPr/>
          </a:p>
          <a:p>
            <a:pPr indent="-342900" lvl="0" marL="457200" rtl="0" algn="l">
              <a:spcBef>
                <a:spcPts val="0"/>
              </a:spcBef>
              <a:spcAft>
                <a:spcPts val="0"/>
              </a:spcAft>
              <a:buSzPts val="1800"/>
              <a:buChar char="●"/>
            </a:pPr>
            <a:r>
              <a:rPr lang="en"/>
              <a:t>If you made your draw, you will of course bet the $50</a:t>
            </a:r>
            <a:endParaRPr/>
          </a:p>
          <a:p>
            <a:pPr indent="-342900" lvl="0" marL="457200" rtl="0" algn="l">
              <a:spcBef>
                <a:spcPts val="0"/>
              </a:spcBef>
              <a:spcAft>
                <a:spcPts val="0"/>
              </a:spcAft>
              <a:buSzPts val="1800"/>
              <a:buChar char="●"/>
            </a:pPr>
            <a:r>
              <a:rPr lang="en"/>
              <a:t>If you missed your draw, how often should you bluff and bet $50?</a:t>
            </a:r>
            <a:endParaRPr/>
          </a:p>
          <a:p>
            <a:pPr indent="-342900" lvl="0" marL="457200" rtl="0" algn="l">
              <a:spcBef>
                <a:spcPts val="0"/>
              </a:spcBef>
              <a:spcAft>
                <a:spcPts val="0"/>
              </a:spcAft>
              <a:buSzPts val="1800"/>
              <a:buChar char="●"/>
            </a:pPr>
            <a:r>
              <a:rPr lang="en"/>
              <a:t>Can't be Nash to </a:t>
            </a:r>
            <a:r>
              <a:rPr b="1" lang="en"/>
              <a:t>never</a:t>
            </a:r>
            <a:r>
              <a:rPr lang="en"/>
              <a:t> bluff: opponent can't go wrong</a:t>
            </a:r>
            <a:endParaRPr/>
          </a:p>
          <a:p>
            <a:pPr indent="-342900" lvl="0" marL="457200" rtl="0" algn="l">
              <a:spcBef>
                <a:spcPts val="0"/>
              </a:spcBef>
              <a:spcAft>
                <a:spcPts val="0"/>
              </a:spcAft>
              <a:buSzPts val="1800"/>
              <a:buChar char="●"/>
            </a:pPr>
            <a:r>
              <a:rPr lang="en"/>
              <a:t>Can't be Nash to </a:t>
            </a:r>
            <a:r>
              <a:rPr b="1" lang="en"/>
              <a:t>always</a:t>
            </a:r>
            <a:r>
              <a:rPr lang="en"/>
              <a:t> bluff: most draws miss, opponent </a:t>
            </a:r>
            <a:r>
              <a:rPr lang="en"/>
              <a:t>gains</a:t>
            </a:r>
            <a:r>
              <a:rPr lang="en"/>
              <a:t> simply by always calling automatically</a:t>
            </a:r>
            <a:endParaRPr/>
          </a:p>
          <a:p>
            <a:pPr indent="-342900" lvl="0" marL="457200" rtl="0" algn="l">
              <a:spcBef>
                <a:spcPts val="0"/>
              </a:spcBef>
              <a:spcAft>
                <a:spcPts val="0"/>
              </a:spcAft>
              <a:buSzPts val="1800"/>
              <a:buChar char="●"/>
            </a:pPr>
            <a:r>
              <a:rPr lang="en"/>
              <a:t>So what is the optimal strategy in this situation?</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sp>
        <p:nvSpPr>
          <p:cNvPr id="1628" name="Google Shape;1628;p2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Equity, Equalize</a:t>
            </a:r>
            <a:endParaRPr/>
          </a:p>
        </p:txBody>
      </p:sp>
      <p:sp>
        <p:nvSpPr>
          <p:cNvPr id="1629" name="Google Shape;1629;p2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For simplicity, assume that P(Bust) = 4/5</a:t>
            </a:r>
            <a:endParaRPr/>
          </a:p>
          <a:p>
            <a:pPr indent="-342900" lvl="0" marL="457200" rtl="0" algn="l">
              <a:spcBef>
                <a:spcPts val="0"/>
              </a:spcBef>
              <a:spcAft>
                <a:spcPts val="0"/>
              </a:spcAft>
              <a:buSzPts val="1800"/>
              <a:buChar char="●"/>
            </a:pPr>
            <a:r>
              <a:rPr lang="en"/>
              <a:t>With what probability </a:t>
            </a:r>
            <a:r>
              <a:rPr i="1" lang="en"/>
              <a:t>p</a:t>
            </a:r>
            <a:r>
              <a:rPr lang="en"/>
              <a:t> should you bluff, when your draw is bust?</a:t>
            </a:r>
            <a:endParaRPr/>
          </a:p>
          <a:p>
            <a:pPr indent="-342900" lvl="0" marL="457200" rtl="0" algn="l">
              <a:spcBef>
                <a:spcPts val="0"/>
              </a:spcBef>
              <a:spcAft>
                <a:spcPts val="0"/>
              </a:spcAft>
              <a:buSzPts val="1800"/>
              <a:buChar char="●"/>
            </a:pPr>
            <a:r>
              <a:rPr lang="en"/>
              <a:t>If you don't bet, the opponent doesn't have a decision to make, he wins</a:t>
            </a:r>
            <a:endParaRPr/>
          </a:p>
          <a:p>
            <a:pPr indent="-342900" lvl="0" marL="457200" rtl="0" algn="l">
              <a:spcBef>
                <a:spcPts val="0"/>
              </a:spcBef>
              <a:spcAft>
                <a:spcPts val="0"/>
              </a:spcAft>
              <a:buSzPts val="1800"/>
              <a:buChar char="●"/>
            </a:pPr>
            <a:r>
              <a:rPr lang="en"/>
              <a:t>Given that you bet, for the opponent your hand is bust with probability</a:t>
            </a:r>
            <a:br>
              <a:rPr lang="en"/>
            </a:br>
            <a:br>
              <a:rPr lang="en"/>
            </a:br>
            <a:r>
              <a:rPr lang="en"/>
              <a:t>P(Bust | Bet)</a:t>
            </a:r>
            <a:br>
              <a:rPr lang="en"/>
            </a:br>
            <a:r>
              <a:rPr lang="en"/>
              <a:t>= P(Bet | Bust) P(Bust) / P(Bet) </a:t>
            </a:r>
            <a:br>
              <a:rPr lang="en"/>
            </a:br>
            <a:r>
              <a:rPr lang="en"/>
              <a:t>= </a:t>
            </a:r>
            <a:r>
              <a:rPr lang="en"/>
              <a:t>P(Bet | Bust) P(Bust) / (P(Bet | Bust) P(Bust) + P(Bet | not-Bust) P(not-Bust))</a:t>
            </a:r>
            <a:br>
              <a:rPr lang="en"/>
            </a:br>
            <a:r>
              <a:rPr lang="en"/>
              <a:t>= </a:t>
            </a:r>
            <a:r>
              <a:rPr i="1" lang="en"/>
              <a:t>p</a:t>
            </a:r>
            <a:r>
              <a:rPr lang="en"/>
              <a:t> * 4/5 / (</a:t>
            </a:r>
            <a:r>
              <a:rPr i="1" lang="en"/>
              <a:t>p</a:t>
            </a:r>
            <a:r>
              <a:rPr lang="en"/>
              <a:t> * 4/5 + 1 * 1/5)</a:t>
            </a:r>
            <a:br>
              <a:rPr lang="en"/>
            </a:br>
            <a:r>
              <a:rPr lang="en"/>
              <a:t>= 1 – 1 / (1 + 4 </a:t>
            </a:r>
            <a:r>
              <a:rPr i="1" lang="en"/>
              <a:t>p</a:t>
            </a:r>
            <a:r>
              <a:rPr lang="en"/>
              <a:t>) </a:t>
            </a:r>
            <a:br>
              <a:rPr lang="en"/>
            </a:b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2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Equalizes Opponent's Actions</a:t>
            </a:r>
            <a:endParaRPr/>
          </a:p>
        </p:txBody>
      </p:sp>
      <p:sp>
        <p:nvSpPr>
          <p:cNvPr id="1635" name="Google Shape;1635;p2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Choose </a:t>
            </a:r>
            <a:r>
              <a:rPr i="1" lang="en"/>
              <a:t>p</a:t>
            </a:r>
            <a:r>
              <a:rPr lang="en"/>
              <a:t> so that for your opponent, EV(Call) = EV(Fold) !</a:t>
            </a:r>
            <a:endParaRPr/>
          </a:p>
          <a:p>
            <a:pPr indent="-342900" lvl="0" marL="457200" rtl="0" algn="l">
              <a:spcBef>
                <a:spcPts val="0"/>
              </a:spcBef>
              <a:spcAft>
                <a:spcPts val="0"/>
              </a:spcAft>
              <a:buSzPts val="1800"/>
              <a:buChar char="●"/>
            </a:pPr>
            <a:r>
              <a:rPr lang="en"/>
              <a:t>EV(Fold) = $0; beware of the </a:t>
            </a:r>
            <a:r>
              <a:rPr b="1" lang="en"/>
              <a:t>sunk cost fallacy </a:t>
            </a:r>
            <a:r>
              <a:rPr lang="en"/>
              <a:t>in this situation</a:t>
            </a:r>
            <a:endParaRPr/>
          </a:p>
          <a:p>
            <a:pPr indent="-342900" lvl="0" marL="457200" rtl="0" algn="l">
              <a:spcBef>
                <a:spcPts val="0"/>
              </a:spcBef>
              <a:spcAft>
                <a:spcPts val="0"/>
              </a:spcAft>
              <a:buSzPts val="1800"/>
              <a:buChar char="●"/>
            </a:pPr>
            <a:r>
              <a:rPr lang="en"/>
              <a:t>EV(Call)</a:t>
            </a:r>
            <a:br>
              <a:rPr lang="en"/>
            </a:br>
            <a:r>
              <a:rPr lang="en"/>
              <a:t>= P(Bust | Bet) * $150 + P(not-Bust | Bet) * (-$50)</a:t>
            </a:r>
            <a:br>
              <a:rPr lang="en"/>
            </a:br>
            <a:r>
              <a:rPr lang="en"/>
              <a:t>= </a:t>
            </a:r>
            <a:r>
              <a:rPr lang="en"/>
              <a:t>1 – 1 / (1 + 4 </a:t>
            </a:r>
            <a:r>
              <a:rPr i="1" lang="en"/>
              <a:t>p</a:t>
            </a:r>
            <a:r>
              <a:rPr lang="en"/>
              <a:t>)</a:t>
            </a:r>
            <a:r>
              <a:rPr lang="en"/>
              <a:t> * $150 + </a:t>
            </a:r>
            <a:r>
              <a:rPr lang="en"/>
              <a:t>1 / (1 + 4 </a:t>
            </a:r>
            <a:r>
              <a:rPr i="1" lang="en"/>
              <a:t>p</a:t>
            </a:r>
            <a:r>
              <a:rPr lang="en"/>
              <a:t>)</a:t>
            </a:r>
            <a:r>
              <a:rPr lang="en"/>
              <a:t> * (-$50)</a:t>
            </a:r>
            <a:endParaRPr/>
          </a:p>
          <a:p>
            <a:pPr indent="-342900" lvl="0" marL="457200" rtl="0" algn="l">
              <a:spcBef>
                <a:spcPts val="0"/>
              </a:spcBef>
              <a:spcAft>
                <a:spcPts val="0"/>
              </a:spcAft>
              <a:buSzPts val="1800"/>
              <a:buChar char="●"/>
            </a:pPr>
            <a:r>
              <a:rPr lang="en"/>
              <a:t>Making these two EV's equal and solving for </a:t>
            </a:r>
            <a:r>
              <a:rPr i="1" lang="en"/>
              <a:t>p</a:t>
            </a:r>
            <a:r>
              <a:rPr lang="en"/>
              <a:t> gives </a:t>
            </a:r>
            <a:r>
              <a:rPr i="1" lang="en"/>
              <a:t>p</a:t>
            </a:r>
            <a:r>
              <a:rPr lang="en"/>
              <a:t> = 1/12</a:t>
            </a:r>
            <a:endParaRPr/>
          </a:p>
          <a:p>
            <a:pPr indent="-342900" lvl="0" marL="457200" rtl="0" algn="l">
              <a:spcBef>
                <a:spcPts val="0"/>
              </a:spcBef>
              <a:spcAft>
                <a:spcPts val="0"/>
              </a:spcAft>
              <a:buSzPts val="1800"/>
              <a:buChar char="●"/>
            </a:pPr>
            <a:r>
              <a:rPr lang="en"/>
              <a:t>You should bluff one time out of twelve if you miss your draw</a:t>
            </a:r>
            <a:endParaRPr/>
          </a:p>
          <a:p>
            <a:pPr indent="-342900" lvl="0" marL="457200" rtl="0" algn="l">
              <a:spcBef>
                <a:spcPts val="0"/>
              </a:spcBef>
              <a:spcAft>
                <a:spcPts val="0"/>
              </a:spcAft>
              <a:buSzPts val="1800"/>
              <a:buChar char="●"/>
            </a:pPr>
            <a:r>
              <a:rPr lang="en"/>
              <a:t>For </a:t>
            </a:r>
            <a:r>
              <a:rPr lang="en"/>
              <a:t>different</a:t>
            </a:r>
            <a:r>
              <a:rPr lang="en"/>
              <a:t> pot sizes and probabilities of hitting, result will be different</a:t>
            </a:r>
            <a:br>
              <a:rPr lang="en"/>
            </a:br>
            <a:br>
              <a:rPr lang="en"/>
            </a:b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2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1641" name="Google Shape;1641;p2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a:t>
            </a:r>
            <a:r>
              <a:rPr b="1" lang="en"/>
              <a:t>Prisoner's Dilemma</a:t>
            </a:r>
            <a:r>
              <a:rPr lang="en"/>
              <a:t>,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a:t>
            </a:r>
            <a:r>
              <a:rPr lang="en"/>
              <a:t>cooperating</a:t>
            </a:r>
            <a:r>
              <a:rPr lang="en"/>
              <a:t> play, regardless of what the opponent does</a:t>
            </a:r>
            <a:endParaRPr/>
          </a:p>
        </p:txBody>
      </p:sp>
      <p:graphicFrame>
        <p:nvGraphicFramePr>
          <p:cNvPr id="1642" name="Google Shape;1642;p268"/>
          <p:cNvGraphicFramePr/>
          <p:nvPr/>
        </p:nvGraphicFramePr>
        <p:xfrm>
          <a:off x="952500" y="2085975"/>
          <a:ext cx="3000000" cy="3000000"/>
        </p:xfrm>
        <a:graphic>
          <a:graphicData uri="http://schemas.openxmlformats.org/drawingml/2006/table">
            <a:tbl>
              <a:tblPr>
                <a:noFill/>
                <a:tableStyleId>{A7F4CB7C-9274-4089-93B6-CA41E1E68121}</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2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1648" name="Google Shape;1648;p2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a:t>
            </a:r>
            <a:r>
              <a:rPr b="1" lang="en"/>
              <a:t>metagame enforcement</a:t>
            </a:r>
            <a:r>
              <a:rPr lang="en"/>
              <a:t> mechanisms</a:t>
            </a:r>
            <a:endParaRPr/>
          </a:p>
          <a:p>
            <a:pPr indent="-342900" lvl="0" marL="457200" rtl="0" algn="l">
              <a:spcBef>
                <a:spcPts val="0"/>
              </a:spcBef>
              <a:spcAft>
                <a:spcPts val="0"/>
              </a:spcAft>
              <a:buSzPts val="1800"/>
              <a:buChar char="●"/>
            </a:pPr>
            <a:r>
              <a:rPr lang="en"/>
              <a:t>Legitimate society has courts and police, underworld has its own rules </a:t>
            </a:r>
            <a:endParaRPr/>
          </a:p>
          <a:p>
            <a:pPr indent="-342900" lvl="0" marL="457200" rtl="0" algn="l">
              <a:spcBef>
                <a:spcPts val="0"/>
              </a:spcBef>
              <a:spcAft>
                <a:spcPts val="0"/>
              </a:spcAft>
              <a:buSzPts val="1800"/>
              <a:buChar char="●"/>
            </a:pPr>
            <a:r>
              <a:rPr lang="en"/>
              <a:t>Since it's always rational to defect in a single-shot game, </a:t>
            </a:r>
            <a:r>
              <a:rPr b="1" lang="en"/>
              <a:t>repeated play</a:t>
            </a:r>
            <a:r>
              <a:rPr lang="en"/>
              <a:t> for a known fixed number of matches doesn't help (proof by induction)</a:t>
            </a:r>
            <a:endParaRPr/>
          </a:p>
          <a:p>
            <a:pPr indent="-342900" lvl="0" marL="457200" rtl="0" algn="l">
              <a:spcBef>
                <a:spcPts val="0"/>
              </a:spcBef>
              <a:spcAft>
                <a:spcPts val="0"/>
              </a:spcAft>
              <a:buSzPts val="1800"/>
              <a:buChar char="●"/>
            </a:pPr>
            <a:r>
              <a:rPr lang="en"/>
              <a:t>More interesting when played for an unknown number of repeated matches</a:t>
            </a:r>
            <a:endParaRPr/>
          </a:p>
          <a:p>
            <a:pPr indent="-342900" lvl="0" marL="457200" rtl="0" algn="l">
              <a:spcBef>
                <a:spcPts val="0"/>
              </a:spcBef>
              <a:spcAft>
                <a:spcPts val="0"/>
              </a:spcAft>
              <a:buSzPts val="1800"/>
              <a:buChar char="●"/>
            </a:pPr>
            <a:r>
              <a:rPr lang="en"/>
              <a:t>Famous contest held between different possible strategies</a:t>
            </a:r>
            <a:endParaRPr/>
          </a:p>
          <a:p>
            <a:pPr indent="-342900" lvl="0" marL="457200" rtl="0" algn="l">
              <a:spcBef>
                <a:spcPts val="0"/>
              </a:spcBef>
              <a:spcAft>
                <a:spcPts val="0"/>
              </a:spcAft>
              <a:buSzPts val="1800"/>
              <a:buChar char="●"/>
            </a:pPr>
            <a:r>
              <a:rPr lang="en"/>
              <a:t>Winner the simple </a:t>
            </a:r>
            <a:r>
              <a:rPr b="1" lang="en"/>
              <a:t>tit-for-tat strategy</a:t>
            </a:r>
            <a:r>
              <a:rPr lang="en"/>
              <a:t>: co-operate first, then do whatever your opponent did in the previous round</a:t>
            </a:r>
            <a:endParaRPr/>
          </a:p>
          <a:p>
            <a:pPr indent="-342900" lvl="0" marL="457200" rtl="0" algn="l">
              <a:spcBef>
                <a:spcPts val="0"/>
              </a:spcBef>
              <a:spcAft>
                <a:spcPts val="0"/>
              </a:spcAft>
              <a:buSzPts val="1800"/>
              <a:buChar char="●"/>
            </a:pPr>
            <a:r>
              <a:rPr lang="en"/>
              <a:t>Another famous type of player is the </a:t>
            </a:r>
            <a:r>
              <a:rPr b="1" lang="en"/>
              <a:t>grim trigger</a:t>
            </a:r>
            <a:r>
              <a:rPr lang="en"/>
              <a:t> that never forgives</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p2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1654" name="Google Shape;1654;p2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a:t>
            </a:r>
            <a:r>
              <a:rPr b="1" lang="en"/>
              <a:t>shape of values in the payoff matrix</a:t>
            </a:r>
            <a:r>
              <a:rPr lang="en"/>
              <a:t>, not the actual numerical values</a:t>
            </a:r>
            <a:endParaRPr/>
          </a:p>
          <a:p>
            <a:pPr indent="-342900" lvl="0" marL="457200" rtl="0" algn="l">
              <a:spcBef>
                <a:spcPts val="0"/>
              </a:spcBef>
              <a:spcAft>
                <a:spcPts val="0"/>
              </a:spcAft>
              <a:buSzPts val="1800"/>
              <a:buChar char="●"/>
            </a:pPr>
            <a:r>
              <a:rPr lang="en"/>
              <a:t>Even in 2-by-2 games there exists an interesting variety</a:t>
            </a:r>
            <a:endParaRPr/>
          </a:p>
          <a:p>
            <a:pPr indent="-342900" lvl="0" marL="457200" rtl="0" algn="l">
              <a:spcBef>
                <a:spcPts val="0"/>
              </a:spcBef>
              <a:spcAft>
                <a:spcPts val="0"/>
              </a:spcAft>
              <a:buSzPts val="1800"/>
              <a:buChar char="●"/>
            </a:pPr>
            <a:r>
              <a:rPr lang="en"/>
              <a:t>Just for four different payoffs,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a:t>
            </a:r>
            <a:r>
              <a:rPr b="1" lang="en"/>
              <a:t>Battle of the sexes</a:t>
            </a:r>
            <a:r>
              <a:rPr lang="en"/>
              <a:t>", "</a:t>
            </a:r>
            <a:r>
              <a:rPr b="1" lang="en"/>
              <a:t>Matching pennies</a:t>
            </a:r>
            <a:r>
              <a:rPr lang="en"/>
              <a:t>" and "</a:t>
            </a:r>
            <a:r>
              <a:rPr b="1" lang="en"/>
              <a:t>Stag hunt</a:t>
            </a:r>
            <a:r>
              <a:rPr lang="en"/>
              <a: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strategy, no matter what words we happen to use to talk about it</a:t>
            </a:r>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2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Perfect Information</a:t>
            </a:r>
            <a:endParaRPr/>
          </a:p>
        </p:txBody>
      </p:sp>
      <p:sp>
        <p:nvSpPr>
          <p:cNvPr id="1660" name="Google Shape;1660;p2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value of an action depends on some hidden variables for which we make a probability estimate to calculate the expected value of that action</a:t>
            </a:r>
            <a:endParaRPr/>
          </a:p>
          <a:p>
            <a:pPr indent="-342900" lvl="0" marL="457200" rtl="0" algn="l">
              <a:spcBef>
                <a:spcPts val="0"/>
              </a:spcBef>
              <a:spcAft>
                <a:spcPts val="0"/>
              </a:spcAft>
              <a:buSzPts val="1800"/>
              <a:buChar char="●"/>
            </a:pPr>
            <a:r>
              <a:rPr lang="en"/>
              <a:t>Suppose actions have monetary rewards</a:t>
            </a:r>
            <a:endParaRPr/>
          </a:p>
          <a:p>
            <a:pPr indent="-342900" lvl="0" marL="457200" rtl="0" algn="l">
              <a:spcBef>
                <a:spcPts val="0"/>
              </a:spcBef>
              <a:spcAft>
                <a:spcPts val="0"/>
              </a:spcAft>
              <a:buSzPts val="1800"/>
              <a:buChar char="●"/>
            </a:pPr>
            <a:r>
              <a:rPr lang="en"/>
              <a:t>How much would it be rational to pay to find out the true value of some hidden variable that is relevant for action selection?</a:t>
            </a:r>
            <a:endParaRPr/>
          </a:p>
          <a:p>
            <a:pPr indent="-342900" lvl="0" marL="457200" rtl="0" algn="l">
              <a:spcBef>
                <a:spcPts val="0"/>
              </a:spcBef>
              <a:spcAft>
                <a:spcPts val="0"/>
              </a:spcAft>
              <a:buSzPts val="1800"/>
              <a:buChar char="●"/>
            </a:pPr>
            <a:r>
              <a:rPr lang="en"/>
              <a:t>For example, in a Texas Hold'em river call/fold decision, how much would you pay to take a peek at one of the opponent's pocket cards?</a:t>
            </a:r>
            <a:endParaRPr/>
          </a:p>
          <a:p>
            <a:pPr indent="-342900" lvl="0" marL="457200" rtl="0" algn="l">
              <a:spcBef>
                <a:spcPts val="0"/>
              </a:spcBef>
              <a:spcAft>
                <a:spcPts val="0"/>
              </a:spcAft>
              <a:buSzPts val="1800"/>
              <a:buChar char="●"/>
            </a:pPr>
            <a:r>
              <a:rPr lang="en"/>
              <a:t>If there is $100 in the pot, the value might be between $0 and $100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Famous State Spaces</a:t>
            </a:r>
            <a:endParaRPr/>
          </a:p>
        </p:txBody>
      </p:sp>
      <p:sp>
        <p:nvSpPr>
          <p:cNvPr id="243" name="Google Shape;243;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244" name="Google Shape;244;p38"/>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245" name="Google Shape;245;p38"/>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2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That Affect Value of Information</a:t>
            </a:r>
            <a:endParaRPr/>
          </a:p>
        </p:txBody>
      </p:sp>
      <p:sp>
        <p:nvSpPr>
          <p:cNvPr id="1666" name="Google Shape;1666;p2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Remember</a:t>
            </a:r>
            <a:r>
              <a:rPr lang="en"/>
              <a:t> that only the action matters, and the environment doesn't give you an extra cookie for producing more accurate model to choose that action</a:t>
            </a:r>
            <a:endParaRPr/>
          </a:p>
          <a:p>
            <a:pPr indent="-342900" lvl="0" marL="457200" rtl="0" algn="l">
              <a:spcBef>
                <a:spcPts val="0"/>
              </a:spcBef>
              <a:spcAft>
                <a:spcPts val="0"/>
              </a:spcAft>
              <a:buSzPts val="1800"/>
              <a:buChar char="●"/>
            </a:pPr>
            <a:r>
              <a:rPr lang="en"/>
              <a:t>If the new information doesn't make you change your chosen action, that information was worthless (maybe only gave you some confidence)</a:t>
            </a:r>
            <a:endParaRPr/>
          </a:p>
          <a:p>
            <a:pPr indent="-342900" lvl="0" marL="457200" rtl="0" algn="l">
              <a:spcBef>
                <a:spcPts val="0"/>
              </a:spcBef>
              <a:spcAft>
                <a:spcPts val="0"/>
              </a:spcAft>
              <a:buSzPts val="1800"/>
              <a:buChar char="●"/>
            </a:pPr>
            <a:r>
              <a:rPr lang="en"/>
              <a:t>Even if the new information causes you to change your action from </a:t>
            </a:r>
            <a:r>
              <a:rPr i="1" lang="en"/>
              <a:t>A</a:t>
            </a:r>
            <a:r>
              <a:rPr lang="en"/>
              <a:t> to </a:t>
            </a:r>
            <a:r>
              <a:rPr i="1" lang="en"/>
              <a:t>B</a:t>
            </a:r>
            <a:r>
              <a:rPr lang="en"/>
              <a:t>, the expected value of information can't be more than EV(</a:t>
            </a:r>
            <a:r>
              <a:rPr i="1" lang="en"/>
              <a:t>B</a:t>
            </a:r>
            <a:r>
              <a:rPr lang="en"/>
              <a:t>) – EV(</a:t>
            </a:r>
            <a:r>
              <a:rPr i="1" lang="en"/>
              <a:t>A</a:t>
            </a:r>
            <a:r>
              <a:rPr lang="en"/>
              <a:t>)</a:t>
            </a:r>
            <a:endParaRPr/>
          </a:p>
          <a:p>
            <a:pPr indent="-342900" lvl="0" marL="457200" rtl="0" algn="l">
              <a:spcBef>
                <a:spcPts val="0"/>
              </a:spcBef>
              <a:spcAft>
                <a:spcPts val="0"/>
              </a:spcAft>
              <a:buSzPts val="1800"/>
              <a:buChar char="●"/>
            </a:pPr>
            <a:r>
              <a:rPr lang="en"/>
              <a:t>Expected values are averaged conditionally over the possible values of </a:t>
            </a:r>
            <a:r>
              <a:rPr i="1" lang="en"/>
              <a:t>E</a:t>
            </a:r>
            <a:r>
              <a:rPr lang="en"/>
              <a:t>  </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2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Perfect Information Example</a:t>
            </a:r>
            <a:endParaRPr/>
          </a:p>
        </p:txBody>
      </p:sp>
      <p:sp>
        <p:nvSpPr>
          <p:cNvPr id="1672" name="Google Shape;1672;p2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Repeat the earlier example of Texas Hold'em opponent presenting a heart flush made on river, betting $100 into a pot of $100, we have top two pair</a:t>
            </a:r>
            <a:endParaRPr/>
          </a:p>
          <a:p>
            <a:pPr indent="-342900" lvl="0" marL="457200" rtl="0" algn="l">
              <a:spcBef>
                <a:spcPts val="0"/>
              </a:spcBef>
              <a:spcAft>
                <a:spcPts val="0"/>
              </a:spcAft>
              <a:buSzPts val="1800"/>
              <a:buChar char="●"/>
            </a:pPr>
            <a:r>
              <a:rPr lang="en"/>
              <a:t>EV(Call) = (0.3 + 0.2) * $200 + (0.5 * -$100) = $50, EV(Fold) = $0</a:t>
            </a:r>
            <a:endParaRPr/>
          </a:p>
          <a:p>
            <a:pPr indent="-342900" lvl="0" marL="457200" rtl="0" algn="l">
              <a:spcBef>
                <a:spcPts val="0"/>
              </a:spcBef>
              <a:spcAft>
                <a:spcPts val="0"/>
              </a:spcAft>
              <a:buSzPts val="1800"/>
              <a:buChar char="●"/>
            </a:pPr>
            <a:r>
              <a:rPr lang="en"/>
              <a:t>Up to how much would you pay to peek at one of his hole cards?</a:t>
            </a:r>
            <a:endParaRPr/>
          </a:p>
          <a:p>
            <a:pPr indent="-342900" lvl="0" marL="457200" rtl="0" algn="l">
              <a:spcBef>
                <a:spcPts val="0"/>
              </a:spcBef>
              <a:spcAft>
                <a:spcPts val="0"/>
              </a:spcAft>
              <a:buSzPts val="1800"/>
              <a:buChar char="●"/>
            </a:pPr>
            <a:r>
              <a:rPr lang="en"/>
              <a:t>Without this extra information, we had </a:t>
            </a:r>
            <a:r>
              <a:rPr lang="en"/>
              <a:t>already</a:t>
            </a:r>
            <a:r>
              <a:rPr lang="en"/>
              <a:t> decided to call</a:t>
            </a:r>
            <a:endParaRPr/>
          </a:p>
          <a:p>
            <a:pPr indent="-342900" lvl="0" marL="457200" rtl="0" algn="l">
              <a:spcBef>
                <a:spcPts val="0"/>
              </a:spcBef>
              <a:spcAft>
                <a:spcPts val="0"/>
              </a:spcAft>
              <a:buSzPts val="1800"/>
              <a:buChar char="●"/>
            </a:pPr>
            <a:r>
              <a:rPr lang="en"/>
              <a:t>Information has value only if it changes our action to fold</a:t>
            </a:r>
            <a:endParaRPr/>
          </a:p>
          <a:p>
            <a:pPr indent="-342900" lvl="0" marL="457200" rtl="0" algn="l">
              <a:spcBef>
                <a:spcPts val="0"/>
              </a:spcBef>
              <a:spcAft>
                <a:spcPts val="0"/>
              </a:spcAft>
              <a:buSzPts val="1800"/>
              <a:buChar char="●"/>
            </a:pPr>
            <a:r>
              <a:rPr lang="en"/>
              <a:t>If the card you peek is not a heart, you would still call, so nothing changes</a:t>
            </a:r>
            <a:endParaRPr/>
          </a:p>
          <a:p>
            <a:pPr indent="-342900" lvl="0" marL="457200" rtl="0" algn="l">
              <a:spcBef>
                <a:spcPts val="0"/>
              </a:spcBef>
              <a:spcAft>
                <a:spcPts val="0"/>
              </a:spcAft>
              <a:buSzPts val="1800"/>
              <a:buChar char="●"/>
            </a:pPr>
            <a:r>
              <a:rPr lang="en"/>
              <a:t>If the card you peek is a heart, would this information make you fold? What other assumptions does this decision depend on?</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27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2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1683" name="Google Shape;1683;p2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benevolent </a:t>
            </a:r>
            <a:r>
              <a:rPr b="1" lang="en"/>
              <a:t>instructor</a:t>
            </a:r>
            <a:r>
              <a:rPr lang="en"/>
              <a:t> a provides set of </a:t>
            </a:r>
            <a:r>
              <a:rPr b="1" lang="en"/>
              <a:t>training examples</a:t>
            </a:r>
            <a:endParaRPr b="1"/>
          </a:p>
          <a:p>
            <a:pPr indent="-342900" lvl="0" marL="457200" rtl="0" algn="l">
              <a:spcBef>
                <a:spcPts val="0"/>
              </a:spcBef>
              <a:spcAft>
                <a:spcPts val="0"/>
              </a:spcAft>
              <a:buSzPts val="1800"/>
              <a:buChar char="●"/>
            </a:pPr>
            <a:r>
              <a:rPr lang="en"/>
              <a:t>Nothing can be inferred from the chosen examples or their order</a:t>
            </a:r>
            <a:endParaRPr/>
          </a:p>
          <a:p>
            <a:pPr indent="-342900" lvl="0" marL="457200" rtl="0" algn="l">
              <a:spcBef>
                <a:spcPts val="0"/>
              </a:spcBef>
              <a:spcAft>
                <a:spcPts val="0"/>
              </a:spcAft>
              <a:buSzPts val="1800"/>
              <a:buChar char="●"/>
            </a:pPr>
            <a:r>
              <a:rPr lang="en"/>
              <a:t>If the </a:t>
            </a:r>
            <a:r>
              <a:rPr b="1" lang="en"/>
              <a:t>environment</a:t>
            </a:r>
            <a:r>
              <a:rPr lang="en"/>
              <a:t> acts as the teacher, it produces examples "</a:t>
            </a:r>
            <a:r>
              <a:rPr b="1" lang="en"/>
              <a:t>naturally</a:t>
            </a:r>
            <a:r>
              <a:rPr lang="en"/>
              <a:t>"</a:t>
            </a:r>
            <a:endParaRPr/>
          </a:p>
          <a:p>
            <a:pPr indent="-342900" lvl="0" marL="457200" rtl="0" algn="l">
              <a:spcBef>
                <a:spcPts val="0"/>
              </a:spcBef>
              <a:spcAft>
                <a:spcPts val="0"/>
              </a:spcAft>
              <a:buSzPts val="1800"/>
              <a:buChar char="●"/>
            </a:pPr>
            <a:r>
              <a:rPr lang="en"/>
              <a:t>Each training example is a pair of </a:t>
            </a:r>
            <a:r>
              <a:rPr b="1" lang="en"/>
              <a:t>input</a:t>
            </a:r>
            <a:r>
              <a:rPr lang="en"/>
              <a:t> and </a:t>
            </a:r>
            <a:r>
              <a:rPr b="1" lang="en"/>
              <a:t>expected result</a:t>
            </a:r>
            <a:endParaRPr b="1"/>
          </a:p>
          <a:p>
            <a:pPr indent="-342900" lvl="0" marL="457200" rtl="0" algn="l">
              <a:spcBef>
                <a:spcPts val="0"/>
              </a:spcBef>
              <a:spcAft>
                <a:spcPts val="0"/>
              </a:spcAft>
              <a:buSzPts val="1800"/>
              <a:buChar char="●"/>
            </a:pPr>
            <a:r>
              <a:rPr lang="en"/>
              <a:t>Learner creates a model to fit not just these training examples, but </a:t>
            </a:r>
            <a:r>
              <a:rPr b="1" lang="en"/>
              <a:t>generalize</a:t>
            </a:r>
            <a:r>
              <a:rPr lang="en"/>
              <a:t> so that it </a:t>
            </a:r>
            <a:r>
              <a:rPr lang="en"/>
              <a:t>produces correct results for </a:t>
            </a:r>
            <a:r>
              <a:rPr lang="en"/>
              <a:t>previously unseen inputs significantly better than flipping a coin</a:t>
            </a:r>
            <a:endParaRPr/>
          </a:p>
          <a:p>
            <a:pPr indent="-342900" lvl="0" marL="457200" rtl="0" algn="l">
              <a:spcBef>
                <a:spcPts val="0"/>
              </a:spcBef>
              <a:spcAft>
                <a:spcPts val="0"/>
              </a:spcAft>
              <a:buSzPts val="1800"/>
              <a:buChar char="●"/>
            </a:pPr>
            <a:r>
              <a:rPr lang="en"/>
              <a:t>No need to model the actual structure and laws of the world, as long as the model is faithful enough to produce correct predictions</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2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689" name="Google Shape;1689;p276"/>
          <p:cNvPicPr preferRelativeResize="0"/>
          <p:nvPr/>
        </p:nvPicPr>
        <p:blipFill>
          <a:blip r:embed="rId3">
            <a:alphaModFix/>
          </a:blip>
          <a:stretch>
            <a:fillRect/>
          </a:stretch>
        </p:blipFill>
        <p:spPr>
          <a:xfrm>
            <a:off x="792849" y="410000"/>
            <a:ext cx="7363674" cy="4211375"/>
          </a:xfrm>
          <a:prstGeom prst="rect">
            <a:avLst/>
          </a:prstGeom>
          <a:noFill/>
          <a:ln>
            <a:noFill/>
          </a:ln>
        </p:spPr>
      </p:pic>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2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1695" name="Google Shape;1695;p2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a:t>
            </a:r>
            <a:r>
              <a:rPr b="1" lang="en"/>
              <a:t>strict natural laws</a:t>
            </a:r>
            <a:r>
              <a:rPr lang="en"/>
              <a:t>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behaviour we are trying to model</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2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1701" name="Google Shape;1701;p2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 etc.)</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2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Example</a:t>
            </a:r>
            <a:endParaRPr/>
          </a:p>
        </p:txBody>
      </p:sp>
      <p:sp>
        <p:nvSpPr>
          <p:cNvPr id="1707" name="Google Shape;1707;p2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Describes the false and true positives and negatives of a classifier</a:t>
            </a:r>
            <a:endParaRPr/>
          </a:p>
          <a:p>
            <a:pPr indent="-342900" lvl="0" marL="457200" rtl="0" algn="l">
              <a:spcBef>
                <a:spcPts val="0"/>
              </a:spcBef>
              <a:spcAft>
                <a:spcPts val="0"/>
              </a:spcAft>
              <a:buSzPts val="1800"/>
              <a:buChar char="●"/>
            </a:pPr>
            <a:r>
              <a:rPr lang="en"/>
              <a:t>Example with 100 positive and 100 negative training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Especially important if true positives or true negatives are more numerous so that even a stopped clock is right 99% of the time</a:t>
            </a:r>
            <a:endParaRPr/>
          </a:p>
        </p:txBody>
      </p:sp>
      <p:graphicFrame>
        <p:nvGraphicFramePr>
          <p:cNvPr id="1708" name="Google Shape;1708;p279"/>
          <p:cNvGraphicFramePr/>
          <p:nvPr/>
        </p:nvGraphicFramePr>
        <p:xfrm>
          <a:off x="952500" y="2169400"/>
          <a:ext cx="3000000" cy="3000000"/>
        </p:xfrm>
        <a:graphic>
          <a:graphicData uri="http://schemas.openxmlformats.org/drawingml/2006/table">
            <a:tbl>
              <a:tblPr>
                <a:noFill/>
                <a:tableStyleId>{A7F4CB7C-9274-4089-93B6-CA41E1E68121}</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 Positive</a:t>
                      </a:r>
                      <a:endParaRPr/>
                    </a:p>
                  </a:txBody>
                  <a:tcPr marT="91425" marB="91425" marR="91425" marL="91425"/>
                </a:tc>
                <a:tc>
                  <a:txBody>
                    <a:bodyPr/>
                    <a:lstStyle/>
                    <a:p>
                      <a:pPr indent="0" lvl="0" marL="0" rtl="0" algn="l">
                        <a:spcBef>
                          <a:spcPts val="0"/>
                        </a:spcBef>
                        <a:spcAft>
                          <a:spcPts val="0"/>
                        </a:spcAft>
                        <a:buNone/>
                      </a:pPr>
                      <a:r>
                        <a:rPr lang="en"/>
                        <a:t>Predict Negative</a:t>
                      </a:r>
                      <a:endParaRPr/>
                    </a:p>
                  </a:txBody>
                  <a:tcPr marT="91425" marB="91425" marR="91425" marL="91425"/>
                </a:tc>
              </a:tr>
              <a:tr h="38100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bl>
          </a:graphicData>
        </a:graphic>
      </p:graphicFrame>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2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1714" name="Google Shape;1714;p2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Occam's Razor</a:t>
            </a:r>
            <a:r>
              <a:rPr lang="en"/>
              <a:t> is the observation that from </a:t>
            </a:r>
            <a:r>
              <a:rPr lang="en"/>
              <a:t>multiple</a:t>
            </a:r>
            <a:r>
              <a:rPr lang="en"/>
              <a:t> hypothesis that fit the same training examples, the finger-quotes "simplest" one is the best</a:t>
            </a:r>
            <a:endParaRPr/>
          </a:p>
          <a:p>
            <a:pPr indent="-342900" lvl="0" marL="457200" rtl="0" algn="l">
              <a:spcBef>
                <a:spcPts val="0"/>
              </a:spcBef>
              <a:spcAft>
                <a:spcPts val="0"/>
              </a:spcAft>
              <a:buSzPts val="1800"/>
              <a:buChar char="●"/>
            </a:pPr>
            <a:r>
              <a:rPr lang="en"/>
              <a:t>Do not multiply entities and assumptions needlessly,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2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 for Classifiers</a:t>
            </a:r>
            <a:endParaRPr/>
          </a:p>
        </p:txBody>
      </p:sp>
      <p:sp>
        <p:nvSpPr>
          <p:cNvPr id="1720" name="Google Shape;1720;p2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b="1" lang="en"/>
              <a:t>No Free Lunch Theorem</a:t>
            </a:r>
            <a:r>
              <a:rPr lang="en"/>
              <a:t> says that </a:t>
            </a:r>
            <a:r>
              <a:rPr lang="en"/>
              <a:t>over all possible worlds, every learning algorithm is equally good on average!</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exactly half of the possible worlds, the other wins in the other half</a:t>
            </a:r>
            <a:endParaRPr/>
          </a:p>
          <a:p>
            <a:pPr indent="-342900" lvl="0" marL="457200" rtl="0" algn="l">
              <a:spcBef>
                <a:spcPts val="0"/>
              </a:spcBef>
              <a:spcAft>
                <a:spcPts val="0"/>
              </a:spcAft>
              <a:buSzPts val="1800"/>
              <a:buChar char="●"/>
            </a:pPr>
            <a:r>
              <a:rPr lang="en"/>
              <a:t>If an algorithm performs well in some class of problems, then it necessarily must pay for this by degraded performance on other problems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51" name="Google Shape;25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a:t>
            </a:r>
            <a:r>
              <a:rPr b="1" lang="en"/>
              <a:t>states</a:t>
            </a:r>
            <a:r>
              <a:rPr lang="en"/>
              <a:t> in the state space that models the environment, versus the </a:t>
            </a:r>
            <a:r>
              <a:rPr b="1" lang="en"/>
              <a:t>nodes</a:t>
            </a:r>
            <a:r>
              <a:rPr lang="en"/>
              <a:t> constructed in the search tree</a:t>
            </a:r>
            <a:endParaRPr/>
          </a:p>
          <a:p>
            <a:pPr indent="-342900" lvl="0" marL="457200" rtl="0" algn="l">
              <a:spcBef>
                <a:spcPts val="0"/>
              </a:spcBef>
              <a:spcAft>
                <a:spcPts val="0"/>
              </a:spcAft>
              <a:buSzPts val="1800"/>
              <a:buChar char="●"/>
            </a:pPr>
            <a:r>
              <a:rPr b="1" lang="en"/>
              <a:t>Nodes correspond to paths in state space</a:t>
            </a:r>
            <a:r>
              <a:rPr lang="en"/>
              <a:t> from start state to current state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Each node has a well-defined </a:t>
            </a:r>
            <a:r>
              <a:rPr b="1" lang="en"/>
              <a:t>distance</a:t>
            </a:r>
            <a:r>
              <a:rPr lang="en"/>
              <a:t>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2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726" name="Google Shape;1726;p2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a:t>
            </a:r>
            <a:r>
              <a:rPr b="1" lang="en"/>
              <a:t>bias</a:t>
            </a:r>
            <a:r>
              <a:rPr lang="en"/>
              <a:t> of that learning algorithm</a:t>
            </a:r>
            <a:endParaRPr/>
          </a:p>
          <a:p>
            <a:pPr indent="-342900" lvl="0" marL="457200" rtl="0" algn="l">
              <a:spcBef>
                <a:spcPts val="0"/>
              </a:spcBef>
              <a:spcAft>
                <a:spcPts val="0"/>
              </a:spcAft>
              <a:buSzPts val="1800"/>
              <a:buChar char="●"/>
            </a:pPr>
            <a:r>
              <a:rPr lang="en"/>
              <a:t>Given the same information, two entities produce a </a:t>
            </a:r>
            <a:r>
              <a:rPr lang="en"/>
              <a:t>different</a:t>
            </a:r>
            <a:r>
              <a:rPr lang="en"/>
              <a:t> hypothesis and explanation depending on their background assumptions</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2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732" name="Google Shape;1732;p2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separate classifiers independently using the same learning algorithm</a:t>
            </a:r>
            <a:endParaRPr/>
          </a:p>
          <a:p>
            <a:pPr indent="-342900" lvl="0" marL="457200" rtl="0" algn="l">
              <a:spcBef>
                <a:spcPts val="0"/>
              </a:spcBef>
              <a:spcAft>
                <a:spcPts val="0"/>
              </a:spcAft>
              <a:buSzPts val="1800"/>
              <a:buChar char="●"/>
            </a:pPr>
            <a:r>
              <a:rPr lang="en"/>
              <a:t>The </a:t>
            </a:r>
            <a:r>
              <a:rPr b="1" lang="en"/>
              <a:t>variance</a:t>
            </a:r>
            <a:r>
              <a:rPr lang="en"/>
              <a:t> of the learning algorithm is the measure of how often these two classifiers disagree with each other on their classifications on unseen inputs</a:t>
            </a:r>
            <a:endParaRPr/>
          </a:p>
          <a:p>
            <a:pPr indent="-342900" lvl="0" marL="457200" rtl="0" algn="l">
              <a:spcBef>
                <a:spcPts val="0"/>
              </a:spcBef>
              <a:spcAft>
                <a:spcPts val="0"/>
              </a:spcAft>
              <a:buSzPts val="1800"/>
              <a:buChar char="●"/>
            </a:pPr>
            <a:r>
              <a:rPr lang="en"/>
              <a:t>Measures how sensitive the learning algorithm is for quirks of training data</a:t>
            </a:r>
            <a:endParaRPr/>
          </a:p>
          <a:p>
            <a:pPr indent="-342900" lvl="0" marL="457200" rtl="0" algn="l">
              <a:spcBef>
                <a:spcPts val="0"/>
              </a:spcBef>
              <a:spcAft>
                <a:spcPts val="0"/>
              </a:spcAft>
              <a:buSzPts val="1800"/>
              <a:buChar char="●"/>
            </a:pPr>
            <a:r>
              <a:rPr lang="en"/>
              <a:t>Bias and variance in learning algorithms are on a continuum akin to Scylla and Charybdis: attempt to decrease one automatically increases the other</a:t>
            </a:r>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2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1738" name="Google Shape;1738;p2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a:t>
            </a:r>
            <a:r>
              <a:rPr b="1" lang="en"/>
              <a:t>Closed World Assumption</a:t>
            </a:r>
            <a:r>
              <a:rPr lang="en"/>
              <a:t>"</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CWA algorithm has maximum bias, but zero variance</a:t>
            </a:r>
            <a:endParaRPr/>
          </a:p>
          <a:p>
            <a:pPr indent="-342900" lvl="0" marL="457200" rtl="0" algn="l">
              <a:spcBef>
                <a:spcPts val="0"/>
              </a:spcBef>
              <a:spcAft>
                <a:spcPts val="0"/>
              </a:spcAft>
              <a:buSzPts val="1800"/>
              <a:buChar char="●"/>
            </a:pPr>
            <a:r>
              <a:rPr lang="en"/>
              <a:t>Consider then another learning algorithm we can call "</a:t>
            </a:r>
            <a:r>
              <a:rPr b="1" lang="en"/>
              <a:t>Coin Flip</a:t>
            </a:r>
            <a:r>
              <a:rPr lang="en"/>
              <a:t>" that tabulates training data, and for unseen inputs, just flips a coin (w/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CF algorithm has maximum variance, but minimum bias</a:t>
            </a:r>
            <a:endParaRPr/>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2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744" name="Google Shape;1744;p2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b="1" lang="en"/>
              <a:t>Hyperparameters</a:t>
            </a:r>
            <a:r>
              <a:rPr lang="en"/>
              <a:t> are parameters that control the learning algorithm itself</a:t>
            </a:r>
            <a:endParaRPr/>
          </a:p>
          <a:p>
            <a:pPr indent="-342900" lvl="0" marL="457200" rtl="0" algn="l">
              <a:spcBef>
                <a:spcPts val="0"/>
              </a:spcBef>
              <a:spcAft>
                <a:spcPts val="0"/>
              </a:spcAft>
              <a:buSzPts val="1800"/>
              <a:buChar char="●"/>
            </a:pPr>
            <a:r>
              <a:rPr lang="en"/>
              <a:t>For example, the number of nodes in the neural network, or the number of nodes allowed when building a decision tree</a:t>
            </a:r>
            <a:endParaRPr/>
          </a:p>
          <a:p>
            <a:pPr indent="-342900" lvl="0" marL="457200" rtl="0" algn="l">
              <a:spcBef>
                <a:spcPts val="0"/>
              </a:spcBef>
              <a:spcAft>
                <a:spcPts val="0"/>
              </a:spcAft>
              <a:buSzPts val="1800"/>
              <a:buChar char="●"/>
            </a:pPr>
            <a:r>
              <a:rPr lang="en"/>
              <a:t>Hyperparameter </a:t>
            </a:r>
            <a:r>
              <a:rPr lang="en"/>
              <a:t>optimization</a:t>
            </a:r>
            <a:r>
              <a:rPr lang="en"/>
              <a:t> is a dark art in machine learning</a:t>
            </a:r>
            <a:endParaRPr/>
          </a:p>
          <a:p>
            <a:pPr indent="-342900" lvl="0" marL="457200" rtl="0" algn="l">
              <a:spcBef>
                <a:spcPts val="0"/>
              </a:spcBef>
              <a:spcAft>
                <a:spcPts val="0"/>
              </a:spcAft>
              <a:buSzPts val="1800"/>
              <a:buChar char="●"/>
            </a:pPr>
            <a:r>
              <a:rPr lang="en"/>
              <a:t>Can use </a:t>
            </a:r>
            <a:r>
              <a:rPr b="1" lang="en"/>
              <a:t>cross-validation</a:t>
            </a:r>
            <a:r>
              <a:rPr lang="en"/>
              <a:t> to increase hyperparameters until performance on validation set decreases</a:t>
            </a:r>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2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1750" name="Google Shape;1750;p2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Examples given by the instructor are divided in three groups: </a:t>
            </a:r>
            <a:r>
              <a:rPr b="1" lang="en"/>
              <a:t>training data</a:t>
            </a:r>
            <a:r>
              <a:rPr lang="en"/>
              <a:t>, </a:t>
            </a:r>
            <a:r>
              <a:rPr b="1" lang="en"/>
              <a:t>validation data</a:t>
            </a:r>
            <a:r>
              <a:rPr lang="en"/>
              <a:t>, and </a:t>
            </a:r>
            <a:r>
              <a:rPr b="1" lang="en"/>
              <a:t>test data</a:t>
            </a:r>
            <a:endParaRPr b="1"/>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overfitting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a:t>
            </a:r>
            <a:r>
              <a:rPr lang="en"/>
              <a:t>learning</a:t>
            </a:r>
            <a:r>
              <a:rPr lang="en"/>
              <a:t> algorithm is supposed to generalize the underlying patterns in reality the training data comes from</a:t>
            </a:r>
            <a:endParaRPr/>
          </a:p>
          <a:p>
            <a:pPr indent="-342900" lvl="0" marL="457200" rtl="0" algn="l">
              <a:spcBef>
                <a:spcPts val="0"/>
              </a:spcBef>
              <a:spcAft>
                <a:spcPts val="0"/>
              </a:spcAft>
              <a:buSzPts val="1800"/>
              <a:buChar char="●"/>
            </a:pPr>
            <a:r>
              <a:rPr lang="en"/>
              <a:t>As soon as model becomes worse on </a:t>
            </a:r>
            <a:r>
              <a:rPr lang="en"/>
              <a:t>validation</a:t>
            </a:r>
            <a:r>
              <a:rPr lang="en"/>
              <a:t> data, stop fitting it</a:t>
            </a:r>
            <a:endParaRPr/>
          </a:p>
          <a:p>
            <a:pPr indent="-342900" lvl="0" marL="457200" rtl="0" algn="l">
              <a:spcBef>
                <a:spcPts val="0"/>
              </a:spcBef>
              <a:spcAft>
                <a:spcPts val="0"/>
              </a:spcAft>
              <a:buSzPts val="1800"/>
              <a:buChar char="●"/>
            </a:pPr>
            <a:r>
              <a:rPr lang="en"/>
              <a:t>Test data is the "final exam" that measures how well model fits reality</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2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1756" name="Google Shape;1756;p2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7" name="Google Shape;1757;p287"/>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2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1763" name="Google Shape;1763;p2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identical simpler models all return the same answers</a:t>
            </a:r>
            <a:endParaRPr/>
          </a:p>
          <a:p>
            <a:pPr indent="-342900" lvl="0" marL="457200" rtl="0" algn="l">
              <a:spcBef>
                <a:spcPts val="0"/>
              </a:spcBef>
              <a:spcAft>
                <a:spcPts val="0"/>
              </a:spcAft>
              <a:buSzPts val="1800"/>
              <a:buChar char="●"/>
            </a:pPr>
            <a:r>
              <a:rPr lang="en"/>
              <a:t>When tallying votes for the result, each </a:t>
            </a:r>
            <a:r>
              <a:rPr lang="en"/>
              <a:t>individual</a:t>
            </a:r>
            <a:r>
              <a:rPr lang="en"/>
              <a:t> model can be given the </a:t>
            </a:r>
            <a:r>
              <a:rPr b="1" lang="en"/>
              <a:t>weight</a:t>
            </a:r>
            <a:r>
              <a:rPr lang="en"/>
              <a:t> based on how well it operated on the training data</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2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1769" name="Google Shape;1769;p2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for an ensemble,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weak classifiers, but a majority vote over a large number of such tree will classify complex data very accurately</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2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1775" name="Google Shape;1775;p2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being yet another yes-man</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2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1781" name="Google Shape;1781;p2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a:t>
            </a:r>
            <a:r>
              <a:rPr b="1" lang="en"/>
              <a:t>nearest neighbour</a:t>
            </a:r>
            <a:endParaRPr b="1"/>
          </a:p>
          <a:p>
            <a:pPr indent="-342900" lvl="0" marL="457200" rtl="0" algn="l">
              <a:spcBef>
                <a:spcPts val="0"/>
              </a:spcBef>
              <a:spcAft>
                <a:spcPts val="0"/>
              </a:spcAft>
              <a:buSzPts val="1800"/>
              <a:buChar char="●"/>
            </a:pPr>
            <a:r>
              <a:rPr lang="en"/>
              <a:t>You should </a:t>
            </a:r>
            <a:r>
              <a:rPr b="1" lang="en"/>
              <a:t>normalize</a:t>
            </a:r>
            <a:r>
              <a:rPr lang="en"/>
              <a:t>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a:t>
            </a:r>
            <a:r>
              <a:rPr b="1" lang="en"/>
              <a:t>redundant</a:t>
            </a:r>
            <a:r>
              <a:rPr lang="en"/>
              <a:t> training data points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Frontier Search</a:t>
            </a:r>
            <a:endParaRPr/>
          </a:p>
        </p:txBody>
      </p:sp>
      <p:sp>
        <p:nvSpPr>
          <p:cNvPr id="257" name="Google Shape;25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state space search algorithms are special cases of </a:t>
            </a:r>
            <a:r>
              <a:rPr b="1" lang="en"/>
              <a:t>frontier search</a:t>
            </a:r>
            <a:endParaRPr b="1"/>
          </a:p>
          <a:p>
            <a:pPr indent="-342900" lvl="0" marL="457200" rtl="0" algn="l">
              <a:spcBef>
                <a:spcPts val="0"/>
              </a:spcBef>
              <a:spcAft>
                <a:spcPts val="0"/>
              </a:spcAft>
              <a:buSzPts val="1800"/>
              <a:buChar char="●"/>
            </a:pPr>
            <a:r>
              <a:rPr lang="en"/>
              <a:t>Maintain a queue of </a:t>
            </a:r>
            <a:r>
              <a:rPr b="1" lang="en"/>
              <a:t>active leaf nodes</a:t>
            </a:r>
            <a:r>
              <a:rPr lang="en"/>
              <a:t> called the </a:t>
            </a:r>
            <a:r>
              <a:rPr b="1" lang="en"/>
              <a:t>frontier</a:t>
            </a:r>
            <a:endParaRPr b="1"/>
          </a:p>
          <a:p>
            <a:pPr indent="-342900" lvl="0" marL="457200" rtl="0" algn="l">
              <a:spcBef>
                <a:spcPts val="0"/>
              </a:spcBef>
              <a:spcAft>
                <a:spcPts val="0"/>
              </a:spcAft>
              <a:buSzPts val="1800"/>
              <a:buChar char="●"/>
            </a:pPr>
            <a:r>
              <a:rPr lang="en"/>
              <a:t>Algorithms pops the next active node from </a:t>
            </a:r>
            <a:r>
              <a:rPr lang="en"/>
              <a:t>the</a:t>
            </a:r>
            <a:r>
              <a:rPr lang="en"/>
              <a:t> frontier to </a:t>
            </a:r>
            <a:r>
              <a:rPr b="1" lang="en"/>
              <a:t>expand</a:t>
            </a:r>
            <a:endParaRPr b="1"/>
          </a:p>
          <a:p>
            <a:pPr indent="-342900" lvl="0" marL="457200" rtl="0" algn="l">
              <a:spcBef>
                <a:spcPts val="0"/>
              </a:spcBef>
              <a:spcAft>
                <a:spcPts val="0"/>
              </a:spcAft>
              <a:buSzPts val="1800"/>
              <a:buChar char="●"/>
            </a:pPr>
            <a:r>
              <a:rPr lang="en"/>
              <a:t>Expanding a leaf node adds all its children to the tree and frontier</a:t>
            </a:r>
            <a:endParaRPr/>
          </a:p>
          <a:p>
            <a:pPr indent="-342900" lvl="0" marL="457200" rtl="0" algn="l">
              <a:spcBef>
                <a:spcPts val="0"/>
              </a:spcBef>
              <a:spcAft>
                <a:spcPts val="0"/>
              </a:spcAft>
              <a:buSzPts val="1800"/>
              <a:buChar char="●"/>
            </a:pPr>
            <a:r>
              <a:rPr lang="en"/>
              <a:t>Algorithm </a:t>
            </a:r>
            <a:r>
              <a:rPr b="1" lang="en"/>
              <a:t>terminates when a goal node is chosen for expansion</a:t>
            </a:r>
            <a:endParaRPr b="1"/>
          </a:p>
          <a:p>
            <a:pPr indent="-342900" lvl="0" marL="457200" rtl="0" algn="l">
              <a:spcBef>
                <a:spcPts val="0"/>
              </a:spcBef>
              <a:spcAft>
                <a:spcPts val="0"/>
              </a:spcAft>
              <a:buSzPts val="1800"/>
              <a:buChar char="●"/>
            </a:pPr>
            <a:r>
              <a:rPr lang="en"/>
              <a:t>Note: when goal node is added as a leaf, can't terminate yet</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2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787" name="Google Shape;1787;p2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simplified Bayes network where the true classification </a:t>
            </a:r>
            <a:r>
              <a:rPr i="1" lang="en"/>
              <a:t>C</a:t>
            </a:r>
            <a:r>
              <a:rPr lang="en"/>
              <a:t> is the root node, and evidence variables from </a:t>
            </a:r>
            <a:r>
              <a:rPr i="1" lang="en"/>
              <a:t>X</a:t>
            </a:r>
            <a:r>
              <a:rPr baseline="-25000" lang="en"/>
              <a:t>1</a:t>
            </a:r>
            <a:r>
              <a:rPr lang="en"/>
              <a:t> to </a:t>
            </a:r>
            <a:r>
              <a:rPr i="1" lang="en"/>
              <a:t>X</a:t>
            </a:r>
            <a:r>
              <a:rPr baseline="-25000" lang="en"/>
              <a:t>n</a:t>
            </a:r>
            <a:r>
              <a:rPr lang="en"/>
              <a:t> are its children</a:t>
            </a:r>
            <a:endParaRPr/>
          </a:p>
          <a:p>
            <a:pPr indent="-342900" lvl="0" marL="457200" rtl="0" algn="l">
              <a:spcBef>
                <a:spcPts val="0"/>
              </a:spcBef>
              <a:spcAft>
                <a:spcPts val="0"/>
              </a:spcAft>
              <a:buSzPts val="1800"/>
              <a:buChar char="●"/>
            </a:pPr>
            <a:r>
              <a:rPr lang="en"/>
              <a:t>Problem is to compute 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lang="en"/>
              <a:t>n</a:t>
            </a:r>
            <a:r>
              <a:rPr lang="en"/>
              <a:t>)</a:t>
            </a:r>
            <a:endParaRPr/>
          </a:p>
          <a:p>
            <a:pPr indent="-342900" lvl="0" marL="457200" rtl="0" algn="l">
              <a:spcBef>
                <a:spcPts val="0"/>
              </a:spcBef>
              <a:spcAft>
                <a:spcPts val="0"/>
              </a:spcAft>
              <a:buSzPts val="1800"/>
              <a:buChar char="●"/>
            </a:pPr>
            <a:r>
              <a:rPr lang="en"/>
              <a:t>Simplify the formula with the naive assumption that all </a:t>
            </a:r>
            <a:r>
              <a:rPr i="1" lang="en"/>
              <a:t>X</a:t>
            </a:r>
            <a:r>
              <a:rPr baseline="-25000" lang="en"/>
              <a:t>i</a:t>
            </a:r>
            <a:r>
              <a:rPr lang="en"/>
              <a:t> are mutually independent, even though they are not</a:t>
            </a:r>
            <a:endParaRPr/>
          </a:p>
          <a:p>
            <a:pPr indent="-342900" lvl="0" marL="457200" rtl="0" algn="l">
              <a:spcBef>
                <a:spcPts val="0"/>
              </a:spcBef>
              <a:spcAft>
                <a:spcPts val="0"/>
              </a:spcAft>
              <a:buSzPts val="1800"/>
              <a:buChar char="●"/>
            </a:pPr>
            <a:r>
              <a:rPr lang="en"/>
              <a:t>In practice, this approach works really well (kinda ultimate random forest)</a:t>
            </a:r>
            <a:endParaRPr/>
          </a:p>
          <a:p>
            <a:pPr indent="-342900" lvl="0" marL="457200" rtl="0" algn="l">
              <a:spcBef>
                <a:spcPts val="0"/>
              </a:spcBef>
              <a:spcAft>
                <a:spcPts val="0"/>
              </a:spcAft>
              <a:buSzPts val="1800"/>
              <a:buChar char="●"/>
            </a:pPr>
            <a:r>
              <a:rPr lang="en"/>
              <a:t>Given a set of training data with many of the individual </a:t>
            </a:r>
            <a:r>
              <a:rPr i="1" lang="en"/>
              <a:t>X</a:t>
            </a:r>
            <a:r>
              <a:rPr baseline="-25000" lang="en"/>
              <a:t>i</a:t>
            </a:r>
            <a:r>
              <a:rPr lang="en"/>
              <a:t> values are missing, a </a:t>
            </a:r>
            <a:r>
              <a:rPr b="1" lang="en"/>
              <a:t>Naive Bayes Classifier</a:t>
            </a:r>
            <a:r>
              <a:rPr lang="en"/>
              <a:t> can still be constructed from that data</a:t>
            </a:r>
            <a:endParaRPr/>
          </a:p>
          <a:p>
            <a:pPr indent="-342900" lvl="0" marL="457200" rtl="0" algn="l">
              <a:spcBef>
                <a:spcPts val="0"/>
              </a:spcBef>
              <a:spcAft>
                <a:spcPts val="0"/>
              </a:spcAft>
              <a:buSzPts val="1800"/>
              <a:buChar char="●"/>
            </a:pPr>
            <a:r>
              <a:rPr lang="en"/>
              <a:t>Most other </a:t>
            </a:r>
            <a:r>
              <a:rPr lang="en"/>
              <a:t>supervised</a:t>
            </a:r>
            <a:r>
              <a:rPr lang="en"/>
              <a:t> learning algorithms can do nothing with such data</a:t>
            </a:r>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2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1793" name="Google Shape;1793;p2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H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classifier </a:t>
            </a:r>
            <a:r>
              <a:rPr i="1" lang="en"/>
              <a:t>h</a:t>
            </a:r>
            <a:r>
              <a:rPr lang="en"/>
              <a:t> is </a:t>
            </a:r>
            <a:r>
              <a:rPr b="1" lang="en"/>
              <a:t>approximately correct</a:t>
            </a:r>
            <a:r>
              <a:rPr lang="en"/>
              <a:t> if its true error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2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1799" name="Google Shape;1799;p2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independent training data, for the probability of classifier to be approximately correct to be at least δ, the number of training samples </a:t>
            </a:r>
            <a:r>
              <a:rPr i="1" lang="en"/>
              <a:t>N</a:t>
            </a:r>
            <a:r>
              <a:rPr lang="en"/>
              <a:t> needs to be at least </a:t>
            </a:r>
            <a:r>
              <a:rPr i="1" lang="en"/>
              <a:t>N</a:t>
            </a:r>
            <a:r>
              <a:rPr lang="en"/>
              <a:t> ≥ (–ln δ + ln |H|) / ε</a:t>
            </a:r>
            <a:endParaRPr/>
          </a:p>
          <a:p>
            <a:pPr indent="-342900" lvl="0" marL="457200" rtl="0" algn="l">
              <a:spcBef>
                <a:spcPts val="0"/>
              </a:spcBef>
              <a:spcAft>
                <a:spcPts val="0"/>
              </a:spcAft>
              <a:buSzPts val="1800"/>
              <a:buChar char="●"/>
            </a:pPr>
            <a:r>
              <a:rPr lang="en"/>
              <a:t>Depends on desired error rate ε, success probability 1 – δ, and number of possible hypotheses |H|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295"/>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sp>
        <p:nvSpPr>
          <p:cNvPr id="1809" name="Google Shape;1809;p2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1810" name="Google Shape;1810;p2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observable state space with nondeterministic actions</a:t>
            </a:r>
            <a:endParaRPr/>
          </a:p>
          <a:p>
            <a:pPr indent="-342900" lvl="0" marL="457200" rtl="0" algn="l">
              <a:spcBef>
                <a:spcPts val="0"/>
              </a:spcBef>
              <a:spcAft>
                <a:spcPts val="0"/>
              </a:spcAft>
              <a:buSzPts val="1800"/>
              <a:buChar char="●"/>
            </a:pPr>
            <a:r>
              <a:rPr b="1" lang="en"/>
              <a:t>Transition model</a:t>
            </a:r>
            <a:r>
              <a:rPr lang="en"/>
              <a:t>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a:t>
            </a:r>
            <a:r>
              <a:rPr b="1" lang="en"/>
              <a:t>reward</a:t>
            </a:r>
            <a:r>
              <a:rPr lang="en"/>
              <a:t>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Negative rewards are </a:t>
            </a:r>
            <a:r>
              <a:rPr b="1" lang="en"/>
              <a:t>penalties</a:t>
            </a:r>
            <a:endParaRPr b="1"/>
          </a:p>
          <a:p>
            <a:pPr indent="-342900" lvl="0" marL="457200" rtl="0" algn="l">
              <a:spcBef>
                <a:spcPts val="0"/>
              </a:spcBef>
              <a:spcAft>
                <a:spcPts val="0"/>
              </a:spcAft>
              <a:buSzPts val="1800"/>
              <a:buChar char="●"/>
            </a:pPr>
            <a:r>
              <a:rPr lang="en"/>
              <a:t>State </a:t>
            </a:r>
            <a:r>
              <a:rPr lang="en"/>
              <a:t>space</a:t>
            </a:r>
            <a:r>
              <a:rPr lang="en"/>
              <a:t> may be </a:t>
            </a:r>
            <a:r>
              <a:rPr b="1" lang="en"/>
              <a:t>episodic</a:t>
            </a:r>
            <a:r>
              <a:rPr lang="en"/>
              <a:t> so that some states are </a:t>
            </a:r>
            <a:r>
              <a:rPr b="1" lang="en"/>
              <a:t>terminal</a:t>
            </a:r>
            <a:endParaRPr b="1"/>
          </a:p>
          <a:p>
            <a:pPr indent="-342900" lvl="0" marL="457200" rtl="0" algn="l">
              <a:spcBef>
                <a:spcPts val="0"/>
              </a:spcBef>
              <a:spcAft>
                <a:spcPts val="0"/>
              </a:spcAft>
              <a:buSzPts val="1800"/>
              <a:buChar char="●"/>
            </a:pPr>
            <a:r>
              <a:rPr lang="en"/>
              <a:t>Alternatively state space may contain loops and allow infinite traversal</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sp>
        <p:nvSpPr>
          <p:cNvPr id="1815" name="Google Shape;1815;p2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1816" name="Google Shape;1816;p2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one bit of information of whether the sum is soft or hard, along with dealer's visible upcard</a:t>
            </a:r>
            <a:endParaRPr/>
          </a:p>
          <a:p>
            <a:pPr indent="-342900" lvl="0" marL="457200" rtl="0" algn="l">
              <a:spcBef>
                <a:spcPts val="0"/>
              </a:spcBef>
              <a:spcAft>
                <a:spcPts val="0"/>
              </a:spcAft>
              <a:buSzPts val="1800"/>
              <a:buChar char="●"/>
            </a:pPr>
            <a:r>
              <a:rPr lang="en"/>
              <a:t>Same as in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(nature makes moves for dealer)</a:t>
            </a:r>
            <a:endParaRPr/>
          </a:p>
          <a:p>
            <a:pPr indent="-342900" lvl="0" marL="457200" rtl="0" algn="l">
              <a:spcBef>
                <a:spcPts val="0"/>
              </a:spcBef>
              <a:spcAft>
                <a:spcPts val="0"/>
              </a:spcAft>
              <a:buSzPts val="1800"/>
              <a:buChar char="●"/>
            </a:pPr>
            <a:r>
              <a:rPr lang="en"/>
              <a:t>Terminal state determines the reward or </a:t>
            </a:r>
            <a:r>
              <a:rPr lang="en"/>
              <a:t>penalty</a:t>
            </a:r>
            <a:r>
              <a:rPr lang="en"/>
              <a:t> by comparing the sums of player and dealer cards</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2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1822" name="Google Shape;1822;p2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a:t>
            </a:r>
            <a:r>
              <a:rPr b="1" lang="en"/>
              <a:t>policy</a:t>
            </a:r>
            <a:r>
              <a:rPr lang="en"/>
              <a:t>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reaching the state doesn't matter, policy can be </a:t>
            </a:r>
            <a:r>
              <a:rPr b="1" lang="en"/>
              <a:t>deterministic</a:t>
            </a:r>
            <a:r>
              <a:rPr lang="en"/>
              <a:t>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partially observable environments, against other agents, and during the training stage policies should by randomized</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2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1828" name="Google Shape;1828;p2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a:t>
            </a:r>
            <a:endParaRPr/>
          </a:p>
          <a:p>
            <a:pPr indent="-342900" lvl="0" marL="457200" rtl="0" algn="l">
              <a:spcBef>
                <a:spcPts val="0"/>
              </a:spcBef>
              <a:spcAft>
                <a:spcPts val="0"/>
              </a:spcAft>
              <a:buSzPts val="1800"/>
              <a:buChar char="●"/>
            </a:pPr>
            <a:r>
              <a:rPr lang="en"/>
              <a:t>Also 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 selection</a:t>
            </a:r>
            <a:endParaRPr/>
          </a:p>
        </p:txBody>
      </p:sp>
      <p:pic>
        <p:nvPicPr>
          <p:cNvPr id="1829" name="Google Shape;1829;p299"/>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3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1835" name="Google Shape;1835;p3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Episodic state spaces such as Blackjack are simple enough, but what about state spaces with loops that allow a potentially infinite </a:t>
            </a:r>
            <a:r>
              <a:rPr lang="en"/>
              <a:t>sum</a:t>
            </a:r>
            <a:r>
              <a:rPr lang="en"/>
              <a:t> of rewards?</a:t>
            </a:r>
            <a:endParaRPr/>
          </a:p>
          <a:p>
            <a:pPr indent="-342900" lvl="0" marL="457200" rtl="0" algn="l">
              <a:spcBef>
                <a:spcPts val="0"/>
              </a:spcBef>
              <a:spcAft>
                <a:spcPts val="0"/>
              </a:spcAft>
              <a:buSzPts val="1800"/>
              <a:buChar char="●"/>
            </a:pPr>
            <a:r>
              <a:rPr lang="en"/>
              <a:t>Must be able to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average reward of policy per finite time unit</a:t>
            </a:r>
            <a:endParaRPr/>
          </a:p>
          <a:p>
            <a:pPr indent="-342900" lvl="0" marL="457200" rtl="0" algn="l">
              <a:spcBef>
                <a:spcPts val="0"/>
              </a:spcBef>
              <a:spcAft>
                <a:spcPts val="0"/>
              </a:spcAft>
              <a:buSzPts val="1800"/>
              <a:buChar char="●"/>
            </a:pPr>
            <a:r>
              <a:rPr lang="en"/>
              <a:t>Better solution to introduce </a:t>
            </a:r>
            <a:r>
              <a:rPr b="1" lang="en"/>
              <a:t>discounting factor</a:t>
            </a:r>
            <a:r>
              <a:rPr lang="en"/>
              <a:t>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 only</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will soon work out nicely with </a:t>
            </a:r>
            <a:r>
              <a:rPr b="1" lang="en"/>
              <a:t>Bellman equations</a:t>
            </a:r>
            <a:endParaRPr b="1"/>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3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1841" name="Google Shape;1841;p3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a:t>
            </a:r>
            <a:r>
              <a:rPr b="1" lang="en"/>
              <a:t>utility</a:t>
            </a:r>
            <a:r>
              <a:rPr lang="en"/>
              <a:t>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baseline="-25000" lang="en"/>
              <a:t>𝛑</a:t>
            </a:r>
            <a:r>
              <a:rPr lang="en"/>
              <a:t>(</a:t>
            </a:r>
            <a:r>
              <a:rPr i="1" lang="en"/>
              <a:t>s</a:t>
            </a:r>
            <a:r>
              <a:rPr lang="en"/>
              <a:t>) of the given state </a:t>
            </a:r>
            <a:r>
              <a:rPr i="1" lang="en"/>
              <a:t>s</a:t>
            </a:r>
            <a:r>
              <a:rPr lang="en"/>
              <a:t> is the expected sum of rewards by following the policy 𝛑 starting from that state</a:t>
            </a:r>
            <a:endParaRPr/>
          </a:p>
          <a:p>
            <a:pPr indent="-342900" lvl="0" marL="457200" rtl="0" algn="l">
              <a:spcBef>
                <a:spcPts val="0"/>
              </a:spcBef>
              <a:spcAft>
                <a:spcPts val="0"/>
              </a:spcAft>
              <a:buSzPts val="1800"/>
              <a:buChar char="●"/>
            </a:pPr>
            <a:r>
              <a:rPr lang="en"/>
              <a:t>State utilities are connected to each other with </a:t>
            </a:r>
            <a:r>
              <a:rPr b="1" lang="en"/>
              <a:t>Bellman equation</a:t>
            </a:r>
            <a:br>
              <a:rPr lang="en"/>
            </a:br>
            <a:br>
              <a:rPr lang="en"/>
            </a:br>
            <a:r>
              <a:rPr lang="en"/>
              <a:t>	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Says that the utility of the state equals its local reward, plus the discounted rewards starting from the successor state after best action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Algorithms As Special Cases of Frontier Search</a:t>
            </a:r>
            <a:endParaRPr/>
          </a:p>
        </p:txBody>
      </p:sp>
      <p:sp>
        <p:nvSpPr>
          <p:cNvPr id="263" name="Google Shape;26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Breadth-first search</a:t>
            </a:r>
            <a:r>
              <a:rPr lang="en"/>
              <a:t>: use a </a:t>
            </a:r>
            <a:r>
              <a:rPr b="1" lang="en"/>
              <a:t>FIFO </a:t>
            </a:r>
            <a:r>
              <a:rPr b="1" lang="en"/>
              <a:t>queue</a:t>
            </a:r>
            <a:r>
              <a:rPr lang="en"/>
              <a:t> as frontier</a:t>
            </a:r>
            <a:endParaRPr/>
          </a:p>
          <a:p>
            <a:pPr indent="-342900" lvl="0" marL="457200" rtl="0" algn="l">
              <a:spcBef>
                <a:spcPts val="0"/>
              </a:spcBef>
              <a:spcAft>
                <a:spcPts val="0"/>
              </a:spcAft>
              <a:buSzPts val="1800"/>
              <a:buChar char="●"/>
            </a:pPr>
            <a:r>
              <a:rPr b="1" lang="en"/>
              <a:t>Depth-first search</a:t>
            </a:r>
            <a:r>
              <a:rPr lang="en"/>
              <a:t>: use a </a:t>
            </a:r>
            <a:r>
              <a:rPr b="1" lang="en"/>
              <a:t>LIFO stack</a:t>
            </a:r>
            <a:r>
              <a:rPr lang="en"/>
              <a:t> as frontier</a:t>
            </a:r>
            <a:endParaRPr/>
          </a:p>
          <a:p>
            <a:pPr indent="-342900" lvl="0" marL="457200" rtl="0" algn="l">
              <a:spcBef>
                <a:spcPts val="0"/>
              </a:spcBef>
              <a:spcAft>
                <a:spcPts val="0"/>
              </a:spcAft>
              <a:buSzPts val="1800"/>
              <a:buChar char="●"/>
            </a:pPr>
            <a:r>
              <a:rPr b="1" lang="en"/>
              <a:t>Uniform cost search</a:t>
            </a:r>
            <a:r>
              <a:rPr lang="en"/>
              <a:t>: use a </a:t>
            </a:r>
            <a:r>
              <a:rPr b="1" lang="en"/>
              <a:t>priority queue</a:t>
            </a:r>
            <a:r>
              <a:rPr lang="en"/>
              <a:t> as frontier, always expand frontier node </a:t>
            </a:r>
            <a:r>
              <a:rPr i="1" lang="en"/>
              <a:t>s</a:t>
            </a:r>
            <a:r>
              <a:rPr lang="en"/>
              <a:t> with lowest path cost </a:t>
            </a:r>
            <a:r>
              <a:rPr i="1" lang="en"/>
              <a:t>g</a:t>
            </a:r>
            <a:r>
              <a:rPr lang="en"/>
              <a:t>(</a:t>
            </a:r>
            <a:r>
              <a:rPr i="1" lang="en"/>
              <a:t>s</a:t>
            </a:r>
            <a:r>
              <a:rPr lang="en"/>
              <a:t>)</a:t>
            </a:r>
            <a:endParaRPr/>
          </a:p>
          <a:p>
            <a:pPr indent="-342900" lvl="0" marL="457200" rtl="0" algn="l">
              <a:spcBef>
                <a:spcPts val="0"/>
              </a:spcBef>
              <a:spcAft>
                <a:spcPts val="0"/>
              </a:spcAft>
              <a:buSzPts val="1800"/>
              <a:buChar char="●"/>
            </a:pPr>
            <a:r>
              <a:rPr lang="en"/>
              <a:t>Uniform cost search is special case of Dijkstra's algorithm restricted to operate in a tree, no node can be reached in two different ways</a:t>
            </a:r>
            <a:endParaRPr/>
          </a:p>
          <a:p>
            <a:pPr indent="-342900" lvl="0" marL="457200" rtl="0" algn="l">
              <a:spcBef>
                <a:spcPts val="0"/>
              </a:spcBef>
              <a:spcAft>
                <a:spcPts val="0"/>
              </a:spcAft>
              <a:buSzPts val="1800"/>
              <a:buChar char="●"/>
            </a:pPr>
            <a:r>
              <a:rPr b="1" lang="en"/>
              <a:t>A*</a:t>
            </a:r>
            <a:r>
              <a:rPr lang="en"/>
              <a:t>: use a </a:t>
            </a:r>
            <a:r>
              <a:rPr b="1" lang="en"/>
              <a:t>priority queue</a:t>
            </a:r>
            <a:r>
              <a:rPr lang="en"/>
              <a:t> as frontier, always expand frontier node </a:t>
            </a:r>
            <a:r>
              <a:rPr i="1" lang="en"/>
              <a:t>s</a:t>
            </a:r>
            <a:r>
              <a:rPr lang="en"/>
              <a:t> with lowest </a:t>
            </a:r>
            <a:r>
              <a:rPr b="1" lang="en"/>
              <a:t>heuristic</a:t>
            </a:r>
            <a:r>
              <a:rPr lang="en"/>
              <a:t> path cost </a:t>
            </a:r>
            <a:r>
              <a:rPr i="1" lang="en"/>
              <a:t>g</a:t>
            </a:r>
            <a:r>
              <a:rPr lang="en"/>
              <a:t>(</a:t>
            </a:r>
            <a:r>
              <a:rPr i="1" lang="en"/>
              <a:t>s</a:t>
            </a:r>
            <a:r>
              <a:rPr lang="en"/>
              <a:t>) + </a:t>
            </a:r>
            <a:r>
              <a:rPr i="1" lang="en"/>
              <a:t>h</a:t>
            </a:r>
            <a:r>
              <a:rPr lang="en"/>
              <a:t>(</a:t>
            </a:r>
            <a:r>
              <a:rPr i="1" lang="en"/>
              <a:t>s</a:t>
            </a:r>
            <a:r>
              <a:rPr lang="en"/>
              <a:t>)</a:t>
            </a:r>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3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1847" name="Google Shape;1847;p3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a:t>
            </a:r>
            <a:r>
              <a:rPr b="1" lang="en"/>
              <a:t>state-action pair</a:t>
            </a:r>
            <a:r>
              <a:rPr lang="en"/>
              <a:t>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we get</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3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1853" name="Google Shape;1853;p3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Q-values are known, U-values are trivial to extract:</a:t>
            </a:r>
            <a:br>
              <a:rPr lang="en"/>
            </a:br>
            <a:br>
              <a:rPr lang="en"/>
            </a:br>
            <a:r>
              <a:rPr lang="en"/>
              <a:t>	U(s)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3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1859" name="Google Shape;1859;p3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860" name="Google Shape;1860;p304"/>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4" name="Shape 1864"/>
        <p:cNvGrpSpPr/>
        <p:nvPr/>
      </p:nvGrpSpPr>
      <p:grpSpPr>
        <a:xfrm>
          <a:off x="0" y="0"/>
          <a:ext cx="0" cy="0"/>
          <a:chOff x="0" y="0"/>
          <a:chExt cx="0" cy="0"/>
        </a:xfrm>
      </p:grpSpPr>
      <p:sp>
        <p:nvSpPr>
          <p:cNvPr id="1865" name="Google Shape;1865;p305"/>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1866" name="Google Shape;1866;p3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optimal</a:t>
            </a:r>
            <a:r>
              <a:rPr lang="en"/>
              <a:t> policy </a:t>
            </a:r>
            <a:r>
              <a:rPr lang="en"/>
              <a:t>𝛑*</a:t>
            </a:r>
            <a:r>
              <a:rPr lang="en"/>
              <a:t> is sufficient for optimal action</a:t>
            </a:r>
            <a:endParaRPr/>
          </a:p>
          <a:p>
            <a:pPr indent="-342900" lvl="0" marL="457200" rtl="0" algn="l">
              <a:spcBef>
                <a:spcPts val="0"/>
              </a:spcBef>
              <a:spcAft>
                <a:spcPts val="0"/>
              </a:spcAft>
              <a:buSzPts val="1800"/>
              <a:buChar char="●"/>
            </a:pPr>
            <a:r>
              <a:rPr lang="en"/>
              <a:t>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max operator</a:t>
            </a:r>
            <a:endParaRPr/>
          </a:p>
          <a:p>
            <a:pPr indent="-342900" lvl="0" marL="457200" rtl="0" algn="l">
              <a:spcBef>
                <a:spcPts val="0"/>
              </a:spcBef>
              <a:spcAft>
                <a:spcPts val="0"/>
              </a:spcAft>
              <a:buSzPts val="1800"/>
              <a:buChar char="●"/>
            </a:pPr>
            <a:r>
              <a:rPr lang="en"/>
              <a:t>Can't solve this directly as a system of linear equations</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sp>
        <p:nvSpPr>
          <p:cNvPr id="1871" name="Google Shape;1871;p3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1872" name="Google Shape;1872;p3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a:t>
            </a:r>
            <a:r>
              <a:rPr b="1" lang="en"/>
              <a:t>dynamic programming</a:t>
            </a:r>
            <a:r>
              <a:rPr lang="en"/>
              <a:t> fashion</a:t>
            </a:r>
            <a:endParaRPr/>
          </a:p>
          <a:p>
            <a:pPr indent="-342900" lvl="0" marL="457200" rtl="0" algn="l">
              <a:spcBef>
                <a:spcPts val="0"/>
              </a:spcBef>
              <a:spcAft>
                <a:spcPts val="0"/>
              </a:spcAft>
              <a:buSzPts val="1800"/>
              <a:buChar char="●"/>
            </a:pPr>
            <a:r>
              <a:rPr lang="en"/>
              <a:t>Sort the states in some </a:t>
            </a:r>
            <a:r>
              <a:rPr lang="en"/>
              <a:t>topological</a:t>
            </a:r>
            <a:r>
              <a:rPr lang="en"/>
              <a:t> order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all states in this order</a:t>
            </a:r>
            <a:endParaRPr/>
          </a:p>
          <a:p>
            <a:pPr indent="-342900" lvl="0" marL="457200" rtl="0" algn="l">
              <a:spcBef>
                <a:spcPts val="0"/>
              </a:spcBef>
              <a:spcAft>
                <a:spcPts val="0"/>
              </a:spcAft>
              <a:buSzPts val="1800"/>
              <a:buChar char="●"/>
            </a:pPr>
            <a:r>
              <a:rPr lang="en"/>
              <a:t>When the loop arrives to look at state </a:t>
            </a:r>
            <a:r>
              <a:rPr i="1" lang="en"/>
              <a:t>s</a:t>
            </a:r>
            <a:r>
              <a:rPr lang="en"/>
              <a:t>, the utility U(</a:t>
            </a:r>
            <a:r>
              <a:rPr i="1" lang="en"/>
              <a:t>s</a:t>
            </a:r>
            <a:r>
              <a:rPr lang="en"/>
              <a:t>') for all its possible successor states has already been computed</a:t>
            </a:r>
            <a:endParaRPr/>
          </a:p>
          <a:p>
            <a:pPr indent="-342900" lvl="0" marL="457200" rtl="0" algn="l">
              <a:spcBef>
                <a:spcPts val="0"/>
              </a:spcBef>
              <a:spcAft>
                <a:spcPts val="0"/>
              </a:spcAft>
              <a:buSzPts val="1800"/>
              <a:buChar char="●"/>
            </a:pPr>
            <a:r>
              <a:rPr lang="en"/>
              <a:t>Can now compute U(</a:t>
            </a:r>
            <a:r>
              <a:rPr i="1" lang="en"/>
              <a:t>s</a:t>
            </a:r>
            <a:r>
              <a:rPr lang="en"/>
              <a:t>) on the spot from Bellman equation</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3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878" name="Google Shape;1878;p3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3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884" name="Google Shape;1884;p3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need an exponential number of steps to converge</a:t>
            </a:r>
            <a:endParaRPr/>
          </a:p>
          <a:p>
            <a:pPr indent="-342900" lvl="0" marL="457200" rtl="0" algn="l">
              <a:spcBef>
                <a:spcPts val="0"/>
              </a:spcBef>
              <a:spcAft>
                <a:spcPts val="0"/>
              </a:spcAft>
              <a:buSzPts val="1800"/>
              <a:buChar char="●"/>
            </a:pPr>
            <a:r>
              <a:rPr lang="en"/>
              <a:t>The essential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b in some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3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890" name="Google Shape;1890;p3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 not necessarily optimal</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U(</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Use your favourite linear algebra solver to solve U(</a:t>
            </a:r>
            <a:r>
              <a:rPr i="1" lang="en"/>
              <a:t>s</a:t>
            </a:r>
            <a:r>
              <a:rPr lang="en"/>
              <a:t>)</a:t>
            </a:r>
            <a:br>
              <a:rPr lang="en"/>
            </a:b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3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896" name="Google Shape;1896;p3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powerful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a:t>
            </a:r>
            <a:endParaRPr/>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3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902" name="Google Shape;1902;p3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a:t>
            </a:r>
            <a:r>
              <a:rPr b="1" lang="en"/>
              <a:t>policy evaluation</a:t>
            </a:r>
            <a:r>
              <a:rPr lang="en"/>
              <a:t> and </a:t>
            </a:r>
            <a:r>
              <a:rPr b="1" lang="en"/>
              <a:t>policy improvement</a:t>
            </a:r>
            <a:r>
              <a:rPr lang="en"/>
              <a: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greedy)</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 of How Life Was Like Back in 2003</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“Here is a heuristic for getting to someone’s house: Find the last letter we mailed you. Drive to the town in the return address. When you get to town, ask someone where our house is. Everyone knows us—someone will be glad to help you. If you can’t find anyone, call us from a public phone, and we’ll come get you.”</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a:p>
            <a:pPr indent="457200" lvl="0" marL="0" rtl="0" algn="l">
              <a:spcBef>
                <a:spcPts val="1200"/>
              </a:spcBef>
              <a:spcAft>
                <a:spcPts val="1200"/>
              </a:spcAft>
              <a:buNone/>
            </a:pPr>
            <a:r>
              <a:rPr lang="en">
                <a:solidFill>
                  <a:srgbClr val="222222"/>
                </a:solidFill>
                <a:highlight>
                  <a:srgbClr val="FFFFFF"/>
                </a:highlight>
              </a:rPr>
              <a:t>Steve McConnell, </a:t>
            </a:r>
            <a:r>
              <a:rPr i="1" lang="en">
                <a:solidFill>
                  <a:srgbClr val="222222"/>
                </a:solidFill>
                <a:highlight>
                  <a:srgbClr val="FFFFFF"/>
                </a:highlight>
              </a:rPr>
              <a:t>Code Complete, 2nd Ed.</a:t>
            </a:r>
            <a:endParaRPr i="1">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69" name="Google Shape;26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a:t>
            </a:r>
            <a:r>
              <a:rPr b="1" lang="en"/>
              <a:t>conditionally independent</a:t>
            </a:r>
            <a:r>
              <a:rPr lang="en"/>
              <a: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Past cannot affect the future without going through the present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the </a:t>
            </a:r>
            <a:r>
              <a:rPr lang="en"/>
              <a:t>environment</a:t>
            </a:r>
            <a:r>
              <a:rPr lang="en"/>
              <a:t> is fully </a:t>
            </a:r>
            <a:r>
              <a:rPr lang="en"/>
              <a:t>observable, agent doesn't need to maintain history</a:t>
            </a:r>
            <a:endParaRPr/>
          </a:p>
          <a:p>
            <a:pPr indent="-342900" lvl="0" marL="457200" rtl="0" algn="l">
              <a:spcBef>
                <a:spcPts val="0"/>
              </a:spcBef>
              <a:spcAft>
                <a:spcPts val="0"/>
              </a:spcAft>
              <a:buSzPts val="1800"/>
              <a:buChar char="●"/>
            </a:pPr>
            <a:r>
              <a:rPr lang="en"/>
              <a:t>If environment not fully observable, past state information may reveal some otherwise unseen parts of the current state</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3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908" name="Google Shape;1908;p3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09" name="Google Shape;1909;p312"/>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3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915" name="Google Shape;1915;p3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3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1921" name="Google Shape;1921;p3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b="1" lang="en"/>
              <a:t>Model-free reinforcement learning</a:t>
            </a:r>
            <a:r>
              <a:rPr lang="en"/>
              <a:t> techniques use this </a:t>
            </a:r>
            <a:r>
              <a:rPr lang="en"/>
              <a:t>information</a:t>
            </a:r>
            <a:r>
              <a:rPr lang="en"/>
              <a:t> only implicitly, converging to optimal policies without creating any explicit T or R tables along the way</a:t>
            </a:r>
            <a:endParaRPr/>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3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1927" name="Google Shape;1927;p3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get to start at any state</a:t>
            </a:r>
            <a:endParaRPr/>
          </a:p>
          <a:p>
            <a:pPr indent="-342900" lvl="0" marL="457200" rtl="0" algn="l">
              <a:spcBef>
                <a:spcPts val="0"/>
              </a:spcBef>
              <a:spcAft>
                <a:spcPts val="0"/>
              </a:spcAft>
              <a:buSzPts val="1800"/>
              <a:buChar char="●"/>
            </a:pPr>
            <a:r>
              <a:rPr lang="en"/>
              <a:t>Generate a large number of training samples following the policy 𝛑</a:t>
            </a:r>
            <a:endParaRPr/>
          </a:p>
          <a:p>
            <a:pPr indent="-342900" lvl="0" marL="457200" rtl="0" algn="l">
              <a:spcBef>
                <a:spcPts val="0"/>
              </a:spcBef>
              <a:spcAft>
                <a:spcPts val="0"/>
              </a:spcAft>
              <a:buSzPts val="1800"/>
              <a:buChar char="●"/>
            </a:pPr>
            <a:r>
              <a:rPr lang="en"/>
              <a:t>After generating training examples, 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3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1933" name="Google Shape;1933;p3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a:t>
            </a:r>
            <a:r>
              <a:rPr b="1" lang="en"/>
              <a:t>temporal </a:t>
            </a:r>
            <a:r>
              <a:rPr b="1" lang="en"/>
              <a:t>difference</a:t>
            </a:r>
            <a:r>
              <a:rPr b="1" lang="en"/>
              <a:t> learning</a:t>
            </a:r>
            <a:r>
              <a:rPr lang="en"/>
              <a:t>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a:t>
            </a:r>
            <a:r>
              <a:rPr b="1" lang="en"/>
              <a:t>learning rate</a:t>
            </a:r>
            <a:r>
              <a:rPr lang="en"/>
              <a:t> of TD-algorithm</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3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1939" name="Google Shape;1939;p3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b="1" lang="en"/>
              <a:t>Active reinforcement learning</a:t>
            </a:r>
            <a:r>
              <a:rPr lang="en"/>
              <a:t>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a:p>
          <a:p>
            <a:pPr indent="-342900" lvl="0" marL="457200" rtl="0" algn="l">
              <a:spcBef>
                <a:spcPts val="0"/>
              </a:spcBef>
              <a:spcAft>
                <a:spcPts val="0"/>
              </a:spcAft>
              <a:buSzPts val="1800"/>
              <a:buChar char="●"/>
            </a:pPr>
            <a:r>
              <a:rPr lang="en"/>
              <a:t>Further training </a:t>
            </a:r>
            <a:r>
              <a:rPr lang="en"/>
              <a:t>samples generated using this updated policy</a:t>
            </a:r>
            <a:endParaRPr/>
          </a:p>
          <a:p>
            <a:pPr indent="0" lvl="0" marL="0" rtl="0" algn="l">
              <a:spcBef>
                <a:spcPts val="1200"/>
              </a:spcBef>
              <a:spcAft>
                <a:spcPts val="1200"/>
              </a:spcAft>
              <a:buNone/>
            </a:pPr>
            <a:r>
              <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sp>
        <p:nvSpPr>
          <p:cNvPr id="1944" name="Google Shape;1944;p3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1945" name="Google Shape;1945;p3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ε, and a random action with </a:t>
            </a:r>
            <a:r>
              <a:rPr lang="en"/>
              <a:t>probability</a:t>
            </a:r>
            <a:r>
              <a:rPr lang="en"/>
              <a:t> 1– ε</a:t>
            </a:r>
            <a:endParaRPr/>
          </a:p>
        </p:txBody>
      </p:sp>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3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1951" name="Google Shape;1951;p3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Softmax</a:t>
            </a:r>
            <a:r>
              <a:rPr lang="en"/>
              <a:t> is an 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Larger values of β over time make distribution approach argmax</a:t>
            </a:r>
            <a:endParaRPr b="1"/>
          </a:p>
        </p:txBody>
      </p:sp>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3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1957" name="Google Shape;1957;p3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a:t>
            </a:r>
            <a:r>
              <a:rPr b="1" lang="en"/>
              <a:t>temporal difference update</a:t>
            </a:r>
            <a:r>
              <a:rPr lang="en"/>
              <a:t> to state-action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a:t>
            </a:r>
            <a:r>
              <a:rPr b="1" lang="en"/>
              <a:t>SARSA rule</a:t>
            </a:r>
            <a:r>
              <a:rPr lang="en"/>
              <a:t> looks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sp>
        <p:nvSpPr>
          <p:cNvPr id="1962" name="Google Shape;1962;p3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1963" name="Google Shape;1963;p3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the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a:t>
            </a:r>
            <a:r>
              <a:rPr b="1" lang="en"/>
              <a:t>exponentially decaying</a:t>
            </a:r>
            <a:r>
              <a:rPr lang="en"/>
              <a:t> weights for summing up the rewards ahead in the training sequence</a:t>
            </a:r>
            <a:endParaRPr/>
          </a:p>
          <a:p>
            <a:pPr indent="-342900" lvl="0" marL="457200" rtl="0" algn="l">
              <a:spcBef>
                <a:spcPts val="0"/>
              </a:spcBef>
              <a:spcAft>
                <a:spcPts val="0"/>
              </a:spcAft>
              <a:buSzPts val="1800"/>
              <a:buChar char="●"/>
            </a:pPr>
            <a:r>
              <a:rPr lang="en"/>
              <a:t>Parameter λ is in range [0, 1], easy update rule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a:t>
            </a:r>
            <a:r>
              <a:rPr b="1" lang="en"/>
              <a:t>triangle inequality</a:t>
            </a:r>
            <a:r>
              <a:rPr lang="en"/>
              <a:t>: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sp>
        <p:nvSpPr>
          <p:cNvPr id="1968" name="Google Shape;1968;p3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1969" name="Google Shape;1969;p3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heuristic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potential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3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1975" name="Google Shape;1975;p3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all possible states</a:t>
            </a:r>
            <a:endParaRPr/>
          </a:p>
          <a:p>
            <a:pPr indent="-342900" lvl="0" marL="457200" rtl="0" algn="l">
              <a:spcBef>
                <a:spcPts val="0"/>
              </a:spcBef>
              <a:spcAft>
                <a:spcPts val="0"/>
              </a:spcAft>
              <a:buSzPts val="1800"/>
              <a:buChar char="●"/>
            </a:pPr>
            <a:r>
              <a:rPr lang="en"/>
              <a:t>Must generalize the knowledge acquired in the visited states to unseen states that are in some sense "similar" to those visited states</a:t>
            </a:r>
            <a:endParaRPr/>
          </a:p>
          <a:p>
            <a:pPr indent="-342900" lvl="0" marL="457200" rtl="0" algn="l">
              <a:spcBef>
                <a:spcPts val="0"/>
              </a:spcBef>
              <a:spcAft>
                <a:spcPts val="0"/>
              </a:spcAft>
              <a:buSzPts val="1800"/>
              <a:buChar char="●"/>
            </a:pPr>
            <a:r>
              <a:rPr lang="en"/>
              <a:t>Project a complex state into a smaller </a:t>
            </a:r>
            <a:r>
              <a:rPr b="1" lang="en"/>
              <a:t>feature vector</a:t>
            </a:r>
            <a:endParaRPr b="1"/>
          </a:p>
          <a:p>
            <a:pPr indent="-342900" lvl="0" marL="457200" rtl="0" algn="l">
              <a:spcBef>
                <a:spcPts val="0"/>
              </a:spcBef>
              <a:spcAft>
                <a:spcPts val="0"/>
              </a:spcAft>
              <a:buSzPts val="1800"/>
              <a:buChar char="●"/>
            </a:pPr>
            <a:r>
              <a:rPr lang="en"/>
              <a:t>Use a neural network or similar </a:t>
            </a:r>
            <a:r>
              <a:rPr b="1" lang="en"/>
              <a:t>function approximator</a:t>
            </a:r>
            <a:r>
              <a:rPr lang="en"/>
              <a:t> to estimate the utility of the state based on this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3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1981" name="Google Shape;1981;p3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surely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repeatedly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Converged to fixed weights after 1.5 million matches using expert-chosen features, resulting player revolutionized the theory of backgammon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Monotonic (Consistent) Heuristic</a:t>
            </a:r>
            <a:endParaRPr/>
          </a:p>
        </p:txBody>
      </p:sp>
      <p:sp>
        <p:nvSpPr>
          <p:cNvPr id="281" name="Google Shape;28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A* </a:t>
            </a:r>
            <a:r>
              <a:rPr lang="en"/>
              <a:t>algorithm</a:t>
            </a:r>
            <a:r>
              <a:rPr lang="en"/>
              <a:t> to guarantee finding the shortest path, the heuristic must be </a:t>
            </a:r>
            <a:r>
              <a:rPr b="1" lang="en"/>
              <a:t>admissible</a:t>
            </a:r>
            <a:r>
              <a:rPr lang="en"/>
              <a:t> so that it never overestimates the true cost to goal</a:t>
            </a:r>
            <a:endParaRPr/>
          </a:p>
          <a:p>
            <a:pPr indent="-342900" lvl="0" marL="457200" rtl="0" algn="l">
              <a:spcBef>
                <a:spcPts val="0"/>
              </a:spcBef>
              <a:spcAft>
                <a:spcPts val="0"/>
              </a:spcAft>
              <a:buSzPts val="1800"/>
              <a:buChar char="●"/>
            </a:pPr>
            <a:r>
              <a:rPr lang="en"/>
              <a:t>If the heuristic is also </a:t>
            </a:r>
            <a:r>
              <a:rPr b="1" lang="en"/>
              <a:t>monotonic</a:t>
            </a:r>
            <a:r>
              <a:rPr lang="en"/>
              <a:t> (or </a:t>
            </a:r>
            <a:r>
              <a:rPr b="1" lang="en"/>
              <a:t>consistent</a:t>
            </a:r>
            <a:r>
              <a:rPr lang="en"/>
              <a:t>), </a:t>
            </a:r>
            <a:r>
              <a:rPr i="1" lang="en"/>
              <a:t>h</a:t>
            </a:r>
            <a:r>
              <a:rPr lang="en"/>
              <a:t>(</a:t>
            </a:r>
            <a:r>
              <a:rPr i="1" lang="en"/>
              <a:t>u</a:t>
            </a:r>
            <a:r>
              <a:rPr lang="en"/>
              <a:t>) ≤ </a:t>
            </a:r>
            <a:r>
              <a:rPr i="1" lang="en"/>
              <a:t>c</a:t>
            </a:r>
            <a:r>
              <a:rPr lang="en"/>
              <a:t>(</a:t>
            </a:r>
            <a:r>
              <a:rPr i="1" lang="en"/>
              <a:t>u</a:t>
            </a:r>
            <a:r>
              <a:rPr lang="en"/>
              <a:t>, </a:t>
            </a:r>
            <a:r>
              <a:rPr i="1" lang="en"/>
              <a:t>v</a:t>
            </a:r>
            <a:r>
              <a:rPr lang="en"/>
              <a:t>) + </a:t>
            </a:r>
            <a:r>
              <a:rPr i="1" lang="en"/>
              <a:t>h</a:t>
            </a:r>
            <a:r>
              <a:rPr lang="en"/>
              <a:t>(</a:t>
            </a:r>
            <a:r>
              <a:rPr i="1" lang="en"/>
              <a:t>v</a:t>
            </a:r>
            <a:r>
              <a:rPr lang="en"/>
              <a:t>)</a:t>
            </a:r>
            <a:endParaRPr/>
          </a:p>
          <a:p>
            <a:pPr indent="-342900" lvl="0" marL="457200" rtl="0" algn="l">
              <a:spcBef>
                <a:spcPts val="0"/>
              </a:spcBef>
              <a:spcAft>
                <a:spcPts val="0"/>
              </a:spcAft>
              <a:buSzPts val="1800"/>
              <a:buChar char="●"/>
            </a:pPr>
            <a:r>
              <a:rPr lang="en"/>
              <a:t>Distance to goal cannot decrease more than transition cost</a:t>
            </a:r>
            <a:endParaRPr/>
          </a:p>
          <a:p>
            <a:pPr indent="-342900" lvl="0" marL="457200" rtl="0" algn="l">
              <a:spcBef>
                <a:spcPts val="0"/>
              </a:spcBef>
              <a:spcAft>
                <a:spcPts val="0"/>
              </a:spcAft>
              <a:buSzPts val="1800"/>
              <a:buChar char="●"/>
            </a:pPr>
            <a:r>
              <a:rPr lang="en"/>
              <a:t>For example, if </a:t>
            </a:r>
            <a:r>
              <a:rPr i="1" lang="en"/>
              <a:t>h</a:t>
            </a:r>
            <a:r>
              <a:rPr lang="en"/>
              <a:t>(</a:t>
            </a:r>
            <a:r>
              <a:rPr i="1" lang="en"/>
              <a:t>u</a:t>
            </a:r>
            <a:r>
              <a:rPr lang="en"/>
              <a:t>) = 10 and </a:t>
            </a:r>
            <a:r>
              <a:rPr i="1" lang="en"/>
              <a:t>c</a:t>
            </a:r>
            <a:r>
              <a:rPr lang="en"/>
              <a:t>(</a:t>
            </a:r>
            <a:r>
              <a:rPr i="1" lang="en"/>
              <a:t>u</a:t>
            </a:r>
            <a:r>
              <a:rPr lang="en"/>
              <a:t>, </a:t>
            </a:r>
            <a:r>
              <a:rPr i="1" lang="en"/>
              <a:t>v</a:t>
            </a:r>
            <a:r>
              <a:rPr lang="en"/>
              <a:t>) = 6, then </a:t>
            </a:r>
            <a:r>
              <a:rPr i="1" lang="en"/>
              <a:t>h</a:t>
            </a:r>
            <a:r>
              <a:rPr lang="en"/>
              <a:t>(</a:t>
            </a:r>
            <a:r>
              <a:rPr i="1" lang="en"/>
              <a:t>v</a:t>
            </a:r>
            <a:r>
              <a:rPr lang="en"/>
              <a:t>) must be at least 4 (DUCY?)</a:t>
            </a:r>
            <a:endParaRPr/>
          </a:p>
          <a:p>
            <a:pPr indent="-342900" lvl="0" marL="457200" rtl="0" algn="l">
              <a:spcBef>
                <a:spcPts val="0"/>
              </a:spcBef>
              <a:spcAft>
                <a:spcPts val="0"/>
              </a:spcAft>
              <a:buSzPts val="1800"/>
              <a:buChar char="●"/>
            </a:pPr>
            <a:r>
              <a:rPr lang="en"/>
              <a:t>Note that </a:t>
            </a:r>
            <a:r>
              <a:rPr i="1" lang="en"/>
              <a:t>h</a:t>
            </a:r>
            <a:r>
              <a:rPr lang="en"/>
              <a:t>(</a:t>
            </a:r>
            <a:r>
              <a:rPr i="1" lang="en"/>
              <a:t>v</a:t>
            </a:r>
            <a:r>
              <a:rPr lang="en"/>
              <a:t>) = 5 is only a lower bound; could have even </a:t>
            </a:r>
            <a:r>
              <a:rPr i="1" lang="en"/>
              <a:t>h</a:t>
            </a:r>
            <a:r>
              <a:rPr lang="en"/>
              <a:t>(</a:t>
            </a:r>
            <a:r>
              <a:rPr i="1" lang="en"/>
              <a:t>v</a:t>
            </a:r>
            <a:r>
              <a:rPr lang="en"/>
              <a:t>) = 1000000</a:t>
            </a:r>
            <a:endParaRPr/>
          </a:p>
          <a:p>
            <a:pPr indent="-342900" lvl="0" marL="457200" rtl="0" algn="l">
              <a:spcBef>
                <a:spcPts val="0"/>
              </a:spcBef>
              <a:spcAft>
                <a:spcPts val="0"/>
              </a:spcAft>
              <a:buSzPts val="1800"/>
              <a:buChar char="●"/>
            </a:pPr>
            <a:r>
              <a:rPr lang="en"/>
              <a:t>As special case, if </a:t>
            </a:r>
            <a:r>
              <a:rPr i="1" lang="en"/>
              <a:t>h</a:t>
            </a:r>
            <a:r>
              <a:rPr lang="en"/>
              <a:t> is identically 0, this says that 0 ≤ </a:t>
            </a:r>
            <a:r>
              <a:rPr i="1" lang="en"/>
              <a:t>c</a:t>
            </a:r>
            <a:r>
              <a:rPr lang="en"/>
              <a:t>(</a:t>
            </a:r>
            <a:r>
              <a:rPr i="1" lang="en"/>
              <a:t>u</a:t>
            </a:r>
            <a:r>
              <a:rPr lang="en"/>
              <a:t>, </a:t>
            </a:r>
            <a:r>
              <a:rPr i="1" lang="en"/>
              <a:t>v</a:t>
            </a:r>
            <a:r>
              <a:rPr lang="en"/>
              <a:t>) (</a:t>
            </a:r>
            <a:r>
              <a:rPr b="1" lang="en"/>
              <a:t>Dijkstra</a:t>
            </a:r>
            <a:r>
              <a:rPr lang="en"/>
              <a:t>)</a:t>
            </a:r>
            <a:endParaRPr/>
          </a:p>
          <a:p>
            <a:pPr indent="-342900" lvl="0" marL="457200" rtl="0" algn="l">
              <a:spcBef>
                <a:spcPts val="0"/>
              </a:spcBef>
              <a:spcAft>
                <a:spcPts val="0"/>
              </a:spcAft>
              <a:buSzPts val="1800"/>
              <a:buChar char="●"/>
            </a:pPr>
            <a:r>
              <a:rPr lang="en"/>
              <a:t>Using a</a:t>
            </a:r>
            <a:r>
              <a:rPr lang="en"/>
              <a:t> monotonic heuristic, no node will be expanded more than once during the execution of the A* algorithm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87" name="Google Shape;28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would only expand the nodes actually on the shortest path </a:t>
            </a:r>
            <a:endParaRPr/>
          </a:p>
          <a:p>
            <a:pPr indent="-342900" lvl="0" marL="457200" rtl="0" algn="l">
              <a:spcBef>
                <a:spcPts val="0"/>
              </a:spcBef>
              <a:spcAft>
                <a:spcPts val="0"/>
              </a:spcAft>
              <a:buSzPts val="1800"/>
              <a:buChar char="●"/>
            </a:pPr>
            <a:r>
              <a:rPr lang="en"/>
              <a:t>Also, a more general result of optimality of A* algorithm itself</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a:t>
            </a:r>
            <a:r>
              <a:rPr b="1" lang="en"/>
              <a:t>must</a:t>
            </a:r>
            <a:r>
              <a:rPr lang="en"/>
              <a: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93" name="Google Shape;29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a:t>
            </a:r>
            <a:r>
              <a:rPr b="1" lang="en"/>
              <a:t>policy</a:t>
            </a:r>
            <a:r>
              <a:rPr lang="en"/>
              <a:t>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304" name="Google Shape;304;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a:t>
            </a:r>
            <a:r>
              <a:rPr b="1" lang="en"/>
              <a:t>other agents</a:t>
            </a:r>
            <a:r>
              <a:rPr lang="en"/>
              <a:t> with possibly conflicting interests also get to act in the same environment</a:t>
            </a:r>
            <a:endParaRPr/>
          </a:p>
          <a:p>
            <a:pPr indent="-342900" lvl="0" marL="457200" rtl="0" algn="l">
              <a:spcBef>
                <a:spcPts val="0"/>
              </a:spcBef>
              <a:spcAft>
                <a:spcPts val="0"/>
              </a:spcAft>
              <a:buSzPts val="1800"/>
              <a:buChar char="●"/>
            </a:pPr>
            <a:r>
              <a:rPr b="1" lang="en"/>
              <a:t>The enemy also gets a vote</a:t>
            </a:r>
            <a:r>
              <a:rPr lang="en"/>
              <a:t>, and </a:t>
            </a:r>
            <a:r>
              <a:rPr b="1" lang="en"/>
              <a:t>no battle plan survives contact with enemy</a:t>
            </a:r>
            <a:endParaRPr b="1"/>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a:t>
            </a:r>
            <a:r>
              <a:rPr b="1" lang="en"/>
              <a:t>NP-complete</a:t>
            </a:r>
            <a:r>
              <a:rPr lang="en"/>
              <a:t>, </a:t>
            </a:r>
            <a:r>
              <a:rPr lang="en"/>
              <a:t>search</a:t>
            </a:r>
            <a:r>
              <a:rPr lang="en"/>
              <a:t> problems become </a:t>
            </a:r>
            <a:r>
              <a:rPr b="1" lang="en"/>
              <a:t>PSPACE-complete</a:t>
            </a:r>
            <a:endParaRPr b="1"/>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310" name="Google Shape;310;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a:t>
            </a:r>
            <a:r>
              <a:rPr b="1" lang="en"/>
              <a:t>two agents</a:t>
            </a:r>
            <a:r>
              <a:rPr lang="en"/>
              <a:t> try to maximize their own rewards</a:t>
            </a:r>
            <a:endParaRPr/>
          </a:p>
          <a:p>
            <a:pPr indent="-342900" lvl="0" marL="457200" rtl="0" algn="l">
              <a:spcBef>
                <a:spcPts val="0"/>
              </a:spcBef>
              <a:spcAft>
                <a:spcPts val="0"/>
              </a:spcAft>
              <a:buSzPts val="1800"/>
              <a:buChar char="●"/>
            </a:pPr>
            <a:r>
              <a:rPr b="1" lang="en"/>
              <a:t>Zero-sum rewards</a:t>
            </a:r>
            <a:r>
              <a:rPr lang="en"/>
              <a:t> shared between these two agents</a:t>
            </a:r>
            <a:endParaRPr/>
          </a:p>
          <a:p>
            <a:pPr indent="-342900" lvl="0" marL="457200" rtl="0" algn="l">
              <a:spcBef>
                <a:spcPts val="0"/>
              </a:spcBef>
              <a:spcAft>
                <a:spcPts val="0"/>
              </a:spcAft>
              <a:buSzPts val="1800"/>
              <a:buChar char="●"/>
            </a:pPr>
            <a:r>
              <a:rPr b="1" lang="en"/>
              <a:t>Complete information</a:t>
            </a:r>
            <a:r>
              <a:rPr lang="en"/>
              <a:t>, </a:t>
            </a:r>
            <a:r>
              <a:rPr b="1" lang="en"/>
              <a:t>deterministic</a:t>
            </a:r>
            <a:r>
              <a:rPr lang="en"/>
              <a:t> and </a:t>
            </a:r>
            <a:r>
              <a:rPr b="1" lang="en"/>
              <a:t>fully</a:t>
            </a:r>
            <a:r>
              <a:rPr b="1" lang="en"/>
              <a:t> observable</a:t>
            </a:r>
            <a:r>
              <a:rPr lang="en"/>
              <a:t> environment</a:t>
            </a:r>
            <a:endParaRPr/>
          </a:p>
          <a:p>
            <a:pPr indent="-342900" lvl="0" marL="457200" rtl="0" algn="l">
              <a:spcBef>
                <a:spcPts val="0"/>
              </a:spcBef>
              <a:spcAft>
                <a:spcPts val="0"/>
              </a:spcAft>
              <a:buSzPts val="1800"/>
              <a:buChar char="●"/>
            </a:pPr>
            <a:r>
              <a:rPr lang="en"/>
              <a:t>Players take </a:t>
            </a:r>
            <a:r>
              <a:rPr b="1" lang="en"/>
              <a:t>alternating turns</a:t>
            </a:r>
            <a:r>
              <a:rPr lang="en"/>
              <a:t> making moves, and get to see the opponent's chosen move before they commit to their own next chosen moves</a:t>
            </a:r>
            <a:endParaRPr/>
          </a:p>
          <a:p>
            <a:pPr indent="-342900" lvl="0" marL="457200" rtl="0" algn="l">
              <a:spcBef>
                <a:spcPts val="0"/>
              </a:spcBef>
              <a:spcAft>
                <a:spcPts val="0"/>
              </a:spcAft>
              <a:buSzPts val="1800"/>
              <a:buChar char="●"/>
            </a:pPr>
            <a:r>
              <a:rPr b="1" lang="en"/>
              <a:t>Combinatorial game theory</a:t>
            </a:r>
            <a:r>
              <a:rPr lang="en"/>
              <a:t> is fully solvable </a:t>
            </a:r>
            <a:r>
              <a:rPr lang="en"/>
              <a:t>in theory</a:t>
            </a:r>
            <a:r>
              <a:rPr lang="en"/>
              <a:t>, not in practice</a:t>
            </a:r>
            <a:endParaRPr/>
          </a:p>
          <a:p>
            <a:pPr indent="-342900" lvl="0" marL="457200" rtl="0" algn="l">
              <a:spcBef>
                <a:spcPts val="0"/>
              </a:spcBef>
              <a:spcAft>
                <a:spcPts val="0"/>
              </a:spcAft>
              <a:buSzPts val="1800"/>
              <a:buChar char="●"/>
            </a:pPr>
            <a:r>
              <a:rPr lang="en"/>
              <a:t>General game theory loosens all these assumptions, and needs more general </a:t>
            </a:r>
            <a:r>
              <a:rPr b="1" lang="en"/>
              <a:t>game theoretical analysis</a:t>
            </a:r>
            <a:r>
              <a:rPr lang="en"/>
              <a:t>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Minimax Search</a:t>
            </a:r>
            <a:endParaRPr/>
          </a:p>
        </p:txBody>
      </p:sp>
      <p:sp>
        <p:nvSpPr>
          <p:cNvPr id="316" name="Google Shape;316;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general purpose minimax search algorithm can play any game</a:t>
            </a:r>
            <a:endParaRPr/>
          </a:p>
          <a:p>
            <a:pPr indent="-342900" lvl="0" marL="457200" rtl="0" algn="l">
              <a:spcBef>
                <a:spcPts val="0"/>
              </a:spcBef>
              <a:spcAft>
                <a:spcPts val="0"/>
              </a:spcAft>
              <a:buSzPts val="1800"/>
              <a:buChar char="●"/>
            </a:pPr>
            <a:r>
              <a:rPr lang="en"/>
              <a:t>Just have to plug in the following subroutines as </a:t>
            </a:r>
            <a:r>
              <a:rPr b="1" lang="en"/>
              <a:t>black box functions</a:t>
            </a:r>
            <a:endParaRPr b="1"/>
          </a:p>
          <a:p>
            <a:pPr indent="-342900" lvl="0" marL="457200" rtl="0" algn="l">
              <a:spcBef>
                <a:spcPts val="0"/>
              </a:spcBef>
              <a:spcAft>
                <a:spcPts val="0"/>
              </a:spcAft>
              <a:buSzPts val="1800"/>
              <a:buChar char="●"/>
            </a:pPr>
            <a:r>
              <a:rPr b="1" lang="en"/>
              <a:t>Move generator</a:t>
            </a:r>
            <a:r>
              <a:rPr lang="en"/>
              <a:t>: subroutine that produces all possible moves in the given state, along with their successor states</a:t>
            </a:r>
            <a:endParaRPr/>
          </a:p>
          <a:p>
            <a:pPr indent="-342900" lvl="0" marL="457200" rtl="0" algn="l">
              <a:spcBef>
                <a:spcPts val="0"/>
              </a:spcBef>
              <a:spcAft>
                <a:spcPts val="0"/>
              </a:spcAft>
              <a:buSzPts val="1800"/>
              <a:buChar char="●"/>
            </a:pPr>
            <a:r>
              <a:rPr lang="en"/>
              <a:t>Move generator possibly with local ordering for move quality</a:t>
            </a:r>
            <a:endParaRPr/>
          </a:p>
          <a:p>
            <a:pPr indent="-342900" lvl="0" marL="457200" rtl="0" algn="l">
              <a:spcBef>
                <a:spcPts val="0"/>
              </a:spcBef>
              <a:spcAft>
                <a:spcPts val="0"/>
              </a:spcAft>
              <a:buSzPts val="1800"/>
              <a:buChar char="●"/>
            </a:pPr>
            <a:r>
              <a:rPr b="1" lang="en"/>
              <a:t>Terminal state recognition</a:t>
            </a:r>
            <a:r>
              <a:rPr lang="en"/>
              <a:t>: recognize that game is over, and return the score</a:t>
            </a:r>
            <a:endParaRPr/>
          </a:p>
          <a:p>
            <a:pPr indent="-342900" lvl="0" marL="457200" rtl="0" algn="l">
              <a:spcBef>
                <a:spcPts val="0"/>
              </a:spcBef>
              <a:spcAft>
                <a:spcPts val="0"/>
              </a:spcAft>
              <a:buSzPts val="1800"/>
              <a:buChar char="●"/>
            </a:pPr>
            <a:r>
              <a:rPr lang="en"/>
              <a:t>For large game trees, need </a:t>
            </a:r>
            <a:r>
              <a:rPr b="1" lang="en"/>
              <a:t>static estimate of state value</a:t>
            </a:r>
            <a:r>
              <a:rPr lang="en"/>
              <a:t>, evaluating how good a state is without </a:t>
            </a:r>
            <a:r>
              <a:rPr lang="en"/>
              <a:t>looking</a:t>
            </a:r>
            <a:r>
              <a:rPr lang="en"/>
              <a:t> at its successors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322" name="Google Shape;322;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a:t>
            </a:r>
            <a:r>
              <a:rPr b="1" lang="en"/>
              <a:t>Nash equilibrium strategy</a:t>
            </a:r>
            <a:r>
              <a:rPr lang="en"/>
              <a:t> that maximizes the expectation for players</a:t>
            </a:r>
            <a:endParaRPr/>
          </a:p>
          <a:p>
            <a:pPr indent="-342900" lvl="0" marL="457200" rtl="0" algn="l">
              <a:spcBef>
                <a:spcPts val="0"/>
              </a:spcBef>
              <a:spcAft>
                <a:spcPts val="0"/>
              </a:spcAft>
              <a:buSzPts val="1800"/>
              <a:buChar char="●"/>
            </a:pPr>
            <a:r>
              <a:rPr lang="en"/>
              <a:t>Other players deviating from their Nash equilibrium strategies can never harm those players who stick to their own Nash equilibrium strategies</a:t>
            </a:r>
            <a:endParaRPr/>
          </a:p>
          <a:p>
            <a:pPr indent="-342900" lvl="0" marL="457200" rtl="0" algn="l">
              <a:spcBef>
                <a:spcPts val="0"/>
              </a:spcBef>
              <a:spcAft>
                <a:spcPts val="0"/>
              </a:spcAft>
              <a:buSzPts val="1800"/>
              <a:buChar char="●"/>
            </a:pPr>
            <a:r>
              <a:rPr lang="en"/>
              <a:t>In general games, Nash equilibrium strategies are </a:t>
            </a:r>
            <a:r>
              <a:rPr b="1" lang="en"/>
              <a:t>probabilistic</a:t>
            </a:r>
            <a:r>
              <a:rPr lang="en"/>
              <a:t> (for example, the game of rock-paper-scissors)</a:t>
            </a:r>
            <a:endParaRPr/>
          </a:p>
          <a:p>
            <a:pPr indent="-342900" lvl="0" marL="457200" rtl="0" algn="l">
              <a:spcBef>
                <a:spcPts val="0"/>
              </a:spcBef>
              <a:spcAft>
                <a:spcPts val="0"/>
              </a:spcAft>
              <a:buSzPts val="1800"/>
              <a:buChar char="●"/>
            </a:pPr>
            <a:r>
              <a:rPr lang="en"/>
              <a:t>For deterministic observable two-player zero-sum games, Nash equilibrium strategy collapses into a single line called the </a:t>
            </a:r>
            <a:r>
              <a:rPr b="1" lang="en"/>
              <a:t>principal variation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GOFAI</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course is given on the </a:t>
            </a:r>
            <a:r>
              <a:rPr b="1" lang="en"/>
              <a:t>Good Old Fashioned AI</a:t>
            </a:r>
            <a:r>
              <a:rPr lang="en"/>
              <a:t> perspective</a:t>
            </a:r>
            <a:endParaRPr/>
          </a:p>
          <a:p>
            <a:pPr indent="-342900" lvl="0" marL="457200" rtl="0" algn="l">
              <a:spcBef>
                <a:spcPts val="0"/>
              </a:spcBef>
              <a:spcAft>
                <a:spcPts val="0"/>
              </a:spcAft>
              <a:buSzPts val="1800"/>
              <a:buChar char="●"/>
            </a:pPr>
            <a:r>
              <a:rPr lang="en"/>
              <a:t>All problems are dealt with using high level </a:t>
            </a:r>
            <a:r>
              <a:rPr b="1" lang="en"/>
              <a:t>symbolic representations</a:t>
            </a:r>
            <a:endParaRPr b="1"/>
          </a:p>
          <a:p>
            <a:pPr indent="-342900" lvl="0" marL="457200" rtl="0" algn="l">
              <a:spcBef>
                <a:spcPts val="0"/>
              </a:spcBef>
              <a:spcAft>
                <a:spcPts val="0"/>
              </a:spcAft>
              <a:buSzPts val="1800"/>
              <a:buChar char="●"/>
            </a:pPr>
            <a:r>
              <a:rPr lang="en"/>
              <a:t>Models consist of </a:t>
            </a:r>
            <a:r>
              <a:rPr lang="en"/>
              <a:t>symbols</a:t>
            </a:r>
            <a:r>
              <a:rPr lang="en"/>
              <a:t> that explicitly refer to things in the problem</a:t>
            </a:r>
            <a:endParaRPr/>
          </a:p>
          <a:p>
            <a:pPr indent="-342900" lvl="0" marL="457200" rtl="0" algn="l">
              <a:spcBef>
                <a:spcPts val="0"/>
              </a:spcBef>
              <a:spcAft>
                <a:spcPts val="0"/>
              </a:spcAft>
              <a:buSzPts val="1800"/>
              <a:buChar char="●"/>
            </a:pPr>
            <a:r>
              <a:rPr lang="en"/>
              <a:t>For example, in a chess playing program, we can identify the exact variables and memory locations that refer to a particular white pawn</a:t>
            </a:r>
            <a:endParaRPr/>
          </a:p>
          <a:p>
            <a:pPr indent="-342900" lvl="0" marL="457200" rtl="0" algn="l">
              <a:spcBef>
                <a:spcPts val="0"/>
              </a:spcBef>
              <a:spcAft>
                <a:spcPts val="0"/>
              </a:spcAft>
              <a:buSzPts val="1800"/>
              <a:buChar char="●"/>
            </a:pPr>
            <a:r>
              <a:rPr lang="en"/>
              <a:t>Philosophical basis on </a:t>
            </a:r>
            <a:r>
              <a:rPr b="1" lang="en"/>
              <a:t>physical symbol system hypothesis</a:t>
            </a:r>
            <a:endParaRPr b="1"/>
          </a:p>
          <a:p>
            <a:pPr indent="-342900" lvl="0" marL="457200" rtl="0" algn="l">
              <a:spcBef>
                <a:spcPts val="0"/>
              </a:spcBef>
              <a:spcAft>
                <a:spcPts val="0"/>
              </a:spcAft>
              <a:buSzPts val="1800"/>
              <a:buChar char="●"/>
            </a:pPr>
            <a:r>
              <a:rPr lang="en"/>
              <a:t>Modern AI advances based on </a:t>
            </a:r>
            <a:r>
              <a:rPr b="1" lang="en"/>
              <a:t>subsymbolic</a:t>
            </a:r>
            <a:r>
              <a:rPr lang="en"/>
              <a:t> and </a:t>
            </a:r>
            <a:r>
              <a:rPr b="1" lang="en"/>
              <a:t>connectionist</a:t>
            </a:r>
            <a:r>
              <a:rPr lang="en"/>
              <a:t> approaches</a:t>
            </a:r>
            <a:endParaRPr/>
          </a:p>
          <a:p>
            <a:pPr indent="-342900" lvl="0" marL="457200" rtl="0" algn="l">
              <a:spcBef>
                <a:spcPts val="0"/>
              </a:spcBef>
              <a:spcAft>
                <a:spcPts val="0"/>
              </a:spcAft>
              <a:buSzPts val="1800"/>
              <a:buChar char="●"/>
            </a:pPr>
            <a:r>
              <a:rPr lang="en"/>
              <a:t>Neural network computation emerges from local actions in network structure</a:t>
            </a:r>
            <a:endParaRPr/>
          </a:p>
          <a:p>
            <a:pPr indent="-342900" lvl="0" marL="457200" rtl="0" algn="l">
              <a:spcBef>
                <a:spcPts val="0"/>
              </a:spcBef>
              <a:spcAft>
                <a:spcPts val="0"/>
              </a:spcAft>
              <a:buSzPts val="1800"/>
              <a:buChar char="●"/>
            </a:pPr>
            <a:r>
              <a:rPr lang="en"/>
              <a:t>These days, "GOFAI is dead"... or is 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Move Games Might Not Have Equilibrium</a:t>
            </a:r>
            <a:endParaRPr/>
          </a:p>
        </p:txBody>
      </p:sp>
      <p:sp>
        <p:nvSpPr>
          <p:cNvPr id="328" name="Google Shape;328;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Nash equilibrium can be proven to exist for a large number of systems that we can think of as "games"</a:t>
            </a:r>
            <a:endParaRPr/>
          </a:p>
          <a:p>
            <a:pPr indent="-342900" lvl="0" marL="457200" rtl="0" algn="l">
              <a:spcBef>
                <a:spcPts val="0"/>
              </a:spcBef>
              <a:spcAft>
                <a:spcPts val="0"/>
              </a:spcAft>
              <a:buSzPts val="1800"/>
              <a:buChar char="●"/>
            </a:pPr>
            <a:r>
              <a:rPr lang="en"/>
              <a:t>Any number of players, uncertainty, makes no difference</a:t>
            </a:r>
            <a:endParaRPr/>
          </a:p>
          <a:p>
            <a:pPr indent="-342900" lvl="0" marL="457200" rtl="0" algn="l">
              <a:spcBef>
                <a:spcPts val="0"/>
              </a:spcBef>
              <a:spcAft>
                <a:spcPts val="0"/>
              </a:spcAft>
              <a:buSzPts val="1800"/>
              <a:buChar char="●"/>
            </a:pPr>
            <a:r>
              <a:rPr lang="en"/>
              <a:t>If the players can choose from infinite number of moves, Nash equilibrium might not necessarily exist</a:t>
            </a:r>
            <a:endParaRPr/>
          </a:p>
          <a:p>
            <a:pPr indent="-342900" lvl="0" marL="457200" rtl="0" algn="l">
              <a:spcBef>
                <a:spcPts val="0"/>
              </a:spcBef>
              <a:spcAft>
                <a:spcPts val="0"/>
              </a:spcAft>
              <a:buSzPts val="1800"/>
              <a:buChar char="●"/>
            </a:pPr>
            <a:r>
              <a:rPr lang="en"/>
              <a:t>Consider a game where two players </a:t>
            </a:r>
            <a:r>
              <a:rPr lang="en"/>
              <a:t>simultaneously</a:t>
            </a:r>
            <a:r>
              <a:rPr lang="en"/>
              <a:t> say a number, and the larger number wins</a:t>
            </a:r>
            <a:endParaRPr/>
          </a:p>
          <a:p>
            <a:pPr indent="-342900" lvl="0" marL="457200" rtl="0" algn="l">
              <a:spcBef>
                <a:spcPts val="0"/>
              </a:spcBef>
              <a:spcAft>
                <a:spcPts val="0"/>
              </a:spcAft>
              <a:buSzPts val="1800"/>
              <a:buChar char="●"/>
            </a:pPr>
            <a:r>
              <a:rPr lang="en"/>
              <a:t>No Nash equilibrium can possibly exist, naming </a:t>
            </a:r>
            <a:r>
              <a:rPr i="1" lang="en"/>
              <a:t>n</a:t>
            </a:r>
            <a:r>
              <a:rPr lang="en"/>
              <a:t>+1 always dominates </a:t>
            </a:r>
            <a:r>
              <a:rPr i="1" lang="en"/>
              <a:t>n</a:t>
            </a:r>
            <a:endParaRPr i="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334" name="Google Shape;334;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any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You are simply indifferent to what the opponents do, always have a counter</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b="1" lang="en"/>
              <a:t>Trick play</a:t>
            </a:r>
            <a:r>
              <a:rPr lang="en"/>
              <a:t>: make an intentionally suboptimal move that leads to a complex situation, trusting that weaker opponent does not punish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00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Partisan and Impartial Games</a:t>
            </a:r>
            <a:endParaRPr/>
          </a:p>
        </p:txBody>
      </p:sp>
      <p:sp>
        <p:nvSpPr>
          <p:cNvPr id="340" name="Google Shape;340;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games (for example, nim) are </a:t>
            </a:r>
            <a:r>
              <a:rPr b="1" lang="en"/>
              <a:t>impartial</a:t>
            </a:r>
            <a:r>
              <a:rPr lang="en"/>
              <a:t> so that on their turn, both players can make the exact same moves</a:t>
            </a:r>
            <a:endParaRPr/>
          </a:p>
          <a:p>
            <a:pPr indent="-342900" lvl="0" marL="457200" rtl="0" algn="l">
              <a:spcBef>
                <a:spcPts val="0"/>
              </a:spcBef>
              <a:spcAft>
                <a:spcPts val="0"/>
              </a:spcAft>
              <a:buSzPts val="1800"/>
              <a:buChar char="●"/>
            </a:pPr>
            <a:r>
              <a:rPr lang="en"/>
              <a:t>Opposite of </a:t>
            </a:r>
            <a:r>
              <a:rPr b="1" lang="en"/>
              <a:t>partisan</a:t>
            </a:r>
            <a:r>
              <a:rPr lang="en"/>
              <a:t> games such as checkers, chess and backgammon</a:t>
            </a:r>
            <a:endParaRPr/>
          </a:p>
          <a:p>
            <a:pPr indent="-342900" lvl="0" marL="457200" rtl="0" algn="l">
              <a:spcBef>
                <a:spcPts val="0"/>
              </a:spcBef>
              <a:spcAft>
                <a:spcPts val="0"/>
              </a:spcAft>
              <a:buSzPts val="1800"/>
              <a:buChar char="●"/>
            </a:pPr>
            <a:r>
              <a:rPr b="1" lang="en"/>
              <a:t>Sprague–Grundy theorem</a:t>
            </a:r>
            <a:r>
              <a:rPr lang="en"/>
              <a:t>: any complete information impartial game is essentially equivalent into a position in the game of </a:t>
            </a:r>
            <a:r>
              <a:rPr b="1" lang="en"/>
              <a:t>nim</a:t>
            </a:r>
            <a:endParaRPr b="1"/>
          </a:p>
          <a:p>
            <a:pPr indent="-342900" lvl="0" marL="457200" rtl="0" algn="l">
              <a:spcBef>
                <a:spcPts val="0"/>
              </a:spcBef>
              <a:spcAft>
                <a:spcPts val="0"/>
              </a:spcAft>
              <a:buSzPts val="1800"/>
              <a:buChar char="●"/>
            </a:pPr>
            <a:r>
              <a:rPr lang="en"/>
              <a:t>Some impartial games (most famously, </a:t>
            </a:r>
            <a:r>
              <a:rPr b="1" lang="en"/>
              <a:t>Chomp</a:t>
            </a:r>
            <a:r>
              <a:rPr lang="en"/>
              <a:t>) can be proven a win for first player with a nonconstructive </a:t>
            </a:r>
            <a:r>
              <a:rPr b="1" lang="en"/>
              <a:t>strategy stealing</a:t>
            </a:r>
            <a:r>
              <a:rPr lang="en"/>
              <a:t> argument</a:t>
            </a:r>
            <a:endParaRPr/>
          </a:p>
          <a:p>
            <a:pPr indent="-342900" lvl="0" marL="457200" rtl="0" algn="l">
              <a:spcBef>
                <a:spcPts val="0"/>
              </a:spcBef>
              <a:spcAft>
                <a:spcPts val="0"/>
              </a:spcAft>
              <a:buSzPts val="1800"/>
              <a:buChar char="●"/>
            </a:pPr>
            <a:r>
              <a:rPr lang="en"/>
              <a:t>If the game were a win for second player, first player starts by making the move that would have been second player's winning response</a:t>
            </a:r>
            <a:endParaRPr/>
          </a:p>
          <a:p>
            <a:pPr indent="-342900" lvl="0" marL="457200" rtl="0" algn="l">
              <a:spcBef>
                <a:spcPts val="0"/>
              </a:spcBef>
              <a:spcAft>
                <a:spcPts val="0"/>
              </a:spcAft>
              <a:buSzPts val="1800"/>
              <a:buChar char="●"/>
            </a:pPr>
            <a:r>
              <a:rPr lang="en"/>
              <a:t>Effectively "turns the tables" in the game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346" name="Google Shape;346;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"When playing against an idiot, you must also play like an idiot"</a:t>
            </a:r>
            <a:endParaRPr/>
          </a:p>
          <a:p>
            <a:pPr indent="-342900" lvl="0" marL="457200" rtl="0" algn="l">
              <a:spcBef>
                <a:spcPts val="0"/>
              </a:spcBef>
              <a:spcAft>
                <a:spcPts val="0"/>
              </a:spcAft>
              <a:buSzPts val="1800"/>
              <a:buChar char="●"/>
            </a:pPr>
            <a:r>
              <a:rPr lang="en"/>
              <a:t>In poker, against player who folds too often, bluff more than optimally</a:t>
            </a:r>
            <a:endParaRPr/>
          </a:p>
          <a:p>
            <a:pPr indent="-342900" lvl="0" marL="457200" rtl="0" algn="l">
              <a:spcBef>
                <a:spcPts val="0"/>
              </a:spcBef>
              <a:spcAft>
                <a:spcPts val="0"/>
              </a:spcAft>
              <a:buSzPts val="1800"/>
              <a:buChar char="●"/>
            </a:pPr>
            <a:r>
              <a:rPr lang="en"/>
              <a:t>In poker, against a wild bluffer, call liberally and raise conservatively</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352" name="Google Shape;352;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to be maximizer and the other minimizer, as if they were stock characters in some cartoon melodrama</a:t>
            </a:r>
            <a:endParaRPr/>
          </a:p>
          <a:p>
            <a:pPr indent="-342900" lvl="0" marL="457200" rtl="0" algn="l">
              <a:spcBef>
                <a:spcPts val="0"/>
              </a:spcBef>
              <a:spcAft>
                <a:spcPts val="0"/>
              </a:spcAft>
              <a:buSzPts val="1800"/>
              <a:buChar char="●"/>
            </a:pPr>
            <a:r>
              <a:rPr b="1" lang="en"/>
              <a:t>Negamax</a:t>
            </a:r>
            <a:r>
              <a:rPr lang="en"/>
              <a:t>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358" name="Google Shape;35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either </a:t>
            </a:r>
            <a:r>
              <a:rPr b="1" lang="en"/>
              <a:t>fail high</a:t>
            </a:r>
            <a:r>
              <a:rPr lang="en"/>
              <a:t> or </a:t>
            </a:r>
            <a:r>
              <a:rPr b="1" lang="en"/>
              <a:t>fail low</a:t>
            </a:r>
            <a:endParaRPr b="1"/>
          </a:p>
          <a:p>
            <a:pPr indent="-342900" lvl="0" marL="457200" rtl="0" algn="l">
              <a:spcBef>
                <a:spcPts val="0"/>
              </a:spcBef>
              <a:spcAft>
                <a:spcPts val="0"/>
              </a:spcAft>
              <a:buSzPts val="1800"/>
              <a:buChar char="●"/>
            </a:pPr>
            <a:r>
              <a:rPr lang="en"/>
              <a:t>As noted earlier, once an action </a:t>
            </a:r>
            <a:r>
              <a:rPr i="1" lang="en"/>
              <a:t>A</a:t>
            </a:r>
            <a:r>
              <a:rPr lang="en"/>
              <a:t> is known to be better than action </a:t>
            </a:r>
            <a:r>
              <a:rPr i="1" lang="en"/>
              <a:t>B</a:t>
            </a:r>
            <a:r>
              <a:rPr lang="en"/>
              <a:t>,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a:t>
            </a:r>
            <a:r>
              <a:rPr b="1" lang="en"/>
              <a:t>null window search</a:t>
            </a:r>
            <a:r>
              <a:rPr lang="en"/>
              <a:t> to determine if the next move is better or worse</a:t>
            </a:r>
            <a:endParaRPr/>
          </a:p>
          <a:p>
            <a:pPr indent="-342900" lvl="0" marL="457200" rtl="0" algn="l">
              <a:spcBef>
                <a:spcPts val="0"/>
              </a:spcBef>
              <a:spcAft>
                <a:spcPts val="0"/>
              </a:spcAft>
              <a:buSzPts val="1800"/>
              <a:buChar char="●"/>
            </a:pPr>
            <a:r>
              <a:rPr lang="en"/>
              <a:t>Only if the next move turns out to be better, evaluate it again but for real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MTD(f)</a:t>
            </a:r>
            <a:endParaRPr/>
          </a:p>
        </p:txBody>
      </p:sp>
      <p:sp>
        <p:nvSpPr>
          <p:cNvPr id="364" name="Google Shape;36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"Memory-Enhanced Test Driver"</a:t>
            </a:r>
            <a:r>
              <a:rPr lang="en"/>
              <a:t> combined with </a:t>
            </a:r>
            <a:r>
              <a:rPr b="1" lang="en"/>
              <a:t>transposition table</a:t>
            </a:r>
            <a:endParaRPr b="1"/>
          </a:p>
          <a:p>
            <a:pPr indent="-342900" lvl="0" marL="457200" rtl="0" algn="l">
              <a:spcBef>
                <a:spcPts val="0"/>
              </a:spcBef>
              <a:spcAft>
                <a:spcPts val="0"/>
              </a:spcAft>
              <a:buSzPts val="1800"/>
              <a:buChar char="●"/>
            </a:pPr>
            <a:r>
              <a:rPr lang="en"/>
              <a:t>An even better application of alpha-beta </a:t>
            </a:r>
            <a:r>
              <a:rPr lang="en"/>
              <a:t>pruning</a:t>
            </a:r>
            <a:r>
              <a:rPr lang="en"/>
              <a:t> discovered in 1994</a:t>
            </a:r>
            <a:endParaRPr/>
          </a:p>
          <a:p>
            <a:pPr indent="-342900" lvl="0" marL="457200" rtl="0" algn="l">
              <a:spcBef>
                <a:spcPts val="0"/>
              </a:spcBef>
              <a:spcAft>
                <a:spcPts val="0"/>
              </a:spcAft>
              <a:buSzPts val="1800"/>
              <a:buChar char="●"/>
            </a:pPr>
            <a:r>
              <a:rPr lang="en"/>
              <a:t>To compute the minimax value of a move, use only null window searches where ɑ = β, initially some local over/under estimate for move value</a:t>
            </a:r>
            <a:endParaRPr/>
          </a:p>
          <a:p>
            <a:pPr indent="-342900" lvl="0" marL="457200" rtl="0" algn="l">
              <a:spcBef>
                <a:spcPts val="0"/>
              </a:spcBef>
              <a:spcAft>
                <a:spcPts val="0"/>
              </a:spcAft>
              <a:buSzPts val="1800"/>
              <a:buChar char="●"/>
            </a:pPr>
            <a:r>
              <a:rPr lang="en"/>
              <a:t>Depending on whether search fails high or low, use binary search approach to pinpoint the value of the move</a:t>
            </a:r>
            <a:endParaRPr/>
          </a:p>
          <a:p>
            <a:pPr indent="-342900" lvl="0" marL="457200" rtl="0" algn="l">
              <a:spcBef>
                <a:spcPts val="0"/>
              </a:spcBef>
              <a:spcAft>
                <a:spcPts val="0"/>
              </a:spcAft>
              <a:buSzPts val="1800"/>
              <a:buChar char="●"/>
            </a:pPr>
            <a:r>
              <a:rPr lang="en"/>
              <a:t>Same as in negascout, can always use best move found so far as ɑ</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370" name="Google Shape;37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all have the same value</a:t>
            </a:r>
            <a:endParaRPr/>
          </a:p>
          <a:p>
            <a:pPr indent="-342900" lvl="0" marL="457200" rtl="0" algn="l">
              <a:spcBef>
                <a:spcPts val="0"/>
              </a:spcBef>
              <a:spcAft>
                <a:spcPts val="0"/>
              </a:spcAft>
              <a:buSzPts val="1800"/>
              <a:buChar char="●"/>
            </a:pPr>
            <a:r>
              <a:rPr lang="en"/>
              <a:t>Idea: use a hash </a:t>
            </a:r>
            <a:r>
              <a:rPr b="1" lang="en"/>
              <a:t>transposition table</a:t>
            </a:r>
            <a:r>
              <a:rPr lang="en"/>
              <a:t> to remember the nodes and their values</a:t>
            </a:r>
            <a:endParaRPr/>
          </a:p>
          <a:p>
            <a:pPr indent="-342900" lvl="0" marL="457200" rtl="0" algn="l">
              <a:spcBef>
                <a:spcPts val="0"/>
              </a:spcBef>
              <a:spcAft>
                <a:spcPts val="0"/>
              </a:spcAft>
              <a:buSzPts val="1800"/>
              <a:buChar char="●"/>
            </a:pPr>
            <a:r>
              <a:rPr lang="en"/>
              <a:t>Combine this with </a:t>
            </a:r>
            <a:r>
              <a:rPr b="1" lang="en"/>
              <a:t>iterative deepening</a:t>
            </a:r>
            <a:r>
              <a:rPr lang="en"/>
              <a:t>: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 Effect and Quiescence</a:t>
            </a:r>
            <a:endParaRPr/>
          </a:p>
        </p:txBody>
      </p:sp>
      <p:sp>
        <p:nvSpPr>
          <p:cNvPr id="376" name="Google Shape;37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Minimax </a:t>
            </a:r>
            <a:r>
              <a:rPr lang="en"/>
              <a:t>algorithm</a:t>
            </a:r>
            <a:r>
              <a:rPr lang="en"/>
              <a:t> can look ahead only some fixed number of </a:t>
            </a:r>
            <a:r>
              <a:rPr b="1" lang="en"/>
              <a:t>plies</a:t>
            </a:r>
            <a:endParaRPr b="1"/>
          </a:p>
          <a:p>
            <a:pPr indent="-342900" lvl="0" marL="457200" rtl="0" algn="l">
              <a:spcBef>
                <a:spcPts val="0"/>
              </a:spcBef>
              <a:spcAft>
                <a:spcPts val="0"/>
              </a:spcAft>
              <a:buSzPts val="1800"/>
              <a:buChar char="●"/>
            </a:pPr>
            <a:r>
              <a:rPr lang="en"/>
              <a:t>Some move might look </a:t>
            </a:r>
            <a:r>
              <a:rPr lang="en"/>
              <a:t>much</a:t>
            </a:r>
            <a:r>
              <a:rPr lang="en"/>
              <a:t> better than it actually is, because it postpones the inevitable loss that is </a:t>
            </a:r>
            <a:r>
              <a:rPr lang="en"/>
              <a:t>beyond</a:t>
            </a:r>
            <a:r>
              <a:rPr lang="en"/>
              <a:t> the lookahead depth </a:t>
            </a:r>
            <a:r>
              <a:rPr b="1" lang="en"/>
              <a:t>horizon</a:t>
            </a:r>
            <a:endParaRPr b="1"/>
          </a:p>
          <a:p>
            <a:pPr indent="-342900" lvl="0" marL="457200" rtl="0" algn="l">
              <a:spcBef>
                <a:spcPts val="0"/>
              </a:spcBef>
              <a:spcAft>
                <a:spcPts val="0"/>
              </a:spcAft>
              <a:buSzPts val="1800"/>
              <a:buChar char="●"/>
            </a:pPr>
            <a:r>
              <a:rPr lang="en"/>
              <a:t>One solution is to extend lookahead depth for positions that are not </a:t>
            </a:r>
            <a:r>
              <a:rPr b="1" lang="en"/>
              <a:t>quiescent</a:t>
            </a:r>
            <a:r>
              <a:rPr lang="en"/>
              <a:t>, where the static evaluation of value of position differs greatly from the </a:t>
            </a:r>
            <a:r>
              <a:rPr lang="en"/>
              <a:t>static</a:t>
            </a:r>
            <a:r>
              <a:rPr lang="en"/>
              <a:t> evaluation of the values of its successor positions</a:t>
            </a:r>
            <a:endParaRPr/>
          </a:p>
          <a:p>
            <a:pPr indent="-342900" lvl="0" marL="457200" rtl="0" algn="l">
              <a:spcBef>
                <a:spcPts val="0"/>
              </a:spcBef>
              <a:spcAft>
                <a:spcPts val="0"/>
              </a:spcAft>
              <a:buSzPts val="1800"/>
              <a:buChar char="●"/>
            </a:pPr>
            <a:r>
              <a:rPr lang="en"/>
              <a:t>Similar situation of </a:t>
            </a:r>
            <a:r>
              <a:rPr b="1" lang="en"/>
              <a:t>thrashing</a:t>
            </a:r>
            <a:r>
              <a:rPr lang="en"/>
              <a:t>: if the player has multiple moves leading to win with different depths, should ensure taking the fastest move</a:t>
            </a:r>
            <a:endParaRPr/>
          </a:p>
          <a:p>
            <a:pPr indent="-342900" lvl="0" marL="457200" rtl="0" algn="l">
              <a:spcBef>
                <a:spcPts val="0"/>
              </a:spcBef>
              <a:spcAft>
                <a:spcPts val="0"/>
              </a:spcAft>
              <a:buSzPts val="1800"/>
              <a:buChar char="●"/>
            </a:pPr>
            <a:r>
              <a:rPr lang="en"/>
              <a:t>Otherwise can get stuck in a "Don't shoot, let's enjoy" situation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382" name="Google Shape;38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microworld</a:t>
            </a:r>
            <a:r>
              <a:rPr lang="en"/>
              <a:t>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surrounding </a:t>
            </a:r>
            <a:r>
              <a:rPr b="1" lang="en"/>
              <a:t>metagame</a:t>
            </a:r>
            <a:endParaRPr b="1"/>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a:t>
            </a:r>
            <a:r>
              <a:rPr b="1" lang="en"/>
              <a:t>Hanson's razor</a:t>
            </a:r>
            <a:r>
              <a:rPr lang="en"/>
              <a:t> (not to be confused with Hanlon's razor)</a:t>
            </a:r>
            <a:endParaRPr/>
          </a:p>
          <a:p>
            <a:pPr indent="-342900" lvl="0" marL="457200" rtl="0" algn="l">
              <a:spcBef>
                <a:spcPts val="0"/>
              </a:spcBef>
              <a:spcAft>
                <a:spcPts val="0"/>
              </a:spcAft>
              <a:buSzPts val="1800"/>
              <a:buChar char="●"/>
            </a:pPr>
            <a:r>
              <a:rPr lang="en"/>
              <a:t>Metagame is important for making the game itself worth playing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rational</a:t>
            </a:r>
            <a:r>
              <a:rPr lang="en"/>
              <a:t> agent is embedded in some environment</a:t>
            </a:r>
            <a:endParaRPr/>
          </a:p>
          <a:p>
            <a:pPr indent="-342900" lvl="0" marL="457200" rtl="0" algn="l">
              <a:spcBef>
                <a:spcPts val="0"/>
              </a:spcBef>
              <a:spcAft>
                <a:spcPts val="0"/>
              </a:spcAft>
              <a:buSzPts val="1800"/>
              <a:buChar char="●"/>
            </a:pPr>
            <a:r>
              <a:rPr lang="en"/>
              <a:t>The agent chooses its </a:t>
            </a:r>
            <a:r>
              <a:rPr b="1" lang="en"/>
              <a:t>actions</a:t>
            </a:r>
            <a:r>
              <a:rPr lang="en"/>
              <a:t> aiming to maximize the expected value of some </a:t>
            </a:r>
            <a:r>
              <a:rPr b="1" lang="en"/>
              <a:t>performance measure</a:t>
            </a:r>
            <a:r>
              <a:rPr lang="en"/>
              <a:t>, based on its </a:t>
            </a:r>
            <a:r>
              <a:rPr b="1" lang="en"/>
              <a:t>observations</a:t>
            </a:r>
            <a:endParaRPr b="1"/>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a:t>
            </a:r>
            <a:r>
              <a:rPr b="1" lang="en"/>
              <a:t>mutually exclusive</a:t>
            </a:r>
            <a:r>
              <a:rPr lang="en"/>
              <a:t> actions, otherwise there wouldn't be any decision making</a:t>
            </a:r>
            <a:endParaRPr/>
          </a:p>
          <a:p>
            <a:pPr indent="-342900" lvl="0" marL="457200" rtl="0" algn="l">
              <a:spcBef>
                <a:spcPts val="0"/>
              </a:spcBef>
              <a:spcAft>
                <a:spcPts val="0"/>
              </a:spcAft>
              <a:buSzPts val="1800"/>
              <a:buChar char="●"/>
            </a:pPr>
            <a:r>
              <a:rPr b="1" lang="en"/>
              <a:t>No backsies</a:t>
            </a:r>
            <a:r>
              <a:rPr lang="en"/>
              <a:t>: agent cannot undo actions to try out different actions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388" name="Google Shape;38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"Bu-bu-but each player just gets his turn at that level of recursion, </a:t>
            </a:r>
            <a:r>
              <a:rPr i="1" lang="en"/>
              <a:t>maaan</a:t>
            </a:r>
            <a:r>
              <a:rPr lang="en"/>
              <a:t>"</a:t>
            </a:r>
            <a:endParaRPr/>
          </a:p>
          <a:p>
            <a:pPr indent="-342900" lvl="0" marL="457200" rtl="0" algn="l">
              <a:spcBef>
                <a:spcPts val="0"/>
              </a:spcBef>
              <a:spcAft>
                <a:spcPts val="0"/>
              </a:spcAft>
              <a:buSzPts val="1800"/>
              <a:buChar char="●"/>
            </a:pPr>
            <a:r>
              <a:rPr lang="en"/>
              <a:t>Not true: adding a third player creates </a:t>
            </a:r>
            <a:r>
              <a:rPr b="1" lang="en"/>
              <a:t>alliances</a:t>
            </a:r>
            <a:r>
              <a:rPr lang="en"/>
              <a:t> and </a:t>
            </a:r>
            <a:r>
              <a:rPr b="1" lang="en"/>
              <a:t>kingmaker</a:t>
            </a:r>
            <a:r>
              <a:rPr lang="en"/>
              <a:t> situations</a:t>
            </a:r>
            <a:endParaRPr/>
          </a:p>
          <a:p>
            <a:pPr indent="-342900" lvl="0" marL="457200" rtl="0" algn="l">
              <a:spcBef>
                <a:spcPts val="0"/>
              </a:spcBef>
              <a:spcAft>
                <a:spcPts val="0"/>
              </a:spcAft>
              <a:buSzPts val="1800"/>
              <a:buChar char="●"/>
            </a:pPr>
            <a:r>
              <a:rPr lang="en"/>
              <a:t>Such situations can't possibly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394" name="Google Shape;39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Nature</a:t>
            </a:r>
            <a:r>
              <a:rPr lang="en"/>
              <a:t>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never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400" name="Google Shape;40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each distribution to its </a:t>
            </a:r>
            <a:r>
              <a:rPr b="1" lang="en"/>
              <a:t>mean</a:t>
            </a:r>
            <a:endParaRPr b="1"/>
          </a:p>
          <a:p>
            <a:pPr indent="-342900" lvl="0" marL="457200" rtl="0" algn="l">
              <a:spcBef>
                <a:spcPts val="0"/>
              </a:spcBef>
              <a:spcAft>
                <a:spcPts val="0"/>
              </a:spcAft>
              <a:buSzPts val="1800"/>
              <a:buChar char="●"/>
            </a:pPr>
            <a:r>
              <a:rPr b="1" lang="en"/>
              <a:t>Expectimax</a:t>
            </a:r>
            <a:r>
              <a:rPr lang="en"/>
              <a:t> as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sufficiently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406" name="Google Shape;40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so that both agents to score better, if the other agent can betray them to grab all the moolah</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a:t>
            </a:r>
            <a:r>
              <a:rPr lang="en"/>
              <a:t> Games</a:t>
            </a:r>
            <a:endParaRPr/>
          </a:p>
        </p:txBody>
      </p:sp>
      <p:sp>
        <p:nvSpPr>
          <p:cNvPr id="412" name="Google Shape;41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shared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a:t>
            </a:r>
            <a:r>
              <a:rPr b="1" lang="en"/>
              <a:t>back channel communications</a:t>
            </a:r>
            <a:r>
              <a:rPr lang="en"/>
              <a:t>,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418" name="Google Shape;418;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a:t>
            </a:r>
            <a:r>
              <a:rPr b="1" lang="en"/>
              <a:t>partially observable Markov decision process (POMDP)</a:t>
            </a:r>
            <a:r>
              <a:rPr lang="en"/>
              <a:t>,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do these days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424" name="Google Shape;424;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Minimax algorithm assumes a sequential game of alternating turns, so players </a:t>
            </a:r>
            <a:r>
              <a:rPr lang="en"/>
              <a:t>don't have to commit to moves until they have seen the opponent's move</a:t>
            </a:r>
            <a:endParaRPr/>
          </a:p>
          <a:p>
            <a:pPr indent="-334327" lvl="0" marL="457200" rtl="0" algn="l">
              <a:spcBef>
                <a:spcPts val="0"/>
              </a:spcBef>
              <a:spcAft>
                <a:spcPts val="0"/>
              </a:spcAft>
              <a:buSzPct val="100000"/>
              <a:buChar char="●"/>
            </a:pPr>
            <a:r>
              <a:rPr lang="en"/>
              <a:t>Rock-paper-scissors as a sequential game would be pretty boring</a:t>
            </a:r>
            <a:endParaRPr/>
          </a:p>
          <a:p>
            <a:pPr indent="-334327" lvl="0" marL="457200" rtl="0" algn="l">
              <a:spcBef>
                <a:spcPts val="0"/>
              </a:spcBef>
              <a:spcAft>
                <a:spcPts val="0"/>
              </a:spcAft>
              <a:buSzPct val="100000"/>
              <a:buChar char="●"/>
            </a:pPr>
            <a:r>
              <a:rPr b="1" lang="en"/>
              <a:t>Single-shot game</a:t>
            </a:r>
            <a:r>
              <a:rPr lang="en"/>
              <a:t> (e.g. soccer penalty shoot) analyzed as a table whose rows and columns are the possible moves of both players</a:t>
            </a:r>
            <a:endParaRPr/>
          </a:p>
          <a:p>
            <a:pPr indent="-334327" lvl="0" marL="457200" rtl="0" algn="l">
              <a:spcBef>
                <a:spcPts val="0"/>
              </a:spcBef>
              <a:spcAft>
                <a:spcPts val="0"/>
              </a:spcAft>
              <a:buSzPct val="100000"/>
              <a:buChar char="●"/>
            </a:pPr>
            <a:r>
              <a:rPr lang="en"/>
              <a:t>Nash equilibrium strategy no longer a deterministic principal variation line, but a probability distribution of moves for each player</a:t>
            </a:r>
            <a:endParaRPr/>
          </a:p>
          <a:p>
            <a:pPr indent="-334327" lvl="0" marL="457200" rtl="0" algn="l">
              <a:spcBef>
                <a:spcPts val="0"/>
              </a:spcBef>
              <a:spcAft>
                <a:spcPts val="0"/>
              </a:spcAft>
              <a:buSzPct val="100000"/>
              <a:buChar char="●"/>
            </a:pPr>
            <a:r>
              <a:rPr lang="en"/>
              <a:t>Players choose their probability distributions, after which the outcome is out of their hands after they have rolled the random dice to make the actual move</a:t>
            </a:r>
            <a:endParaRPr/>
          </a:p>
          <a:p>
            <a:pPr indent="-334327" lvl="0" marL="457200" rtl="0" algn="l">
              <a:spcBef>
                <a:spcPts val="0"/>
              </a:spcBef>
              <a:spcAft>
                <a:spcPts val="0"/>
              </a:spcAft>
              <a:buSzPct val="100000"/>
              <a:buChar char="●"/>
            </a:pPr>
            <a:r>
              <a:rPr lang="en"/>
              <a:t>"Pre-game is the real game", as the famous expression goes</a:t>
            </a:r>
            <a:endParaRPr/>
          </a:p>
          <a:p>
            <a:pPr indent="0" lvl="0" marL="45720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435" name="Google Shape;435;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a:t>
            </a:r>
            <a:r>
              <a:rPr b="1" lang="en"/>
              <a:t>constraint</a:t>
            </a:r>
            <a:r>
              <a:rPr lang="en"/>
              <a: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a:t>
            </a:r>
            <a:r>
              <a:rPr b="1" lang="en"/>
              <a:t>disjunction</a:t>
            </a:r>
            <a:r>
              <a:rPr lang="en"/>
              <a:t>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a:t>
            </a:r>
            <a:r>
              <a:rPr b="1" lang="en"/>
              <a:t>3-CNF-SAT</a:t>
            </a:r>
            <a:r>
              <a:rPr lang="en"/>
              <a:t> problem is </a:t>
            </a:r>
            <a:r>
              <a:rPr b="1" lang="en"/>
              <a:t>NP-complete</a:t>
            </a:r>
            <a:r>
              <a:rPr lang="en"/>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441" name="Google Shape;441;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CSP branches, we can't do anything about it, so the branching factor </a:t>
            </a:r>
            <a:r>
              <a:rPr i="1" lang="en"/>
              <a:t>b</a:t>
            </a:r>
            <a:r>
              <a:rPr lang="en"/>
              <a:t> determines the maximum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a:t>
            </a:r>
            <a:r>
              <a:rPr b="1" lang="en"/>
              <a:t>current variable selection</a:t>
            </a:r>
            <a:endParaRPr b="1"/>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using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b="1" lang="en"/>
              <a:t>Moravec's Paradox</a:t>
            </a:r>
            <a:r>
              <a:rPr lang="en"/>
              <a:t>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being not so good in solving differential equations that govern their flight paths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447" name="Google Shape;447;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remaining value after the previous assignments, making that level essentially a "</a:t>
            </a:r>
            <a:r>
              <a:rPr b="1" lang="en"/>
              <a:t>bye</a:t>
            </a:r>
            <a:r>
              <a:rPr lang="en"/>
              <a:t>" for us in an upside-down cup tournament</a:t>
            </a:r>
            <a:endParaRPr/>
          </a:p>
          <a:p>
            <a:pPr indent="-342900" lvl="0" marL="457200" rtl="0" algn="l">
              <a:spcBef>
                <a:spcPts val="0"/>
              </a:spcBef>
              <a:spcAft>
                <a:spcPts val="0"/>
              </a:spcAft>
              <a:buSzPts val="1800"/>
              <a:buChar char="●"/>
            </a:pPr>
            <a:r>
              <a:rPr lang="en"/>
              <a:t>Since we have to fill in every variable anyway, we can't possibly save time by postponing the assignment to that variable to be done later</a:t>
            </a:r>
            <a:endParaRPr/>
          </a:p>
          <a:p>
            <a:pPr indent="-342900" lvl="0" marL="457200" rtl="0" algn="l">
              <a:spcBef>
                <a:spcPts val="0"/>
              </a:spcBef>
              <a:spcAft>
                <a:spcPts val="0"/>
              </a:spcAft>
              <a:buSzPts val="1800"/>
              <a:buChar char="●"/>
            </a:pPr>
            <a:r>
              <a:rPr lang="en"/>
              <a:t>Besides, assigning that variable now eliminates possible values from other unassigned variables that appear in same constraints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453" name="Google Shape;45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will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459" name="Google Shape;45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 track of rows, diagonals and anti-diagonals have already been taken</a:t>
            </a:r>
            <a:endParaRPr/>
          </a:p>
          <a:p>
            <a:pPr indent="-342900" lvl="0" marL="457200" rtl="0" algn="l">
              <a:spcBef>
                <a:spcPts val="0"/>
              </a:spcBef>
              <a:spcAft>
                <a:spcPts val="0"/>
              </a:spcAft>
              <a:buSzPts val="1800"/>
              <a:buChar char="●"/>
            </a:pPr>
            <a:r>
              <a:rPr lang="en"/>
              <a:t>Turn O(</a:t>
            </a:r>
            <a:r>
              <a:rPr i="1" lang="en"/>
              <a:t>n</a:t>
            </a:r>
            <a:r>
              <a:rPr lang="en"/>
              <a:t>) check into O(1) check,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465" name="Google Shape;46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shared (global) </a:t>
            </a:r>
            <a:r>
              <a:rPr b="1" lang="en"/>
              <a:t>undo stack</a:t>
            </a:r>
            <a:r>
              <a:rPr lang="en"/>
              <a:t> is a general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471" name="Google Shape;47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a:t>
            </a:r>
            <a:r>
              <a:rPr b="1" lang="en"/>
              <a:t>Dancing Links</a:t>
            </a:r>
            <a:r>
              <a:rPr lang="en"/>
              <a:t>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be restored back to its previous location in O(1) time!</a:t>
            </a:r>
            <a:endParaRPr/>
          </a:p>
          <a:p>
            <a:pPr indent="-342900" lvl="0" marL="457200" rtl="0" algn="l">
              <a:spcBef>
                <a:spcPts val="0"/>
              </a:spcBef>
              <a:spcAft>
                <a:spcPts val="0"/>
              </a:spcAft>
              <a:buSzPts val="1800"/>
              <a:buChar char="●"/>
            </a:pPr>
            <a:r>
              <a:rPr lang="en"/>
              <a:t>Iterating over the </a:t>
            </a:r>
            <a:r>
              <a:rPr i="1" lang="en"/>
              <a:t>m</a:t>
            </a:r>
            <a:r>
              <a:rPr lang="en"/>
              <a:t> values for current variable takes O(</a:t>
            </a:r>
            <a:r>
              <a:rPr i="1" lang="en"/>
              <a:t>m</a:t>
            </a: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477" name="Google Shape;47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 world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Problems With Cost Functions</a:t>
            </a:r>
            <a:endParaRPr/>
          </a:p>
        </p:txBody>
      </p:sp>
      <p:sp>
        <p:nvSpPr>
          <p:cNvPr id="483" name="Google Shape;48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Constraint</a:t>
            </a:r>
            <a:r>
              <a:rPr lang="en"/>
              <a:t> satisfaction problems can be generalized by finding a solution that not just satisfies the constraints, but optimizes the given </a:t>
            </a:r>
            <a:r>
              <a:rPr b="1" lang="en"/>
              <a:t>cost function</a:t>
            </a:r>
            <a:endParaRPr/>
          </a:p>
          <a:p>
            <a:pPr indent="-342900" lvl="0" marL="457200" rtl="0" algn="l">
              <a:spcBef>
                <a:spcPts val="0"/>
              </a:spcBef>
              <a:spcAft>
                <a:spcPts val="0"/>
              </a:spcAft>
              <a:buSzPts val="1800"/>
              <a:buChar char="●"/>
            </a:pPr>
            <a:r>
              <a:rPr lang="en"/>
              <a:t>CSP's trivial special case of this with cost function 0 for legal solutions</a:t>
            </a:r>
            <a:endParaRPr/>
          </a:p>
          <a:p>
            <a:pPr indent="-342900" lvl="0" marL="457200" rtl="0" algn="l">
              <a:spcBef>
                <a:spcPts val="0"/>
              </a:spcBef>
              <a:spcAft>
                <a:spcPts val="0"/>
              </a:spcAft>
              <a:buSzPts val="1800"/>
              <a:buChar char="●"/>
            </a:pPr>
            <a:r>
              <a:rPr lang="en"/>
              <a:t>More nuanced cost function counts how many constraints are violated</a:t>
            </a:r>
            <a:endParaRPr/>
          </a:p>
          <a:p>
            <a:pPr indent="-342900" lvl="0" marL="457200" rtl="0" algn="l">
              <a:spcBef>
                <a:spcPts val="0"/>
              </a:spcBef>
              <a:spcAft>
                <a:spcPts val="0"/>
              </a:spcAft>
              <a:buSzPts val="1800"/>
              <a:buChar char="●"/>
            </a:pPr>
            <a:r>
              <a:rPr b="1" lang="en"/>
              <a:t>Iterative improvement</a:t>
            </a:r>
            <a:r>
              <a:rPr lang="en"/>
              <a:t> algorithms maintain one complete variable assignment at the time, and </a:t>
            </a:r>
            <a:r>
              <a:rPr lang="en"/>
              <a:t>always</a:t>
            </a:r>
            <a:r>
              <a:rPr lang="en"/>
              <a:t> change individual </a:t>
            </a:r>
            <a:r>
              <a:rPr lang="en"/>
              <a:t>variable</a:t>
            </a:r>
            <a:r>
              <a:rPr lang="en"/>
              <a:t> values</a:t>
            </a:r>
            <a:endParaRPr/>
          </a:p>
          <a:p>
            <a:pPr indent="-342900" lvl="0" marL="457200" rtl="0" algn="l">
              <a:spcBef>
                <a:spcPts val="0"/>
              </a:spcBef>
              <a:spcAft>
                <a:spcPts val="0"/>
              </a:spcAft>
              <a:buSzPts val="1800"/>
              <a:buChar char="●"/>
            </a:pPr>
            <a:r>
              <a:rPr b="1" lang="en"/>
              <a:t>Min-conflicts</a:t>
            </a:r>
            <a:r>
              <a:rPr lang="en"/>
              <a:t>: As long as some constraint is violated, reassign some variable so that the constraint becomes satisfied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 Search</a:t>
            </a:r>
            <a:endParaRPr/>
          </a:p>
        </p:txBody>
      </p:sp>
      <p:sp>
        <p:nvSpPr>
          <p:cNvPr id="489" name="Google Shape;48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improvement of hill climbing to prevent getting stuck in local maxima</a:t>
            </a:r>
            <a:endParaRPr/>
          </a:p>
          <a:p>
            <a:pPr indent="-342900" lvl="0" marL="457200" rtl="0" algn="l">
              <a:spcBef>
                <a:spcPts val="0"/>
              </a:spcBef>
              <a:spcAft>
                <a:spcPts val="0"/>
              </a:spcAft>
              <a:buSzPts val="1800"/>
              <a:buChar char="●"/>
            </a:pPr>
            <a:r>
              <a:rPr lang="en"/>
              <a:t>Maintain a </a:t>
            </a:r>
            <a:r>
              <a:rPr b="1" lang="en"/>
              <a:t>tabu list</a:t>
            </a:r>
            <a:r>
              <a:rPr lang="en"/>
              <a:t> of </a:t>
            </a:r>
            <a:r>
              <a:rPr i="1" lang="en"/>
              <a:t>k</a:t>
            </a:r>
            <a:r>
              <a:rPr lang="en"/>
              <a:t> most </a:t>
            </a:r>
            <a:r>
              <a:rPr lang="en"/>
              <a:t>recently</a:t>
            </a:r>
            <a:r>
              <a:rPr lang="en"/>
              <a:t> visited positions</a:t>
            </a:r>
            <a:endParaRPr/>
          </a:p>
          <a:p>
            <a:pPr indent="-342900" lvl="0" marL="457200" rtl="0" algn="l">
              <a:spcBef>
                <a:spcPts val="0"/>
              </a:spcBef>
              <a:spcAft>
                <a:spcPts val="0"/>
              </a:spcAft>
              <a:buSzPts val="1800"/>
              <a:buChar char="●"/>
            </a:pPr>
            <a:r>
              <a:rPr lang="en"/>
              <a:t>Same as hill climbing, always move to the neighbouring position with the highest value, except that the algorithm is not allowed to move to any position in the tabu list</a:t>
            </a:r>
            <a:endParaRPr/>
          </a:p>
          <a:p>
            <a:pPr indent="-342900" lvl="0" marL="457200" rtl="0" algn="l">
              <a:spcBef>
                <a:spcPts val="0"/>
              </a:spcBef>
              <a:spcAft>
                <a:spcPts val="0"/>
              </a:spcAft>
              <a:buSzPts val="1800"/>
              <a:buChar char="●"/>
            </a:pPr>
            <a:r>
              <a:rPr lang="en"/>
              <a:t>Even a move to a lower-value neighbour position is allowed, if no better position in the tabu list is available</a:t>
            </a:r>
            <a:endParaRPr/>
          </a:p>
          <a:p>
            <a:pPr indent="-342900" lvl="0" marL="457200" rtl="0" algn="l">
              <a:spcBef>
                <a:spcPts val="0"/>
              </a:spcBef>
              <a:spcAft>
                <a:spcPts val="0"/>
              </a:spcAft>
              <a:buSzPts val="1800"/>
              <a:buChar char="●"/>
            </a:pPr>
            <a:r>
              <a:rPr lang="en"/>
              <a:t>Generalization by having multiple </a:t>
            </a:r>
            <a:r>
              <a:rPr lang="en"/>
              <a:t>searches going on </a:t>
            </a:r>
            <a:r>
              <a:rPr lang="en"/>
              <a:t>simultaneously, trying to hill climb while avoiding each other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495" name="Google Shape;49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a:t>
            </a:r>
            <a:r>
              <a:rPr b="1" lang="en"/>
              <a:t>population</a:t>
            </a:r>
            <a:r>
              <a:rPr lang="en"/>
              <a:t> of solution candidates, called a </a:t>
            </a:r>
            <a:r>
              <a:rPr b="1" lang="en"/>
              <a:t>generation</a:t>
            </a:r>
            <a:endParaRPr b="1"/>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a:t>
            </a:r>
            <a:r>
              <a:rPr b="1" lang="en"/>
              <a:t>crossover</a:t>
            </a:r>
            <a:r>
              <a:rPr lang="en"/>
              <a:t> to create two new solutions</a:t>
            </a:r>
            <a:endParaRPr/>
          </a:p>
          <a:p>
            <a:pPr indent="-342900" lvl="0" marL="457200" rtl="0" algn="l">
              <a:spcBef>
                <a:spcPts val="0"/>
              </a:spcBef>
              <a:spcAft>
                <a:spcPts val="0"/>
              </a:spcAft>
              <a:buSzPts val="1800"/>
              <a:buChar char="●"/>
            </a:pPr>
            <a:r>
              <a:rPr lang="en"/>
              <a:t>Possibly </a:t>
            </a:r>
            <a:r>
              <a:rPr b="1" lang="en"/>
              <a:t>mutate</a:t>
            </a:r>
            <a:r>
              <a:rPr lang="en"/>
              <a:t>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501" name="Google Shape;50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a:r>
            <a:r>
              <a:rPr b="1" lang="en"/>
              <a:t>No Free Lunch</a:t>
            </a:r>
            <a:r>
              <a:rPr lang="en"/>
              <a:t>" </a:t>
            </a:r>
            <a:r>
              <a:rPr b="1" lang="en"/>
              <a:t>theorem </a:t>
            </a:r>
            <a:r>
              <a:rPr lang="en"/>
              <a:t>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a:t>
            </a:r>
            <a:r>
              <a:rPr b="1" lang="en"/>
              <a:t>building block</a:t>
            </a:r>
            <a:r>
              <a:rPr lang="en"/>
              <a:t>"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Intelligence Doesn't Require Sentience</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animal species have evolved to perform actions that look like they are product of conscious reasoning, despite that fact that "nobody is home"</a:t>
            </a:r>
            <a:endParaRPr/>
          </a:p>
          <a:p>
            <a:pPr indent="-342900" lvl="0" marL="457200" rtl="0" algn="l">
              <a:spcBef>
                <a:spcPts val="0"/>
              </a:spcBef>
              <a:spcAft>
                <a:spcPts val="0"/>
              </a:spcAft>
              <a:buSzPts val="1800"/>
              <a:buChar char="●"/>
            </a:pPr>
            <a:r>
              <a:rPr lang="en"/>
              <a:t>Environmental selection pressure has produced a working state machine whose copies are more successful than their competitors</a:t>
            </a:r>
            <a:endParaRPr/>
          </a:p>
          <a:p>
            <a:pPr indent="-342900" lvl="0" marL="457200" rtl="0" algn="l">
              <a:spcBef>
                <a:spcPts val="0"/>
              </a:spcBef>
              <a:spcAft>
                <a:spcPts val="0"/>
              </a:spcAft>
              <a:buSzPts val="1800"/>
              <a:buChar char="●"/>
            </a:pPr>
            <a:r>
              <a:rPr lang="en"/>
              <a:t>"It's competence, not consciousness, that matters"</a:t>
            </a:r>
            <a:endParaRPr/>
          </a:p>
          <a:p>
            <a:pPr indent="-342900" lvl="0" marL="457200" rtl="0" algn="l">
              <a:spcBef>
                <a:spcPts val="0"/>
              </a:spcBef>
              <a:spcAft>
                <a:spcPts val="0"/>
              </a:spcAft>
              <a:buSzPts val="1800"/>
              <a:buChar char="●"/>
            </a:pPr>
            <a:r>
              <a:rPr lang="en"/>
              <a:t>Also </a:t>
            </a:r>
            <a:r>
              <a:rPr b="1" lang="en"/>
              <a:t>Baldwin effect</a:t>
            </a:r>
            <a:r>
              <a:rPr lang="en"/>
              <a:t> of </a:t>
            </a:r>
            <a:r>
              <a:rPr lang="en"/>
              <a:t>species evolving towards direction where they are more inclined to learn important things about their environment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507" name="Google Shape;50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b="1" lang="en"/>
              <a:t>Elitism</a:t>
            </a:r>
            <a:r>
              <a:rPr lang="en"/>
              <a:t>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a:t>
            </a:r>
            <a:r>
              <a:rPr b="1" lang="en"/>
              <a:t>tournament selection</a:t>
            </a:r>
            <a:r>
              <a:rPr lang="en"/>
              <a:t> (akin to a cup tournament)</a:t>
            </a:r>
            <a:endParaRPr/>
          </a:p>
          <a:p>
            <a:pPr indent="-342900" lvl="0" marL="457200" rtl="0" algn="l">
              <a:spcBef>
                <a:spcPts val="0"/>
              </a:spcBef>
              <a:spcAft>
                <a:spcPts val="0"/>
              </a:spcAft>
              <a:buSzPts val="1800"/>
              <a:buChar char="●"/>
            </a:pPr>
            <a:r>
              <a:rPr lang="en"/>
              <a:t>Can maintain </a:t>
            </a:r>
            <a:r>
              <a:rPr b="1" lang="en"/>
              <a:t>multiple populations</a:t>
            </a:r>
            <a:r>
              <a:rPr lang="en"/>
              <a:t> and evaluate them in parallel, with occasional </a:t>
            </a:r>
            <a:r>
              <a:rPr b="1" lang="en"/>
              <a:t>migration</a:t>
            </a:r>
            <a:r>
              <a:rPr lang="en"/>
              <a:t> of best solutions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513" name="Google Shape;51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a:t>
            </a:r>
            <a:r>
              <a:rPr b="1" lang="en"/>
              <a:t>programs</a:t>
            </a:r>
            <a:endParaRPr b="1"/>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a:t>
            </a:r>
            <a:r>
              <a:rPr b="1" lang="en"/>
              <a:t>parse trees</a:t>
            </a:r>
            <a:endParaRPr b="1"/>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Modules 4 to 6: Prolog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As Seen By ChatGPT... </a:t>
            </a:r>
            <a:endParaRPr/>
          </a:p>
        </p:txBody>
      </p:sp>
      <p:sp>
        <p:nvSpPr>
          <p:cNvPr id="524" name="Google Shape;524;p85"/>
          <p:cNvSpPr txBox="1"/>
          <p:nvPr>
            <p:ph idx="1" type="body"/>
          </p:nvPr>
        </p:nvSpPr>
        <p:spPr>
          <a:xfrm>
            <a:off x="311700" y="1246800"/>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22222"/>
                </a:solidFill>
                <a:latin typeface="Arial"/>
                <a:ea typeface="Arial"/>
                <a:cs typeface="Arial"/>
                <a:sym typeface="Arial"/>
              </a:rPr>
              <a:t>Prolog, a language like no other,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Declarative, with rules to discover.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With facts and queries, it leads the way,</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Finding solutions, in an efficient way.</a:t>
            </a:r>
            <a:endParaRPr sz="1600">
              <a:solidFill>
                <a:srgbClr val="222222"/>
              </a:solidFill>
              <a:latin typeface="Arial"/>
              <a:ea typeface="Arial"/>
              <a:cs typeface="Arial"/>
              <a:sym typeface="Arial"/>
            </a:endParaRPr>
          </a:p>
          <a:p>
            <a:pPr indent="0" lvl="0" marL="0" rtl="0" algn="l">
              <a:spcBef>
                <a:spcPts val="0"/>
              </a:spcBef>
              <a:spcAft>
                <a:spcPts val="0"/>
              </a:spcAft>
              <a:buNone/>
            </a:pPr>
            <a:r>
              <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It's logic-based, a different view,</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Thinking in predicates, it's easy to do.</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A symbol of reason, and smart design,</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Coding with Prolog, a new paradigm.</a:t>
            </a:r>
            <a:endParaRPr sz="16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
        <p:nvSpPr>
          <p:cNvPr id="525" name="Google Shape;525;p85"/>
          <p:cNvSpPr txBox="1"/>
          <p:nvPr/>
        </p:nvSpPr>
        <p:spPr>
          <a:xfrm>
            <a:off x="4685625" y="1246800"/>
            <a:ext cx="41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6" name="Google Shape;526;p85"/>
          <p:cNvSpPr txBox="1"/>
          <p:nvPr/>
        </p:nvSpPr>
        <p:spPr>
          <a:xfrm>
            <a:off x="4643150" y="1268050"/>
            <a:ext cx="4189200" cy="26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7" name="Google Shape;527;p85"/>
          <p:cNvSpPr txBox="1"/>
          <p:nvPr/>
        </p:nvSpPr>
        <p:spPr>
          <a:xfrm>
            <a:off x="4037800" y="1246800"/>
            <a:ext cx="48639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222222"/>
                </a:solidFill>
              </a:rPr>
              <a:t>You state the facts, and it will reason,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With rules and queries, it's the right season.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To build knowledge bases, and solve problems too,</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is the language, to see it all through.</a:t>
            </a:r>
            <a:endParaRPr sz="1600">
              <a:solidFill>
                <a:srgbClr val="222222"/>
              </a:solidFill>
            </a:endParaRPr>
          </a:p>
          <a:p>
            <a:pPr indent="0" lvl="0" marL="0" rtl="0" algn="l">
              <a:lnSpc>
                <a:spcPct val="115000"/>
              </a:lnSpc>
              <a:spcBef>
                <a:spcPts val="0"/>
              </a:spcBef>
              <a:spcAft>
                <a:spcPts val="0"/>
              </a:spcAft>
              <a:buNone/>
            </a:pPr>
            <a:r>
              <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So let us praise, this language of 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For making our work, so smart.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A language that's unique, and worth exploring,</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a language, always adoring.</a:t>
            </a:r>
            <a:endParaRPr sz="1600">
              <a:solidFill>
                <a:srgbClr val="222222"/>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Have Seen The Future And It Forks</a:t>
            </a:r>
            <a:endParaRPr/>
          </a:p>
        </p:txBody>
      </p:sp>
      <p:sp>
        <p:nvSpPr>
          <p:cNvPr id="533" name="Google Shape;533;p8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A language that doesn't affect the way you think about programming, is not worth knowing.</a:t>
            </a:r>
            <a:r>
              <a:rPr lang="en" sz="1400">
                <a:solidFill>
                  <a:srgbClr val="000000"/>
                </a:solidFill>
                <a:highlight>
                  <a:srgbClr val="FFFFFF"/>
                </a:highlight>
                <a:latin typeface="Arial"/>
                <a:ea typeface="Arial"/>
                <a:cs typeface="Arial"/>
                <a:sym typeface="Arial"/>
              </a:rPr>
              <a:t>" (Alan Perlis)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Prolog is so simple that one has the sense that sooner or later someone had to discover it. Why did we discover it rather than anyone else?</a:t>
            </a:r>
            <a:r>
              <a:rPr lang="en" sz="1400">
                <a:solidFill>
                  <a:srgbClr val="000000"/>
                </a:solidFill>
                <a:highlight>
                  <a:srgbClr val="FFFFFF"/>
                </a:highlight>
                <a:latin typeface="Arial"/>
                <a:ea typeface="Arial"/>
                <a:cs typeface="Arial"/>
                <a:sym typeface="Arial"/>
              </a:rPr>
              <a:t>" (Alain Colmerauer)</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I used Prolog in a comparative languages course. The biggest program we did was a map-coloring one (color a map with only four colors so that no bordering items have the same color, given a mapping of things that border each other). I say biggest because we were given the most time with it. I started out like most people in my class trying to hack the language into letting me code a stinking algorithm to color a stinking map. Then I wrote a test function to check if the map was colored and, in a </a:t>
            </a:r>
            <a:r>
              <a:rPr b="1" i="1" lang="en" sz="1400">
                <a:solidFill>
                  <a:srgbClr val="000000"/>
                </a:solidFill>
                <a:highlight>
                  <a:srgbClr val="FFFFFF"/>
                </a:highlight>
                <a:latin typeface="Arial"/>
                <a:ea typeface="Arial"/>
                <a:cs typeface="Arial"/>
                <a:sym typeface="Arial"/>
              </a:rPr>
              <a:t>flash of prolog</a:t>
            </a:r>
            <a:r>
              <a:rPr i="1" lang="en" sz="1400">
                <a:solidFill>
                  <a:srgbClr val="000000"/>
                </a:solidFill>
                <a:highlight>
                  <a:srgbClr val="FFFFFF"/>
                </a:highlight>
                <a:latin typeface="Arial"/>
                <a:ea typeface="Arial"/>
                <a:cs typeface="Arial"/>
                <a:sym typeface="Arial"/>
              </a:rPr>
              <a:t>, realized that that was really all I needed to code.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Terms</a:t>
            </a:r>
            <a:endParaRPr/>
          </a:p>
        </p:txBody>
      </p:sp>
      <p:sp>
        <p:nvSpPr>
          <p:cNvPr id="539" name="Google Shape;539;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basic syntactic unit of Prolog programs is a </a:t>
            </a:r>
            <a:r>
              <a:rPr b="1" lang="en"/>
              <a:t>term </a:t>
            </a:r>
            <a:r>
              <a:rPr lang="en"/>
              <a:t>(an </a:t>
            </a:r>
            <a:r>
              <a:rPr b="1" lang="en"/>
              <a:t>expression</a:t>
            </a:r>
            <a:r>
              <a:rPr lang="en"/>
              <a:t>)</a:t>
            </a:r>
            <a:endParaRPr/>
          </a:p>
          <a:p>
            <a:pPr indent="-342900" lvl="0" marL="457200" rtl="0" algn="l">
              <a:spcBef>
                <a:spcPts val="0"/>
              </a:spcBef>
              <a:spcAft>
                <a:spcPts val="0"/>
              </a:spcAft>
              <a:buSzPts val="1800"/>
              <a:buChar char="●"/>
            </a:pPr>
            <a:r>
              <a:rPr lang="en"/>
              <a:t>Structure of l</a:t>
            </a:r>
            <a:r>
              <a:rPr lang="en"/>
              <a:t>egal terms is defined recursively</a:t>
            </a:r>
            <a:endParaRPr/>
          </a:p>
          <a:p>
            <a:pPr indent="-342900" lvl="0" marL="457200" rtl="0" algn="l">
              <a:spcBef>
                <a:spcPts val="0"/>
              </a:spcBef>
              <a:spcAft>
                <a:spcPts val="0"/>
              </a:spcAft>
              <a:buSzPts val="1800"/>
              <a:buChar char="●"/>
            </a:pPr>
            <a:r>
              <a:rPr lang="en"/>
              <a:t>Base cases of recursion are </a:t>
            </a:r>
            <a:r>
              <a:rPr b="1" lang="en"/>
              <a:t>constant</a:t>
            </a:r>
            <a:r>
              <a:rPr lang="en"/>
              <a:t> and </a:t>
            </a:r>
            <a:r>
              <a:rPr b="1" lang="en"/>
              <a:t>symbolic</a:t>
            </a:r>
            <a:r>
              <a:rPr lang="en"/>
              <a:t> </a:t>
            </a:r>
            <a:r>
              <a:rPr b="1" lang="en"/>
              <a:t>literals</a:t>
            </a:r>
            <a:r>
              <a:rPr lang="en"/>
              <a:t>, and </a:t>
            </a:r>
            <a:r>
              <a:rPr b="1" lang="en"/>
              <a:t>variables</a:t>
            </a:r>
            <a:endParaRPr b="1"/>
          </a:p>
          <a:p>
            <a:pPr indent="-342900" lvl="0" marL="457200" rtl="0" algn="l">
              <a:spcBef>
                <a:spcPts val="0"/>
              </a:spcBef>
              <a:spcAft>
                <a:spcPts val="0"/>
              </a:spcAft>
              <a:buSzPts val="1800"/>
              <a:buChar char="●"/>
            </a:pPr>
            <a:r>
              <a:rPr lang="en"/>
              <a:t>Symbolic literals start with </a:t>
            </a:r>
            <a:r>
              <a:rPr b="1" lang="en"/>
              <a:t>lowercase</a:t>
            </a:r>
            <a:r>
              <a:rPr lang="en"/>
              <a:t>, variable names start with </a:t>
            </a:r>
            <a:r>
              <a:rPr b="1" lang="en"/>
              <a:t>uppercase</a:t>
            </a:r>
            <a:endParaRPr b="1"/>
          </a:p>
          <a:p>
            <a:pPr indent="-342900" lvl="0" marL="457200" rtl="0" algn="l">
              <a:spcBef>
                <a:spcPts val="0"/>
              </a:spcBef>
              <a:spcAft>
                <a:spcPts val="0"/>
              </a:spcAft>
              <a:buSzPts val="1800"/>
              <a:buChar char="●"/>
            </a:pPr>
            <a:r>
              <a:rPr b="1" lang="en">
                <a:latin typeface="Consolas"/>
                <a:ea typeface="Consolas"/>
                <a:cs typeface="Consolas"/>
                <a:sym typeface="Consolas"/>
              </a:rPr>
              <a:t>42</a:t>
            </a:r>
            <a:r>
              <a:rPr b="1" lang="en"/>
              <a:t> and </a:t>
            </a:r>
            <a:r>
              <a:rPr b="1" lang="en">
                <a:latin typeface="Consolas"/>
                <a:ea typeface="Consolas"/>
                <a:cs typeface="Consolas"/>
                <a:sym typeface="Consolas"/>
              </a:rPr>
              <a:t>"joe"</a:t>
            </a:r>
            <a:r>
              <a:rPr lang="en"/>
              <a:t> are constant literals, </a:t>
            </a:r>
            <a:r>
              <a:rPr lang="en">
                <a:latin typeface="Consolas"/>
                <a:ea typeface="Consolas"/>
                <a:cs typeface="Consolas"/>
                <a:sym typeface="Consolas"/>
              </a:rPr>
              <a:t>male</a:t>
            </a:r>
            <a:r>
              <a:rPr lang="en"/>
              <a:t> and </a:t>
            </a:r>
            <a:r>
              <a:rPr lang="en">
                <a:latin typeface="Consolas"/>
                <a:ea typeface="Consolas"/>
                <a:cs typeface="Consolas"/>
                <a:sym typeface="Consolas"/>
              </a:rPr>
              <a:t>joe</a:t>
            </a:r>
            <a:r>
              <a:rPr lang="en"/>
              <a:t> symbolic, </a:t>
            </a:r>
            <a:r>
              <a:rPr lang="en">
                <a:latin typeface="Consolas"/>
                <a:ea typeface="Consolas"/>
                <a:cs typeface="Consolas"/>
                <a:sym typeface="Consolas"/>
              </a:rPr>
              <a:t>Joe</a:t>
            </a:r>
            <a:r>
              <a:rPr lang="en"/>
              <a:t> is variable</a:t>
            </a:r>
            <a:endParaRPr/>
          </a:p>
          <a:p>
            <a:pPr indent="-342900" lvl="0" marL="457200" rtl="0" algn="l">
              <a:spcBef>
                <a:spcPts val="0"/>
              </a:spcBef>
              <a:spcAft>
                <a:spcPts val="0"/>
              </a:spcAft>
              <a:buSzPts val="1800"/>
              <a:buChar char="●"/>
            </a:pPr>
            <a:r>
              <a:rPr lang="en"/>
              <a:t>Symbolic literals are not text strings, but an entirely </a:t>
            </a:r>
            <a:r>
              <a:rPr lang="en"/>
              <a:t>different</a:t>
            </a:r>
            <a:r>
              <a:rPr lang="en"/>
              <a:t> thing!</a:t>
            </a:r>
            <a:endParaRPr/>
          </a:p>
          <a:p>
            <a:pPr indent="-342900" lvl="0" marL="457200" rtl="0" algn="l">
              <a:spcBef>
                <a:spcPts val="0"/>
              </a:spcBef>
              <a:spcAft>
                <a:spcPts val="0"/>
              </a:spcAft>
              <a:buSzPts val="1800"/>
              <a:buChar char="●"/>
            </a:pPr>
            <a:r>
              <a:rPr lang="en"/>
              <a:t>More complex terms can be built from applying a </a:t>
            </a:r>
            <a:r>
              <a:rPr b="1" lang="en"/>
              <a:t>functor</a:t>
            </a:r>
            <a:r>
              <a:rPr lang="en"/>
              <a:t> to </a:t>
            </a:r>
            <a:r>
              <a:rPr b="1" lang="en"/>
              <a:t>arguments</a:t>
            </a:r>
            <a:endParaRPr b="1"/>
          </a:p>
          <a:p>
            <a:pPr indent="-342900" lvl="0" marL="457200" rtl="0" algn="l">
              <a:spcBef>
                <a:spcPts val="0"/>
              </a:spcBef>
              <a:spcAft>
                <a:spcPts val="0"/>
              </a:spcAft>
              <a:buSzPts val="1800"/>
              <a:buChar char="●"/>
            </a:pPr>
            <a:r>
              <a:rPr lang="en"/>
              <a:t>Functor is always a symbolic literal, but its arguments can be any terms</a:t>
            </a:r>
            <a:endParaRPr/>
          </a:p>
          <a:p>
            <a:pPr indent="-342900" lvl="0" marL="457200" rtl="0" algn="l">
              <a:spcBef>
                <a:spcPts val="0"/>
              </a:spcBef>
              <a:spcAft>
                <a:spcPts val="0"/>
              </a:spcAft>
              <a:buSzPts val="1800"/>
              <a:buChar char="●"/>
            </a:pPr>
            <a:r>
              <a:rPr lang="en">
                <a:latin typeface="Consolas"/>
                <a:ea typeface="Consolas"/>
                <a:cs typeface="Consolas"/>
                <a:sym typeface="Consolas"/>
              </a:rPr>
              <a:t>male(joe)</a:t>
            </a:r>
            <a:r>
              <a:rPr lang="en"/>
              <a:t> is a complex term, as is </a:t>
            </a:r>
            <a:r>
              <a:rPr lang="en">
                <a:latin typeface="Consolas"/>
                <a:ea typeface="Consolas"/>
                <a:cs typeface="Consolas"/>
                <a:sym typeface="Consolas"/>
              </a:rPr>
              <a:t>foo(qux/"hello", 42+X/9)</a:t>
            </a:r>
            <a:r>
              <a:rPr lang="en"/>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Infix and Prefix Notation</a:t>
            </a:r>
            <a:endParaRPr/>
          </a:p>
        </p:txBody>
      </p:sp>
      <p:sp>
        <p:nvSpPr>
          <p:cNvPr id="545" name="Google Shape;545;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complex Prolog term is in the </a:t>
            </a:r>
            <a:r>
              <a:rPr b="1" lang="en"/>
              <a:t>prefix</a:t>
            </a:r>
            <a:r>
              <a:rPr lang="en"/>
              <a:t> form </a:t>
            </a:r>
            <a:r>
              <a:rPr lang="en">
                <a:latin typeface="Consolas"/>
                <a:ea typeface="Consolas"/>
                <a:cs typeface="Consolas"/>
                <a:sym typeface="Consolas"/>
              </a:rPr>
              <a:t>functor(args)</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However, for </a:t>
            </a:r>
            <a:r>
              <a:rPr lang="en"/>
              <a:t>convenience</a:t>
            </a:r>
            <a:r>
              <a:rPr lang="en"/>
              <a:t> for us humans, many functors allow </a:t>
            </a:r>
            <a:r>
              <a:rPr b="1" lang="en"/>
              <a:t>infix</a:t>
            </a:r>
            <a:r>
              <a:rPr lang="en"/>
              <a:t> form where the functor is syntactically between the two arguments</a:t>
            </a:r>
            <a:endParaRPr/>
          </a:p>
          <a:p>
            <a:pPr indent="-342900" lvl="0" marL="457200" rtl="0" algn="l">
              <a:spcBef>
                <a:spcPts val="0"/>
              </a:spcBef>
              <a:spcAft>
                <a:spcPts val="0"/>
              </a:spcAft>
              <a:buSzPts val="1800"/>
              <a:buChar char="●"/>
            </a:pPr>
            <a:r>
              <a:rPr lang="en"/>
              <a:t>For example, we write </a:t>
            </a:r>
            <a:r>
              <a:rPr lang="en">
                <a:latin typeface="Consolas"/>
                <a:ea typeface="Consolas"/>
                <a:cs typeface="Consolas"/>
                <a:sym typeface="Consolas"/>
              </a:rPr>
              <a:t>joe * (7 + X)</a:t>
            </a:r>
            <a:r>
              <a:rPr lang="en"/>
              <a:t> </a:t>
            </a:r>
            <a:r>
              <a:rPr lang="en"/>
              <a:t>instead</a:t>
            </a:r>
            <a:r>
              <a:rPr lang="en"/>
              <a:t> of </a:t>
            </a:r>
            <a:r>
              <a:rPr lang="en">
                <a:latin typeface="Consolas"/>
                <a:ea typeface="Consolas"/>
                <a:cs typeface="Consolas"/>
                <a:sym typeface="Consolas"/>
              </a:rPr>
              <a:t>*(joe, +(7, 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Both forms become equivalent expression trees when parsed, and work exactly the same as far as computations are concerned</a:t>
            </a:r>
            <a:endParaRPr/>
          </a:p>
          <a:p>
            <a:pPr indent="-342900" lvl="0" marL="457200" rtl="0" algn="l">
              <a:spcBef>
                <a:spcPts val="0"/>
              </a:spcBef>
              <a:spcAft>
                <a:spcPts val="0"/>
              </a:spcAft>
              <a:buSzPts val="1800"/>
              <a:buChar char="●"/>
            </a:pPr>
            <a:r>
              <a:rPr lang="en"/>
              <a:t>Especially </a:t>
            </a:r>
            <a:r>
              <a:rPr b="1" lang="en"/>
              <a:t>comma operator</a:t>
            </a:r>
            <a:r>
              <a:rPr lang="en"/>
              <a:t> looks </a:t>
            </a:r>
            <a:r>
              <a:rPr lang="en"/>
              <a:t>nicer as </a:t>
            </a:r>
            <a:r>
              <a:rPr lang="en">
                <a:latin typeface="Consolas"/>
                <a:ea typeface="Consolas"/>
                <a:cs typeface="Consolas"/>
                <a:sym typeface="Consolas"/>
              </a:rPr>
              <a:t>a, b, c</a:t>
            </a:r>
            <a:r>
              <a:rPr lang="en"/>
              <a:t> than </a:t>
            </a:r>
            <a:r>
              <a:rPr lang="en">
                <a:latin typeface="Consolas"/>
                <a:ea typeface="Consolas"/>
                <a:cs typeface="Consolas"/>
                <a:sym typeface="Consolas"/>
              </a:rPr>
              <a:t>,(a, ,(b, c))</a:t>
            </a:r>
            <a:endParaRPr>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Homoiconicity</a:t>
            </a:r>
            <a:endParaRPr/>
          </a:p>
        </p:txBody>
      </p:sp>
      <p:sp>
        <p:nvSpPr>
          <p:cNvPr id="551" name="Google Shape;551;p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languages that you have seen so far in your computer science studies make a hard distinction between </a:t>
            </a:r>
            <a:r>
              <a:rPr b="1" lang="en"/>
              <a:t>code</a:t>
            </a:r>
            <a:r>
              <a:rPr lang="en"/>
              <a:t> and </a:t>
            </a:r>
            <a:r>
              <a:rPr b="1" lang="en"/>
              <a:t>data</a:t>
            </a:r>
            <a:r>
              <a:rPr lang="en"/>
              <a:t> inside that language</a:t>
            </a:r>
            <a:endParaRPr/>
          </a:p>
          <a:p>
            <a:pPr indent="-342900" lvl="0" marL="457200" rtl="0" algn="l">
              <a:spcBef>
                <a:spcPts val="0"/>
              </a:spcBef>
              <a:spcAft>
                <a:spcPts val="0"/>
              </a:spcAft>
              <a:buSzPts val="1800"/>
              <a:buChar char="●"/>
            </a:pPr>
            <a:r>
              <a:rPr lang="en"/>
              <a:t>Code cannot be assigned to variables, data cannot be executed</a:t>
            </a:r>
            <a:endParaRPr/>
          </a:p>
          <a:p>
            <a:pPr indent="-342900" lvl="0" marL="457200" rtl="0" algn="l">
              <a:spcBef>
                <a:spcPts val="0"/>
              </a:spcBef>
              <a:spcAft>
                <a:spcPts val="0"/>
              </a:spcAft>
              <a:buSzPts val="1800"/>
              <a:buChar char="●"/>
            </a:pPr>
            <a:r>
              <a:rPr lang="en"/>
              <a:t>Prolog is </a:t>
            </a:r>
            <a:r>
              <a:rPr b="1" lang="en"/>
              <a:t>homoiconic</a:t>
            </a:r>
            <a:r>
              <a:rPr lang="en"/>
              <a:t> in that its code and data are </a:t>
            </a:r>
            <a:r>
              <a:rPr b="1" lang="en"/>
              <a:t>literally the same thing</a:t>
            </a:r>
            <a:r>
              <a:rPr lang="en"/>
              <a:t>!</a:t>
            </a:r>
            <a:endParaRPr/>
          </a:p>
          <a:p>
            <a:pPr indent="-342900" lvl="0" marL="457200" rtl="0" algn="l">
              <a:spcBef>
                <a:spcPts val="0"/>
              </a:spcBef>
              <a:spcAft>
                <a:spcPts val="0"/>
              </a:spcAft>
              <a:buSzPts val="1800"/>
              <a:buChar char="●"/>
            </a:pPr>
            <a:r>
              <a:rPr lang="en"/>
              <a:t>Prolog code consists of </a:t>
            </a:r>
            <a:r>
              <a:rPr b="1" lang="en"/>
              <a:t>terms</a:t>
            </a:r>
            <a:r>
              <a:rPr lang="en"/>
              <a:t>, and so does its data</a:t>
            </a:r>
            <a:endParaRPr/>
          </a:p>
          <a:p>
            <a:pPr indent="-342900" lvl="0" marL="457200" rtl="0" algn="l">
              <a:spcBef>
                <a:spcPts val="0"/>
              </a:spcBef>
              <a:spcAft>
                <a:spcPts val="0"/>
              </a:spcAft>
              <a:buSzPts val="1800"/>
              <a:buChar char="●"/>
            </a:pPr>
            <a:r>
              <a:rPr lang="en"/>
              <a:t>Complex data in Prolog is essentially </a:t>
            </a:r>
            <a:r>
              <a:rPr b="1" lang="en"/>
              <a:t>untyped</a:t>
            </a:r>
            <a:r>
              <a:rPr lang="en"/>
              <a:t>, but for complex terms, the </a:t>
            </a:r>
            <a:r>
              <a:rPr b="1" lang="en"/>
              <a:t>functor symbol</a:t>
            </a:r>
            <a:r>
              <a:rPr lang="en"/>
              <a:t> can be thought of as "</a:t>
            </a:r>
            <a:r>
              <a:rPr b="1" lang="en"/>
              <a:t>type</a:t>
            </a:r>
            <a:r>
              <a:rPr lang="en"/>
              <a:t>" of that data</a:t>
            </a:r>
            <a:endParaRPr/>
          </a:p>
          <a:p>
            <a:pPr indent="-342900" lvl="0" marL="457200" rtl="0" algn="l">
              <a:spcBef>
                <a:spcPts val="0"/>
              </a:spcBef>
              <a:spcAft>
                <a:spcPts val="0"/>
              </a:spcAft>
              <a:buSzPts val="1800"/>
              <a:buChar char="●"/>
            </a:pPr>
            <a:r>
              <a:rPr lang="en"/>
              <a:t>All code can be treated as data and all data can be executed as code, for flexibility that ordinary languages cannot begin to imagine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 and Unbound Variables</a:t>
            </a:r>
            <a:endParaRPr/>
          </a:p>
        </p:txBody>
      </p:sp>
      <p:sp>
        <p:nvSpPr>
          <p:cNvPr id="557" name="Google Shape;557;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Prolog variables are untyped, and start as being </a:t>
            </a:r>
            <a:r>
              <a:rPr b="1" lang="en"/>
              <a:t>unbound</a:t>
            </a:r>
            <a:r>
              <a:rPr lang="en"/>
              <a:t> (</a:t>
            </a:r>
            <a:r>
              <a:rPr b="1" lang="en"/>
              <a:t>free</a:t>
            </a:r>
            <a:r>
              <a:rPr lang="en"/>
              <a:t>)</a:t>
            </a:r>
            <a:endParaRPr/>
          </a:p>
          <a:p>
            <a:pPr indent="-342900" lvl="0" marL="457200" rtl="0" algn="l">
              <a:spcBef>
                <a:spcPts val="0"/>
              </a:spcBef>
              <a:spcAft>
                <a:spcPts val="0"/>
              </a:spcAft>
              <a:buSzPts val="1800"/>
              <a:buChar char="●"/>
            </a:pPr>
            <a:r>
              <a:rPr lang="en"/>
              <a:t>During execution of a query, a variable can become </a:t>
            </a:r>
            <a:r>
              <a:rPr b="1" lang="en"/>
              <a:t>bound</a:t>
            </a:r>
            <a:r>
              <a:rPr lang="en"/>
              <a:t> to some term</a:t>
            </a:r>
            <a:endParaRPr/>
          </a:p>
          <a:p>
            <a:pPr indent="-342900" lvl="0" marL="457200" rtl="0" algn="l">
              <a:spcBef>
                <a:spcPts val="0"/>
              </a:spcBef>
              <a:spcAft>
                <a:spcPts val="0"/>
              </a:spcAft>
              <a:buSzPts val="1800"/>
              <a:buChar char="●"/>
            </a:pPr>
            <a:r>
              <a:rPr lang="en"/>
              <a:t>In computer memory, </a:t>
            </a:r>
            <a:r>
              <a:rPr lang="en"/>
              <a:t>each variable is stored as a pointer</a:t>
            </a:r>
            <a:endParaRPr/>
          </a:p>
          <a:p>
            <a:pPr indent="-342900" lvl="0" marL="457200" rtl="0" algn="l">
              <a:spcBef>
                <a:spcPts val="0"/>
              </a:spcBef>
              <a:spcAft>
                <a:spcPts val="0"/>
              </a:spcAft>
              <a:buSzPts val="1800"/>
              <a:buChar char="●"/>
            </a:pPr>
            <a:r>
              <a:rPr lang="en"/>
              <a:t>Unbound variables are </a:t>
            </a:r>
            <a:r>
              <a:rPr b="1" lang="en"/>
              <a:t>null pointers</a:t>
            </a:r>
            <a:endParaRPr b="1"/>
          </a:p>
          <a:p>
            <a:pPr indent="-342900" lvl="0" marL="457200" rtl="0" algn="l">
              <a:spcBef>
                <a:spcPts val="0"/>
              </a:spcBef>
              <a:spcAft>
                <a:spcPts val="0"/>
              </a:spcAft>
              <a:buSzPts val="1800"/>
              <a:buChar char="●"/>
            </a:pPr>
            <a:r>
              <a:rPr b="1" lang="en"/>
              <a:t>Binding</a:t>
            </a:r>
            <a:r>
              <a:rPr lang="en"/>
              <a:t> a variable to a term assigns that variable pointer to point to the root node of the expression tree that represents that term in memory</a:t>
            </a:r>
            <a:endParaRPr/>
          </a:p>
          <a:p>
            <a:pPr indent="-342900" lvl="0" marL="457200" rtl="0" algn="l">
              <a:spcBef>
                <a:spcPts val="0"/>
              </a:spcBef>
              <a:spcAft>
                <a:spcPts val="0"/>
              </a:spcAft>
              <a:buSzPts val="1800"/>
              <a:buChar char="●"/>
            </a:pPr>
            <a:r>
              <a:rPr lang="en"/>
              <a:t>All variables are </a:t>
            </a:r>
            <a:r>
              <a:rPr b="1" lang="en"/>
              <a:t>final</a:t>
            </a:r>
            <a:r>
              <a:rPr lang="en"/>
              <a:t>: a bound variable cannot be bound to something else</a:t>
            </a:r>
            <a:endParaRPr/>
          </a:p>
          <a:p>
            <a:pPr indent="-342900" lvl="0" marL="457200" rtl="0" algn="l">
              <a:spcBef>
                <a:spcPts val="0"/>
              </a:spcBef>
              <a:spcAft>
                <a:spcPts val="0"/>
              </a:spcAft>
              <a:buSzPts val="1800"/>
              <a:buChar char="●"/>
            </a:pPr>
            <a:r>
              <a:rPr lang="en"/>
              <a:t>(</a:t>
            </a:r>
            <a:r>
              <a:rPr b="1" lang="en"/>
              <a:t>Execution backtracking</a:t>
            </a:r>
            <a:r>
              <a:rPr lang="en"/>
              <a:t> will unbind variables on the way back)</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Predicates</a:t>
            </a:r>
            <a:endParaRPr/>
          </a:p>
        </p:txBody>
      </p:sp>
      <p:sp>
        <p:nvSpPr>
          <p:cNvPr id="563" name="Google Shape;563;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Interpreted</a:t>
            </a:r>
            <a:r>
              <a:rPr lang="en"/>
              <a:t> as code, a Prolog term can be used to define a </a:t>
            </a:r>
            <a:r>
              <a:rPr b="1" lang="en"/>
              <a:t>predicate</a:t>
            </a:r>
            <a:endParaRPr/>
          </a:p>
          <a:p>
            <a:pPr indent="-342900" lvl="0" marL="457200" rtl="0" algn="l">
              <a:spcBef>
                <a:spcPts val="0"/>
              </a:spcBef>
              <a:spcAft>
                <a:spcPts val="0"/>
              </a:spcAft>
              <a:buSzPts val="1800"/>
              <a:buChar char="●"/>
            </a:pPr>
            <a:r>
              <a:rPr lang="en"/>
              <a:t>Each predicate represents some kind of </a:t>
            </a:r>
            <a:r>
              <a:rPr b="1" lang="en"/>
              <a:t>relation</a:t>
            </a:r>
            <a:r>
              <a:rPr lang="en"/>
              <a:t> between the entities that exist in the problem domain</a:t>
            </a:r>
            <a:endParaRPr/>
          </a:p>
          <a:p>
            <a:pPr indent="-342900" lvl="0" marL="457200" rtl="0" algn="l">
              <a:spcBef>
                <a:spcPts val="0"/>
              </a:spcBef>
              <a:spcAft>
                <a:spcPts val="0"/>
              </a:spcAft>
              <a:buSzPts val="1800"/>
              <a:buChar char="●"/>
            </a:pPr>
            <a:r>
              <a:rPr lang="en"/>
              <a:t>Since all Prolog data consists of untyped terms, predicate </a:t>
            </a:r>
            <a:r>
              <a:rPr b="1" lang="en"/>
              <a:t>signature</a:t>
            </a:r>
            <a:r>
              <a:rPr lang="en"/>
              <a:t> consists of the </a:t>
            </a:r>
            <a:r>
              <a:rPr b="1" lang="en"/>
              <a:t>functor</a:t>
            </a:r>
            <a:r>
              <a:rPr lang="en"/>
              <a:t> symbol followed by the </a:t>
            </a:r>
            <a:r>
              <a:rPr b="1" lang="en"/>
              <a:t>arity</a:t>
            </a:r>
            <a:r>
              <a:rPr lang="en"/>
              <a:t> of that predicate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male/1</a:t>
            </a:r>
            <a:r>
              <a:rPr lang="en"/>
              <a:t> defines the concept of "maleness"</a:t>
            </a:r>
            <a:endParaRPr/>
          </a:p>
          <a:p>
            <a:pPr indent="-342900" lvl="0" marL="457200" rtl="0" algn="l">
              <a:spcBef>
                <a:spcPts val="0"/>
              </a:spcBef>
              <a:spcAft>
                <a:spcPts val="0"/>
              </a:spcAft>
              <a:buSzPts val="1800"/>
              <a:buChar char="●"/>
            </a:pPr>
            <a:r>
              <a:rPr lang="en"/>
              <a:t>In predicate logic, each predicate is </a:t>
            </a:r>
            <a:r>
              <a:rPr b="1" lang="en"/>
              <a:t>true</a:t>
            </a:r>
            <a:r>
              <a:rPr lang="en"/>
              <a:t> or </a:t>
            </a:r>
            <a:r>
              <a:rPr b="1" lang="en"/>
              <a:t>false</a:t>
            </a:r>
            <a:r>
              <a:rPr lang="en"/>
              <a:t> for the given arguments</a:t>
            </a:r>
            <a:endParaRPr/>
          </a:p>
          <a:p>
            <a:pPr indent="-342900" lvl="0" marL="457200" rtl="0" algn="l">
              <a:spcBef>
                <a:spcPts val="0"/>
              </a:spcBef>
              <a:spcAft>
                <a:spcPts val="0"/>
              </a:spcAft>
              <a:buSzPts val="1800"/>
              <a:buChar char="●"/>
            </a:pPr>
            <a:r>
              <a:rPr lang="en"/>
              <a:t>Formulas in the given Prolog program determine for which arguments the given predicate is true, that is, </a:t>
            </a:r>
            <a:r>
              <a:rPr b="1" lang="en"/>
              <a:t>the query succeeds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Intentional Stance</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Daniel Dennett's three levels of abstraction for explaining and predicting the future behaviour of some system, depending on its complexity</a:t>
            </a:r>
            <a:endParaRPr/>
          </a:p>
          <a:p>
            <a:pPr indent="-342900" lvl="0" marL="457200" rtl="0" algn="l">
              <a:spcBef>
                <a:spcPts val="0"/>
              </a:spcBef>
              <a:spcAft>
                <a:spcPts val="0"/>
              </a:spcAft>
              <a:buSzPts val="1800"/>
              <a:buChar char="●"/>
            </a:pPr>
            <a:r>
              <a:rPr b="1" lang="en"/>
              <a:t>Physical stance</a:t>
            </a:r>
            <a:r>
              <a:rPr lang="en"/>
              <a:t>: analyze system based on its internal structure</a:t>
            </a:r>
            <a:endParaRPr/>
          </a:p>
          <a:p>
            <a:pPr indent="-342900" lvl="0" marL="457200" rtl="0" algn="l">
              <a:spcBef>
                <a:spcPts val="0"/>
              </a:spcBef>
              <a:spcAft>
                <a:spcPts val="0"/>
              </a:spcAft>
              <a:buSzPts val="1800"/>
              <a:buChar char="●"/>
            </a:pPr>
            <a:r>
              <a:rPr lang="en"/>
              <a:t>Best level of explanation for a </a:t>
            </a:r>
            <a:r>
              <a:rPr lang="en"/>
              <a:t>light in a room with its switch</a:t>
            </a:r>
            <a:endParaRPr/>
          </a:p>
          <a:p>
            <a:pPr indent="-342900" lvl="0" marL="457200" rtl="0" algn="l">
              <a:spcBef>
                <a:spcPts val="0"/>
              </a:spcBef>
              <a:spcAft>
                <a:spcPts val="0"/>
              </a:spcAft>
              <a:buSzPts val="1800"/>
              <a:buChar char="●"/>
            </a:pPr>
            <a:r>
              <a:rPr b="1" lang="en"/>
              <a:t>Design stance</a:t>
            </a:r>
            <a:r>
              <a:rPr lang="en"/>
              <a:t>: analyze system based on its purpose, function and design </a:t>
            </a:r>
            <a:endParaRPr/>
          </a:p>
          <a:p>
            <a:pPr indent="-342900" lvl="0" marL="457200" rtl="0" algn="l">
              <a:spcBef>
                <a:spcPts val="0"/>
              </a:spcBef>
              <a:spcAft>
                <a:spcPts val="0"/>
              </a:spcAft>
              <a:buSzPts val="1800"/>
              <a:buChar char="●"/>
            </a:pPr>
            <a:r>
              <a:rPr lang="en"/>
              <a:t>Best level of explanation for a thermostat</a:t>
            </a:r>
            <a:endParaRPr/>
          </a:p>
          <a:p>
            <a:pPr indent="-342900" lvl="0" marL="457200" rtl="0" algn="l">
              <a:spcBef>
                <a:spcPts val="0"/>
              </a:spcBef>
              <a:spcAft>
                <a:spcPts val="0"/>
              </a:spcAft>
              <a:buSzPts val="1800"/>
              <a:buChar char="●"/>
            </a:pPr>
            <a:r>
              <a:rPr b="1" lang="en"/>
              <a:t>Intentional stance</a:t>
            </a:r>
            <a:r>
              <a:rPr lang="en"/>
              <a:t>: analyze a system based on its assumed mental states, goals, beliefs and desires (even if imagined) </a:t>
            </a:r>
            <a:endParaRPr/>
          </a:p>
          <a:p>
            <a:pPr indent="-342900" lvl="0" marL="457200" rtl="0" algn="l">
              <a:spcBef>
                <a:spcPts val="0"/>
              </a:spcBef>
              <a:spcAft>
                <a:spcPts val="0"/>
              </a:spcAft>
              <a:buSzPts val="1800"/>
              <a:buChar char="●"/>
            </a:pPr>
            <a:r>
              <a:rPr lang="en"/>
              <a:t>Best level of explanation for computer chess program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Definitions With Rules</a:t>
            </a:r>
            <a:endParaRPr/>
          </a:p>
        </p:txBody>
      </p:sp>
      <p:sp>
        <p:nvSpPr>
          <p:cNvPr id="569" name="Google Shape;569;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Prolog program, a </a:t>
            </a:r>
            <a:r>
              <a:rPr b="1" lang="en"/>
              <a:t>predicate</a:t>
            </a:r>
            <a:r>
              <a:rPr lang="en"/>
              <a:t> is defined with one or more </a:t>
            </a:r>
            <a:r>
              <a:rPr b="1" lang="en"/>
              <a:t>rules</a:t>
            </a:r>
            <a:r>
              <a:rPr lang="en"/>
              <a:t> whose left hand side (</a:t>
            </a:r>
            <a:r>
              <a:rPr b="1" lang="en"/>
              <a:t>head</a:t>
            </a:r>
            <a:r>
              <a:rPr lang="en"/>
              <a:t>) is some term whose functor is that predicate</a:t>
            </a:r>
            <a:endParaRPr/>
          </a:p>
          <a:p>
            <a:pPr indent="-342900" lvl="0" marL="457200" rtl="0" algn="l">
              <a:spcBef>
                <a:spcPts val="0"/>
              </a:spcBef>
              <a:spcAft>
                <a:spcPts val="0"/>
              </a:spcAft>
              <a:buSzPts val="1800"/>
              <a:buChar char="●"/>
            </a:pPr>
            <a:r>
              <a:rPr lang="en"/>
              <a:t>The right hand side (</a:t>
            </a:r>
            <a:r>
              <a:rPr b="1" lang="en"/>
              <a:t>body</a:t>
            </a:r>
            <a:r>
              <a:rPr lang="en"/>
              <a:t>) after the </a:t>
            </a:r>
            <a:r>
              <a:rPr b="1" lang="en"/>
              <a:t>:-</a:t>
            </a:r>
            <a:r>
              <a:rPr lang="en"/>
              <a:t> delimiter is a comma-separated list of the sufficient </a:t>
            </a:r>
            <a:r>
              <a:rPr b="1" lang="en"/>
              <a:t>premises</a:t>
            </a:r>
            <a:r>
              <a:rPr lang="en"/>
              <a:t> for that predicate to be true, followed by a </a:t>
            </a:r>
            <a:r>
              <a:rPr b="1" lang="en"/>
              <a:t>period</a:t>
            </a:r>
            <a:endParaRPr b="1"/>
          </a:p>
          <a:p>
            <a:pPr indent="-342900" lvl="0" marL="457200" rtl="0" algn="l">
              <a:spcBef>
                <a:spcPts val="0"/>
              </a:spcBef>
              <a:spcAft>
                <a:spcPts val="0"/>
              </a:spcAft>
              <a:buSzPts val="1800"/>
              <a:buChar char="●"/>
            </a:pPr>
            <a:r>
              <a:rPr lang="en"/>
              <a:t>Comma in Prolog stands for </a:t>
            </a:r>
            <a:r>
              <a:rPr b="1" lang="en"/>
              <a:t>logical and</a:t>
            </a:r>
            <a:r>
              <a:rPr lang="en"/>
              <a:t> between these </a:t>
            </a:r>
            <a:r>
              <a:rPr b="1" lang="en"/>
              <a:t>premises</a:t>
            </a:r>
            <a:endParaRPr b="1"/>
          </a:p>
          <a:p>
            <a:pPr indent="-342900" lvl="0" marL="457200" rtl="0" algn="l">
              <a:spcBef>
                <a:spcPts val="0"/>
              </a:spcBef>
              <a:spcAft>
                <a:spcPts val="0"/>
              </a:spcAft>
              <a:buSzPts val="1800"/>
              <a:buChar char="●"/>
            </a:pPr>
            <a:r>
              <a:rPr lang="en"/>
              <a:t>The right hand side can also be empty, meaning that the </a:t>
            </a:r>
            <a:r>
              <a:rPr lang="en"/>
              <a:t>predicate</a:t>
            </a:r>
            <a:r>
              <a:rPr lang="en"/>
              <a:t> is true unconditionally for its arguments</a:t>
            </a:r>
            <a:endParaRPr/>
          </a:p>
          <a:p>
            <a:pPr indent="-342900" lvl="0" marL="457200" rtl="0" algn="l">
              <a:spcBef>
                <a:spcPts val="0"/>
              </a:spcBef>
              <a:spcAft>
                <a:spcPts val="0"/>
              </a:spcAft>
              <a:buSzPts val="1800"/>
              <a:buChar char="●"/>
            </a:pPr>
            <a:r>
              <a:rPr lang="en"/>
              <a:t>Predicate rules can contain variables, meaning that that predicate is true for any possible </a:t>
            </a:r>
            <a:r>
              <a:rPr b="1" lang="en"/>
              <a:t>instantiation</a:t>
            </a:r>
            <a:r>
              <a:rPr lang="en"/>
              <a:t> of those variables to any terms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Variables</a:t>
            </a:r>
            <a:endParaRPr/>
          </a:p>
        </p:txBody>
      </p:sp>
      <p:sp>
        <p:nvSpPr>
          <p:cNvPr id="575" name="Google Shape;575;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same variable name appears multiple times inside the same rule, it will refer to the same variable in all its occurrences</a:t>
            </a:r>
            <a:endParaRPr/>
          </a:p>
          <a:p>
            <a:pPr indent="-342900" lvl="0" marL="457200" rtl="0" algn="l">
              <a:spcBef>
                <a:spcPts val="0"/>
              </a:spcBef>
              <a:spcAft>
                <a:spcPts val="0"/>
              </a:spcAft>
              <a:buSzPts val="1800"/>
              <a:buChar char="●"/>
            </a:pPr>
            <a:r>
              <a:rPr lang="en"/>
              <a:t>Essentially require that same value must be used in both places</a:t>
            </a:r>
            <a:endParaRPr/>
          </a:p>
          <a:p>
            <a:pPr indent="-342900" lvl="0" marL="457200" rtl="0" algn="l">
              <a:spcBef>
                <a:spcPts val="0"/>
              </a:spcBef>
              <a:spcAft>
                <a:spcPts val="0"/>
              </a:spcAft>
              <a:buSzPts val="1800"/>
              <a:buChar char="●"/>
            </a:pPr>
            <a:r>
              <a:rPr lang="en"/>
              <a:t>Some variable might appear </a:t>
            </a:r>
            <a:r>
              <a:rPr lang="en"/>
              <a:t>only</a:t>
            </a:r>
            <a:r>
              <a:rPr lang="en"/>
              <a:t> once inside some rule</a:t>
            </a:r>
            <a:endParaRPr/>
          </a:p>
          <a:p>
            <a:pPr indent="-342900" lvl="0" marL="457200" rtl="0" algn="l">
              <a:spcBef>
                <a:spcPts val="0"/>
              </a:spcBef>
              <a:spcAft>
                <a:spcPts val="0"/>
              </a:spcAft>
              <a:buSzPts val="1800"/>
              <a:buChar char="●"/>
            </a:pPr>
            <a:r>
              <a:rPr lang="en"/>
              <a:t>Effectively, values of such </a:t>
            </a:r>
            <a:r>
              <a:rPr lang="en"/>
              <a:t>variables</a:t>
            </a:r>
            <a:r>
              <a:rPr lang="en"/>
              <a:t> do not </a:t>
            </a:r>
            <a:r>
              <a:rPr lang="en"/>
              <a:t>affect the success of that query</a:t>
            </a:r>
            <a:endParaRPr/>
          </a:p>
          <a:p>
            <a:pPr indent="-342900" lvl="0" marL="457200" rtl="0" algn="l">
              <a:spcBef>
                <a:spcPts val="0"/>
              </a:spcBef>
              <a:spcAft>
                <a:spcPts val="0"/>
              </a:spcAft>
              <a:buSzPts val="1800"/>
              <a:buChar char="●"/>
            </a:pPr>
            <a:r>
              <a:rPr lang="en"/>
              <a:t>Such </a:t>
            </a:r>
            <a:r>
              <a:rPr b="1" lang="en"/>
              <a:t>anonymous variables</a:t>
            </a:r>
            <a:r>
              <a:rPr lang="en"/>
              <a:t> should be named with a single underscore </a:t>
            </a:r>
            <a:r>
              <a:rPr lang="en">
                <a:latin typeface="Consolas"/>
                <a:ea typeface="Consolas"/>
                <a:cs typeface="Consolas"/>
                <a:sym typeface="Consolas"/>
              </a:rPr>
              <a:t>_</a:t>
            </a:r>
            <a:r>
              <a:rPr lang="en"/>
              <a:t> </a:t>
            </a:r>
            <a:endParaRPr/>
          </a:p>
          <a:p>
            <a:pPr indent="-342900" lvl="0" marL="457200" rtl="0" algn="l">
              <a:spcBef>
                <a:spcPts val="0"/>
              </a:spcBef>
              <a:spcAft>
                <a:spcPts val="0"/>
              </a:spcAft>
              <a:buSzPts val="1800"/>
              <a:buChar char="●"/>
            </a:pPr>
            <a:r>
              <a:rPr lang="en"/>
              <a:t>(Read this underscore symbol out loud as "anything" or "whatever")</a:t>
            </a:r>
            <a:endParaRPr/>
          </a:p>
          <a:p>
            <a:pPr indent="-342900" lvl="0" marL="457200" rtl="0" algn="l">
              <a:spcBef>
                <a:spcPts val="0"/>
              </a:spcBef>
              <a:spcAft>
                <a:spcPts val="0"/>
              </a:spcAft>
              <a:buSzPts val="1800"/>
              <a:buChar char="●"/>
            </a:pPr>
            <a:r>
              <a:rPr lang="en"/>
              <a:t>Multiple anonymous variables inside the same rule are separate variables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Queries</a:t>
            </a:r>
            <a:endParaRPr/>
          </a:p>
        </p:txBody>
      </p:sp>
      <p:sp>
        <p:nvSpPr>
          <p:cNvPr id="581" name="Google Shape;581;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Execution of a Prolog program starts with a top-level query to </a:t>
            </a:r>
            <a:r>
              <a:rPr b="1" lang="en"/>
              <a:t>solve</a:t>
            </a:r>
            <a:endParaRPr b="1"/>
          </a:p>
          <a:p>
            <a:pPr indent="-342900" lvl="0" marL="457200" rtl="0" algn="l">
              <a:spcBef>
                <a:spcPts val="0"/>
              </a:spcBef>
              <a:spcAft>
                <a:spcPts val="0"/>
              </a:spcAft>
              <a:buSzPts val="1800"/>
              <a:buChar char="●"/>
            </a:pPr>
            <a:r>
              <a:rPr lang="en"/>
              <a:t>To solve</a:t>
            </a:r>
            <a:r>
              <a:rPr lang="en"/>
              <a:t> each individual term in the top-level query, Prolog goes through all the rules whose LHS is the same functor</a:t>
            </a:r>
            <a:endParaRPr/>
          </a:p>
          <a:p>
            <a:pPr indent="-342900" lvl="0" marL="457200" rtl="0" algn="l">
              <a:spcBef>
                <a:spcPts val="0"/>
              </a:spcBef>
              <a:spcAft>
                <a:spcPts val="0"/>
              </a:spcAft>
              <a:buSzPts val="1800"/>
              <a:buChar char="●"/>
            </a:pPr>
            <a:r>
              <a:rPr lang="en"/>
              <a:t>If the arguments </a:t>
            </a:r>
            <a:r>
              <a:rPr b="1" lang="en"/>
              <a:t>unify</a:t>
            </a:r>
            <a:r>
              <a:rPr lang="en"/>
              <a:t> with possibly some variable instantiations, Prolog will try to recursively solve the queries in the RHS of that rule</a:t>
            </a:r>
            <a:endParaRPr/>
          </a:p>
          <a:p>
            <a:pPr indent="-342900" lvl="0" marL="457200" rtl="0" algn="l">
              <a:spcBef>
                <a:spcPts val="0"/>
              </a:spcBef>
              <a:spcAft>
                <a:spcPts val="0"/>
              </a:spcAft>
              <a:buSzPts val="1800"/>
              <a:buChar char="●"/>
            </a:pPr>
            <a:r>
              <a:rPr lang="en"/>
              <a:t>These may in turn trigger further recursive queries of arbitrary depth</a:t>
            </a:r>
            <a:endParaRPr/>
          </a:p>
          <a:p>
            <a:pPr indent="-342900" lvl="0" marL="457200" rtl="0" algn="l">
              <a:spcBef>
                <a:spcPts val="0"/>
              </a:spcBef>
              <a:spcAft>
                <a:spcPts val="0"/>
              </a:spcAft>
              <a:buSzPts val="1800"/>
              <a:buChar char="●"/>
            </a:pPr>
            <a:r>
              <a:rPr lang="en"/>
              <a:t>Once all queries have been solved, query is successful, otherwise it </a:t>
            </a:r>
            <a:r>
              <a:rPr b="1" lang="en"/>
              <a:t>fails</a:t>
            </a:r>
            <a:endParaRPr b="1"/>
          </a:p>
          <a:p>
            <a:pPr indent="-342900" lvl="0" marL="457200" rtl="0" algn="l">
              <a:spcBef>
                <a:spcPts val="0"/>
              </a:spcBef>
              <a:spcAft>
                <a:spcPts val="0"/>
              </a:spcAft>
              <a:buSzPts val="1800"/>
              <a:buChar char="●"/>
            </a:pPr>
            <a:r>
              <a:rPr lang="en"/>
              <a:t>When the top-level query is successful, Prolog echoes its variable bindings, and pauses to ask if the user wants more solutions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 as Failure</a:t>
            </a:r>
            <a:endParaRPr/>
          </a:p>
        </p:txBody>
      </p:sp>
      <p:sp>
        <p:nvSpPr>
          <p:cNvPr id="587" name="Google Shape;587;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is a very limited special case of </a:t>
            </a:r>
            <a:r>
              <a:rPr b="1" lang="en"/>
              <a:t>predicate logic</a:t>
            </a:r>
            <a:r>
              <a:rPr lang="en"/>
              <a:t>, yet </a:t>
            </a:r>
            <a:r>
              <a:rPr b="1" lang="en"/>
              <a:t>Turing-complete</a:t>
            </a:r>
            <a:endParaRPr b="1"/>
          </a:p>
          <a:p>
            <a:pPr indent="-342900" lvl="0" marL="457200" rtl="0" algn="l">
              <a:spcBef>
                <a:spcPts val="0"/>
              </a:spcBef>
              <a:spcAft>
                <a:spcPts val="0"/>
              </a:spcAft>
              <a:buSzPts val="1800"/>
              <a:buChar char="●"/>
            </a:pPr>
            <a:r>
              <a:rPr lang="en"/>
              <a:t>Prolog rules are </a:t>
            </a:r>
            <a:r>
              <a:rPr b="1" lang="en"/>
              <a:t>Horn clauses</a:t>
            </a:r>
            <a:r>
              <a:rPr lang="en"/>
              <a:t>: a conjunction of positive premise literals together entail the positive literal at the head of the rule</a:t>
            </a:r>
            <a:endParaRPr/>
          </a:p>
          <a:p>
            <a:pPr indent="-342900" lvl="0" marL="457200" rtl="0" algn="l">
              <a:spcBef>
                <a:spcPts val="0"/>
              </a:spcBef>
              <a:spcAft>
                <a:spcPts val="0"/>
              </a:spcAft>
              <a:buSzPts val="1800"/>
              <a:buChar char="●"/>
            </a:pPr>
            <a:r>
              <a:rPr lang="en"/>
              <a:t>Predicate </a:t>
            </a:r>
            <a:r>
              <a:rPr lang="en"/>
              <a:t>rules</a:t>
            </a:r>
            <a:r>
              <a:rPr lang="en"/>
              <a:t> cannot contain negative requirements</a:t>
            </a:r>
            <a:endParaRPr/>
          </a:p>
          <a:p>
            <a:pPr indent="-342900" lvl="0" marL="457200" rtl="0" algn="l">
              <a:spcBef>
                <a:spcPts val="0"/>
              </a:spcBef>
              <a:spcAft>
                <a:spcPts val="0"/>
              </a:spcAft>
              <a:buSzPts val="1800"/>
              <a:buChar char="●"/>
            </a:pPr>
            <a:r>
              <a:rPr b="1" lang="en"/>
              <a:t>Closed-world assumption</a:t>
            </a:r>
            <a:r>
              <a:rPr lang="en"/>
              <a:t>: in the world that the predicates talk about, only those relations hold that can be proven using the rules of the program</a:t>
            </a:r>
            <a:endParaRPr/>
          </a:p>
          <a:p>
            <a:pPr indent="-342900" lvl="0" marL="457200" rtl="0" algn="l">
              <a:spcBef>
                <a:spcPts val="0"/>
              </a:spcBef>
              <a:spcAft>
                <a:spcPts val="0"/>
              </a:spcAft>
              <a:buSzPts val="1800"/>
              <a:buChar char="●"/>
            </a:pPr>
            <a:r>
              <a:rPr lang="en"/>
              <a:t>If the query </a:t>
            </a:r>
            <a:r>
              <a:rPr lang="en">
                <a:latin typeface="Consolas"/>
                <a:ea typeface="Consolas"/>
                <a:cs typeface="Consolas"/>
                <a:sym typeface="Consolas"/>
              </a:rPr>
              <a:t>male(q8x7)</a:t>
            </a:r>
            <a:r>
              <a:rPr lang="en"/>
              <a:t> fails, </a:t>
            </a:r>
            <a:r>
              <a:rPr lang="en">
                <a:latin typeface="Consolas"/>
                <a:ea typeface="Consolas"/>
                <a:cs typeface="Consolas"/>
                <a:sym typeface="Consolas"/>
              </a:rPr>
              <a:t>q8x7</a:t>
            </a:r>
            <a:r>
              <a:rPr lang="en"/>
              <a:t> is not a male in that world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Predicates Represent Relations </a:t>
            </a:r>
            <a:endParaRPr/>
          </a:p>
        </p:txBody>
      </p:sp>
      <p:sp>
        <p:nvSpPr>
          <p:cNvPr id="593" name="Google Shape;593;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predicates are not </a:t>
            </a:r>
            <a:r>
              <a:rPr lang="en"/>
              <a:t>functions</a:t>
            </a:r>
            <a:r>
              <a:rPr lang="en"/>
              <a:t>, they do not "return" any values!</a:t>
            </a:r>
            <a:endParaRPr/>
          </a:p>
          <a:p>
            <a:pPr indent="-342900" lvl="0" marL="457200" rtl="0" algn="l">
              <a:spcBef>
                <a:spcPts val="0"/>
              </a:spcBef>
              <a:spcAft>
                <a:spcPts val="0"/>
              </a:spcAft>
              <a:buSzPts val="1800"/>
              <a:buChar char="●"/>
            </a:pPr>
            <a:r>
              <a:rPr lang="en"/>
              <a:t>Predicates represent </a:t>
            </a:r>
            <a:r>
              <a:rPr b="1" lang="en"/>
              <a:t>relations</a:t>
            </a:r>
            <a:r>
              <a:rPr lang="en"/>
              <a:t>, whose trivial special case functions are</a:t>
            </a:r>
            <a:endParaRPr/>
          </a:p>
          <a:p>
            <a:pPr indent="-342900" lvl="0" marL="457200" rtl="0" algn="l">
              <a:spcBef>
                <a:spcPts val="0"/>
              </a:spcBef>
              <a:spcAft>
                <a:spcPts val="0"/>
              </a:spcAft>
              <a:buSzPts val="1800"/>
              <a:buChar char="●"/>
            </a:pPr>
            <a:r>
              <a:rPr lang="en"/>
              <a:t>Beware the common beginner mistake by making a query </a:t>
            </a:r>
            <a:r>
              <a:rPr lang="en">
                <a:latin typeface="Consolas"/>
                <a:ea typeface="Consolas"/>
                <a:cs typeface="Consolas"/>
                <a:sym typeface="Consolas"/>
              </a:rPr>
              <a:t>X = parent(bob)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This is still a legal query, but probably not what was intended!</a:t>
            </a:r>
            <a:endParaRPr/>
          </a:p>
          <a:p>
            <a:pPr indent="-342900" lvl="0" marL="457200" rtl="0" algn="l">
              <a:spcBef>
                <a:spcPts val="0"/>
              </a:spcBef>
              <a:spcAft>
                <a:spcPts val="0"/>
              </a:spcAft>
              <a:buSzPts val="1800"/>
              <a:buChar char="●"/>
            </a:pPr>
            <a:r>
              <a:rPr lang="en"/>
              <a:t>The intended </a:t>
            </a:r>
            <a:r>
              <a:rPr lang="en"/>
              <a:t>query</a:t>
            </a:r>
            <a:r>
              <a:rPr lang="en"/>
              <a:t> </a:t>
            </a:r>
            <a:r>
              <a:rPr lang="en">
                <a:latin typeface="Consolas"/>
                <a:ea typeface="Consolas"/>
                <a:cs typeface="Consolas"/>
                <a:sym typeface="Consolas"/>
              </a:rPr>
              <a:t>parent(X, bob)</a:t>
            </a:r>
            <a:r>
              <a:rPr lang="en"/>
              <a:t> either </a:t>
            </a:r>
            <a:r>
              <a:rPr b="1" lang="en"/>
              <a:t>succeeds</a:t>
            </a:r>
            <a:r>
              <a:rPr lang="en"/>
              <a:t> or </a:t>
            </a:r>
            <a:r>
              <a:rPr b="1" lang="en"/>
              <a:t>fails</a:t>
            </a:r>
            <a:endParaRPr/>
          </a:p>
          <a:p>
            <a:pPr indent="-342900" lvl="0" marL="457200" rtl="0" algn="l">
              <a:spcBef>
                <a:spcPts val="0"/>
              </a:spcBef>
              <a:spcAft>
                <a:spcPts val="0"/>
              </a:spcAft>
              <a:buSzPts val="1800"/>
              <a:buChar char="●"/>
            </a:pPr>
            <a:r>
              <a:rPr lang="en"/>
              <a:t>When some query succeeds, it binds the free variables </a:t>
            </a:r>
            <a:r>
              <a:rPr lang="en">
                <a:latin typeface="Consolas"/>
                <a:ea typeface="Consolas"/>
                <a:cs typeface="Consolas"/>
                <a:sym typeface="Consolas"/>
              </a:rPr>
              <a:t>X</a:t>
            </a:r>
            <a:r>
              <a:rPr lang="en"/>
              <a:t> and </a:t>
            </a:r>
            <a:r>
              <a:rPr lang="en">
                <a:latin typeface="Consolas"/>
                <a:ea typeface="Consolas"/>
                <a:cs typeface="Consolas"/>
                <a:sym typeface="Consolas"/>
              </a:rPr>
              <a:t>Y</a:t>
            </a:r>
            <a:r>
              <a:rPr lang="en"/>
              <a:t> into terms for </a:t>
            </a:r>
            <a:r>
              <a:rPr lang="en"/>
              <a:t>which</a:t>
            </a:r>
            <a:r>
              <a:rPr lang="en"/>
              <a:t> the query is successful</a:t>
            </a:r>
            <a:endParaRPr/>
          </a:p>
          <a:p>
            <a:pPr indent="-342900" lvl="0" marL="457200" rtl="0" algn="l">
              <a:spcBef>
                <a:spcPts val="0"/>
              </a:spcBef>
              <a:spcAft>
                <a:spcPts val="0"/>
              </a:spcAft>
              <a:buSzPts val="1800"/>
              <a:buChar char="●"/>
            </a:pPr>
            <a:r>
              <a:rPr lang="en"/>
              <a:t>Query </a:t>
            </a:r>
            <a:r>
              <a:rPr lang="en">
                <a:latin typeface="Consolas"/>
                <a:ea typeface="Consolas"/>
                <a:cs typeface="Consolas"/>
                <a:sym typeface="Consolas"/>
              </a:rPr>
              <a:t>X = parent(bob)</a:t>
            </a:r>
            <a:r>
              <a:rPr lang="en"/>
              <a:t> succeeds by binding variable </a:t>
            </a:r>
            <a:r>
              <a:rPr lang="en">
                <a:latin typeface="Consolas"/>
                <a:ea typeface="Consolas"/>
                <a:cs typeface="Consolas"/>
                <a:sym typeface="Consolas"/>
              </a:rPr>
              <a:t>X</a:t>
            </a:r>
            <a:r>
              <a:rPr lang="en"/>
              <a:t> to </a:t>
            </a:r>
            <a:r>
              <a:rPr lang="en">
                <a:latin typeface="Consolas"/>
                <a:ea typeface="Consolas"/>
                <a:cs typeface="Consolas"/>
                <a:sym typeface="Consolas"/>
              </a:rPr>
              <a:t>parent(bob)</a:t>
            </a:r>
            <a:r>
              <a:rPr lang="en"/>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Determinism and Nondeterminism</a:t>
            </a:r>
            <a:endParaRPr/>
          </a:p>
        </p:txBody>
      </p:sp>
      <p:sp>
        <p:nvSpPr>
          <p:cNvPr id="599" name="Google Shape;599;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predicate can be </a:t>
            </a:r>
            <a:r>
              <a:rPr b="1" lang="en"/>
              <a:t>deterministic</a:t>
            </a:r>
            <a:r>
              <a:rPr lang="en"/>
              <a:t>, </a:t>
            </a:r>
            <a:r>
              <a:rPr b="1" lang="en"/>
              <a:t>semideterministic</a:t>
            </a:r>
            <a:r>
              <a:rPr lang="en"/>
              <a:t> or </a:t>
            </a:r>
            <a:r>
              <a:rPr b="1" lang="en"/>
              <a:t>nondeterministic</a:t>
            </a:r>
            <a:r>
              <a:rPr lang="en"/>
              <a:t>, depending on how many times same query can succeed</a:t>
            </a:r>
            <a:endParaRPr/>
          </a:p>
          <a:p>
            <a:pPr indent="-342900" lvl="0" marL="457200" rtl="0" algn="l">
              <a:spcBef>
                <a:spcPts val="0"/>
              </a:spcBef>
              <a:spcAft>
                <a:spcPts val="0"/>
              </a:spcAft>
              <a:buSzPts val="1800"/>
              <a:buChar char="●"/>
            </a:pPr>
            <a:r>
              <a:rPr lang="en"/>
              <a:t>Deterministic predicates succeed exactly once, regardless of arguments</a:t>
            </a:r>
            <a:endParaRPr/>
          </a:p>
          <a:p>
            <a:pPr indent="-342900" lvl="0" marL="457200" rtl="0" algn="l">
              <a:spcBef>
                <a:spcPts val="0"/>
              </a:spcBef>
              <a:spcAft>
                <a:spcPts val="0"/>
              </a:spcAft>
              <a:buSzPts val="1800"/>
              <a:buChar char="●"/>
            </a:pPr>
            <a:r>
              <a:rPr lang="en"/>
              <a:t>For example, system predicates such as </a:t>
            </a:r>
            <a:r>
              <a:rPr lang="en">
                <a:latin typeface="Consolas"/>
                <a:ea typeface="Consolas"/>
                <a:cs typeface="Consolas"/>
                <a:sym typeface="Consolas"/>
              </a:rPr>
              <a:t>writeln/1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Semideterministic predicates either fail or succeed exactly once</a:t>
            </a:r>
            <a:endParaRPr/>
          </a:p>
          <a:p>
            <a:pPr indent="-342900" lvl="0" marL="457200" rtl="0" algn="l">
              <a:spcBef>
                <a:spcPts val="0"/>
              </a:spcBef>
              <a:spcAft>
                <a:spcPts val="0"/>
              </a:spcAft>
              <a:buSzPts val="1800"/>
              <a:buChar char="●"/>
            </a:pPr>
            <a:r>
              <a:rPr lang="en"/>
              <a:t>Nondeterministic predicates can </a:t>
            </a:r>
            <a:r>
              <a:rPr lang="en"/>
              <a:t>succeed any number of times (incl. zero)</a:t>
            </a:r>
            <a:endParaRPr/>
          </a:p>
          <a:p>
            <a:pPr indent="-342900" lvl="0" marL="457200" rtl="0" algn="l">
              <a:spcBef>
                <a:spcPts val="0"/>
              </a:spcBef>
              <a:spcAft>
                <a:spcPts val="0"/>
              </a:spcAft>
              <a:buSzPts val="1800"/>
              <a:buChar char="●"/>
            </a:pPr>
            <a:r>
              <a:rPr lang="en"/>
              <a:t>Some nondeterministic predicates even allow </a:t>
            </a:r>
            <a:r>
              <a:rPr b="1" lang="en"/>
              <a:t>infinitely many solutions</a:t>
            </a:r>
            <a:endParaRPr b="1"/>
          </a:p>
          <a:p>
            <a:pPr indent="-342900" lvl="0" marL="457200" rtl="0" algn="l">
              <a:spcBef>
                <a:spcPts val="0"/>
              </a:spcBef>
              <a:spcAft>
                <a:spcPts val="0"/>
              </a:spcAft>
              <a:buSzPts val="1800"/>
              <a:buChar char="●"/>
            </a:pPr>
            <a:r>
              <a:rPr lang="en"/>
              <a:t>Depending on the predicate definition, Prolog may be able to </a:t>
            </a:r>
            <a:r>
              <a:rPr b="1" lang="en"/>
              <a:t>generate</a:t>
            </a:r>
            <a:r>
              <a:rPr lang="en"/>
              <a:t> all these solutions, especially if they form a nice linear infinity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Backtracking</a:t>
            </a:r>
            <a:endParaRPr/>
          </a:p>
        </p:txBody>
      </p:sp>
      <p:sp>
        <p:nvSpPr>
          <p:cNvPr id="605" name="Google Shape;605;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 nondeterministic query succeeds, it may leave behind a </a:t>
            </a:r>
            <a:r>
              <a:rPr b="1" lang="en"/>
              <a:t>choice point</a:t>
            </a:r>
            <a:endParaRPr b="1"/>
          </a:p>
          <a:p>
            <a:pPr indent="-342900" lvl="0" marL="457200" rtl="0" algn="l">
              <a:spcBef>
                <a:spcPts val="0"/>
              </a:spcBef>
              <a:spcAft>
                <a:spcPts val="0"/>
              </a:spcAft>
              <a:buSzPts val="1800"/>
              <a:buChar char="●"/>
            </a:pPr>
            <a:r>
              <a:rPr lang="en"/>
              <a:t>The Prolog interpreter remembers all choice points left behind in execution</a:t>
            </a:r>
            <a:endParaRPr/>
          </a:p>
          <a:p>
            <a:pPr indent="-342900" lvl="0" marL="457200" rtl="0" algn="l">
              <a:spcBef>
                <a:spcPts val="0"/>
              </a:spcBef>
              <a:spcAft>
                <a:spcPts val="0"/>
              </a:spcAft>
              <a:buSzPts val="1800"/>
              <a:buChar char="●"/>
            </a:pPr>
            <a:r>
              <a:rPr lang="en"/>
              <a:t>When some later query fails, program execution </a:t>
            </a:r>
            <a:r>
              <a:rPr b="1" lang="en"/>
              <a:t>backtracks</a:t>
            </a:r>
            <a:r>
              <a:rPr lang="en"/>
              <a:t> all the way to the </a:t>
            </a:r>
            <a:r>
              <a:rPr b="1" lang="en"/>
              <a:t>most recent choice point</a:t>
            </a:r>
            <a:r>
              <a:rPr lang="en"/>
              <a:t> that was left behind</a:t>
            </a:r>
            <a:endParaRPr/>
          </a:p>
          <a:p>
            <a:pPr indent="-342900" lvl="0" marL="457200" rtl="0" algn="l">
              <a:spcBef>
                <a:spcPts val="0"/>
              </a:spcBef>
              <a:spcAft>
                <a:spcPts val="0"/>
              </a:spcAft>
              <a:buSzPts val="1800"/>
              <a:buChar char="●"/>
            </a:pPr>
            <a:r>
              <a:rPr lang="en"/>
              <a:t>During backtracking, all variables that were bound when the execution was going to forward direction become unbound again</a:t>
            </a:r>
            <a:endParaRPr/>
          </a:p>
          <a:p>
            <a:pPr indent="-342900" lvl="0" marL="457200" rtl="0" algn="l">
              <a:spcBef>
                <a:spcPts val="0"/>
              </a:spcBef>
              <a:spcAft>
                <a:spcPts val="0"/>
              </a:spcAft>
              <a:buSzPts val="1800"/>
              <a:buChar char="●"/>
            </a:pPr>
            <a:r>
              <a:rPr lang="en"/>
              <a:t>Execution then continues forward from the choice point, allowing these variables to again become bound to some other terms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At First You Fail...</a:t>
            </a:r>
            <a:endParaRPr/>
          </a:p>
        </p:txBody>
      </p:sp>
      <p:sp>
        <p:nvSpPr>
          <p:cNvPr id="611" name="Google Shape;611;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Failure</a:t>
            </a:r>
            <a:r>
              <a:rPr lang="en"/>
              <a:t> of a Prolog query should not be confused with </a:t>
            </a:r>
            <a:r>
              <a:rPr b="1" lang="en"/>
              <a:t>errors</a:t>
            </a:r>
            <a:r>
              <a:rPr lang="en"/>
              <a:t> and </a:t>
            </a:r>
            <a:r>
              <a:rPr b="1" lang="en"/>
              <a:t>exceptions</a:t>
            </a:r>
            <a:r>
              <a:rPr lang="en"/>
              <a:t> in imperative languages such as Java or Python</a:t>
            </a:r>
            <a:endParaRPr/>
          </a:p>
          <a:p>
            <a:pPr indent="-342900" lvl="0" marL="457200" rtl="0" algn="l">
              <a:spcBef>
                <a:spcPts val="0"/>
              </a:spcBef>
              <a:spcAft>
                <a:spcPts val="0"/>
              </a:spcAft>
              <a:buSzPts val="1800"/>
              <a:buChar char="●"/>
            </a:pPr>
            <a:r>
              <a:rPr lang="en"/>
              <a:t>Failure doesn't mean that anything is "wrong" with your program or its data, but failures are necessary to prevent the Prolog execution from embarking in a fruitless infinite branch down the implicit search tree</a:t>
            </a:r>
            <a:endParaRPr/>
          </a:p>
          <a:p>
            <a:pPr indent="-342900" lvl="0" marL="457200" rtl="0" algn="l">
              <a:spcBef>
                <a:spcPts val="0"/>
              </a:spcBef>
              <a:spcAft>
                <a:spcPts val="0"/>
              </a:spcAft>
              <a:buSzPts val="1800"/>
              <a:buChar char="●"/>
            </a:pPr>
            <a:r>
              <a:rPr lang="en"/>
              <a:t>Think of the failure of a query as a friendly angel that tells you truthfully that there is nothing for you where you are trying to go, and therefore you should turn back now and try the next branch from the most recent choice point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 All Solutions Exactly Once</a:t>
            </a:r>
            <a:endParaRPr/>
          </a:p>
        </p:txBody>
      </p:sp>
      <p:sp>
        <p:nvSpPr>
          <p:cNvPr id="617" name="Google Shape;617;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defining rules for some given predicate, your rules should be designed to </a:t>
            </a:r>
            <a:r>
              <a:rPr lang="en"/>
              <a:t>produce</a:t>
            </a:r>
            <a:r>
              <a:rPr lang="en"/>
              <a:t> </a:t>
            </a:r>
            <a:r>
              <a:rPr b="1" lang="en"/>
              <a:t>every solution</a:t>
            </a:r>
            <a:r>
              <a:rPr lang="en"/>
              <a:t> to each legal query </a:t>
            </a:r>
            <a:r>
              <a:rPr b="1" lang="en"/>
              <a:t>exactly once</a:t>
            </a:r>
            <a:endParaRPr b="1"/>
          </a:p>
          <a:p>
            <a:pPr indent="-342900" lvl="0" marL="457200" rtl="0" algn="l">
              <a:spcBef>
                <a:spcPts val="0"/>
              </a:spcBef>
              <a:spcAft>
                <a:spcPts val="0"/>
              </a:spcAft>
              <a:buSzPts val="1800"/>
              <a:buChar char="●"/>
            </a:pPr>
            <a:r>
              <a:rPr lang="en"/>
              <a:t>Furthermore, o</a:t>
            </a:r>
            <a:r>
              <a:rPr lang="en"/>
              <a:t>nce the last solution to the query has been found, there should not be any </a:t>
            </a:r>
            <a:r>
              <a:rPr b="1" lang="en"/>
              <a:t>redundant choice points</a:t>
            </a:r>
            <a:r>
              <a:rPr lang="en"/>
              <a:t> left behind</a:t>
            </a:r>
            <a:endParaRPr/>
          </a:p>
          <a:p>
            <a:pPr indent="-342900" lvl="0" marL="457200" rtl="0" algn="l">
              <a:spcBef>
                <a:spcPts val="0"/>
              </a:spcBef>
              <a:spcAft>
                <a:spcPts val="0"/>
              </a:spcAft>
              <a:buSzPts val="1800"/>
              <a:buChar char="●"/>
            </a:pPr>
            <a:r>
              <a:rPr lang="en"/>
              <a:t>Ideally, predicates should be maximally </a:t>
            </a:r>
            <a:r>
              <a:rPr b="1" lang="en"/>
              <a:t>reversible</a:t>
            </a:r>
            <a:r>
              <a:rPr lang="en"/>
              <a:t> and </a:t>
            </a:r>
            <a:r>
              <a:rPr b="1" lang="en"/>
              <a:t>generative</a:t>
            </a:r>
            <a:r>
              <a:rPr lang="en"/>
              <a:t> so that the query can leave as many arguments unbound as they want, and the rules will still generate all </a:t>
            </a:r>
            <a:r>
              <a:rPr lang="en"/>
              <a:t>possible</a:t>
            </a:r>
            <a:r>
              <a:rPr lang="en"/>
              <a:t> solutions exactly once</a:t>
            </a:r>
            <a:endParaRPr/>
          </a:p>
          <a:p>
            <a:pPr indent="-342900" lvl="0" marL="457200" rtl="0" algn="l">
              <a:spcBef>
                <a:spcPts val="0"/>
              </a:spcBef>
              <a:spcAft>
                <a:spcPts val="0"/>
              </a:spcAft>
              <a:buSzPts val="1800"/>
              <a:buChar char="●"/>
            </a:pPr>
            <a:r>
              <a:rPr lang="en"/>
              <a:t>Realities of computation sometimes prevent this, even with seemingly simple basic integer arithmetic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Rules Inside Program</a:t>
            </a:r>
            <a:endParaRPr/>
          </a:p>
        </p:txBody>
      </p:sp>
      <p:sp>
        <p:nvSpPr>
          <p:cNvPr id="623" name="Google Shape;623;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t>
            </a:r>
            <a:r>
              <a:rPr lang="en"/>
              <a:t>differs</a:t>
            </a:r>
            <a:r>
              <a:rPr lang="en"/>
              <a:t> from predicate logic in that how you order of rules with the same head functor inside the Prolog program can have consequences</a:t>
            </a:r>
            <a:endParaRPr/>
          </a:p>
          <a:p>
            <a:pPr indent="-342900" lvl="0" marL="457200" rtl="0" algn="l">
              <a:spcBef>
                <a:spcPts val="0"/>
              </a:spcBef>
              <a:spcAft>
                <a:spcPts val="0"/>
              </a:spcAft>
              <a:buSzPts val="1800"/>
              <a:buChar char="●"/>
            </a:pPr>
            <a:r>
              <a:rPr lang="en"/>
              <a:t>Obviously, affects order in which individual </a:t>
            </a:r>
            <a:r>
              <a:rPr lang="en"/>
              <a:t>solutions</a:t>
            </a:r>
            <a:r>
              <a:rPr lang="en"/>
              <a:t> are found</a:t>
            </a:r>
            <a:endParaRPr/>
          </a:p>
          <a:p>
            <a:pPr indent="-342900" lvl="0" marL="457200" rtl="0" algn="l">
              <a:spcBef>
                <a:spcPts val="0"/>
              </a:spcBef>
              <a:spcAft>
                <a:spcPts val="0"/>
              </a:spcAft>
              <a:buSzPts val="1800"/>
              <a:buChar char="●"/>
            </a:pPr>
            <a:r>
              <a:rPr lang="en"/>
              <a:t>For predicates with infinitely many solutions defined recursively, you should place the rules for the base case </a:t>
            </a:r>
            <a:r>
              <a:rPr lang="en"/>
              <a:t>before</a:t>
            </a:r>
            <a:r>
              <a:rPr lang="en"/>
              <a:t> the general case</a:t>
            </a:r>
            <a:endParaRPr/>
          </a:p>
          <a:p>
            <a:pPr indent="-342900" lvl="0" marL="457200" rtl="0" algn="l">
              <a:spcBef>
                <a:spcPts val="0"/>
              </a:spcBef>
              <a:spcAft>
                <a:spcPts val="0"/>
              </a:spcAft>
              <a:buSzPts val="1800"/>
              <a:buChar char="●"/>
            </a:pPr>
            <a:r>
              <a:rPr lang="en"/>
              <a:t>Otherwise </a:t>
            </a:r>
            <a:r>
              <a:rPr lang="en"/>
              <a:t>backtracking</a:t>
            </a:r>
            <a:r>
              <a:rPr lang="en"/>
              <a:t> dives into infinite branch and produces nothing, instead of producing the linear chain of solutions one at the time</a:t>
            </a:r>
            <a:endParaRPr/>
          </a:p>
          <a:p>
            <a:pPr indent="-342900" lvl="0" marL="457200" rtl="0" algn="l">
              <a:spcBef>
                <a:spcPts val="0"/>
              </a:spcBef>
              <a:spcAft>
                <a:spcPts val="0"/>
              </a:spcAft>
              <a:buSzPts val="1800"/>
              <a:buChar char="●"/>
            </a:pPr>
            <a:r>
              <a:rPr lang="en"/>
              <a:t>Ordering of rules becomes especially important with </a:t>
            </a:r>
            <a:r>
              <a:rPr b="1" lang="en"/>
              <a:t>cuts</a:t>
            </a:r>
            <a:r>
              <a:rPr lang="en"/>
              <a:t> seen later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t>
            </a:r>
            <a:r>
              <a:rPr b="1" lang="en"/>
              <a:t>AI-complete</a:t>
            </a:r>
            <a:r>
              <a:rPr lang="en"/>
              <a:t> if solving it turns out to be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Premises Inside Rules</a:t>
            </a:r>
            <a:endParaRPr/>
          </a:p>
        </p:txBody>
      </p:sp>
      <p:sp>
        <p:nvSpPr>
          <p:cNvPr id="629" name="Google Shape;629;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also differs from predicate logic in the behaviour of its inference engine so that order of premises inside the rule body is important</a:t>
            </a:r>
            <a:endParaRPr/>
          </a:p>
          <a:p>
            <a:pPr indent="-342900" lvl="0" marL="457200" rtl="0" algn="l">
              <a:spcBef>
                <a:spcPts val="0"/>
              </a:spcBef>
              <a:spcAft>
                <a:spcPts val="0"/>
              </a:spcAft>
              <a:buSzPts val="1800"/>
              <a:buChar char="●"/>
            </a:pPr>
            <a:r>
              <a:rPr lang="en"/>
              <a:t>Ordering of premises can affect </a:t>
            </a:r>
            <a:r>
              <a:rPr b="1" lang="en"/>
              <a:t>termination</a:t>
            </a:r>
            <a:r>
              <a:rPr lang="en"/>
              <a:t> properties of queries</a:t>
            </a:r>
            <a:endParaRPr/>
          </a:p>
          <a:p>
            <a:pPr indent="-342900" lvl="0" marL="457200" rtl="0" algn="l">
              <a:spcBef>
                <a:spcPts val="0"/>
              </a:spcBef>
              <a:spcAft>
                <a:spcPts val="0"/>
              </a:spcAft>
              <a:buSzPts val="1800"/>
              <a:buChar char="●"/>
            </a:pPr>
            <a:r>
              <a:rPr lang="en"/>
              <a:t>As in all programming, especially should avoid </a:t>
            </a:r>
            <a:r>
              <a:rPr b="1" lang="en"/>
              <a:t>left recursion</a:t>
            </a:r>
            <a:endParaRPr b="1"/>
          </a:p>
          <a:p>
            <a:pPr indent="-342900" lvl="0" marL="457200" rtl="0" algn="l">
              <a:spcBef>
                <a:spcPts val="0"/>
              </a:spcBef>
              <a:spcAft>
                <a:spcPts val="0"/>
              </a:spcAft>
              <a:buSzPts val="1800"/>
              <a:buChar char="●"/>
            </a:pPr>
            <a:r>
              <a:rPr lang="en"/>
              <a:t>Even with terminating queries, rule ordering can affect </a:t>
            </a:r>
            <a:r>
              <a:rPr b="1" lang="en"/>
              <a:t>efficiency</a:t>
            </a:r>
            <a:endParaRPr b="1"/>
          </a:p>
          <a:p>
            <a:pPr indent="-342900" lvl="0" marL="457200" rtl="0" algn="l">
              <a:spcBef>
                <a:spcPts val="0"/>
              </a:spcBef>
              <a:spcAft>
                <a:spcPts val="0"/>
              </a:spcAft>
              <a:buSzPts val="1800"/>
              <a:buChar char="●"/>
            </a:pPr>
            <a:r>
              <a:rPr lang="en"/>
              <a:t>Classic example of finding the </a:t>
            </a:r>
            <a:r>
              <a:rPr lang="en"/>
              <a:t>first</a:t>
            </a:r>
            <a:r>
              <a:rPr lang="en"/>
              <a:t> lady of the nation:</a:t>
            </a:r>
            <a:br>
              <a:rPr lang="en"/>
            </a:br>
            <a:r>
              <a:rPr lang="en">
                <a:latin typeface="Consolas"/>
                <a:ea typeface="Consolas"/>
                <a:cs typeface="Consolas"/>
                <a:sym typeface="Consolas"/>
              </a:rPr>
              <a:t>firstlady(X) :- female(X), married(X, Y), president(Y).</a:t>
            </a:r>
            <a:br>
              <a:rPr lang="en">
                <a:latin typeface="Consolas"/>
                <a:ea typeface="Consolas"/>
                <a:cs typeface="Consolas"/>
                <a:sym typeface="Consolas"/>
              </a:rPr>
            </a:br>
            <a:r>
              <a:rPr lang="en">
                <a:latin typeface="Consolas"/>
                <a:ea typeface="Consolas"/>
                <a:cs typeface="Consolas"/>
                <a:sym typeface="Consolas"/>
              </a:rPr>
              <a:t>firstlady(X) :- president(Y), married(X, Y), female(X).</a:t>
            </a:r>
            <a:endParaRPr>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a:t>
            </a:r>
            <a:endParaRPr/>
          </a:p>
        </p:txBody>
      </p:sp>
      <p:sp>
        <p:nvSpPr>
          <p:cNvPr id="635" name="Google Shape;635;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going through the rules that would allow the query to succeed, that query must </a:t>
            </a:r>
            <a:r>
              <a:rPr b="1" lang="en"/>
              <a:t>unify</a:t>
            </a:r>
            <a:r>
              <a:rPr lang="en"/>
              <a:t> with the head of that rule for the rule to be used</a:t>
            </a:r>
            <a:endParaRPr/>
          </a:p>
          <a:p>
            <a:pPr indent="-342900" lvl="0" marL="457200" rtl="0" algn="l">
              <a:spcBef>
                <a:spcPts val="0"/>
              </a:spcBef>
              <a:spcAft>
                <a:spcPts val="0"/>
              </a:spcAft>
              <a:buSzPts val="1800"/>
              <a:buChar char="●"/>
            </a:pPr>
            <a:r>
              <a:rPr b="1" lang="en"/>
              <a:t>Unification</a:t>
            </a:r>
            <a:r>
              <a:rPr lang="en"/>
              <a:t> is a recursive algorithm that operates on pointers to expression trees that represent the terms, no string matching or such is involved</a:t>
            </a:r>
            <a:endParaRPr/>
          </a:p>
          <a:p>
            <a:pPr indent="-342900" lvl="0" marL="457200" rtl="0" algn="l">
              <a:spcBef>
                <a:spcPts val="0"/>
              </a:spcBef>
              <a:spcAft>
                <a:spcPts val="0"/>
              </a:spcAft>
              <a:buSzPts val="1800"/>
              <a:buChar char="●"/>
            </a:pPr>
            <a:r>
              <a:rPr lang="en"/>
              <a:t>Both sides of unification can be arbitrary complex terms</a:t>
            </a:r>
            <a:endParaRPr/>
          </a:p>
          <a:p>
            <a:pPr indent="-342900" lvl="0" marL="457200" rtl="0" algn="l">
              <a:spcBef>
                <a:spcPts val="0"/>
              </a:spcBef>
              <a:spcAft>
                <a:spcPts val="0"/>
              </a:spcAft>
              <a:buSzPts val="1800"/>
              <a:buChar char="●"/>
            </a:pPr>
            <a:r>
              <a:rPr lang="en"/>
              <a:t>An unbound variable unifies with any term, binding that variable to that term</a:t>
            </a:r>
            <a:endParaRPr/>
          </a:p>
          <a:p>
            <a:pPr indent="-342900" lvl="0" marL="457200" rtl="0" algn="l">
              <a:spcBef>
                <a:spcPts val="0"/>
              </a:spcBef>
              <a:spcAft>
                <a:spcPts val="0"/>
              </a:spcAft>
              <a:buSzPts val="1800"/>
              <a:buChar char="●"/>
            </a:pPr>
            <a:r>
              <a:rPr lang="en"/>
              <a:t>Two literals unify if and only if they are the exact same literal</a:t>
            </a:r>
            <a:endParaRPr/>
          </a:p>
          <a:p>
            <a:pPr indent="-342900" lvl="0" marL="457200" rtl="0" algn="l">
              <a:spcBef>
                <a:spcPts val="0"/>
              </a:spcBef>
              <a:spcAft>
                <a:spcPts val="0"/>
              </a:spcAft>
              <a:buSzPts val="1800"/>
              <a:buChar char="●"/>
            </a:pPr>
            <a:r>
              <a:rPr lang="en"/>
              <a:t>Two complex terms unify if and only if they have the exact same head, and their </a:t>
            </a:r>
            <a:r>
              <a:rPr lang="en"/>
              <a:t>arguments</a:t>
            </a:r>
            <a:r>
              <a:rPr lang="en"/>
              <a:t> unify pairwise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(II)</a:t>
            </a:r>
            <a:endParaRPr/>
          </a:p>
        </p:txBody>
      </p:sp>
      <p:sp>
        <p:nvSpPr>
          <p:cNvPr id="641" name="Google Shape;641;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t>
            </a:r>
            <a:r>
              <a:rPr lang="en"/>
              <a:t>unify</a:t>
            </a:r>
            <a:r>
              <a:rPr lang="en"/>
              <a:t> two terms, the </a:t>
            </a:r>
            <a:r>
              <a:rPr lang="en"/>
              <a:t>algorithm</a:t>
            </a:r>
            <a:r>
              <a:rPr lang="en"/>
              <a:t> finds the </a:t>
            </a:r>
            <a:r>
              <a:rPr b="1" lang="en"/>
              <a:t>most general unifier (MGU)</a:t>
            </a:r>
            <a:endParaRPr b="1"/>
          </a:p>
          <a:p>
            <a:pPr indent="-342900" lvl="0" marL="457200" rtl="0" algn="l">
              <a:spcBef>
                <a:spcPts val="0"/>
              </a:spcBef>
              <a:spcAft>
                <a:spcPts val="0"/>
              </a:spcAft>
              <a:buSzPts val="1800"/>
              <a:buChar char="●"/>
            </a:pPr>
            <a:r>
              <a:rPr lang="en"/>
              <a:t>MGU makes </a:t>
            </a:r>
            <a:r>
              <a:rPr b="1" lang="en"/>
              <a:t>minimum commitment</a:t>
            </a:r>
            <a:r>
              <a:rPr lang="en"/>
              <a:t> to variable bindings to allow unification</a:t>
            </a:r>
            <a:endParaRPr/>
          </a:p>
          <a:p>
            <a:pPr indent="-342900" lvl="0" marL="457200" rtl="0" algn="l">
              <a:spcBef>
                <a:spcPts val="0"/>
              </a:spcBef>
              <a:spcAft>
                <a:spcPts val="0"/>
              </a:spcAft>
              <a:buSzPts val="1800"/>
              <a:buChar char="●"/>
            </a:pPr>
            <a:r>
              <a:rPr lang="en"/>
              <a:t>Unification predicate </a:t>
            </a:r>
            <a:r>
              <a:rPr lang="en">
                <a:latin typeface="Consolas"/>
                <a:ea typeface="Consolas"/>
                <a:cs typeface="Consolas"/>
                <a:sym typeface="Consolas"/>
              </a:rPr>
              <a:t>=/2</a:t>
            </a:r>
            <a:r>
              <a:rPr lang="en"/>
              <a:t> has been proven to be </a:t>
            </a:r>
            <a:r>
              <a:rPr b="1" lang="en"/>
              <a:t>semideterministic</a:t>
            </a:r>
            <a:r>
              <a:rPr lang="en"/>
              <a:t>: two terms either do not unify, or their MGU is unique (modulo variable names)</a:t>
            </a:r>
            <a:endParaRPr/>
          </a:p>
          <a:p>
            <a:pPr indent="-342900" lvl="0" marL="457200" rtl="0" algn="l">
              <a:spcBef>
                <a:spcPts val="0"/>
              </a:spcBef>
              <a:spcAft>
                <a:spcPts val="0"/>
              </a:spcAft>
              <a:buSzPts val="1800"/>
              <a:buChar char="●"/>
            </a:pPr>
            <a:r>
              <a:rPr lang="en"/>
              <a:t>In 99% of real use cases, using the predicate </a:t>
            </a:r>
            <a:r>
              <a:rPr lang="en">
                <a:latin typeface="Consolas"/>
                <a:ea typeface="Consolas"/>
                <a:cs typeface="Consolas"/>
                <a:sym typeface="Consolas"/>
              </a:rPr>
              <a:t>=/2</a:t>
            </a:r>
            <a:r>
              <a:rPr lang="en"/>
              <a:t> </a:t>
            </a:r>
            <a:r>
              <a:rPr lang="en"/>
              <a:t>explicitly </a:t>
            </a:r>
            <a:r>
              <a:rPr lang="en"/>
              <a:t>in Prolog rules is correct but clumsy: move the unification action to matching of rule head</a:t>
            </a:r>
            <a:endParaRPr/>
          </a:p>
          <a:p>
            <a:pPr indent="-342900" lvl="0" marL="457200" rtl="0" algn="l">
              <a:spcBef>
                <a:spcPts val="0"/>
              </a:spcBef>
              <a:spcAft>
                <a:spcPts val="0"/>
              </a:spcAft>
              <a:buSzPts val="1800"/>
              <a:buChar char="●"/>
            </a:pPr>
            <a:r>
              <a:rPr lang="en"/>
              <a:t>Predicate \= succeeds if the two terms do not unify</a:t>
            </a:r>
            <a:endParaRPr/>
          </a:p>
          <a:p>
            <a:pPr indent="-342900" lvl="0" marL="457200" rtl="0" algn="l">
              <a:spcBef>
                <a:spcPts val="0"/>
              </a:spcBef>
              <a:spcAft>
                <a:spcPts val="0"/>
              </a:spcAft>
              <a:buSzPts val="1800"/>
              <a:buChar char="●"/>
            </a:pPr>
            <a:r>
              <a:rPr lang="en"/>
              <a:t>This predicate can be defined since </a:t>
            </a:r>
            <a:r>
              <a:rPr lang="en">
                <a:latin typeface="Consolas"/>
                <a:ea typeface="Consolas"/>
                <a:cs typeface="Consolas"/>
                <a:sym typeface="Consolas"/>
              </a:rPr>
              <a:t>=/2</a:t>
            </a:r>
            <a:r>
              <a:rPr lang="en"/>
              <a:t> is semideterministic</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Occurs Check</a:t>
            </a:r>
            <a:endParaRPr/>
          </a:p>
        </p:txBody>
      </p:sp>
      <p:sp>
        <p:nvSpPr>
          <p:cNvPr id="647" name="Google Shape;647;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the same variable occurs on both sides of the unification? </a:t>
            </a:r>
            <a:endParaRPr/>
          </a:p>
          <a:p>
            <a:pPr indent="-342900" lvl="0" marL="457200" rtl="0" algn="l">
              <a:spcBef>
                <a:spcPts val="0"/>
              </a:spcBef>
              <a:spcAft>
                <a:spcPts val="0"/>
              </a:spcAft>
              <a:buSzPts val="1800"/>
              <a:buChar char="●"/>
            </a:pPr>
            <a:r>
              <a:rPr lang="en"/>
              <a:t>Unification can create an infinite result, such as in the query </a:t>
            </a:r>
            <a:r>
              <a:rPr lang="en">
                <a:latin typeface="Consolas"/>
                <a:ea typeface="Consolas"/>
                <a:cs typeface="Consolas"/>
                <a:sym typeface="Consolas"/>
              </a:rPr>
              <a:t>X = f(X).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Solution </a:t>
            </a:r>
            <a:r>
              <a:rPr lang="en"/>
              <a:t>would</a:t>
            </a:r>
            <a:r>
              <a:rPr lang="en"/>
              <a:t> be infinite term </a:t>
            </a:r>
            <a:r>
              <a:rPr lang="en">
                <a:latin typeface="Consolas"/>
                <a:ea typeface="Consolas"/>
                <a:cs typeface="Consolas"/>
                <a:sym typeface="Consolas"/>
              </a:rPr>
              <a:t>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Encoded with pointers, the result </a:t>
            </a:r>
            <a:r>
              <a:rPr lang="en"/>
              <a:t>expression</a:t>
            </a:r>
            <a:r>
              <a:rPr lang="en"/>
              <a:t> tree contains a loop</a:t>
            </a:r>
            <a:endParaRPr/>
          </a:p>
          <a:p>
            <a:pPr indent="-342900" lvl="0" marL="457200" rtl="0" algn="l">
              <a:spcBef>
                <a:spcPts val="0"/>
              </a:spcBef>
              <a:spcAft>
                <a:spcPts val="0"/>
              </a:spcAft>
              <a:buSzPts val="1800"/>
              <a:buChar char="●"/>
            </a:pPr>
            <a:r>
              <a:rPr lang="en"/>
              <a:t>Prolog term echo mechanism fortunately recognizes this situation </a:t>
            </a:r>
            <a:endParaRPr/>
          </a:p>
          <a:p>
            <a:pPr indent="-342900" lvl="0" marL="457200" rtl="0" algn="l">
              <a:spcBef>
                <a:spcPts val="0"/>
              </a:spcBef>
              <a:spcAft>
                <a:spcPts val="0"/>
              </a:spcAft>
              <a:buSzPts val="1800"/>
              <a:buChar char="●"/>
            </a:pPr>
            <a:r>
              <a:rPr lang="en"/>
              <a:t>Unification algorithm does not perform the occurrence check, since it would turn O(</a:t>
            </a:r>
            <a:r>
              <a:rPr i="1" lang="en"/>
              <a:t>n</a:t>
            </a:r>
            <a:r>
              <a:rPr lang="en"/>
              <a:t>) algorithm into O(</a:t>
            </a:r>
            <a:r>
              <a:rPr i="1" lang="en"/>
              <a:t>n</a:t>
            </a:r>
            <a:r>
              <a:rPr baseline="30000" lang="en"/>
              <a:t>2</a:t>
            </a:r>
            <a:r>
              <a:rPr lang="en"/>
              <a:t>) algorithm, hindering </a:t>
            </a:r>
            <a:r>
              <a:rPr lang="en"/>
              <a:t>performance for no reason</a:t>
            </a:r>
            <a:endParaRPr/>
          </a:p>
          <a:p>
            <a:pPr indent="-342900" lvl="0" marL="457200" rtl="0" algn="l">
              <a:spcBef>
                <a:spcPts val="0"/>
              </a:spcBef>
              <a:spcAft>
                <a:spcPts val="0"/>
              </a:spcAft>
              <a:buSzPts val="1800"/>
              <a:buChar char="●"/>
            </a:pPr>
            <a:r>
              <a:rPr lang="en"/>
              <a:t>Logically sound </a:t>
            </a:r>
            <a:r>
              <a:rPr lang="en"/>
              <a:t>unification</a:t>
            </a:r>
            <a:r>
              <a:rPr lang="en"/>
              <a:t> with </a:t>
            </a:r>
            <a:r>
              <a:rPr lang="en"/>
              <a:t>predicate</a:t>
            </a:r>
            <a:r>
              <a:rPr lang="en"/>
              <a:t> </a:t>
            </a:r>
            <a:r>
              <a:rPr lang="en">
                <a:latin typeface="Consolas"/>
                <a:ea typeface="Consolas"/>
                <a:cs typeface="Consolas"/>
                <a:sym typeface="Consolas"/>
              </a:rPr>
              <a:t>unify_with_occurs_check/2</a:t>
            </a:r>
            <a:r>
              <a:rPr lang="en"/>
              <a:t>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Forced Evaluation</a:t>
            </a:r>
            <a:endParaRPr/>
          </a:p>
        </p:txBody>
      </p:sp>
      <p:sp>
        <p:nvSpPr>
          <p:cNvPr id="653" name="Google Shape;653;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variables can be bound to arbitrarily complex terms</a:t>
            </a:r>
            <a:endParaRPr/>
          </a:p>
          <a:p>
            <a:pPr indent="-342900" lvl="0" marL="457200" rtl="0" algn="l">
              <a:spcBef>
                <a:spcPts val="0"/>
              </a:spcBef>
              <a:spcAft>
                <a:spcPts val="0"/>
              </a:spcAft>
              <a:buSzPts val="1800"/>
              <a:buChar char="●"/>
            </a:pPr>
            <a:r>
              <a:rPr lang="en"/>
              <a:t>Prolog will never try to simplify these terms </a:t>
            </a:r>
            <a:r>
              <a:rPr lang="en"/>
              <a:t>until</a:t>
            </a:r>
            <a:r>
              <a:rPr lang="en"/>
              <a:t> you explicitly order it to do that by using the predicate </a:t>
            </a:r>
            <a:r>
              <a:rPr lang="en">
                <a:latin typeface="Consolas"/>
                <a:ea typeface="Consolas"/>
                <a:cs typeface="Consolas"/>
                <a:sym typeface="Consolas"/>
              </a:rPr>
              <a:t>is/2</a:t>
            </a:r>
            <a:endParaRPr>
              <a:latin typeface="Consolas"/>
              <a:ea typeface="Consolas"/>
              <a:cs typeface="Consolas"/>
              <a:sym typeface="Consolas"/>
            </a:endParaRPr>
          </a:p>
          <a:p>
            <a:pPr indent="-342900" lvl="0" marL="457200" rtl="0" algn="l">
              <a:spcBef>
                <a:spcPts val="0"/>
              </a:spcBef>
              <a:spcAft>
                <a:spcPts val="0"/>
              </a:spcAft>
              <a:buSzPts val="1800"/>
              <a:buChar char="●"/>
            </a:pPr>
            <a:r>
              <a:rPr lang="en">
                <a:latin typeface="Consolas"/>
                <a:ea typeface="Consolas"/>
                <a:cs typeface="Consolas"/>
                <a:sym typeface="Consolas"/>
              </a:rPr>
              <a:t>is/2</a:t>
            </a:r>
            <a:r>
              <a:rPr lang="en"/>
              <a:t> is used otherwise like </a:t>
            </a:r>
            <a:r>
              <a:rPr lang="en">
                <a:latin typeface="Consolas"/>
                <a:ea typeface="Consolas"/>
                <a:cs typeface="Consolas"/>
                <a:sym typeface="Consolas"/>
              </a:rPr>
              <a:t>=/2</a:t>
            </a:r>
            <a:r>
              <a:rPr lang="en"/>
              <a:t>, except that </a:t>
            </a:r>
            <a:r>
              <a:rPr lang="en">
                <a:latin typeface="Consolas"/>
                <a:ea typeface="Consolas"/>
                <a:cs typeface="Consolas"/>
                <a:sym typeface="Consolas"/>
              </a:rPr>
              <a:t>is/2</a:t>
            </a:r>
            <a:r>
              <a:rPr lang="en"/>
              <a:t> will first evaluate the right hand side before attempting to unify both sides</a:t>
            </a:r>
            <a:endParaRPr/>
          </a:p>
          <a:p>
            <a:pPr indent="-342900" lvl="0" marL="457200" rtl="0" algn="l">
              <a:spcBef>
                <a:spcPts val="0"/>
              </a:spcBef>
              <a:spcAft>
                <a:spcPts val="0"/>
              </a:spcAft>
              <a:buSzPts val="1800"/>
              <a:buChar char="●"/>
            </a:pPr>
            <a:r>
              <a:rPr lang="en"/>
              <a:t>Closest thing to </a:t>
            </a:r>
            <a:r>
              <a:rPr b="1" lang="en"/>
              <a:t>assignment</a:t>
            </a:r>
            <a:r>
              <a:rPr lang="en"/>
              <a:t> of imperative languages in Prolog</a:t>
            </a:r>
            <a:endParaRPr/>
          </a:p>
          <a:p>
            <a:pPr indent="-342900" lvl="0" marL="457200" rtl="0" algn="l">
              <a:spcBef>
                <a:spcPts val="0"/>
              </a:spcBef>
              <a:spcAft>
                <a:spcPts val="0"/>
              </a:spcAft>
              <a:buSzPts val="1800"/>
              <a:buChar char="●"/>
            </a:pPr>
            <a:r>
              <a:rPr lang="en"/>
              <a:t>Right hand side must be in a form that allows evaluation, otherwise the entire query will crash with an error</a:t>
            </a:r>
            <a:endParaRPr/>
          </a:p>
          <a:p>
            <a:pPr indent="-342900" lvl="0" marL="457200" rtl="0" algn="l">
              <a:spcBef>
                <a:spcPts val="0"/>
              </a:spcBef>
              <a:spcAft>
                <a:spcPts val="0"/>
              </a:spcAft>
              <a:buSzPts val="1800"/>
              <a:buChar char="●"/>
            </a:pPr>
            <a:r>
              <a:rPr lang="en"/>
              <a:t>Arithmetic equality </a:t>
            </a:r>
            <a:r>
              <a:rPr lang="en">
                <a:latin typeface="Consolas"/>
                <a:ea typeface="Consolas"/>
                <a:cs typeface="Consolas"/>
                <a:sym typeface="Consolas"/>
              </a:rPr>
              <a:t>=:=/2</a:t>
            </a:r>
            <a:r>
              <a:rPr lang="en"/>
              <a:t> evaluates both sides before unify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Reversibility</a:t>
            </a:r>
            <a:endParaRPr/>
          </a:p>
        </p:txBody>
      </p:sp>
      <p:sp>
        <p:nvSpPr>
          <p:cNvPr id="659" name="Google Shape;659;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imperative languages such as Python or Java, each function/method call produces exactly one result</a:t>
            </a:r>
            <a:endParaRPr/>
          </a:p>
          <a:p>
            <a:pPr indent="-342900" lvl="0" marL="457200" rtl="0" algn="l">
              <a:spcBef>
                <a:spcPts val="0"/>
              </a:spcBef>
              <a:spcAft>
                <a:spcPts val="0"/>
              </a:spcAft>
              <a:buSzPts val="1800"/>
              <a:buChar char="●"/>
            </a:pPr>
            <a:r>
              <a:rPr lang="en"/>
              <a:t>This result may be an aggregate object, but you get only one</a:t>
            </a:r>
            <a:endParaRPr/>
          </a:p>
          <a:p>
            <a:pPr indent="-342900" lvl="0" marL="457200" rtl="0" algn="l">
              <a:spcBef>
                <a:spcPts val="0"/>
              </a:spcBef>
              <a:spcAft>
                <a:spcPts val="0"/>
              </a:spcAft>
              <a:buSzPts val="1800"/>
              <a:buChar char="●"/>
            </a:pPr>
            <a:r>
              <a:rPr lang="en"/>
              <a:t>Imperative functions cannot be executed in </a:t>
            </a:r>
            <a:r>
              <a:rPr b="1" lang="en"/>
              <a:t>reverse</a:t>
            </a:r>
            <a:r>
              <a:rPr lang="en"/>
              <a:t> so that you give them expected results, and they would return arguments to produce those results!</a:t>
            </a:r>
            <a:endParaRPr/>
          </a:p>
          <a:p>
            <a:pPr indent="-342900" lvl="0" marL="457200" rtl="0" algn="l">
              <a:spcBef>
                <a:spcPts val="0"/>
              </a:spcBef>
              <a:spcAft>
                <a:spcPts val="0"/>
              </a:spcAft>
              <a:buSzPts val="1800"/>
              <a:buChar char="●"/>
            </a:pPr>
            <a:r>
              <a:rPr lang="en"/>
              <a:t>Prolog predicates don't make any distinction </a:t>
            </a:r>
            <a:r>
              <a:rPr lang="en"/>
              <a:t>between</a:t>
            </a:r>
            <a:r>
              <a:rPr lang="en"/>
              <a:t> their "arguments" and "results", but are fully </a:t>
            </a:r>
            <a:r>
              <a:rPr b="1" lang="en"/>
              <a:t>reversible</a:t>
            </a:r>
            <a:r>
              <a:rPr lang="en"/>
              <a:t>, assuming that their rules don't contain any predicates defined "one-way" for efficiency reasons</a:t>
            </a:r>
            <a:endParaRPr/>
          </a:p>
          <a:p>
            <a:pPr indent="-342900" lvl="0" marL="457200" rtl="0" algn="l">
              <a:spcBef>
                <a:spcPts val="0"/>
              </a:spcBef>
              <a:spcAft>
                <a:spcPts val="0"/>
              </a:spcAft>
              <a:buSzPts val="1800"/>
              <a:buChar char="●"/>
            </a:pPr>
            <a:r>
              <a:rPr lang="en"/>
              <a:t>For example, </a:t>
            </a:r>
            <a:r>
              <a:rPr b="1" lang="en"/>
              <a:t>integer multiplication</a:t>
            </a:r>
            <a:r>
              <a:rPr lang="en"/>
              <a:t> and </a:t>
            </a:r>
            <a:r>
              <a:rPr lang="en">
                <a:latin typeface="Consolas"/>
                <a:ea typeface="Consolas"/>
                <a:cs typeface="Consolas"/>
                <a:sym typeface="Consolas"/>
              </a:rPr>
              <a:t>is/2</a:t>
            </a:r>
            <a:r>
              <a:rPr lang="en"/>
              <a:t> are one-way</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Unbound Queries and Results</a:t>
            </a:r>
            <a:endParaRPr/>
          </a:p>
        </p:txBody>
      </p:sp>
      <p:sp>
        <p:nvSpPr>
          <p:cNvPr id="665" name="Google Shape;665;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predicates require that some of their arguments must be bound to certain types of terms for the query to succeed</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between/3</a:t>
            </a:r>
            <a:r>
              <a:rPr lang="en"/>
              <a:t>, closest thing to for-loop in Prolog</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between(1, 10, X)</a:t>
            </a:r>
            <a:r>
              <a:rPr lang="en"/>
              <a:t> succeeds for all integer values </a:t>
            </a:r>
            <a:r>
              <a:rPr lang="en">
                <a:latin typeface="Consolas"/>
                <a:ea typeface="Consolas"/>
                <a:cs typeface="Consolas"/>
                <a:sym typeface="Consolas"/>
              </a:rPr>
              <a:t>X</a:t>
            </a:r>
            <a:r>
              <a:rPr lang="en"/>
              <a:t> that are between 1 and 10, inclusive</a:t>
            </a:r>
            <a:endParaRPr/>
          </a:p>
          <a:p>
            <a:pPr indent="-342900" lvl="0" marL="457200" rtl="0" algn="l">
              <a:spcBef>
                <a:spcPts val="0"/>
              </a:spcBef>
              <a:spcAft>
                <a:spcPts val="0"/>
              </a:spcAft>
              <a:buSzPts val="1800"/>
              <a:buChar char="●"/>
            </a:pPr>
            <a:r>
              <a:rPr lang="en"/>
              <a:t>First two arguments must be bound to integer values at time of query</a:t>
            </a:r>
            <a:endParaRPr/>
          </a:p>
          <a:p>
            <a:pPr indent="-342900" lvl="0" marL="457200" rtl="0" algn="l">
              <a:spcBef>
                <a:spcPts val="0"/>
              </a:spcBef>
              <a:spcAft>
                <a:spcPts val="0"/>
              </a:spcAft>
              <a:buSzPts val="1800"/>
              <a:buChar char="●"/>
            </a:pPr>
            <a:r>
              <a:rPr lang="en"/>
              <a:t>Even though queries such as </a:t>
            </a:r>
            <a:r>
              <a:rPr lang="en">
                <a:latin typeface="Consolas"/>
                <a:ea typeface="Consolas"/>
                <a:cs typeface="Consolas"/>
                <a:sym typeface="Consolas"/>
              </a:rPr>
              <a:t>between(2, X, 6)</a:t>
            </a:r>
            <a:r>
              <a:rPr lang="en"/>
              <a:t> would make sense (though with a linear infinity of solutions), implementation does not allow this</a:t>
            </a:r>
            <a:endParaRPr/>
          </a:p>
          <a:p>
            <a:pPr indent="-342900" lvl="0" marL="457200" rtl="0" algn="l">
              <a:spcBef>
                <a:spcPts val="0"/>
              </a:spcBef>
              <a:spcAft>
                <a:spcPts val="0"/>
              </a:spcAft>
              <a:buSzPts val="1800"/>
              <a:buChar char="●"/>
            </a:pPr>
            <a:r>
              <a:rPr lang="en"/>
              <a:t>Gold standard is to allow any and all arguments to be unbound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671" name="Google Shape;671;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not use random access arrays for aggregate data, </a:t>
            </a:r>
            <a:r>
              <a:rPr lang="en"/>
              <a:t>since</a:t>
            </a:r>
            <a:r>
              <a:rPr lang="en"/>
              <a:t> these don't work well with notion of immutable data</a:t>
            </a:r>
            <a:endParaRPr/>
          </a:p>
          <a:p>
            <a:pPr indent="-342900" lvl="0" marL="457200" rtl="0" algn="l">
              <a:spcBef>
                <a:spcPts val="0"/>
              </a:spcBef>
              <a:spcAft>
                <a:spcPts val="0"/>
              </a:spcAft>
              <a:buSzPts val="1800"/>
              <a:buChar char="●"/>
            </a:pPr>
            <a:r>
              <a:rPr lang="en"/>
              <a:t>Prolog aggregate data type is a </a:t>
            </a:r>
            <a:r>
              <a:rPr b="1" lang="en"/>
              <a:t>list</a:t>
            </a:r>
            <a:r>
              <a:rPr lang="en"/>
              <a:t> that is either </a:t>
            </a:r>
            <a:r>
              <a:rPr b="1" lang="en"/>
              <a:t>empty</a:t>
            </a:r>
            <a:r>
              <a:rPr lang="en"/>
              <a:t>, or consists of a </a:t>
            </a:r>
            <a:r>
              <a:rPr b="1" lang="en"/>
              <a:t>head</a:t>
            </a:r>
            <a:r>
              <a:rPr lang="en"/>
              <a:t> element followed by the </a:t>
            </a:r>
            <a:r>
              <a:rPr b="1" lang="en"/>
              <a:t>tail</a:t>
            </a:r>
            <a:r>
              <a:rPr lang="en"/>
              <a:t> of the rest of the elements</a:t>
            </a:r>
            <a:endParaRPr/>
          </a:p>
          <a:p>
            <a:pPr indent="-342900" lvl="0" marL="457200" rtl="0" algn="l">
              <a:spcBef>
                <a:spcPts val="0"/>
              </a:spcBef>
              <a:spcAft>
                <a:spcPts val="0"/>
              </a:spcAft>
              <a:buSzPts val="1800"/>
              <a:buChar char="●"/>
            </a:pPr>
            <a:r>
              <a:rPr lang="en"/>
              <a:t>Easy to </a:t>
            </a:r>
            <a:r>
              <a:rPr b="1" lang="en"/>
              <a:t>add</a:t>
            </a:r>
            <a:r>
              <a:rPr lang="en"/>
              <a:t> or </a:t>
            </a:r>
            <a:r>
              <a:rPr b="1" lang="en"/>
              <a:t>remove</a:t>
            </a:r>
            <a:r>
              <a:rPr lang="en"/>
              <a:t> an element to the </a:t>
            </a:r>
            <a:r>
              <a:rPr b="1" lang="en"/>
              <a:t>front</a:t>
            </a:r>
            <a:r>
              <a:rPr lang="en"/>
              <a:t>, not to the end! </a:t>
            </a:r>
            <a:endParaRPr/>
          </a:p>
          <a:p>
            <a:pPr indent="-342900" lvl="0" marL="457200" rtl="0" algn="l">
              <a:spcBef>
                <a:spcPts val="0"/>
              </a:spcBef>
              <a:spcAft>
                <a:spcPts val="0"/>
              </a:spcAft>
              <a:buSzPts val="1800"/>
              <a:buChar char="●"/>
            </a:pPr>
            <a:r>
              <a:rPr lang="en"/>
              <a:t>Syntactic sugar allows </a:t>
            </a:r>
            <a:r>
              <a:rPr lang="en">
                <a:latin typeface="Consolas"/>
                <a:ea typeface="Consolas"/>
                <a:cs typeface="Consolas"/>
                <a:sym typeface="Consolas"/>
              </a:rPr>
              <a:t>[[42], foo(bar/7), X, bob(bob(bob)))]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Head is the first element, and can be any Prolog term</a:t>
            </a:r>
            <a:endParaRPr/>
          </a:p>
          <a:p>
            <a:pPr indent="-342900" lvl="0" marL="457200" rtl="0" algn="l">
              <a:spcBef>
                <a:spcPts val="0"/>
              </a:spcBef>
              <a:spcAft>
                <a:spcPts val="0"/>
              </a:spcAft>
              <a:buSzPts val="1800"/>
              <a:buChar char="●"/>
            </a:pPr>
            <a:r>
              <a:rPr lang="en"/>
              <a:t>Tail is the list of remaining elements, </a:t>
            </a:r>
            <a:r>
              <a:rPr b="1" lang="en"/>
              <a:t>must always be a list</a:t>
            </a:r>
            <a:endParaRPr b="1"/>
          </a:p>
          <a:p>
            <a:pPr indent="-342900" lvl="0" marL="457200" rtl="0" algn="l">
              <a:spcBef>
                <a:spcPts val="0"/>
              </a:spcBef>
              <a:spcAft>
                <a:spcPts val="0"/>
              </a:spcAft>
              <a:buSzPts val="1800"/>
              <a:buChar char="●"/>
            </a:pPr>
            <a:r>
              <a:rPr lang="en"/>
              <a:t>In a singleton list such as </a:t>
            </a:r>
            <a:r>
              <a:rPr lang="en">
                <a:latin typeface="Consolas"/>
                <a:ea typeface="Consolas"/>
                <a:cs typeface="Consolas"/>
                <a:sym typeface="Consolas"/>
              </a:rPr>
              <a:t>[42]</a:t>
            </a:r>
            <a:r>
              <a:rPr lang="en"/>
              <a:t>, tail is the empty list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 and Unification</a:t>
            </a:r>
            <a:endParaRPr/>
          </a:p>
        </p:txBody>
      </p:sp>
      <p:sp>
        <p:nvSpPr>
          <p:cNvPr id="677" name="Google Shape;677;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list predicates are defined with recursive rules whose behaviour depends on the head and the tail of the list argument</a:t>
            </a:r>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unifies with any list whose head is </a:t>
            </a:r>
            <a:r>
              <a:rPr lang="en">
                <a:latin typeface="Consolas"/>
                <a:ea typeface="Consolas"/>
                <a:cs typeface="Consolas"/>
                <a:sym typeface="Consolas"/>
              </a:rPr>
              <a:t>H</a:t>
            </a:r>
            <a:r>
              <a:rPr lang="en"/>
              <a:t> and tail is </a:t>
            </a:r>
            <a:r>
              <a:rPr lang="en">
                <a:latin typeface="Consolas"/>
                <a:ea typeface="Consolas"/>
                <a:cs typeface="Consolas"/>
                <a:sym typeface="Consolas"/>
              </a:rPr>
              <a:t>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[H | T] = [1, 2, 3]</a:t>
            </a:r>
            <a:r>
              <a:rPr lang="en"/>
              <a:t> succeeds with </a:t>
            </a:r>
            <a:r>
              <a:rPr lang="en">
                <a:latin typeface="Consolas"/>
                <a:ea typeface="Consolas"/>
                <a:cs typeface="Consolas"/>
                <a:sym typeface="Consolas"/>
              </a:rPr>
              <a:t>H = 1</a:t>
            </a:r>
            <a:r>
              <a:rPr lang="en"/>
              <a:t> and </a:t>
            </a:r>
            <a:r>
              <a:rPr lang="en">
                <a:latin typeface="Consolas"/>
                <a:ea typeface="Consolas"/>
                <a:cs typeface="Consolas"/>
                <a:sym typeface="Consolas"/>
              </a:rPr>
              <a:t>T = [2, 3]</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does not unify with the empty list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important difference between </a:t>
            </a:r>
            <a:r>
              <a:rPr lang="en">
                <a:latin typeface="Consolas"/>
                <a:ea typeface="Consolas"/>
                <a:cs typeface="Consolas"/>
                <a:sym typeface="Consolas"/>
              </a:rPr>
              <a:t>[H | T]</a:t>
            </a:r>
            <a:r>
              <a:rPr lang="en"/>
              <a:t> and </a:t>
            </a:r>
            <a:r>
              <a:rPr lang="en">
                <a:latin typeface="Consolas"/>
                <a:ea typeface="Consolas"/>
                <a:cs typeface="Consolas"/>
                <a:sym typeface="Consolas"/>
              </a:rPr>
              <a:t>[H, T]</a:t>
            </a:r>
            <a:r>
              <a:rPr lang="en"/>
              <a:t>, the latter unifying only with lists that have exactly two elements, no more and no less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Appending</a:t>
            </a:r>
            <a:r>
              <a:rPr lang="en"/>
              <a:t> Two Lists</a:t>
            </a:r>
            <a:endParaRPr/>
          </a:p>
        </p:txBody>
      </p:sp>
      <p:sp>
        <p:nvSpPr>
          <p:cNvPr id="683" name="Google Shape;683;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List predicate </a:t>
            </a:r>
            <a:r>
              <a:rPr lang="en">
                <a:latin typeface="Consolas"/>
                <a:ea typeface="Consolas"/>
                <a:cs typeface="Consolas"/>
                <a:sym typeface="Consolas"/>
              </a:rPr>
              <a:t>append/3</a:t>
            </a:r>
            <a:r>
              <a:rPr lang="en"/>
              <a:t> is very useful in defining other list predicates</a:t>
            </a:r>
            <a:endParaRPr/>
          </a:p>
          <a:p>
            <a:pPr indent="-342900" lvl="0" marL="457200" rtl="0" algn="l">
              <a:spcBef>
                <a:spcPts val="0"/>
              </a:spcBef>
              <a:spcAft>
                <a:spcPts val="0"/>
              </a:spcAft>
              <a:buSzPts val="1800"/>
              <a:buChar char="●"/>
            </a:pPr>
            <a:r>
              <a:rPr lang="en"/>
              <a:t>Fully generative and reversible: </a:t>
            </a:r>
            <a:r>
              <a:rPr lang="en">
                <a:latin typeface="Consolas"/>
                <a:ea typeface="Consolas"/>
                <a:cs typeface="Consolas"/>
                <a:sym typeface="Consolas"/>
              </a:rPr>
              <a:t>append(L1, L2, [1, 2, 3, 4, 5])</a:t>
            </a:r>
            <a:r>
              <a:rPr lang="en"/>
              <a:t> produces all six different results</a:t>
            </a:r>
            <a:endParaRPr/>
          </a:p>
          <a:p>
            <a:pPr indent="-342900" lvl="0" marL="457200" rtl="0" algn="l">
              <a:spcBef>
                <a:spcPts val="0"/>
              </a:spcBef>
              <a:spcAft>
                <a:spcPts val="0"/>
              </a:spcAft>
              <a:buSzPts val="1800"/>
              <a:buChar char="●"/>
            </a:pPr>
            <a:r>
              <a:rPr lang="en"/>
              <a:t>Even the query append(L1, L2, L3) produces all solutions</a:t>
            </a:r>
            <a:endParaRPr/>
          </a:p>
          <a:p>
            <a:pPr indent="-342900" lvl="0" marL="457200" rtl="0" algn="l">
              <a:spcBef>
                <a:spcPts val="0"/>
              </a:spcBef>
              <a:spcAft>
                <a:spcPts val="0"/>
              </a:spcAft>
              <a:buSzPts val="1800"/>
              <a:buChar char="●"/>
            </a:pPr>
            <a:r>
              <a:rPr lang="en"/>
              <a:t>Rules for </a:t>
            </a:r>
            <a:r>
              <a:rPr lang="en">
                <a:latin typeface="Consolas"/>
                <a:ea typeface="Consolas"/>
                <a:cs typeface="Consolas"/>
                <a:sym typeface="Consolas"/>
              </a:rPr>
              <a:t>prefix/2</a:t>
            </a:r>
            <a:r>
              <a:rPr lang="en"/>
              <a:t> and </a:t>
            </a:r>
            <a:r>
              <a:rPr lang="en">
                <a:latin typeface="Consolas"/>
                <a:ea typeface="Consolas"/>
                <a:cs typeface="Consolas"/>
                <a:sym typeface="Consolas"/>
              </a:rPr>
              <a:t>suffix/2</a:t>
            </a:r>
            <a:r>
              <a:rPr lang="en"/>
              <a:t> become one-liners</a:t>
            </a:r>
            <a:endParaRPr/>
          </a:p>
          <a:p>
            <a:pPr indent="-342900" lvl="0" marL="457200" rtl="0" algn="l">
              <a:spcBef>
                <a:spcPts val="0"/>
              </a:spcBef>
              <a:spcAft>
                <a:spcPts val="0"/>
              </a:spcAft>
              <a:buSzPts val="1800"/>
              <a:buChar char="●"/>
            </a:pPr>
            <a:r>
              <a:rPr lang="en"/>
              <a:t>When building rules for other predicates with </a:t>
            </a:r>
            <a:r>
              <a:rPr lang="en">
                <a:latin typeface="Consolas"/>
                <a:ea typeface="Consolas"/>
                <a:cs typeface="Consolas"/>
                <a:sym typeface="Consolas"/>
              </a:rPr>
              <a:t>append/3</a:t>
            </a:r>
            <a:r>
              <a:rPr lang="en"/>
              <a:t>, note that </a:t>
            </a:r>
            <a:r>
              <a:rPr lang="en"/>
              <a:t>running</a:t>
            </a:r>
            <a:r>
              <a:rPr lang="en"/>
              <a:t> time of append is linear to the length of the first list</a:t>
            </a:r>
            <a:endParaRPr/>
          </a:p>
          <a:p>
            <a:pPr indent="-342900" lvl="0" marL="457200" rtl="0" algn="l">
              <a:spcBef>
                <a:spcPts val="0"/>
              </a:spcBef>
              <a:spcAft>
                <a:spcPts val="0"/>
              </a:spcAft>
              <a:buSzPts val="1800"/>
              <a:buChar char="●"/>
            </a:pPr>
            <a:r>
              <a:rPr lang="en"/>
              <a:t>Often more efficient to build lists recursively by adding new items to head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