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257.xml"/>
  <Override ContentType="application/vnd.openxmlformats-officedocument.presentationml.notesSlide+xml" PartName="/ppt/notesSlides/notesSlide265.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49.xml"/>
  <Override ContentType="application/vnd.openxmlformats-officedocument.presentationml.notesSlide+xml" PartName="/ppt/notesSlides/notesSlide273.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293.xml"/>
  <Override ContentType="application/vnd.openxmlformats-officedocument.presentationml.notesSlide+xml" PartName="/ppt/notesSlides/notesSlide137.xml"/>
  <Override ContentType="application/vnd.openxmlformats-officedocument.presentationml.notesSlide+xml" PartName="/ppt/notesSlides/notesSlide27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81.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261.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70.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253.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285.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268.xml"/>
  <Override ContentType="application/vnd.openxmlformats-officedocument.presentationml.notesSlide+xml" PartName="/ppt/notesSlides/notesSlide290.xml"/>
  <Override ContentType="application/vnd.openxmlformats-officedocument.presentationml.notesSlide+xml" PartName="/ppt/notesSlides/notesSlide274.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56.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266.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289.xml"/>
  <Override ContentType="application/vnd.openxmlformats-officedocument.presentationml.notesSlide+xml" PartName="/ppt/notesSlides/notesSlide280.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51.xml"/>
  <Override ContentType="application/vnd.openxmlformats-officedocument.presentationml.notesSlide+xml" PartName="/ppt/notesSlides/notesSlide294.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295.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78.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8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262.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284.xml"/>
  <Override ContentType="application/vnd.openxmlformats-officedocument.presentationml.notesSlide+xml" PartName="/ppt/notesSlides/notesSlide128.xml"/>
  <Override ContentType="application/vnd.openxmlformats-officedocument.presentationml.notesSlide+xml" PartName="/ppt/notesSlides/notesSlide267.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291.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28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275.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263.xml"/>
  <Override ContentType="application/vnd.openxmlformats-officedocument.presentationml.notesSlide+xml" PartName="/ppt/notesSlides/notesSlide25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287.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79.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72.xml"/>
  <Override ContentType="application/vnd.openxmlformats-officedocument.presentationml.notesSlide+xml" PartName="/ppt/notesSlides/notesSlide255.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28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248.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258.xml"/>
  <Override ContentType="application/vnd.openxmlformats-officedocument.presentationml.notesSlide+xml" PartName="/ppt/notesSlides/notesSlide169.xml"/>
  <Override ContentType="application/vnd.openxmlformats-officedocument.presentationml.notesSlide+xml" PartName="/ppt/notesSlides/notesSlide292.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276.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233.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264.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260.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69.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71.xml"/>
  <Override ContentType="application/vnd.openxmlformats-officedocument.presentationml.notesSlide+xml" PartName="/ppt/notesSlides/notesSlide237.xml"/>
  <Override ContentType="application/vnd.openxmlformats-officedocument.presentationml.notesSlide+xml" PartName="/ppt/notesSlides/notesSlide211.xml"/>
  <Override ContentType="application/vnd.openxmlformats-officedocument.presentationml.notesSlide+xml" PartName="/ppt/notesSlides/notesSlide254.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286.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261.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28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281.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76.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65.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57.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272.xml"/>
  <Override ContentType="application/vnd.openxmlformats-officedocument.presentationml.slide+xml" PartName="/ppt/slides/slide59.xml"/>
  <Override ContentType="application/vnd.openxmlformats-officedocument.presentationml.slide+xml" PartName="/ppt/slides/slide285.xml"/>
  <Override ContentType="application/vnd.openxmlformats-officedocument.presentationml.slide+xml" PartName="/ppt/slides/slide89.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68.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287.xml"/>
  <Override ContentType="application/vnd.openxmlformats-officedocument.presentationml.slide+xml" PartName="/ppt/slides/slide270.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25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79.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293.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259.xml"/>
  <Override ContentType="application/vnd.openxmlformats-officedocument.presentationml.slide+xml" PartName="/ppt/slides/slide282.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264.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258.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292.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275.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269.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88.xml"/>
  <Override ContentType="application/vnd.openxmlformats-officedocument.presentationml.slide+xml" PartName="/ppt/slides/slide286.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260.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71.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94.xml"/>
  <Override ContentType="application/vnd.openxmlformats-officedocument.presentationml.slide+xml" PartName="/ppt/slides/slide220.xml"/>
  <Override ContentType="application/vnd.openxmlformats-officedocument.presentationml.slide+xml" PartName="/ppt/slides/slide26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278.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66.xml"/>
  <Override ContentType="application/vnd.openxmlformats-officedocument.presentationml.slide+xml" PartName="/ppt/slides/slide283.xml"/>
  <Override ContentType="application/vnd.openxmlformats-officedocument.presentationml.slide+xml" PartName="/ppt/slides/slide291.xml"/>
  <Override ContentType="application/vnd.openxmlformats-officedocument.presentationml.slide+xml" PartName="/ppt/slides/slide240.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274.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255.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262.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277.xml"/>
  <Override ContentType="application/vnd.openxmlformats-officedocument.presentationml.slide+xml" PartName="/ppt/slides/slide11.xml"/>
  <Override ContentType="application/vnd.openxmlformats-officedocument.presentationml.slide+xml" PartName="/ppt/slides/slide280.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289.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295.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224.xml"/>
  <Override ContentType="application/vnd.openxmlformats-officedocument.presentationml.slide+xml" PartName="/ppt/slides/slide284.xml"/>
  <Override ContentType="application/vnd.openxmlformats-officedocument.presentationml.slide+xml" PartName="/ppt/slides/slide47.xml"/>
  <Override ContentType="application/vnd.openxmlformats-officedocument.presentationml.slide+xml" PartName="/ppt/slides/slide26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230.xml"/>
  <Override ContentType="application/vnd.openxmlformats-officedocument.presentationml.slide+xml" PartName="/ppt/slides/slide290.xml"/>
  <Override ContentType="application/vnd.openxmlformats-officedocument.presentationml.slide+xml" PartName="/ppt/slides/slide256.xml"/>
  <Override ContentType="application/vnd.openxmlformats-officedocument.presentationml.slide+xml" PartName="/ppt/slides/slide128.xml"/>
  <Override ContentType="application/vnd.openxmlformats-officedocument.presentationml.slide+xml" PartName="/ppt/slides/slide273.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 id="536" r:id="rId287"/>
    <p:sldId id="537" r:id="rId288"/>
    <p:sldId id="538" r:id="rId289"/>
    <p:sldId id="539" r:id="rId290"/>
    <p:sldId id="540" r:id="rId291"/>
    <p:sldId id="541" r:id="rId292"/>
    <p:sldId id="542" r:id="rId293"/>
    <p:sldId id="543" r:id="rId294"/>
    <p:sldId id="544" r:id="rId295"/>
    <p:sldId id="545" r:id="rId296"/>
    <p:sldId id="546" r:id="rId297"/>
    <p:sldId id="547" r:id="rId298"/>
    <p:sldId id="548" r:id="rId299"/>
    <p:sldId id="549" r:id="rId300"/>
    <p:sldId id="550" r:id="rId301"/>
  </p:sldIdLst>
  <p:sldSz cy="5143500" cx="9144000"/>
  <p:notesSz cx="6858000" cy="9144000"/>
  <p:embeddedFontLst>
    <p:embeddedFont>
      <p:font typeface="Roboto"/>
      <p:regular r:id="rId302"/>
      <p:bold r:id="rId303"/>
      <p:italic r:id="rId304"/>
      <p:boldItalic r:id="rId30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9170A8A-42BE-445B-80BF-869D0A1DC8B6}">
  <a:tblStyle styleId="{19170A8A-42BE-445B-80BF-869D0A1DC8B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slide" Target="slides/slide188.xml"/><Relationship Id="rId43" Type="http://schemas.openxmlformats.org/officeDocument/2006/relationships/slide" Target="slides/slide37.xml"/><Relationship Id="rId193" Type="http://schemas.openxmlformats.org/officeDocument/2006/relationships/slide" Target="slides/slide187.xml"/><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297" Type="http://schemas.openxmlformats.org/officeDocument/2006/relationships/slide" Target="slides/slide291.xml"/><Relationship Id="rId36" Type="http://schemas.openxmlformats.org/officeDocument/2006/relationships/slide" Target="slides/slide30.xml"/><Relationship Id="rId175" Type="http://schemas.openxmlformats.org/officeDocument/2006/relationships/slide" Target="slides/slide169.xml"/><Relationship Id="rId296" Type="http://schemas.openxmlformats.org/officeDocument/2006/relationships/slide" Target="slides/slide290.xml"/><Relationship Id="rId39" Type="http://schemas.openxmlformats.org/officeDocument/2006/relationships/slide" Target="slides/slide33.xml"/><Relationship Id="rId174" Type="http://schemas.openxmlformats.org/officeDocument/2006/relationships/slide" Target="slides/slide168.xml"/><Relationship Id="rId295" Type="http://schemas.openxmlformats.org/officeDocument/2006/relationships/slide" Target="slides/slide289.xml"/><Relationship Id="rId38" Type="http://schemas.openxmlformats.org/officeDocument/2006/relationships/slide" Target="slides/slide32.xml"/><Relationship Id="rId173" Type="http://schemas.openxmlformats.org/officeDocument/2006/relationships/slide" Target="slides/slide167.xml"/><Relationship Id="rId294" Type="http://schemas.openxmlformats.org/officeDocument/2006/relationships/slide" Target="slides/slide288.xml"/><Relationship Id="rId179" Type="http://schemas.openxmlformats.org/officeDocument/2006/relationships/slide" Target="slides/slide173.xml"/><Relationship Id="rId178" Type="http://schemas.openxmlformats.org/officeDocument/2006/relationships/slide" Target="slides/slide172.xml"/><Relationship Id="rId299" Type="http://schemas.openxmlformats.org/officeDocument/2006/relationships/slide" Target="slides/slide293.xml"/><Relationship Id="rId177" Type="http://schemas.openxmlformats.org/officeDocument/2006/relationships/slide" Target="slides/slide171.xml"/><Relationship Id="rId298" Type="http://schemas.openxmlformats.org/officeDocument/2006/relationships/slide" Target="slides/slide29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98" Type="http://schemas.openxmlformats.org/officeDocument/2006/relationships/slide" Target="slides/slide192.xml"/><Relationship Id="rId14" Type="http://schemas.openxmlformats.org/officeDocument/2006/relationships/slide" Target="slides/slide8.xml"/><Relationship Id="rId197" Type="http://schemas.openxmlformats.org/officeDocument/2006/relationships/slide" Target="slides/slide191.xml"/><Relationship Id="rId17" Type="http://schemas.openxmlformats.org/officeDocument/2006/relationships/slide" Target="slides/slide11.xml"/><Relationship Id="rId196" Type="http://schemas.openxmlformats.org/officeDocument/2006/relationships/slide" Target="slides/slide190.xml"/><Relationship Id="rId16" Type="http://schemas.openxmlformats.org/officeDocument/2006/relationships/slide" Target="slides/slide10.xml"/><Relationship Id="rId195" Type="http://schemas.openxmlformats.org/officeDocument/2006/relationships/slide" Target="slides/slide189.xml"/><Relationship Id="rId19" Type="http://schemas.openxmlformats.org/officeDocument/2006/relationships/slide" Target="slides/slide13.xml"/><Relationship Id="rId18" Type="http://schemas.openxmlformats.org/officeDocument/2006/relationships/slide" Target="slides/slide12.xml"/><Relationship Id="rId199" Type="http://schemas.openxmlformats.org/officeDocument/2006/relationships/slide" Target="slides/slide193.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271" Type="http://schemas.openxmlformats.org/officeDocument/2006/relationships/slide" Target="slides/slide265.xml"/><Relationship Id="rId87" Type="http://schemas.openxmlformats.org/officeDocument/2006/relationships/slide" Target="slides/slide81.xml"/><Relationship Id="rId270" Type="http://schemas.openxmlformats.org/officeDocument/2006/relationships/slide" Target="slides/slide264.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269" Type="http://schemas.openxmlformats.org/officeDocument/2006/relationships/slide" Target="slides/slide263.xml"/><Relationship Id="rId9" Type="http://schemas.openxmlformats.org/officeDocument/2006/relationships/slide" Target="slides/slide3.xml"/><Relationship Id="rId143" Type="http://schemas.openxmlformats.org/officeDocument/2006/relationships/slide" Target="slides/slide137.xml"/><Relationship Id="rId264" Type="http://schemas.openxmlformats.org/officeDocument/2006/relationships/slide" Target="slides/slide258.xml"/><Relationship Id="rId142" Type="http://schemas.openxmlformats.org/officeDocument/2006/relationships/slide" Target="slides/slide136.xml"/><Relationship Id="rId263" Type="http://schemas.openxmlformats.org/officeDocument/2006/relationships/slide" Target="slides/slide257.xml"/><Relationship Id="rId141" Type="http://schemas.openxmlformats.org/officeDocument/2006/relationships/slide" Target="slides/slide135.xml"/><Relationship Id="rId262" Type="http://schemas.openxmlformats.org/officeDocument/2006/relationships/slide" Target="slides/slide256.xml"/><Relationship Id="rId140" Type="http://schemas.openxmlformats.org/officeDocument/2006/relationships/slide" Target="slides/slide134.xml"/><Relationship Id="rId261" Type="http://schemas.openxmlformats.org/officeDocument/2006/relationships/slide" Target="slides/slide255.xml"/><Relationship Id="rId5" Type="http://schemas.openxmlformats.org/officeDocument/2006/relationships/slideMaster" Target="slideMasters/slideMaster1.xml"/><Relationship Id="rId147" Type="http://schemas.openxmlformats.org/officeDocument/2006/relationships/slide" Target="slides/slide141.xml"/><Relationship Id="rId268" Type="http://schemas.openxmlformats.org/officeDocument/2006/relationships/slide" Target="slides/slide262.xml"/><Relationship Id="rId6" Type="http://schemas.openxmlformats.org/officeDocument/2006/relationships/notesMaster" Target="notesMasters/notesMaster1.xml"/><Relationship Id="rId146" Type="http://schemas.openxmlformats.org/officeDocument/2006/relationships/slide" Target="slides/slide140.xml"/><Relationship Id="rId267" Type="http://schemas.openxmlformats.org/officeDocument/2006/relationships/slide" Target="slides/slide261.xml"/><Relationship Id="rId7" Type="http://schemas.openxmlformats.org/officeDocument/2006/relationships/slide" Target="slides/slide1.xml"/><Relationship Id="rId145" Type="http://schemas.openxmlformats.org/officeDocument/2006/relationships/slide" Target="slides/slide139.xml"/><Relationship Id="rId266" Type="http://schemas.openxmlformats.org/officeDocument/2006/relationships/slide" Target="slides/slide260.xml"/><Relationship Id="rId8" Type="http://schemas.openxmlformats.org/officeDocument/2006/relationships/slide" Target="slides/slide2.xml"/><Relationship Id="rId144" Type="http://schemas.openxmlformats.org/officeDocument/2006/relationships/slide" Target="slides/slide138.xml"/><Relationship Id="rId265" Type="http://schemas.openxmlformats.org/officeDocument/2006/relationships/slide" Target="slides/slide259.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260" Type="http://schemas.openxmlformats.org/officeDocument/2006/relationships/slide" Target="slides/slide254.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259" Type="http://schemas.openxmlformats.org/officeDocument/2006/relationships/slide" Target="slides/slide253.xml"/><Relationship Id="rId137" Type="http://schemas.openxmlformats.org/officeDocument/2006/relationships/slide" Target="slides/slide131.xml"/><Relationship Id="rId258" Type="http://schemas.openxmlformats.org/officeDocument/2006/relationships/slide" Target="slides/slide252.xml"/><Relationship Id="rId132" Type="http://schemas.openxmlformats.org/officeDocument/2006/relationships/slide" Target="slides/slide126.xml"/><Relationship Id="rId253" Type="http://schemas.openxmlformats.org/officeDocument/2006/relationships/slide" Target="slides/slide247.xml"/><Relationship Id="rId131" Type="http://schemas.openxmlformats.org/officeDocument/2006/relationships/slide" Target="slides/slide125.xml"/><Relationship Id="rId252" Type="http://schemas.openxmlformats.org/officeDocument/2006/relationships/slide" Target="slides/slide246.xml"/><Relationship Id="rId130" Type="http://schemas.openxmlformats.org/officeDocument/2006/relationships/slide" Target="slides/slide124.xml"/><Relationship Id="rId251" Type="http://schemas.openxmlformats.org/officeDocument/2006/relationships/slide" Target="slides/slide245.xml"/><Relationship Id="rId250" Type="http://schemas.openxmlformats.org/officeDocument/2006/relationships/slide" Target="slides/slide244.xml"/><Relationship Id="rId136" Type="http://schemas.openxmlformats.org/officeDocument/2006/relationships/slide" Target="slides/slide130.xml"/><Relationship Id="rId257" Type="http://schemas.openxmlformats.org/officeDocument/2006/relationships/slide" Target="slides/slide251.xml"/><Relationship Id="rId135" Type="http://schemas.openxmlformats.org/officeDocument/2006/relationships/slide" Target="slides/slide129.xml"/><Relationship Id="rId256" Type="http://schemas.openxmlformats.org/officeDocument/2006/relationships/slide" Target="slides/slide250.xml"/><Relationship Id="rId134" Type="http://schemas.openxmlformats.org/officeDocument/2006/relationships/slide" Target="slides/slide128.xml"/><Relationship Id="rId255" Type="http://schemas.openxmlformats.org/officeDocument/2006/relationships/slide" Target="slides/slide249.xml"/><Relationship Id="rId133" Type="http://schemas.openxmlformats.org/officeDocument/2006/relationships/slide" Target="slides/slide127.xml"/><Relationship Id="rId254" Type="http://schemas.openxmlformats.org/officeDocument/2006/relationships/slide" Target="slides/slide248.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293" Type="http://schemas.openxmlformats.org/officeDocument/2006/relationships/slide" Target="slides/slide287.xml"/><Relationship Id="rId65" Type="http://schemas.openxmlformats.org/officeDocument/2006/relationships/slide" Target="slides/slide59.xml"/><Relationship Id="rId171" Type="http://schemas.openxmlformats.org/officeDocument/2006/relationships/slide" Target="slides/slide165.xml"/><Relationship Id="rId292" Type="http://schemas.openxmlformats.org/officeDocument/2006/relationships/slide" Target="slides/slide286.xml"/><Relationship Id="rId68" Type="http://schemas.openxmlformats.org/officeDocument/2006/relationships/slide" Target="slides/slide62.xml"/><Relationship Id="rId170" Type="http://schemas.openxmlformats.org/officeDocument/2006/relationships/slide" Target="slides/slide164.xml"/><Relationship Id="rId291" Type="http://schemas.openxmlformats.org/officeDocument/2006/relationships/slide" Target="slides/slide285.xml"/><Relationship Id="rId67" Type="http://schemas.openxmlformats.org/officeDocument/2006/relationships/slide" Target="slides/slide61.xml"/><Relationship Id="rId290" Type="http://schemas.openxmlformats.org/officeDocument/2006/relationships/slide" Target="slides/slide284.xml"/><Relationship Id="rId60" Type="http://schemas.openxmlformats.org/officeDocument/2006/relationships/slide" Target="slides/slide54.xml"/><Relationship Id="rId165" Type="http://schemas.openxmlformats.org/officeDocument/2006/relationships/slide" Target="slides/slide159.xml"/><Relationship Id="rId286" Type="http://schemas.openxmlformats.org/officeDocument/2006/relationships/slide" Target="slides/slide280.xml"/><Relationship Id="rId69" Type="http://schemas.openxmlformats.org/officeDocument/2006/relationships/slide" Target="slides/slide63.xml"/><Relationship Id="rId164" Type="http://schemas.openxmlformats.org/officeDocument/2006/relationships/slide" Target="slides/slide158.xml"/><Relationship Id="rId285" Type="http://schemas.openxmlformats.org/officeDocument/2006/relationships/slide" Target="slides/slide279.xml"/><Relationship Id="rId163" Type="http://schemas.openxmlformats.org/officeDocument/2006/relationships/slide" Target="slides/slide157.xml"/><Relationship Id="rId284" Type="http://schemas.openxmlformats.org/officeDocument/2006/relationships/slide" Target="slides/slide278.xml"/><Relationship Id="rId162" Type="http://schemas.openxmlformats.org/officeDocument/2006/relationships/slide" Target="slides/slide156.xml"/><Relationship Id="rId283" Type="http://schemas.openxmlformats.org/officeDocument/2006/relationships/slide" Target="slides/slide277.xml"/><Relationship Id="rId169" Type="http://schemas.openxmlformats.org/officeDocument/2006/relationships/slide" Target="slides/slide163.xml"/><Relationship Id="rId168" Type="http://schemas.openxmlformats.org/officeDocument/2006/relationships/slide" Target="slides/slide162.xml"/><Relationship Id="rId289" Type="http://schemas.openxmlformats.org/officeDocument/2006/relationships/slide" Target="slides/slide283.xml"/><Relationship Id="rId167" Type="http://schemas.openxmlformats.org/officeDocument/2006/relationships/slide" Target="slides/slide161.xml"/><Relationship Id="rId288" Type="http://schemas.openxmlformats.org/officeDocument/2006/relationships/slide" Target="slides/slide282.xml"/><Relationship Id="rId166" Type="http://schemas.openxmlformats.org/officeDocument/2006/relationships/slide" Target="slides/slide160.xml"/><Relationship Id="rId287" Type="http://schemas.openxmlformats.org/officeDocument/2006/relationships/slide" Target="slides/slide281.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282" Type="http://schemas.openxmlformats.org/officeDocument/2006/relationships/slide" Target="slides/slide276.xml"/><Relationship Id="rId54" Type="http://schemas.openxmlformats.org/officeDocument/2006/relationships/slide" Target="slides/slide48.xml"/><Relationship Id="rId160" Type="http://schemas.openxmlformats.org/officeDocument/2006/relationships/slide" Target="slides/slide154.xml"/><Relationship Id="rId281" Type="http://schemas.openxmlformats.org/officeDocument/2006/relationships/slide" Target="slides/slide275.xml"/><Relationship Id="rId57" Type="http://schemas.openxmlformats.org/officeDocument/2006/relationships/slide" Target="slides/slide51.xml"/><Relationship Id="rId280" Type="http://schemas.openxmlformats.org/officeDocument/2006/relationships/slide" Target="slides/slide274.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275" Type="http://schemas.openxmlformats.org/officeDocument/2006/relationships/slide" Target="slides/slide269.xml"/><Relationship Id="rId58" Type="http://schemas.openxmlformats.org/officeDocument/2006/relationships/slide" Target="slides/slide52.xml"/><Relationship Id="rId153" Type="http://schemas.openxmlformats.org/officeDocument/2006/relationships/slide" Target="slides/slide147.xml"/><Relationship Id="rId274" Type="http://schemas.openxmlformats.org/officeDocument/2006/relationships/slide" Target="slides/slide268.xml"/><Relationship Id="rId152" Type="http://schemas.openxmlformats.org/officeDocument/2006/relationships/slide" Target="slides/slide146.xml"/><Relationship Id="rId273" Type="http://schemas.openxmlformats.org/officeDocument/2006/relationships/slide" Target="slides/slide267.xml"/><Relationship Id="rId151" Type="http://schemas.openxmlformats.org/officeDocument/2006/relationships/slide" Target="slides/slide145.xml"/><Relationship Id="rId272" Type="http://schemas.openxmlformats.org/officeDocument/2006/relationships/slide" Target="slides/slide266.xml"/><Relationship Id="rId158" Type="http://schemas.openxmlformats.org/officeDocument/2006/relationships/slide" Target="slides/slide152.xml"/><Relationship Id="rId279" Type="http://schemas.openxmlformats.org/officeDocument/2006/relationships/slide" Target="slides/slide273.xml"/><Relationship Id="rId157" Type="http://schemas.openxmlformats.org/officeDocument/2006/relationships/slide" Target="slides/slide151.xml"/><Relationship Id="rId278" Type="http://schemas.openxmlformats.org/officeDocument/2006/relationships/slide" Target="slides/slide272.xml"/><Relationship Id="rId156" Type="http://schemas.openxmlformats.org/officeDocument/2006/relationships/slide" Target="slides/slide150.xml"/><Relationship Id="rId277" Type="http://schemas.openxmlformats.org/officeDocument/2006/relationships/slide" Target="slides/slide271.xml"/><Relationship Id="rId155" Type="http://schemas.openxmlformats.org/officeDocument/2006/relationships/slide" Target="slides/slide149.xml"/><Relationship Id="rId276" Type="http://schemas.openxmlformats.org/officeDocument/2006/relationships/slide" Target="slides/slide270.xml"/><Relationship Id="rId107" Type="http://schemas.openxmlformats.org/officeDocument/2006/relationships/slide" Target="slides/slide101.xml"/><Relationship Id="rId228" Type="http://schemas.openxmlformats.org/officeDocument/2006/relationships/slide" Target="slides/slide222.xml"/><Relationship Id="rId106" Type="http://schemas.openxmlformats.org/officeDocument/2006/relationships/slide" Target="slides/slide100.xml"/><Relationship Id="rId227" Type="http://schemas.openxmlformats.org/officeDocument/2006/relationships/slide" Target="slides/slide221.xml"/><Relationship Id="rId105" Type="http://schemas.openxmlformats.org/officeDocument/2006/relationships/slide" Target="slides/slide99.xml"/><Relationship Id="rId226" Type="http://schemas.openxmlformats.org/officeDocument/2006/relationships/slide" Target="slides/slide220.xml"/><Relationship Id="rId104" Type="http://schemas.openxmlformats.org/officeDocument/2006/relationships/slide" Target="slides/slide98.xml"/><Relationship Id="rId225" Type="http://schemas.openxmlformats.org/officeDocument/2006/relationships/slide" Target="slides/slide219.xml"/><Relationship Id="rId109" Type="http://schemas.openxmlformats.org/officeDocument/2006/relationships/slide" Target="slides/slide103.xml"/><Relationship Id="rId108" Type="http://schemas.openxmlformats.org/officeDocument/2006/relationships/slide" Target="slides/slide102.xml"/><Relationship Id="rId229" Type="http://schemas.openxmlformats.org/officeDocument/2006/relationships/slide" Target="slides/slide223.xml"/><Relationship Id="rId220" Type="http://schemas.openxmlformats.org/officeDocument/2006/relationships/slide" Target="slides/slide214.xml"/><Relationship Id="rId103" Type="http://schemas.openxmlformats.org/officeDocument/2006/relationships/slide" Target="slides/slide97.xml"/><Relationship Id="rId224" Type="http://schemas.openxmlformats.org/officeDocument/2006/relationships/slide" Target="slides/slide218.xml"/><Relationship Id="rId102" Type="http://schemas.openxmlformats.org/officeDocument/2006/relationships/slide" Target="slides/slide96.xml"/><Relationship Id="rId223" Type="http://schemas.openxmlformats.org/officeDocument/2006/relationships/slide" Target="slides/slide217.xml"/><Relationship Id="rId101" Type="http://schemas.openxmlformats.org/officeDocument/2006/relationships/slide" Target="slides/slide95.xml"/><Relationship Id="rId222" Type="http://schemas.openxmlformats.org/officeDocument/2006/relationships/slide" Target="slides/slide216.xml"/><Relationship Id="rId100" Type="http://schemas.openxmlformats.org/officeDocument/2006/relationships/slide" Target="slides/slide94.xml"/><Relationship Id="rId221" Type="http://schemas.openxmlformats.org/officeDocument/2006/relationships/slide" Target="slides/slide215.xml"/><Relationship Id="rId217" Type="http://schemas.openxmlformats.org/officeDocument/2006/relationships/slide" Target="slides/slide211.xml"/><Relationship Id="rId216" Type="http://schemas.openxmlformats.org/officeDocument/2006/relationships/slide" Target="slides/slide210.xml"/><Relationship Id="rId215" Type="http://schemas.openxmlformats.org/officeDocument/2006/relationships/slide" Target="slides/slide209.xml"/><Relationship Id="rId214" Type="http://schemas.openxmlformats.org/officeDocument/2006/relationships/slide" Target="slides/slide208.xml"/><Relationship Id="rId219" Type="http://schemas.openxmlformats.org/officeDocument/2006/relationships/slide" Target="slides/slide213.xml"/><Relationship Id="rId218" Type="http://schemas.openxmlformats.org/officeDocument/2006/relationships/slide" Target="slides/slide212.xml"/><Relationship Id="rId213" Type="http://schemas.openxmlformats.org/officeDocument/2006/relationships/slide" Target="slides/slide207.xml"/><Relationship Id="rId212" Type="http://schemas.openxmlformats.org/officeDocument/2006/relationships/slide" Target="slides/slide206.xml"/><Relationship Id="rId211" Type="http://schemas.openxmlformats.org/officeDocument/2006/relationships/slide" Target="slides/slide205.xml"/><Relationship Id="rId210" Type="http://schemas.openxmlformats.org/officeDocument/2006/relationships/slide" Target="slides/slide204.xml"/><Relationship Id="rId129" Type="http://schemas.openxmlformats.org/officeDocument/2006/relationships/slide" Target="slides/slide123.xml"/><Relationship Id="rId128" Type="http://schemas.openxmlformats.org/officeDocument/2006/relationships/slide" Target="slides/slide122.xml"/><Relationship Id="rId249" Type="http://schemas.openxmlformats.org/officeDocument/2006/relationships/slide" Target="slides/slide243.xml"/><Relationship Id="rId127" Type="http://schemas.openxmlformats.org/officeDocument/2006/relationships/slide" Target="slides/slide121.xml"/><Relationship Id="rId248" Type="http://schemas.openxmlformats.org/officeDocument/2006/relationships/slide" Target="slides/slide242.xml"/><Relationship Id="rId126" Type="http://schemas.openxmlformats.org/officeDocument/2006/relationships/slide" Target="slides/slide120.xml"/><Relationship Id="rId247" Type="http://schemas.openxmlformats.org/officeDocument/2006/relationships/slide" Target="slides/slide241.xml"/><Relationship Id="rId121" Type="http://schemas.openxmlformats.org/officeDocument/2006/relationships/slide" Target="slides/slide115.xml"/><Relationship Id="rId242" Type="http://schemas.openxmlformats.org/officeDocument/2006/relationships/slide" Target="slides/slide236.xml"/><Relationship Id="rId120" Type="http://schemas.openxmlformats.org/officeDocument/2006/relationships/slide" Target="slides/slide114.xml"/><Relationship Id="rId241" Type="http://schemas.openxmlformats.org/officeDocument/2006/relationships/slide" Target="slides/slide235.xml"/><Relationship Id="rId240" Type="http://schemas.openxmlformats.org/officeDocument/2006/relationships/slide" Target="slides/slide234.xml"/><Relationship Id="rId125" Type="http://schemas.openxmlformats.org/officeDocument/2006/relationships/slide" Target="slides/slide119.xml"/><Relationship Id="rId246" Type="http://schemas.openxmlformats.org/officeDocument/2006/relationships/slide" Target="slides/slide240.xml"/><Relationship Id="rId124" Type="http://schemas.openxmlformats.org/officeDocument/2006/relationships/slide" Target="slides/slide118.xml"/><Relationship Id="rId245" Type="http://schemas.openxmlformats.org/officeDocument/2006/relationships/slide" Target="slides/slide239.xml"/><Relationship Id="rId123" Type="http://schemas.openxmlformats.org/officeDocument/2006/relationships/slide" Target="slides/slide117.xml"/><Relationship Id="rId244" Type="http://schemas.openxmlformats.org/officeDocument/2006/relationships/slide" Target="slides/slide238.xml"/><Relationship Id="rId122" Type="http://schemas.openxmlformats.org/officeDocument/2006/relationships/slide" Target="slides/slide116.xml"/><Relationship Id="rId243" Type="http://schemas.openxmlformats.org/officeDocument/2006/relationships/slide" Target="slides/slide237.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239" Type="http://schemas.openxmlformats.org/officeDocument/2006/relationships/slide" Target="slides/slide233.xml"/><Relationship Id="rId117" Type="http://schemas.openxmlformats.org/officeDocument/2006/relationships/slide" Target="slides/slide111.xml"/><Relationship Id="rId238" Type="http://schemas.openxmlformats.org/officeDocument/2006/relationships/slide" Target="slides/slide232.xml"/><Relationship Id="rId116" Type="http://schemas.openxmlformats.org/officeDocument/2006/relationships/slide" Target="slides/slide110.xml"/><Relationship Id="rId237" Type="http://schemas.openxmlformats.org/officeDocument/2006/relationships/slide" Target="slides/slide231.xml"/><Relationship Id="rId115" Type="http://schemas.openxmlformats.org/officeDocument/2006/relationships/slide" Target="slides/slide109.xml"/><Relationship Id="rId236" Type="http://schemas.openxmlformats.org/officeDocument/2006/relationships/slide" Target="slides/slide230.xml"/><Relationship Id="rId119" Type="http://schemas.openxmlformats.org/officeDocument/2006/relationships/slide" Target="slides/slide113.xml"/><Relationship Id="rId110" Type="http://schemas.openxmlformats.org/officeDocument/2006/relationships/slide" Target="slides/slide104.xml"/><Relationship Id="rId231" Type="http://schemas.openxmlformats.org/officeDocument/2006/relationships/slide" Target="slides/slide225.xml"/><Relationship Id="rId230" Type="http://schemas.openxmlformats.org/officeDocument/2006/relationships/slide" Target="slides/slide224.xml"/><Relationship Id="rId114" Type="http://schemas.openxmlformats.org/officeDocument/2006/relationships/slide" Target="slides/slide108.xml"/><Relationship Id="rId235" Type="http://schemas.openxmlformats.org/officeDocument/2006/relationships/slide" Target="slides/slide229.xml"/><Relationship Id="rId113" Type="http://schemas.openxmlformats.org/officeDocument/2006/relationships/slide" Target="slides/slide107.xml"/><Relationship Id="rId234" Type="http://schemas.openxmlformats.org/officeDocument/2006/relationships/slide" Target="slides/slide228.xml"/><Relationship Id="rId112" Type="http://schemas.openxmlformats.org/officeDocument/2006/relationships/slide" Target="slides/slide106.xml"/><Relationship Id="rId233" Type="http://schemas.openxmlformats.org/officeDocument/2006/relationships/slide" Target="slides/slide227.xml"/><Relationship Id="rId111" Type="http://schemas.openxmlformats.org/officeDocument/2006/relationships/slide" Target="slides/slide105.xml"/><Relationship Id="rId232" Type="http://schemas.openxmlformats.org/officeDocument/2006/relationships/slide" Target="slides/slide226.xml"/><Relationship Id="rId305" Type="http://schemas.openxmlformats.org/officeDocument/2006/relationships/font" Target="fonts/Roboto-boldItalic.fntdata"/><Relationship Id="rId304" Type="http://schemas.openxmlformats.org/officeDocument/2006/relationships/font" Target="fonts/Roboto-italic.fntdata"/><Relationship Id="rId303" Type="http://schemas.openxmlformats.org/officeDocument/2006/relationships/font" Target="fonts/Roboto-bold.fntdata"/><Relationship Id="rId302" Type="http://schemas.openxmlformats.org/officeDocument/2006/relationships/font" Target="fonts/Roboto-regular.fntdata"/><Relationship Id="rId301" Type="http://schemas.openxmlformats.org/officeDocument/2006/relationships/slide" Target="slides/slide295.xml"/><Relationship Id="rId300" Type="http://schemas.openxmlformats.org/officeDocument/2006/relationships/slide" Target="slides/slide294.xml"/><Relationship Id="rId206" Type="http://schemas.openxmlformats.org/officeDocument/2006/relationships/slide" Target="slides/slide200.xml"/><Relationship Id="rId205" Type="http://schemas.openxmlformats.org/officeDocument/2006/relationships/slide" Target="slides/slide199.xml"/><Relationship Id="rId204" Type="http://schemas.openxmlformats.org/officeDocument/2006/relationships/slide" Target="slides/slide198.xml"/><Relationship Id="rId203" Type="http://schemas.openxmlformats.org/officeDocument/2006/relationships/slide" Target="slides/slide197.xml"/><Relationship Id="rId209" Type="http://schemas.openxmlformats.org/officeDocument/2006/relationships/slide" Target="slides/slide203.xml"/><Relationship Id="rId208" Type="http://schemas.openxmlformats.org/officeDocument/2006/relationships/slide" Target="slides/slide202.xml"/><Relationship Id="rId207" Type="http://schemas.openxmlformats.org/officeDocument/2006/relationships/slide" Target="slides/slide201.xml"/><Relationship Id="rId202" Type="http://schemas.openxmlformats.org/officeDocument/2006/relationships/slide" Target="slides/slide196.xml"/><Relationship Id="rId201" Type="http://schemas.openxmlformats.org/officeDocument/2006/relationships/slide" Target="slides/slide195.xml"/><Relationship Id="rId200" Type="http://schemas.openxmlformats.org/officeDocument/2006/relationships/slide" Target="slides/slide19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d701cb55c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d701cb55c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20361dfa61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20361dfa61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0361dfa61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20361dfa61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0361dfa61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20361dfa61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0361dfa61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20361dfa61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0361dfa61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20361dfa61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20361dfa61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20361dfa61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20361dfa61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20361dfa61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f0467026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f0467026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f0467026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1f0467026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f04670266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f04670266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c35c324336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c35c324336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20361dfa61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20361dfa61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f04670266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1f04670266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1f04670266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1f04670266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1f02a4ba2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1f02a4ba2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1c35c324336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1c35c324336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180f445da9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180f445da9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1c35c324336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1c35c324336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180f445da90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180f445da90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180f445da90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180f445da90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1c35c324336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1c35c324336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80f445da9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80f445da9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180f445da90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180f445da90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180f445da90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180f445da90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180f445da90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180f445da90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80f445da90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180f445da90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180f445da90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180f445da90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1d09223082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1d09223082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180f445da90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180f445da90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180f445da90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180f445da90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1d701cb55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1d701cb55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80f445da90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180f445da90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80f445da9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80f445da9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180f445da90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180f445da90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180f445da90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180f445da90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180f445da90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180f445da90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180f445da90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180f445da90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180f445da90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180f445da90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180f445da90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180f445da90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180f445da90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180f445da90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1c35c324336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1c35c324336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1c35c324336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1c35c324336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1fd796b698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1fd796b698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80f445da9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80f445da9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1c23394b49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1c23394b49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1fd796b698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1fd796b698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1c35c324336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1c35c324336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1c35c324336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1c35c324336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1fd796b698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1fd796b698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1c23394b4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1c23394b4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1c35c324336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1c35c324336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1c35c324336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1c35c324336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1c35c324336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1c35c324336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1fd796b69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1fd796b69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cd4b419c1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cd4b419c1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1c23394b4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1c23394b4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1fd796b69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1fd796b69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1fd796b698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1fd796b698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180f445da90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180f445da90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1c35c324336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1c35c324336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1c35c324336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1c35c324336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1c35c324336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1c35c324336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180f445da90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180f445da90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180f445da90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180f445da90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180f445da90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180f445da90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c35c324336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c35c324336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1c35c324336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1c35c324336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1c35c324336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1c35c324336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180f445da90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180f445da90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1c35c324336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1c35c324336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2040bf7ed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2040bf7ed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1c35c324336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5" name="Google Shape;1075;g1c35c324336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1c35c324336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1c35c324336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g1c35c324336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8" name="Google Shape;1088;g1c35c324336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1c35c32433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1c35c32433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g1c35c324336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1" name="Google Shape;1101;g1c35c324336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80f445da9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80f445da9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1c35c324336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1c35c324336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g180f445da90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180f445da90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g1c35c324336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9" name="Google Shape;1119;g1c35c324336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g202022867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5" name="Google Shape;1125;g202022867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g1c35c324336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2" name="Google Shape;1132;g1c35c324336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2020228674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2020228674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g1c35c324336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4" name="Google Shape;1144;g1c35c324336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g1c35c324336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0" name="Google Shape;1150;g1c35c324336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1c35c324336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1c35c324336_0_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1c35c324336_0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1c35c324336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cd4b419c1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cd4b419c1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1c35c324336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1c35c324336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g1d701cb55c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4" name="Google Shape;1174;g1d701cb55c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1c35c324336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1c35c324336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1c35c324336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1c35c324336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20077faeea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20077faeea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g20077faeea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8" name="Google Shape;1198;g20077faeea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g20077faeea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4" name="Google Shape;1204;g20077faeea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20077faeea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20077faeea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1c35c324336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1c35c324336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g180f445da90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2" name="Google Shape;1222;g180f445da90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80f445da9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80f445da9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g180f445da90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8" name="Google Shape;1228;g180f445da90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221c6045c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221c6045c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2040bf7ed7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2040bf7ed7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g2040bf7ed7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7" name="Google Shape;1247;g2040bf7ed7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g1c35c324336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3" name="Google Shape;1253;g1c35c324336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8" name="Shape 1258"/>
        <p:cNvGrpSpPr/>
        <p:nvPr/>
      </p:nvGrpSpPr>
      <p:grpSpPr>
        <a:xfrm>
          <a:off x="0" y="0"/>
          <a:ext cx="0" cy="0"/>
          <a:chOff x="0" y="0"/>
          <a:chExt cx="0" cy="0"/>
        </a:xfrm>
      </p:grpSpPr>
      <p:sp>
        <p:nvSpPr>
          <p:cNvPr id="1259" name="Google Shape;1259;g1c35c324336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0" name="Google Shape;1260;g1c35c324336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1c35c324336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1c35c324336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g2020228674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3" name="Google Shape;1273;g2020228674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g2040bf7ed7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9" name="Google Shape;1279;g2040bf7ed7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4" name="Shape 1284"/>
        <p:cNvGrpSpPr/>
        <p:nvPr/>
      </p:nvGrpSpPr>
      <p:grpSpPr>
        <a:xfrm>
          <a:off x="0" y="0"/>
          <a:ext cx="0" cy="0"/>
          <a:chOff x="0" y="0"/>
          <a:chExt cx="0" cy="0"/>
        </a:xfrm>
      </p:grpSpPr>
      <p:sp>
        <p:nvSpPr>
          <p:cNvPr id="1285" name="Google Shape;1285;g1c35c324336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6" name="Google Shape;1286;g1c35c324336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c35c32433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c35c32433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80f445da90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80f445da90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g2040bf7ed7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2" name="Google Shape;1292;g2040bf7ed7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2040bf7ed7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2040bf7ed7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2040bf7ed7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4" name="Google Shape;1304;g2040bf7ed7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8" name="Shape 1308"/>
        <p:cNvGrpSpPr/>
        <p:nvPr/>
      </p:nvGrpSpPr>
      <p:grpSpPr>
        <a:xfrm>
          <a:off x="0" y="0"/>
          <a:ext cx="0" cy="0"/>
          <a:chOff x="0" y="0"/>
          <a:chExt cx="0" cy="0"/>
        </a:xfrm>
      </p:grpSpPr>
      <p:sp>
        <p:nvSpPr>
          <p:cNvPr id="1309" name="Google Shape;1309;g1c35c324336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0" name="Google Shape;1310;g1c35c324336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4" name="Shape 1314"/>
        <p:cNvGrpSpPr/>
        <p:nvPr/>
      </p:nvGrpSpPr>
      <p:grpSpPr>
        <a:xfrm>
          <a:off x="0" y="0"/>
          <a:ext cx="0" cy="0"/>
          <a:chOff x="0" y="0"/>
          <a:chExt cx="0" cy="0"/>
        </a:xfrm>
      </p:grpSpPr>
      <p:sp>
        <p:nvSpPr>
          <p:cNvPr id="1315" name="Google Shape;1315;g221c6045ca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6" name="Google Shape;1316;g221c6045ca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g221c6045ca9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2" name="Google Shape;1322;g221c6045ca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6" name="Shape 1326"/>
        <p:cNvGrpSpPr/>
        <p:nvPr/>
      </p:nvGrpSpPr>
      <p:grpSpPr>
        <a:xfrm>
          <a:off x="0" y="0"/>
          <a:ext cx="0" cy="0"/>
          <a:chOff x="0" y="0"/>
          <a:chExt cx="0" cy="0"/>
        </a:xfrm>
      </p:grpSpPr>
      <p:sp>
        <p:nvSpPr>
          <p:cNvPr id="1327" name="Google Shape;1327;g1c35c324336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8" name="Google Shape;1328;g1c35c324336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3" name="Shape 1333"/>
        <p:cNvGrpSpPr/>
        <p:nvPr/>
      </p:nvGrpSpPr>
      <p:grpSpPr>
        <a:xfrm>
          <a:off x="0" y="0"/>
          <a:ext cx="0" cy="0"/>
          <a:chOff x="0" y="0"/>
          <a:chExt cx="0" cy="0"/>
        </a:xfrm>
      </p:grpSpPr>
      <p:sp>
        <p:nvSpPr>
          <p:cNvPr id="1334" name="Google Shape;1334;g1c35c324336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5" name="Google Shape;1335;g1c35c324336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g1c35c324336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1" name="Google Shape;1341;g1c35c324336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1c35c324336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1c35c324336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80f445da9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80f445da9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1c35c324336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1c35c324336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g1c35c324336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0" name="Google Shape;1360;g1c35c324336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1c35c324336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1c35c324336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1" name="Shape 1371"/>
        <p:cNvGrpSpPr/>
        <p:nvPr/>
      </p:nvGrpSpPr>
      <p:grpSpPr>
        <a:xfrm>
          <a:off x="0" y="0"/>
          <a:ext cx="0" cy="0"/>
          <a:chOff x="0" y="0"/>
          <a:chExt cx="0" cy="0"/>
        </a:xfrm>
      </p:grpSpPr>
      <p:sp>
        <p:nvSpPr>
          <p:cNvPr id="1372" name="Google Shape;1372;g1c35c324336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3" name="Google Shape;1373;g1c35c324336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8" name="Shape 1378"/>
        <p:cNvGrpSpPr/>
        <p:nvPr/>
      </p:nvGrpSpPr>
      <p:grpSpPr>
        <a:xfrm>
          <a:off x="0" y="0"/>
          <a:ext cx="0" cy="0"/>
          <a:chOff x="0" y="0"/>
          <a:chExt cx="0" cy="0"/>
        </a:xfrm>
      </p:grpSpPr>
      <p:sp>
        <p:nvSpPr>
          <p:cNvPr id="1379" name="Google Shape;1379;g1c35c324336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0" name="Google Shape;1380;g1c35c324336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4" name="Shape 1384"/>
        <p:cNvGrpSpPr/>
        <p:nvPr/>
      </p:nvGrpSpPr>
      <p:grpSpPr>
        <a:xfrm>
          <a:off x="0" y="0"/>
          <a:ext cx="0" cy="0"/>
          <a:chOff x="0" y="0"/>
          <a:chExt cx="0" cy="0"/>
        </a:xfrm>
      </p:grpSpPr>
      <p:sp>
        <p:nvSpPr>
          <p:cNvPr id="1385" name="Google Shape;1385;g1c35c324336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6" name="Google Shape;1386;g1c35c324336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0" name="Shape 1390"/>
        <p:cNvGrpSpPr/>
        <p:nvPr/>
      </p:nvGrpSpPr>
      <p:grpSpPr>
        <a:xfrm>
          <a:off x="0" y="0"/>
          <a:ext cx="0" cy="0"/>
          <a:chOff x="0" y="0"/>
          <a:chExt cx="0" cy="0"/>
        </a:xfrm>
      </p:grpSpPr>
      <p:sp>
        <p:nvSpPr>
          <p:cNvPr id="1391" name="Google Shape;1391;g1c35c324336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2" name="Google Shape;1392;g1c35c324336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1c35c324336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1c35c324336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g1c35c324336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1c35c324336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20077faee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20077faee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80f445da9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80f445da9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5" name="Shape 1415"/>
        <p:cNvGrpSpPr/>
        <p:nvPr/>
      </p:nvGrpSpPr>
      <p:grpSpPr>
        <a:xfrm>
          <a:off x="0" y="0"/>
          <a:ext cx="0" cy="0"/>
          <a:chOff x="0" y="0"/>
          <a:chExt cx="0" cy="0"/>
        </a:xfrm>
      </p:grpSpPr>
      <p:sp>
        <p:nvSpPr>
          <p:cNvPr id="1416" name="Google Shape;1416;g20077faeea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7" name="Google Shape;1417;g20077faeea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20077faeea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3" name="Google Shape;1423;g20077faeea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g1c35c324336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9" name="Google Shape;1429;g1c35c324336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2" name="Shape 1432"/>
        <p:cNvGrpSpPr/>
        <p:nvPr/>
      </p:nvGrpSpPr>
      <p:grpSpPr>
        <a:xfrm>
          <a:off x="0" y="0"/>
          <a:ext cx="0" cy="0"/>
          <a:chOff x="0" y="0"/>
          <a:chExt cx="0" cy="0"/>
        </a:xfrm>
      </p:grpSpPr>
      <p:sp>
        <p:nvSpPr>
          <p:cNvPr id="1433" name="Google Shape;1433;g1c35c324336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4" name="Google Shape;1434;g1c35c324336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8" name="Shape 1438"/>
        <p:cNvGrpSpPr/>
        <p:nvPr/>
      </p:nvGrpSpPr>
      <p:grpSpPr>
        <a:xfrm>
          <a:off x="0" y="0"/>
          <a:ext cx="0" cy="0"/>
          <a:chOff x="0" y="0"/>
          <a:chExt cx="0" cy="0"/>
        </a:xfrm>
      </p:grpSpPr>
      <p:sp>
        <p:nvSpPr>
          <p:cNvPr id="1439" name="Google Shape;1439;g1c35c324336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0" name="Google Shape;1440;g1c35c324336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4" name="Shape 1444"/>
        <p:cNvGrpSpPr/>
        <p:nvPr/>
      </p:nvGrpSpPr>
      <p:grpSpPr>
        <a:xfrm>
          <a:off x="0" y="0"/>
          <a:ext cx="0" cy="0"/>
          <a:chOff x="0" y="0"/>
          <a:chExt cx="0" cy="0"/>
        </a:xfrm>
      </p:grpSpPr>
      <p:sp>
        <p:nvSpPr>
          <p:cNvPr id="1445" name="Google Shape;1445;g1c35c324336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6" name="Google Shape;1446;g1c35c324336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g1c35c324336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3" name="Google Shape;1453;g1c35c324336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7" name="Shape 1457"/>
        <p:cNvGrpSpPr/>
        <p:nvPr/>
      </p:nvGrpSpPr>
      <p:grpSpPr>
        <a:xfrm>
          <a:off x="0" y="0"/>
          <a:ext cx="0" cy="0"/>
          <a:chOff x="0" y="0"/>
          <a:chExt cx="0" cy="0"/>
        </a:xfrm>
      </p:grpSpPr>
      <p:sp>
        <p:nvSpPr>
          <p:cNvPr id="1458" name="Google Shape;1458;g1c35c324336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9" name="Google Shape;1459;g1c35c324336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g1c35c324336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5" name="Google Shape;1465;g1c35c324336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9" name="Shape 1469"/>
        <p:cNvGrpSpPr/>
        <p:nvPr/>
      </p:nvGrpSpPr>
      <p:grpSpPr>
        <a:xfrm>
          <a:off x="0" y="0"/>
          <a:ext cx="0" cy="0"/>
          <a:chOff x="0" y="0"/>
          <a:chExt cx="0" cy="0"/>
        </a:xfrm>
      </p:grpSpPr>
      <p:sp>
        <p:nvSpPr>
          <p:cNvPr id="1470" name="Google Shape;1470;g1c35c324336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1" name="Google Shape;1471;g1c35c324336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c35c324336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c35c324336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5" name="Shape 1475"/>
        <p:cNvGrpSpPr/>
        <p:nvPr/>
      </p:nvGrpSpPr>
      <p:grpSpPr>
        <a:xfrm>
          <a:off x="0" y="0"/>
          <a:ext cx="0" cy="0"/>
          <a:chOff x="0" y="0"/>
          <a:chExt cx="0" cy="0"/>
        </a:xfrm>
      </p:grpSpPr>
      <p:sp>
        <p:nvSpPr>
          <p:cNvPr id="1476" name="Google Shape;1476;g1c35c324336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7" name="Google Shape;1477;g1c35c324336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1" name="Shape 1481"/>
        <p:cNvGrpSpPr/>
        <p:nvPr/>
      </p:nvGrpSpPr>
      <p:grpSpPr>
        <a:xfrm>
          <a:off x="0" y="0"/>
          <a:ext cx="0" cy="0"/>
          <a:chOff x="0" y="0"/>
          <a:chExt cx="0" cy="0"/>
        </a:xfrm>
      </p:grpSpPr>
      <p:sp>
        <p:nvSpPr>
          <p:cNvPr id="1482" name="Google Shape;1482;g1c35c324336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3" name="Google Shape;1483;g1c35c324336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7" name="Shape 1487"/>
        <p:cNvGrpSpPr/>
        <p:nvPr/>
      </p:nvGrpSpPr>
      <p:grpSpPr>
        <a:xfrm>
          <a:off x="0" y="0"/>
          <a:ext cx="0" cy="0"/>
          <a:chOff x="0" y="0"/>
          <a:chExt cx="0" cy="0"/>
        </a:xfrm>
      </p:grpSpPr>
      <p:sp>
        <p:nvSpPr>
          <p:cNvPr id="1488" name="Google Shape;1488;g1c35c324336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9" name="Google Shape;1489;g1c35c324336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g1c35c324336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5" name="Google Shape;1495;g1c35c324336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g1c35c324336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1" name="Google Shape;1501;g1c35c324336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5" name="Shape 1505"/>
        <p:cNvGrpSpPr/>
        <p:nvPr/>
      </p:nvGrpSpPr>
      <p:grpSpPr>
        <a:xfrm>
          <a:off x="0" y="0"/>
          <a:ext cx="0" cy="0"/>
          <a:chOff x="0" y="0"/>
          <a:chExt cx="0" cy="0"/>
        </a:xfrm>
      </p:grpSpPr>
      <p:sp>
        <p:nvSpPr>
          <p:cNvPr id="1506" name="Google Shape;1506;g1c35c324336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7" name="Google Shape;1507;g1c35c324336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2" name="Shape 1512"/>
        <p:cNvGrpSpPr/>
        <p:nvPr/>
      </p:nvGrpSpPr>
      <p:grpSpPr>
        <a:xfrm>
          <a:off x="0" y="0"/>
          <a:ext cx="0" cy="0"/>
          <a:chOff x="0" y="0"/>
          <a:chExt cx="0" cy="0"/>
        </a:xfrm>
      </p:grpSpPr>
      <p:sp>
        <p:nvSpPr>
          <p:cNvPr id="1513" name="Google Shape;1513;g1c35c324336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4" name="Google Shape;1514;g1c35c324336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1c35c324336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1c35c324336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4" name="Shape 1524"/>
        <p:cNvGrpSpPr/>
        <p:nvPr/>
      </p:nvGrpSpPr>
      <p:grpSpPr>
        <a:xfrm>
          <a:off x="0" y="0"/>
          <a:ext cx="0" cy="0"/>
          <a:chOff x="0" y="0"/>
          <a:chExt cx="0" cy="0"/>
        </a:xfrm>
      </p:grpSpPr>
      <p:sp>
        <p:nvSpPr>
          <p:cNvPr id="1525" name="Google Shape;1525;g1c35c324336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6" name="Google Shape;1526;g1c35c324336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1" name="Shape 1531"/>
        <p:cNvGrpSpPr/>
        <p:nvPr/>
      </p:nvGrpSpPr>
      <p:grpSpPr>
        <a:xfrm>
          <a:off x="0" y="0"/>
          <a:ext cx="0" cy="0"/>
          <a:chOff x="0" y="0"/>
          <a:chExt cx="0" cy="0"/>
        </a:xfrm>
      </p:grpSpPr>
      <p:sp>
        <p:nvSpPr>
          <p:cNvPr id="1532" name="Google Shape;1532;g1d09223082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3" name="Google Shape;1533;g1d09223082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c35c324336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c35c324336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7" name="Shape 1537"/>
        <p:cNvGrpSpPr/>
        <p:nvPr/>
      </p:nvGrpSpPr>
      <p:grpSpPr>
        <a:xfrm>
          <a:off x="0" y="0"/>
          <a:ext cx="0" cy="0"/>
          <a:chOff x="0" y="0"/>
          <a:chExt cx="0" cy="0"/>
        </a:xfrm>
      </p:grpSpPr>
      <p:sp>
        <p:nvSpPr>
          <p:cNvPr id="1538" name="Google Shape;1538;g1c35c324336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9" name="Google Shape;1539;g1c35c324336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4" name="Shape 1544"/>
        <p:cNvGrpSpPr/>
        <p:nvPr/>
      </p:nvGrpSpPr>
      <p:grpSpPr>
        <a:xfrm>
          <a:off x="0" y="0"/>
          <a:ext cx="0" cy="0"/>
          <a:chOff x="0" y="0"/>
          <a:chExt cx="0" cy="0"/>
        </a:xfrm>
      </p:grpSpPr>
      <p:sp>
        <p:nvSpPr>
          <p:cNvPr id="1545" name="Google Shape;1545;g1c35c324336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6" name="Google Shape;1546;g1c35c324336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1c35c324336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1c35c324336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7" name="Shape 1557"/>
        <p:cNvGrpSpPr/>
        <p:nvPr/>
      </p:nvGrpSpPr>
      <p:grpSpPr>
        <a:xfrm>
          <a:off x="0" y="0"/>
          <a:ext cx="0" cy="0"/>
          <a:chOff x="0" y="0"/>
          <a:chExt cx="0" cy="0"/>
        </a:xfrm>
      </p:grpSpPr>
      <p:sp>
        <p:nvSpPr>
          <p:cNvPr id="1558" name="Google Shape;1558;g1c35c324336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9" name="Google Shape;1559;g1c35c324336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3" name="Shape 1563"/>
        <p:cNvGrpSpPr/>
        <p:nvPr/>
      </p:nvGrpSpPr>
      <p:grpSpPr>
        <a:xfrm>
          <a:off x="0" y="0"/>
          <a:ext cx="0" cy="0"/>
          <a:chOff x="0" y="0"/>
          <a:chExt cx="0" cy="0"/>
        </a:xfrm>
      </p:grpSpPr>
      <p:sp>
        <p:nvSpPr>
          <p:cNvPr id="1564" name="Google Shape;1564;g1c35c324336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5" name="Google Shape;1565;g1c35c324336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9" name="Shape 1569"/>
        <p:cNvGrpSpPr/>
        <p:nvPr/>
      </p:nvGrpSpPr>
      <p:grpSpPr>
        <a:xfrm>
          <a:off x="0" y="0"/>
          <a:ext cx="0" cy="0"/>
          <a:chOff x="0" y="0"/>
          <a:chExt cx="0" cy="0"/>
        </a:xfrm>
      </p:grpSpPr>
      <p:sp>
        <p:nvSpPr>
          <p:cNvPr id="1570" name="Google Shape;1570;g1c35c324336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1" name="Google Shape;1571;g1c35c324336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4" name="Shape 1574"/>
        <p:cNvGrpSpPr/>
        <p:nvPr/>
      </p:nvGrpSpPr>
      <p:grpSpPr>
        <a:xfrm>
          <a:off x="0" y="0"/>
          <a:ext cx="0" cy="0"/>
          <a:chOff x="0" y="0"/>
          <a:chExt cx="0" cy="0"/>
        </a:xfrm>
      </p:grpSpPr>
      <p:sp>
        <p:nvSpPr>
          <p:cNvPr id="1575" name="Google Shape;1575;g180f445da90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6" name="Google Shape;1576;g180f445da90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0" name="Shape 1580"/>
        <p:cNvGrpSpPr/>
        <p:nvPr/>
      </p:nvGrpSpPr>
      <p:grpSpPr>
        <a:xfrm>
          <a:off x="0" y="0"/>
          <a:ext cx="0" cy="0"/>
          <a:chOff x="0" y="0"/>
          <a:chExt cx="0" cy="0"/>
        </a:xfrm>
      </p:grpSpPr>
      <p:sp>
        <p:nvSpPr>
          <p:cNvPr id="1581" name="Google Shape;1581;g1d4eef8a7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2" name="Google Shape;1582;g1d4eef8a7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6" name="Shape 1586"/>
        <p:cNvGrpSpPr/>
        <p:nvPr/>
      </p:nvGrpSpPr>
      <p:grpSpPr>
        <a:xfrm>
          <a:off x="0" y="0"/>
          <a:ext cx="0" cy="0"/>
          <a:chOff x="0" y="0"/>
          <a:chExt cx="0" cy="0"/>
        </a:xfrm>
      </p:grpSpPr>
      <p:sp>
        <p:nvSpPr>
          <p:cNvPr id="1587" name="Google Shape;1587;g180f445da90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8" name="Google Shape;1588;g180f445da90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2" name="Shape 1592"/>
        <p:cNvGrpSpPr/>
        <p:nvPr/>
      </p:nvGrpSpPr>
      <p:grpSpPr>
        <a:xfrm>
          <a:off x="0" y="0"/>
          <a:ext cx="0" cy="0"/>
          <a:chOff x="0" y="0"/>
          <a:chExt cx="0" cy="0"/>
        </a:xfrm>
      </p:grpSpPr>
      <p:sp>
        <p:nvSpPr>
          <p:cNvPr id="1593" name="Google Shape;1593;g180f445da90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4" name="Google Shape;1594;g180f445da90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80f445da9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80f445da9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8" name="Shape 1598"/>
        <p:cNvGrpSpPr/>
        <p:nvPr/>
      </p:nvGrpSpPr>
      <p:grpSpPr>
        <a:xfrm>
          <a:off x="0" y="0"/>
          <a:ext cx="0" cy="0"/>
          <a:chOff x="0" y="0"/>
          <a:chExt cx="0" cy="0"/>
        </a:xfrm>
      </p:grpSpPr>
      <p:sp>
        <p:nvSpPr>
          <p:cNvPr id="1599" name="Google Shape;1599;g1c35c324336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0" name="Google Shape;1600;g1c35c324336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5" name="Shape 1605"/>
        <p:cNvGrpSpPr/>
        <p:nvPr/>
      </p:nvGrpSpPr>
      <p:grpSpPr>
        <a:xfrm>
          <a:off x="0" y="0"/>
          <a:ext cx="0" cy="0"/>
          <a:chOff x="0" y="0"/>
          <a:chExt cx="0" cy="0"/>
        </a:xfrm>
      </p:grpSpPr>
      <p:sp>
        <p:nvSpPr>
          <p:cNvPr id="1606" name="Google Shape;1606;g180f445da90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7" name="Google Shape;1607;g180f445da90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1" name="Shape 1611"/>
        <p:cNvGrpSpPr/>
        <p:nvPr/>
      </p:nvGrpSpPr>
      <p:grpSpPr>
        <a:xfrm>
          <a:off x="0" y="0"/>
          <a:ext cx="0" cy="0"/>
          <a:chOff x="0" y="0"/>
          <a:chExt cx="0" cy="0"/>
        </a:xfrm>
      </p:grpSpPr>
      <p:sp>
        <p:nvSpPr>
          <p:cNvPr id="1612" name="Google Shape;1612;g180f445da90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3" name="Google Shape;1613;g180f445da90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7" name="Shape 1617"/>
        <p:cNvGrpSpPr/>
        <p:nvPr/>
      </p:nvGrpSpPr>
      <p:grpSpPr>
        <a:xfrm>
          <a:off x="0" y="0"/>
          <a:ext cx="0" cy="0"/>
          <a:chOff x="0" y="0"/>
          <a:chExt cx="0" cy="0"/>
        </a:xfrm>
      </p:grpSpPr>
      <p:sp>
        <p:nvSpPr>
          <p:cNvPr id="1618" name="Google Shape;1618;g180f445da90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9" name="Google Shape;1619;g180f445da90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3" name="Shape 1623"/>
        <p:cNvGrpSpPr/>
        <p:nvPr/>
      </p:nvGrpSpPr>
      <p:grpSpPr>
        <a:xfrm>
          <a:off x="0" y="0"/>
          <a:ext cx="0" cy="0"/>
          <a:chOff x="0" y="0"/>
          <a:chExt cx="0" cy="0"/>
        </a:xfrm>
      </p:grpSpPr>
      <p:sp>
        <p:nvSpPr>
          <p:cNvPr id="1624" name="Google Shape;1624;g180f445da90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5" name="Google Shape;1625;g180f445da90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9" name="Shape 1629"/>
        <p:cNvGrpSpPr/>
        <p:nvPr/>
      </p:nvGrpSpPr>
      <p:grpSpPr>
        <a:xfrm>
          <a:off x="0" y="0"/>
          <a:ext cx="0" cy="0"/>
          <a:chOff x="0" y="0"/>
          <a:chExt cx="0" cy="0"/>
        </a:xfrm>
      </p:grpSpPr>
      <p:sp>
        <p:nvSpPr>
          <p:cNvPr id="1630" name="Google Shape;1630;g180f445da90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1" name="Google Shape;1631;g180f445da90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5" name="Shape 1635"/>
        <p:cNvGrpSpPr/>
        <p:nvPr/>
      </p:nvGrpSpPr>
      <p:grpSpPr>
        <a:xfrm>
          <a:off x="0" y="0"/>
          <a:ext cx="0" cy="0"/>
          <a:chOff x="0" y="0"/>
          <a:chExt cx="0" cy="0"/>
        </a:xfrm>
      </p:grpSpPr>
      <p:sp>
        <p:nvSpPr>
          <p:cNvPr id="1636" name="Google Shape;1636;g1c35c324336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7" name="Google Shape;1637;g1c35c324336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1" name="Shape 1641"/>
        <p:cNvGrpSpPr/>
        <p:nvPr/>
      </p:nvGrpSpPr>
      <p:grpSpPr>
        <a:xfrm>
          <a:off x="0" y="0"/>
          <a:ext cx="0" cy="0"/>
          <a:chOff x="0" y="0"/>
          <a:chExt cx="0" cy="0"/>
        </a:xfrm>
      </p:grpSpPr>
      <p:sp>
        <p:nvSpPr>
          <p:cNvPr id="1642" name="Google Shape;1642;g180f445da90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3" name="Google Shape;1643;g180f445da90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7" name="Shape 1647"/>
        <p:cNvGrpSpPr/>
        <p:nvPr/>
      </p:nvGrpSpPr>
      <p:grpSpPr>
        <a:xfrm>
          <a:off x="0" y="0"/>
          <a:ext cx="0" cy="0"/>
          <a:chOff x="0" y="0"/>
          <a:chExt cx="0" cy="0"/>
        </a:xfrm>
      </p:grpSpPr>
      <p:sp>
        <p:nvSpPr>
          <p:cNvPr id="1648" name="Google Shape;1648;g1c35c324336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9" name="Google Shape;1649;g1c35c324336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4" name="Shape 1654"/>
        <p:cNvGrpSpPr/>
        <p:nvPr/>
      </p:nvGrpSpPr>
      <p:grpSpPr>
        <a:xfrm>
          <a:off x="0" y="0"/>
          <a:ext cx="0" cy="0"/>
          <a:chOff x="0" y="0"/>
          <a:chExt cx="0" cy="0"/>
        </a:xfrm>
      </p:grpSpPr>
      <p:sp>
        <p:nvSpPr>
          <p:cNvPr id="1655" name="Google Shape;1655;g180f445da90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6" name="Google Shape;1656;g180f445da90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80f445da9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80f445da9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0" name="Shape 1660"/>
        <p:cNvGrpSpPr/>
        <p:nvPr/>
      </p:nvGrpSpPr>
      <p:grpSpPr>
        <a:xfrm>
          <a:off x="0" y="0"/>
          <a:ext cx="0" cy="0"/>
          <a:chOff x="0" y="0"/>
          <a:chExt cx="0" cy="0"/>
        </a:xfrm>
      </p:grpSpPr>
      <p:sp>
        <p:nvSpPr>
          <p:cNvPr id="1661" name="Google Shape;1661;g180f445da90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2" name="Google Shape;1662;g180f445da90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6" name="Shape 1666"/>
        <p:cNvGrpSpPr/>
        <p:nvPr/>
      </p:nvGrpSpPr>
      <p:grpSpPr>
        <a:xfrm>
          <a:off x="0" y="0"/>
          <a:ext cx="0" cy="0"/>
          <a:chOff x="0" y="0"/>
          <a:chExt cx="0" cy="0"/>
        </a:xfrm>
      </p:grpSpPr>
      <p:sp>
        <p:nvSpPr>
          <p:cNvPr id="1667" name="Google Shape;1667;g180f445da90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8" name="Google Shape;1668;g180f445da90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2" name="Shape 1672"/>
        <p:cNvGrpSpPr/>
        <p:nvPr/>
      </p:nvGrpSpPr>
      <p:grpSpPr>
        <a:xfrm>
          <a:off x="0" y="0"/>
          <a:ext cx="0" cy="0"/>
          <a:chOff x="0" y="0"/>
          <a:chExt cx="0" cy="0"/>
        </a:xfrm>
      </p:grpSpPr>
      <p:sp>
        <p:nvSpPr>
          <p:cNvPr id="1673" name="Google Shape;1673;g180f445da90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4" name="Google Shape;1674;g180f445da90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8" name="Shape 1678"/>
        <p:cNvGrpSpPr/>
        <p:nvPr/>
      </p:nvGrpSpPr>
      <p:grpSpPr>
        <a:xfrm>
          <a:off x="0" y="0"/>
          <a:ext cx="0" cy="0"/>
          <a:chOff x="0" y="0"/>
          <a:chExt cx="0" cy="0"/>
        </a:xfrm>
      </p:grpSpPr>
      <p:sp>
        <p:nvSpPr>
          <p:cNvPr id="1679" name="Google Shape;1679;g180f445da90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0" name="Google Shape;1680;g180f445da90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4" name="Shape 1684"/>
        <p:cNvGrpSpPr/>
        <p:nvPr/>
      </p:nvGrpSpPr>
      <p:grpSpPr>
        <a:xfrm>
          <a:off x="0" y="0"/>
          <a:ext cx="0" cy="0"/>
          <a:chOff x="0" y="0"/>
          <a:chExt cx="0" cy="0"/>
        </a:xfrm>
      </p:grpSpPr>
      <p:sp>
        <p:nvSpPr>
          <p:cNvPr id="1685" name="Google Shape;1685;g1c35c324336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6" name="Google Shape;1686;g1c35c324336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0" name="Shape 1690"/>
        <p:cNvGrpSpPr/>
        <p:nvPr/>
      </p:nvGrpSpPr>
      <p:grpSpPr>
        <a:xfrm>
          <a:off x="0" y="0"/>
          <a:ext cx="0" cy="0"/>
          <a:chOff x="0" y="0"/>
          <a:chExt cx="0" cy="0"/>
        </a:xfrm>
      </p:grpSpPr>
      <p:sp>
        <p:nvSpPr>
          <p:cNvPr id="1691" name="Google Shape;1691;g1c35c324336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2" name="Google Shape;1692;g1c35c324336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6" name="Shape 1696"/>
        <p:cNvGrpSpPr/>
        <p:nvPr/>
      </p:nvGrpSpPr>
      <p:grpSpPr>
        <a:xfrm>
          <a:off x="0" y="0"/>
          <a:ext cx="0" cy="0"/>
          <a:chOff x="0" y="0"/>
          <a:chExt cx="0" cy="0"/>
        </a:xfrm>
      </p:grpSpPr>
      <p:sp>
        <p:nvSpPr>
          <p:cNvPr id="1697" name="Google Shape;1697;g1c35c324336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8" name="Google Shape;1698;g1c35c324336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1" name="Shape 1701"/>
        <p:cNvGrpSpPr/>
        <p:nvPr/>
      </p:nvGrpSpPr>
      <p:grpSpPr>
        <a:xfrm>
          <a:off x="0" y="0"/>
          <a:ext cx="0" cy="0"/>
          <a:chOff x="0" y="0"/>
          <a:chExt cx="0" cy="0"/>
        </a:xfrm>
      </p:grpSpPr>
      <p:sp>
        <p:nvSpPr>
          <p:cNvPr id="1702" name="Google Shape;1702;g1c35c3243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3" name="Google Shape;1703;g1c35c3243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7" name="Shape 1707"/>
        <p:cNvGrpSpPr/>
        <p:nvPr/>
      </p:nvGrpSpPr>
      <p:grpSpPr>
        <a:xfrm>
          <a:off x="0" y="0"/>
          <a:ext cx="0" cy="0"/>
          <a:chOff x="0" y="0"/>
          <a:chExt cx="0" cy="0"/>
        </a:xfrm>
      </p:grpSpPr>
      <p:sp>
        <p:nvSpPr>
          <p:cNvPr id="1708" name="Google Shape;1708;g1c35c32433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9" name="Google Shape;1709;g1c35c32433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3" name="Shape 1713"/>
        <p:cNvGrpSpPr/>
        <p:nvPr/>
      </p:nvGrpSpPr>
      <p:grpSpPr>
        <a:xfrm>
          <a:off x="0" y="0"/>
          <a:ext cx="0" cy="0"/>
          <a:chOff x="0" y="0"/>
          <a:chExt cx="0" cy="0"/>
        </a:xfrm>
      </p:grpSpPr>
      <p:sp>
        <p:nvSpPr>
          <p:cNvPr id="1714" name="Google Shape;1714;g1c35c3243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5" name="Google Shape;1715;g1c35c3243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c35c324336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c35c324336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9" name="Shape 1719"/>
        <p:cNvGrpSpPr/>
        <p:nvPr/>
      </p:nvGrpSpPr>
      <p:grpSpPr>
        <a:xfrm>
          <a:off x="0" y="0"/>
          <a:ext cx="0" cy="0"/>
          <a:chOff x="0" y="0"/>
          <a:chExt cx="0" cy="0"/>
        </a:xfrm>
      </p:grpSpPr>
      <p:sp>
        <p:nvSpPr>
          <p:cNvPr id="1720" name="Google Shape;1720;g1c35c32433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1" name="Google Shape;1721;g1c35c32433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6" name="Shape 1726"/>
        <p:cNvGrpSpPr/>
        <p:nvPr/>
      </p:nvGrpSpPr>
      <p:grpSpPr>
        <a:xfrm>
          <a:off x="0" y="0"/>
          <a:ext cx="0" cy="0"/>
          <a:chOff x="0" y="0"/>
          <a:chExt cx="0" cy="0"/>
        </a:xfrm>
      </p:grpSpPr>
      <p:sp>
        <p:nvSpPr>
          <p:cNvPr id="1727" name="Google Shape;1727;g1c35c32433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8" name="Google Shape;1728;g1c35c32433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2" name="Shape 1732"/>
        <p:cNvGrpSpPr/>
        <p:nvPr/>
      </p:nvGrpSpPr>
      <p:grpSpPr>
        <a:xfrm>
          <a:off x="0" y="0"/>
          <a:ext cx="0" cy="0"/>
          <a:chOff x="0" y="0"/>
          <a:chExt cx="0" cy="0"/>
        </a:xfrm>
      </p:grpSpPr>
      <p:sp>
        <p:nvSpPr>
          <p:cNvPr id="1733" name="Google Shape;1733;g1c35c32433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4" name="Google Shape;1734;g1c35c32433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8" name="Shape 1738"/>
        <p:cNvGrpSpPr/>
        <p:nvPr/>
      </p:nvGrpSpPr>
      <p:grpSpPr>
        <a:xfrm>
          <a:off x="0" y="0"/>
          <a:ext cx="0" cy="0"/>
          <a:chOff x="0" y="0"/>
          <a:chExt cx="0" cy="0"/>
        </a:xfrm>
      </p:grpSpPr>
      <p:sp>
        <p:nvSpPr>
          <p:cNvPr id="1739" name="Google Shape;1739;g1c35c32433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0" name="Google Shape;1740;g1c35c32433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4" name="Shape 1744"/>
        <p:cNvGrpSpPr/>
        <p:nvPr/>
      </p:nvGrpSpPr>
      <p:grpSpPr>
        <a:xfrm>
          <a:off x="0" y="0"/>
          <a:ext cx="0" cy="0"/>
          <a:chOff x="0" y="0"/>
          <a:chExt cx="0" cy="0"/>
        </a:xfrm>
      </p:grpSpPr>
      <p:sp>
        <p:nvSpPr>
          <p:cNvPr id="1745" name="Google Shape;1745;g1c35c32433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6" name="Google Shape;1746;g1c35c32433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1c35c32433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1c35c32433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7" name="Shape 1757"/>
        <p:cNvGrpSpPr/>
        <p:nvPr/>
      </p:nvGrpSpPr>
      <p:grpSpPr>
        <a:xfrm>
          <a:off x="0" y="0"/>
          <a:ext cx="0" cy="0"/>
          <a:chOff x="0" y="0"/>
          <a:chExt cx="0" cy="0"/>
        </a:xfrm>
      </p:grpSpPr>
      <p:sp>
        <p:nvSpPr>
          <p:cNvPr id="1758" name="Google Shape;1758;g1c35c32433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9" name="Google Shape;1759;g1c35c32433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3" name="Shape 1763"/>
        <p:cNvGrpSpPr/>
        <p:nvPr/>
      </p:nvGrpSpPr>
      <p:grpSpPr>
        <a:xfrm>
          <a:off x="0" y="0"/>
          <a:ext cx="0" cy="0"/>
          <a:chOff x="0" y="0"/>
          <a:chExt cx="0" cy="0"/>
        </a:xfrm>
      </p:grpSpPr>
      <p:sp>
        <p:nvSpPr>
          <p:cNvPr id="1764" name="Google Shape;1764;g1c35c32433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5" name="Google Shape;1765;g1c35c32433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9" name="Shape 1769"/>
        <p:cNvGrpSpPr/>
        <p:nvPr/>
      </p:nvGrpSpPr>
      <p:grpSpPr>
        <a:xfrm>
          <a:off x="0" y="0"/>
          <a:ext cx="0" cy="0"/>
          <a:chOff x="0" y="0"/>
          <a:chExt cx="0" cy="0"/>
        </a:xfrm>
      </p:grpSpPr>
      <p:sp>
        <p:nvSpPr>
          <p:cNvPr id="1770" name="Google Shape;1770;g1c35c32433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1" name="Google Shape;1771;g1c35c32433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5" name="Shape 1775"/>
        <p:cNvGrpSpPr/>
        <p:nvPr/>
      </p:nvGrpSpPr>
      <p:grpSpPr>
        <a:xfrm>
          <a:off x="0" y="0"/>
          <a:ext cx="0" cy="0"/>
          <a:chOff x="0" y="0"/>
          <a:chExt cx="0" cy="0"/>
        </a:xfrm>
      </p:grpSpPr>
      <p:sp>
        <p:nvSpPr>
          <p:cNvPr id="1776" name="Google Shape;1776;g1c35c32433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7" name="Google Shape;1777;g1c35c32433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d701cb55c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d701cb55c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1" name="Shape 1781"/>
        <p:cNvGrpSpPr/>
        <p:nvPr/>
      </p:nvGrpSpPr>
      <p:grpSpPr>
        <a:xfrm>
          <a:off x="0" y="0"/>
          <a:ext cx="0" cy="0"/>
          <a:chOff x="0" y="0"/>
          <a:chExt cx="0" cy="0"/>
        </a:xfrm>
      </p:grpSpPr>
      <p:sp>
        <p:nvSpPr>
          <p:cNvPr id="1782" name="Google Shape;1782;g1c35c32433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3" name="Google Shape;1783;g1c35c32433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7" name="Shape 1787"/>
        <p:cNvGrpSpPr/>
        <p:nvPr/>
      </p:nvGrpSpPr>
      <p:grpSpPr>
        <a:xfrm>
          <a:off x="0" y="0"/>
          <a:ext cx="0" cy="0"/>
          <a:chOff x="0" y="0"/>
          <a:chExt cx="0" cy="0"/>
        </a:xfrm>
      </p:grpSpPr>
      <p:sp>
        <p:nvSpPr>
          <p:cNvPr id="1788" name="Google Shape;1788;g1c35c32433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9" name="Google Shape;1789;g1c35c32433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3" name="Shape 1793"/>
        <p:cNvGrpSpPr/>
        <p:nvPr/>
      </p:nvGrpSpPr>
      <p:grpSpPr>
        <a:xfrm>
          <a:off x="0" y="0"/>
          <a:ext cx="0" cy="0"/>
          <a:chOff x="0" y="0"/>
          <a:chExt cx="0" cy="0"/>
        </a:xfrm>
      </p:grpSpPr>
      <p:sp>
        <p:nvSpPr>
          <p:cNvPr id="1794" name="Google Shape;1794;g1c35c32433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5" name="Google Shape;1795;g1c35c32433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9" name="Shape 1799"/>
        <p:cNvGrpSpPr/>
        <p:nvPr/>
      </p:nvGrpSpPr>
      <p:grpSpPr>
        <a:xfrm>
          <a:off x="0" y="0"/>
          <a:ext cx="0" cy="0"/>
          <a:chOff x="0" y="0"/>
          <a:chExt cx="0" cy="0"/>
        </a:xfrm>
      </p:grpSpPr>
      <p:sp>
        <p:nvSpPr>
          <p:cNvPr id="1800" name="Google Shape;1800;g1c35c32433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1" name="Google Shape;1801;g1c35c32433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1c35c32433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1c35c32433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2" name="Shape 1812"/>
        <p:cNvGrpSpPr/>
        <p:nvPr/>
      </p:nvGrpSpPr>
      <p:grpSpPr>
        <a:xfrm>
          <a:off x="0" y="0"/>
          <a:ext cx="0" cy="0"/>
          <a:chOff x="0" y="0"/>
          <a:chExt cx="0" cy="0"/>
        </a:xfrm>
      </p:grpSpPr>
      <p:sp>
        <p:nvSpPr>
          <p:cNvPr id="1813" name="Google Shape;1813;g1c35c32433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4" name="Google Shape;1814;g1c35c32433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8" name="Shape 1818"/>
        <p:cNvGrpSpPr/>
        <p:nvPr/>
      </p:nvGrpSpPr>
      <p:grpSpPr>
        <a:xfrm>
          <a:off x="0" y="0"/>
          <a:ext cx="0" cy="0"/>
          <a:chOff x="0" y="0"/>
          <a:chExt cx="0" cy="0"/>
        </a:xfrm>
      </p:grpSpPr>
      <p:sp>
        <p:nvSpPr>
          <p:cNvPr id="1819" name="Google Shape;1819;g1c35c32433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0" name="Google Shape;1820;g1c35c32433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4" name="Shape 1824"/>
        <p:cNvGrpSpPr/>
        <p:nvPr/>
      </p:nvGrpSpPr>
      <p:grpSpPr>
        <a:xfrm>
          <a:off x="0" y="0"/>
          <a:ext cx="0" cy="0"/>
          <a:chOff x="0" y="0"/>
          <a:chExt cx="0" cy="0"/>
        </a:xfrm>
      </p:grpSpPr>
      <p:sp>
        <p:nvSpPr>
          <p:cNvPr id="1825" name="Google Shape;1825;g1c35c32433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6" name="Google Shape;1826;g1c35c32433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g1c35c32433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1c35c32433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6" name="Shape 1836"/>
        <p:cNvGrpSpPr/>
        <p:nvPr/>
      </p:nvGrpSpPr>
      <p:grpSpPr>
        <a:xfrm>
          <a:off x="0" y="0"/>
          <a:ext cx="0" cy="0"/>
          <a:chOff x="0" y="0"/>
          <a:chExt cx="0" cy="0"/>
        </a:xfrm>
      </p:grpSpPr>
      <p:sp>
        <p:nvSpPr>
          <p:cNvPr id="1837" name="Google Shape;1837;g1c35c32433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8" name="Google Shape;1838;g1c35c32433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d701cb55c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d701cb55c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2" name="Shape 1842"/>
        <p:cNvGrpSpPr/>
        <p:nvPr/>
      </p:nvGrpSpPr>
      <p:grpSpPr>
        <a:xfrm>
          <a:off x="0" y="0"/>
          <a:ext cx="0" cy="0"/>
          <a:chOff x="0" y="0"/>
          <a:chExt cx="0" cy="0"/>
        </a:xfrm>
      </p:grpSpPr>
      <p:sp>
        <p:nvSpPr>
          <p:cNvPr id="1843" name="Google Shape;1843;g1c35c324336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4" name="Google Shape;1844;g1c35c324336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1c35c32433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1c35c32433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4" name="Shape 1854"/>
        <p:cNvGrpSpPr/>
        <p:nvPr/>
      </p:nvGrpSpPr>
      <p:grpSpPr>
        <a:xfrm>
          <a:off x="0" y="0"/>
          <a:ext cx="0" cy="0"/>
          <a:chOff x="0" y="0"/>
          <a:chExt cx="0" cy="0"/>
        </a:xfrm>
      </p:grpSpPr>
      <p:sp>
        <p:nvSpPr>
          <p:cNvPr id="1855" name="Google Shape;1855;g1c35c324336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6" name="Google Shape;1856;g1c35c324336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0" name="Shape 1860"/>
        <p:cNvGrpSpPr/>
        <p:nvPr/>
      </p:nvGrpSpPr>
      <p:grpSpPr>
        <a:xfrm>
          <a:off x="0" y="0"/>
          <a:ext cx="0" cy="0"/>
          <a:chOff x="0" y="0"/>
          <a:chExt cx="0" cy="0"/>
        </a:xfrm>
      </p:grpSpPr>
      <p:sp>
        <p:nvSpPr>
          <p:cNvPr id="1861" name="Google Shape;1861;g1c35c324336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2" name="Google Shape;1862;g1c35c324336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1c35c32433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1c35c32433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2" name="Shape 1872"/>
        <p:cNvGrpSpPr/>
        <p:nvPr/>
      </p:nvGrpSpPr>
      <p:grpSpPr>
        <a:xfrm>
          <a:off x="0" y="0"/>
          <a:ext cx="0" cy="0"/>
          <a:chOff x="0" y="0"/>
          <a:chExt cx="0" cy="0"/>
        </a:xfrm>
      </p:grpSpPr>
      <p:sp>
        <p:nvSpPr>
          <p:cNvPr id="1873" name="Google Shape;1873;g1c35c32433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4" name="Google Shape;1874;g1c35c32433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c35c324336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c35c324336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80f445da9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80f445da9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80f445da90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80f445da90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fae31df0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fae31df0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80f445da9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80f445da9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80f445da90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80f445da9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c35c32433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c35c32433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80f445da9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80f445da9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80f445da9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80f445da9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fae31df0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fae31df0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80f445da9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80f445da9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cd4b419c1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cd4b419c1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fe353332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fe353332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80f445da90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80f445da90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c35c324336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c35c324336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80f445da90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80f445da90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80f445da9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80f445da9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80f445da9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80f445da9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fe3533325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fe3533325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80f445da9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80f445da9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fae31df0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fae31df0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80f445da90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80f445da9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80f445da9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80f445da9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80f445da9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80f445da9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80f445da90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80f445da90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80f445da90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80f445da90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80f445da90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80f445da90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80f445da9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80f445da9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80f445da90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80f445da90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80f445da90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80f445da90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c35c324336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c35c324336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80f445da90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80f445da90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80f445da90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80f445da90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80f445da9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80f445da9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80f445da90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80f445da90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80f445da9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80f445da9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80f445da90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80f445da90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80f445da90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80f445da9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80f445da90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80f445da90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80f445da90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80f445da90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edcb9aea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edcb9aea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fae31df02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fae31df02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c35c324336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c35c324336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c35c324336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c35c324336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cd4b419c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cd4b419c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c35c324336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c35c324336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c35c324336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c35c324336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0361dfa6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0361dfa6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f02a4ba2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f02a4ba2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0361dfa61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0361dfa61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0361dfa6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0361dfa6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f02a4ba2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f02a4ba2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0361dfa6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0361dfa6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0361dfa61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0361dfa61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0361dfa6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0361dfa6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cd4b419c1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cd4b419c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0361dfa61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20361dfa61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0361dfa61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0361dfa61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0361dfa61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0361dfa61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0361dfa61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0361dfa61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0361dfa61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0361dfa61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0361dfa61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0361dfa61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0361dfa61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0361dfa61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0361dfa61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0361dfa61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0361dfa61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0361dfa61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0361dfa61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0361dfa61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80f445da9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80f445da9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0361dfa61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0361dfa61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0361dfa61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0361dfa61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0361dfa61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0361dfa61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0361dfa61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0361dfa61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0361dfa61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0361dfa61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0361dfa61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0361dfa61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0361dfa61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0361dfa61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0361dfa61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0361dfa61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0361dfa61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0361dfa61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0361dfa61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0361dfa61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5.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4.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 Id="rId3" Type="http://schemas.openxmlformats.org/officeDocument/2006/relationships/image" Target="../media/image4.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10.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15.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16.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13.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7.xml"/><Relationship Id="rId3" Type="http://schemas.openxmlformats.org/officeDocument/2006/relationships/image" Target="../media/image7.jp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8.xml"/><Relationship Id="rId3" Type="http://schemas.openxmlformats.org/officeDocument/2006/relationships/hyperlink" Target="https://www.imdb.com/name/nm0000134/?ref_=tt_ch" TargetMode="External"/><Relationship Id="rId4" Type="http://schemas.openxmlformats.org/officeDocument/2006/relationships/hyperlink" Target="https://www.imdb.com/name/nm0089185/?ref_=tt_ch" TargetMode="External"/><Relationship Id="rId9" Type="http://schemas.openxmlformats.org/officeDocument/2006/relationships/hyperlink" Target="https://www.imdb.com/name/nm0000134/?ref_=tt_ch" TargetMode="External"/><Relationship Id="rId5" Type="http://schemas.openxmlformats.org/officeDocument/2006/relationships/hyperlink" Target="https://www.imdb.com/name/nm0000134/?ref_=tt_ch" TargetMode="External"/><Relationship Id="rId6" Type="http://schemas.openxmlformats.org/officeDocument/2006/relationships/hyperlink" Target="https://www.imdb.com/name/nm0089185/?ref_=tt_ch" TargetMode="External"/><Relationship Id="rId7" Type="http://schemas.openxmlformats.org/officeDocument/2006/relationships/hyperlink" Target="https://www.imdb.com/name/nm0000134/?ref_=tt_ch" TargetMode="External"/><Relationship Id="rId8" Type="http://schemas.openxmlformats.org/officeDocument/2006/relationships/hyperlink" Target="https://www.imdb.com/name/nm0089185/?ref_=tt_ch" TargetMode="Externa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5.xml"/><Relationship Id="rId3" Type="http://schemas.openxmlformats.org/officeDocument/2006/relationships/image" Target="../media/image1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8.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0.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5.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0.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7.xml"/><Relationship Id="rId3" Type="http://schemas.openxmlformats.org/officeDocument/2006/relationships/image" Target="../media/image8.png"/></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0.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3.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5.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8.xml"/><Relationship Id="rId3" Type="http://schemas.openxmlformats.org/officeDocument/2006/relationships/image" Target="../media/image12.png"/></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 Id="rId4" Type="http://schemas.openxmlformats.org/officeDocument/2006/relationships/image" Target="../media/image3.jpg"/></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0.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5.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8.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0.xml"/><Relationship Id="rId3" Type="http://schemas.openxmlformats.org/officeDocument/2006/relationships/image" Target="../media/image2.jpg"/></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1.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3.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4.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5.xml"/><Relationship Id="rId3" Type="http://schemas.openxmlformats.org/officeDocument/2006/relationships/image" Target="../media/image9.png"/></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8.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0.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3.xml"/><Relationship Id="rId3" Type="http://schemas.openxmlformats.org/officeDocument/2006/relationships/image" Target="../media/image17.png"/></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5.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8.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0.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CCPS 721 Artificial Intelligence</a:t>
            </a:r>
            <a:endParaRPr/>
          </a:p>
        </p:txBody>
      </p:sp>
      <p:sp>
        <p:nvSpPr>
          <p:cNvPr id="86" name="Google Shape;86;p13"/>
          <p:cNvSpPr txBox="1"/>
          <p:nvPr>
            <p:ph idx="1" type="subTitle"/>
          </p:nvPr>
        </p:nvSpPr>
        <p:spPr>
          <a:xfrm>
            <a:off x="598100" y="2715950"/>
            <a:ext cx="8222100" cy="13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Extra Slides and Observations, Version March 23, 2023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support the original classic nineties AIMA slides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Recognize Letter A</a:t>
            </a:r>
            <a:endParaRPr/>
          </a:p>
        </p:txBody>
      </p:sp>
      <p:sp>
        <p:nvSpPr>
          <p:cNvPr id="139" name="Google Shape;139;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cxnSp>
        <p:nvCxnSpPr>
          <p:cNvPr id="140" name="Google Shape;140;p22"/>
          <p:cNvCxnSpPr/>
          <p:nvPr/>
        </p:nvCxnSpPr>
        <p:spPr>
          <a:xfrm flipH="1">
            <a:off x="2655450" y="1994350"/>
            <a:ext cx="510900" cy="17628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22"/>
          <p:cNvCxnSpPr/>
          <p:nvPr/>
        </p:nvCxnSpPr>
        <p:spPr>
          <a:xfrm>
            <a:off x="3797300" y="1924250"/>
            <a:ext cx="380700" cy="19128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22"/>
          <p:cNvCxnSpPr/>
          <p:nvPr/>
        </p:nvCxnSpPr>
        <p:spPr>
          <a:xfrm flipH="1" rot="10800000">
            <a:off x="3026125" y="3085950"/>
            <a:ext cx="811200" cy="2010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22"/>
          <p:cNvCxnSpPr/>
          <p:nvPr/>
        </p:nvCxnSpPr>
        <p:spPr>
          <a:xfrm flipH="1">
            <a:off x="1253575" y="2044425"/>
            <a:ext cx="951300" cy="1902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22"/>
          <p:cNvCxnSpPr/>
          <p:nvPr/>
        </p:nvCxnSpPr>
        <p:spPr>
          <a:xfrm>
            <a:off x="1213350" y="2425025"/>
            <a:ext cx="150300" cy="14223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22"/>
          <p:cNvCxnSpPr/>
          <p:nvPr/>
        </p:nvCxnSpPr>
        <p:spPr>
          <a:xfrm>
            <a:off x="1363575" y="3997425"/>
            <a:ext cx="801300" cy="99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22"/>
          <p:cNvCxnSpPr/>
          <p:nvPr/>
        </p:nvCxnSpPr>
        <p:spPr>
          <a:xfrm>
            <a:off x="4588525" y="1944275"/>
            <a:ext cx="1893000" cy="702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22"/>
          <p:cNvCxnSpPr/>
          <p:nvPr/>
        </p:nvCxnSpPr>
        <p:spPr>
          <a:xfrm>
            <a:off x="5409775" y="2094500"/>
            <a:ext cx="20100" cy="1752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1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Introspective Predicates</a:t>
            </a:r>
            <a:endParaRPr/>
          </a:p>
        </p:txBody>
      </p:sp>
      <p:sp>
        <p:nvSpPr>
          <p:cNvPr id="689" name="Google Shape;689;p11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system predicates </a:t>
            </a:r>
            <a:r>
              <a:rPr b="1" lang="en"/>
              <a:t>inspect</a:t>
            </a:r>
            <a:r>
              <a:rPr lang="en"/>
              <a:t> the current state of the Prolog computation</a:t>
            </a:r>
            <a:endParaRPr/>
          </a:p>
          <a:p>
            <a:pPr indent="-342900" lvl="0" marL="457200" rtl="0" algn="l">
              <a:spcBef>
                <a:spcPts val="0"/>
              </a:spcBef>
              <a:spcAft>
                <a:spcPts val="0"/>
              </a:spcAft>
              <a:buSzPts val="1800"/>
              <a:buChar char="●"/>
            </a:pPr>
            <a:r>
              <a:rPr lang="en"/>
              <a:t>For example, </a:t>
            </a:r>
            <a:r>
              <a:rPr lang="en">
                <a:latin typeface="Consolas"/>
                <a:ea typeface="Consolas"/>
                <a:cs typeface="Consolas"/>
                <a:sym typeface="Consolas"/>
              </a:rPr>
              <a:t>statistics/2</a:t>
            </a:r>
            <a:r>
              <a:rPr lang="en"/>
              <a:t> can be used to gauge various metrics</a:t>
            </a:r>
            <a:endParaRPr/>
          </a:p>
          <a:p>
            <a:pPr indent="-342900" lvl="0" marL="457200" rtl="0" algn="l">
              <a:spcBef>
                <a:spcPts val="0"/>
              </a:spcBef>
              <a:spcAft>
                <a:spcPts val="0"/>
              </a:spcAft>
              <a:buSzPts val="1800"/>
              <a:buChar char="●"/>
            </a:pPr>
            <a:r>
              <a:rPr lang="en"/>
              <a:t>Important family of </a:t>
            </a:r>
            <a:r>
              <a:rPr lang="en"/>
              <a:t>introspective</a:t>
            </a:r>
            <a:r>
              <a:rPr lang="en"/>
              <a:t> predicates determines </a:t>
            </a:r>
            <a:r>
              <a:rPr b="1" lang="en"/>
              <a:t>the type of term</a:t>
            </a:r>
            <a:r>
              <a:rPr lang="en"/>
              <a:t> that a particular </a:t>
            </a:r>
            <a:r>
              <a:rPr lang="en"/>
              <a:t>variable</a:t>
            </a:r>
            <a:r>
              <a:rPr lang="en"/>
              <a:t> is currently bound to, or whether it is unbound</a:t>
            </a:r>
            <a:endParaRPr/>
          </a:p>
          <a:p>
            <a:pPr indent="-342900" lvl="0" marL="457200" rtl="0" algn="l">
              <a:spcBef>
                <a:spcPts val="0"/>
              </a:spcBef>
              <a:spcAft>
                <a:spcPts val="0"/>
              </a:spcAft>
              <a:buSzPts val="1800"/>
              <a:buChar char="●"/>
            </a:pPr>
            <a:r>
              <a:rPr lang="en"/>
              <a:t>Such predicates help define predicates that are more reversible</a:t>
            </a:r>
            <a:endParaRPr/>
          </a:p>
          <a:p>
            <a:pPr indent="-342900" lvl="0" marL="457200" rtl="0" algn="l">
              <a:spcBef>
                <a:spcPts val="0"/>
              </a:spcBef>
              <a:spcAft>
                <a:spcPts val="0"/>
              </a:spcAft>
              <a:buSzPts val="1800"/>
              <a:buChar char="●"/>
            </a:pPr>
            <a:r>
              <a:rPr lang="en"/>
              <a:t>For example, predicate </a:t>
            </a:r>
            <a:r>
              <a:rPr lang="en">
                <a:latin typeface="Consolas"/>
                <a:ea typeface="Consolas"/>
                <a:cs typeface="Consolas"/>
                <a:sym typeface="Consolas"/>
              </a:rPr>
              <a:t>plus/3</a:t>
            </a:r>
            <a:r>
              <a:rPr lang="en"/>
              <a:t> to replace the </a:t>
            </a:r>
            <a:r>
              <a:rPr lang="en">
                <a:latin typeface="Consolas"/>
                <a:ea typeface="Consolas"/>
                <a:cs typeface="Consolas"/>
                <a:sym typeface="Consolas"/>
              </a:rPr>
              <a:t>+</a:t>
            </a:r>
            <a:r>
              <a:rPr lang="en"/>
              <a:t> operator</a:t>
            </a:r>
            <a:endParaRPr/>
          </a:p>
          <a:p>
            <a:pPr indent="-342900" lvl="0" marL="457200" rtl="0" algn="l">
              <a:spcBef>
                <a:spcPts val="0"/>
              </a:spcBef>
              <a:spcAft>
                <a:spcPts val="0"/>
              </a:spcAft>
              <a:buSzPts val="1800"/>
              <a:buChar char="●"/>
            </a:pPr>
            <a:r>
              <a:rPr lang="en"/>
              <a:t>Depending on which one of the three parameters is unbound, the queries </a:t>
            </a:r>
            <a:r>
              <a:rPr lang="en">
                <a:latin typeface="Consolas"/>
                <a:ea typeface="Consolas"/>
                <a:cs typeface="Consolas"/>
                <a:sym typeface="Consolas"/>
              </a:rPr>
              <a:t>plus(1, 2, X)</a:t>
            </a:r>
            <a:r>
              <a:rPr lang="en"/>
              <a:t>, </a:t>
            </a:r>
            <a:r>
              <a:rPr lang="en">
                <a:latin typeface="Consolas"/>
                <a:ea typeface="Consolas"/>
                <a:cs typeface="Consolas"/>
                <a:sym typeface="Consolas"/>
              </a:rPr>
              <a:t>plus(1, X, 3)</a:t>
            </a:r>
            <a:r>
              <a:rPr lang="en"/>
              <a:t> and </a:t>
            </a:r>
            <a:r>
              <a:rPr lang="en">
                <a:latin typeface="Consolas"/>
                <a:ea typeface="Consolas"/>
                <a:cs typeface="Consolas"/>
                <a:sym typeface="Consolas"/>
              </a:rPr>
              <a:t>plus(X, 2, 3)</a:t>
            </a:r>
            <a:r>
              <a:rPr lang="en"/>
              <a:t> all work correctly</a:t>
            </a:r>
            <a:endParaRPr/>
          </a:p>
          <a:p>
            <a:pPr indent="-342900" lvl="0" marL="457200" rtl="0" algn="l">
              <a:spcBef>
                <a:spcPts val="0"/>
              </a:spcBef>
              <a:spcAft>
                <a:spcPts val="0"/>
              </a:spcAft>
              <a:buSzPts val="1800"/>
              <a:buChar char="●"/>
            </a:pPr>
            <a:r>
              <a:rPr lang="en"/>
              <a:t>(Hard exercise: define </a:t>
            </a:r>
            <a:r>
              <a:rPr lang="en">
                <a:latin typeface="Consolas"/>
                <a:ea typeface="Consolas"/>
                <a:cs typeface="Consolas"/>
                <a:sym typeface="Consolas"/>
              </a:rPr>
              <a:t>my_plus/3</a:t>
            </a:r>
            <a:r>
              <a:rPr lang="en"/>
              <a:t> to allow any two arguments unbound)</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1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Cuts</a:t>
            </a:r>
            <a:endParaRPr/>
          </a:p>
        </p:txBody>
      </p:sp>
      <p:sp>
        <p:nvSpPr>
          <p:cNvPr id="695" name="Google Shape;695;p11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only control structure in Prolog is the </a:t>
            </a:r>
            <a:r>
              <a:rPr b="1" lang="en"/>
              <a:t>cut</a:t>
            </a:r>
            <a:r>
              <a:rPr lang="en"/>
              <a:t>, denoted by </a:t>
            </a:r>
            <a:r>
              <a:rPr lang="en">
                <a:latin typeface="Consolas"/>
                <a:ea typeface="Consolas"/>
                <a:cs typeface="Consolas"/>
                <a:sym typeface="Consolas"/>
              </a:rPr>
              <a:t>!</a:t>
            </a:r>
            <a:endParaRPr>
              <a:latin typeface="Consolas"/>
              <a:ea typeface="Consolas"/>
              <a:cs typeface="Consolas"/>
              <a:sym typeface="Consolas"/>
            </a:endParaRPr>
          </a:p>
          <a:p>
            <a:pPr indent="-342900" lvl="0" marL="457200" rtl="0" algn="l">
              <a:spcBef>
                <a:spcPts val="0"/>
              </a:spcBef>
              <a:spcAft>
                <a:spcPts val="0"/>
              </a:spcAft>
              <a:buSzPts val="1800"/>
              <a:buChar char="●"/>
            </a:pPr>
            <a:r>
              <a:rPr b="1" lang="en"/>
              <a:t>Prolog is Turing-complete even without the cut,</a:t>
            </a:r>
            <a:r>
              <a:rPr lang="en"/>
              <a:t> but cuts can simplify code</a:t>
            </a:r>
            <a:endParaRPr/>
          </a:p>
          <a:p>
            <a:pPr indent="-342900" lvl="0" marL="457200" rtl="0" algn="l">
              <a:spcBef>
                <a:spcPts val="0"/>
              </a:spcBef>
              <a:spcAft>
                <a:spcPts val="0"/>
              </a:spcAft>
              <a:buSzPts val="1800"/>
              <a:buChar char="●"/>
            </a:pPr>
            <a:r>
              <a:rPr lang="en"/>
              <a:t>Cut is a </a:t>
            </a:r>
            <a:r>
              <a:rPr lang="en"/>
              <a:t>deterministic</a:t>
            </a:r>
            <a:r>
              <a:rPr lang="en"/>
              <a:t> predicate that always succeeds, executed for its side effect of </a:t>
            </a:r>
            <a:r>
              <a:rPr b="1" lang="en"/>
              <a:t>cutting away all choice points in the current query</a:t>
            </a:r>
            <a:endParaRPr b="1"/>
          </a:p>
          <a:p>
            <a:pPr indent="-342900" lvl="0" marL="457200" rtl="0" algn="l">
              <a:spcBef>
                <a:spcPts val="0"/>
              </a:spcBef>
              <a:spcAft>
                <a:spcPts val="0"/>
              </a:spcAft>
              <a:buSzPts val="1800"/>
              <a:buChar char="●"/>
            </a:pPr>
            <a:r>
              <a:rPr lang="en"/>
              <a:t>Cut doesn't reach up to the queries above the current query</a:t>
            </a:r>
            <a:endParaRPr/>
          </a:p>
          <a:p>
            <a:pPr indent="-342900" lvl="0" marL="457200" rtl="0" algn="l">
              <a:spcBef>
                <a:spcPts val="0"/>
              </a:spcBef>
              <a:spcAft>
                <a:spcPts val="0"/>
              </a:spcAft>
              <a:buSzPts val="1800"/>
              <a:buChar char="●"/>
            </a:pPr>
            <a:r>
              <a:rPr lang="en"/>
              <a:t>Cut would perhaps better be called "</a:t>
            </a:r>
            <a:r>
              <a:rPr b="1" lang="en"/>
              <a:t>commit</a:t>
            </a:r>
            <a:r>
              <a:rPr lang="en"/>
              <a:t>", since it commits to the current </a:t>
            </a:r>
            <a:r>
              <a:rPr lang="en"/>
              <a:t>branch</a:t>
            </a:r>
            <a:r>
              <a:rPr lang="en"/>
              <a:t> in the search tree and ignores the solutions found by branches hanging from the choice points of the current query</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1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If-Else Implemented As Cut-Fail</a:t>
            </a:r>
            <a:endParaRPr/>
          </a:p>
        </p:txBody>
      </p:sp>
      <p:sp>
        <p:nvSpPr>
          <p:cNvPr id="701" name="Google Shape;701;p1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to simulate the </a:t>
            </a:r>
            <a:r>
              <a:rPr b="1" lang="en"/>
              <a:t>if-else structure</a:t>
            </a:r>
            <a:r>
              <a:rPr lang="en"/>
              <a:t> of imperative programming languages so that </a:t>
            </a:r>
            <a:r>
              <a:rPr b="1" lang="en"/>
              <a:t>precisely one</a:t>
            </a:r>
            <a:r>
              <a:rPr lang="en"/>
              <a:t> of the branches will be executed?</a:t>
            </a:r>
            <a:endParaRPr/>
          </a:p>
          <a:p>
            <a:pPr indent="-342900" lvl="0" marL="457200" rtl="0" algn="l">
              <a:spcBef>
                <a:spcPts val="0"/>
              </a:spcBef>
              <a:spcAft>
                <a:spcPts val="0"/>
              </a:spcAft>
              <a:buSzPts val="1800"/>
              <a:buChar char="●"/>
            </a:pPr>
            <a:r>
              <a:rPr lang="en"/>
              <a:t>Standard solution using </a:t>
            </a:r>
            <a:r>
              <a:rPr b="1" lang="en"/>
              <a:t>cut-fail</a:t>
            </a:r>
            <a:r>
              <a:rPr lang="en"/>
              <a:t>: write two versions of the rule</a:t>
            </a:r>
            <a:endParaRPr/>
          </a:p>
          <a:p>
            <a:pPr indent="-342900" lvl="0" marL="457200" rtl="0" algn="l">
              <a:spcBef>
                <a:spcPts val="0"/>
              </a:spcBef>
              <a:spcAft>
                <a:spcPts val="0"/>
              </a:spcAft>
              <a:buSzPts val="1800"/>
              <a:buChar char="●"/>
            </a:pPr>
            <a:r>
              <a:rPr lang="en"/>
              <a:t>Body of the first rule starts with the condition to be tested</a:t>
            </a:r>
            <a:endParaRPr/>
          </a:p>
          <a:p>
            <a:pPr indent="-342900" lvl="0" marL="457200" rtl="0" algn="l">
              <a:spcBef>
                <a:spcPts val="0"/>
              </a:spcBef>
              <a:spcAft>
                <a:spcPts val="0"/>
              </a:spcAft>
              <a:buSzPts val="1800"/>
              <a:buChar char="●"/>
            </a:pPr>
            <a:r>
              <a:rPr lang="en"/>
              <a:t>If the condition is true, do a cut to prevent second rule to be executed for the current query, and follow the cut with the positive branch of if-else</a:t>
            </a:r>
            <a:endParaRPr/>
          </a:p>
          <a:p>
            <a:pPr indent="-342900" lvl="0" marL="457200" rtl="0" algn="l">
              <a:spcBef>
                <a:spcPts val="0"/>
              </a:spcBef>
              <a:spcAft>
                <a:spcPts val="0"/>
              </a:spcAft>
              <a:buSzPts val="1800"/>
              <a:buChar char="●"/>
            </a:pPr>
            <a:r>
              <a:rPr lang="en"/>
              <a:t>The second rule should unconditionally just execute the negative branch</a:t>
            </a:r>
            <a:endParaRPr/>
          </a:p>
          <a:p>
            <a:pPr indent="-342900" lvl="0" marL="457200" rtl="0" algn="l">
              <a:spcBef>
                <a:spcPts val="0"/>
              </a:spcBef>
              <a:spcAft>
                <a:spcPts val="0"/>
              </a:spcAft>
              <a:buSzPts val="1800"/>
              <a:buChar char="●"/>
            </a:pPr>
            <a:r>
              <a:rPr lang="en"/>
              <a:t>The fact that execution gets to the second rule means that the condition is false, since otherwise cut would have taken effect</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1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 Cuts and Green Cuts</a:t>
            </a:r>
            <a:endParaRPr/>
          </a:p>
        </p:txBody>
      </p:sp>
      <p:sp>
        <p:nvSpPr>
          <p:cNvPr id="707" name="Google Shape;707;p1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Prolog </a:t>
            </a:r>
            <a:r>
              <a:rPr lang="en"/>
              <a:t>terminology</a:t>
            </a:r>
            <a:r>
              <a:rPr lang="en"/>
              <a:t>, a </a:t>
            </a:r>
            <a:r>
              <a:rPr b="1" lang="en"/>
              <a:t>green cut</a:t>
            </a:r>
            <a:r>
              <a:rPr lang="en"/>
              <a:t> is one that doesn't eliminate any solutions</a:t>
            </a:r>
            <a:endParaRPr/>
          </a:p>
          <a:p>
            <a:pPr indent="-342900" lvl="0" marL="457200" rtl="0" algn="l">
              <a:spcBef>
                <a:spcPts val="0"/>
              </a:spcBef>
              <a:spcAft>
                <a:spcPts val="0"/>
              </a:spcAft>
              <a:buSzPts val="1800"/>
              <a:buChar char="●"/>
            </a:pPr>
            <a:r>
              <a:rPr lang="en"/>
              <a:t>Rules with the green cuts have the same solutions as they would without the green cut, but produce these results faster and possibly without repetitions</a:t>
            </a:r>
            <a:endParaRPr/>
          </a:p>
          <a:p>
            <a:pPr indent="-342900" lvl="0" marL="457200" rtl="0" algn="l">
              <a:spcBef>
                <a:spcPts val="0"/>
              </a:spcBef>
              <a:spcAft>
                <a:spcPts val="0"/>
              </a:spcAft>
              <a:buSzPts val="1800"/>
              <a:buChar char="●"/>
            </a:pPr>
            <a:r>
              <a:rPr lang="en"/>
              <a:t>Especially avoid the cardinal sin of Prolog rules, leaving a </a:t>
            </a:r>
            <a:r>
              <a:rPr b="1" lang="en"/>
              <a:t>redundant choice point</a:t>
            </a:r>
            <a:r>
              <a:rPr lang="en"/>
              <a:t> that we can reason from outside that cannot lead anywhere</a:t>
            </a:r>
            <a:endParaRPr/>
          </a:p>
          <a:p>
            <a:pPr indent="-342900" lvl="0" marL="457200" rtl="0" algn="l">
              <a:spcBef>
                <a:spcPts val="0"/>
              </a:spcBef>
              <a:spcAft>
                <a:spcPts val="0"/>
              </a:spcAft>
              <a:buSzPts val="1800"/>
              <a:buChar char="●"/>
            </a:pPr>
            <a:r>
              <a:rPr lang="en"/>
              <a:t>A </a:t>
            </a:r>
            <a:r>
              <a:rPr b="1" lang="en"/>
              <a:t>red cut</a:t>
            </a:r>
            <a:r>
              <a:rPr lang="en"/>
              <a:t> eliminates some solutions that predicate would have without it</a:t>
            </a:r>
            <a:endParaRPr/>
          </a:p>
          <a:p>
            <a:pPr indent="-342900" lvl="0" marL="457200" rtl="0" algn="l">
              <a:spcBef>
                <a:spcPts val="0"/>
              </a:spcBef>
              <a:spcAft>
                <a:spcPts val="0"/>
              </a:spcAft>
              <a:buSzPts val="1800"/>
              <a:buChar char="●"/>
            </a:pPr>
            <a:r>
              <a:rPr lang="en"/>
              <a:t>Recall the gold standard of making predicates maximally reversible by allowing any and all of their arguments to be unbound variables</a:t>
            </a:r>
            <a:endParaRPr/>
          </a:p>
          <a:p>
            <a:pPr indent="-342900" lvl="0" marL="457200" rtl="0" algn="l">
              <a:spcBef>
                <a:spcPts val="0"/>
              </a:spcBef>
              <a:spcAft>
                <a:spcPts val="0"/>
              </a:spcAft>
              <a:buSzPts val="1800"/>
              <a:buChar char="●"/>
            </a:pPr>
            <a:r>
              <a:rPr lang="en"/>
              <a:t>Adding cuts to predicate rules goes against this noble goal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a:t>
            </a:r>
            <a:r>
              <a:rPr lang="en"/>
              <a:t> Terms as Queries</a:t>
            </a:r>
            <a:endParaRPr/>
          </a:p>
        </p:txBody>
      </p:sp>
      <p:sp>
        <p:nvSpPr>
          <p:cNvPr id="713" name="Google Shape;713;p1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Noble </a:t>
            </a:r>
            <a:r>
              <a:rPr lang="en"/>
              <a:t>attempt for a query: </a:t>
            </a:r>
            <a:r>
              <a:rPr lang="en">
                <a:latin typeface="Consolas"/>
                <a:ea typeface="Consolas"/>
                <a:cs typeface="Consolas"/>
                <a:sym typeface="Consolas"/>
              </a:rPr>
              <a:t>X = male(bob), X.</a:t>
            </a:r>
            <a:r>
              <a:rPr lang="en"/>
              <a:t> </a:t>
            </a:r>
            <a:endParaRPr/>
          </a:p>
          <a:p>
            <a:pPr indent="-342900" lvl="0" marL="457200" rtl="0" algn="l">
              <a:spcBef>
                <a:spcPts val="0"/>
              </a:spcBef>
              <a:spcAft>
                <a:spcPts val="0"/>
              </a:spcAft>
              <a:buSzPts val="1800"/>
              <a:buChar char="●"/>
            </a:pPr>
            <a:r>
              <a:rPr lang="en"/>
              <a:t>Unfortunately, this doesn't work: query can't syntactically be a variable</a:t>
            </a:r>
            <a:endParaRPr/>
          </a:p>
          <a:p>
            <a:pPr indent="-342900" lvl="0" marL="457200" rtl="0" algn="l">
              <a:spcBef>
                <a:spcPts val="0"/>
              </a:spcBef>
              <a:spcAft>
                <a:spcPts val="0"/>
              </a:spcAft>
              <a:buSzPts val="1800"/>
              <a:buChar char="●"/>
            </a:pPr>
            <a:r>
              <a:rPr lang="en"/>
              <a:t>Need to use the metapredicate </a:t>
            </a:r>
            <a:r>
              <a:rPr lang="en">
                <a:latin typeface="Consolas"/>
                <a:ea typeface="Consolas"/>
                <a:cs typeface="Consolas"/>
                <a:sym typeface="Consolas"/>
              </a:rPr>
              <a:t>call/1</a:t>
            </a:r>
            <a:r>
              <a:rPr lang="en"/>
              <a:t> that executes its argument as query</a:t>
            </a:r>
            <a:endParaRPr/>
          </a:p>
          <a:p>
            <a:pPr indent="-342900" lvl="0" marL="457200" rtl="0" algn="l">
              <a:spcBef>
                <a:spcPts val="0"/>
              </a:spcBef>
              <a:spcAft>
                <a:spcPts val="0"/>
              </a:spcAft>
              <a:buSzPts val="1800"/>
              <a:buChar char="●"/>
            </a:pPr>
            <a:r>
              <a:rPr lang="en"/>
              <a:t>Better: </a:t>
            </a:r>
            <a:r>
              <a:rPr lang="en">
                <a:latin typeface="Consolas"/>
                <a:ea typeface="Consolas"/>
                <a:cs typeface="Consolas"/>
                <a:sym typeface="Consolas"/>
              </a:rPr>
              <a:t>X = male(bob), call(X).</a:t>
            </a:r>
            <a:endParaRPr>
              <a:latin typeface="Consolas"/>
              <a:ea typeface="Consolas"/>
              <a:cs typeface="Consolas"/>
              <a:sym typeface="Consolas"/>
            </a:endParaRPr>
          </a:p>
          <a:p>
            <a:pPr indent="-342900" lvl="0" marL="457200" rtl="0" algn="l">
              <a:spcBef>
                <a:spcPts val="0"/>
              </a:spcBef>
              <a:spcAft>
                <a:spcPts val="0"/>
              </a:spcAft>
              <a:buSzPts val="1800"/>
              <a:buChar char="●"/>
            </a:pPr>
            <a:r>
              <a:rPr lang="en"/>
              <a:t>Multiple versions of call allow more arguments to be added to query</a:t>
            </a:r>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X = male, call(X, bob)</a:t>
            </a:r>
            <a:endParaRPr>
              <a:latin typeface="Consolas"/>
              <a:ea typeface="Consolas"/>
              <a:cs typeface="Consolas"/>
              <a:sym typeface="Consolas"/>
            </a:endParaRPr>
          </a:p>
          <a:p>
            <a:pPr indent="-342900" lvl="0" marL="457200" rtl="0" algn="l">
              <a:spcBef>
                <a:spcPts val="0"/>
              </a:spcBef>
              <a:spcAft>
                <a:spcPts val="0"/>
              </a:spcAft>
              <a:buSzPts val="1800"/>
              <a:buChar char="●"/>
            </a:pPr>
            <a:r>
              <a:rPr lang="en"/>
              <a:t>Note also </a:t>
            </a:r>
            <a:r>
              <a:rPr lang="en">
                <a:latin typeface="Consolas"/>
                <a:ea typeface="Consolas"/>
                <a:cs typeface="Consolas"/>
                <a:sym typeface="Consolas"/>
              </a:rPr>
              <a:t>call_with_depth_limit/2</a:t>
            </a:r>
            <a:r>
              <a:rPr lang="en"/>
              <a:t> for potentially executing queries in iterative deepening fashion</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1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Negation</a:t>
            </a:r>
            <a:endParaRPr/>
          </a:p>
        </p:txBody>
      </p:sp>
      <p:sp>
        <p:nvSpPr>
          <p:cNvPr id="719" name="Google Shape;719;p1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does have a metapredicate </a:t>
            </a:r>
            <a:r>
              <a:rPr lang="en">
                <a:latin typeface="Consolas"/>
                <a:ea typeface="Consolas"/>
                <a:cs typeface="Consolas"/>
                <a:sym typeface="Consolas"/>
              </a:rPr>
              <a:t>not/1</a:t>
            </a:r>
            <a:r>
              <a:rPr lang="en"/>
              <a:t>, but this should not be confused with actual logical negation, since Prolog only deals with </a:t>
            </a:r>
            <a:r>
              <a:rPr lang="en"/>
              <a:t>positive</a:t>
            </a:r>
            <a:r>
              <a:rPr lang="en"/>
              <a:t> terms</a:t>
            </a:r>
            <a:endParaRPr/>
          </a:p>
          <a:p>
            <a:pPr indent="-342900" lvl="0" marL="457200" rtl="0" algn="l">
              <a:spcBef>
                <a:spcPts val="0"/>
              </a:spcBef>
              <a:spcAft>
                <a:spcPts val="0"/>
              </a:spcAft>
              <a:buSzPts val="1800"/>
              <a:buChar char="●"/>
            </a:pPr>
            <a:r>
              <a:rPr b="1" lang="en"/>
              <a:t>Negation as failure</a:t>
            </a:r>
            <a:r>
              <a:rPr lang="en"/>
              <a:t> </a:t>
            </a:r>
            <a:r>
              <a:rPr lang="en"/>
              <a:t>with</a:t>
            </a:r>
            <a:r>
              <a:rPr lang="en"/>
              <a:t> </a:t>
            </a:r>
            <a:r>
              <a:rPr b="1" lang="en"/>
              <a:t>closed world assumption</a:t>
            </a:r>
            <a:r>
              <a:rPr lang="en"/>
              <a:t>: precisely those things are true that can be proven to be true</a:t>
            </a:r>
            <a:endParaRPr/>
          </a:p>
          <a:p>
            <a:pPr indent="-342900" lvl="0" marL="457200" rtl="0" algn="l">
              <a:spcBef>
                <a:spcPts val="0"/>
              </a:spcBef>
              <a:spcAft>
                <a:spcPts val="0"/>
              </a:spcAft>
              <a:buSzPts val="1800"/>
              <a:buChar char="●"/>
            </a:pPr>
            <a:r>
              <a:rPr lang="en"/>
              <a:t>The query </a:t>
            </a:r>
            <a:r>
              <a:rPr lang="en">
                <a:latin typeface="Consolas"/>
                <a:ea typeface="Consolas"/>
                <a:cs typeface="Consolas"/>
                <a:sym typeface="Consolas"/>
              </a:rPr>
              <a:t>not(Q)</a:t>
            </a:r>
            <a:r>
              <a:rPr lang="en"/>
              <a:t> succeeds if and only if </a:t>
            </a:r>
            <a:r>
              <a:rPr lang="en">
                <a:latin typeface="Consolas"/>
                <a:ea typeface="Consolas"/>
                <a:cs typeface="Consolas"/>
                <a:sym typeface="Consolas"/>
              </a:rPr>
              <a:t>Q</a:t>
            </a:r>
            <a:r>
              <a:rPr lang="en"/>
              <a:t> itself would fail without solution</a:t>
            </a:r>
            <a:endParaRPr/>
          </a:p>
          <a:p>
            <a:pPr indent="-342900" lvl="0" marL="457200" rtl="0" algn="l">
              <a:spcBef>
                <a:spcPts val="0"/>
              </a:spcBef>
              <a:spcAft>
                <a:spcPts val="0"/>
              </a:spcAft>
              <a:buSzPts val="1800"/>
              <a:buChar char="●"/>
            </a:pPr>
            <a:r>
              <a:rPr lang="en"/>
              <a:t>Easy definition using cut-fail to </a:t>
            </a:r>
            <a:r>
              <a:rPr b="1" lang="en"/>
              <a:t>simulate if-else</a:t>
            </a:r>
            <a:r>
              <a:rPr lang="en"/>
              <a:t>:</a:t>
            </a:r>
            <a:br>
              <a:rPr lang="en"/>
            </a:br>
            <a:r>
              <a:rPr lang="en"/>
              <a:t>	</a:t>
            </a:r>
            <a:r>
              <a:rPr lang="en">
                <a:latin typeface="Consolas"/>
                <a:ea typeface="Consolas"/>
                <a:cs typeface="Consolas"/>
                <a:sym typeface="Consolas"/>
              </a:rPr>
              <a:t>not(Q) :- call(Q), !, fail.</a:t>
            </a:r>
            <a:br>
              <a:rPr lang="en">
                <a:latin typeface="Consolas"/>
                <a:ea typeface="Consolas"/>
                <a:cs typeface="Consolas"/>
                <a:sym typeface="Consolas"/>
              </a:rPr>
            </a:br>
            <a:r>
              <a:rPr lang="en">
                <a:latin typeface="Consolas"/>
                <a:ea typeface="Consolas"/>
                <a:cs typeface="Consolas"/>
                <a:sym typeface="Consolas"/>
              </a:rPr>
              <a:t>	not(_).</a:t>
            </a:r>
            <a:endParaRPr>
              <a:latin typeface="Consolas"/>
              <a:ea typeface="Consolas"/>
              <a:cs typeface="Consolas"/>
              <a:sym typeface="Consolas"/>
            </a:endParaRPr>
          </a:p>
          <a:p>
            <a:pPr indent="-342900" lvl="0" marL="457200" rtl="0" algn="l">
              <a:spcBef>
                <a:spcPts val="0"/>
              </a:spcBef>
              <a:spcAft>
                <a:spcPts val="0"/>
              </a:spcAft>
              <a:buSzPts val="1800"/>
              <a:buChar char="●"/>
            </a:pPr>
            <a:r>
              <a:rPr lang="en"/>
              <a:t>Riddle me</a:t>
            </a:r>
            <a:r>
              <a:rPr lang="en"/>
              <a:t> this: how are </a:t>
            </a:r>
            <a:r>
              <a:rPr lang="en">
                <a:latin typeface="Consolas"/>
                <a:ea typeface="Consolas"/>
                <a:cs typeface="Consolas"/>
                <a:sym typeface="Consolas"/>
              </a:rPr>
              <a:t>Q</a:t>
            </a:r>
            <a:r>
              <a:rPr lang="en"/>
              <a:t> and </a:t>
            </a:r>
            <a:r>
              <a:rPr lang="en">
                <a:latin typeface="Consolas"/>
                <a:ea typeface="Consolas"/>
                <a:cs typeface="Consolas"/>
                <a:sym typeface="Consolas"/>
              </a:rPr>
              <a:t>not(not(Q))</a:t>
            </a:r>
            <a:r>
              <a:rPr lang="en"/>
              <a:t> </a:t>
            </a:r>
            <a:r>
              <a:rPr lang="en"/>
              <a:t>different</a:t>
            </a:r>
            <a:r>
              <a:rPr lang="en"/>
              <a:t>?</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1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All Solutions To Query In One Swoop</a:t>
            </a:r>
            <a:endParaRPr/>
          </a:p>
        </p:txBody>
      </p:sp>
      <p:sp>
        <p:nvSpPr>
          <p:cNvPr id="725" name="Google Shape;725;p1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 nondeterministic query, Prolog produces solutions one at the time</a:t>
            </a:r>
            <a:endParaRPr/>
          </a:p>
          <a:p>
            <a:pPr indent="-342900" lvl="0" marL="457200" rtl="0" algn="l">
              <a:spcBef>
                <a:spcPts val="0"/>
              </a:spcBef>
              <a:spcAft>
                <a:spcPts val="0"/>
              </a:spcAft>
              <a:buSzPts val="1800"/>
              <a:buChar char="●"/>
            </a:pPr>
            <a:r>
              <a:rPr lang="en"/>
              <a:t>Since there could be exponentially of solutions (for example, consider the list predicate </a:t>
            </a:r>
            <a:r>
              <a:rPr lang="en">
                <a:latin typeface="Consolas"/>
                <a:ea typeface="Consolas"/>
                <a:cs typeface="Consolas"/>
                <a:sym typeface="Consolas"/>
              </a:rPr>
              <a:t>permutation/2</a:t>
            </a:r>
            <a:r>
              <a:rPr lang="en"/>
              <a:t>), we don't want to run out of memory</a:t>
            </a:r>
            <a:endParaRPr/>
          </a:p>
          <a:p>
            <a:pPr indent="-342900" lvl="0" marL="457200" rtl="0" algn="l">
              <a:spcBef>
                <a:spcPts val="0"/>
              </a:spcBef>
              <a:spcAft>
                <a:spcPts val="0"/>
              </a:spcAft>
              <a:buSzPts val="1800"/>
              <a:buChar char="●"/>
            </a:pPr>
            <a:r>
              <a:rPr lang="en"/>
              <a:t>Handy metapredicate </a:t>
            </a:r>
            <a:r>
              <a:rPr lang="en">
                <a:latin typeface="Consolas"/>
                <a:ea typeface="Consolas"/>
                <a:cs typeface="Consolas"/>
                <a:sym typeface="Consolas"/>
              </a:rPr>
              <a:t>findall/3</a:t>
            </a:r>
            <a:r>
              <a:rPr lang="en"/>
              <a:t> generates the list of all solutions for the given query, listed in the order in which the query would produce them</a:t>
            </a:r>
            <a:endParaRPr/>
          </a:p>
          <a:p>
            <a:pPr indent="-342900" lvl="0" marL="457200" rtl="0" algn="l">
              <a:spcBef>
                <a:spcPts val="0"/>
              </a:spcBef>
              <a:spcAft>
                <a:spcPts val="0"/>
              </a:spcAft>
              <a:buSzPts val="1800"/>
              <a:buChar char="●"/>
            </a:pPr>
            <a:r>
              <a:rPr lang="en"/>
              <a:t>For example, </a:t>
            </a:r>
            <a:r>
              <a:rPr lang="en">
                <a:latin typeface="Consolas"/>
                <a:ea typeface="Consolas"/>
                <a:cs typeface="Consolas"/>
                <a:sym typeface="Consolas"/>
              </a:rPr>
              <a:t>findall(Y, (between(-3, 3, X), Y is X*X), L)</a:t>
            </a:r>
            <a:r>
              <a:rPr lang="en"/>
              <a:t> would succeed with </a:t>
            </a:r>
            <a:r>
              <a:rPr lang="en">
                <a:latin typeface="Consolas"/>
                <a:ea typeface="Consolas"/>
                <a:cs typeface="Consolas"/>
                <a:sym typeface="Consolas"/>
              </a:rPr>
              <a:t>L = [9, 4, 1, 0, 1, 4, 9]</a:t>
            </a:r>
            <a:endParaRPr/>
          </a:p>
          <a:p>
            <a:pPr indent="-342900" lvl="0" marL="457200" rtl="0" algn="l">
              <a:spcBef>
                <a:spcPts val="0"/>
              </a:spcBef>
              <a:spcAft>
                <a:spcPts val="0"/>
              </a:spcAft>
              <a:buSzPts val="1800"/>
              <a:buChar char="●"/>
            </a:pPr>
            <a:r>
              <a:rPr lang="en"/>
              <a:t>Note the use of parentheses to disambiguate between comma </a:t>
            </a:r>
            <a:r>
              <a:rPr lang="en"/>
              <a:t>denoting</a:t>
            </a:r>
            <a:r>
              <a:rPr lang="en"/>
              <a:t> the logical and, versus comma used as argument separator</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Ordinary Recursion in Java</a:t>
            </a:r>
            <a:endParaRPr/>
          </a:p>
        </p:txBody>
      </p:sp>
      <p:sp>
        <p:nvSpPr>
          <p:cNvPr id="731" name="Google Shape;731;p1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latin typeface="Consolas"/>
                <a:ea typeface="Consolas"/>
                <a:cs typeface="Consolas"/>
                <a:sym typeface="Consolas"/>
              </a:rPr>
              <a:t>public int factorial(int n) {</a:t>
            </a:r>
            <a:br>
              <a:rPr lang="en">
                <a:latin typeface="Consolas"/>
                <a:ea typeface="Consolas"/>
                <a:cs typeface="Consolas"/>
                <a:sym typeface="Consolas"/>
              </a:rPr>
            </a:br>
            <a:r>
              <a:rPr lang="en">
                <a:latin typeface="Consolas"/>
                <a:ea typeface="Consolas"/>
                <a:cs typeface="Consolas"/>
                <a:sym typeface="Consolas"/>
              </a:rPr>
              <a:t>		if(n &lt; 2) { return 1; }</a:t>
            </a:r>
            <a:br>
              <a:rPr lang="en">
                <a:latin typeface="Consolas"/>
                <a:ea typeface="Consolas"/>
                <a:cs typeface="Consolas"/>
                <a:sym typeface="Consolas"/>
              </a:rPr>
            </a:br>
            <a:r>
              <a:rPr lang="en">
                <a:latin typeface="Consolas"/>
                <a:ea typeface="Consolas"/>
                <a:cs typeface="Consolas"/>
                <a:sym typeface="Consolas"/>
              </a:rPr>
              <a:t>		else { return n * factorial(n-1); }</a:t>
            </a:r>
            <a:br>
              <a:rPr lang="en">
                <a:latin typeface="Consolas"/>
                <a:ea typeface="Consolas"/>
                <a:cs typeface="Consolas"/>
                <a:sym typeface="Consolas"/>
              </a:rPr>
            </a:br>
            <a:r>
              <a:rPr lang="en">
                <a:latin typeface="Consolas"/>
                <a:ea typeface="Consolas"/>
                <a:cs typeface="Consolas"/>
                <a:sym typeface="Consolas"/>
              </a:rPr>
              <a:t>	}</a:t>
            </a:r>
            <a:endParaRPr>
              <a:latin typeface="Consolas"/>
              <a:ea typeface="Consolas"/>
              <a:cs typeface="Consolas"/>
              <a:sym typeface="Consolas"/>
            </a:endParaRPr>
          </a:p>
          <a:p>
            <a:pPr indent="-342900" lvl="0" marL="457200" rtl="0" algn="l">
              <a:spcBef>
                <a:spcPts val="1200"/>
              </a:spcBef>
              <a:spcAft>
                <a:spcPts val="0"/>
              </a:spcAft>
              <a:buSzPts val="1800"/>
              <a:buChar char="●"/>
            </a:pPr>
            <a:r>
              <a:rPr lang="en"/>
              <a:t>The recursive call in the second line of this method is not </a:t>
            </a:r>
            <a:r>
              <a:rPr b="1" lang="en"/>
              <a:t>tail recursive</a:t>
            </a:r>
            <a:r>
              <a:rPr lang="en"/>
              <a:t>, since multiplication takes place after the recursive call</a:t>
            </a:r>
            <a:endParaRPr/>
          </a:p>
          <a:p>
            <a:pPr indent="-342900" lvl="0" marL="457200" rtl="0" algn="l">
              <a:spcBef>
                <a:spcPts val="0"/>
              </a:spcBef>
              <a:spcAft>
                <a:spcPts val="0"/>
              </a:spcAft>
              <a:buSzPts val="1800"/>
              <a:buChar char="●"/>
            </a:pPr>
            <a:r>
              <a:rPr lang="en"/>
              <a:t>Need one stack frame per recursion level, since the method needs to remember the current value of </a:t>
            </a:r>
            <a:r>
              <a:rPr lang="en">
                <a:latin typeface="Consolas"/>
                <a:ea typeface="Consolas"/>
                <a:cs typeface="Consolas"/>
                <a:sym typeface="Consolas"/>
              </a:rPr>
              <a:t>n</a:t>
            </a:r>
            <a:r>
              <a:rPr lang="en"/>
              <a:t> at each recursion level</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Tail Recursion in Java</a:t>
            </a:r>
            <a:endParaRPr/>
          </a:p>
        </p:txBody>
      </p:sp>
      <p:sp>
        <p:nvSpPr>
          <p:cNvPr id="737" name="Google Shape;737;p1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Introduce an extra </a:t>
            </a:r>
            <a:r>
              <a:rPr b="1" lang="en"/>
              <a:t>accumulator</a:t>
            </a:r>
            <a:r>
              <a:rPr lang="en"/>
              <a:t> parameter to enable tail recursion</a:t>
            </a:r>
            <a:endParaRPr/>
          </a:p>
          <a:p>
            <a:pPr indent="0" lvl="0" marL="0" rtl="0" algn="l">
              <a:spcBef>
                <a:spcPts val="1200"/>
              </a:spcBef>
              <a:spcAft>
                <a:spcPts val="0"/>
              </a:spcAft>
              <a:buNone/>
            </a:pPr>
            <a:r>
              <a:rPr lang="en">
                <a:latin typeface="Consolas"/>
                <a:ea typeface="Consolas"/>
                <a:cs typeface="Consolas"/>
                <a:sym typeface="Consolas"/>
              </a:rPr>
              <a:t>public int factorial(int n) {</a:t>
            </a:r>
            <a:br>
              <a:rPr lang="en">
                <a:latin typeface="Consolas"/>
                <a:ea typeface="Consolas"/>
                <a:cs typeface="Consolas"/>
                <a:sym typeface="Consolas"/>
              </a:rPr>
            </a:br>
            <a:r>
              <a:rPr lang="en">
                <a:latin typeface="Consolas"/>
                <a:ea typeface="Consolas"/>
                <a:cs typeface="Consolas"/>
                <a:sym typeface="Consolas"/>
              </a:rPr>
              <a:t>	</a:t>
            </a:r>
            <a:r>
              <a:rPr lang="en">
                <a:latin typeface="Consolas"/>
                <a:ea typeface="Consolas"/>
                <a:cs typeface="Consolas"/>
                <a:sym typeface="Consolas"/>
              </a:rPr>
              <a:t>return</a:t>
            </a:r>
            <a:r>
              <a:rPr lang="en">
                <a:latin typeface="Consolas"/>
                <a:ea typeface="Consolas"/>
                <a:cs typeface="Consolas"/>
                <a:sym typeface="Consolas"/>
              </a:rPr>
              <a:t> factorial(n, 1);</a:t>
            </a:r>
            <a:br>
              <a:rPr lang="en">
                <a:latin typeface="Consolas"/>
                <a:ea typeface="Consolas"/>
                <a:cs typeface="Consolas"/>
                <a:sym typeface="Consolas"/>
              </a:rPr>
            </a:b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1200"/>
              </a:spcBef>
              <a:spcAft>
                <a:spcPts val="1200"/>
              </a:spcAft>
              <a:buNone/>
            </a:pPr>
            <a:r>
              <a:rPr lang="en">
                <a:latin typeface="Consolas"/>
                <a:ea typeface="Consolas"/>
                <a:cs typeface="Consolas"/>
                <a:sym typeface="Consolas"/>
              </a:rPr>
              <a:t>private int factorial(int n, int acc) {</a:t>
            </a:r>
            <a:br>
              <a:rPr lang="en">
                <a:latin typeface="Consolas"/>
                <a:ea typeface="Consolas"/>
                <a:cs typeface="Consolas"/>
                <a:sym typeface="Consolas"/>
              </a:rPr>
            </a:br>
            <a:r>
              <a:rPr lang="en">
                <a:latin typeface="Consolas"/>
                <a:ea typeface="Consolas"/>
                <a:cs typeface="Consolas"/>
                <a:sym typeface="Consolas"/>
              </a:rPr>
              <a:t>	if(n &lt; 2) { return acc; }</a:t>
            </a:r>
            <a:br>
              <a:rPr lang="en">
                <a:latin typeface="Consolas"/>
                <a:ea typeface="Consolas"/>
                <a:cs typeface="Consolas"/>
                <a:sym typeface="Consolas"/>
              </a:rPr>
            </a:br>
            <a:r>
              <a:rPr lang="en">
                <a:latin typeface="Consolas"/>
                <a:ea typeface="Consolas"/>
                <a:cs typeface="Consolas"/>
                <a:sym typeface="Consolas"/>
              </a:rPr>
              <a:t>	return factorial(n-1, acc*n);</a:t>
            </a:r>
            <a:br>
              <a:rPr lang="en">
                <a:latin typeface="Consolas"/>
                <a:ea typeface="Consolas"/>
                <a:cs typeface="Consolas"/>
                <a:sym typeface="Consolas"/>
              </a:rPr>
            </a:br>
            <a:r>
              <a:rPr lang="en">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Tail Recursion in Prolog</a:t>
            </a:r>
            <a:endParaRPr/>
          </a:p>
        </p:txBody>
      </p:sp>
      <p:sp>
        <p:nvSpPr>
          <p:cNvPr id="743" name="Google Shape;743;p1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rule is </a:t>
            </a:r>
            <a:r>
              <a:rPr b="1" lang="en"/>
              <a:t>tail recursive</a:t>
            </a:r>
            <a:r>
              <a:rPr lang="en"/>
              <a:t>, if the recursive query of that same predicate is the last term in the body of the rule, and all previous terms in the rule are (semi)deterministic so that they can't leave any choice points behind them</a:t>
            </a:r>
            <a:endParaRPr/>
          </a:p>
          <a:p>
            <a:pPr indent="-342900" lvl="0" marL="457200" rtl="0" algn="l">
              <a:spcBef>
                <a:spcPts val="0"/>
              </a:spcBef>
              <a:spcAft>
                <a:spcPts val="0"/>
              </a:spcAft>
              <a:buSzPts val="1800"/>
              <a:buChar char="●"/>
            </a:pPr>
            <a:r>
              <a:rPr lang="en"/>
              <a:t>Same as in imperative languages, Prolog can recycle the current stack frame</a:t>
            </a:r>
            <a:endParaRPr/>
          </a:p>
          <a:p>
            <a:pPr indent="-342900" lvl="0" marL="457200" rtl="0" algn="l">
              <a:spcBef>
                <a:spcPts val="0"/>
              </a:spcBef>
              <a:spcAft>
                <a:spcPts val="0"/>
              </a:spcAft>
              <a:buSzPts val="1800"/>
              <a:buChar char="●"/>
            </a:pPr>
            <a:r>
              <a:rPr lang="en"/>
              <a:t>Converting predicate to tail recursion a mechanistic 3-step process</a:t>
            </a:r>
            <a:endParaRPr/>
          </a:p>
          <a:p>
            <a:pPr indent="-342900" lvl="0" marL="457200" rtl="0" algn="l">
              <a:spcBef>
                <a:spcPts val="0"/>
              </a:spcBef>
              <a:spcAft>
                <a:spcPts val="0"/>
              </a:spcAft>
              <a:buSzPts val="1800"/>
              <a:buChar char="●"/>
            </a:pPr>
            <a:r>
              <a:rPr lang="en"/>
              <a:t>Step 1: Have the predicate call extended predicate with state arguments</a:t>
            </a:r>
            <a:endParaRPr/>
          </a:p>
          <a:p>
            <a:pPr indent="-342900" lvl="0" marL="457200" rtl="0" algn="l">
              <a:spcBef>
                <a:spcPts val="0"/>
              </a:spcBef>
              <a:spcAft>
                <a:spcPts val="0"/>
              </a:spcAft>
              <a:buSzPts val="1800"/>
              <a:buChar char="●"/>
            </a:pPr>
            <a:r>
              <a:rPr lang="en"/>
              <a:t>Step 2: Rule for base case to unify result variable</a:t>
            </a:r>
            <a:endParaRPr/>
          </a:p>
          <a:p>
            <a:pPr indent="-342900" lvl="0" marL="457200" rtl="0" algn="l">
              <a:spcBef>
                <a:spcPts val="0"/>
              </a:spcBef>
              <a:spcAft>
                <a:spcPts val="0"/>
              </a:spcAft>
              <a:buSzPts val="1800"/>
              <a:buChar char="●"/>
            </a:pPr>
            <a:r>
              <a:rPr lang="en"/>
              <a:t>Step 3: For general case, calculate the new state arguments from previous, and finish with tail recursive call to go to the next round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Winograd Schemas</a:t>
            </a:r>
            <a:endParaRPr/>
          </a:p>
        </p:txBody>
      </p:sp>
      <p:sp>
        <p:nvSpPr>
          <p:cNvPr id="153" name="Google Shape;153;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Beautifully simple </a:t>
            </a:r>
            <a:r>
              <a:rPr lang="en"/>
              <a:t>illustration of why general artificial intelligence is difficult</a:t>
            </a:r>
            <a:endParaRPr/>
          </a:p>
          <a:p>
            <a:pPr indent="-342900" lvl="0" marL="457200" rtl="0" algn="l">
              <a:spcBef>
                <a:spcPts val="0"/>
              </a:spcBef>
              <a:spcAft>
                <a:spcPts val="0"/>
              </a:spcAft>
              <a:buSzPts val="1800"/>
              <a:buChar char="●"/>
            </a:pPr>
            <a:r>
              <a:rPr b="1" lang="en"/>
              <a:t>Winograd schemas</a:t>
            </a:r>
            <a:r>
              <a:rPr lang="en"/>
              <a:t> are so trivial for humans that we don't even realize they are a problem, yet extremely difficult to analyze and program</a:t>
            </a:r>
            <a:endParaRPr/>
          </a:p>
          <a:p>
            <a:pPr indent="-342900" lvl="0" marL="457200" rtl="0" algn="l">
              <a:spcBef>
                <a:spcPts val="0"/>
              </a:spcBef>
              <a:spcAft>
                <a:spcPts val="0"/>
              </a:spcAft>
              <a:buSzPts val="1800"/>
              <a:buChar char="●"/>
            </a:pPr>
            <a:r>
              <a:rPr lang="en"/>
              <a:t>Given two sentences that have identical parse trees except some leaf node has been replaced, determine what word a later pronoun refers to</a:t>
            </a:r>
            <a:endParaRPr/>
          </a:p>
          <a:p>
            <a:pPr indent="-342900" lvl="0" marL="457200" rtl="0" algn="l">
              <a:spcBef>
                <a:spcPts val="0"/>
              </a:spcBef>
              <a:spcAft>
                <a:spcPts val="0"/>
              </a:spcAft>
              <a:buSzPts val="1800"/>
              <a:buChar char="●"/>
            </a:pPr>
            <a:r>
              <a:rPr lang="en"/>
              <a:t>"I threw the hammer at the mirror, and it smashed to pieces."</a:t>
            </a:r>
            <a:endParaRPr/>
          </a:p>
          <a:p>
            <a:pPr indent="-342900" lvl="0" marL="457200" rtl="0" algn="l">
              <a:spcBef>
                <a:spcPts val="0"/>
              </a:spcBef>
              <a:spcAft>
                <a:spcPts val="0"/>
              </a:spcAft>
              <a:buSzPts val="1800"/>
              <a:buChar char="●"/>
            </a:pPr>
            <a:r>
              <a:rPr lang="en"/>
              <a:t>"I threw the glass at the wall, and it smashed to pieces."</a:t>
            </a:r>
            <a:endParaRPr/>
          </a:p>
          <a:p>
            <a:pPr indent="-342900" lvl="0" marL="457200" rtl="0" algn="l">
              <a:spcBef>
                <a:spcPts val="0"/>
              </a:spcBef>
              <a:spcAft>
                <a:spcPts val="0"/>
              </a:spcAft>
              <a:buSzPts val="1800"/>
              <a:buChar char="●"/>
            </a:pPr>
            <a:r>
              <a:rPr lang="en"/>
              <a:t>It's not possible even to diagram a sentence correctly without a complete and complex model of how physical and social realities work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1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Simulating Structured Data Types In Prolog</a:t>
            </a:r>
            <a:endParaRPr/>
          </a:p>
        </p:txBody>
      </p:sp>
      <p:sp>
        <p:nvSpPr>
          <p:cNvPr id="749" name="Google Shape;749;p1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has only one universal data type, the Prolog term</a:t>
            </a:r>
            <a:endParaRPr/>
          </a:p>
          <a:p>
            <a:pPr indent="-342900" lvl="0" marL="457200" rtl="0" algn="l">
              <a:spcBef>
                <a:spcPts val="0"/>
              </a:spcBef>
              <a:spcAft>
                <a:spcPts val="0"/>
              </a:spcAft>
              <a:buSzPts val="1800"/>
              <a:buChar char="●"/>
            </a:pPr>
            <a:r>
              <a:rPr lang="en"/>
              <a:t>We can simulate </a:t>
            </a:r>
            <a:r>
              <a:rPr b="1" lang="en"/>
              <a:t>structured data types</a:t>
            </a:r>
            <a:r>
              <a:rPr lang="en"/>
              <a:t> of other languages by defining that data type to be any term with the given </a:t>
            </a:r>
            <a:r>
              <a:rPr b="1" lang="en"/>
              <a:t>functor</a:t>
            </a:r>
            <a:endParaRPr b="1"/>
          </a:p>
          <a:p>
            <a:pPr indent="-342900" lvl="0" marL="457200" rtl="0" algn="l">
              <a:spcBef>
                <a:spcPts val="0"/>
              </a:spcBef>
              <a:spcAft>
                <a:spcPts val="0"/>
              </a:spcAft>
              <a:buSzPts val="1800"/>
              <a:buChar char="●"/>
            </a:pPr>
            <a:r>
              <a:rPr lang="en"/>
              <a:t>Arguments of term give the field values for that structured data object</a:t>
            </a:r>
            <a:endParaRPr/>
          </a:p>
          <a:p>
            <a:pPr indent="-342900" lvl="0" marL="457200" rtl="0" algn="l">
              <a:spcBef>
                <a:spcPts val="0"/>
              </a:spcBef>
              <a:spcAft>
                <a:spcPts val="0"/>
              </a:spcAft>
              <a:buSzPts val="1800"/>
              <a:buChar char="●"/>
            </a:pPr>
            <a:r>
              <a:rPr lang="en"/>
              <a:t>Since data is immutable, rules on such terms must determine the effect of applying some mutation operator to the term to produce a new term</a:t>
            </a:r>
            <a:endParaRPr/>
          </a:p>
          <a:p>
            <a:pPr indent="-342900" lvl="0" marL="457200" rtl="0" algn="l">
              <a:spcBef>
                <a:spcPts val="0"/>
              </a:spcBef>
              <a:spcAft>
                <a:spcPts val="0"/>
              </a:spcAft>
              <a:buSzPts val="1800"/>
              <a:buChar char="●"/>
            </a:pPr>
            <a:r>
              <a:rPr lang="en"/>
              <a:t>New and old term share as many subterms as possible</a:t>
            </a:r>
            <a:endParaRPr/>
          </a:p>
          <a:p>
            <a:pPr indent="-342900" lvl="0" marL="457200" rtl="0" algn="l">
              <a:spcBef>
                <a:spcPts val="0"/>
              </a:spcBef>
              <a:spcAft>
                <a:spcPts val="0"/>
              </a:spcAft>
              <a:buSzPts val="1800"/>
              <a:buChar char="●"/>
            </a:pPr>
            <a:r>
              <a:rPr lang="en"/>
              <a:t>See the examples </a:t>
            </a:r>
            <a:r>
              <a:rPr lang="en">
                <a:latin typeface="Consolas"/>
                <a:ea typeface="Consolas"/>
                <a:cs typeface="Consolas"/>
                <a:sym typeface="Consolas"/>
              </a:rPr>
              <a:t>bankaccount.pl</a:t>
            </a:r>
            <a:r>
              <a:rPr lang="en"/>
              <a:t> and </a:t>
            </a:r>
            <a:r>
              <a:rPr lang="en">
                <a:latin typeface="Consolas"/>
                <a:ea typeface="Consolas"/>
                <a:cs typeface="Consolas"/>
                <a:sym typeface="Consolas"/>
              </a:rPr>
              <a:t>bst.pl</a:t>
            </a:r>
            <a:r>
              <a:rPr lang="en"/>
              <a:t> to illustrate this principle</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1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Constraint Logic Programming</a:t>
            </a:r>
            <a:endParaRPr/>
          </a:p>
        </p:txBody>
      </p:sp>
      <p:sp>
        <p:nvSpPr>
          <p:cNvPr id="755" name="Google Shape;755;p1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Ordinary Prolog variables are either unbound, or bound to a term</a:t>
            </a:r>
            <a:endParaRPr/>
          </a:p>
          <a:p>
            <a:pPr indent="-342900" lvl="0" marL="457200" rtl="0" algn="l">
              <a:spcBef>
                <a:spcPts val="0"/>
              </a:spcBef>
              <a:spcAft>
                <a:spcPts val="0"/>
              </a:spcAft>
              <a:buSzPts val="1800"/>
              <a:buChar char="●"/>
            </a:pPr>
            <a:r>
              <a:rPr lang="en"/>
              <a:t>Represented in memory as pointers, null pointer for </a:t>
            </a:r>
            <a:r>
              <a:rPr lang="en"/>
              <a:t>unbound</a:t>
            </a:r>
            <a:r>
              <a:rPr lang="en"/>
              <a:t> variable</a:t>
            </a:r>
            <a:endParaRPr/>
          </a:p>
          <a:p>
            <a:pPr indent="-342900" lvl="0" marL="457200" rtl="0" algn="l">
              <a:spcBef>
                <a:spcPts val="0"/>
              </a:spcBef>
              <a:spcAft>
                <a:spcPts val="0"/>
              </a:spcAft>
              <a:buSzPts val="1800"/>
              <a:buChar char="●"/>
            </a:pPr>
            <a:r>
              <a:rPr lang="en"/>
              <a:t>Forces the programmer to arrange rule logic so that variables will be bound to concrete integer values before any arithmetic is performed on them</a:t>
            </a:r>
            <a:endParaRPr/>
          </a:p>
          <a:p>
            <a:pPr indent="-342900" lvl="0" marL="457200" rtl="0" algn="l">
              <a:spcBef>
                <a:spcPts val="0"/>
              </a:spcBef>
              <a:spcAft>
                <a:spcPts val="0"/>
              </a:spcAft>
              <a:buSzPts val="1800"/>
              <a:buChar char="●"/>
            </a:pPr>
            <a:r>
              <a:rPr lang="en"/>
              <a:t>Not as flexible as logic programming could theoretically be, we want more!</a:t>
            </a:r>
            <a:endParaRPr/>
          </a:p>
          <a:p>
            <a:pPr indent="-342900" lvl="0" marL="457200" rtl="0" algn="l">
              <a:spcBef>
                <a:spcPts val="0"/>
              </a:spcBef>
              <a:spcAft>
                <a:spcPts val="0"/>
              </a:spcAft>
              <a:buSzPts val="1800"/>
              <a:buChar char="●"/>
            </a:pPr>
            <a:r>
              <a:rPr b="1" lang="en"/>
              <a:t>Constraint logic programming</a:t>
            </a:r>
            <a:r>
              <a:rPr lang="en"/>
              <a:t> standard library extension allows a set of </a:t>
            </a:r>
            <a:r>
              <a:rPr b="1" lang="en"/>
              <a:t>lazy constraints</a:t>
            </a:r>
            <a:r>
              <a:rPr lang="en"/>
              <a:t> to be attached to each variable</a:t>
            </a:r>
            <a:endParaRPr/>
          </a:p>
          <a:p>
            <a:pPr indent="-342900" lvl="0" marL="457200" rtl="0" algn="l">
              <a:spcBef>
                <a:spcPts val="0"/>
              </a:spcBef>
              <a:spcAft>
                <a:spcPts val="0"/>
              </a:spcAft>
              <a:buSzPts val="1800"/>
              <a:buChar char="●"/>
            </a:pPr>
            <a:r>
              <a:rPr lang="en"/>
              <a:t>When top-level query succeeds, lazy constraints are echoed</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1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Constraint</a:t>
            </a:r>
            <a:r>
              <a:rPr lang="en"/>
              <a:t> Logic Programming Operators</a:t>
            </a:r>
            <a:endParaRPr/>
          </a:p>
        </p:txBody>
      </p:sp>
      <p:sp>
        <p:nvSpPr>
          <p:cNvPr id="761" name="Google Shape;761;p1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Equality constraint </a:t>
            </a:r>
            <a:r>
              <a:rPr lang="en">
                <a:latin typeface="Consolas"/>
                <a:ea typeface="Consolas"/>
                <a:cs typeface="Consolas"/>
                <a:sym typeface="Consolas"/>
              </a:rPr>
              <a:t>#=</a:t>
            </a:r>
            <a:r>
              <a:rPr lang="en"/>
              <a:t> is symmetric between LHS and RHS and subsumes operations </a:t>
            </a:r>
            <a:r>
              <a:rPr lang="en">
                <a:latin typeface="Consolas"/>
                <a:ea typeface="Consolas"/>
                <a:cs typeface="Consolas"/>
                <a:sym typeface="Consolas"/>
              </a:rPr>
              <a:t>is</a:t>
            </a:r>
            <a:r>
              <a:rPr lang="en"/>
              <a:t> and </a:t>
            </a:r>
            <a:r>
              <a:rPr lang="en">
                <a:latin typeface="Consolas"/>
                <a:ea typeface="Consolas"/>
                <a:cs typeface="Consolas"/>
                <a:sym typeface="Consolas"/>
              </a:rPr>
              <a:t>=:=</a:t>
            </a:r>
            <a:r>
              <a:rPr lang="en"/>
              <a:t>, internally reduces to these whenever possible</a:t>
            </a:r>
            <a:endParaRPr/>
          </a:p>
          <a:p>
            <a:pPr indent="-342900" lvl="0" marL="457200" rtl="0" algn="l">
              <a:spcBef>
                <a:spcPts val="0"/>
              </a:spcBef>
              <a:spcAft>
                <a:spcPts val="0"/>
              </a:spcAft>
              <a:buSzPts val="1800"/>
              <a:buChar char="●"/>
            </a:pPr>
            <a:r>
              <a:rPr lang="en"/>
              <a:t>For other arithmetic comparisons, lazy constraints </a:t>
            </a:r>
            <a:r>
              <a:rPr lang="en">
                <a:latin typeface="Consolas"/>
                <a:ea typeface="Consolas"/>
                <a:cs typeface="Consolas"/>
                <a:sym typeface="Consolas"/>
              </a:rPr>
              <a:t>#&lt;</a:t>
            </a:r>
            <a:r>
              <a:rPr lang="en"/>
              <a:t>, </a:t>
            </a:r>
            <a:r>
              <a:rPr lang="en">
                <a:latin typeface="Consolas"/>
                <a:ea typeface="Consolas"/>
                <a:cs typeface="Consolas"/>
                <a:sym typeface="Consolas"/>
              </a:rPr>
              <a:t>#&gt;=</a:t>
            </a:r>
            <a:r>
              <a:rPr lang="en"/>
              <a:t> etc.</a:t>
            </a:r>
            <a:endParaRPr/>
          </a:p>
          <a:p>
            <a:pPr indent="-342900" lvl="0" marL="457200" rtl="0" algn="l">
              <a:spcBef>
                <a:spcPts val="0"/>
              </a:spcBef>
              <a:spcAft>
                <a:spcPts val="0"/>
              </a:spcAft>
              <a:buSzPts val="1800"/>
              <a:buChar char="●"/>
            </a:pPr>
            <a:r>
              <a:rPr lang="en"/>
              <a:t>Lazy constraints are automatically propagated during program execution, and trigger backtracking as soon as they become impossible to satisfy</a:t>
            </a:r>
            <a:endParaRPr/>
          </a:p>
          <a:p>
            <a:pPr indent="-342900" lvl="0" marL="457200" rtl="0" algn="l">
              <a:spcBef>
                <a:spcPts val="0"/>
              </a:spcBef>
              <a:spcAft>
                <a:spcPts val="0"/>
              </a:spcAft>
              <a:buSzPts val="1800"/>
              <a:buChar char="●"/>
            </a:pPr>
            <a:r>
              <a:rPr lang="en"/>
              <a:t>Predicates </a:t>
            </a:r>
            <a:r>
              <a:rPr lang="en">
                <a:latin typeface="Consolas"/>
                <a:ea typeface="Consolas"/>
                <a:cs typeface="Consolas"/>
                <a:sym typeface="Consolas"/>
              </a:rPr>
              <a:t>indomain/1</a:t>
            </a:r>
            <a:r>
              <a:rPr lang="en"/>
              <a:t> and </a:t>
            </a:r>
            <a:r>
              <a:rPr lang="en">
                <a:latin typeface="Consolas"/>
                <a:ea typeface="Consolas"/>
                <a:cs typeface="Consolas"/>
                <a:sym typeface="Consolas"/>
              </a:rPr>
              <a:t>labelling/2</a:t>
            </a:r>
            <a:r>
              <a:rPr lang="en"/>
              <a:t> can be used to iterate through all possible values of lazily constrained variables, essentially turning these variables back into ordinary Prolog variables when needed</a:t>
            </a:r>
            <a:endParaRPr/>
          </a:p>
          <a:p>
            <a:pPr indent="-342900" lvl="0" marL="457200" rtl="0" algn="l">
              <a:spcBef>
                <a:spcPts val="0"/>
              </a:spcBef>
              <a:spcAft>
                <a:spcPts val="0"/>
              </a:spcAft>
              <a:buSzPts val="1800"/>
              <a:buChar char="●"/>
            </a:pPr>
            <a:r>
              <a:rPr lang="en"/>
              <a:t>Require the constrained domain to be finite, though</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Limerick About Prolog, As Written by ChatGPT</a:t>
            </a:r>
            <a:endParaRPr/>
          </a:p>
        </p:txBody>
      </p:sp>
      <p:sp>
        <p:nvSpPr>
          <p:cNvPr id="767" name="Google Shape;767;p125"/>
          <p:cNvSpPr txBox="1"/>
          <p:nvPr>
            <p:ph idx="1" type="body"/>
          </p:nvPr>
        </p:nvSpPr>
        <p:spPr>
          <a:xfrm>
            <a:off x="1426825" y="1432200"/>
            <a:ext cx="5977500" cy="227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222222"/>
                </a:solidFill>
                <a:latin typeface="Arial"/>
                <a:ea typeface="Arial"/>
                <a:cs typeface="Arial"/>
                <a:sym typeface="Arial"/>
              </a:rPr>
              <a:t>There once was a language called Prolog,</a:t>
            </a:r>
            <a:endParaRPr sz="2000">
              <a:solidFill>
                <a:srgbClr val="222222"/>
              </a:solidFill>
              <a:latin typeface="Arial"/>
              <a:ea typeface="Arial"/>
              <a:cs typeface="Arial"/>
              <a:sym typeface="Arial"/>
            </a:endParaRPr>
          </a:p>
          <a:p>
            <a:pPr indent="0" lvl="0" marL="0" rtl="0" algn="l">
              <a:spcBef>
                <a:spcPts val="0"/>
              </a:spcBef>
              <a:spcAft>
                <a:spcPts val="0"/>
              </a:spcAft>
              <a:buNone/>
            </a:pPr>
            <a:r>
              <a:rPr lang="en" sz="2000">
                <a:solidFill>
                  <a:srgbClr val="222222"/>
                </a:solidFill>
                <a:latin typeface="Arial"/>
                <a:ea typeface="Arial"/>
                <a:cs typeface="Arial"/>
                <a:sym typeface="Arial"/>
              </a:rPr>
              <a:t>Its rules and queries, oh so cogent.</a:t>
            </a:r>
            <a:endParaRPr sz="2000">
              <a:solidFill>
                <a:srgbClr val="222222"/>
              </a:solidFill>
              <a:latin typeface="Arial"/>
              <a:ea typeface="Arial"/>
              <a:cs typeface="Arial"/>
              <a:sym typeface="Arial"/>
            </a:endParaRPr>
          </a:p>
          <a:p>
            <a:pPr indent="0" lvl="0" marL="0" rtl="0" algn="l">
              <a:spcBef>
                <a:spcPts val="0"/>
              </a:spcBef>
              <a:spcAft>
                <a:spcPts val="0"/>
              </a:spcAft>
              <a:buNone/>
            </a:pPr>
            <a:r>
              <a:rPr lang="en" sz="2000">
                <a:solidFill>
                  <a:srgbClr val="222222"/>
                </a:solidFill>
                <a:latin typeface="Arial"/>
                <a:ea typeface="Arial"/>
                <a:cs typeface="Arial"/>
                <a:sym typeface="Arial"/>
              </a:rPr>
              <a:t>It made programmers shout,</a:t>
            </a:r>
            <a:endParaRPr sz="2000">
              <a:solidFill>
                <a:srgbClr val="222222"/>
              </a:solidFill>
              <a:latin typeface="Arial"/>
              <a:ea typeface="Arial"/>
              <a:cs typeface="Arial"/>
              <a:sym typeface="Arial"/>
            </a:endParaRPr>
          </a:p>
          <a:p>
            <a:pPr indent="0" lvl="0" marL="0" rtl="0" algn="l">
              <a:spcBef>
                <a:spcPts val="0"/>
              </a:spcBef>
              <a:spcAft>
                <a:spcPts val="0"/>
              </a:spcAft>
              <a:buNone/>
            </a:pPr>
            <a:r>
              <a:rPr lang="en" sz="2000">
                <a:solidFill>
                  <a:srgbClr val="222222"/>
                </a:solidFill>
                <a:latin typeface="Arial"/>
                <a:ea typeface="Arial"/>
                <a:cs typeface="Arial"/>
                <a:sym typeface="Arial"/>
              </a:rPr>
              <a:t>"This language is what it's about!"</a:t>
            </a:r>
            <a:endParaRPr sz="2000">
              <a:solidFill>
                <a:srgbClr val="222222"/>
              </a:solidFill>
              <a:latin typeface="Arial"/>
              <a:ea typeface="Arial"/>
              <a:cs typeface="Arial"/>
              <a:sym typeface="Arial"/>
            </a:endParaRPr>
          </a:p>
          <a:p>
            <a:pPr indent="0" lvl="0" marL="0" rtl="0" algn="l">
              <a:spcBef>
                <a:spcPts val="0"/>
              </a:spcBef>
              <a:spcAft>
                <a:spcPts val="0"/>
              </a:spcAft>
              <a:buNone/>
            </a:pPr>
            <a:r>
              <a:rPr lang="en" sz="2000">
                <a:solidFill>
                  <a:srgbClr val="222222"/>
                </a:solidFill>
                <a:latin typeface="Arial"/>
                <a:ea typeface="Arial"/>
                <a:cs typeface="Arial"/>
                <a:sym typeface="Arial"/>
              </a:rPr>
              <a:t>A joy to code with, no need to cogitate.</a:t>
            </a:r>
            <a:endParaRPr sz="2000">
              <a:solidFill>
                <a:srgbClr val="222222"/>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26"/>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7: Propositional Logic</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1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Implicit and Explicit Truths</a:t>
            </a:r>
            <a:endParaRPr/>
          </a:p>
        </p:txBody>
      </p:sp>
      <p:sp>
        <p:nvSpPr>
          <p:cNvPr id="778" name="Google Shape;778;p1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State space techniques generally require environment to be </a:t>
            </a:r>
            <a:r>
              <a:rPr lang="en"/>
              <a:t>fully</a:t>
            </a:r>
            <a:r>
              <a:rPr lang="en"/>
              <a:t> observable</a:t>
            </a:r>
            <a:endParaRPr/>
          </a:p>
          <a:p>
            <a:pPr indent="-342900" lvl="0" marL="457200" rtl="0" algn="l">
              <a:spcBef>
                <a:spcPts val="0"/>
              </a:spcBef>
              <a:spcAft>
                <a:spcPts val="0"/>
              </a:spcAft>
              <a:buSzPts val="1800"/>
              <a:buChar char="●"/>
            </a:pPr>
            <a:r>
              <a:rPr lang="en"/>
              <a:t>State space techniques cannot directly utilize known </a:t>
            </a:r>
            <a:r>
              <a:rPr b="1" lang="en"/>
              <a:t>laws of environment</a:t>
            </a:r>
            <a:endParaRPr b="1"/>
          </a:p>
          <a:p>
            <a:pPr indent="-342900" lvl="0" marL="457200" rtl="0" algn="l">
              <a:spcBef>
                <a:spcPts val="0"/>
              </a:spcBef>
              <a:spcAft>
                <a:spcPts val="0"/>
              </a:spcAft>
              <a:buSzPts val="1800"/>
              <a:buChar char="●"/>
            </a:pPr>
            <a:r>
              <a:rPr lang="en"/>
              <a:t>Agent's actions are affected by reality of the environment</a:t>
            </a:r>
            <a:endParaRPr/>
          </a:p>
          <a:p>
            <a:pPr indent="-342900" lvl="0" marL="457200" rtl="0" algn="l">
              <a:spcBef>
                <a:spcPts val="0"/>
              </a:spcBef>
              <a:spcAft>
                <a:spcPts val="0"/>
              </a:spcAft>
              <a:buSzPts val="1800"/>
              <a:buChar char="●"/>
            </a:pPr>
            <a:r>
              <a:rPr lang="en"/>
              <a:t>Reality </a:t>
            </a:r>
            <a:r>
              <a:rPr lang="en"/>
              <a:t>consists</a:t>
            </a:r>
            <a:r>
              <a:rPr lang="en"/>
              <a:t> of </a:t>
            </a:r>
            <a:r>
              <a:rPr b="1" lang="en"/>
              <a:t>explicit</a:t>
            </a:r>
            <a:r>
              <a:rPr lang="en"/>
              <a:t> (</a:t>
            </a:r>
            <a:r>
              <a:rPr b="1" lang="en"/>
              <a:t>directly observable</a:t>
            </a:r>
            <a:r>
              <a:rPr lang="en"/>
              <a:t>) parts and </a:t>
            </a:r>
            <a:r>
              <a:rPr b="1" lang="en"/>
              <a:t>implicit</a:t>
            </a:r>
            <a:r>
              <a:rPr lang="en"/>
              <a:t> parts</a:t>
            </a:r>
            <a:endParaRPr/>
          </a:p>
          <a:p>
            <a:pPr indent="-342900" lvl="0" marL="457200" rtl="0" algn="l">
              <a:spcBef>
                <a:spcPts val="0"/>
              </a:spcBef>
              <a:spcAft>
                <a:spcPts val="0"/>
              </a:spcAft>
              <a:buSzPts val="1800"/>
              <a:buChar char="●"/>
            </a:pPr>
            <a:r>
              <a:rPr lang="en"/>
              <a:t>Implicit truths are still just as "real" as explicit truths, in that they have real effects on the consequences of different actions</a:t>
            </a:r>
            <a:endParaRPr/>
          </a:p>
          <a:p>
            <a:pPr indent="-342900" lvl="0" marL="457200" rtl="0" algn="l">
              <a:spcBef>
                <a:spcPts val="0"/>
              </a:spcBef>
              <a:spcAft>
                <a:spcPts val="0"/>
              </a:spcAft>
              <a:buSzPts val="1800"/>
              <a:buChar char="●"/>
            </a:pPr>
            <a:r>
              <a:rPr lang="en"/>
              <a:t>Implicit </a:t>
            </a:r>
            <a:r>
              <a:rPr lang="en"/>
              <a:t>truths must be reasoned from the observed explicit truths, aided with the "laws of nature" of the environment that bind these together</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128"/>
          <p:cNvSpPr txBox="1"/>
          <p:nvPr>
            <p:ph type="title"/>
          </p:nvPr>
        </p:nvSpPr>
        <p:spPr>
          <a:xfrm>
            <a:off x="311700" y="43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Formal Reasoning</a:t>
            </a:r>
            <a:endParaRPr/>
          </a:p>
        </p:txBody>
      </p:sp>
      <p:sp>
        <p:nvSpPr>
          <p:cNvPr id="784" name="Google Shape;784;p1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Mechanistic inference engines perform logical reasoning based solely on the form of the sentences, without </a:t>
            </a:r>
            <a:r>
              <a:rPr lang="en"/>
              <a:t>appealing to any ideas about objects that the symbols in these sentences happen to refer to</a:t>
            </a:r>
            <a:endParaRPr/>
          </a:p>
          <a:p>
            <a:pPr indent="-342900" lvl="0" marL="457200" rtl="0" algn="l">
              <a:spcBef>
                <a:spcPts val="0"/>
              </a:spcBef>
              <a:spcAft>
                <a:spcPts val="0"/>
              </a:spcAft>
              <a:buSzPts val="1800"/>
              <a:buChar char="●"/>
            </a:pPr>
            <a:r>
              <a:rPr lang="en"/>
              <a:t>Especially rewriting the symbols of a sentence does not change any </a:t>
            </a:r>
            <a:r>
              <a:rPr b="1" lang="en"/>
              <a:t>formal</a:t>
            </a:r>
            <a:r>
              <a:rPr lang="en"/>
              <a:t> properties of that sentence that could affect mechanistic inference</a:t>
            </a:r>
            <a:endParaRPr/>
          </a:p>
          <a:p>
            <a:pPr indent="-342900" lvl="0" marL="457200" rtl="0" algn="l">
              <a:spcBef>
                <a:spcPts val="0"/>
              </a:spcBef>
              <a:spcAft>
                <a:spcPts val="0"/>
              </a:spcAft>
              <a:buSzPts val="1800"/>
              <a:buChar char="●"/>
            </a:pPr>
            <a:r>
              <a:rPr lang="en"/>
              <a:t>If you agree that sentences "</a:t>
            </a:r>
            <a:r>
              <a:rPr b="1" lang="en"/>
              <a:t>All men are mortal</a:t>
            </a:r>
            <a:r>
              <a:rPr lang="en"/>
              <a:t>" and "</a:t>
            </a:r>
            <a:r>
              <a:rPr b="1" lang="en"/>
              <a:t>Socrates is a man</a:t>
            </a:r>
            <a:r>
              <a:rPr lang="en"/>
              <a:t>" entail the sentence "</a:t>
            </a:r>
            <a:r>
              <a:rPr b="1" lang="en"/>
              <a:t>Socrates is mortal</a:t>
            </a:r>
            <a:r>
              <a:rPr lang="en"/>
              <a:t>", then you should agree that the sentences "</a:t>
            </a:r>
            <a:r>
              <a:rPr b="1" lang="en"/>
              <a:t>All foo are bar</a:t>
            </a:r>
            <a:r>
              <a:rPr lang="en"/>
              <a:t>" and "</a:t>
            </a:r>
            <a:r>
              <a:rPr b="1" lang="en"/>
              <a:t>Xyb123 is foo</a:t>
            </a:r>
            <a:r>
              <a:rPr lang="en"/>
              <a:t>" entail "</a:t>
            </a:r>
            <a:r>
              <a:rPr b="1" lang="en"/>
              <a:t>Xyb123 is bar</a:t>
            </a:r>
            <a:r>
              <a:rPr lang="en"/>
              <a:t>" </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1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Worlds and Models</a:t>
            </a:r>
            <a:endParaRPr/>
          </a:p>
        </p:txBody>
      </p:sp>
      <p:sp>
        <p:nvSpPr>
          <p:cNvPr id="790" name="Google Shape;790;p1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logical sentence is not "true" or "false" by itself, but relative to given </a:t>
            </a:r>
            <a:r>
              <a:rPr b="1" lang="en"/>
              <a:t>world</a:t>
            </a:r>
            <a:endParaRPr b="1"/>
          </a:p>
          <a:p>
            <a:pPr indent="-342900" lvl="0" marL="457200" rtl="0" algn="l">
              <a:spcBef>
                <a:spcPts val="0"/>
              </a:spcBef>
              <a:spcAft>
                <a:spcPts val="0"/>
              </a:spcAft>
              <a:buSzPts val="1800"/>
              <a:buChar char="●"/>
            </a:pPr>
            <a:r>
              <a:rPr lang="en"/>
              <a:t>The same sentence can be true in one world and false in another world</a:t>
            </a:r>
            <a:endParaRPr/>
          </a:p>
          <a:p>
            <a:pPr indent="-342900" lvl="0" marL="457200" rtl="0" algn="l">
              <a:spcBef>
                <a:spcPts val="0"/>
              </a:spcBef>
              <a:spcAft>
                <a:spcPts val="0"/>
              </a:spcAft>
              <a:buSzPts val="1800"/>
              <a:buChar char="●"/>
            </a:pPr>
            <a:r>
              <a:rPr lang="en"/>
              <a:t>A world in which given set of sentences is true is called a </a:t>
            </a:r>
            <a:r>
              <a:rPr b="1" lang="en"/>
              <a:t>model</a:t>
            </a:r>
            <a:r>
              <a:rPr lang="en"/>
              <a:t> for that set</a:t>
            </a:r>
            <a:endParaRPr/>
          </a:p>
          <a:p>
            <a:pPr indent="-342900" lvl="0" marL="457200" rtl="0" algn="l">
              <a:spcBef>
                <a:spcPts val="0"/>
              </a:spcBef>
              <a:spcAft>
                <a:spcPts val="0"/>
              </a:spcAft>
              <a:buSzPts val="1800"/>
              <a:buChar char="●"/>
            </a:pPr>
            <a:r>
              <a:rPr lang="en"/>
              <a:t>Sentence that is false in every world is a </a:t>
            </a:r>
            <a:r>
              <a:rPr b="1" lang="en"/>
              <a:t>contradiction</a:t>
            </a:r>
            <a:endParaRPr b="1"/>
          </a:p>
          <a:p>
            <a:pPr indent="-342900" lvl="0" marL="457200" rtl="0" algn="l">
              <a:spcBef>
                <a:spcPts val="0"/>
              </a:spcBef>
              <a:spcAft>
                <a:spcPts val="0"/>
              </a:spcAft>
              <a:buSzPts val="1800"/>
              <a:buChar char="●"/>
            </a:pPr>
            <a:r>
              <a:rPr lang="en"/>
              <a:t>Sentence that is true in </a:t>
            </a:r>
            <a:r>
              <a:rPr lang="en"/>
              <a:t>every</a:t>
            </a:r>
            <a:r>
              <a:rPr lang="en"/>
              <a:t> world is </a:t>
            </a:r>
            <a:r>
              <a:rPr b="1" lang="en"/>
              <a:t>valid</a:t>
            </a:r>
            <a:r>
              <a:rPr lang="en"/>
              <a:t> (</a:t>
            </a:r>
            <a:r>
              <a:rPr b="1" lang="en"/>
              <a:t>tautology</a:t>
            </a:r>
            <a:r>
              <a:rPr lang="en"/>
              <a:t>)</a:t>
            </a:r>
            <a:endParaRPr/>
          </a:p>
          <a:p>
            <a:pPr indent="-342900" lvl="0" marL="457200" rtl="0" algn="l">
              <a:spcBef>
                <a:spcPts val="0"/>
              </a:spcBef>
              <a:spcAft>
                <a:spcPts val="0"/>
              </a:spcAft>
              <a:buSzPts val="1800"/>
              <a:buChar char="●"/>
            </a:pPr>
            <a:r>
              <a:rPr lang="en"/>
              <a:t>Sentences </a:t>
            </a:r>
            <a:r>
              <a:rPr lang="en"/>
              <a:t>ɸ and ψ are </a:t>
            </a:r>
            <a:r>
              <a:rPr b="1" lang="en"/>
              <a:t>consistent</a:t>
            </a:r>
            <a:r>
              <a:rPr lang="en"/>
              <a:t> if ɸ ⋀ ψ is not a contradiction</a:t>
            </a:r>
            <a:endParaRPr/>
          </a:p>
          <a:p>
            <a:pPr indent="-342900" lvl="0" marL="457200" rtl="0" algn="l">
              <a:spcBef>
                <a:spcPts val="0"/>
              </a:spcBef>
              <a:spcAft>
                <a:spcPts val="0"/>
              </a:spcAft>
              <a:buSzPts val="1800"/>
              <a:buChar char="●"/>
            </a:pPr>
            <a:r>
              <a:rPr lang="en"/>
              <a:t>Note that the sentence "2 + 2 = 4" is </a:t>
            </a:r>
            <a:r>
              <a:rPr b="1" lang="en"/>
              <a:t>not</a:t>
            </a:r>
            <a:r>
              <a:rPr lang="en"/>
              <a:t> a tautology, but depends on the meaning of the symbols 2, + and 4 in that world </a:t>
            </a:r>
            <a:endParaRPr/>
          </a:p>
          <a:p>
            <a:pPr indent="-342900" lvl="0" marL="457200" rtl="0" algn="l">
              <a:spcBef>
                <a:spcPts val="0"/>
              </a:spcBef>
              <a:spcAft>
                <a:spcPts val="0"/>
              </a:spcAft>
              <a:buSzPts val="1800"/>
              <a:buChar char="●"/>
            </a:pPr>
            <a:r>
              <a:rPr lang="en"/>
              <a:t>Sentence "2 + 2 = 2 + 2" is tautology (meaning of = is fixed)</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1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 Not Confuse These Three</a:t>
            </a:r>
            <a:endParaRPr/>
          </a:p>
        </p:txBody>
      </p:sp>
      <p:sp>
        <p:nvSpPr>
          <p:cNvPr id="796" name="Google Shape;796;p1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Entailment</a:t>
            </a:r>
            <a:r>
              <a:rPr lang="en"/>
              <a:t> ɸ ⊨ ψ: In every world where ɸ is true, so is also ψ</a:t>
            </a:r>
            <a:endParaRPr/>
          </a:p>
          <a:p>
            <a:pPr indent="-342900" lvl="0" marL="457200" rtl="0" algn="l">
              <a:spcBef>
                <a:spcPts val="0"/>
              </a:spcBef>
              <a:spcAft>
                <a:spcPts val="0"/>
              </a:spcAft>
              <a:buSzPts val="1800"/>
              <a:buChar char="●"/>
            </a:pPr>
            <a:r>
              <a:rPr lang="en"/>
              <a:t>Entailment looks at semantics and worlds from "God's eye" view</a:t>
            </a:r>
            <a:endParaRPr/>
          </a:p>
          <a:p>
            <a:pPr indent="-342900" lvl="0" marL="457200" rtl="0" algn="l">
              <a:spcBef>
                <a:spcPts val="0"/>
              </a:spcBef>
              <a:spcAft>
                <a:spcPts val="0"/>
              </a:spcAft>
              <a:buSzPts val="1800"/>
              <a:buChar char="●"/>
            </a:pPr>
            <a:r>
              <a:rPr b="1" lang="en"/>
              <a:t>Inference</a:t>
            </a:r>
            <a:r>
              <a:rPr lang="en"/>
              <a:t> ɸ ⊢ ψ: Given formula ɸ as input, mindless machine doing inference can spit out the formula ψ as output</a:t>
            </a:r>
            <a:endParaRPr/>
          </a:p>
          <a:p>
            <a:pPr indent="-342900" lvl="0" marL="457200" rtl="0" algn="l">
              <a:spcBef>
                <a:spcPts val="0"/>
              </a:spcBef>
              <a:spcAft>
                <a:spcPts val="0"/>
              </a:spcAft>
              <a:buSzPts val="1800"/>
              <a:buChar char="●"/>
            </a:pPr>
            <a:r>
              <a:rPr lang="en"/>
              <a:t>Inference looks at what we can program a computational </a:t>
            </a:r>
            <a:r>
              <a:rPr lang="en"/>
              <a:t>device to do</a:t>
            </a:r>
            <a:endParaRPr/>
          </a:p>
          <a:p>
            <a:pPr indent="-342900" lvl="0" marL="457200" rtl="0" algn="l">
              <a:spcBef>
                <a:spcPts val="0"/>
              </a:spcBef>
              <a:spcAft>
                <a:spcPts val="0"/>
              </a:spcAft>
              <a:buSzPts val="1800"/>
              <a:buChar char="●"/>
            </a:pPr>
            <a:r>
              <a:rPr b="1" lang="en"/>
              <a:t>Implication</a:t>
            </a:r>
            <a:r>
              <a:rPr lang="en"/>
              <a:t> ɸ ⇒ ψ: Express the notion of "If ɸ, then ψ" as a sentence stated inside the logic itself</a:t>
            </a:r>
            <a:endParaRPr/>
          </a:p>
          <a:p>
            <a:pPr indent="-342900" lvl="0" marL="457200" rtl="0" algn="l">
              <a:spcBef>
                <a:spcPts val="0"/>
              </a:spcBef>
              <a:spcAft>
                <a:spcPts val="0"/>
              </a:spcAft>
              <a:buSzPts val="1800"/>
              <a:buChar char="●"/>
            </a:pPr>
            <a:r>
              <a:rPr lang="en"/>
              <a:t>Implication is intuitive </a:t>
            </a:r>
            <a:r>
              <a:rPr b="1" lang="en"/>
              <a:t>syntactic sugar</a:t>
            </a:r>
            <a:r>
              <a:rPr lang="en"/>
              <a:t> for sentence not-ɸ ∨ ψ</a:t>
            </a:r>
            <a:endParaRPr/>
          </a:p>
          <a:p>
            <a:pPr indent="-342900" lvl="0" marL="457200" rtl="0" algn="l">
              <a:spcBef>
                <a:spcPts val="0"/>
              </a:spcBef>
              <a:spcAft>
                <a:spcPts val="0"/>
              </a:spcAft>
              <a:buSzPts val="1800"/>
              <a:buChar char="●"/>
            </a:pPr>
            <a:r>
              <a:rPr lang="en"/>
              <a:t>Do not hallucinate a </a:t>
            </a:r>
            <a:r>
              <a:rPr b="1" lang="en"/>
              <a:t>causal</a:t>
            </a:r>
            <a:r>
              <a:rPr lang="en"/>
              <a:t> relationship between ɸ and ψ</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1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Carroll's Paradox of Finite Inference</a:t>
            </a:r>
            <a:endParaRPr/>
          </a:p>
        </p:txBody>
      </p:sp>
      <p:sp>
        <p:nvSpPr>
          <p:cNvPr id="802" name="Google Shape;802;p1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Joe Palooka accepts the sentences "</a:t>
            </a:r>
            <a:r>
              <a:rPr i="1" lang="en"/>
              <a:t>A</a:t>
            </a:r>
            <a:r>
              <a:rPr lang="en"/>
              <a:t>" and "If </a:t>
            </a:r>
            <a:r>
              <a:rPr i="1" lang="en"/>
              <a:t>A</a:t>
            </a:r>
            <a:r>
              <a:rPr lang="en"/>
              <a:t>, then </a:t>
            </a:r>
            <a:r>
              <a:rPr i="1" lang="en"/>
              <a:t>Z</a:t>
            </a:r>
            <a:r>
              <a:rPr lang="en"/>
              <a:t>" as being true, but still doesn't accept the sentence "</a:t>
            </a:r>
            <a:r>
              <a:rPr i="1" lang="en"/>
              <a:t>Z</a:t>
            </a:r>
            <a:r>
              <a:rPr lang="en"/>
              <a:t>" as true</a:t>
            </a:r>
            <a:endParaRPr/>
          </a:p>
          <a:p>
            <a:pPr indent="-342900" lvl="0" marL="457200" rtl="0" algn="l">
              <a:spcBef>
                <a:spcPts val="0"/>
              </a:spcBef>
              <a:spcAft>
                <a:spcPts val="0"/>
              </a:spcAft>
              <a:buSzPts val="1800"/>
              <a:buChar char="●"/>
            </a:pPr>
            <a:r>
              <a:rPr lang="en"/>
              <a:t>How would you convince Joe that he must accept also sentence "</a:t>
            </a:r>
            <a:r>
              <a:rPr i="1" lang="en"/>
              <a:t>Z</a:t>
            </a:r>
            <a:r>
              <a:rPr lang="en"/>
              <a:t>" ?</a:t>
            </a:r>
            <a:endParaRPr/>
          </a:p>
          <a:p>
            <a:pPr indent="-342900" lvl="0" marL="457200" rtl="0" algn="l">
              <a:spcBef>
                <a:spcPts val="0"/>
              </a:spcBef>
              <a:spcAft>
                <a:spcPts val="0"/>
              </a:spcAft>
              <a:buSzPts val="1800"/>
              <a:buChar char="●"/>
            </a:pPr>
            <a:r>
              <a:rPr lang="en"/>
              <a:t>Whatever you now say, call that sentence </a:t>
            </a:r>
            <a:r>
              <a:rPr i="1" lang="en"/>
              <a:t>B</a:t>
            </a:r>
            <a:endParaRPr i="1"/>
          </a:p>
          <a:p>
            <a:pPr indent="-342900" lvl="0" marL="457200" rtl="0" algn="l">
              <a:spcBef>
                <a:spcPts val="0"/>
              </a:spcBef>
              <a:spcAft>
                <a:spcPts val="0"/>
              </a:spcAft>
              <a:buSzPts val="1800"/>
              <a:buChar char="●"/>
            </a:pPr>
            <a:r>
              <a:rPr lang="en"/>
              <a:t>Joe says that he accepts the sentences </a:t>
            </a:r>
            <a:r>
              <a:rPr lang="en"/>
              <a:t>"</a:t>
            </a:r>
            <a:r>
              <a:rPr i="1" lang="en"/>
              <a:t>A</a:t>
            </a:r>
            <a:r>
              <a:rPr lang="en"/>
              <a:t>" and "If </a:t>
            </a:r>
            <a:r>
              <a:rPr i="1" lang="en"/>
              <a:t>A</a:t>
            </a:r>
            <a:r>
              <a:rPr lang="en"/>
              <a:t>, then </a:t>
            </a:r>
            <a:r>
              <a:rPr i="1" lang="en"/>
              <a:t>Z</a:t>
            </a:r>
            <a:r>
              <a:rPr lang="en"/>
              <a:t>" and your </a:t>
            </a:r>
            <a:r>
              <a:rPr i="1" lang="en"/>
              <a:t>B</a:t>
            </a:r>
            <a:r>
              <a:rPr lang="en"/>
              <a:t> as being true, but still doesn't accept the sentence "</a:t>
            </a:r>
            <a:r>
              <a:rPr i="1" lang="en"/>
              <a:t>Z</a:t>
            </a:r>
            <a:r>
              <a:rPr lang="en"/>
              <a:t>" as true</a:t>
            </a:r>
            <a:endParaRPr/>
          </a:p>
          <a:p>
            <a:pPr indent="-342900" lvl="0" marL="457200" rtl="0" algn="l">
              <a:spcBef>
                <a:spcPts val="0"/>
              </a:spcBef>
              <a:spcAft>
                <a:spcPts val="0"/>
              </a:spcAft>
              <a:buSzPts val="1800"/>
              <a:buChar char="●"/>
            </a:pPr>
            <a:r>
              <a:rPr lang="en"/>
              <a:t>How would you convince Joe that he must accept also sentence "</a:t>
            </a:r>
            <a:r>
              <a:rPr i="1" lang="en"/>
              <a:t>Z</a:t>
            </a:r>
            <a:r>
              <a:rPr lang="en"/>
              <a:t>" ?</a:t>
            </a:r>
            <a:endParaRPr/>
          </a:p>
          <a:p>
            <a:pPr indent="-342900" lvl="0" marL="457200" rtl="0" algn="l">
              <a:spcBef>
                <a:spcPts val="0"/>
              </a:spcBef>
              <a:spcAft>
                <a:spcPts val="0"/>
              </a:spcAft>
              <a:buSzPts val="1800"/>
              <a:buChar char="●"/>
            </a:pPr>
            <a:r>
              <a:rPr lang="en"/>
              <a:t>Whatever you now say, call that sentence </a:t>
            </a:r>
            <a:r>
              <a:rPr i="1" lang="en"/>
              <a:t>C</a:t>
            </a:r>
            <a:r>
              <a:rPr lang="en"/>
              <a:t>, and repeat</a:t>
            </a:r>
            <a:endParaRPr/>
          </a:p>
          <a:p>
            <a:pPr indent="-342900" lvl="0" marL="457200" rtl="0" algn="l">
              <a:spcBef>
                <a:spcPts val="0"/>
              </a:spcBef>
              <a:spcAft>
                <a:spcPts val="0"/>
              </a:spcAft>
              <a:buSzPts val="1800"/>
              <a:buChar char="●"/>
            </a:pPr>
            <a:r>
              <a:rPr b="1" lang="en"/>
              <a:t>Rules of inference can't themselves be logic sentences</a:t>
            </a:r>
            <a:endParaRPr b="1"/>
          </a:p>
          <a:p>
            <a:pPr indent="-342900" lvl="0" marL="457200" rtl="0" algn="l">
              <a:spcBef>
                <a:spcPts val="0"/>
              </a:spcBef>
              <a:spcAft>
                <a:spcPts val="0"/>
              </a:spcAft>
              <a:buSzPts val="1800"/>
              <a:buChar char="●"/>
            </a:pPr>
            <a:r>
              <a:rPr lang="en"/>
              <a:t>Otherwise we will get turtles all the way down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and Sports</a:t>
            </a:r>
            <a:endParaRPr/>
          </a:p>
        </p:txBody>
      </p:sp>
      <p:sp>
        <p:nvSpPr>
          <p:cNvPr id="159" name="Google Shape;159;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Games are specifically designed microworlds insulated from reality</a:t>
            </a:r>
            <a:endParaRPr/>
          </a:p>
          <a:p>
            <a:pPr indent="-342900" lvl="0" marL="457200" rtl="0" algn="l">
              <a:spcBef>
                <a:spcPts val="0"/>
              </a:spcBef>
              <a:spcAft>
                <a:spcPts val="0"/>
              </a:spcAft>
              <a:buSzPts val="1800"/>
              <a:buChar char="●"/>
            </a:pPr>
            <a:r>
              <a:rPr lang="en"/>
              <a:t>Performance metric as explicit </a:t>
            </a:r>
            <a:r>
              <a:rPr b="1" lang="en"/>
              <a:t>scoring</a:t>
            </a:r>
            <a:r>
              <a:rPr lang="en"/>
              <a:t> criterion</a:t>
            </a:r>
            <a:endParaRPr/>
          </a:p>
          <a:p>
            <a:pPr indent="-342900" lvl="0" marL="457200" rtl="0" algn="l">
              <a:spcBef>
                <a:spcPts val="0"/>
              </a:spcBef>
              <a:spcAft>
                <a:spcPts val="0"/>
              </a:spcAft>
              <a:buSzPts val="1800"/>
              <a:buChar char="●"/>
            </a:pPr>
            <a:r>
              <a:rPr lang="en"/>
              <a:t>Rules designed to guarantee </a:t>
            </a:r>
            <a:r>
              <a:rPr b="1" lang="en"/>
              <a:t>termination</a:t>
            </a:r>
            <a:endParaRPr b="1"/>
          </a:p>
          <a:p>
            <a:pPr indent="-342900" lvl="0" marL="457200" rtl="0" algn="l">
              <a:spcBef>
                <a:spcPts val="0"/>
              </a:spcBef>
              <a:spcAft>
                <a:spcPts val="0"/>
              </a:spcAft>
              <a:buSzPts val="1800"/>
              <a:buChar char="●"/>
            </a:pPr>
            <a:r>
              <a:rPr lang="en"/>
              <a:t>Some games such as chess and poker are mathematical abstractions independent of the underlying media</a:t>
            </a:r>
            <a:endParaRPr/>
          </a:p>
          <a:p>
            <a:pPr indent="-342900" lvl="0" marL="457200" rtl="0" algn="l">
              <a:spcBef>
                <a:spcPts val="0"/>
              </a:spcBef>
              <a:spcAft>
                <a:spcPts val="0"/>
              </a:spcAft>
              <a:buSzPts val="1800"/>
              <a:buChar char="●"/>
            </a:pPr>
            <a:r>
              <a:rPr lang="en"/>
              <a:t>Chess move selection is not affected by the material of board and pieces</a:t>
            </a:r>
            <a:endParaRPr/>
          </a:p>
          <a:p>
            <a:pPr indent="-342900" lvl="0" marL="457200" rtl="0" algn="l">
              <a:spcBef>
                <a:spcPts val="0"/>
              </a:spcBef>
              <a:spcAft>
                <a:spcPts val="0"/>
              </a:spcAft>
              <a:buSzPts val="1800"/>
              <a:buChar char="●"/>
            </a:pPr>
            <a:r>
              <a:rPr lang="en"/>
              <a:t>Computer simulation of chess or poker is still chess or poker</a:t>
            </a:r>
            <a:endParaRPr/>
          </a:p>
          <a:p>
            <a:pPr indent="-342900" lvl="0" marL="457200" rtl="0" algn="l">
              <a:spcBef>
                <a:spcPts val="0"/>
              </a:spcBef>
              <a:spcAft>
                <a:spcPts val="0"/>
              </a:spcAft>
              <a:buSzPts val="1800"/>
              <a:buChar char="●"/>
            </a:pPr>
            <a:r>
              <a:rPr b="1" lang="en"/>
              <a:t>Sports</a:t>
            </a:r>
            <a:r>
              <a:rPr lang="en"/>
              <a:t> are games that cannot be extracted from underlying physical media; soccer changes quite a lot if you use a ball made of concrete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1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Bivalence</a:t>
            </a:r>
            <a:endParaRPr/>
          </a:p>
        </p:txBody>
      </p:sp>
      <p:sp>
        <p:nvSpPr>
          <p:cNvPr id="808" name="Google Shape;808;p1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Bivalence</a:t>
            </a:r>
            <a:r>
              <a:rPr lang="en"/>
              <a:t> is a semantic property of logic in that every </a:t>
            </a:r>
            <a:r>
              <a:rPr lang="en"/>
              <a:t>sentence</a:t>
            </a:r>
            <a:r>
              <a:rPr lang="en"/>
              <a:t> is either true or false in the given world, there is no third alternative</a:t>
            </a:r>
            <a:endParaRPr/>
          </a:p>
          <a:p>
            <a:pPr indent="-342900" lvl="0" marL="457200" rtl="0" algn="l">
              <a:spcBef>
                <a:spcPts val="0"/>
              </a:spcBef>
              <a:spcAft>
                <a:spcPts val="0"/>
              </a:spcAft>
              <a:buSzPts val="1800"/>
              <a:buChar char="●"/>
            </a:pPr>
            <a:r>
              <a:rPr lang="en"/>
              <a:t>Hold for propositional and predicate logic: E</a:t>
            </a:r>
            <a:r>
              <a:rPr lang="en"/>
              <a:t>xactly</a:t>
            </a:r>
            <a:r>
              <a:rPr lang="en"/>
              <a:t> one of the formulas ɸ and not-ɸ is true in the given world, by definition</a:t>
            </a:r>
            <a:endParaRPr/>
          </a:p>
          <a:p>
            <a:pPr indent="-342900" lvl="0" marL="457200" rtl="0" algn="l">
              <a:spcBef>
                <a:spcPts val="0"/>
              </a:spcBef>
              <a:spcAft>
                <a:spcPts val="0"/>
              </a:spcAft>
              <a:buSzPts val="1800"/>
              <a:buChar char="●"/>
            </a:pPr>
            <a:r>
              <a:rPr lang="en"/>
              <a:t>Does not hold for three– or multivalued logics, especially </a:t>
            </a:r>
            <a:r>
              <a:rPr b="1" lang="en"/>
              <a:t>fuzzy logic</a:t>
            </a:r>
            <a:endParaRPr b="1"/>
          </a:p>
          <a:p>
            <a:pPr indent="-342900" lvl="0" marL="457200" rtl="0" algn="l">
              <a:spcBef>
                <a:spcPts val="0"/>
              </a:spcBef>
              <a:spcAft>
                <a:spcPts val="0"/>
              </a:spcAft>
              <a:buSzPts val="1800"/>
              <a:buChar char="●"/>
            </a:pPr>
            <a:r>
              <a:rPr lang="en"/>
              <a:t>In </a:t>
            </a:r>
            <a:r>
              <a:rPr b="1" lang="en"/>
              <a:t>Bayesian probability</a:t>
            </a:r>
            <a:r>
              <a:rPr lang="en"/>
              <a:t>, formula ɸ is either true or false in the given world, but our </a:t>
            </a:r>
            <a:r>
              <a:rPr b="1" lang="en"/>
              <a:t>degree of belief</a:t>
            </a:r>
            <a:r>
              <a:rPr lang="en"/>
              <a:t> in it can vary in range [0, 1]</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1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Law of Excluded Middle</a:t>
            </a:r>
            <a:endParaRPr/>
          </a:p>
        </p:txBody>
      </p:sp>
      <p:sp>
        <p:nvSpPr>
          <p:cNvPr id="814" name="Google Shape;814;p1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Law of Excluded Middle</a:t>
            </a:r>
            <a:r>
              <a:rPr lang="en"/>
              <a:t> is often confused with bivalence</a:t>
            </a:r>
            <a:endParaRPr/>
          </a:p>
          <a:p>
            <a:pPr indent="-342900" lvl="0" marL="457200" rtl="0" algn="l">
              <a:spcBef>
                <a:spcPts val="0"/>
              </a:spcBef>
              <a:spcAft>
                <a:spcPts val="0"/>
              </a:spcAft>
              <a:buSzPts val="1800"/>
              <a:buChar char="●"/>
            </a:pPr>
            <a:r>
              <a:rPr lang="en"/>
              <a:t>A syntactic </a:t>
            </a:r>
            <a:r>
              <a:rPr lang="en"/>
              <a:t>property</a:t>
            </a:r>
            <a:r>
              <a:rPr lang="en"/>
              <a:t> of logic, not semantic property!</a:t>
            </a:r>
            <a:endParaRPr/>
          </a:p>
          <a:p>
            <a:pPr indent="-342900" lvl="0" marL="457200" rtl="0" algn="l">
              <a:spcBef>
                <a:spcPts val="0"/>
              </a:spcBef>
              <a:spcAft>
                <a:spcPts val="0"/>
              </a:spcAft>
              <a:buSzPts val="1800"/>
              <a:buChar char="●"/>
            </a:pPr>
            <a:r>
              <a:rPr lang="en"/>
              <a:t>Any formula of form </a:t>
            </a:r>
            <a:r>
              <a:rPr lang="en"/>
              <a:t>ɸ ∨ not-ɸ is true in every world by virtue of its form</a:t>
            </a:r>
            <a:endParaRPr/>
          </a:p>
          <a:p>
            <a:pPr indent="-342900" lvl="0" marL="457200" rtl="0" algn="l">
              <a:spcBef>
                <a:spcPts val="0"/>
              </a:spcBef>
              <a:spcAft>
                <a:spcPts val="0"/>
              </a:spcAft>
              <a:buSzPts val="1800"/>
              <a:buChar char="●"/>
            </a:pPr>
            <a:r>
              <a:rPr lang="en"/>
              <a:t>Need to be able to determine if two formulas ɸ and ψ are </a:t>
            </a:r>
            <a:r>
              <a:rPr b="1" lang="en"/>
              <a:t>logically equivalent</a:t>
            </a:r>
            <a:r>
              <a:rPr lang="en"/>
              <a:t> to determine if formula ɸ ∨ not-ψ is valid</a:t>
            </a:r>
            <a:endParaRPr/>
          </a:p>
          <a:p>
            <a:pPr indent="-342900" lvl="0" marL="457200" rtl="0" algn="l">
              <a:spcBef>
                <a:spcPts val="0"/>
              </a:spcBef>
              <a:spcAft>
                <a:spcPts val="0"/>
              </a:spcAft>
              <a:buSzPts val="1800"/>
              <a:buChar char="●"/>
            </a:pPr>
            <a:r>
              <a:rPr lang="en"/>
              <a:t>Holds for propositional and predicate logics, and Bayesian probabilities</a:t>
            </a:r>
            <a:endParaRPr/>
          </a:p>
          <a:p>
            <a:pPr indent="-342900" lvl="0" marL="457200" rtl="0" algn="l">
              <a:spcBef>
                <a:spcPts val="0"/>
              </a:spcBef>
              <a:spcAft>
                <a:spcPts val="0"/>
              </a:spcAft>
              <a:buSzPts val="1800"/>
              <a:buChar char="●"/>
            </a:pPr>
            <a:r>
              <a:rPr lang="en"/>
              <a:t>May or may not hold for three-valued logics with truth value "undetermined", depending on whether this is </a:t>
            </a:r>
            <a:r>
              <a:rPr b="1" lang="en"/>
              <a:t>ontological</a:t>
            </a:r>
            <a:r>
              <a:rPr lang="en"/>
              <a:t> or </a:t>
            </a:r>
            <a:r>
              <a:rPr b="1" lang="en"/>
              <a:t>epistemological</a:t>
            </a:r>
            <a:r>
              <a:rPr lang="en"/>
              <a:t> </a:t>
            </a:r>
            <a:endParaRPr/>
          </a:p>
          <a:p>
            <a:pPr indent="-342900" lvl="0" marL="457200" rtl="0" algn="l">
              <a:spcBef>
                <a:spcPts val="0"/>
              </a:spcBef>
              <a:spcAft>
                <a:spcPts val="0"/>
              </a:spcAft>
              <a:buSzPts val="1800"/>
              <a:buChar char="●"/>
            </a:pPr>
            <a:r>
              <a:rPr lang="en"/>
              <a:t>Does not hold for fuzzy logics </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1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Truth Functionality</a:t>
            </a:r>
            <a:endParaRPr/>
          </a:p>
        </p:txBody>
      </p:sp>
      <p:sp>
        <p:nvSpPr>
          <p:cNvPr id="820" name="Google Shape;820;p1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Logic is said to be </a:t>
            </a:r>
            <a:r>
              <a:rPr b="1" lang="en"/>
              <a:t>truth functional</a:t>
            </a:r>
            <a:r>
              <a:rPr lang="en"/>
              <a:t> or </a:t>
            </a:r>
            <a:r>
              <a:rPr b="1" lang="en"/>
              <a:t>compositional</a:t>
            </a:r>
            <a:r>
              <a:rPr lang="en"/>
              <a:t> if the truth value of a formula is fully determined by the truth values of its subformulas</a:t>
            </a:r>
            <a:endParaRPr/>
          </a:p>
          <a:p>
            <a:pPr indent="-342900" lvl="0" marL="457200" rtl="0" algn="l">
              <a:spcBef>
                <a:spcPts val="0"/>
              </a:spcBef>
              <a:spcAft>
                <a:spcPts val="0"/>
              </a:spcAft>
              <a:buSzPts val="1800"/>
              <a:buChar char="●"/>
            </a:pPr>
            <a:r>
              <a:rPr lang="en"/>
              <a:t>Holds for propositional and predicate logic</a:t>
            </a:r>
            <a:endParaRPr/>
          </a:p>
          <a:p>
            <a:pPr indent="-342900" lvl="0" marL="457200" rtl="0" algn="l">
              <a:spcBef>
                <a:spcPts val="0"/>
              </a:spcBef>
              <a:spcAft>
                <a:spcPts val="0"/>
              </a:spcAft>
              <a:buSzPts val="1800"/>
              <a:buChar char="●"/>
            </a:pPr>
            <a:r>
              <a:rPr lang="en"/>
              <a:t>Does not hold for Bayesian probabilities: Even if you know that P(</a:t>
            </a:r>
            <a:r>
              <a:rPr i="1" lang="en"/>
              <a:t>A</a:t>
            </a:r>
            <a:r>
              <a:rPr lang="en"/>
              <a:t>) = 0.2 and P(</a:t>
            </a:r>
            <a:r>
              <a:rPr i="1" lang="en"/>
              <a:t>B</a:t>
            </a:r>
            <a:r>
              <a:rPr lang="en"/>
              <a:t>) = 0.5, you don't know the probabilities P(</a:t>
            </a:r>
            <a:r>
              <a:rPr i="1" lang="en"/>
              <a:t>A</a:t>
            </a:r>
            <a:r>
              <a:rPr lang="en"/>
              <a:t> ∨ </a:t>
            </a:r>
            <a:r>
              <a:rPr i="1" lang="en"/>
              <a:t>B</a:t>
            </a:r>
            <a:r>
              <a:rPr lang="en"/>
              <a:t>) or P(</a:t>
            </a:r>
            <a:r>
              <a:rPr i="1" lang="en"/>
              <a:t>A</a:t>
            </a:r>
            <a:r>
              <a:rPr lang="en"/>
              <a:t> ⋀ </a:t>
            </a:r>
            <a:r>
              <a:rPr i="1" lang="en"/>
              <a:t>B</a:t>
            </a:r>
            <a:r>
              <a:rPr lang="en"/>
              <a:t>) from these</a:t>
            </a:r>
            <a:endParaRPr/>
          </a:p>
          <a:p>
            <a:pPr indent="-342900" lvl="0" marL="457200" rtl="0" algn="l">
              <a:spcBef>
                <a:spcPts val="0"/>
              </a:spcBef>
              <a:spcAft>
                <a:spcPts val="0"/>
              </a:spcAft>
              <a:buSzPts val="1800"/>
              <a:buChar char="●"/>
            </a:pPr>
            <a:r>
              <a:rPr lang="en"/>
              <a:t>Does not hold for higher-order </a:t>
            </a:r>
            <a:r>
              <a:rPr b="1" lang="en"/>
              <a:t>modal logics</a:t>
            </a:r>
            <a:r>
              <a:rPr lang="en"/>
              <a:t> that use operators such as "knows" or "believes" or "sometimes" or "always"</a:t>
            </a:r>
            <a:endParaRPr/>
          </a:p>
          <a:p>
            <a:pPr indent="-342900" lvl="0" marL="457200" rtl="0" algn="l">
              <a:spcBef>
                <a:spcPts val="0"/>
              </a:spcBef>
              <a:spcAft>
                <a:spcPts val="0"/>
              </a:spcAft>
              <a:buSzPts val="1800"/>
              <a:buChar char="●"/>
            </a:pPr>
            <a:r>
              <a:rPr lang="en"/>
              <a:t>"Lois Lane knows that Superman can fly" and "Clark Kent is Superman" do not entail the sentence "Lois Lane knows that Clark Kent can fly"</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1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Properties of Inference Engine</a:t>
            </a:r>
            <a:endParaRPr/>
          </a:p>
        </p:txBody>
      </p:sp>
      <p:sp>
        <p:nvSpPr>
          <p:cNvPr id="826" name="Google Shape;826;p1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Monotonicity</a:t>
            </a:r>
            <a:r>
              <a:rPr lang="en"/>
              <a:t>: Adding new sentences to knowledge base can never decrease the set of sentences that can be soundly inferred from it</a:t>
            </a:r>
            <a:endParaRPr/>
          </a:p>
          <a:p>
            <a:pPr indent="-342900" lvl="0" marL="457200" rtl="0" algn="l">
              <a:spcBef>
                <a:spcPts val="0"/>
              </a:spcBef>
              <a:spcAft>
                <a:spcPts val="0"/>
              </a:spcAft>
              <a:buSzPts val="1800"/>
              <a:buChar char="●"/>
            </a:pPr>
            <a:r>
              <a:rPr b="1" lang="en"/>
              <a:t>Locality</a:t>
            </a:r>
            <a:r>
              <a:rPr lang="en"/>
              <a:t>: Inference rules can be soundly applied to a subset of sentences, without having to care about the rest of the knowledge base</a:t>
            </a:r>
            <a:endParaRPr/>
          </a:p>
          <a:p>
            <a:pPr indent="-342900" lvl="0" marL="457200" rtl="0" algn="l">
              <a:spcBef>
                <a:spcPts val="0"/>
              </a:spcBef>
              <a:spcAft>
                <a:spcPts val="0"/>
              </a:spcAft>
              <a:buSzPts val="1800"/>
              <a:buChar char="●"/>
            </a:pPr>
            <a:r>
              <a:rPr b="1" lang="en"/>
              <a:t>Detachment</a:t>
            </a:r>
            <a:r>
              <a:rPr lang="en"/>
              <a:t>: After a new sentence has been inferred, steps of its inference do not affect </a:t>
            </a:r>
            <a:r>
              <a:rPr lang="en"/>
              <a:t>future</a:t>
            </a:r>
            <a:r>
              <a:rPr lang="en"/>
              <a:t> inferences made using that new sentence</a:t>
            </a:r>
            <a:endParaRPr/>
          </a:p>
          <a:p>
            <a:pPr indent="-342900" lvl="0" marL="457200" rtl="0" algn="l">
              <a:spcBef>
                <a:spcPts val="0"/>
              </a:spcBef>
              <a:spcAft>
                <a:spcPts val="0"/>
              </a:spcAft>
              <a:buSzPts val="1800"/>
              <a:buChar char="●"/>
            </a:pPr>
            <a:r>
              <a:rPr b="1" lang="en"/>
              <a:t>Principle of explosion</a:t>
            </a:r>
            <a:r>
              <a:rPr lang="en"/>
              <a:t>: From a knowledge base that contains both sentences ɸ and not-ɸ, any sentence whatsoever can be inferred</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1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Fuzzy Logic</a:t>
            </a:r>
            <a:endParaRPr/>
          </a:p>
        </p:txBody>
      </p:sp>
      <p:sp>
        <p:nvSpPr>
          <p:cNvPr id="832" name="Google Shape;832;p1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Modelling reality as shades of gray </a:t>
            </a:r>
            <a:r>
              <a:rPr lang="en"/>
              <a:t>instead</a:t>
            </a:r>
            <a:r>
              <a:rPr lang="en"/>
              <a:t> of binary black and white</a:t>
            </a:r>
            <a:endParaRPr/>
          </a:p>
          <a:p>
            <a:pPr indent="-342900" lvl="0" marL="457200" rtl="0" algn="l">
              <a:spcBef>
                <a:spcPts val="0"/>
              </a:spcBef>
              <a:spcAft>
                <a:spcPts val="0"/>
              </a:spcAft>
              <a:buSzPts val="1800"/>
              <a:buChar char="●"/>
            </a:pPr>
            <a:r>
              <a:rPr lang="en"/>
              <a:t>Not to be confused with Bayesian probabilities where bivalent reality is still black and white, we merely have varying degrees of belief about its aspects</a:t>
            </a:r>
            <a:endParaRPr/>
          </a:p>
          <a:p>
            <a:pPr indent="-342900" lvl="0" marL="457200" rtl="0" algn="l">
              <a:spcBef>
                <a:spcPts val="0"/>
              </a:spcBef>
              <a:spcAft>
                <a:spcPts val="0"/>
              </a:spcAft>
              <a:buSzPts val="1800"/>
              <a:buChar char="●"/>
            </a:pPr>
            <a:r>
              <a:rPr lang="en"/>
              <a:t>In </a:t>
            </a:r>
            <a:r>
              <a:rPr b="1" lang="en"/>
              <a:t>fuzzy logic</a:t>
            </a:r>
            <a:r>
              <a:rPr lang="en"/>
              <a:t>, the facts themselves in the world are gray, and each </a:t>
            </a:r>
            <a:r>
              <a:rPr lang="en"/>
              <a:t>proposition</a:t>
            </a:r>
            <a:r>
              <a:rPr lang="en"/>
              <a:t> </a:t>
            </a:r>
            <a:r>
              <a:rPr i="1" lang="en"/>
              <a:t>A</a:t>
            </a:r>
            <a:r>
              <a:rPr lang="en"/>
              <a:t> that refers to them gets a truth value </a:t>
            </a:r>
            <a:r>
              <a:rPr i="1" lang="en"/>
              <a:t>μ</a:t>
            </a:r>
            <a:r>
              <a:rPr lang="en"/>
              <a:t>(</a:t>
            </a:r>
            <a:r>
              <a:rPr i="1" lang="en"/>
              <a:t>A</a:t>
            </a:r>
            <a:r>
              <a:rPr lang="en"/>
              <a:t>) in</a:t>
            </a:r>
            <a:r>
              <a:rPr lang="en"/>
              <a:t> [0, 1]</a:t>
            </a:r>
            <a:endParaRPr/>
          </a:p>
          <a:p>
            <a:pPr indent="-342900" lvl="0" marL="457200" rtl="0" algn="l">
              <a:spcBef>
                <a:spcPts val="0"/>
              </a:spcBef>
              <a:spcAft>
                <a:spcPts val="0"/>
              </a:spcAft>
              <a:buSzPts val="1800"/>
              <a:buChar char="●"/>
            </a:pPr>
            <a:r>
              <a:rPr lang="en"/>
              <a:t>Might actually be more appropriately called "logic of fuzziness"</a:t>
            </a:r>
            <a:endParaRPr/>
          </a:p>
          <a:p>
            <a:pPr indent="-342900" lvl="0" marL="457200" rtl="0" algn="l">
              <a:spcBef>
                <a:spcPts val="0"/>
              </a:spcBef>
              <a:spcAft>
                <a:spcPts val="0"/>
              </a:spcAft>
              <a:buSzPts val="1800"/>
              <a:buChar char="●"/>
            </a:pPr>
            <a:r>
              <a:rPr lang="en"/>
              <a:t>Unlike </a:t>
            </a:r>
            <a:r>
              <a:rPr lang="en"/>
              <a:t>probabilities, fuzzy logic is truth functional</a:t>
            </a:r>
            <a:endParaRPr/>
          </a:p>
          <a:p>
            <a:pPr indent="-342900" lvl="0" marL="457200" rtl="0" algn="l">
              <a:spcBef>
                <a:spcPts val="0"/>
              </a:spcBef>
              <a:spcAft>
                <a:spcPts val="0"/>
              </a:spcAft>
              <a:buSzPts val="1800"/>
              <a:buChar char="●"/>
            </a:pPr>
            <a:r>
              <a:rPr i="1" lang="en"/>
              <a:t>μ</a:t>
            </a:r>
            <a:r>
              <a:rPr lang="en"/>
              <a:t>(</a:t>
            </a:r>
            <a:r>
              <a:rPr i="1" lang="en"/>
              <a:t>A</a:t>
            </a:r>
            <a:r>
              <a:rPr lang="en"/>
              <a:t> ⋀ </a:t>
            </a:r>
            <a:r>
              <a:rPr i="1" lang="en"/>
              <a:t>B</a:t>
            </a:r>
            <a:r>
              <a:rPr lang="en"/>
              <a:t>) = min(</a:t>
            </a:r>
            <a:r>
              <a:rPr i="1" lang="en"/>
              <a:t>μ</a:t>
            </a:r>
            <a:r>
              <a:rPr lang="en"/>
              <a:t>(</a:t>
            </a:r>
            <a:r>
              <a:rPr i="1" lang="en"/>
              <a:t>A</a:t>
            </a:r>
            <a:r>
              <a:rPr lang="en"/>
              <a:t>), </a:t>
            </a:r>
            <a:r>
              <a:rPr i="1" lang="en"/>
              <a:t>μ</a:t>
            </a:r>
            <a:r>
              <a:rPr lang="en"/>
              <a:t>(</a:t>
            </a:r>
            <a:r>
              <a:rPr i="1" lang="en"/>
              <a:t>B</a:t>
            </a:r>
            <a:r>
              <a:rPr lang="en"/>
              <a:t>)), </a:t>
            </a:r>
            <a:r>
              <a:rPr i="1" lang="en"/>
              <a:t>μ</a:t>
            </a:r>
            <a:r>
              <a:rPr lang="en"/>
              <a:t>(</a:t>
            </a:r>
            <a:r>
              <a:rPr i="1" lang="en"/>
              <a:t>A</a:t>
            </a:r>
            <a:r>
              <a:rPr lang="en"/>
              <a:t> ∨ </a:t>
            </a:r>
            <a:r>
              <a:rPr i="1" lang="en"/>
              <a:t>B</a:t>
            </a:r>
            <a:r>
              <a:rPr lang="en"/>
              <a:t>) = max(</a:t>
            </a:r>
            <a:r>
              <a:rPr i="1" lang="en"/>
              <a:t>μ</a:t>
            </a:r>
            <a:r>
              <a:rPr lang="en"/>
              <a:t>(</a:t>
            </a:r>
            <a:r>
              <a:rPr i="1" lang="en"/>
              <a:t>A</a:t>
            </a:r>
            <a:r>
              <a:rPr lang="en"/>
              <a:t>), </a:t>
            </a:r>
            <a:r>
              <a:rPr i="1" lang="en"/>
              <a:t>μ</a:t>
            </a:r>
            <a:r>
              <a:rPr lang="en"/>
              <a:t>(</a:t>
            </a:r>
            <a:r>
              <a:rPr i="1" lang="en"/>
              <a:t>B</a:t>
            </a:r>
            <a:r>
              <a:rPr lang="en"/>
              <a:t>)), </a:t>
            </a:r>
            <a:r>
              <a:rPr i="1" lang="en"/>
              <a:t>μ</a:t>
            </a:r>
            <a:r>
              <a:rPr lang="en"/>
              <a:t>(not-</a:t>
            </a:r>
            <a:r>
              <a:rPr i="1" lang="en"/>
              <a:t>A</a:t>
            </a:r>
            <a:r>
              <a:rPr lang="en"/>
              <a:t>) = 1 – </a:t>
            </a:r>
            <a:r>
              <a:rPr i="1" lang="en"/>
              <a:t>μ</a:t>
            </a:r>
            <a:r>
              <a:rPr lang="en"/>
              <a:t>(</a:t>
            </a:r>
            <a:r>
              <a:rPr i="1" lang="en"/>
              <a:t>A</a:t>
            </a:r>
            <a:r>
              <a:rPr lang="en"/>
              <a:t>)</a:t>
            </a:r>
            <a:endParaRPr/>
          </a:p>
          <a:p>
            <a:pPr indent="-342900" lvl="0" marL="457200" rtl="0" algn="l">
              <a:spcBef>
                <a:spcPts val="0"/>
              </a:spcBef>
              <a:spcAft>
                <a:spcPts val="0"/>
              </a:spcAft>
              <a:buSzPts val="1800"/>
              <a:buChar char="●"/>
            </a:pPr>
            <a:r>
              <a:rPr lang="en"/>
              <a:t>Smoother inferences for reasoning about the world, smooth control </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1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Disjunctive Normal Form and Horn Clauses</a:t>
            </a:r>
            <a:endParaRPr/>
          </a:p>
        </p:txBody>
      </p:sp>
      <p:sp>
        <p:nvSpPr>
          <p:cNvPr id="838" name="Google Shape;838;p1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Conjunctive normal form is implicative normal form rewritten using ∨</a:t>
            </a:r>
            <a:endParaRPr/>
          </a:p>
          <a:p>
            <a:pPr indent="-342900" lvl="0" marL="457200" rtl="0" algn="l">
              <a:spcBef>
                <a:spcPts val="0"/>
              </a:spcBef>
              <a:spcAft>
                <a:spcPts val="0"/>
              </a:spcAft>
              <a:buSzPts val="1800"/>
              <a:buChar char="●"/>
            </a:pPr>
            <a:r>
              <a:rPr lang="en"/>
              <a:t>(</a:t>
            </a:r>
            <a:r>
              <a:rPr i="1" lang="en"/>
              <a:t>A</a:t>
            </a:r>
            <a:r>
              <a:rPr lang="en"/>
              <a:t> ∨ not-</a:t>
            </a:r>
            <a:r>
              <a:rPr i="1" lang="en"/>
              <a:t>B</a:t>
            </a:r>
            <a:r>
              <a:rPr lang="en"/>
              <a:t> ∨ not-</a:t>
            </a:r>
            <a:r>
              <a:rPr i="1" lang="en"/>
              <a:t>C</a:t>
            </a:r>
            <a:r>
              <a:rPr lang="en"/>
              <a:t> ∨ </a:t>
            </a:r>
            <a:r>
              <a:rPr i="1" lang="en"/>
              <a:t>D</a:t>
            </a:r>
            <a:r>
              <a:rPr lang="en"/>
              <a:t>) is the same formula as (</a:t>
            </a:r>
            <a:r>
              <a:rPr i="1" lang="en"/>
              <a:t>B</a:t>
            </a:r>
            <a:r>
              <a:rPr lang="en"/>
              <a:t> ⋀ </a:t>
            </a:r>
            <a:r>
              <a:rPr i="1" lang="en"/>
              <a:t>C</a:t>
            </a:r>
            <a:r>
              <a:rPr lang="en"/>
              <a:t> ⇒ </a:t>
            </a:r>
            <a:r>
              <a:rPr i="1" lang="en"/>
              <a:t>A</a:t>
            </a:r>
            <a:r>
              <a:rPr lang="en"/>
              <a:t> </a:t>
            </a:r>
            <a:r>
              <a:rPr lang="en"/>
              <a:t>∨ </a:t>
            </a:r>
            <a:r>
              <a:rPr i="1" lang="en"/>
              <a:t>D</a:t>
            </a:r>
            <a:r>
              <a:rPr lang="en"/>
              <a:t>)</a:t>
            </a:r>
            <a:endParaRPr/>
          </a:p>
          <a:p>
            <a:pPr indent="-342900" lvl="0" marL="457200" rtl="0" algn="l">
              <a:spcBef>
                <a:spcPts val="0"/>
              </a:spcBef>
              <a:spcAft>
                <a:spcPts val="0"/>
              </a:spcAft>
              <a:buSzPts val="1800"/>
              <a:buChar char="●"/>
            </a:pPr>
            <a:r>
              <a:rPr lang="en"/>
              <a:t>Formula in a </a:t>
            </a:r>
            <a:r>
              <a:rPr b="1" lang="en"/>
              <a:t>disjunctive normal form</a:t>
            </a:r>
            <a:r>
              <a:rPr lang="en"/>
              <a:t> is said to be in </a:t>
            </a:r>
            <a:r>
              <a:rPr b="1" lang="en"/>
              <a:t>Horn form</a:t>
            </a:r>
            <a:r>
              <a:rPr lang="en"/>
              <a:t> if its every </a:t>
            </a:r>
            <a:r>
              <a:rPr lang="en"/>
              <a:t>clause</a:t>
            </a:r>
            <a:r>
              <a:rPr lang="en"/>
              <a:t> contains at most one positive literal</a:t>
            </a:r>
            <a:endParaRPr/>
          </a:p>
          <a:p>
            <a:pPr indent="-342900" lvl="0" marL="457200" rtl="0" algn="l">
              <a:spcBef>
                <a:spcPts val="0"/>
              </a:spcBef>
              <a:spcAft>
                <a:spcPts val="0"/>
              </a:spcAft>
              <a:buSzPts val="1800"/>
              <a:buChar char="●"/>
            </a:pPr>
            <a:r>
              <a:rPr lang="en"/>
              <a:t>Bunch of positive premises imply exactly one positive conclusion</a:t>
            </a:r>
            <a:endParaRPr/>
          </a:p>
          <a:p>
            <a:pPr indent="-342900" lvl="0" marL="457200" rtl="0" algn="l">
              <a:spcBef>
                <a:spcPts val="0"/>
              </a:spcBef>
              <a:spcAft>
                <a:spcPts val="0"/>
              </a:spcAft>
              <a:buSzPts val="1800"/>
              <a:buChar char="●"/>
            </a:pPr>
            <a:r>
              <a:rPr lang="en"/>
              <a:t>Inference algorithms for Horn clauses are simpler than algorithms for general clauses, since there is no branching for conclusion</a:t>
            </a:r>
            <a:endParaRPr/>
          </a:p>
          <a:p>
            <a:pPr indent="-342900" lvl="0" marL="457200" rtl="0" algn="l">
              <a:spcBef>
                <a:spcPts val="0"/>
              </a:spcBef>
              <a:spcAft>
                <a:spcPts val="0"/>
              </a:spcAft>
              <a:buSzPts val="1800"/>
              <a:buChar char="●"/>
            </a:pPr>
            <a:r>
              <a:rPr b="1" lang="en"/>
              <a:t>Modus Ponens</a:t>
            </a:r>
            <a:r>
              <a:rPr lang="en"/>
              <a:t> is complete reasoning algorithm for Horn clauses, using either </a:t>
            </a:r>
            <a:r>
              <a:rPr b="1" lang="en"/>
              <a:t>forward chaining</a:t>
            </a:r>
            <a:r>
              <a:rPr lang="en"/>
              <a:t> or </a:t>
            </a:r>
            <a:r>
              <a:rPr b="1" lang="en"/>
              <a:t>backwards chaining</a:t>
            </a:r>
            <a:endParaRPr b="1"/>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1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Tseytin Transformation</a:t>
            </a:r>
            <a:endParaRPr/>
          </a:p>
        </p:txBody>
      </p:sp>
      <p:sp>
        <p:nvSpPr>
          <p:cNvPr id="844" name="Google Shape;844;p1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Due to use of </a:t>
            </a:r>
            <a:r>
              <a:rPr b="1" lang="en"/>
              <a:t>distributive laws</a:t>
            </a:r>
            <a:r>
              <a:rPr lang="en"/>
              <a:t>, conversion from arbitrary propositional logic to 3-CNF seen in AIMA slides can blow up the formulas exponentially in size</a:t>
            </a:r>
            <a:endParaRPr/>
          </a:p>
          <a:p>
            <a:pPr indent="-342900" lvl="0" marL="457200" rtl="0" algn="l">
              <a:spcBef>
                <a:spcPts val="0"/>
              </a:spcBef>
              <a:spcAft>
                <a:spcPts val="0"/>
              </a:spcAft>
              <a:buSzPts val="1800"/>
              <a:buChar char="●"/>
            </a:pPr>
            <a:r>
              <a:rPr lang="en"/>
              <a:t>Alternative technique of </a:t>
            </a:r>
            <a:r>
              <a:rPr b="1" lang="en"/>
              <a:t>Tseytin transformation</a:t>
            </a:r>
            <a:r>
              <a:rPr lang="en"/>
              <a:t> avoids </a:t>
            </a:r>
            <a:r>
              <a:rPr lang="en"/>
              <a:t>exponential</a:t>
            </a:r>
            <a:r>
              <a:rPr lang="en"/>
              <a:t> blowup by creating more propositional </a:t>
            </a:r>
            <a:r>
              <a:rPr lang="en"/>
              <a:t>symbols</a:t>
            </a:r>
            <a:r>
              <a:rPr lang="en"/>
              <a:t> for subformulas</a:t>
            </a:r>
            <a:endParaRPr/>
          </a:p>
          <a:p>
            <a:pPr indent="-342900" lvl="0" marL="457200" rtl="0" algn="l">
              <a:spcBef>
                <a:spcPts val="0"/>
              </a:spcBef>
              <a:spcAft>
                <a:spcPts val="0"/>
              </a:spcAft>
              <a:buSzPts val="1800"/>
              <a:buChar char="●"/>
            </a:pPr>
            <a:r>
              <a:rPr lang="en"/>
              <a:t>Identify every subformula in knowledge base that is not a literal, and create a new proposition symbol for that subformula</a:t>
            </a:r>
            <a:endParaRPr/>
          </a:p>
          <a:p>
            <a:pPr indent="-342900" lvl="0" marL="457200" rtl="0" algn="l">
              <a:spcBef>
                <a:spcPts val="0"/>
              </a:spcBef>
              <a:spcAft>
                <a:spcPts val="0"/>
              </a:spcAft>
              <a:buSzPts val="1800"/>
              <a:buChar char="●"/>
            </a:pPr>
            <a:r>
              <a:rPr lang="en"/>
              <a:t>Rewrite all formulas using new proposition symbols for subformulas</a:t>
            </a:r>
            <a:endParaRPr/>
          </a:p>
          <a:p>
            <a:pPr indent="-342900" lvl="0" marL="457200" rtl="0" algn="l">
              <a:spcBef>
                <a:spcPts val="0"/>
              </a:spcBef>
              <a:spcAft>
                <a:spcPts val="0"/>
              </a:spcAft>
              <a:buSzPts val="1800"/>
              <a:buChar char="●"/>
            </a:pPr>
            <a:r>
              <a:rPr lang="en"/>
              <a:t>Convert new clauses into disjunctions by replacing equivalence and implication with equivalent disjunctive structures</a:t>
            </a:r>
            <a:endParaRPr/>
          </a:p>
          <a:p>
            <a:pPr indent="0" lvl="0" marL="0" rtl="0" algn="l">
              <a:spcBef>
                <a:spcPts val="1200"/>
              </a:spcBef>
              <a:spcAft>
                <a:spcPts val="1200"/>
              </a:spcAft>
              <a:buNone/>
            </a:pPr>
            <a:r>
              <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1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 from CNF to 3-CNF</a:t>
            </a:r>
            <a:endParaRPr/>
          </a:p>
        </p:txBody>
      </p:sp>
      <p:sp>
        <p:nvSpPr>
          <p:cNvPr id="850" name="Google Shape;850;p1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Conversion from propositional logic formulas to CNF as seen in AIMA notes is usually continued with an extra step that guarantees that each clause contains </a:t>
            </a:r>
            <a:r>
              <a:rPr b="1" lang="en"/>
              <a:t>at most three literals</a:t>
            </a:r>
            <a:r>
              <a:rPr lang="en"/>
              <a:t> (handy for many later conversions)</a:t>
            </a:r>
            <a:endParaRPr/>
          </a:p>
          <a:p>
            <a:pPr indent="-342900" lvl="0" marL="457200" rtl="0" algn="l">
              <a:spcBef>
                <a:spcPts val="0"/>
              </a:spcBef>
              <a:spcAft>
                <a:spcPts val="0"/>
              </a:spcAft>
              <a:buSzPts val="1800"/>
              <a:buChar char="●"/>
            </a:pPr>
            <a:r>
              <a:rPr lang="en"/>
              <a:t>If a clause </a:t>
            </a:r>
            <a:r>
              <a:rPr lang="en"/>
              <a:t>ɸ </a:t>
            </a:r>
            <a:r>
              <a:rPr lang="en"/>
              <a:t>has four or more literals, split </a:t>
            </a:r>
            <a:r>
              <a:rPr lang="en"/>
              <a:t>ɸ</a:t>
            </a:r>
            <a:r>
              <a:rPr lang="en"/>
              <a:t> in half into clauses </a:t>
            </a:r>
            <a:r>
              <a:rPr lang="en"/>
              <a:t>ɸ</a:t>
            </a:r>
            <a:r>
              <a:rPr baseline="-25000" lang="en"/>
              <a:t>1</a:t>
            </a:r>
            <a:r>
              <a:rPr lang="en"/>
              <a:t> and ɸ</a:t>
            </a:r>
            <a:r>
              <a:rPr baseline="-25000" lang="en"/>
              <a:t>2</a:t>
            </a:r>
            <a:r>
              <a:rPr lang="en"/>
              <a:t>  </a:t>
            </a:r>
            <a:endParaRPr/>
          </a:p>
          <a:p>
            <a:pPr indent="-342900" lvl="0" marL="457200" rtl="0" algn="l">
              <a:spcBef>
                <a:spcPts val="0"/>
              </a:spcBef>
              <a:spcAft>
                <a:spcPts val="0"/>
              </a:spcAft>
              <a:buSzPts val="1800"/>
              <a:buChar char="●"/>
            </a:pPr>
            <a:r>
              <a:rPr lang="en"/>
              <a:t>Create a new proposition symbol </a:t>
            </a:r>
            <a:r>
              <a:rPr i="1" lang="en"/>
              <a:t>Z</a:t>
            </a:r>
            <a:r>
              <a:rPr lang="en"/>
              <a:t> that does not appear in clauses so far</a:t>
            </a:r>
            <a:endParaRPr/>
          </a:p>
          <a:p>
            <a:pPr indent="-342900" lvl="0" marL="457200" rtl="0" algn="l">
              <a:spcBef>
                <a:spcPts val="0"/>
              </a:spcBef>
              <a:spcAft>
                <a:spcPts val="0"/>
              </a:spcAft>
              <a:buSzPts val="1800"/>
              <a:buChar char="●"/>
            </a:pPr>
            <a:r>
              <a:rPr lang="en"/>
              <a:t>Replace the clause ɸ with two clauses (</a:t>
            </a:r>
            <a:r>
              <a:rPr i="1" lang="en"/>
              <a:t>Z</a:t>
            </a:r>
            <a:r>
              <a:rPr lang="en"/>
              <a:t> </a:t>
            </a:r>
            <a:r>
              <a:rPr lang="en"/>
              <a:t>∨</a:t>
            </a:r>
            <a:r>
              <a:rPr lang="en"/>
              <a:t> </a:t>
            </a:r>
            <a:r>
              <a:rPr lang="en"/>
              <a:t>ɸ</a:t>
            </a:r>
            <a:r>
              <a:rPr baseline="-25000" lang="en"/>
              <a:t>1</a:t>
            </a:r>
            <a:r>
              <a:rPr lang="en"/>
              <a:t>) ⋀ (not-</a:t>
            </a:r>
            <a:r>
              <a:rPr i="1" lang="en"/>
              <a:t>Z</a:t>
            </a:r>
            <a:r>
              <a:rPr lang="en"/>
              <a:t> </a:t>
            </a:r>
            <a:r>
              <a:rPr lang="en"/>
              <a:t>∨</a:t>
            </a:r>
            <a:r>
              <a:rPr lang="en"/>
              <a:t> </a:t>
            </a:r>
            <a:r>
              <a:rPr lang="en"/>
              <a:t>ɸ</a:t>
            </a:r>
            <a:r>
              <a:rPr baseline="-25000" lang="en"/>
              <a:t>2</a:t>
            </a:r>
            <a:r>
              <a:rPr lang="en"/>
              <a:t>)</a:t>
            </a:r>
            <a:endParaRPr/>
          </a:p>
          <a:p>
            <a:pPr indent="-342900" lvl="0" marL="457200" rtl="0" algn="l">
              <a:spcBef>
                <a:spcPts val="0"/>
              </a:spcBef>
              <a:spcAft>
                <a:spcPts val="0"/>
              </a:spcAft>
              <a:buSzPts val="1800"/>
              <a:buChar char="●"/>
            </a:pPr>
            <a:r>
              <a:rPr lang="en"/>
              <a:t>To make both new clauses true, at least one literal in ɸ must be true</a:t>
            </a:r>
            <a:endParaRPr/>
          </a:p>
          <a:p>
            <a:pPr indent="-342900" lvl="0" marL="457200" rtl="0" algn="l">
              <a:spcBef>
                <a:spcPts val="0"/>
              </a:spcBef>
              <a:spcAft>
                <a:spcPts val="0"/>
              </a:spcAft>
              <a:buSzPts val="1800"/>
              <a:buChar char="●"/>
            </a:pPr>
            <a:r>
              <a:rPr lang="en"/>
              <a:t>Repeat until each clause has at most three literals</a:t>
            </a:r>
            <a:endParaRPr/>
          </a:p>
          <a:p>
            <a:pPr indent="-342900" lvl="0" marL="457200" rtl="0" algn="l">
              <a:spcBef>
                <a:spcPts val="0"/>
              </a:spcBef>
              <a:spcAft>
                <a:spcPts val="0"/>
              </a:spcAft>
              <a:buSzPts val="1800"/>
              <a:buChar char="●"/>
            </a:pPr>
            <a:r>
              <a:rPr lang="en"/>
              <a:t>New knowledge base is satisfiable iff the original is satisfiable</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Resolution Refutation</a:t>
            </a:r>
            <a:endParaRPr/>
          </a:p>
        </p:txBody>
      </p:sp>
      <p:sp>
        <p:nvSpPr>
          <p:cNvPr id="856" name="Google Shape;856;p1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Resolution rule is sound, but is not strong enough to produce all </a:t>
            </a:r>
            <a:r>
              <a:rPr lang="en"/>
              <a:t>sentences</a:t>
            </a:r>
            <a:r>
              <a:rPr lang="en"/>
              <a:t> entailed by the given knowledge base</a:t>
            </a:r>
            <a:endParaRPr/>
          </a:p>
          <a:p>
            <a:pPr indent="-342900" lvl="0" marL="457200" rtl="0" algn="l">
              <a:spcBef>
                <a:spcPts val="0"/>
              </a:spcBef>
              <a:spcAft>
                <a:spcPts val="0"/>
              </a:spcAft>
              <a:buSzPts val="1800"/>
              <a:buChar char="●"/>
            </a:pPr>
            <a:r>
              <a:rPr lang="en"/>
              <a:t>For </a:t>
            </a:r>
            <a:r>
              <a:rPr lang="en"/>
              <a:t>example</a:t>
            </a:r>
            <a:r>
              <a:rPr lang="en"/>
              <a:t>, can't produce </a:t>
            </a:r>
            <a:r>
              <a:rPr i="1" lang="en"/>
              <a:t>P</a:t>
            </a:r>
            <a:r>
              <a:rPr lang="en"/>
              <a:t> ∨ </a:t>
            </a:r>
            <a:r>
              <a:rPr i="1" lang="en"/>
              <a:t>Q</a:t>
            </a:r>
            <a:r>
              <a:rPr lang="en"/>
              <a:t> from the knowledge base </a:t>
            </a:r>
            <a:r>
              <a:rPr i="1" lang="en"/>
              <a:t>P</a:t>
            </a:r>
            <a:r>
              <a:rPr lang="en"/>
              <a:t> ⋀ </a:t>
            </a:r>
            <a:r>
              <a:rPr i="1" lang="en"/>
              <a:t>Q</a:t>
            </a:r>
            <a:endParaRPr i="1"/>
          </a:p>
          <a:p>
            <a:pPr indent="-342900" lvl="0" marL="457200" rtl="0" algn="l">
              <a:spcBef>
                <a:spcPts val="0"/>
              </a:spcBef>
              <a:spcAft>
                <a:spcPts val="0"/>
              </a:spcAft>
              <a:buSzPts val="1800"/>
              <a:buChar char="●"/>
            </a:pPr>
            <a:r>
              <a:rPr lang="en"/>
              <a:t>To prove that </a:t>
            </a:r>
            <a:r>
              <a:rPr lang="en"/>
              <a:t>ɸ ⊨ ψ</a:t>
            </a:r>
            <a:r>
              <a:rPr lang="en"/>
              <a:t>, show that (ɸ ⋀ not-ψ) is inconsistent</a:t>
            </a:r>
            <a:endParaRPr/>
          </a:p>
          <a:p>
            <a:pPr indent="-342900" lvl="0" marL="457200" rtl="0" algn="l">
              <a:spcBef>
                <a:spcPts val="0"/>
              </a:spcBef>
              <a:spcAft>
                <a:spcPts val="0"/>
              </a:spcAft>
              <a:buSzPts val="1800"/>
              <a:buChar char="●"/>
            </a:pPr>
            <a:r>
              <a:rPr b="1" lang="en"/>
              <a:t>Proof by </a:t>
            </a:r>
            <a:r>
              <a:rPr b="1" lang="en"/>
              <a:t>contradiction</a:t>
            </a:r>
            <a:r>
              <a:rPr lang="en"/>
              <a:t> by deriving </a:t>
            </a:r>
            <a:r>
              <a:rPr b="1" lang="en"/>
              <a:t>empty clause</a:t>
            </a:r>
            <a:endParaRPr b="1"/>
          </a:p>
          <a:p>
            <a:pPr indent="-342900" lvl="0" marL="457200" rtl="0" algn="l">
              <a:spcBef>
                <a:spcPts val="0"/>
              </a:spcBef>
              <a:spcAft>
                <a:spcPts val="0"/>
              </a:spcAft>
              <a:buSzPts val="1800"/>
              <a:buChar char="●"/>
            </a:pPr>
            <a:r>
              <a:rPr b="1" lang="en"/>
              <a:t>Resolution refutation</a:t>
            </a:r>
            <a:r>
              <a:rPr lang="en"/>
              <a:t> is complete for propositional logic</a:t>
            </a:r>
            <a:endParaRPr/>
          </a:p>
          <a:p>
            <a:pPr indent="-342900" lvl="0" marL="457200" rtl="0" algn="l">
              <a:spcBef>
                <a:spcPts val="0"/>
              </a:spcBef>
              <a:spcAft>
                <a:spcPts val="0"/>
              </a:spcAft>
              <a:buSzPts val="1800"/>
              <a:buChar char="●"/>
            </a:pPr>
            <a:r>
              <a:rPr lang="en"/>
              <a:t>Since there can exist at most 3</a:t>
            </a:r>
            <a:r>
              <a:rPr baseline="30000" i="1" lang="en"/>
              <a:t>n</a:t>
            </a:r>
            <a:r>
              <a:rPr lang="en"/>
              <a:t> clauses for </a:t>
            </a:r>
            <a:r>
              <a:rPr i="1" lang="en"/>
              <a:t>n</a:t>
            </a:r>
            <a:r>
              <a:rPr lang="en"/>
              <a:t> propositional symbols (DUCY?), algorithm will return positive or negative answer in finite time</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1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a:t>
            </a:r>
            <a:r>
              <a:rPr lang="en"/>
              <a:t> Other Problems To Propositional Logic</a:t>
            </a:r>
            <a:endParaRPr/>
          </a:p>
        </p:txBody>
      </p:sp>
      <p:sp>
        <p:nvSpPr>
          <p:cNvPr id="862" name="Google Shape;862;p1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theory of computation, </a:t>
            </a:r>
            <a:r>
              <a:rPr b="1" lang="en"/>
              <a:t>Cook's theorem</a:t>
            </a:r>
            <a:r>
              <a:rPr lang="en"/>
              <a:t> proves that any decision and search problem from the class </a:t>
            </a:r>
            <a:r>
              <a:rPr b="1" lang="en"/>
              <a:t>NP (non-deterministic polynomial time)</a:t>
            </a:r>
            <a:r>
              <a:rPr lang="en"/>
              <a:t> can always be converted into a set of equivalent propositional logic formulas</a:t>
            </a:r>
            <a:endParaRPr/>
          </a:p>
          <a:p>
            <a:pPr indent="-342900" lvl="0" marL="457200" rtl="0" algn="l">
              <a:spcBef>
                <a:spcPts val="0"/>
              </a:spcBef>
              <a:spcAft>
                <a:spcPts val="0"/>
              </a:spcAft>
              <a:buSzPts val="1800"/>
              <a:buChar char="●"/>
            </a:pPr>
            <a:r>
              <a:rPr lang="en"/>
              <a:t>Propositions correspond to variables of the </a:t>
            </a:r>
            <a:r>
              <a:rPr lang="en"/>
              <a:t>original</a:t>
            </a:r>
            <a:r>
              <a:rPr lang="en"/>
              <a:t> problem, clauses correspond to constraints for values of these variables</a:t>
            </a:r>
            <a:endParaRPr/>
          </a:p>
          <a:p>
            <a:pPr indent="-342900" lvl="0" marL="457200" rtl="0" algn="l">
              <a:spcBef>
                <a:spcPts val="0"/>
              </a:spcBef>
              <a:spcAft>
                <a:spcPts val="0"/>
              </a:spcAft>
              <a:buSzPts val="1800"/>
              <a:buChar char="●"/>
            </a:pPr>
            <a:r>
              <a:rPr lang="en"/>
              <a:t>Multivalued variables broken into unary or </a:t>
            </a:r>
            <a:r>
              <a:rPr lang="en"/>
              <a:t>binary representation</a:t>
            </a:r>
            <a:r>
              <a:rPr lang="en"/>
              <a:t> </a:t>
            </a:r>
            <a:endParaRPr/>
          </a:p>
          <a:p>
            <a:pPr indent="-342900" lvl="0" marL="457200" rtl="0" algn="l">
              <a:spcBef>
                <a:spcPts val="0"/>
              </a:spcBef>
              <a:spcAft>
                <a:spcPts val="0"/>
              </a:spcAft>
              <a:buSzPts val="1800"/>
              <a:buChar char="●"/>
            </a:pPr>
            <a:r>
              <a:rPr b="1" lang="en"/>
              <a:t>The original decision problem has a solution iff this formula is satisfiable</a:t>
            </a:r>
            <a:endParaRPr b="1"/>
          </a:p>
          <a:p>
            <a:pPr indent="-342900" lvl="0" marL="457200" rtl="0" algn="l">
              <a:spcBef>
                <a:spcPts val="0"/>
              </a:spcBef>
              <a:spcAft>
                <a:spcPts val="0"/>
              </a:spcAft>
              <a:buSzPts val="1800"/>
              <a:buChar char="●"/>
            </a:pPr>
            <a:r>
              <a:rPr lang="en"/>
              <a:t>Solution to the original problem can be read from the </a:t>
            </a:r>
            <a:r>
              <a:rPr lang="en"/>
              <a:t>satisfying assignment of truth values to propositions in the satisfiability problem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 and Actions</a:t>
            </a:r>
            <a:endParaRPr/>
          </a:p>
        </p:txBody>
      </p:sp>
      <p:sp>
        <p:nvSpPr>
          <p:cNvPr id="165" name="Google Shape;165;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Actions have </a:t>
            </a:r>
            <a:r>
              <a:rPr b="1" lang="en"/>
              <a:t>outcomes</a:t>
            </a:r>
            <a:r>
              <a:rPr lang="en"/>
              <a:t> in environment that affect the performance metric</a:t>
            </a:r>
            <a:endParaRPr/>
          </a:p>
          <a:p>
            <a:pPr indent="-342900" lvl="0" marL="457200" rtl="0" algn="l">
              <a:spcBef>
                <a:spcPts val="0"/>
              </a:spcBef>
              <a:spcAft>
                <a:spcPts val="0"/>
              </a:spcAft>
              <a:buSzPts val="1800"/>
              <a:buChar char="●"/>
            </a:pPr>
            <a:r>
              <a:rPr lang="en"/>
              <a:t>There must be at least two different possible outcomes, otherwise action selection is meaningless</a:t>
            </a:r>
            <a:endParaRPr/>
          </a:p>
          <a:p>
            <a:pPr indent="-342900" lvl="0" marL="457200" rtl="0" algn="l">
              <a:spcBef>
                <a:spcPts val="0"/>
              </a:spcBef>
              <a:spcAft>
                <a:spcPts val="0"/>
              </a:spcAft>
              <a:buSzPts val="1800"/>
              <a:buChar char="●"/>
            </a:pPr>
            <a:r>
              <a:rPr lang="en"/>
              <a:t>Agent is informed about its performance only after taking its action, but not given information about the outcomes of hypothetical alternative actions afterwards when it's all done</a:t>
            </a:r>
            <a:endParaRPr/>
          </a:p>
          <a:p>
            <a:pPr indent="-342900" lvl="0" marL="457200" rtl="0" algn="l">
              <a:spcBef>
                <a:spcPts val="0"/>
              </a:spcBef>
              <a:spcAft>
                <a:spcPts val="0"/>
              </a:spcAft>
              <a:buSzPts val="1800"/>
              <a:buChar char="●"/>
            </a:pPr>
            <a:r>
              <a:rPr lang="en"/>
              <a:t>If environment is not </a:t>
            </a:r>
            <a:r>
              <a:rPr b="1" lang="en"/>
              <a:t>observable</a:t>
            </a:r>
            <a:r>
              <a:rPr lang="en"/>
              <a:t> or </a:t>
            </a:r>
            <a:r>
              <a:rPr b="1" lang="en"/>
              <a:t>deterministic</a:t>
            </a:r>
            <a:r>
              <a:rPr lang="en"/>
              <a:t>, the rational action is not guaranteed to produce the best possible outcome, luck has an effect</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1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Graph Colouring</a:t>
            </a:r>
            <a:endParaRPr/>
          </a:p>
        </p:txBody>
      </p:sp>
      <p:sp>
        <p:nvSpPr>
          <p:cNvPr id="868" name="Google Shape;868;p1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problem of colouring a graph with </a:t>
            </a:r>
            <a:r>
              <a:rPr i="1" lang="en"/>
              <a:t>n</a:t>
            </a:r>
            <a:r>
              <a:rPr lang="en"/>
              <a:t> nodes with </a:t>
            </a:r>
            <a:r>
              <a:rPr i="1" lang="en"/>
              <a:t>k</a:t>
            </a:r>
            <a:r>
              <a:rPr lang="en"/>
              <a:t> colours</a:t>
            </a:r>
            <a:endParaRPr/>
          </a:p>
          <a:p>
            <a:pPr indent="-342900" lvl="0" marL="457200" rtl="0" algn="l">
              <a:spcBef>
                <a:spcPts val="0"/>
              </a:spcBef>
              <a:spcAft>
                <a:spcPts val="0"/>
              </a:spcAft>
              <a:buSzPts val="1800"/>
              <a:buChar char="●"/>
            </a:pPr>
            <a:r>
              <a:rPr lang="en"/>
              <a:t>Create </a:t>
            </a:r>
            <a:r>
              <a:rPr i="1" lang="en"/>
              <a:t>nk</a:t>
            </a:r>
            <a:r>
              <a:rPr lang="en"/>
              <a:t> separate propositions </a:t>
            </a:r>
            <a:r>
              <a:rPr i="1" lang="en"/>
              <a:t>C</a:t>
            </a:r>
            <a:r>
              <a:rPr baseline="-25000" i="1" lang="en"/>
              <a:t>ij</a:t>
            </a:r>
            <a:r>
              <a:rPr lang="en"/>
              <a:t> to mean "Node </a:t>
            </a:r>
            <a:r>
              <a:rPr i="1" lang="en"/>
              <a:t>i</a:t>
            </a:r>
            <a:r>
              <a:rPr lang="en"/>
              <a:t> has colour </a:t>
            </a:r>
            <a:r>
              <a:rPr i="1" lang="en"/>
              <a:t>j</a:t>
            </a:r>
            <a:r>
              <a:rPr lang="en"/>
              <a:t>"</a:t>
            </a:r>
            <a:endParaRPr/>
          </a:p>
          <a:p>
            <a:pPr indent="-342900" lvl="0" marL="457200" rtl="0" algn="l">
              <a:spcBef>
                <a:spcPts val="0"/>
              </a:spcBef>
              <a:spcAft>
                <a:spcPts val="0"/>
              </a:spcAft>
              <a:buSzPts val="1800"/>
              <a:buChar char="●"/>
            </a:pPr>
            <a:r>
              <a:rPr lang="en"/>
              <a:t>Seems inefficient, but bear with us for a moment</a:t>
            </a:r>
            <a:endParaRPr/>
          </a:p>
          <a:p>
            <a:pPr indent="-342900" lvl="0" marL="457200" rtl="0" algn="l">
              <a:spcBef>
                <a:spcPts val="0"/>
              </a:spcBef>
              <a:spcAft>
                <a:spcPts val="0"/>
              </a:spcAft>
              <a:buSzPts val="1800"/>
              <a:buChar char="●"/>
            </a:pPr>
            <a:r>
              <a:rPr lang="en"/>
              <a:t>For each node </a:t>
            </a:r>
            <a:r>
              <a:rPr i="1" lang="en"/>
              <a:t>i</a:t>
            </a:r>
            <a:r>
              <a:rPr lang="en"/>
              <a:t>, create the clause (</a:t>
            </a:r>
            <a:r>
              <a:rPr i="1" lang="en"/>
              <a:t>C</a:t>
            </a:r>
            <a:r>
              <a:rPr baseline="-25000" i="1" lang="en"/>
              <a:t>i1</a:t>
            </a:r>
            <a:r>
              <a:rPr lang="en"/>
              <a:t> </a:t>
            </a:r>
            <a:r>
              <a:rPr lang="en"/>
              <a:t>∨</a:t>
            </a:r>
            <a:r>
              <a:rPr lang="en"/>
              <a:t> ... </a:t>
            </a:r>
            <a:r>
              <a:rPr lang="en"/>
              <a:t>∨</a:t>
            </a:r>
            <a:r>
              <a:rPr lang="en"/>
              <a:t> </a:t>
            </a:r>
            <a:r>
              <a:rPr i="1" lang="en"/>
              <a:t>C</a:t>
            </a:r>
            <a:r>
              <a:rPr baseline="-25000" i="1" lang="en"/>
              <a:t>ik</a:t>
            </a:r>
            <a:r>
              <a:rPr lang="en"/>
              <a:t>) </a:t>
            </a:r>
            <a:endParaRPr/>
          </a:p>
          <a:p>
            <a:pPr indent="-342900" lvl="0" marL="457200" rtl="0" algn="l">
              <a:spcBef>
                <a:spcPts val="0"/>
              </a:spcBef>
              <a:spcAft>
                <a:spcPts val="0"/>
              </a:spcAft>
              <a:buSzPts val="1800"/>
              <a:buChar char="●"/>
            </a:pPr>
            <a:r>
              <a:rPr lang="en"/>
              <a:t>Each node must have at </a:t>
            </a:r>
            <a:r>
              <a:rPr lang="en"/>
              <a:t>least</a:t>
            </a:r>
            <a:r>
              <a:rPr lang="en"/>
              <a:t> one colour</a:t>
            </a:r>
            <a:endParaRPr/>
          </a:p>
          <a:p>
            <a:pPr indent="-342900" lvl="0" marL="457200" rtl="0" algn="l">
              <a:spcBef>
                <a:spcPts val="0"/>
              </a:spcBef>
              <a:spcAft>
                <a:spcPts val="0"/>
              </a:spcAft>
              <a:buSzPts val="1800"/>
              <a:buChar char="●"/>
            </a:pPr>
            <a:r>
              <a:rPr lang="en"/>
              <a:t>(We don't need to say that each node has exactly one colour. DUCY?)</a:t>
            </a:r>
            <a:endParaRPr/>
          </a:p>
          <a:p>
            <a:pPr indent="-342900" lvl="0" marL="457200" rtl="0" algn="l">
              <a:spcBef>
                <a:spcPts val="0"/>
              </a:spcBef>
              <a:spcAft>
                <a:spcPts val="0"/>
              </a:spcAft>
              <a:buSzPts val="1800"/>
              <a:buChar char="●"/>
            </a:pPr>
            <a:r>
              <a:rPr lang="en"/>
              <a:t>For each edge (</a:t>
            </a:r>
            <a:r>
              <a:rPr i="1" lang="en"/>
              <a:t>u</a:t>
            </a:r>
            <a:r>
              <a:rPr lang="en"/>
              <a:t>, </a:t>
            </a:r>
            <a:r>
              <a:rPr i="1" lang="en"/>
              <a:t>v</a:t>
            </a:r>
            <a:r>
              <a:rPr lang="en"/>
              <a:t>) and every colour </a:t>
            </a:r>
            <a:r>
              <a:rPr i="1" lang="en"/>
              <a:t>c</a:t>
            </a:r>
            <a:r>
              <a:rPr lang="en"/>
              <a:t>, create clause (</a:t>
            </a:r>
            <a:r>
              <a:rPr i="1" lang="en"/>
              <a:t>C</a:t>
            </a:r>
            <a:r>
              <a:rPr baseline="-25000" i="1" lang="en"/>
              <a:t>uc</a:t>
            </a:r>
            <a:r>
              <a:rPr lang="en"/>
              <a:t> ⇒ not–</a:t>
            </a:r>
            <a:r>
              <a:rPr i="1" lang="en"/>
              <a:t>C</a:t>
            </a:r>
            <a:r>
              <a:rPr baseline="-25000" i="1" lang="en"/>
              <a:t>vc</a:t>
            </a:r>
            <a:r>
              <a:rPr lang="en"/>
              <a:t>) so that nodes connected by an edge can't share colour</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Sudoku Solver</a:t>
            </a:r>
            <a:endParaRPr/>
          </a:p>
        </p:txBody>
      </p:sp>
      <p:sp>
        <p:nvSpPr>
          <p:cNvPr id="874" name="Google Shape;874;p1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Sudoku</a:t>
            </a:r>
            <a:r>
              <a:rPr lang="en"/>
              <a:t> is just graph colouring in disguise, cells are nodes and </a:t>
            </a:r>
            <a:r>
              <a:rPr i="1" lang="en"/>
              <a:t>k</a:t>
            </a:r>
            <a:r>
              <a:rPr lang="en"/>
              <a:t> = 9</a:t>
            </a:r>
            <a:endParaRPr/>
          </a:p>
          <a:p>
            <a:pPr indent="-342900" lvl="0" marL="457200" rtl="0" algn="l">
              <a:spcBef>
                <a:spcPts val="0"/>
              </a:spcBef>
              <a:spcAft>
                <a:spcPts val="0"/>
              </a:spcAft>
              <a:buSzPts val="1800"/>
              <a:buChar char="●"/>
            </a:pPr>
            <a:r>
              <a:rPr lang="en"/>
              <a:t>Two cells are connected by an edge if they are in the same row, in the same column, or in the same box</a:t>
            </a:r>
            <a:endParaRPr/>
          </a:p>
          <a:p>
            <a:pPr indent="-342900" lvl="0" marL="457200" rtl="0" algn="l">
              <a:spcBef>
                <a:spcPts val="0"/>
              </a:spcBef>
              <a:spcAft>
                <a:spcPts val="0"/>
              </a:spcAft>
              <a:buSzPts val="1800"/>
              <a:buChar char="●"/>
            </a:pPr>
            <a:r>
              <a:rPr lang="en"/>
              <a:t>Some cells have been given a fixed colour in the beginning</a:t>
            </a:r>
            <a:endParaRPr/>
          </a:p>
          <a:p>
            <a:pPr indent="-342900" lvl="0" marL="457200" rtl="0" algn="l">
              <a:spcBef>
                <a:spcPts val="0"/>
              </a:spcBef>
              <a:spcAft>
                <a:spcPts val="0"/>
              </a:spcAft>
              <a:buSzPts val="1800"/>
              <a:buChar char="●"/>
            </a:pPr>
            <a:r>
              <a:rPr lang="en"/>
              <a:t>Problems </a:t>
            </a:r>
            <a:r>
              <a:rPr lang="en"/>
              <a:t>intentionally</a:t>
            </a:r>
            <a:r>
              <a:rPr lang="en"/>
              <a:t> designed so that satisfying assignment is unique</a:t>
            </a:r>
            <a:endParaRPr/>
          </a:p>
          <a:p>
            <a:pPr indent="-342900" lvl="0" marL="457200" rtl="0" algn="l">
              <a:spcBef>
                <a:spcPts val="0"/>
              </a:spcBef>
              <a:spcAft>
                <a:spcPts val="0"/>
              </a:spcAft>
              <a:buSzPts val="1800"/>
              <a:buChar char="●"/>
            </a:pPr>
            <a:r>
              <a:rPr lang="en"/>
              <a:t>Generalization for Sudoku of arbitrary order </a:t>
            </a:r>
            <a:r>
              <a:rPr i="1" lang="en"/>
              <a:t>n</a:t>
            </a:r>
            <a:r>
              <a:rPr lang="en"/>
              <a:t>, not just </a:t>
            </a:r>
            <a:r>
              <a:rPr i="1" lang="en"/>
              <a:t>n</a:t>
            </a:r>
            <a:r>
              <a:rPr lang="en"/>
              <a:t> = 3</a:t>
            </a:r>
            <a:endParaRPr/>
          </a:p>
          <a:p>
            <a:pPr indent="-342900" lvl="0" marL="457200" rtl="0" algn="l">
              <a:spcBef>
                <a:spcPts val="0"/>
              </a:spcBef>
              <a:spcAft>
                <a:spcPts val="0"/>
              </a:spcAft>
              <a:buSzPts val="1800"/>
              <a:buChar char="●"/>
            </a:pPr>
            <a:r>
              <a:rPr lang="en"/>
              <a:t>Sudoku of order </a:t>
            </a:r>
            <a:r>
              <a:rPr i="1" lang="en"/>
              <a:t>n</a:t>
            </a:r>
            <a:r>
              <a:rPr lang="en"/>
              <a:t> has </a:t>
            </a:r>
            <a:r>
              <a:rPr i="1" lang="en"/>
              <a:t>n</a:t>
            </a:r>
            <a:r>
              <a:rPr baseline="30000" lang="en"/>
              <a:t>2</a:t>
            </a:r>
            <a:r>
              <a:rPr lang="en"/>
              <a:t> colours, rows and columns, each box is </a:t>
            </a:r>
            <a:r>
              <a:rPr i="1" lang="en"/>
              <a:t>n</a:t>
            </a:r>
            <a:r>
              <a:rPr lang="en"/>
              <a:t> × </a:t>
            </a:r>
            <a:r>
              <a:rPr i="1" lang="en"/>
              <a:t>n</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1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Algorithm</a:t>
            </a:r>
            <a:endParaRPr/>
          </a:p>
        </p:txBody>
      </p:sp>
      <p:sp>
        <p:nvSpPr>
          <p:cNvPr id="880" name="Google Shape;880;p1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knowledge base in conjunctive normal form, find a satisfying solution</a:t>
            </a:r>
            <a:endParaRPr/>
          </a:p>
          <a:p>
            <a:pPr indent="-342900" lvl="0" marL="457200" rtl="0" algn="l">
              <a:spcBef>
                <a:spcPts val="0"/>
              </a:spcBef>
              <a:spcAft>
                <a:spcPts val="0"/>
              </a:spcAft>
              <a:buSzPts val="1800"/>
              <a:buChar char="●"/>
            </a:pPr>
            <a:r>
              <a:rPr lang="en"/>
              <a:t>Constraint satisfaction problem where propositions are binary variables, and disjunctive clauses are constraints</a:t>
            </a:r>
            <a:endParaRPr/>
          </a:p>
          <a:p>
            <a:pPr indent="-342900" lvl="0" marL="457200" rtl="0" algn="l">
              <a:spcBef>
                <a:spcPts val="0"/>
              </a:spcBef>
              <a:spcAft>
                <a:spcPts val="0"/>
              </a:spcAft>
              <a:buSzPts val="1800"/>
              <a:buChar char="●"/>
            </a:pPr>
            <a:r>
              <a:rPr lang="en"/>
              <a:t>Special form of clauses allows us to do better than </a:t>
            </a:r>
            <a:r>
              <a:rPr lang="en"/>
              <a:t>ordinary backtracking</a:t>
            </a:r>
            <a:endParaRPr/>
          </a:p>
          <a:p>
            <a:pPr indent="-342900" lvl="0" marL="457200" rtl="0" algn="l">
              <a:spcBef>
                <a:spcPts val="0"/>
              </a:spcBef>
              <a:spcAft>
                <a:spcPts val="0"/>
              </a:spcAft>
              <a:buSzPts val="1800"/>
              <a:buChar char="●"/>
            </a:pPr>
            <a:r>
              <a:rPr lang="en"/>
              <a:t>Instead of choosing a variable to assign both ways, choose some </a:t>
            </a:r>
            <a:r>
              <a:rPr b="1" lang="en"/>
              <a:t>active</a:t>
            </a:r>
            <a:r>
              <a:rPr lang="en"/>
              <a:t> clause (</a:t>
            </a:r>
            <a:r>
              <a:rPr i="1" lang="en"/>
              <a:t>X</a:t>
            </a:r>
            <a:r>
              <a:rPr baseline="-25000" lang="en"/>
              <a:t>1</a:t>
            </a:r>
            <a:r>
              <a:rPr lang="en"/>
              <a:t> ∨ </a:t>
            </a:r>
            <a:r>
              <a:rPr i="1" lang="en"/>
              <a:t>X</a:t>
            </a:r>
            <a:r>
              <a:rPr baseline="-25000" lang="en"/>
              <a:t>2</a:t>
            </a:r>
            <a:r>
              <a:rPr lang="en"/>
              <a:t> ∨ </a:t>
            </a:r>
            <a:r>
              <a:rPr i="1" lang="en"/>
              <a:t>X</a:t>
            </a:r>
            <a:r>
              <a:rPr baseline="-25000" lang="en"/>
              <a:t>3</a:t>
            </a:r>
            <a:r>
              <a:rPr lang="en"/>
              <a:t>) that is still unsatisfied</a:t>
            </a:r>
            <a:endParaRPr/>
          </a:p>
          <a:p>
            <a:pPr indent="-342900" lvl="0" marL="457200" rtl="0" algn="l">
              <a:spcBef>
                <a:spcPts val="0"/>
              </a:spcBef>
              <a:spcAft>
                <a:spcPts val="0"/>
              </a:spcAft>
              <a:buSzPts val="1800"/>
              <a:buChar char="●"/>
            </a:pPr>
            <a:r>
              <a:rPr lang="en"/>
              <a:t>Instead of trying eight combinations of truth values for three variables, need only try three combinations </a:t>
            </a:r>
            <a:r>
              <a:rPr i="1" lang="en"/>
              <a:t>X</a:t>
            </a:r>
            <a:r>
              <a:rPr baseline="-25000" lang="en"/>
              <a:t>1</a:t>
            </a:r>
            <a:r>
              <a:rPr lang="en"/>
              <a:t>, not-</a:t>
            </a:r>
            <a:r>
              <a:rPr i="1" lang="en"/>
              <a:t>X</a:t>
            </a:r>
            <a:r>
              <a:rPr baseline="-25000" lang="en"/>
              <a:t>1</a:t>
            </a:r>
            <a:r>
              <a:rPr lang="en"/>
              <a:t> ⋀ </a:t>
            </a:r>
            <a:r>
              <a:rPr i="1" lang="en"/>
              <a:t>X</a:t>
            </a:r>
            <a:r>
              <a:rPr baseline="-25000" lang="en"/>
              <a:t>2</a:t>
            </a:r>
            <a:r>
              <a:rPr lang="en"/>
              <a:t>, and not-</a:t>
            </a:r>
            <a:r>
              <a:rPr i="1" lang="en"/>
              <a:t>X</a:t>
            </a:r>
            <a:r>
              <a:rPr baseline="-25000" lang="en"/>
              <a:t>1</a:t>
            </a:r>
            <a:r>
              <a:rPr lang="en"/>
              <a:t> ⋀ not-</a:t>
            </a:r>
            <a:r>
              <a:rPr i="1" lang="en"/>
              <a:t>X</a:t>
            </a:r>
            <a:r>
              <a:rPr baseline="-25000" lang="en"/>
              <a:t>2</a:t>
            </a:r>
            <a:r>
              <a:rPr lang="en"/>
              <a:t> ⋀ </a:t>
            </a:r>
            <a:r>
              <a:rPr i="1" lang="en"/>
              <a:t>X</a:t>
            </a:r>
            <a:r>
              <a:rPr baseline="-25000" lang="en"/>
              <a:t>3</a:t>
            </a:r>
            <a:endParaRPr/>
          </a:p>
          <a:p>
            <a:pPr indent="-342900" lvl="0" marL="457200" rtl="0" algn="l">
              <a:spcBef>
                <a:spcPts val="0"/>
              </a:spcBef>
              <a:spcAft>
                <a:spcPts val="0"/>
              </a:spcAft>
              <a:buSzPts val="1800"/>
              <a:buChar char="●"/>
            </a:pPr>
            <a:r>
              <a:rPr lang="en"/>
              <a:t>Clauses satisfied by assignment become </a:t>
            </a:r>
            <a:r>
              <a:rPr b="1" lang="en"/>
              <a:t>inactive</a:t>
            </a:r>
            <a:endParaRPr b="1"/>
          </a:p>
          <a:p>
            <a:pPr indent="-342900" lvl="0" marL="457200" rtl="0" algn="l">
              <a:spcBef>
                <a:spcPts val="0"/>
              </a:spcBef>
              <a:spcAft>
                <a:spcPts val="0"/>
              </a:spcAft>
              <a:buSzPts val="1800"/>
              <a:buChar char="●"/>
            </a:pPr>
            <a:r>
              <a:rPr lang="en"/>
              <a:t>Solution found when no active clauses remain</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1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Speedups</a:t>
            </a:r>
            <a:endParaRPr/>
          </a:p>
        </p:txBody>
      </p:sp>
      <p:sp>
        <p:nvSpPr>
          <p:cNvPr id="886" name="Google Shape;886;p1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Realization that once a clause has been satisfied by having one of its literals assigned true, it wouldn't help to make that clause "doubly satisfied"</a:t>
            </a:r>
            <a:endParaRPr/>
          </a:p>
          <a:p>
            <a:pPr indent="-342900" lvl="0" marL="457200" rtl="0" algn="l">
              <a:spcBef>
                <a:spcPts val="0"/>
              </a:spcBef>
              <a:spcAft>
                <a:spcPts val="0"/>
              </a:spcAft>
              <a:buSzPts val="1800"/>
              <a:buChar char="●"/>
            </a:pPr>
            <a:r>
              <a:rPr lang="en"/>
              <a:t>Satisfied clauses no longer constrain assignments of remaining variables </a:t>
            </a:r>
            <a:endParaRPr/>
          </a:p>
          <a:p>
            <a:pPr indent="-342900" lvl="0" marL="457200" rtl="0" algn="l">
              <a:spcBef>
                <a:spcPts val="0"/>
              </a:spcBef>
              <a:spcAft>
                <a:spcPts val="0"/>
              </a:spcAft>
              <a:buSzPts val="1800"/>
              <a:buChar char="●"/>
            </a:pPr>
            <a:r>
              <a:rPr b="1" lang="en"/>
              <a:t>Unit propagation</a:t>
            </a:r>
            <a:r>
              <a:rPr lang="en"/>
              <a:t>: when some active clause contains only one unassigned literal, choose that clause to be the next one to be satisfied</a:t>
            </a:r>
            <a:endParaRPr/>
          </a:p>
          <a:p>
            <a:pPr indent="-342900" lvl="0" marL="457200" rtl="0" algn="l">
              <a:spcBef>
                <a:spcPts val="0"/>
              </a:spcBef>
              <a:spcAft>
                <a:spcPts val="0"/>
              </a:spcAft>
              <a:buSzPts val="1800"/>
              <a:buChar char="●"/>
            </a:pPr>
            <a:r>
              <a:rPr lang="en"/>
              <a:t>As seen in the backtracking lecture, such forced moves don't create a branch and can never be worse than choosing some unforced move</a:t>
            </a:r>
            <a:endParaRPr/>
          </a:p>
          <a:p>
            <a:pPr indent="-342900" lvl="0" marL="457200" rtl="0" algn="l">
              <a:spcBef>
                <a:spcPts val="0"/>
              </a:spcBef>
              <a:spcAft>
                <a:spcPts val="0"/>
              </a:spcAft>
              <a:buSzPts val="1800"/>
              <a:buChar char="●"/>
            </a:pPr>
            <a:r>
              <a:rPr b="1" lang="en"/>
              <a:t>Pure literal elimination</a:t>
            </a:r>
            <a:r>
              <a:rPr lang="en"/>
              <a:t>: If some literal appears only one polarity in the remaining active formulas, make that literal true </a:t>
            </a:r>
            <a:r>
              <a:rPr lang="en"/>
              <a:t>without</a:t>
            </a:r>
            <a:r>
              <a:rPr lang="en"/>
              <a:t> branching</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1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Optimizations</a:t>
            </a:r>
            <a:endParaRPr/>
          </a:p>
        </p:txBody>
      </p:sp>
      <p:sp>
        <p:nvSpPr>
          <p:cNvPr id="892" name="Google Shape;892;p1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Need to use an efficient </a:t>
            </a:r>
            <a:r>
              <a:rPr b="1" lang="en"/>
              <a:t>data structure</a:t>
            </a:r>
            <a:r>
              <a:rPr lang="en"/>
              <a:t> to keep track of the clauses that are still active, and update and downdate that information in each assignment</a:t>
            </a:r>
            <a:endParaRPr/>
          </a:p>
          <a:p>
            <a:pPr indent="-342900" lvl="0" marL="457200" rtl="0" algn="l">
              <a:spcBef>
                <a:spcPts val="0"/>
              </a:spcBef>
              <a:spcAft>
                <a:spcPts val="0"/>
              </a:spcAft>
              <a:buSzPts val="1800"/>
              <a:buChar char="●"/>
            </a:pPr>
            <a:r>
              <a:rPr lang="en"/>
              <a:t>Since clauses don't change during search, a preprocessing step computes for each literal the set of clauses where it appears</a:t>
            </a:r>
            <a:endParaRPr/>
          </a:p>
          <a:p>
            <a:pPr indent="-342900" lvl="0" marL="457200" rtl="0" algn="l">
              <a:spcBef>
                <a:spcPts val="0"/>
              </a:spcBef>
              <a:spcAft>
                <a:spcPts val="0"/>
              </a:spcAft>
              <a:buSzPts val="1800"/>
              <a:buChar char="●"/>
            </a:pPr>
            <a:r>
              <a:rPr lang="en"/>
              <a:t>Algorithm speed depends on effective heuristics to choose the next clause to satisfy, and ways to detect having painted yourself in a dead end as soon as possible if this happens</a:t>
            </a:r>
            <a:endParaRPr/>
          </a:p>
          <a:p>
            <a:pPr indent="-342900" lvl="0" marL="457200" rtl="0" algn="l">
              <a:spcBef>
                <a:spcPts val="0"/>
              </a:spcBef>
              <a:spcAft>
                <a:spcPts val="0"/>
              </a:spcAft>
              <a:buSzPts val="1800"/>
              <a:buChar char="●"/>
            </a:pPr>
            <a:r>
              <a:rPr lang="en"/>
              <a:t>At a dead end, </a:t>
            </a:r>
            <a:r>
              <a:rPr b="1" lang="en"/>
              <a:t>Conflict-Driven Clause Learning</a:t>
            </a:r>
            <a:r>
              <a:rPr lang="en"/>
              <a:t> analyzes the reason and adds new clauses to knowledge base to prevent this in later branches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Decision Diagrams</a:t>
            </a:r>
            <a:endParaRPr/>
          </a:p>
        </p:txBody>
      </p:sp>
      <p:sp>
        <p:nvSpPr>
          <p:cNvPr id="898" name="Google Shape;898;p14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Conjunctive normal form is good for resolution reasoning, but is only one of the many standard forms of propositional logic</a:t>
            </a:r>
            <a:endParaRPr/>
          </a:p>
          <a:p>
            <a:pPr indent="-342900" lvl="0" marL="457200" rtl="0" algn="l">
              <a:spcBef>
                <a:spcPts val="0"/>
              </a:spcBef>
              <a:spcAft>
                <a:spcPts val="0"/>
              </a:spcAft>
              <a:buSzPts val="1800"/>
              <a:buChar char="●"/>
            </a:pPr>
            <a:r>
              <a:rPr b="1" lang="en"/>
              <a:t>Binary decision diagrams</a:t>
            </a:r>
            <a:r>
              <a:rPr lang="en"/>
              <a:t> are an alternative form as a decision tree</a:t>
            </a:r>
            <a:endParaRPr/>
          </a:p>
          <a:p>
            <a:pPr indent="-342900" lvl="0" marL="457200" rtl="0" algn="l">
              <a:spcBef>
                <a:spcPts val="0"/>
              </a:spcBef>
              <a:spcAft>
                <a:spcPts val="0"/>
              </a:spcAft>
              <a:buSzPts val="1800"/>
              <a:buChar char="●"/>
            </a:pPr>
            <a:r>
              <a:rPr lang="en"/>
              <a:t>From the bottom up, merge isomorphic nodes into the same node</a:t>
            </a:r>
            <a:endParaRPr/>
          </a:p>
          <a:p>
            <a:pPr indent="-342900" lvl="0" marL="457200" rtl="0" algn="l">
              <a:spcBef>
                <a:spcPts val="0"/>
              </a:spcBef>
              <a:spcAft>
                <a:spcPts val="0"/>
              </a:spcAft>
              <a:buSzPts val="1800"/>
              <a:buChar char="●"/>
            </a:pPr>
            <a:r>
              <a:rPr lang="en"/>
              <a:t>Given BDD's for formulas ɸ and ψ, efficient </a:t>
            </a:r>
            <a:r>
              <a:rPr lang="en"/>
              <a:t>algorithms can construct BDD's for formulas (not-ɸ), (ɸ ⋀ ψ) and (ɸ ∨ ψ)</a:t>
            </a:r>
            <a:endParaRPr/>
          </a:p>
          <a:p>
            <a:pPr indent="-342900" lvl="0" marL="457200" rtl="0" algn="l">
              <a:spcBef>
                <a:spcPts val="0"/>
              </a:spcBef>
              <a:spcAft>
                <a:spcPts val="0"/>
              </a:spcAft>
              <a:buSzPts val="1800"/>
              <a:buChar char="●"/>
            </a:pPr>
            <a:r>
              <a:rPr lang="en"/>
              <a:t>Resulting tree size generally </a:t>
            </a:r>
            <a:r>
              <a:rPr b="1" lang="en"/>
              <a:t>product</a:t>
            </a:r>
            <a:r>
              <a:rPr lang="en"/>
              <a:t> of sizes of trees for ɸ and ψ, but hopefully lots of </a:t>
            </a:r>
            <a:r>
              <a:rPr b="1" lang="en"/>
              <a:t>cancellation</a:t>
            </a:r>
            <a:r>
              <a:rPr lang="en"/>
              <a:t> happens while melding these trees</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1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Virtues of </a:t>
            </a:r>
            <a:r>
              <a:rPr lang="en"/>
              <a:t>Binary Decision Trees</a:t>
            </a:r>
            <a:endParaRPr/>
          </a:p>
        </p:txBody>
      </p:sp>
      <p:sp>
        <p:nvSpPr>
          <p:cNvPr id="904" name="Google Shape;904;p1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a BDD for the knowledge base formula KB has been constructed, the following otherwise difficult questions become (nearly) trivial to answer</a:t>
            </a:r>
            <a:endParaRPr/>
          </a:p>
          <a:p>
            <a:pPr indent="-342900" lvl="0" marL="457200" rtl="0" algn="l">
              <a:spcBef>
                <a:spcPts val="0"/>
              </a:spcBef>
              <a:spcAft>
                <a:spcPts val="0"/>
              </a:spcAft>
              <a:buSzPts val="1800"/>
              <a:buChar char="●"/>
            </a:pPr>
            <a:r>
              <a:rPr lang="en"/>
              <a:t>Evaluate the formula for the given variable assignment (this one is trivial)</a:t>
            </a:r>
            <a:endParaRPr/>
          </a:p>
          <a:p>
            <a:pPr indent="-342900" lvl="0" marL="457200" rtl="0" algn="l">
              <a:spcBef>
                <a:spcPts val="0"/>
              </a:spcBef>
              <a:spcAft>
                <a:spcPts val="0"/>
              </a:spcAft>
              <a:buSzPts val="1800"/>
              <a:buChar char="●"/>
            </a:pPr>
            <a:r>
              <a:rPr lang="en"/>
              <a:t>Determine whether KB is satisfiable (this one is also trivial)</a:t>
            </a:r>
            <a:endParaRPr/>
          </a:p>
          <a:p>
            <a:pPr indent="-342900" lvl="0" marL="457200" rtl="0" algn="l">
              <a:spcBef>
                <a:spcPts val="0"/>
              </a:spcBef>
              <a:spcAft>
                <a:spcPts val="0"/>
              </a:spcAft>
              <a:buSzPts val="1800"/>
              <a:buChar char="●"/>
            </a:pPr>
            <a:r>
              <a:rPr lang="en"/>
              <a:t>Find the lexicographically first satisfying solution (almost as trivial)</a:t>
            </a:r>
            <a:endParaRPr/>
          </a:p>
          <a:p>
            <a:pPr indent="-342900" lvl="0" marL="457200" rtl="0" algn="l">
              <a:spcBef>
                <a:spcPts val="0"/>
              </a:spcBef>
              <a:spcAft>
                <a:spcPts val="0"/>
              </a:spcAft>
              <a:buSzPts val="1800"/>
              <a:buChar char="●"/>
            </a:pPr>
            <a:r>
              <a:rPr lang="en"/>
              <a:t>Count the </a:t>
            </a:r>
            <a:r>
              <a:rPr b="1" lang="en"/>
              <a:t>exact number of satisfying solutions</a:t>
            </a:r>
            <a:r>
              <a:rPr lang="en"/>
              <a:t> (needs postprocessing)</a:t>
            </a:r>
            <a:endParaRPr/>
          </a:p>
          <a:p>
            <a:pPr indent="-342900" lvl="0" marL="457200" rtl="0" algn="l">
              <a:spcBef>
                <a:spcPts val="0"/>
              </a:spcBef>
              <a:spcAft>
                <a:spcPts val="0"/>
              </a:spcAft>
              <a:buSzPts val="1800"/>
              <a:buChar char="●"/>
            </a:pPr>
            <a:r>
              <a:rPr b="1" lang="en"/>
              <a:t>Choose a random satisfying </a:t>
            </a:r>
            <a:r>
              <a:rPr b="1" lang="en"/>
              <a:t>solution</a:t>
            </a:r>
            <a:r>
              <a:rPr lang="en"/>
              <a:t> uniformly over all such solutions</a:t>
            </a:r>
            <a:endParaRPr/>
          </a:p>
          <a:p>
            <a:pPr indent="-342900" lvl="0" marL="457200" rtl="0" algn="l">
              <a:spcBef>
                <a:spcPts val="0"/>
              </a:spcBef>
              <a:spcAft>
                <a:spcPts val="0"/>
              </a:spcAft>
              <a:buSzPts val="1800"/>
              <a:buChar char="●"/>
            </a:pPr>
            <a:r>
              <a:rPr lang="en"/>
              <a:t>Given a cost for each individual proposition, find an </a:t>
            </a:r>
            <a:r>
              <a:rPr b="1" lang="en"/>
              <a:t>optimal cost solution</a:t>
            </a:r>
            <a:endParaRPr b="1"/>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Intuitionistic Logic</a:t>
            </a:r>
            <a:endParaRPr/>
          </a:p>
        </p:txBody>
      </p:sp>
      <p:sp>
        <p:nvSpPr>
          <p:cNvPr id="910" name="Google Shape;910;p1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more restrictive form of logic where double negation elimination and the law of </a:t>
            </a:r>
            <a:r>
              <a:rPr lang="en"/>
              <a:t>excluded</a:t>
            </a:r>
            <a:r>
              <a:rPr lang="en"/>
              <a:t> middle are not considered valid</a:t>
            </a:r>
            <a:endParaRPr/>
          </a:p>
          <a:p>
            <a:pPr indent="-342900" lvl="0" marL="457200" rtl="0" algn="l">
              <a:spcBef>
                <a:spcPts val="0"/>
              </a:spcBef>
              <a:spcAft>
                <a:spcPts val="0"/>
              </a:spcAft>
              <a:buSzPts val="1800"/>
              <a:buChar char="●"/>
            </a:pPr>
            <a:r>
              <a:rPr lang="en"/>
              <a:t>Allows </a:t>
            </a:r>
            <a:r>
              <a:rPr lang="en"/>
              <a:t>only</a:t>
            </a:r>
            <a:r>
              <a:rPr lang="en"/>
              <a:t> </a:t>
            </a:r>
            <a:r>
              <a:rPr b="1" lang="en"/>
              <a:t>constructive</a:t>
            </a:r>
            <a:r>
              <a:rPr lang="en"/>
              <a:t> proofs for something being true</a:t>
            </a:r>
            <a:endParaRPr/>
          </a:p>
          <a:p>
            <a:pPr indent="-342900" lvl="0" marL="457200" rtl="0" algn="l">
              <a:spcBef>
                <a:spcPts val="0"/>
              </a:spcBef>
              <a:spcAft>
                <a:spcPts val="0"/>
              </a:spcAft>
              <a:buSzPts val="1800"/>
              <a:buChar char="●"/>
            </a:pPr>
            <a:r>
              <a:rPr lang="en"/>
              <a:t>In ordinary propositional logic, you can prove </a:t>
            </a:r>
            <a:r>
              <a:rPr i="1" lang="en"/>
              <a:t>A</a:t>
            </a:r>
            <a:r>
              <a:rPr lang="en"/>
              <a:t> by separately proving both formulas </a:t>
            </a:r>
            <a:r>
              <a:rPr i="1" lang="en"/>
              <a:t>B</a:t>
            </a:r>
            <a:r>
              <a:rPr lang="en"/>
              <a:t> ⇒ </a:t>
            </a:r>
            <a:r>
              <a:rPr i="1" lang="en"/>
              <a:t>A</a:t>
            </a:r>
            <a:r>
              <a:rPr lang="en"/>
              <a:t> and not-</a:t>
            </a:r>
            <a:r>
              <a:rPr i="1" lang="en"/>
              <a:t>B</a:t>
            </a:r>
            <a:r>
              <a:rPr lang="en"/>
              <a:t> ⇒ </a:t>
            </a:r>
            <a:r>
              <a:rPr i="1" lang="en"/>
              <a:t>A</a:t>
            </a:r>
            <a:r>
              <a:rPr lang="en"/>
              <a:t> and resolving those</a:t>
            </a:r>
            <a:endParaRPr/>
          </a:p>
          <a:p>
            <a:pPr indent="-342900" lvl="0" marL="457200" rtl="0" algn="l">
              <a:spcBef>
                <a:spcPts val="0"/>
              </a:spcBef>
              <a:spcAft>
                <a:spcPts val="0"/>
              </a:spcAft>
              <a:buSzPts val="1800"/>
              <a:buChar char="●"/>
            </a:pPr>
            <a:r>
              <a:rPr lang="en"/>
              <a:t>Don't need to know whether B or not-</a:t>
            </a:r>
            <a:r>
              <a:rPr i="1" lang="en"/>
              <a:t>B</a:t>
            </a:r>
            <a:r>
              <a:rPr lang="en"/>
              <a:t> is true, the conclusion </a:t>
            </a:r>
            <a:r>
              <a:rPr i="1" lang="en"/>
              <a:t>A</a:t>
            </a:r>
            <a:r>
              <a:rPr lang="en"/>
              <a:t> follows</a:t>
            </a:r>
            <a:endParaRPr/>
          </a:p>
          <a:p>
            <a:pPr indent="-342900" lvl="0" marL="457200" rtl="0" algn="l">
              <a:spcBef>
                <a:spcPts val="0"/>
              </a:spcBef>
              <a:spcAft>
                <a:spcPts val="0"/>
              </a:spcAft>
              <a:buSzPts val="1800"/>
              <a:buChar char="●"/>
            </a:pPr>
            <a:r>
              <a:rPr lang="en"/>
              <a:t>In intuitionistic logic, this move is not allowed</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50"/>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8: Predicate Logic</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1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Propositional Logic Limitations </a:t>
            </a:r>
            <a:endParaRPr/>
          </a:p>
        </p:txBody>
      </p:sp>
      <p:sp>
        <p:nvSpPr>
          <p:cNvPr id="921" name="Google Shape;921;p1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propositional logic, propositions refer to individual facts in the world</a:t>
            </a:r>
            <a:endParaRPr/>
          </a:p>
          <a:p>
            <a:pPr indent="-342900" lvl="0" marL="457200" rtl="0" algn="l">
              <a:spcBef>
                <a:spcPts val="0"/>
              </a:spcBef>
              <a:spcAft>
                <a:spcPts val="0"/>
              </a:spcAft>
              <a:buSzPts val="1800"/>
              <a:buChar char="●"/>
            </a:pPr>
            <a:r>
              <a:rPr lang="en"/>
              <a:t>To encode two separate facts "Socrates is mortal" and "Theon is mortal", need to have two separate propositions</a:t>
            </a:r>
            <a:endParaRPr/>
          </a:p>
          <a:p>
            <a:pPr indent="-342900" lvl="0" marL="457200" rtl="0" algn="l">
              <a:spcBef>
                <a:spcPts val="0"/>
              </a:spcBef>
              <a:spcAft>
                <a:spcPts val="0"/>
              </a:spcAft>
              <a:buSzPts val="1800"/>
              <a:buChar char="●"/>
            </a:pPr>
            <a:r>
              <a:rPr lang="en"/>
              <a:t>Cannot </a:t>
            </a:r>
            <a:r>
              <a:rPr b="1" lang="en"/>
              <a:t>quantify</a:t>
            </a:r>
            <a:r>
              <a:rPr lang="en"/>
              <a:t> over all relevant propositions to say "All men are mortal"</a:t>
            </a:r>
            <a:endParaRPr/>
          </a:p>
          <a:p>
            <a:pPr indent="-342900" lvl="0" marL="457200" rtl="0" algn="l">
              <a:spcBef>
                <a:spcPts val="0"/>
              </a:spcBef>
              <a:spcAft>
                <a:spcPts val="0"/>
              </a:spcAft>
              <a:buSzPts val="1800"/>
              <a:buChar char="●"/>
            </a:pPr>
            <a:r>
              <a:rPr lang="en"/>
              <a:t>Must instead write </a:t>
            </a:r>
            <a:r>
              <a:rPr lang="en"/>
              <a:t>conjunction</a:t>
            </a:r>
            <a:r>
              <a:rPr lang="en"/>
              <a:t> over all the relevant facts</a:t>
            </a:r>
            <a:endParaRPr/>
          </a:p>
          <a:p>
            <a:pPr indent="-342900" lvl="0" marL="457200" rtl="0" algn="l">
              <a:spcBef>
                <a:spcPts val="0"/>
              </a:spcBef>
              <a:spcAft>
                <a:spcPts val="0"/>
              </a:spcAft>
              <a:buSzPts val="1800"/>
              <a:buChar char="●"/>
            </a:pPr>
            <a:r>
              <a:rPr lang="en"/>
              <a:t>Would like to be able to say in one swoop </a:t>
            </a:r>
            <a:r>
              <a:rPr b="1" lang="en"/>
              <a:t>"All neighbours of a Sudoku square must have a </a:t>
            </a:r>
            <a:r>
              <a:rPr b="1" lang="en"/>
              <a:t>different</a:t>
            </a:r>
            <a:r>
              <a:rPr b="1" lang="en"/>
              <a:t> value than that square"</a:t>
            </a:r>
            <a:r>
              <a:rPr lang="en"/>
              <a:t>, instead of writing a zillion separate clauses to say this for all pairs of neighbouring squares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Rational thought vs. Rational action</a:t>
            </a:r>
            <a:endParaRPr/>
          </a:p>
        </p:txBody>
      </p:sp>
      <p:sp>
        <p:nvSpPr>
          <p:cNvPr id="171" name="Google Shape;171;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Agent will </a:t>
            </a:r>
            <a:r>
              <a:rPr lang="en"/>
              <a:t>generally</a:t>
            </a:r>
            <a:r>
              <a:rPr lang="en"/>
              <a:t> use some type of internal </a:t>
            </a:r>
            <a:r>
              <a:rPr b="1" lang="en"/>
              <a:t>reasoning</a:t>
            </a:r>
            <a:r>
              <a:rPr lang="en"/>
              <a:t> to choose its actions</a:t>
            </a:r>
            <a:endParaRPr/>
          </a:p>
          <a:p>
            <a:pPr indent="-342900" lvl="0" marL="457200" rtl="0" algn="l">
              <a:spcBef>
                <a:spcPts val="0"/>
              </a:spcBef>
              <a:spcAft>
                <a:spcPts val="0"/>
              </a:spcAft>
              <a:buSzPts val="1800"/>
              <a:buChar char="●"/>
            </a:pPr>
            <a:r>
              <a:rPr lang="en"/>
              <a:t>Philosophical question of connection of rational thought and rational action</a:t>
            </a:r>
            <a:endParaRPr/>
          </a:p>
          <a:p>
            <a:pPr indent="-342900" lvl="0" marL="457200" rtl="0" algn="l">
              <a:spcBef>
                <a:spcPts val="0"/>
              </a:spcBef>
              <a:spcAft>
                <a:spcPts val="0"/>
              </a:spcAft>
              <a:buSzPts val="1800"/>
              <a:buChar char="●"/>
            </a:pPr>
            <a:r>
              <a:rPr lang="en"/>
              <a:t>Rational thought is supposed to produce rational actions</a:t>
            </a:r>
            <a:endParaRPr/>
          </a:p>
          <a:p>
            <a:pPr indent="-342900" lvl="0" marL="457200" rtl="0" algn="l">
              <a:spcBef>
                <a:spcPts val="0"/>
              </a:spcBef>
              <a:spcAft>
                <a:spcPts val="0"/>
              </a:spcAft>
              <a:buSzPts val="1800"/>
              <a:buChar char="●"/>
            </a:pPr>
            <a:r>
              <a:rPr lang="en"/>
              <a:t>However, </a:t>
            </a:r>
            <a:r>
              <a:rPr lang="en"/>
              <a:t>environment</a:t>
            </a:r>
            <a:r>
              <a:rPr lang="en"/>
              <a:t> is affected only by actions, not by thoughts</a:t>
            </a:r>
            <a:endParaRPr/>
          </a:p>
          <a:p>
            <a:pPr indent="-342900" lvl="0" marL="457200" rtl="0" algn="l">
              <a:spcBef>
                <a:spcPts val="0"/>
              </a:spcBef>
              <a:spcAft>
                <a:spcPts val="0"/>
              </a:spcAft>
              <a:buSzPts val="1800"/>
              <a:buChar char="●"/>
            </a:pPr>
            <a:r>
              <a:rPr lang="en"/>
              <a:t>A black box that thinks perfectly about thoughts but never acts is worthless</a:t>
            </a:r>
            <a:endParaRPr/>
          </a:p>
          <a:p>
            <a:pPr indent="-342900" lvl="0" marL="457200" rtl="0" algn="l">
              <a:spcBef>
                <a:spcPts val="0"/>
              </a:spcBef>
              <a:spcAft>
                <a:spcPts val="0"/>
              </a:spcAft>
              <a:buSzPts val="1800"/>
              <a:buChar char="●"/>
            </a:pPr>
            <a:r>
              <a:rPr lang="en"/>
              <a:t>Right action done for totally wrong reasons is still the right action</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1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 vs. Functions</a:t>
            </a:r>
            <a:endParaRPr/>
          </a:p>
        </p:txBody>
      </p:sp>
      <p:sp>
        <p:nvSpPr>
          <p:cNvPr id="927" name="Google Shape;927;p1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is important to understand the distinction between the logic itself, and the external </a:t>
            </a:r>
            <a:r>
              <a:rPr lang="en"/>
              <a:t>world that the logical formulas are referring to</a:t>
            </a:r>
            <a:endParaRPr/>
          </a:p>
          <a:p>
            <a:pPr indent="-342900" lvl="0" marL="457200" rtl="0" algn="l">
              <a:spcBef>
                <a:spcPts val="0"/>
              </a:spcBef>
              <a:spcAft>
                <a:spcPts val="0"/>
              </a:spcAft>
              <a:buSzPts val="1800"/>
              <a:buChar char="●"/>
            </a:pPr>
            <a:r>
              <a:rPr lang="en"/>
              <a:t>In FOL, world consists of </a:t>
            </a:r>
            <a:r>
              <a:rPr b="1" lang="en"/>
              <a:t>objects</a:t>
            </a:r>
            <a:r>
              <a:rPr lang="en"/>
              <a:t> and </a:t>
            </a:r>
            <a:r>
              <a:rPr b="1" lang="en"/>
              <a:t>relationships</a:t>
            </a:r>
            <a:endParaRPr b="1"/>
          </a:p>
          <a:p>
            <a:pPr indent="-342900" lvl="0" marL="457200" rtl="0" algn="l">
              <a:spcBef>
                <a:spcPts val="0"/>
              </a:spcBef>
              <a:spcAft>
                <a:spcPts val="0"/>
              </a:spcAft>
              <a:buSzPts val="1800"/>
              <a:buChar char="●"/>
            </a:pPr>
            <a:r>
              <a:rPr lang="en"/>
              <a:t>In FOL, logic consists of </a:t>
            </a:r>
            <a:r>
              <a:rPr b="1" lang="en"/>
              <a:t>terms</a:t>
            </a:r>
            <a:r>
              <a:rPr lang="en"/>
              <a:t> and </a:t>
            </a:r>
            <a:r>
              <a:rPr b="1" lang="en"/>
              <a:t>relations </a:t>
            </a:r>
            <a:r>
              <a:rPr lang="en"/>
              <a:t>as</a:t>
            </a:r>
            <a:r>
              <a:rPr b="1" lang="en"/>
              <a:t> predicates</a:t>
            </a:r>
            <a:endParaRPr b="1"/>
          </a:p>
          <a:p>
            <a:pPr indent="-342900" lvl="0" marL="457200" rtl="0" algn="l">
              <a:spcBef>
                <a:spcPts val="0"/>
              </a:spcBef>
              <a:spcAft>
                <a:spcPts val="0"/>
              </a:spcAft>
              <a:buSzPts val="1800"/>
              <a:buChar char="●"/>
            </a:pPr>
            <a:r>
              <a:rPr lang="en"/>
              <a:t>Terms refer to objects, relations refer to relationships, but are not the same</a:t>
            </a:r>
            <a:endParaRPr/>
          </a:p>
          <a:p>
            <a:pPr indent="-342900" lvl="0" marL="457200" rtl="0" algn="l">
              <a:spcBef>
                <a:spcPts val="0"/>
              </a:spcBef>
              <a:spcAft>
                <a:spcPts val="0"/>
              </a:spcAft>
              <a:buSzPts val="1800"/>
              <a:buChar char="●"/>
            </a:pPr>
            <a:r>
              <a:rPr lang="en"/>
              <a:t>An </a:t>
            </a:r>
            <a:r>
              <a:rPr i="1" lang="en"/>
              <a:t>n</a:t>
            </a:r>
            <a:r>
              <a:rPr lang="en"/>
              <a:t>-ary function applies to </a:t>
            </a:r>
            <a:r>
              <a:rPr i="1" lang="en"/>
              <a:t>n</a:t>
            </a:r>
            <a:r>
              <a:rPr lang="en"/>
              <a:t> objects and </a:t>
            </a:r>
            <a:r>
              <a:rPr b="1" lang="en"/>
              <a:t>returns another object</a:t>
            </a:r>
            <a:r>
              <a:rPr lang="en"/>
              <a:t> in world</a:t>
            </a:r>
            <a:endParaRPr/>
          </a:p>
          <a:p>
            <a:pPr indent="-342900" lvl="0" marL="457200" rtl="0" algn="l">
              <a:spcBef>
                <a:spcPts val="0"/>
              </a:spcBef>
              <a:spcAft>
                <a:spcPts val="0"/>
              </a:spcAft>
              <a:buSzPts val="1800"/>
              <a:buChar char="●"/>
            </a:pPr>
            <a:r>
              <a:rPr lang="en"/>
              <a:t>All functions are total, defined over all the objects</a:t>
            </a:r>
            <a:endParaRPr/>
          </a:p>
          <a:p>
            <a:pPr indent="-342900" lvl="0" marL="457200" rtl="0" algn="l">
              <a:spcBef>
                <a:spcPts val="0"/>
              </a:spcBef>
              <a:spcAft>
                <a:spcPts val="0"/>
              </a:spcAft>
              <a:buSzPts val="1800"/>
              <a:buChar char="●"/>
            </a:pPr>
            <a:r>
              <a:rPr lang="en"/>
              <a:t>An </a:t>
            </a:r>
            <a:r>
              <a:rPr i="1" lang="en"/>
              <a:t>n</a:t>
            </a:r>
            <a:r>
              <a:rPr lang="en"/>
              <a:t>-ary relation applies to </a:t>
            </a:r>
            <a:r>
              <a:rPr i="1" lang="en"/>
              <a:t>n</a:t>
            </a:r>
            <a:r>
              <a:rPr lang="en"/>
              <a:t> objects and </a:t>
            </a:r>
            <a:r>
              <a:rPr b="1" lang="en"/>
              <a:t>evaluates to truth value</a:t>
            </a:r>
            <a:r>
              <a:rPr lang="en"/>
              <a:t> inside logic</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1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Quantifiers</a:t>
            </a:r>
            <a:endParaRPr/>
          </a:p>
        </p:txBody>
      </p:sp>
      <p:sp>
        <p:nvSpPr>
          <p:cNvPr id="933" name="Google Shape;933;p1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Two complementary quantifiers </a:t>
            </a:r>
            <a:r>
              <a:rPr b="1" lang="en"/>
              <a:t>for all</a:t>
            </a:r>
            <a:r>
              <a:rPr lang="en"/>
              <a:t> (</a:t>
            </a:r>
            <a:r>
              <a:rPr lang="en">
                <a:solidFill>
                  <a:srgbClr val="000000"/>
                </a:solidFill>
                <a:highlight>
                  <a:srgbClr val="FFFFFF"/>
                </a:highlight>
              </a:rPr>
              <a:t>∀</a:t>
            </a:r>
            <a:r>
              <a:rPr lang="en"/>
              <a:t>) and </a:t>
            </a:r>
            <a:r>
              <a:rPr b="1" lang="en"/>
              <a:t>exists </a:t>
            </a:r>
            <a:r>
              <a:rPr lang="en"/>
              <a:t>(</a:t>
            </a:r>
            <a:r>
              <a:rPr lang="en">
                <a:solidFill>
                  <a:srgbClr val="000000"/>
                </a:solidFill>
                <a:highlight>
                  <a:srgbClr val="FFFFFF"/>
                </a:highlight>
              </a:rPr>
              <a:t>∃)</a:t>
            </a:r>
            <a:endParaRPr/>
          </a:p>
          <a:p>
            <a:pPr indent="-342900" lvl="0" marL="457200" rtl="0" algn="l">
              <a:spcBef>
                <a:spcPts val="0"/>
              </a:spcBef>
              <a:spcAft>
                <a:spcPts val="0"/>
              </a:spcAft>
              <a:buSzPts val="1800"/>
              <a:buChar char="●"/>
            </a:pPr>
            <a:r>
              <a:rPr lang="en"/>
              <a:t>Allow us to express general truths over the space of all objects at once</a:t>
            </a:r>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not-(∀ ​</a:t>
            </a:r>
            <a:r>
              <a:rPr i="1" lang="en">
                <a:solidFill>
                  <a:srgbClr val="000000"/>
                </a:solidFill>
                <a:highlight>
                  <a:srgbClr val="FFFFFF"/>
                </a:highlight>
              </a:rPr>
              <a:t>x</a:t>
            </a:r>
            <a:r>
              <a:rPr lang="en">
                <a:solidFill>
                  <a:srgbClr val="000000"/>
                </a:solidFill>
                <a:highlight>
                  <a:srgbClr val="FFFFFF"/>
                </a:highlight>
              </a:rPr>
              <a:t>​: P(</a:t>
            </a:r>
            <a:r>
              <a:rPr i="1" lang="en">
                <a:solidFill>
                  <a:srgbClr val="000000"/>
                </a:solidFill>
                <a:highlight>
                  <a:srgbClr val="FFFFFF"/>
                </a:highlight>
              </a:rPr>
              <a:t>x</a:t>
            </a:r>
            <a:r>
              <a:rPr lang="en">
                <a:solidFill>
                  <a:srgbClr val="000000"/>
                </a:solidFill>
                <a:highlight>
                  <a:srgbClr val="FFFFFF"/>
                </a:highlight>
              </a:rPr>
              <a:t>)) is equivalent to as ∃ ​</a:t>
            </a:r>
            <a:r>
              <a:rPr i="1" lang="en">
                <a:solidFill>
                  <a:srgbClr val="000000"/>
                </a:solidFill>
                <a:highlight>
                  <a:srgbClr val="FFFFFF"/>
                </a:highlight>
              </a:rPr>
              <a:t>x</a:t>
            </a:r>
            <a:r>
              <a:rPr lang="en">
                <a:solidFill>
                  <a:srgbClr val="000000"/>
                </a:solidFill>
                <a:highlight>
                  <a:srgbClr val="FFFFFF"/>
                </a:highlight>
              </a:rPr>
              <a:t>: not-P(</a:t>
            </a:r>
            <a:r>
              <a:rPr i="1" lang="en">
                <a:solidFill>
                  <a:srgbClr val="000000"/>
                </a:solidFill>
                <a:highlight>
                  <a:srgbClr val="FFFFFF"/>
                </a:highlight>
              </a:rPr>
              <a:t>x</a:t>
            </a:r>
            <a:r>
              <a:rPr lang="en">
                <a:solidFill>
                  <a:srgbClr val="000000"/>
                </a:solidFill>
                <a:highlight>
                  <a:srgbClr val="FFFFFF"/>
                </a:highlight>
              </a:rPr>
              <a:t>)</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t>Quantifiers introduce </a:t>
            </a:r>
            <a:r>
              <a:rPr b="1" lang="en"/>
              <a:t>variables</a:t>
            </a:r>
            <a:r>
              <a:rPr lang="en"/>
              <a:t> to formulas</a:t>
            </a:r>
            <a:endParaRPr/>
          </a:p>
          <a:p>
            <a:pPr indent="-342900" lvl="0" marL="457200" rtl="0" algn="l">
              <a:spcBef>
                <a:spcPts val="0"/>
              </a:spcBef>
              <a:spcAft>
                <a:spcPts val="0"/>
              </a:spcAft>
              <a:buSzPts val="1800"/>
              <a:buChar char="●"/>
            </a:pPr>
            <a:r>
              <a:rPr lang="en"/>
              <a:t>Variables are </a:t>
            </a:r>
            <a:r>
              <a:rPr b="1" lang="en"/>
              <a:t>instantiated</a:t>
            </a:r>
            <a:r>
              <a:rPr lang="en"/>
              <a:t> to refer to actual objects in the world in the process of determining the truth of the formula</a:t>
            </a:r>
            <a:endParaRPr/>
          </a:p>
          <a:p>
            <a:pPr indent="-342900" lvl="0" marL="457200" rtl="0" algn="l">
              <a:spcBef>
                <a:spcPts val="0"/>
              </a:spcBef>
              <a:spcAft>
                <a:spcPts val="0"/>
              </a:spcAft>
              <a:buSzPts val="1800"/>
              <a:buChar char="●"/>
            </a:pPr>
            <a:r>
              <a:rPr b="1" lang="en"/>
              <a:t>Universally quantified</a:t>
            </a:r>
            <a:r>
              <a:rPr lang="en"/>
              <a:t> sentence must be true for all objects in the world (even those that we have no names for), </a:t>
            </a:r>
            <a:r>
              <a:rPr b="1" lang="en"/>
              <a:t>existentially quantified</a:t>
            </a:r>
            <a:r>
              <a:rPr lang="en"/>
              <a:t> for at least one</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1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Example Sentences</a:t>
            </a:r>
            <a:endParaRPr/>
          </a:p>
        </p:txBody>
      </p:sp>
      <p:sp>
        <p:nvSpPr>
          <p:cNvPr id="939" name="Google Shape;939;p1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predicates Likes(</a:t>
            </a:r>
            <a:r>
              <a:rPr i="1" lang="en"/>
              <a:t>x</a:t>
            </a:r>
            <a:r>
              <a:rPr lang="en"/>
              <a:t>, </a:t>
            </a:r>
            <a:r>
              <a:rPr i="1" lang="en"/>
              <a:t>y</a:t>
            </a:r>
            <a:r>
              <a:rPr lang="en"/>
              <a:t>) and Happy(</a:t>
            </a:r>
            <a:r>
              <a:rPr i="1" lang="en"/>
              <a:t>x</a:t>
            </a:r>
            <a:r>
              <a:rPr lang="en"/>
              <a:t>)</a:t>
            </a:r>
            <a:endParaRPr/>
          </a:p>
          <a:p>
            <a:pPr indent="-342900" lvl="0" marL="457200" rtl="0" algn="l">
              <a:spcBef>
                <a:spcPts val="0"/>
              </a:spcBef>
              <a:spcAft>
                <a:spcPts val="0"/>
              </a:spcAft>
              <a:buSzPts val="1800"/>
              <a:buChar char="●"/>
            </a:pPr>
            <a:r>
              <a:rPr lang="en"/>
              <a:t>"Everyone likes someone": </a:t>
            </a:r>
            <a:r>
              <a:rPr lang="en"/>
              <a:t>∀ </a:t>
            </a:r>
            <a:r>
              <a:rPr i="1" lang="en"/>
              <a:t>x</a:t>
            </a:r>
            <a:r>
              <a:rPr lang="en"/>
              <a:t>: </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SzPts val="1800"/>
              <a:buChar char="●"/>
            </a:pPr>
            <a:r>
              <a:rPr lang="en">
                <a:solidFill>
                  <a:srgbClr val="000000"/>
                </a:solidFill>
                <a:highlight>
                  <a:schemeClr val="lt1"/>
                </a:highlight>
              </a:rPr>
              <a:t>"Someone likes everyone":  ∃</a:t>
            </a:r>
            <a:r>
              <a:rPr lang="en"/>
              <a:t> </a:t>
            </a:r>
            <a:r>
              <a:rPr i="1" lang="en"/>
              <a:t>x</a:t>
            </a:r>
            <a:r>
              <a:rPr lang="en"/>
              <a:t>: ∀</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"Someone likes everyone except themselves":</a:t>
            </a:r>
            <a:br>
              <a:rPr lang="en">
                <a:solidFill>
                  <a:srgbClr val="000000"/>
                </a:solidFill>
                <a:highlight>
                  <a:schemeClr val="lt1"/>
                </a:highlight>
              </a:rPr>
            </a:br>
            <a:r>
              <a:rPr lang="en">
                <a:solidFill>
                  <a:srgbClr val="000000"/>
                </a:solidFill>
                <a:highlight>
                  <a:schemeClr val="lt1"/>
                </a:highlight>
              </a:rPr>
              <a:t>∃</a:t>
            </a:r>
            <a:r>
              <a:rPr lang="en"/>
              <a:t> </a:t>
            </a:r>
            <a:r>
              <a:rPr i="1" lang="en"/>
              <a:t>x</a:t>
            </a:r>
            <a:r>
              <a:rPr lang="en"/>
              <a:t>: ( </a:t>
            </a:r>
            <a:r>
              <a:rPr lang="en">
                <a:solidFill>
                  <a:srgbClr val="000000"/>
                </a:solidFill>
                <a:highlight>
                  <a:schemeClr val="lt1"/>
                </a:highlight>
              </a:rPr>
              <a:t>not-Likes(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a:t>
            </a:r>
            <a:r>
              <a:rPr lang="en"/>
              <a:t> </a:t>
            </a:r>
            <a:r>
              <a:rPr lang="en">
                <a:solidFill>
                  <a:srgbClr val="000000"/>
                </a:solidFill>
                <a:highlight>
                  <a:schemeClr val="lt1"/>
                </a:highlight>
              </a:rPr>
              <a:t>∧ </a:t>
            </a:r>
            <a:r>
              <a:rPr lang="en"/>
              <a:t>∀</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a:t>
            </a:r>
            <a:r>
              <a:rPr lang="en"/>
              <a:t>≠ </a:t>
            </a:r>
            <a:r>
              <a:rPr i="1" lang="en"/>
              <a:t>y</a:t>
            </a:r>
            <a:r>
              <a:rPr lang="en"/>
              <a:t> </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Be careful! What does the following sentence say?</a:t>
            </a:r>
            <a:br>
              <a:rPr lang="en">
                <a:solidFill>
                  <a:srgbClr val="000000"/>
                </a:solidFill>
                <a:highlight>
                  <a:schemeClr val="lt1"/>
                </a:highlight>
              </a:rPr>
            </a:br>
            <a:r>
              <a:rPr lang="en">
                <a:solidFill>
                  <a:srgbClr val="000000"/>
                </a:solidFill>
                <a:highlight>
                  <a:schemeClr val="lt1"/>
                </a:highlight>
              </a:rPr>
              <a:t>∃</a:t>
            </a:r>
            <a:r>
              <a:rPr lang="en"/>
              <a:t> </a:t>
            </a:r>
            <a:r>
              <a:rPr i="1" lang="en"/>
              <a:t>x</a:t>
            </a:r>
            <a:r>
              <a:rPr lang="en"/>
              <a:t>: ∀</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 </a:t>
            </a:r>
            <a:r>
              <a:rPr i="1" lang="en">
                <a:solidFill>
                  <a:srgbClr val="000000"/>
                </a:solidFill>
                <a:highlight>
                  <a:schemeClr val="lt1"/>
                </a:highlight>
              </a:rPr>
              <a:t>x</a:t>
            </a:r>
            <a:r>
              <a:rPr lang="en">
                <a:solidFill>
                  <a:srgbClr val="000000"/>
                </a:solidFill>
                <a:highlight>
                  <a:schemeClr val="lt1"/>
                </a:highlight>
              </a:rPr>
              <a:t> </a:t>
            </a:r>
            <a:r>
              <a:rPr lang="en"/>
              <a:t>≠ </a:t>
            </a:r>
            <a:r>
              <a:rPr i="1" lang="en"/>
              <a:t>y</a:t>
            </a:r>
            <a:br>
              <a:rPr lang="en"/>
            </a:br>
            <a:endParaRPr>
              <a:solidFill>
                <a:srgbClr val="000000"/>
              </a:solidFill>
              <a:highlight>
                <a:schemeClr val="lt1"/>
              </a:highlight>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Objects Don't Have Types</a:t>
            </a:r>
            <a:endParaRPr/>
          </a:p>
        </p:txBody>
      </p:sp>
      <p:sp>
        <p:nvSpPr>
          <p:cNvPr id="945" name="Google Shape;945;p1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order predicate logic assumes that the world consists of objects that can be in various relationships with each other</a:t>
            </a:r>
            <a:endParaRPr/>
          </a:p>
          <a:p>
            <a:pPr indent="-342900" lvl="0" marL="457200" rtl="0" algn="l">
              <a:spcBef>
                <a:spcPts val="0"/>
              </a:spcBef>
              <a:spcAft>
                <a:spcPts val="0"/>
              </a:spcAft>
              <a:buSzPts val="1800"/>
              <a:buChar char="●"/>
            </a:pPr>
            <a:r>
              <a:rPr lang="en"/>
              <a:t>In many environments, we would like to distinguish objects based on </a:t>
            </a:r>
            <a:r>
              <a:rPr b="1" lang="en"/>
              <a:t>type</a:t>
            </a:r>
            <a:endParaRPr b="1"/>
          </a:p>
          <a:p>
            <a:pPr indent="-342900" lvl="0" marL="457200" rtl="0" algn="l">
              <a:spcBef>
                <a:spcPts val="0"/>
              </a:spcBef>
              <a:spcAft>
                <a:spcPts val="0"/>
              </a:spcAft>
              <a:buSzPts val="1800"/>
              <a:buChar char="●"/>
            </a:pPr>
            <a:r>
              <a:rPr lang="en"/>
              <a:t>However, all objects in the world are untyped</a:t>
            </a:r>
            <a:endParaRPr/>
          </a:p>
          <a:p>
            <a:pPr indent="-342900" lvl="0" marL="457200" rtl="0" algn="l">
              <a:spcBef>
                <a:spcPts val="0"/>
              </a:spcBef>
              <a:spcAft>
                <a:spcPts val="0"/>
              </a:spcAft>
              <a:buSzPts val="1800"/>
              <a:buChar char="●"/>
            </a:pPr>
            <a:r>
              <a:rPr lang="en"/>
              <a:t>Types can be simulated with </a:t>
            </a:r>
            <a:r>
              <a:rPr b="1" lang="en"/>
              <a:t>unary predicates</a:t>
            </a:r>
            <a:endParaRPr b="1"/>
          </a:p>
          <a:p>
            <a:pPr indent="-342900" lvl="0" marL="457200" rtl="0" algn="l">
              <a:spcBef>
                <a:spcPts val="0"/>
              </a:spcBef>
              <a:spcAft>
                <a:spcPts val="0"/>
              </a:spcAft>
              <a:buSzPts val="1800"/>
              <a:buChar char="●"/>
            </a:pPr>
            <a:r>
              <a:rPr lang="en"/>
              <a:t>If the world </a:t>
            </a:r>
            <a:r>
              <a:rPr lang="en"/>
              <a:t>consists</a:t>
            </a:r>
            <a:r>
              <a:rPr lang="en"/>
              <a:t> of animals and rocks, define appropriate unary predicates Animal(</a:t>
            </a:r>
            <a:r>
              <a:rPr i="1" lang="en"/>
              <a:t>x</a:t>
            </a:r>
            <a:r>
              <a:rPr lang="en"/>
              <a:t>) and Rock(</a:t>
            </a:r>
            <a:r>
              <a:rPr i="1" lang="en"/>
              <a:t>x</a:t>
            </a:r>
            <a:r>
              <a:rPr lang="en"/>
              <a:t>) to represent these unary relations</a:t>
            </a:r>
            <a:endParaRPr/>
          </a:p>
          <a:p>
            <a:pPr indent="-342900" lvl="0" marL="457200" rtl="0" algn="l">
              <a:spcBef>
                <a:spcPts val="0"/>
              </a:spcBef>
              <a:spcAft>
                <a:spcPts val="0"/>
              </a:spcAft>
              <a:buSzPts val="1800"/>
              <a:buChar char="●"/>
            </a:pPr>
            <a:r>
              <a:rPr lang="en"/>
              <a:t>To prevent other types of objects from existing, need to have </a:t>
            </a:r>
            <a:r>
              <a:rPr b="1" lang="en"/>
              <a:t>a non-logical axiom</a:t>
            </a:r>
            <a:r>
              <a:rPr lang="en"/>
              <a:t> to say "Every object is either animal or rock, but not both"</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1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Prenex Form</a:t>
            </a:r>
            <a:endParaRPr/>
          </a:p>
        </p:txBody>
      </p:sp>
      <p:sp>
        <p:nvSpPr>
          <p:cNvPr id="951" name="Google Shape;951;p1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1200"/>
              </a:spcBef>
              <a:spcAft>
                <a:spcPts val="0"/>
              </a:spcAft>
              <a:buClr>
                <a:srgbClr val="000000"/>
              </a:buClr>
              <a:buSzPts val="1800"/>
              <a:buChar char="●"/>
            </a:pPr>
            <a:r>
              <a:rPr lang="en">
                <a:solidFill>
                  <a:srgbClr val="000000"/>
                </a:solidFill>
                <a:highlight>
                  <a:srgbClr val="FFFFFF"/>
                </a:highlight>
              </a:rPr>
              <a:t>Same as in propositional logic, often handy to convert formulas into equivalent standard forms for reasoning algorithms to better digest</a:t>
            </a:r>
            <a:endParaRPr>
              <a:solidFill>
                <a:srgbClr val="000000"/>
              </a:solidFill>
              <a:highlight>
                <a:srgbClr val="FFFFFF"/>
              </a:highlight>
            </a:endParaRPr>
          </a:p>
          <a:p>
            <a:pPr indent="-342900" lvl="0" marL="457200" marR="0" rtl="0" algn="l">
              <a:lnSpc>
                <a:spcPct val="115000"/>
              </a:lnSpc>
              <a:spcBef>
                <a:spcPts val="0"/>
              </a:spcBef>
              <a:spcAft>
                <a:spcPts val="0"/>
              </a:spcAft>
              <a:buClr>
                <a:srgbClr val="000000"/>
              </a:buClr>
              <a:buSzPts val="1800"/>
              <a:buChar char="●"/>
            </a:pPr>
            <a:r>
              <a:rPr b="1" lang="en">
                <a:solidFill>
                  <a:srgbClr val="000000"/>
                </a:solidFill>
                <a:highlight>
                  <a:srgbClr val="FFFFFF"/>
                </a:highlight>
              </a:rPr>
              <a:t>Prenex form</a:t>
            </a:r>
            <a:r>
              <a:rPr lang="en">
                <a:solidFill>
                  <a:srgbClr val="000000"/>
                </a:solidFill>
                <a:highlight>
                  <a:srgbClr val="FFFFFF"/>
                </a:highlight>
              </a:rPr>
              <a:t>: all quantifiers are universal, and in the front of formula</a:t>
            </a:r>
            <a:endParaRPr>
              <a:solidFill>
                <a:srgbClr val="000000"/>
              </a:solidFill>
              <a:highlight>
                <a:srgbClr val="FFFFFF"/>
              </a:highlight>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highlight>
                  <a:srgbClr val="FFFFFF"/>
                </a:highlight>
              </a:rPr>
              <a:t>First, standardize variables apart</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Negating a quantifier flips it to the other quantifier and negates body, allowing us to move negations inside</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Get rid of existential quantifications with </a:t>
            </a:r>
            <a:r>
              <a:rPr b="1" lang="en">
                <a:solidFill>
                  <a:srgbClr val="000000"/>
                </a:solidFill>
                <a:highlight>
                  <a:srgbClr val="FFFFFF"/>
                </a:highlight>
              </a:rPr>
              <a:t>Skolemization</a:t>
            </a:r>
            <a:endParaRPr b="1">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Move all universal quantifiers to the front, convert to CNF analogous to the way that propositional logic formulas were converted</a:t>
            </a:r>
            <a:endParaRPr>
              <a:solidFill>
                <a:srgbClr val="000000"/>
              </a:solidFill>
              <a:highlight>
                <a:srgbClr val="FFFFFF"/>
              </a:highlight>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1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Handling Object Equality in FOL</a:t>
            </a:r>
            <a:endParaRPr/>
          </a:p>
        </p:txBody>
      </p:sp>
      <p:sp>
        <p:nvSpPr>
          <p:cNvPr id="957" name="Google Shape;957;p1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 the two formulas </a:t>
            </a:r>
            <a:r>
              <a:rPr i="1" lang="en"/>
              <a:t>P</a:t>
            </a:r>
            <a:r>
              <a:rPr lang="en"/>
              <a:t>(</a:t>
            </a:r>
            <a:r>
              <a:rPr i="1" lang="en"/>
              <a:t>joe</a:t>
            </a:r>
            <a:r>
              <a:rPr lang="en"/>
              <a:t>) and </a:t>
            </a:r>
            <a:r>
              <a:rPr i="1" lang="en"/>
              <a:t>Q</a:t>
            </a:r>
            <a:r>
              <a:rPr lang="en"/>
              <a:t>(</a:t>
            </a:r>
            <a:r>
              <a:rPr i="1" lang="en"/>
              <a:t>joe</a:t>
            </a:r>
            <a:r>
              <a:rPr lang="en"/>
              <a:t>, </a:t>
            </a:r>
            <a:r>
              <a:rPr i="1" lang="en"/>
              <a:t>moe</a:t>
            </a:r>
            <a:r>
              <a:rPr lang="en"/>
              <a:t>) entail </a:t>
            </a:r>
            <a:r>
              <a:rPr i="1" lang="en"/>
              <a:t>P</a:t>
            </a:r>
            <a:r>
              <a:rPr lang="en"/>
              <a:t>(</a:t>
            </a:r>
            <a:r>
              <a:rPr i="1" lang="en"/>
              <a:t>moe</a:t>
            </a:r>
            <a:r>
              <a:rPr lang="en"/>
              <a:t>)?</a:t>
            </a:r>
            <a:endParaRPr/>
          </a:p>
          <a:p>
            <a:pPr indent="-342900" lvl="0" marL="457200" rtl="0" algn="l">
              <a:spcBef>
                <a:spcPts val="0"/>
              </a:spcBef>
              <a:spcAft>
                <a:spcPts val="0"/>
              </a:spcAft>
              <a:buSzPts val="1800"/>
              <a:buChar char="●"/>
            </a:pPr>
            <a:r>
              <a:rPr lang="en"/>
              <a:t>Clearly not, if </a:t>
            </a:r>
            <a:r>
              <a:rPr i="1" lang="en"/>
              <a:t>P</a:t>
            </a:r>
            <a:r>
              <a:rPr lang="en"/>
              <a:t> means "is an engineer" and </a:t>
            </a:r>
            <a:r>
              <a:rPr i="1" lang="en"/>
              <a:t>Q</a:t>
            </a:r>
            <a:r>
              <a:rPr lang="en"/>
              <a:t> means "is brother of"</a:t>
            </a:r>
            <a:endParaRPr/>
          </a:p>
          <a:p>
            <a:pPr indent="-342900" lvl="0" marL="457200" rtl="0" algn="l">
              <a:spcBef>
                <a:spcPts val="0"/>
              </a:spcBef>
              <a:spcAft>
                <a:spcPts val="0"/>
              </a:spcAft>
              <a:buSzPts val="1800"/>
              <a:buChar char="●"/>
            </a:pPr>
            <a:r>
              <a:rPr lang="en"/>
              <a:t>Clearly yes, if </a:t>
            </a:r>
            <a:r>
              <a:rPr i="1" lang="en"/>
              <a:t>Q</a:t>
            </a:r>
            <a:r>
              <a:rPr lang="en"/>
              <a:t> is the hard-coded </a:t>
            </a:r>
            <a:r>
              <a:rPr b="1" lang="en"/>
              <a:t>object equality</a:t>
            </a:r>
            <a:r>
              <a:rPr lang="en"/>
              <a:t> relation =</a:t>
            </a:r>
            <a:endParaRPr/>
          </a:p>
          <a:p>
            <a:pPr indent="-342900" lvl="0" marL="457200" rtl="0" algn="l">
              <a:spcBef>
                <a:spcPts val="0"/>
              </a:spcBef>
              <a:spcAft>
                <a:spcPts val="0"/>
              </a:spcAft>
              <a:buSzPts val="1800"/>
              <a:buChar char="●"/>
            </a:pPr>
            <a:r>
              <a:rPr lang="en"/>
              <a:t>Equality predicate =(</a:t>
            </a:r>
            <a:r>
              <a:rPr i="1" lang="en"/>
              <a:t>x</a:t>
            </a:r>
            <a:r>
              <a:rPr lang="en"/>
              <a:t>, </a:t>
            </a:r>
            <a:r>
              <a:rPr i="1" lang="en"/>
              <a:t>y</a:t>
            </a:r>
            <a:r>
              <a:rPr lang="en"/>
              <a:t>) is a special case of relations in FOL</a:t>
            </a:r>
            <a:endParaRPr/>
          </a:p>
          <a:p>
            <a:pPr indent="-342900" lvl="0" marL="457200" rtl="0" algn="l">
              <a:spcBef>
                <a:spcPts val="0"/>
              </a:spcBef>
              <a:spcAft>
                <a:spcPts val="0"/>
              </a:spcAft>
              <a:buSzPts val="1800"/>
              <a:buChar char="●"/>
            </a:pPr>
            <a:r>
              <a:rPr lang="en"/>
              <a:t>First way is to handle equality directly in the inference engine</a:t>
            </a:r>
            <a:endParaRPr/>
          </a:p>
          <a:p>
            <a:pPr indent="-342900" lvl="0" marL="457200" rtl="0" algn="l">
              <a:spcBef>
                <a:spcPts val="0"/>
              </a:spcBef>
              <a:spcAft>
                <a:spcPts val="0"/>
              </a:spcAft>
              <a:buSzPts val="1800"/>
              <a:buChar char="●"/>
            </a:pPr>
            <a:r>
              <a:rPr lang="en"/>
              <a:t>Second way is to write an </a:t>
            </a:r>
            <a:r>
              <a:rPr b="1" lang="en"/>
              <a:t>axiom schema</a:t>
            </a:r>
            <a:r>
              <a:rPr lang="en"/>
              <a:t> that </a:t>
            </a:r>
            <a:r>
              <a:rPr lang="en"/>
              <a:t>asserts</a:t>
            </a:r>
            <a:r>
              <a:rPr lang="en"/>
              <a:t> </a:t>
            </a:r>
            <a:r>
              <a:rPr b="1" lang="en"/>
              <a:t>reflexivity</a:t>
            </a:r>
            <a:r>
              <a:rPr lang="en"/>
              <a:t> and substitution for formulas and functions for the equality predicate, after which reasoning proceeds as in ordinary predicate logic</a:t>
            </a:r>
            <a:endParaRPr/>
          </a:p>
          <a:p>
            <a:pPr indent="-342900" lvl="0" marL="457200" rtl="0" algn="l">
              <a:spcBef>
                <a:spcPts val="0"/>
              </a:spcBef>
              <a:spcAft>
                <a:spcPts val="0"/>
              </a:spcAft>
              <a:buSzPts val="1800"/>
              <a:buChar char="●"/>
            </a:pPr>
            <a:r>
              <a:rPr lang="en"/>
              <a:t>Axiom schema contains separate </a:t>
            </a:r>
            <a:r>
              <a:rPr lang="en"/>
              <a:t>formulas</a:t>
            </a:r>
            <a:r>
              <a:rPr lang="en"/>
              <a:t> for every function and predicate</a:t>
            </a:r>
            <a:endParaRPr/>
          </a:p>
          <a:p>
            <a:pPr indent="-342900" lvl="0" marL="457200" rtl="0" algn="l">
              <a:spcBef>
                <a:spcPts val="0"/>
              </a:spcBef>
              <a:spcAft>
                <a:spcPts val="0"/>
              </a:spcAft>
              <a:buSzPts val="1800"/>
              <a:buChar char="●"/>
            </a:pPr>
            <a:r>
              <a:rPr lang="en"/>
              <a:t>Third possible way </a:t>
            </a:r>
            <a:r>
              <a:rPr b="1" lang="en"/>
              <a:t>paramodulation rule</a:t>
            </a:r>
            <a:endParaRPr b="1"/>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1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Empty Worlds Not Allowed</a:t>
            </a:r>
            <a:endParaRPr/>
          </a:p>
        </p:txBody>
      </p:sp>
      <p:sp>
        <p:nvSpPr>
          <p:cNvPr id="963" name="Google Shape;963;p1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Does the sentence ∀ </a:t>
            </a:r>
            <a:r>
              <a:rPr i="1" lang="en"/>
              <a:t>x</a:t>
            </a:r>
            <a:r>
              <a:rPr lang="en"/>
              <a:t>: P(</a:t>
            </a:r>
            <a:r>
              <a:rPr i="1" lang="en"/>
              <a:t>x</a:t>
            </a:r>
            <a:r>
              <a:rPr lang="en"/>
              <a:t>) entail the sentence ∃ </a:t>
            </a:r>
            <a:r>
              <a:rPr i="1" lang="en"/>
              <a:t>x</a:t>
            </a:r>
            <a:r>
              <a:rPr lang="en"/>
              <a:t>: P(</a:t>
            </a:r>
            <a:r>
              <a:rPr i="1" lang="en"/>
              <a:t>x</a:t>
            </a:r>
            <a:r>
              <a:rPr lang="en"/>
              <a:t>) ?</a:t>
            </a:r>
            <a:endParaRPr/>
          </a:p>
          <a:p>
            <a:pPr indent="-342900" lvl="0" marL="457200" rtl="0" algn="l">
              <a:spcBef>
                <a:spcPts val="0"/>
              </a:spcBef>
              <a:spcAft>
                <a:spcPts val="0"/>
              </a:spcAft>
              <a:buSzPts val="1800"/>
              <a:buChar char="●"/>
            </a:pPr>
            <a:r>
              <a:rPr lang="en"/>
              <a:t>Does the sentence Q ∨ </a:t>
            </a:r>
            <a:r>
              <a:rPr lang="en"/>
              <a:t>∃ </a:t>
            </a:r>
            <a:r>
              <a:rPr i="1" lang="en"/>
              <a:t>x</a:t>
            </a:r>
            <a:r>
              <a:rPr lang="en"/>
              <a:t>: P(</a:t>
            </a:r>
            <a:r>
              <a:rPr i="1" lang="en"/>
              <a:t>x</a:t>
            </a:r>
            <a:r>
              <a:rPr lang="en"/>
              <a:t>) entail the sentence </a:t>
            </a:r>
            <a:r>
              <a:rPr lang="en"/>
              <a:t>∃ </a:t>
            </a:r>
            <a:r>
              <a:rPr i="1" lang="en"/>
              <a:t>x</a:t>
            </a:r>
            <a:r>
              <a:rPr lang="en"/>
              <a:t>: </a:t>
            </a:r>
            <a:r>
              <a:rPr lang="en"/>
              <a:t>Q ∨ P(</a:t>
            </a:r>
            <a:r>
              <a:rPr i="1" lang="en"/>
              <a:t>x</a:t>
            </a:r>
            <a:r>
              <a:rPr lang="en"/>
              <a:t>) ?</a:t>
            </a:r>
            <a:endParaRPr/>
          </a:p>
          <a:p>
            <a:pPr indent="-342900" lvl="0" marL="457200" rtl="0" algn="l">
              <a:spcBef>
                <a:spcPts val="0"/>
              </a:spcBef>
              <a:spcAft>
                <a:spcPts val="0"/>
              </a:spcAft>
              <a:buSzPts val="1800"/>
              <a:buChar char="●"/>
            </a:pPr>
            <a:r>
              <a:rPr lang="en"/>
              <a:t>Only if we assume that at least one object exists in the world!</a:t>
            </a:r>
            <a:endParaRPr/>
          </a:p>
          <a:p>
            <a:pPr indent="-342900" lvl="0" marL="457200" rtl="0" algn="l">
              <a:spcBef>
                <a:spcPts val="0"/>
              </a:spcBef>
              <a:spcAft>
                <a:spcPts val="0"/>
              </a:spcAft>
              <a:buSzPts val="1800"/>
              <a:buChar char="●"/>
            </a:pPr>
            <a:r>
              <a:rPr lang="en"/>
              <a:t>In first order predicate logic, world is not allowed to be empty</a:t>
            </a:r>
            <a:endParaRPr/>
          </a:p>
          <a:p>
            <a:pPr indent="-342900" lvl="0" marL="457200" rtl="0" algn="l">
              <a:spcBef>
                <a:spcPts val="0"/>
              </a:spcBef>
              <a:spcAft>
                <a:spcPts val="0"/>
              </a:spcAft>
              <a:buSzPts val="1800"/>
              <a:buChar char="●"/>
            </a:pPr>
            <a:r>
              <a:rPr lang="en"/>
              <a:t>To say that world contains exactly one object, use </a:t>
            </a:r>
            <a:r>
              <a:rPr lang="en"/>
              <a:t>∃ </a:t>
            </a:r>
            <a:r>
              <a:rPr i="1" lang="en"/>
              <a:t>x</a:t>
            </a:r>
            <a:r>
              <a:rPr lang="en"/>
              <a:t>: </a:t>
            </a:r>
            <a:r>
              <a:rPr lang="en"/>
              <a:t>∀ </a:t>
            </a:r>
            <a:r>
              <a:rPr i="1" lang="en"/>
              <a:t>y</a:t>
            </a:r>
            <a:r>
              <a:rPr lang="en"/>
              <a:t>: </a:t>
            </a:r>
            <a:r>
              <a:rPr i="1" lang="en"/>
              <a:t>x</a:t>
            </a:r>
            <a:r>
              <a:rPr lang="en"/>
              <a:t> = </a:t>
            </a:r>
            <a:r>
              <a:rPr i="1" lang="en"/>
              <a:t>y</a:t>
            </a:r>
            <a:endParaRPr i="1"/>
          </a:p>
          <a:p>
            <a:pPr indent="-342900" lvl="0" marL="457200" rtl="0" algn="l">
              <a:spcBef>
                <a:spcPts val="0"/>
              </a:spcBef>
              <a:spcAft>
                <a:spcPts val="0"/>
              </a:spcAft>
              <a:buSzPts val="1800"/>
              <a:buChar char="●"/>
            </a:pPr>
            <a:r>
              <a:rPr lang="en"/>
              <a:t>To say that world contains exactly two objects, use</a:t>
            </a:r>
            <a:br>
              <a:rPr lang="en"/>
            </a:br>
            <a:r>
              <a:rPr lang="en"/>
              <a:t>∃ </a:t>
            </a:r>
            <a:r>
              <a:rPr i="1" lang="en"/>
              <a:t>x</a:t>
            </a:r>
            <a:r>
              <a:rPr lang="en"/>
              <a:t>: </a:t>
            </a:r>
            <a:r>
              <a:rPr lang="en"/>
              <a:t>∃ </a:t>
            </a:r>
            <a:r>
              <a:rPr i="1" lang="en"/>
              <a:t>y</a:t>
            </a:r>
            <a:r>
              <a:rPr lang="en"/>
              <a:t>: </a:t>
            </a:r>
            <a:r>
              <a:rPr i="1" lang="en"/>
              <a:t>x</a:t>
            </a:r>
            <a:r>
              <a:rPr lang="en"/>
              <a:t> ≠ </a:t>
            </a:r>
            <a:r>
              <a:rPr i="1" lang="en"/>
              <a:t>y</a:t>
            </a:r>
            <a:r>
              <a:rPr lang="en"/>
              <a:t> ⋀ </a:t>
            </a:r>
            <a:r>
              <a:rPr lang="en"/>
              <a:t>∀ </a:t>
            </a:r>
            <a:r>
              <a:rPr i="1" lang="en"/>
              <a:t>z</a:t>
            </a:r>
            <a:r>
              <a:rPr lang="en"/>
              <a:t>: (</a:t>
            </a:r>
            <a:r>
              <a:rPr i="1" lang="en"/>
              <a:t>z</a:t>
            </a:r>
            <a:r>
              <a:rPr lang="en"/>
              <a:t> = </a:t>
            </a:r>
            <a:r>
              <a:rPr i="1" lang="en"/>
              <a:t>x</a:t>
            </a:r>
            <a:r>
              <a:rPr lang="en"/>
              <a:t> ∨ </a:t>
            </a:r>
            <a:r>
              <a:rPr i="1" lang="en"/>
              <a:t>z</a:t>
            </a:r>
            <a:r>
              <a:rPr lang="en"/>
              <a:t> = </a:t>
            </a:r>
            <a:r>
              <a:rPr i="1" lang="en"/>
              <a:t>y</a:t>
            </a:r>
            <a:r>
              <a:rPr lang="en"/>
              <a:t>)</a:t>
            </a:r>
            <a:endParaRPr/>
          </a:p>
          <a:p>
            <a:pPr indent="-342900" lvl="0" marL="457200" rtl="0" algn="l">
              <a:spcBef>
                <a:spcPts val="0"/>
              </a:spcBef>
              <a:spcAft>
                <a:spcPts val="0"/>
              </a:spcAft>
              <a:buSzPts val="1800"/>
              <a:buChar char="●"/>
            </a:pPr>
            <a:r>
              <a:rPr lang="en"/>
              <a:t>Same idea generalizes to arbitrary number of </a:t>
            </a:r>
            <a:r>
              <a:rPr i="1" lang="en"/>
              <a:t>n</a:t>
            </a:r>
            <a:r>
              <a:rPr lang="en"/>
              <a:t> objects</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Objects Without Names</a:t>
            </a:r>
            <a:endParaRPr/>
          </a:p>
        </p:txBody>
      </p:sp>
      <p:sp>
        <p:nvSpPr>
          <p:cNvPr id="969" name="Google Shape;969;p15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language of predicate logic can directly refer to objects with terms composed of constant literals and function symbols</a:t>
            </a:r>
            <a:endParaRPr/>
          </a:p>
          <a:p>
            <a:pPr indent="-342900" lvl="0" marL="457200" rtl="0" algn="l">
              <a:spcBef>
                <a:spcPts val="0"/>
              </a:spcBef>
              <a:spcAft>
                <a:spcPts val="0"/>
              </a:spcAft>
              <a:buSzPts val="1800"/>
              <a:buChar char="●"/>
            </a:pPr>
            <a:r>
              <a:rPr lang="en"/>
              <a:t>Two different terms can refer to the same object</a:t>
            </a:r>
            <a:endParaRPr/>
          </a:p>
          <a:p>
            <a:pPr indent="-342900" lvl="0" marL="457200" rtl="0" algn="l">
              <a:spcBef>
                <a:spcPts val="0"/>
              </a:spcBef>
              <a:spcAft>
                <a:spcPts val="0"/>
              </a:spcAft>
              <a:buSzPts val="1800"/>
              <a:buChar char="●"/>
            </a:pPr>
            <a:r>
              <a:rPr lang="en"/>
              <a:t>For example, two terms 2 + 2 and 4 in the </a:t>
            </a:r>
            <a:r>
              <a:rPr b="1" lang="en"/>
              <a:t>standard model</a:t>
            </a:r>
            <a:r>
              <a:rPr lang="en"/>
              <a:t> of integers</a:t>
            </a:r>
            <a:endParaRPr/>
          </a:p>
          <a:p>
            <a:pPr indent="-342900" lvl="0" marL="457200" rtl="0" algn="l">
              <a:spcBef>
                <a:spcPts val="0"/>
              </a:spcBef>
              <a:spcAft>
                <a:spcPts val="0"/>
              </a:spcAft>
              <a:buSzPts val="1800"/>
              <a:buChar char="●"/>
            </a:pPr>
            <a:r>
              <a:rPr lang="en"/>
              <a:t>Formula 2 + 2 = 4 can be proven as </a:t>
            </a:r>
            <a:r>
              <a:rPr b="1" lang="en"/>
              <a:t>theorem</a:t>
            </a:r>
            <a:r>
              <a:rPr lang="en"/>
              <a:t> from integer arithmetic axioms</a:t>
            </a:r>
            <a:endParaRPr/>
          </a:p>
          <a:p>
            <a:pPr indent="-342900" lvl="0" marL="457200" rtl="0" algn="l">
              <a:spcBef>
                <a:spcPts val="0"/>
              </a:spcBef>
              <a:spcAft>
                <a:spcPts val="0"/>
              </a:spcAft>
              <a:buSzPts val="1800"/>
              <a:buChar char="●"/>
            </a:pPr>
            <a:r>
              <a:rPr lang="en"/>
              <a:t>However, </a:t>
            </a:r>
            <a:r>
              <a:rPr b="1" lang="en"/>
              <a:t>world can also contain objects for which no term refers to!</a:t>
            </a:r>
            <a:endParaRPr b="1"/>
          </a:p>
          <a:p>
            <a:pPr indent="-342900" lvl="0" marL="457200" rtl="0" algn="l">
              <a:spcBef>
                <a:spcPts val="0"/>
              </a:spcBef>
              <a:spcAft>
                <a:spcPts val="0"/>
              </a:spcAft>
              <a:buSzPts val="1800"/>
              <a:buChar char="●"/>
            </a:pPr>
            <a:r>
              <a:rPr lang="en"/>
              <a:t>Formulas of form </a:t>
            </a:r>
            <a:r>
              <a:rPr lang="en">
                <a:solidFill>
                  <a:srgbClr val="000000"/>
                </a:solidFill>
                <a:highlight>
                  <a:schemeClr val="lt1"/>
                </a:highlight>
              </a:rPr>
              <a:t>∃</a:t>
            </a:r>
            <a:r>
              <a:rPr lang="en"/>
              <a:t> </a:t>
            </a:r>
            <a:r>
              <a:rPr i="1" lang="en"/>
              <a:t>x</a:t>
            </a:r>
            <a:r>
              <a:rPr lang="en"/>
              <a:t>: P(</a:t>
            </a:r>
            <a:r>
              <a:rPr i="1" lang="en"/>
              <a:t>x</a:t>
            </a:r>
            <a:r>
              <a:rPr lang="en"/>
              <a:t>) may be true, even though there is no possible term in the language to refer to an object </a:t>
            </a:r>
            <a:r>
              <a:rPr i="1" lang="en"/>
              <a:t>x</a:t>
            </a:r>
            <a:r>
              <a:rPr lang="en"/>
              <a:t> that makes the formula true</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1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Nonstandard Models</a:t>
            </a:r>
            <a:endParaRPr/>
          </a:p>
        </p:txBody>
      </p:sp>
      <p:sp>
        <p:nvSpPr>
          <p:cNvPr id="975" name="Google Shape;975;p1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Trying to capture some world into logical axioms, the resulting set of axioms may also be true in other worlds than the one we "intended" to describe</a:t>
            </a:r>
            <a:endParaRPr/>
          </a:p>
          <a:p>
            <a:pPr indent="-342900" lvl="0" marL="457200" rtl="0" algn="l">
              <a:spcBef>
                <a:spcPts val="0"/>
              </a:spcBef>
              <a:spcAft>
                <a:spcPts val="0"/>
              </a:spcAft>
              <a:buSzPts val="1800"/>
              <a:buChar char="●"/>
            </a:pPr>
            <a:r>
              <a:rPr lang="en"/>
              <a:t>Okay as long as axioms allow reasoning in the world that we "intended"</a:t>
            </a:r>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Axioms may allow nonstandard models that we didn't intend</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Logic doesn't care what we "intend" with finger quotes</a:t>
            </a:r>
            <a:endParaRPr>
              <a:solidFill>
                <a:srgbClr val="000000"/>
              </a:solidFill>
              <a:highlight>
                <a:schemeClr val="lt1"/>
              </a:highlight>
            </a:endParaRPr>
          </a:p>
          <a:p>
            <a:pPr indent="0" lvl="0" marL="457200" rtl="0" algn="l">
              <a:spcBef>
                <a:spcPts val="1200"/>
              </a:spcBef>
              <a:spcAft>
                <a:spcPts val="1200"/>
              </a:spcAft>
              <a:buNone/>
            </a:pPr>
            <a:r>
              <a:t/>
            </a:r>
            <a:endParaRPr>
              <a:solidFill>
                <a:srgbClr val="000000"/>
              </a:solidFill>
              <a:highlight>
                <a:schemeClr val="lt1"/>
              </a:highlight>
            </a:endParaRPr>
          </a:p>
        </p:txBody>
      </p:sp>
      <p:sp>
        <p:nvSpPr>
          <p:cNvPr id="976" name="Google Shape;976;p160"/>
          <p:cNvSpPr txBox="1"/>
          <p:nvPr/>
        </p:nvSpPr>
        <p:spPr>
          <a:xfrm>
            <a:off x="2814600" y="2056450"/>
            <a:ext cx="17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1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Peano Arithmetic</a:t>
            </a:r>
            <a:endParaRPr/>
          </a:p>
        </p:txBody>
      </p:sp>
      <p:sp>
        <p:nvSpPr>
          <p:cNvPr id="982" name="Google Shape;982;p1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Example: Peano arithmetic for natural numbers</a:t>
            </a:r>
            <a:endParaRPr/>
          </a:p>
          <a:p>
            <a:pPr indent="-342900" lvl="0" marL="457200" rtl="0" algn="l">
              <a:spcBef>
                <a:spcPts val="0"/>
              </a:spcBef>
              <a:spcAft>
                <a:spcPts val="0"/>
              </a:spcAft>
              <a:buSzPts val="1800"/>
              <a:buChar char="●"/>
            </a:pPr>
            <a:r>
              <a:rPr lang="en"/>
              <a:t>Constant symbol 0, successor function </a:t>
            </a:r>
            <a:r>
              <a:rPr i="1" lang="en"/>
              <a:t>s</a:t>
            </a:r>
            <a:r>
              <a:rPr lang="en"/>
              <a:t>(</a:t>
            </a:r>
            <a:r>
              <a:rPr i="1" lang="en"/>
              <a:t>x</a:t>
            </a:r>
            <a:r>
              <a:rPr lang="en"/>
              <a:t>)</a:t>
            </a:r>
            <a:endParaRPr/>
          </a:p>
          <a:p>
            <a:pPr indent="-342900" lvl="0" marL="457200" rtl="0" algn="l">
              <a:spcBef>
                <a:spcPts val="0"/>
              </a:spcBef>
              <a:spcAft>
                <a:spcPts val="0"/>
              </a:spcAft>
              <a:buSzPts val="1800"/>
              <a:buChar char="●"/>
            </a:pPr>
            <a:r>
              <a:rPr lang="en"/>
              <a:t>Two axioms ∀</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x</a:t>
            </a:r>
            <a:r>
              <a:rPr lang="en">
                <a:solidFill>
                  <a:srgbClr val="000000"/>
                </a:solidFill>
                <a:highlight>
                  <a:schemeClr val="lt1"/>
                </a:highlight>
              </a:rPr>
              <a:t>) </a:t>
            </a:r>
            <a:r>
              <a:rPr lang="en"/>
              <a:t>≠ 0 and ∀</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a:t>
            </a:r>
            <a:r>
              <a:rPr lang="en"/>
              <a:t>∀</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x</a:t>
            </a:r>
            <a:r>
              <a:rPr lang="en">
                <a:solidFill>
                  <a:srgbClr val="000000"/>
                </a:solidFill>
                <a:highlight>
                  <a:schemeClr val="lt1"/>
                </a:highlight>
              </a:rPr>
              <a:t>) =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y</a:t>
            </a:r>
            <a:r>
              <a:rPr lang="en">
                <a:solidFill>
                  <a:srgbClr val="000000"/>
                </a:solidFill>
                <a:highlight>
                  <a:schemeClr val="lt1"/>
                </a:highlight>
              </a:rPr>
              <a:t>) ⇒ </a:t>
            </a:r>
            <a:r>
              <a:rPr i="1" lang="en">
                <a:solidFill>
                  <a:srgbClr val="000000"/>
                </a:solidFill>
                <a:highlight>
                  <a:schemeClr val="lt1"/>
                </a:highlight>
              </a:rPr>
              <a:t>x</a:t>
            </a:r>
            <a:r>
              <a:rPr lang="en">
                <a:solidFill>
                  <a:srgbClr val="000000"/>
                </a:solidFill>
                <a:highlight>
                  <a:schemeClr val="lt1"/>
                </a:highlight>
              </a:rPr>
              <a:t> = </a:t>
            </a:r>
            <a:r>
              <a:rPr i="1" lang="en">
                <a:solidFill>
                  <a:srgbClr val="000000"/>
                </a:solidFill>
                <a:highlight>
                  <a:schemeClr val="lt1"/>
                </a:highlight>
              </a:rPr>
              <a:t>y</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"It's, like, an infinite row of integers 0, </a:t>
            </a:r>
            <a:r>
              <a:rPr i="1" lang="en">
                <a:solidFill>
                  <a:srgbClr val="000000"/>
                </a:solidFill>
                <a:highlight>
                  <a:schemeClr val="lt1"/>
                </a:highlight>
              </a:rPr>
              <a:t>s</a:t>
            </a:r>
            <a:r>
              <a:rPr lang="en">
                <a:solidFill>
                  <a:srgbClr val="000000"/>
                </a:solidFill>
                <a:highlight>
                  <a:schemeClr val="lt1"/>
                </a:highlight>
              </a:rPr>
              <a:t>(0),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s</a:t>
            </a:r>
            <a:r>
              <a:rPr lang="en">
                <a:solidFill>
                  <a:srgbClr val="000000"/>
                </a:solidFill>
                <a:highlight>
                  <a:schemeClr val="lt1"/>
                </a:highlight>
              </a:rPr>
              <a:t>(0)),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s</a:t>
            </a:r>
            <a:r>
              <a:rPr lang="en">
                <a:solidFill>
                  <a:srgbClr val="000000"/>
                </a:solidFill>
                <a:highlight>
                  <a:schemeClr val="lt1"/>
                </a:highlight>
              </a:rPr>
              <a:t>(0))) …, maaan"</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Can still fill the space with arbitrary cycles and chains of nameless objects, in addition to the chain that starts at 0</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Can add axiom ∃</a:t>
            </a:r>
            <a:r>
              <a:rPr lang="en"/>
              <a:t> </a:t>
            </a:r>
            <a:r>
              <a:rPr i="1" lang="en"/>
              <a:t>x</a:t>
            </a:r>
            <a:r>
              <a:rPr lang="en"/>
              <a:t>: </a:t>
            </a:r>
            <a:r>
              <a:rPr i="1" lang="en"/>
              <a:t>x</a:t>
            </a:r>
            <a:r>
              <a:rPr lang="en"/>
              <a:t> = </a:t>
            </a:r>
            <a:r>
              <a:rPr i="1" lang="en"/>
              <a:t>s</a:t>
            </a:r>
            <a:r>
              <a:rPr lang="en"/>
              <a:t>(</a:t>
            </a:r>
            <a:r>
              <a:rPr i="1" lang="en"/>
              <a:t>x</a:t>
            </a:r>
            <a:r>
              <a:rPr lang="en"/>
              <a:t>) without creating contradiction</a:t>
            </a:r>
            <a:endParaRPr/>
          </a:p>
          <a:p>
            <a:pPr indent="-342900" lvl="0" marL="457200" rtl="0" algn="l">
              <a:spcBef>
                <a:spcPts val="0"/>
              </a:spcBef>
              <a:spcAft>
                <a:spcPts val="0"/>
              </a:spcAft>
              <a:buSzPts val="1800"/>
              <a:buChar char="●"/>
            </a:pPr>
            <a:r>
              <a:rPr lang="en"/>
              <a:t>False in standard model of integers, true in some others</a:t>
            </a:r>
            <a:endParaRPr/>
          </a:p>
          <a:p>
            <a:pPr indent="-342900" lvl="0" marL="457200" rtl="0" algn="l">
              <a:spcBef>
                <a:spcPts val="0"/>
              </a:spcBef>
              <a:spcAft>
                <a:spcPts val="0"/>
              </a:spcAft>
              <a:buSzPts val="1800"/>
              <a:buChar char="●"/>
            </a:pPr>
            <a:r>
              <a:rPr lang="en"/>
              <a:t>However, the object does not have a name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Autonomy and Learning</a:t>
            </a:r>
            <a:endParaRPr/>
          </a:p>
        </p:txBody>
      </p:sp>
      <p:sp>
        <p:nvSpPr>
          <p:cNvPr id="177" name="Google Shape;177;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started and let loose in its environment, an </a:t>
            </a:r>
            <a:r>
              <a:rPr b="1" lang="en"/>
              <a:t>autonomous</a:t>
            </a:r>
            <a:r>
              <a:rPr lang="en"/>
              <a:t> agent makes its own decisions without consulting its creator or principal</a:t>
            </a:r>
            <a:endParaRPr/>
          </a:p>
          <a:p>
            <a:pPr indent="-342900" lvl="0" marL="457200" rtl="0" algn="l">
              <a:spcBef>
                <a:spcPts val="0"/>
              </a:spcBef>
              <a:spcAft>
                <a:spcPts val="0"/>
              </a:spcAft>
              <a:buSzPts val="1800"/>
              <a:buChar char="●"/>
            </a:pPr>
            <a:r>
              <a:rPr lang="en"/>
              <a:t>Of course, a mechanistic agent can only follow its programming</a:t>
            </a:r>
            <a:endParaRPr/>
          </a:p>
          <a:p>
            <a:pPr indent="-342900" lvl="0" marL="457200" rtl="0" algn="l">
              <a:spcBef>
                <a:spcPts val="0"/>
              </a:spcBef>
              <a:spcAft>
                <a:spcPts val="0"/>
              </a:spcAft>
              <a:buSzPts val="1800"/>
              <a:buChar char="●"/>
            </a:pPr>
            <a:r>
              <a:rPr lang="en"/>
              <a:t>A sufficiently complex agent can even pass the </a:t>
            </a:r>
            <a:r>
              <a:rPr b="1" lang="en"/>
              <a:t>Lovelace test</a:t>
            </a:r>
            <a:endParaRPr/>
          </a:p>
          <a:p>
            <a:pPr indent="-342900" lvl="0" marL="457200" rtl="0" algn="l">
              <a:spcBef>
                <a:spcPts val="0"/>
              </a:spcBef>
              <a:spcAft>
                <a:spcPts val="0"/>
              </a:spcAft>
              <a:buSzPts val="1800"/>
              <a:buChar char="●"/>
            </a:pPr>
            <a:r>
              <a:rPr lang="en"/>
              <a:t>Analogous to Turing test, an agent passes the Lovelace test once it </a:t>
            </a:r>
            <a:r>
              <a:rPr lang="en"/>
              <a:t>achieves</a:t>
            </a:r>
            <a:r>
              <a:rPr lang="en"/>
              <a:t> something that its designer didn't expect it to be able to do</a:t>
            </a:r>
            <a:endParaRPr/>
          </a:p>
          <a:p>
            <a:pPr indent="-342900" lvl="0" marL="457200" rtl="0" algn="l">
              <a:spcBef>
                <a:spcPts val="0"/>
              </a:spcBef>
              <a:spcAft>
                <a:spcPts val="0"/>
              </a:spcAft>
              <a:buSzPts val="1800"/>
              <a:buChar char="●"/>
            </a:pPr>
            <a:r>
              <a:rPr lang="en"/>
              <a:t>A </a:t>
            </a:r>
            <a:r>
              <a:rPr b="1" lang="en"/>
              <a:t>learning agent</a:t>
            </a:r>
            <a:r>
              <a:rPr lang="en"/>
              <a:t> adjusts some of its internal parameters based on its experiences, in a manner that is likely to improve results of future actions</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1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Removing Literals and Functions from FOL</a:t>
            </a:r>
            <a:endParaRPr/>
          </a:p>
        </p:txBody>
      </p:sp>
      <p:sp>
        <p:nvSpPr>
          <p:cNvPr id="988" name="Google Shape;988;p1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Literals and functions turn out to be </a:t>
            </a:r>
            <a:r>
              <a:rPr b="1" lang="en"/>
              <a:t>syntactic sugar</a:t>
            </a:r>
            <a:r>
              <a:rPr lang="en"/>
              <a:t> for relations</a:t>
            </a:r>
            <a:endParaRPr/>
          </a:p>
          <a:p>
            <a:pPr indent="-342900" lvl="0" marL="457200" rtl="0" algn="l">
              <a:spcBef>
                <a:spcPts val="0"/>
              </a:spcBef>
              <a:spcAft>
                <a:spcPts val="0"/>
              </a:spcAft>
              <a:buSzPts val="1800"/>
              <a:buChar char="●"/>
            </a:pPr>
            <a:r>
              <a:rPr lang="en"/>
              <a:t>Literals are just special case of </a:t>
            </a:r>
            <a:r>
              <a:rPr b="1" lang="en"/>
              <a:t>nullary functions</a:t>
            </a:r>
            <a:r>
              <a:rPr lang="en"/>
              <a:t> with no parameters</a:t>
            </a:r>
            <a:endParaRPr/>
          </a:p>
          <a:p>
            <a:pPr indent="-342900" lvl="0" marL="457200" rtl="0" algn="l">
              <a:spcBef>
                <a:spcPts val="0"/>
              </a:spcBef>
              <a:spcAft>
                <a:spcPts val="0"/>
              </a:spcAft>
              <a:buSzPts val="1800"/>
              <a:buChar char="●"/>
            </a:pPr>
            <a:r>
              <a:rPr lang="en"/>
              <a:t>As we saw in Prolog, every function </a:t>
            </a:r>
            <a:r>
              <a:rPr i="1" lang="en"/>
              <a:t>f</a:t>
            </a:r>
            <a:r>
              <a:rPr lang="en"/>
              <a:t> that takes </a:t>
            </a:r>
            <a:r>
              <a:rPr i="1" lang="en"/>
              <a:t>n</a:t>
            </a:r>
            <a:r>
              <a:rPr lang="en"/>
              <a:t> parameters and gives one result is really a relation </a:t>
            </a:r>
            <a:r>
              <a:rPr i="1" lang="en"/>
              <a:t>F</a:t>
            </a:r>
            <a:r>
              <a:rPr lang="en"/>
              <a:t> of </a:t>
            </a:r>
            <a:r>
              <a:rPr i="1" lang="en"/>
              <a:t>n</a:t>
            </a:r>
            <a:r>
              <a:rPr lang="en"/>
              <a:t> + 1 parameters with axiomatic constraints</a:t>
            </a:r>
            <a:endParaRPr/>
          </a:p>
          <a:p>
            <a:pPr indent="457200" lvl="0" marL="457200" rtl="0" algn="l">
              <a:spcBef>
                <a:spcPts val="1200"/>
              </a:spcBef>
              <a:spcAft>
                <a:spcPts val="0"/>
              </a:spcAft>
              <a:buNone/>
            </a:pPr>
            <a:r>
              <a:rPr lang="en">
                <a:solidFill>
                  <a:srgbClr val="000000"/>
                </a:solidFill>
                <a:highlight>
                  <a:srgbClr val="FFFFFF"/>
                </a:highlight>
              </a:rPr>
              <a:t>∀ </a:t>
            </a:r>
            <a:r>
              <a:rPr i="1" lang="en">
                <a:solidFill>
                  <a:srgbClr val="000000"/>
                </a:solidFill>
                <a:highlight>
                  <a:srgbClr val="FFFFFF"/>
                </a:highlight>
              </a:rPr>
              <a:t>x</a:t>
            </a:r>
            <a:r>
              <a:rPr lang="en">
                <a:solidFill>
                  <a:srgbClr val="000000"/>
                </a:solidFill>
                <a:highlight>
                  <a:srgbClr val="FFFFFF"/>
                </a:highlight>
              </a:rPr>
              <a:t>: ∀ </a:t>
            </a:r>
            <a:r>
              <a:rPr i="1" lang="en">
                <a:solidFill>
                  <a:srgbClr val="000000"/>
                </a:solidFill>
                <a:highlight>
                  <a:srgbClr val="FFFFFF"/>
                </a:highlight>
              </a:rPr>
              <a:t>y</a:t>
            </a:r>
            <a:r>
              <a:rPr lang="en">
                <a:solidFill>
                  <a:srgbClr val="000000"/>
                </a:solidFill>
                <a:highlight>
                  <a:srgbClr val="FFFFFF"/>
                </a:highlight>
              </a:rPr>
              <a:t>: ∀ </a:t>
            </a:r>
            <a:r>
              <a:rPr i="1" lang="en">
                <a:solidFill>
                  <a:srgbClr val="000000"/>
                </a:solidFill>
                <a:highlight>
                  <a:srgbClr val="FFFFFF"/>
                </a:highlight>
              </a:rPr>
              <a:t>z</a:t>
            </a:r>
            <a:r>
              <a:rPr lang="en">
                <a:solidFill>
                  <a:srgbClr val="000000"/>
                </a:solidFill>
                <a:highlight>
                  <a:srgbClr val="FFFFFF"/>
                </a:highlight>
              </a:rPr>
              <a:t>: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 ∧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z</a:t>
            </a:r>
            <a:r>
              <a:rPr lang="en">
                <a:solidFill>
                  <a:srgbClr val="000000"/>
                </a:solidFill>
                <a:highlight>
                  <a:srgbClr val="FFFFFF"/>
                </a:highlight>
              </a:rPr>
              <a:t>) ⇒ </a:t>
            </a:r>
            <a:r>
              <a:rPr i="1" lang="en">
                <a:solidFill>
                  <a:srgbClr val="000000"/>
                </a:solidFill>
                <a:highlight>
                  <a:srgbClr val="FFFFFF"/>
                </a:highlight>
              </a:rPr>
              <a:t>y </a:t>
            </a:r>
            <a:r>
              <a:rPr lang="en">
                <a:solidFill>
                  <a:srgbClr val="000000"/>
                </a:solidFill>
                <a:highlight>
                  <a:srgbClr val="FFFFFF"/>
                </a:highlight>
              </a:rPr>
              <a:t>= </a:t>
            </a:r>
            <a:r>
              <a:rPr i="1" lang="en">
                <a:solidFill>
                  <a:srgbClr val="000000"/>
                </a:solidFill>
                <a:highlight>
                  <a:srgbClr val="FFFFFF"/>
                </a:highlight>
              </a:rPr>
              <a:t>z</a:t>
            </a:r>
            <a:endParaRPr i="1">
              <a:solidFill>
                <a:srgbClr val="000000"/>
              </a:solidFill>
              <a:highlight>
                <a:srgbClr val="FFFFFF"/>
              </a:highlight>
            </a:endParaRPr>
          </a:p>
          <a:p>
            <a:pPr indent="457200" lvl="0" marL="457200" rtl="0" algn="l">
              <a:spcBef>
                <a:spcPts val="1200"/>
              </a:spcBef>
              <a:spcAft>
                <a:spcPts val="0"/>
              </a:spcAft>
              <a:buNone/>
            </a:pPr>
            <a:r>
              <a:rPr lang="en">
                <a:solidFill>
                  <a:srgbClr val="000000"/>
                </a:solidFill>
                <a:highlight>
                  <a:srgbClr val="FFFFFF"/>
                </a:highlight>
              </a:rPr>
              <a:t>∀ </a:t>
            </a:r>
            <a:r>
              <a:rPr i="1" lang="en">
                <a:solidFill>
                  <a:srgbClr val="000000"/>
                </a:solidFill>
                <a:highlight>
                  <a:srgbClr val="FFFFFF"/>
                </a:highlight>
              </a:rPr>
              <a:t>x</a:t>
            </a:r>
            <a:r>
              <a:rPr lang="en">
                <a:solidFill>
                  <a:srgbClr val="000000"/>
                </a:solidFill>
                <a:highlight>
                  <a:srgbClr val="FFFFFF"/>
                </a:highlight>
              </a:rPr>
              <a:t>: ∃ </a:t>
            </a:r>
            <a:r>
              <a:rPr i="1" lang="en">
                <a:solidFill>
                  <a:srgbClr val="000000"/>
                </a:solidFill>
                <a:highlight>
                  <a:srgbClr val="FFFFFF"/>
                </a:highlight>
              </a:rPr>
              <a:t>y</a:t>
            </a:r>
            <a:r>
              <a:rPr lang="en">
                <a:solidFill>
                  <a:srgbClr val="000000"/>
                </a:solidFill>
                <a:highlight>
                  <a:srgbClr val="FFFFFF"/>
                </a:highlight>
              </a:rPr>
              <a:t>: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a:t>
            </a:r>
            <a:endParaRPr>
              <a:solidFill>
                <a:srgbClr val="000000"/>
              </a:solidFill>
              <a:highlight>
                <a:srgbClr val="FFFFFF"/>
              </a:highlight>
            </a:endParaRPr>
          </a:p>
          <a:p>
            <a:pPr indent="-342900" lvl="0" marL="457200" rtl="0" algn="l">
              <a:spcBef>
                <a:spcPts val="1200"/>
              </a:spcBef>
              <a:spcAft>
                <a:spcPts val="0"/>
              </a:spcAft>
              <a:buSzPts val="1800"/>
              <a:buChar char="●"/>
            </a:pPr>
            <a:r>
              <a:rPr lang="en"/>
              <a:t>All function symbols can be mechanistically "uplifted" into relations with mechanistic modifications to formulas that use them</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1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Resolution: Nilsson's Elephants</a:t>
            </a:r>
            <a:endParaRPr/>
          </a:p>
        </p:txBody>
      </p:sp>
      <p:sp>
        <p:nvSpPr>
          <p:cNvPr id="994" name="Google Shape;994;p163"/>
          <p:cNvSpPr txBox="1"/>
          <p:nvPr>
            <p:ph idx="1" type="body"/>
          </p:nvPr>
        </p:nvSpPr>
        <p:spPr>
          <a:xfrm>
            <a:off x="311700" y="1201475"/>
            <a:ext cx="8520600" cy="33390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rgbClr val="000000"/>
              </a:buClr>
              <a:buSzPts val="1800"/>
              <a:buChar char="●"/>
            </a:pPr>
            <a:r>
              <a:rPr lang="en">
                <a:solidFill>
                  <a:srgbClr val="000000"/>
                </a:solidFill>
                <a:highlight>
                  <a:srgbClr val="FFFFFF"/>
                </a:highlight>
              </a:rPr>
              <a:t>Sam, Clyde and Oscar are elephants. </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Sam is pink, Clyde is gray.</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Clyde likes Oscar, and Oscar likes Sam. </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Prove that some gray elephant likes some pink elephant.</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Want to prove: ∃​</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 Gray(​</a:t>
            </a:r>
            <a:r>
              <a:rPr i="1" lang="en">
                <a:solidFill>
                  <a:srgbClr val="000000"/>
                </a:solidFill>
                <a:highlight>
                  <a:srgbClr val="FFFFFF"/>
                </a:highlight>
              </a:rPr>
              <a:t>x</a:t>
            </a:r>
            <a:r>
              <a:rPr lang="en">
                <a:solidFill>
                  <a:srgbClr val="000000"/>
                </a:solidFill>
                <a:highlight>
                  <a:srgbClr val="FFFFFF"/>
                </a:highlight>
              </a:rPr>
              <a:t>)​ ∧ Pink(​</a:t>
            </a:r>
            <a:r>
              <a:rPr i="1" lang="en">
                <a:solidFill>
                  <a:srgbClr val="000000"/>
                </a:solidFill>
                <a:highlight>
                  <a:srgbClr val="FFFFFF"/>
                </a:highlight>
              </a:rPr>
              <a:t>y</a:t>
            </a:r>
            <a:r>
              <a:rPr lang="en">
                <a:solidFill>
                  <a:srgbClr val="000000"/>
                </a:solidFill>
                <a:highlight>
                  <a:srgbClr val="FFFFFF"/>
                </a:highlight>
              </a:rPr>
              <a:t>​) ∧ Likes(​</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Negating this claim gives us the formula that, conveniently enough, is already in 3-CNF: </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 not-Gray(​</a:t>
            </a:r>
            <a:r>
              <a:rPr i="1" lang="en">
                <a:solidFill>
                  <a:srgbClr val="000000"/>
                </a:solidFill>
                <a:highlight>
                  <a:srgbClr val="FFFFFF"/>
                </a:highlight>
              </a:rPr>
              <a:t>x</a:t>
            </a:r>
            <a:r>
              <a:rPr lang="en">
                <a:solidFill>
                  <a:srgbClr val="000000"/>
                </a:solidFill>
                <a:highlight>
                  <a:srgbClr val="FFFFFF"/>
                </a:highlight>
              </a:rPr>
              <a:t>​) ∨ Not-Pink(​</a:t>
            </a:r>
            <a:r>
              <a:rPr i="1" lang="en">
                <a:solidFill>
                  <a:srgbClr val="000000"/>
                </a:solidFill>
                <a:highlight>
                  <a:srgbClr val="FFFFFF"/>
                </a:highlight>
              </a:rPr>
              <a:t>y</a:t>
            </a:r>
            <a:r>
              <a:rPr lang="en">
                <a:solidFill>
                  <a:srgbClr val="000000"/>
                </a:solidFill>
                <a:highlight>
                  <a:srgbClr val="FFFFFF"/>
                </a:highlight>
              </a:rPr>
              <a:t>​) ∨ not-Likes(​</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a:t>
            </a:r>
            <a:endParaRPr>
              <a:solidFill>
                <a:srgbClr val="000000"/>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164"/>
          <p:cNvSpPr txBox="1"/>
          <p:nvPr>
            <p:ph type="title"/>
          </p:nvPr>
        </p:nvSpPr>
        <p:spPr>
          <a:xfrm>
            <a:off x="548350" y="3532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Nilsson's Elephants Resolution Reasoning</a:t>
            </a:r>
            <a:endParaRPr/>
          </a:p>
        </p:txBody>
      </p:sp>
      <p:sp>
        <p:nvSpPr>
          <p:cNvPr id="1000" name="Google Shape;1000;p1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pic>
        <p:nvPicPr>
          <p:cNvPr id="1001" name="Google Shape;1001;p164"/>
          <p:cNvPicPr preferRelativeResize="0"/>
          <p:nvPr/>
        </p:nvPicPr>
        <p:blipFill>
          <a:blip r:embed="rId3">
            <a:alphaModFix/>
          </a:blip>
          <a:stretch>
            <a:fillRect/>
          </a:stretch>
        </p:blipFill>
        <p:spPr>
          <a:xfrm>
            <a:off x="807513" y="998699"/>
            <a:ext cx="7699375" cy="3801351"/>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1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A Satisfying Variable Assignment</a:t>
            </a:r>
            <a:endParaRPr/>
          </a:p>
        </p:txBody>
      </p:sp>
      <p:sp>
        <p:nvSpPr>
          <p:cNvPr id="1007" name="Google Shape;1007;p1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propositional logic formulas given in CNF, </a:t>
            </a:r>
            <a:r>
              <a:rPr b="1" lang="en"/>
              <a:t>DPLL algorithm</a:t>
            </a:r>
            <a:r>
              <a:rPr lang="en"/>
              <a:t> produces a assignment for propositional values that satisfies those formulas</a:t>
            </a:r>
            <a:endParaRPr/>
          </a:p>
          <a:p>
            <a:pPr indent="-342900" lvl="0" marL="457200" rtl="0" algn="l">
              <a:spcBef>
                <a:spcPts val="0"/>
              </a:spcBef>
              <a:spcAft>
                <a:spcPts val="0"/>
              </a:spcAft>
              <a:buSzPts val="1800"/>
              <a:buChar char="●"/>
            </a:pPr>
            <a:r>
              <a:rPr lang="en"/>
              <a:t>For general predicate logic, resolution until empty clause pops up only establishes satisfiability, but does not give variable assignment</a:t>
            </a:r>
            <a:endParaRPr/>
          </a:p>
          <a:p>
            <a:pPr indent="-342900" lvl="0" marL="457200" rtl="0" algn="l">
              <a:spcBef>
                <a:spcPts val="0"/>
              </a:spcBef>
              <a:spcAft>
                <a:spcPts val="0"/>
              </a:spcAft>
              <a:buSzPts val="1800"/>
              <a:buChar char="●"/>
            </a:pPr>
            <a:r>
              <a:rPr lang="en"/>
              <a:t>Easy modification does the trick: instead of adding the negation not-ɸ of the formula ɸ that we wish to prove, add the formula (not-ɸ ∨ Ans(</a:t>
            </a:r>
            <a:r>
              <a:rPr i="1" lang="en"/>
              <a:t>x</a:t>
            </a:r>
            <a:r>
              <a:rPr lang="en"/>
              <a:t>)) instead, where Ans is a new predicate whose parameters are the interesting variables</a:t>
            </a:r>
            <a:endParaRPr/>
          </a:p>
          <a:p>
            <a:pPr indent="-342900" lvl="0" marL="457200" rtl="0" algn="l">
              <a:spcBef>
                <a:spcPts val="0"/>
              </a:spcBef>
              <a:spcAft>
                <a:spcPts val="0"/>
              </a:spcAft>
              <a:buSzPts val="1800"/>
              <a:buChar char="●"/>
            </a:pPr>
            <a:r>
              <a:rPr lang="en"/>
              <a:t>Instead of resolving until </a:t>
            </a:r>
            <a:r>
              <a:rPr lang="en"/>
              <a:t>empty clause, resolve until Ans becomes singleton</a:t>
            </a:r>
            <a:endParaRPr/>
          </a:p>
          <a:p>
            <a:pPr indent="-342900" lvl="0" marL="457200" rtl="0" algn="l">
              <a:spcBef>
                <a:spcPts val="0"/>
              </a:spcBef>
              <a:spcAft>
                <a:spcPts val="0"/>
              </a:spcAft>
              <a:buSzPts val="1800"/>
              <a:buChar char="●"/>
            </a:pPr>
            <a:r>
              <a:rPr lang="en"/>
              <a:t>Read the satisfying assignment of interesting variables there</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1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of Support</a:t>
            </a:r>
            <a:endParaRPr/>
          </a:p>
        </p:txBody>
      </p:sp>
      <p:sp>
        <p:nvSpPr>
          <p:cNvPr id="1013" name="Google Shape;1013;p1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During resolution reasoning, there are usually far too many possible resolution steps that could legally be taken at any given time</a:t>
            </a:r>
            <a:endParaRPr/>
          </a:p>
          <a:p>
            <a:pPr indent="-342900" lvl="0" marL="457200" rtl="0" algn="l">
              <a:spcBef>
                <a:spcPts val="0"/>
              </a:spcBef>
              <a:spcAft>
                <a:spcPts val="0"/>
              </a:spcAft>
              <a:buSzPts val="1800"/>
              <a:buChar char="●"/>
            </a:pPr>
            <a:r>
              <a:rPr lang="en"/>
              <a:t>In systematic search, such branching makes searching </a:t>
            </a:r>
            <a:r>
              <a:rPr lang="en"/>
              <a:t>exponentially</a:t>
            </a:r>
            <a:r>
              <a:rPr lang="en"/>
              <a:t> long</a:t>
            </a:r>
            <a:endParaRPr/>
          </a:p>
          <a:p>
            <a:pPr indent="-342900" lvl="0" marL="457200" rtl="0" algn="l">
              <a:spcBef>
                <a:spcPts val="0"/>
              </a:spcBef>
              <a:spcAft>
                <a:spcPts val="0"/>
              </a:spcAft>
              <a:buSzPts val="1800"/>
              <a:buChar char="●"/>
            </a:pPr>
            <a:r>
              <a:rPr b="1" lang="en"/>
              <a:t>Set of support</a:t>
            </a:r>
            <a:r>
              <a:rPr lang="en"/>
              <a:t>: Some of the clauses are marked special "supporting" clauses, initially only the negated conclusion is marked as such</a:t>
            </a:r>
            <a:endParaRPr/>
          </a:p>
          <a:p>
            <a:pPr indent="-342900" lvl="0" marL="457200" rtl="0" algn="l">
              <a:spcBef>
                <a:spcPts val="0"/>
              </a:spcBef>
              <a:spcAft>
                <a:spcPts val="0"/>
              </a:spcAft>
              <a:buSzPts val="1800"/>
              <a:buChar char="●"/>
            </a:pPr>
            <a:r>
              <a:rPr lang="en"/>
              <a:t>In each resolution step, at least one of the clauses must be supporting</a:t>
            </a:r>
            <a:endParaRPr/>
          </a:p>
          <a:p>
            <a:pPr indent="-342900" lvl="0" marL="457200" rtl="0" algn="l">
              <a:spcBef>
                <a:spcPts val="0"/>
              </a:spcBef>
              <a:spcAft>
                <a:spcPts val="0"/>
              </a:spcAft>
              <a:buSzPts val="1800"/>
              <a:buChar char="●"/>
            </a:pPr>
            <a:r>
              <a:rPr lang="en"/>
              <a:t>Resulting clause from resolution step is added to the set of support</a:t>
            </a:r>
            <a:endParaRPr/>
          </a:p>
          <a:p>
            <a:pPr indent="-342900" lvl="0" marL="457200" rtl="0" algn="l">
              <a:spcBef>
                <a:spcPts val="0"/>
              </a:spcBef>
              <a:spcAft>
                <a:spcPts val="0"/>
              </a:spcAft>
              <a:buSzPts val="1800"/>
              <a:buChar char="●"/>
            </a:pPr>
            <a:r>
              <a:rPr lang="en"/>
              <a:t>If the empty clause can theoretically be reached using unlimited resolution, it can also be reached under this restriction with less branching</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6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Unit and Input Resolution</a:t>
            </a:r>
            <a:endParaRPr/>
          </a:p>
        </p:txBody>
      </p:sp>
      <p:sp>
        <p:nvSpPr>
          <p:cNvPr id="1019" name="Google Shape;1019;p16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Unit Resolution</a:t>
            </a:r>
            <a:r>
              <a:rPr lang="en"/>
              <a:t>: in each resolution step, at least one of the two resolved clauses must be a unit clause</a:t>
            </a:r>
            <a:endParaRPr/>
          </a:p>
          <a:p>
            <a:pPr indent="-342900" lvl="0" marL="457200" rtl="0" algn="l">
              <a:spcBef>
                <a:spcPts val="0"/>
              </a:spcBef>
              <a:spcAft>
                <a:spcPts val="0"/>
              </a:spcAft>
              <a:buSzPts val="1800"/>
              <a:buChar char="●"/>
            </a:pPr>
            <a:r>
              <a:rPr b="1" lang="en"/>
              <a:t>Input Resolution</a:t>
            </a:r>
            <a:r>
              <a:rPr lang="en"/>
              <a:t>: in each resolution step, at least one of the two resolved clauses must be a from the initial set of original clauses</a:t>
            </a:r>
            <a:endParaRPr/>
          </a:p>
          <a:p>
            <a:pPr indent="-342900" lvl="0" marL="457200" rtl="0" algn="l">
              <a:spcBef>
                <a:spcPts val="0"/>
              </a:spcBef>
              <a:spcAft>
                <a:spcPts val="0"/>
              </a:spcAft>
              <a:buSzPts val="1800"/>
              <a:buChar char="●"/>
            </a:pPr>
            <a:r>
              <a:rPr lang="en"/>
              <a:t>Neither </a:t>
            </a:r>
            <a:r>
              <a:rPr lang="en"/>
              <a:t>strategy</a:t>
            </a:r>
            <a:r>
              <a:rPr lang="en"/>
              <a:t> is </a:t>
            </a:r>
            <a:r>
              <a:rPr b="1" lang="en"/>
              <a:t>refutation complete</a:t>
            </a:r>
            <a:r>
              <a:rPr lang="en"/>
              <a:t> for </a:t>
            </a:r>
            <a:r>
              <a:rPr lang="en"/>
              <a:t>arbitrary</a:t>
            </a:r>
            <a:r>
              <a:rPr lang="en"/>
              <a:t> sets of initial clauses, but both are complete for sets of </a:t>
            </a:r>
            <a:r>
              <a:rPr b="1" lang="en"/>
              <a:t>Horn clauses</a:t>
            </a:r>
            <a:endParaRPr b="1"/>
          </a:p>
          <a:p>
            <a:pPr indent="-342900" lvl="0" marL="457200" rtl="0" algn="l">
              <a:spcBef>
                <a:spcPts val="0"/>
              </a:spcBef>
              <a:spcAft>
                <a:spcPts val="0"/>
              </a:spcAft>
              <a:buSzPts val="1800"/>
              <a:buChar char="●"/>
            </a:pPr>
            <a:r>
              <a:rPr lang="en"/>
              <a:t>For a more general set of initial clauses, an empty clause can be reached with unit resolution if and only if it can be reached with input resolution</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16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Resolution</a:t>
            </a:r>
            <a:endParaRPr/>
          </a:p>
        </p:txBody>
      </p:sp>
      <p:sp>
        <p:nvSpPr>
          <p:cNvPr id="1025" name="Google Shape;1025;p16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Linear resolution</a:t>
            </a:r>
            <a:r>
              <a:rPr lang="en"/>
              <a:t> is an important relaxation of input resolution discipline</a:t>
            </a:r>
            <a:endParaRPr/>
          </a:p>
          <a:p>
            <a:pPr indent="-342900" lvl="0" marL="457200" rtl="0" algn="l">
              <a:spcBef>
                <a:spcPts val="0"/>
              </a:spcBef>
              <a:spcAft>
                <a:spcPts val="0"/>
              </a:spcAft>
              <a:buSzPts val="1800"/>
              <a:buChar char="●"/>
            </a:pPr>
            <a:r>
              <a:rPr lang="en"/>
              <a:t>In each resolution step, at least one of the clauses is one of the initial clauses, or an </a:t>
            </a:r>
            <a:r>
              <a:rPr lang="en"/>
              <a:t>ancestor</a:t>
            </a:r>
            <a:r>
              <a:rPr lang="en"/>
              <a:t> of the other clause in the proof tree</a:t>
            </a:r>
            <a:endParaRPr/>
          </a:p>
          <a:p>
            <a:pPr indent="-342900" lvl="0" marL="457200" rtl="0" algn="l">
              <a:spcBef>
                <a:spcPts val="0"/>
              </a:spcBef>
              <a:spcAft>
                <a:spcPts val="0"/>
              </a:spcAft>
              <a:buSzPts val="1800"/>
              <a:buChar char="●"/>
            </a:pPr>
            <a:r>
              <a:rPr lang="en"/>
              <a:t>Produces proof trees whose shape is linear</a:t>
            </a:r>
            <a:endParaRPr/>
          </a:p>
          <a:p>
            <a:pPr indent="-342900" lvl="0" marL="457200" rtl="0" algn="l">
              <a:spcBef>
                <a:spcPts val="0"/>
              </a:spcBef>
              <a:spcAft>
                <a:spcPts val="0"/>
              </a:spcAft>
              <a:buSzPts val="1800"/>
              <a:buChar char="●"/>
            </a:pPr>
            <a:r>
              <a:rPr lang="en"/>
              <a:t>Refutation complete for all sets of disjunctive clauses</a:t>
            </a:r>
            <a:endParaRPr/>
          </a:p>
          <a:p>
            <a:pPr indent="-342900" lvl="0" marL="457200" rtl="0" algn="l">
              <a:spcBef>
                <a:spcPts val="0"/>
              </a:spcBef>
              <a:spcAft>
                <a:spcPts val="0"/>
              </a:spcAft>
              <a:buSzPts val="1800"/>
              <a:buChar char="●"/>
            </a:pPr>
            <a:r>
              <a:rPr lang="en"/>
              <a:t>Can be optimized further by using the negation of goal as the top clause, and still remains refutation complete</a:t>
            </a:r>
            <a:endParaRPr/>
          </a:p>
          <a:p>
            <a:pPr indent="-342900" lvl="0" marL="457200" rtl="0" algn="l">
              <a:spcBef>
                <a:spcPts val="0"/>
              </a:spcBef>
              <a:spcAft>
                <a:spcPts val="0"/>
              </a:spcAft>
              <a:buSzPts val="1800"/>
              <a:buChar char="●"/>
            </a:pPr>
            <a:r>
              <a:rPr lang="en"/>
              <a:t>Remains refutation complete under further restriction that ancestor clauses are limited to </a:t>
            </a:r>
            <a:r>
              <a:rPr b="1" lang="en"/>
              <a:t>merges</a:t>
            </a:r>
            <a:r>
              <a:rPr lang="en"/>
              <a:t>, literal collapses to singleton under unification</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16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Situation</a:t>
            </a:r>
            <a:r>
              <a:rPr lang="en"/>
              <a:t> Calculus</a:t>
            </a:r>
            <a:endParaRPr/>
          </a:p>
        </p:txBody>
      </p:sp>
      <p:sp>
        <p:nvSpPr>
          <p:cNvPr id="1031" name="Google Shape;1031;p16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to model dynamic world using first order </a:t>
            </a:r>
            <a:r>
              <a:rPr lang="en"/>
              <a:t>predicate</a:t>
            </a:r>
            <a:r>
              <a:rPr lang="en"/>
              <a:t> logic</a:t>
            </a:r>
            <a:endParaRPr/>
          </a:p>
          <a:p>
            <a:pPr indent="-342900" lvl="0" marL="457200" rtl="0" algn="l">
              <a:spcBef>
                <a:spcPts val="0"/>
              </a:spcBef>
              <a:spcAft>
                <a:spcPts val="0"/>
              </a:spcAft>
              <a:buSzPts val="1800"/>
              <a:buChar char="●"/>
            </a:pPr>
            <a:r>
              <a:rPr lang="en"/>
              <a:t>Fluents are predicates whose truth value depends on current situation in addition to their actual parameters, situations reified as objects in models</a:t>
            </a:r>
            <a:endParaRPr/>
          </a:p>
          <a:p>
            <a:pPr indent="-342900" lvl="0" marL="457200" rtl="0" algn="l">
              <a:spcBef>
                <a:spcPts val="0"/>
              </a:spcBef>
              <a:spcAft>
                <a:spcPts val="0"/>
              </a:spcAft>
              <a:buSzPts val="1800"/>
              <a:buChar char="●"/>
            </a:pPr>
            <a:r>
              <a:rPr lang="en"/>
              <a:t>Laws of </a:t>
            </a:r>
            <a:r>
              <a:rPr lang="en"/>
              <a:t>environment</a:t>
            </a:r>
            <a:r>
              <a:rPr lang="en"/>
              <a:t> expressed as non-logical axioms of form</a:t>
            </a:r>
            <a:br>
              <a:rPr lang="en"/>
            </a:br>
            <a:r>
              <a:rPr lang="en"/>
              <a:t>(Pre(</a:t>
            </a:r>
            <a:r>
              <a:rPr i="1" lang="en"/>
              <a:t>s</a:t>
            </a:r>
            <a:r>
              <a:rPr lang="en"/>
              <a:t>) </a:t>
            </a:r>
            <a:r>
              <a:rPr lang="en"/>
              <a:t>⋀</a:t>
            </a:r>
            <a:r>
              <a:rPr lang="en"/>
              <a:t> Result(</a:t>
            </a:r>
            <a:r>
              <a:rPr i="1" lang="en"/>
              <a:t>s</a:t>
            </a:r>
            <a:r>
              <a:rPr lang="en"/>
              <a:t>, </a:t>
            </a:r>
            <a:r>
              <a:rPr i="1" lang="en"/>
              <a:t>a</a:t>
            </a:r>
            <a:r>
              <a:rPr lang="en"/>
              <a:t>, </a:t>
            </a:r>
            <a:r>
              <a:rPr i="1" lang="en"/>
              <a:t>s</a:t>
            </a:r>
            <a:r>
              <a:rPr lang="en"/>
              <a:t>')) ⇒ Post(s')</a:t>
            </a:r>
            <a:endParaRPr/>
          </a:p>
          <a:p>
            <a:pPr indent="-342900" lvl="0" marL="457200" rtl="0" algn="l">
              <a:spcBef>
                <a:spcPts val="0"/>
              </a:spcBef>
              <a:spcAft>
                <a:spcPts val="0"/>
              </a:spcAft>
              <a:buSzPts val="1800"/>
              <a:buChar char="●"/>
            </a:pPr>
            <a:r>
              <a:rPr lang="en"/>
              <a:t>Pre(</a:t>
            </a:r>
            <a:r>
              <a:rPr i="1" lang="en"/>
              <a:t>s</a:t>
            </a:r>
            <a:r>
              <a:rPr lang="en"/>
              <a:t>) expresses the </a:t>
            </a:r>
            <a:r>
              <a:rPr b="1" lang="en"/>
              <a:t>precondition</a:t>
            </a:r>
            <a:r>
              <a:rPr lang="en"/>
              <a:t> that action </a:t>
            </a:r>
            <a:r>
              <a:rPr i="1" lang="en"/>
              <a:t>a</a:t>
            </a:r>
            <a:r>
              <a:rPr lang="en"/>
              <a:t> is possible in situation </a:t>
            </a:r>
            <a:r>
              <a:rPr i="1" lang="en"/>
              <a:t>s</a:t>
            </a:r>
            <a:endParaRPr i="1"/>
          </a:p>
          <a:p>
            <a:pPr indent="-342900" lvl="0" marL="457200" rtl="0" algn="l">
              <a:spcBef>
                <a:spcPts val="0"/>
              </a:spcBef>
              <a:spcAft>
                <a:spcPts val="0"/>
              </a:spcAft>
              <a:buSzPts val="1800"/>
              <a:buChar char="●"/>
            </a:pPr>
            <a:r>
              <a:rPr lang="en"/>
              <a:t>Result(</a:t>
            </a:r>
            <a:r>
              <a:rPr i="1" lang="en"/>
              <a:t>s</a:t>
            </a:r>
            <a:r>
              <a:rPr lang="en"/>
              <a:t>, </a:t>
            </a:r>
            <a:r>
              <a:rPr i="1" lang="en"/>
              <a:t>a</a:t>
            </a:r>
            <a:r>
              <a:rPr lang="en"/>
              <a:t>, </a:t>
            </a:r>
            <a:r>
              <a:rPr i="1" lang="en"/>
              <a:t>s</a:t>
            </a:r>
            <a:r>
              <a:rPr lang="en"/>
              <a:t>') says that performing action </a:t>
            </a:r>
            <a:r>
              <a:rPr i="1" lang="en"/>
              <a:t>a</a:t>
            </a:r>
            <a:r>
              <a:rPr lang="en"/>
              <a:t> in the situation </a:t>
            </a:r>
            <a:r>
              <a:rPr i="1" lang="en"/>
              <a:t>s</a:t>
            </a:r>
            <a:r>
              <a:rPr lang="en"/>
              <a:t> can create the new situation </a:t>
            </a:r>
            <a:r>
              <a:rPr i="1" lang="en"/>
              <a:t>s</a:t>
            </a:r>
            <a:r>
              <a:rPr lang="en"/>
              <a:t>' (this predicate is not necessarily </a:t>
            </a:r>
            <a:r>
              <a:rPr b="1" lang="en"/>
              <a:t>deterministic</a:t>
            </a:r>
            <a:r>
              <a:rPr lang="en"/>
              <a:t>)</a:t>
            </a:r>
            <a:endParaRPr/>
          </a:p>
          <a:p>
            <a:pPr indent="-342900" lvl="0" marL="457200" rtl="0" algn="l">
              <a:spcBef>
                <a:spcPts val="0"/>
              </a:spcBef>
              <a:spcAft>
                <a:spcPts val="0"/>
              </a:spcAft>
              <a:buSzPts val="1800"/>
              <a:buChar char="●"/>
            </a:pPr>
            <a:r>
              <a:rPr lang="en"/>
              <a:t>Post(</a:t>
            </a:r>
            <a:r>
              <a:rPr i="1" lang="en"/>
              <a:t>s</a:t>
            </a:r>
            <a:r>
              <a:rPr lang="en"/>
              <a:t>') describes the new situation </a:t>
            </a:r>
            <a:r>
              <a:rPr i="1" lang="en"/>
              <a:t>s</a:t>
            </a:r>
            <a:r>
              <a:rPr lang="en"/>
              <a:t>' </a:t>
            </a:r>
            <a:r>
              <a:rPr lang="en"/>
              <a:t>resulting from action</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17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Frame Problem</a:t>
            </a:r>
            <a:endParaRPr/>
          </a:p>
        </p:txBody>
      </p:sp>
      <p:sp>
        <p:nvSpPr>
          <p:cNvPr id="1037" name="Google Shape;1037;p17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sense of the fixed background of an animation frame, we need to way to somehow describe all the things that performing the action does not change</a:t>
            </a:r>
            <a:endParaRPr/>
          </a:p>
          <a:p>
            <a:pPr indent="-342900" lvl="0" marL="457200" rtl="0" algn="l">
              <a:spcBef>
                <a:spcPts val="0"/>
              </a:spcBef>
              <a:spcAft>
                <a:spcPts val="0"/>
              </a:spcAft>
              <a:buSzPts val="1800"/>
              <a:buChar char="●"/>
            </a:pPr>
            <a:r>
              <a:rPr lang="en"/>
              <a:t>That is, every Foo for which Foo(</a:t>
            </a:r>
            <a:r>
              <a:rPr i="1" lang="en"/>
              <a:t>s</a:t>
            </a:r>
            <a:r>
              <a:rPr lang="en"/>
              <a:t>) ⇔ Foo(</a:t>
            </a:r>
            <a:r>
              <a:rPr i="1" lang="en"/>
              <a:t>s</a:t>
            </a:r>
            <a:r>
              <a:rPr lang="en"/>
              <a:t>')</a:t>
            </a:r>
            <a:endParaRPr/>
          </a:p>
          <a:p>
            <a:pPr indent="-342900" lvl="0" marL="457200" rtl="0" algn="l">
              <a:spcBef>
                <a:spcPts val="0"/>
              </a:spcBef>
              <a:spcAft>
                <a:spcPts val="0"/>
              </a:spcAft>
              <a:buSzPts val="1800"/>
              <a:buChar char="●"/>
            </a:pPr>
            <a:r>
              <a:rPr lang="en"/>
              <a:t>Cannot be expressed directly in first order logic, since we can't quantify over predicates to say "For all predicates </a:t>
            </a:r>
            <a:r>
              <a:rPr lang="en"/>
              <a:t>other </a:t>
            </a:r>
            <a:r>
              <a:rPr lang="en"/>
              <a:t>than these..."</a:t>
            </a:r>
            <a:endParaRPr/>
          </a:p>
          <a:p>
            <a:pPr indent="-342900" lvl="0" marL="457200" rtl="0" algn="l">
              <a:spcBef>
                <a:spcPts val="0"/>
              </a:spcBef>
              <a:spcAft>
                <a:spcPts val="0"/>
              </a:spcAft>
              <a:buSzPts val="1800"/>
              <a:buChar char="●"/>
            </a:pPr>
            <a:r>
              <a:rPr lang="en"/>
              <a:t>If this problem isn't solved somehow, we can't infer anything about </a:t>
            </a:r>
            <a:r>
              <a:rPr i="1" lang="en"/>
              <a:t>s</a:t>
            </a:r>
            <a:r>
              <a:rPr lang="en"/>
              <a:t>'</a:t>
            </a:r>
            <a:endParaRPr/>
          </a:p>
          <a:p>
            <a:pPr indent="-342900" lvl="0" marL="457200" rtl="0" algn="l">
              <a:spcBef>
                <a:spcPts val="0"/>
              </a:spcBef>
              <a:spcAft>
                <a:spcPts val="0"/>
              </a:spcAft>
              <a:buSzPts val="1800"/>
              <a:buChar char="●"/>
            </a:pPr>
            <a:r>
              <a:rPr lang="en"/>
              <a:t>See the famous "</a:t>
            </a:r>
            <a:r>
              <a:rPr b="1" lang="en"/>
              <a:t>Yale shooting problem</a:t>
            </a:r>
            <a:r>
              <a:rPr lang="en"/>
              <a:t>" for a toy example that is surprisingly difficult to solve using first order logic and situation calculus</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7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Difficulties With Situation Calculus</a:t>
            </a:r>
            <a:endParaRPr/>
          </a:p>
        </p:txBody>
      </p:sp>
      <p:sp>
        <p:nvSpPr>
          <p:cNvPr id="1043" name="Google Shape;1043;p17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a:t>
            </a:r>
            <a:r>
              <a:rPr lang="en"/>
              <a:t>complex</a:t>
            </a:r>
            <a:r>
              <a:rPr lang="en"/>
              <a:t> interconnected </a:t>
            </a:r>
            <a:r>
              <a:rPr lang="en"/>
              <a:t>environment</a:t>
            </a:r>
            <a:r>
              <a:rPr lang="en"/>
              <a:t>, situation calculus is difficult </a:t>
            </a:r>
            <a:endParaRPr/>
          </a:p>
          <a:p>
            <a:pPr indent="-342900" lvl="0" marL="457200" rtl="0" algn="l">
              <a:spcBef>
                <a:spcPts val="0"/>
              </a:spcBef>
              <a:spcAft>
                <a:spcPts val="0"/>
              </a:spcAft>
              <a:buSzPts val="1800"/>
              <a:buChar char="●"/>
            </a:pPr>
            <a:r>
              <a:rPr b="1" lang="en"/>
              <a:t>Qualification problem</a:t>
            </a:r>
            <a:r>
              <a:rPr lang="en"/>
              <a:t>: formula Pre(</a:t>
            </a:r>
            <a:r>
              <a:rPr i="1" lang="en"/>
              <a:t>s</a:t>
            </a:r>
            <a:r>
              <a:rPr lang="en"/>
              <a:t>) becomes horrendously complex</a:t>
            </a:r>
            <a:endParaRPr/>
          </a:p>
          <a:p>
            <a:pPr indent="-342900" lvl="0" marL="457200" rtl="0" algn="l">
              <a:spcBef>
                <a:spcPts val="0"/>
              </a:spcBef>
              <a:spcAft>
                <a:spcPts val="0"/>
              </a:spcAft>
              <a:buSzPts val="1800"/>
              <a:buChar char="●"/>
            </a:pPr>
            <a:r>
              <a:rPr lang="en"/>
              <a:t>In shooting problem, bullet must not be made of bubblegum, etc.</a:t>
            </a:r>
            <a:endParaRPr/>
          </a:p>
          <a:p>
            <a:pPr indent="-342900" lvl="0" marL="457200" rtl="0" algn="l">
              <a:spcBef>
                <a:spcPts val="0"/>
              </a:spcBef>
              <a:spcAft>
                <a:spcPts val="0"/>
              </a:spcAft>
              <a:buSzPts val="1800"/>
              <a:buChar char="●"/>
            </a:pPr>
            <a:r>
              <a:rPr b="1" lang="en"/>
              <a:t>Ramification problem</a:t>
            </a:r>
            <a:r>
              <a:rPr lang="en"/>
              <a:t>: formula Post(s') becomes horrendously complex</a:t>
            </a:r>
            <a:endParaRPr/>
          </a:p>
          <a:p>
            <a:pPr indent="-342900" lvl="0" marL="457200" rtl="0" algn="l">
              <a:spcBef>
                <a:spcPts val="0"/>
              </a:spcBef>
              <a:spcAft>
                <a:spcPts val="0"/>
              </a:spcAft>
              <a:buSzPts val="1800"/>
              <a:buChar char="●"/>
            </a:pPr>
            <a:r>
              <a:rPr lang="en"/>
              <a:t>In addition to their direct consequences, actions can have many indirect consequences to their </a:t>
            </a:r>
            <a:r>
              <a:rPr lang="en"/>
              <a:t>environment</a:t>
            </a:r>
            <a:endParaRPr/>
          </a:p>
          <a:p>
            <a:pPr indent="-342900" lvl="0" marL="457200" rtl="0" algn="l">
              <a:spcBef>
                <a:spcPts val="0"/>
              </a:spcBef>
              <a:spcAft>
                <a:spcPts val="0"/>
              </a:spcAft>
              <a:buSzPts val="1800"/>
              <a:buChar char="●"/>
            </a:pPr>
            <a:r>
              <a:rPr lang="en"/>
              <a:t>Moving a box from point </a:t>
            </a:r>
            <a:r>
              <a:rPr i="1" lang="en"/>
              <a:t>A</a:t>
            </a:r>
            <a:r>
              <a:rPr lang="en"/>
              <a:t> to point </a:t>
            </a:r>
            <a:r>
              <a:rPr i="1" lang="en"/>
              <a:t>B</a:t>
            </a:r>
            <a:r>
              <a:rPr lang="en"/>
              <a:t> also moves </a:t>
            </a:r>
            <a:r>
              <a:rPr lang="en"/>
              <a:t>everything</a:t>
            </a:r>
            <a:r>
              <a:rPr lang="en"/>
              <a:t> inside the box and on top of it, including all the dust</a:t>
            </a:r>
            <a:endParaRPr/>
          </a:p>
          <a:p>
            <a:pPr indent="-342900" lvl="0" marL="457200" rtl="0" algn="l">
              <a:spcBef>
                <a:spcPts val="0"/>
              </a:spcBef>
              <a:spcAft>
                <a:spcPts val="0"/>
              </a:spcAft>
              <a:buSzPts val="1800"/>
              <a:buChar char="●"/>
            </a:pPr>
            <a:r>
              <a:rPr b="1" lang="en"/>
              <a:t>Nondeterminism</a:t>
            </a:r>
            <a:r>
              <a:rPr lang="en"/>
              <a:t>: predicate Result(</a:t>
            </a:r>
            <a:r>
              <a:rPr i="1" lang="en"/>
              <a:t>s</a:t>
            </a:r>
            <a:r>
              <a:rPr lang="en"/>
              <a:t>, </a:t>
            </a:r>
            <a:r>
              <a:rPr i="1" lang="en"/>
              <a:t>a</a:t>
            </a:r>
            <a:r>
              <a:rPr lang="en"/>
              <a:t>, </a:t>
            </a:r>
            <a:r>
              <a:rPr i="1" lang="en"/>
              <a:t>s</a:t>
            </a:r>
            <a:r>
              <a:rPr lang="en"/>
              <a:t>') is not a function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Merchants</a:t>
            </a:r>
            <a:endParaRPr/>
          </a:p>
        </p:txBody>
      </p:sp>
      <p:sp>
        <p:nvSpPr>
          <p:cNvPr id="183" name="Google Shape;183;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Rationality is not omniscience in environments that are not observable or where the actions don't lead to deterministic outcomes</a:t>
            </a:r>
            <a:endParaRPr/>
          </a:p>
          <a:p>
            <a:pPr indent="-342900" lvl="0" marL="457200" rtl="0" algn="l">
              <a:spcBef>
                <a:spcPts val="0"/>
              </a:spcBef>
              <a:spcAft>
                <a:spcPts val="0"/>
              </a:spcAft>
              <a:buSzPts val="1800"/>
              <a:buChar char="●"/>
            </a:pPr>
            <a:r>
              <a:rPr lang="en"/>
              <a:t>An action is judged by its expected value, given the information available at the time the decision was made</a:t>
            </a:r>
            <a:endParaRPr/>
          </a:p>
          <a:p>
            <a:pPr indent="-342900" lvl="0" marL="457200" rtl="0" algn="l">
              <a:spcBef>
                <a:spcPts val="0"/>
              </a:spcBef>
              <a:spcAft>
                <a:spcPts val="0"/>
              </a:spcAft>
              <a:buSzPts val="1800"/>
              <a:buChar char="●"/>
            </a:pPr>
            <a:r>
              <a:rPr lang="en"/>
              <a:t>It's always easy to be a "Monday morning quarterback" and start </a:t>
            </a:r>
            <a:r>
              <a:rPr b="1" lang="en"/>
              <a:t>resulting</a:t>
            </a:r>
            <a:r>
              <a:rPr lang="en"/>
              <a:t> after the fact when all the cards are face up and the actions are obvious</a:t>
            </a:r>
            <a:endParaRPr/>
          </a:p>
          <a:p>
            <a:pPr indent="-342900" lvl="0" marL="457200" rtl="0" algn="l">
              <a:spcBef>
                <a:spcPts val="0"/>
              </a:spcBef>
              <a:spcAft>
                <a:spcPts val="0"/>
              </a:spcAft>
              <a:buSzPts val="1800"/>
              <a:buChar char="●"/>
            </a:pPr>
            <a:r>
              <a:rPr lang="en"/>
              <a:t>There are many branching futures, but only one linear past</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17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Higher-Order Predicate Logics</a:t>
            </a:r>
            <a:endParaRPr/>
          </a:p>
        </p:txBody>
      </p:sp>
      <p:sp>
        <p:nvSpPr>
          <p:cNvPr id="1049" name="Google Shape;1049;p17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Propositional logic is a special case of predicate logic that has no literals or function symbols, and all predicates are nullary</a:t>
            </a:r>
            <a:endParaRPr/>
          </a:p>
          <a:p>
            <a:pPr indent="-342900" lvl="0" marL="457200" rtl="0" algn="l">
              <a:spcBef>
                <a:spcPts val="0"/>
              </a:spcBef>
              <a:spcAft>
                <a:spcPts val="0"/>
              </a:spcAft>
              <a:buSzPts val="1800"/>
              <a:buChar char="●"/>
            </a:pPr>
            <a:r>
              <a:rPr lang="en"/>
              <a:t>Propositional logic can be thought of as </a:t>
            </a:r>
            <a:r>
              <a:rPr b="1" lang="en"/>
              <a:t>zeroth-order predicate logic</a:t>
            </a:r>
            <a:endParaRPr b="1"/>
          </a:p>
          <a:p>
            <a:pPr indent="-342900" lvl="0" marL="457200" rtl="0" algn="l">
              <a:spcBef>
                <a:spcPts val="0"/>
              </a:spcBef>
              <a:spcAft>
                <a:spcPts val="0"/>
              </a:spcAft>
              <a:buSzPts val="1800"/>
              <a:buChar char="●"/>
            </a:pPr>
            <a:r>
              <a:rPr lang="en"/>
              <a:t>Seems obvious to now ask if there exist second order and higher logics</a:t>
            </a:r>
            <a:endParaRPr/>
          </a:p>
          <a:p>
            <a:pPr indent="-342900" lvl="0" marL="457200" rtl="0" algn="l">
              <a:spcBef>
                <a:spcPts val="0"/>
              </a:spcBef>
              <a:spcAft>
                <a:spcPts val="0"/>
              </a:spcAft>
              <a:buSzPts val="1800"/>
              <a:buChar char="●"/>
            </a:pPr>
            <a:r>
              <a:rPr lang="en"/>
              <a:t>Second order logic allows quantifiers over first order predicates</a:t>
            </a:r>
            <a:endParaRPr/>
          </a:p>
          <a:p>
            <a:pPr indent="-342900" lvl="0" marL="457200" rtl="0" algn="l">
              <a:spcBef>
                <a:spcPts val="0"/>
              </a:spcBef>
              <a:spcAft>
                <a:spcPts val="0"/>
              </a:spcAft>
              <a:buSzPts val="1800"/>
              <a:buChar char="●"/>
            </a:pPr>
            <a:r>
              <a:rPr lang="en"/>
              <a:t>For example, can say </a:t>
            </a:r>
            <a:r>
              <a:rPr lang="en">
                <a:solidFill>
                  <a:srgbClr val="000000"/>
                </a:solidFill>
                <a:highlight>
                  <a:schemeClr val="lt1"/>
                </a:highlight>
              </a:rPr>
              <a:t>∀ P: </a:t>
            </a:r>
            <a:r>
              <a:rPr lang="en"/>
              <a:t>∃</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P(</a:t>
            </a:r>
            <a:r>
              <a:rPr i="1" lang="en">
                <a:solidFill>
                  <a:srgbClr val="000000"/>
                </a:solidFill>
                <a:highlight>
                  <a:schemeClr val="lt1"/>
                </a:highlight>
              </a:rPr>
              <a:t>x</a:t>
            </a:r>
            <a:r>
              <a:rPr lang="en">
                <a:solidFill>
                  <a:srgbClr val="000000"/>
                </a:solidFill>
                <a:highlight>
                  <a:schemeClr val="lt1"/>
                </a:highlight>
              </a:rPr>
              <a:t>) to say that for every unary predicate, there must be one object that makes that predicate true </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Second order logic does not allow computable proof theory </a:t>
            </a:r>
            <a:endParaRPr>
              <a:solidFill>
                <a:srgbClr val="000000"/>
              </a:solidFill>
              <a:highlight>
                <a:schemeClr val="lt1"/>
              </a:highlight>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17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9: Bayesian Probabilities</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17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Kolmogorov Axioms</a:t>
            </a:r>
            <a:endParaRPr/>
          </a:p>
        </p:txBody>
      </p:sp>
      <p:sp>
        <p:nvSpPr>
          <p:cNvPr id="1060" name="Google Shape;1060;p17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 though probabilities are subjective and reasonable Bayesians can </a:t>
            </a:r>
            <a:r>
              <a:rPr lang="en"/>
              <a:t>disagree</a:t>
            </a:r>
            <a:r>
              <a:rPr lang="en"/>
              <a:t> based on their different observations and evidence, any coherent assignment of probabilities must still satisfy the </a:t>
            </a:r>
            <a:r>
              <a:rPr b="1" lang="en"/>
              <a:t>Kolmogorov Axioms</a:t>
            </a:r>
            <a:r>
              <a:rPr lang="en"/>
              <a:t>:</a:t>
            </a:r>
            <a:endParaRPr/>
          </a:p>
          <a:p>
            <a:pPr indent="-342900" lvl="0" marL="457200" rtl="0" algn="l">
              <a:spcBef>
                <a:spcPts val="0"/>
              </a:spcBef>
              <a:spcAft>
                <a:spcPts val="0"/>
              </a:spcAft>
              <a:buSzPts val="1800"/>
              <a:buChar char="●"/>
            </a:pPr>
            <a:r>
              <a:rPr lang="en"/>
              <a:t>Every P(</a:t>
            </a:r>
            <a:r>
              <a:rPr i="1" lang="en"/>
              <a:t>A</a:t>
            </a:r>
            <a:r>
              <a:rPr lang="en"/>
              <a:t>) must be a real number in range [0, 1]</a:t>
            </a:r>
            <a:endParaRPr/>
          </a:p>
          <a:p>
            <a:pPr indent="-342900" lvl="0" marL="457200" rtl="0" algn="l">
              <a:spcBef>
                <a:spcPts val="0"/>
              </a:spcBef>
              <a:spcAft>
                <a:spcPts val="0"/>
              </a:spcAft>
              <a:buSzPts val="1800"/>
              <a:buChar char="●"/>
            </a:pPr>
            <a:r>
              <a:rPr lang="en"/>
              <a:t>For any </a:t>
            </a:r>
            <a:r>
              <a:rPr i="1" lang="en"/>
              <a:t>A</a:t>
            </a:r>
            <a:r>
              <a:rPr lang="en"/>
              <a:t> and </a:t>
            </a:r>
            <a:r>
              <a:rPr i="1" lang="en"/>
              <a:t>B</a:t>
            </a:r>
            <a:r>
              <a:rPr lang="en"/>
              <a:t>, must have </a:t>
            </a:r>
            <a:r>
              <a:rPr b="1" lang="en"/>
              <a:t>P(</a:t>
            </a:r>
            <a:r>
              <a:rPr b="1" i="1" lang="en"/>
              <a:t>A</a:t>
            </a:r>
            <a:r>
              <a:rPr b="1" lang="en"/>
              <a:t> ∨ </a:t>
            </a:r>
            <a:r>
              <a:rPr b="1" i="1" lang="en"/>
              <a:t>B</a:t>
            </a:r>
            <a:r>
              <a:rPr b="1" lang="en"/>
              <a:t>) = P(</a:t>
            </a:r>
            <a:r>
              <a:rPr b="1" i="1" lang="en"/>
              <a:t>A</a:t>
            </a:r>
            <a:r>
              <a:rPr b="1" lang="en"/>
              <a:t>) + P(</a:t>
            </a:r>
            <a:r>
              <a:rPr b="1" i="1" lang="en"/>
              <a:t>B</a:t>
            </a:r>
            <a:r>
              <a:rPr b="1" lang="en"/>
              <a:t>) – P(</a:t>
            </a:r>
            <a:r>
              <a:rPr b="1" i="1" lang="en"/>
              <a:t>A</a:t>
            </a:r>
            <a:r>
              <a:rPr b="1" lang="en"/>
              <a:t> </a:t>
            </a:r>
            <a:r>
              <a:rPr b="1" lang="en">
                <a:solidFill>
                  <a:srgbClr val="000000"/>
                </a:solidFill>
                <a:highlight>
                  <a:schemeClr val="lt1"/>
                </a:highlight>
              </a:rPr>
              <a:t>∧</a:t>
            </a:r>
            <a:r>
              <a:rPr b="1" lang="en"/>
              <a:t> </a:t>
            </a:r>
            <a:r>
              <a:rPr b="1" i="1" lang="en"/>
              <a:t>B</a:t>
            </a:r>
            <a:r>
              <a:rPr b="1" lang="en"/>
              <a:t>)</a:t>
            </a:r>
            <a:endParaRPr b="1"/>
          </a:p>
          <a:p>
            <a:pPr indent="-342900" lvl="0" marL="457200" rtl="0" algn="l">
              <a:spcBef>
                <a:spcPts val="0"/>
              </a:spcBef>
              <a:spcAft>
                <a:spcPts val="0"/>
              </a:spcAft>
              <a:buSzPts val="1800"/>
              <a:buChar char="●"/>
            </a:pPr>
            <a:r>
              <a:rPr lang="en"/>
              <a:t>Several other truths of probabilities follow from these two axioms, such as:</a:t>
            </a:r>
            <a:endParaRPr/>
          </a:p>
          <a:p>
            <a:pPr indent="-342900" lvl="0" marL="457200" rtl="0" algn="l">
              <a:spcBef>
                <a:spcPts val="0"/>
              </a:spcBef>
              <a:spcAft>
                <a:spcPts val="0"/>
              </a:spcAft>
              <a:buSzPts val="1800"/>
              <a:buChar char="●"/>
            </a:pPr>
            <a:r>
              <a:rPr lang="en"/>
              <a:t>P(True) = 1, P(False) = 0, P(not-</a:t>
            </a:r>
            <a:r>
              <a:rPr i="1" lang="en"/>
              <a:t>A</a:t>
            </a:r>
            <a:r>
              <a:rPr lang="en"/>
              <a:t>) = 1 – P(</a:t>
            </a:r>
            <a:r>
              <a:rPr i="1" lang="en"/>
              <a:t>A</a:t>
            </a:r>
            <a:r>
              <a:rPr lang="en"/>
              <a:t>)</a:t>
            </a:r>
            <a:endParaRPr/>
          </a:p>
          <a:p>
            <a:pPr indent="-342900" lvl="0" marL="457200" rtl="0" algn="l">
              <a:spcBef>
                <a:spcPts val="0"/>
              </a:spcBef>
              <a:spcAft>
                <a:spcPts val="0"/>
              </a:spcAft>
              <a:buSzPts val="1800"/>
              <a:buChar char="●"/>
            </a:pPr>
            <a:r>
              <a:rPr lang="en"/>
              <a:t>P(</a:t>
            </a:r>
            <a:r>
              <a:rPr i="1" lang="en"/>
              <a:t>A</a:t>
            </a:r>
            <a:r>
              <a:rPr lang="en"/>
              <a:t> </a:t>
            </a:r>
            <a:r>
              <a:rPr lang="en">
                <a:solidFill>
                  <a:srgbClr val="000000"/>
                </a:solidFill>
                <a:highlight>
                  <a:schemeClr val="lt1"/>
                </a:highlight>
              </a:rPr>
              <a:t>∧</a:t>
            </a:r>
            <a:r>
              <a:rPr lang="en"/>
              <a:t> </a:t>
            </a:r>
            <a:r>
              <a:rPr i="1" lang="en"/>
              <a:t>B</a:t>
            </a:r>
            <a:r>
              <a:rPr lang="en"/>
              <a:t>) ≤ P(</a:t>
            </a:r>
            <a:r>
              <a:rPr i="1" lang="en"/>
              <a:t>A</a:t>
            </a:r>
            <a:r>
              <a:rPr lang="en"/>
              <a:t>) ≤ P(</a:t>
            </a:r>
            <a:r>
              <a:rPr i="1" lang="en"/>
              <a:t>A</a:t>
            </a:r>
            <a:r>
              <a:rPr lang="en"/>
              <a:t> ∨ </a:t>
            </a:r>
            <a:r>
              <a:rPr i="1" lang="en"/>
              <a:t>B</a:t>
            </a:r>
            <a:r>
              <a:rPr lang="en"/>
              <a:t>) (denying this is called </a:t>
            </a:r>
            <a:r>
              <a:rPr b="1" lang="en"/>
              <a:t>Conjunction fallacy</a:t>
            </a:r>
            <a:r>
              <a:rPr lang="en"/>
              <a:t>)</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1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Easy To Be Wise After The Event</a:t>
            </a:r>
            <a:endParaRPr/>
          </a:p>
        </p:txBody>
      </p:sp>
      <p:sp>
        <p:nvSpPr>
          <p:cNvPr id="1066" name="Google Shape;1066;p17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the same evidence, two honest Bayesians can't "agree to disagree"</a:t>
            </a:r>
            <a:endParaRPr/>
          </a:p>
          <a:p>
            <a:pPr indent="-342900" lvl="0" marL="457200" rtl="0" algn="l">
              <a:spcBef>
                <a:spcPts val="0"/>
              </a:spcBef>
              <a:spcAft>
                <a:spcPts val="0"/>
              </a:spcAft>
              <a:buSzPts val="1800"/>
              <a:buChar char="●"/>
            </a:pPr>
            <a:r>
              <a:rPr lang="en"/>
              <a:t>With </a:t>
            </a:r>
            <a:r>
              <a:rPr lang="en"/>
              <a:t>different</a:t>
            </a:r>
            <a:r>
              <a:rPr lang="en"/>
              <a:t> evidence, Alice and Bob can have different views on the probability P(</a:t>
            </a:r>
            <a:r>
              <a:rPr i="1" lang="en"/>
              <a:t>X</a:t>
            </a:r>
            <a:r>
              <a:rPr lang="en"/>
              <a:t>) of some event </a:t>
            </a:r>
            <a:r>
              <a:rPr i="1" lang="en"/>
              <a:t>X</a:t>
            </a:r>
            <a:endParaRPr i="1"/>
          </a:p>
          <a:p>
            <a:pPr indent="-342900" lvl="0" marL="457200" rtl="0" algn="l">
              <a:spcBef>
                <a:spcPts val="0"/>
              </a:spcBef>
              <a:spcAft>
                <a:spcPts val="0"/>
              </a:spcAft>
              <a:buSzPts val="1800"/>
              <a:buChar char="●"/>
            </a:pPr>
            <a:r>
              <a:rPr lang="en"/>
              <a:t>Suppose Alice believes that P(</a:t>
            </a:r>
            <a:r>
              <a:rPr i="1" lang="en"/>
              <a:t>X</a:t>
            </a:r>
            <a:r>
              <a:rPr lang="en"/>
              <a:t>) = 0.2, whereas Bob </a:t>
            </a:r>
            <a:r>
              <a:rPr lang="en"/>
              <a:t>believes</a:t>
            </a:r>
            <a:r>
              <a:rPr lang="en"/>
              <a:t> P(</a:t>
            </a:r>
            <a:r>
              <a:rPr i="1" lang="en"/>
              <a:t>X</a:t>
            </a:r>
            <a:r>
              <a:rPr lang="en"/>
              <a:t>) = 0.7</a:t>
            </a:r>
            <a:endParaRPr/>
          </a:p>
          <a:p>
            <a:pPr indent="-342900" lvl="0" marL="457200" rtl="0" algn="l">
              <a:spcBef>
                <a:spcPts val="0"/>
              </a:spcBef>
              <a:spcAft>
                <a:spcPts val="0"/>
              </a:spcAft>
              <a:buSzPts val="1800"/>
              <a:buChar char="●"/>
            </a:pPr>
            <a:r>
              <a:rPr lang="en"/>
              <a:t>Alice can offer Bob a bet where she bets not-</a:t>
            </a:r>
            <a:r>
              <a:rPr i="1" lang="en"/>
              <a:t>X</a:t>
            </a:r>
            <a:r>
              <a:rPr lang="en"/>
              <a:t>, offering odds up to 3 to 7</a:t>
            </a:r>
            <a:endParaRPr/>
          </a:p>
          <a:p>
            <a:pPr indent="-342900" lvl="0" marL="457200" rtl="0" algn="l">
              <a:spcBef>
                <a:spcPts val="0"/>
              </a:spcBef>
              <a:spcAft>
                <a:spcPts val="0"/>
              </a:spcAft>
              <a:buSzPts val="1800"/>
              <a:buChar char="●"/>
            </a:pPr>
            <a:r>
              <a:rPr lang="en"/>
              <a:t>Expected value for Bob is 0.7 * $3 – 0.3 * $7 = $0, he should accept</a:t>
            </a:r>
            <a:endParaRPr/>
          </a:p>
          <a:p>
            <a:pPr indent="-342900" lvl="0" marL="457200" rtl="0" algn="l">
              <a:spcBef>
                <a:spcPts val="0"/>
              </a:spcBef>
              <a:spcAft>
                <a:spcPts val="0"/>
              </a:spcAft>
              <a:buSzPts val="1800"/>
              <a:buChar char="●"/>
            </a:pPr>
            <a:r>
              <a:rPr lang="en"/>
              <a:t>However, even if Bob's </a:t>
            </a:r>
            <a:r>
              <a:rPr lang="en"/>
              <a:t>assessment is more realistic, Alice can still get lucky</a:t>
            </a:r>
            <a:endParaRPr/>
          </a:p>
          <a:p>
            <a:pPr indent="-342900" lvl="0" marL="457200" rtl="0" algn="l">
              <a:spcBef>
                <a:spcPts val="0"/>
              </a:spcBef>
              <a:spcAft>
                <a:spcPts val="0"/>
              </a:spcAft>
              <a:buSzPts val="1800"/>
              <a:buChar char="●"/>
            </a:pPr>
            <a:r>
              <a:rPr lang="en"/>
              <a:t>Even if </a:t>
            </a:r>
            <a:r>
              <a:rPr i="1" lang="en"/>
              <a:t>X</a:t>
            </a:r>
            <a:r>
              <a:rPr lang="en"/>
              <a:t> turns out to be false, it doesn't follow that Carol who claimed that P(</a:t>
            </a:r>
            <a:r>
              <a:rPr i="1" lang="en"/>
              <a:t>X</a:t>
            </a:r>
            <a:r>
              <a:rPr lang="en"/>
              <a:t>) = 0 would have been the most correct of the trio</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17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of Probabilities</a:t>
            </a:r>
            <a:endParaRPr/>
          </a:p>
        </p:txBody>
      </p:sp>
      <p:sp>
        <p:nvSpPr>
          <p:cNvPr id="1072" name="Google Shape;1072;p17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that our problem is to make an agent choose the optimal action</a:t>
            </a:r>
            <a:endParaRPr/>
          </a:p>
          <a:p>
            <a:pPr indent="-342900" lvl="0" marL="457200" rtl="0" algn="l">
              <a:spcBef>
                <a:spcPts val="0"/>
              </a:spcBef>
              <a:spcAft>
                <a:spcPts val="0"/>
              </a:spcAft>
              <a:buSzPts val="1800"/>
              <a:buChar char="●"/>
            </a:pPr>
            <a:r>
              <a:rPr lang="en"/>
              <a:t>Action values depend deterministically on hidden variables of environment</a:t>
            </a:r>
            <a:endParaRPr/>
          </a:p>
          <a:p>
            <a:pPr indent="-342900" lvl="0" marL="457200" rtl="0" algn="l">
              <a:spcBef>
                <a:spcPts val="0"/>
              </a:spcBef>
              <a:spcAft>
                <a:spcPts val="0"/>
              </a:spcAft>
              <a:buSzPts val="1800"/>
              <a:buChar char="●"/>
            </a:pPr>
            <a:r>
              <a:rPr lang="en"/>
              <a:t>For example, values of "call" and "fold" on Texas Hold'Em table depend on opponent's pocket cards (hidden) and the board (observed)</a:t>
            </a:r>
            <a:endParaRPr/>
          </a:p>
          <a:p>
            <a:pPr indent="-342900" lvl="0" marL="457200" rtl="0" algn="l">
              <a:spcBef>
                <a:spcPts val="0"/>
              </a:spcBef>
              <a:spcAft>
                <a:spcPts val="0"/>
              </a:spcAft>
              <a:buSzPts val="1800"/>
              <a:buChar char="●"/>
            </a:pPr>
            <a:r>
              <a:rPr lang="en"/>
              <a:t>Sometimes logical reasoning can reveal values of hidden variables</a:t>
            </a:r>
            <a:endParaRPr/>
          </a:p>
          <a:p>
            <a:pPr indent="-342900" lvl="0" marL="457200" rtl="0" algn="l">
              <a:spcBef>
                <a:spcPts val="0"/>
              </a:spcBef>
              <a:spcAft>
                <a:spcPts val="0"/>
              </a:spcAft>
              <a:buSzPts val="1800"/>
              <a:buChar char="●"/>
            </a:pPr>
            <a:r>
              <a:rPr lang="en"/>
              <a:t>In </a:t>
            </a:r>
            <a:r>
              <a:rPr lang="en"/>
              <a:t>presence of uncertainty, hidden variables are given probabilities</a:t>
            </a:r>
            <a:endParaRPr/>
          </a:p>
          <a:p>
            <a:pPr indent="-342900" lvl="0" marL="457200" rtl="0" algn="l">
              <a:spcBef>
                <a:spcPts val="0"/>
              </a:spcBef>
              <a:spcAft>
                <a:spcPts val="0"/>
              </a:spcAft>
              <a:buSzPts val="1800"/>
              <a:buChar char="●"/>
            </a:pPr>
            <a:r>
              <a:rPr lang="en"/>
              <a:t>Compute the </a:t>
            </a:r>
            <a:r>
              <a:rPr b="1" lang="en"/>
              <a:t>expected value</a:t>
            </a:r>
            <a:r>
              <a:rPr lang="en"/>
              <a:t> of the action by averaging action value over all hidden variable combinations, weighted by probabilities</a:t>
            </a:r>
            <a:endParaRPr/>
          </a:p>
          <a:p>
            <a:pPr indent="-342900" lvl="0" marL="457200" rtl="0" algn="l">
              <a:spcBef>
                <a:spcPts val="0"/>
              </a:spcBef>
              <a:spcAft>
                <a:spcPts val="0"/>
              </a:spcAft>
              <a:buSzPts val="1800"/>
              <a:buChar char="●"/>
            </a:pPr>
            <a:r>
              <a:rPr lang="en"/>
              <a:t>Choose the action with the highest expected value</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17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Denying Kolmogorov Axioms</a:t>
            </a:r>
            <a:endParaRPr/>
          </a:p>
        </p:txBody>
      </p:sp>
      <p:sp>
        <p:nvSpPr>
          <p:cNvPr id="1078" name="Google Shape;1078;p17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Joe Palooka believes P(</a:t>
            </a:r>
            <a:r>
              <a:rPr i="1" lang="en"/>
              <a:t>A</a:t>
            </a:r>
            <a:r>
              <a:rPr lang="en"/>
              <a:t>) = 0.4 and P(</a:t>
            </a:r>
            <a:r>
              <a:rPr i="1" lang="en"/>
              <a:t>B</a:t>
            </a:r>
            <a:r>
              <a:rPr lang="en"/>
              <a:t>) = 0.3, but P(</a:t>
            </a:r>
            <a:r>
              <a:rPr i="1" lang="en"/>
              <a:t>A</a:t>
            </a:r>
            <a:r>
              <a:rPr lang="en"/>
              <a:t> ∨ </a:t>
            </a:r>
            <a:r>
              <a:rPr i="1" lang="en"/>
              <a:t>B</a:t>
            </a:r>
            <a:r>
              <a:rPr lang="en"/>
              <a:t>) = 0.8 </a:t>
            </a:r>
            <a:endParaRPr/>
          </a:p>
          <a:p>
            <a:pPr indent="-342900" lvl="0" marL="457200" rtl="0" algn="l">
              <a:spcBef>
                <a:spcPts val="0"/>
              </a:spcBef>
              <a:spcAft>
                <a:spcPts val="0"/>
              </a:spcAft>
              <a:buSzPts val="1800"/>
              <a:buChar char="●"/>
            </a:pPr>
            <a:r>
              <a:rPr lang="en"/>
              <a:t>Kolmogorov axioms would entail P(</a:t>
            </a:r>
            <a:r>
              <a:rPr i="1" lang="en"/>
              <a:t>A</a:t>
            </a:r>
            <a:r>
              <a:rPr lang="en"/>
              <a:t> ⋀ </a:t>
            </a:r>
            <a:r>
              <a:rPr i="1" lang="en"/>
              <a:t>B</a:t>
            </a:r>
            <a:r>
              <a:rPr lang="en"/>
              <a:t>) = –0.1, impossible</a:t>
            </a:r>
            <a:endParaRPr/>
          </a:p>
          <a:p>
            <a:pPr indent="-342900" lvl="0" marL="457200" rtl="0" algn="l">
              <a:spcBef>
                <a:spcPts val="0"/>
              </a:spcBef>
              <a:spcAft>
                <a:spcPts val="0"/>
              </a:spcAft>
              <a:buSzPts val="1800"/>
              <a:buChar char="●"/>
            </a:pPr>
            <a:r>
              <a:rPr lang="en"/>
              <a:t>However, as a free man and a singular individualist, Joe doesn't feel the need to follow some axiom system just because it's internally consistent</a:t>
            </a:r>
            <a:endParaRPr/>
          </a:p>
          <a:p>
            <a:pPr indent="-342900" lvl="0" marL="457200" rtl="0" algn="l">
              <a:spcBef>
                <a:spcPts val="0"/>
              </a:spcBef>
              <a:spcAft>
                <a:spcPts val="0"/>
              </a:spcAft>
              <a:buSzPts val="1800"/>
              <a:buChar char="●"/>
            </a:pPr>
            <a:r>
              <a:rPr lang="en"/>
              <a:t>The cosmic "must" that forces everybody to follow these axioms comes from the expectation of "</a:t>
            </a:r>
            <a:r>
              <a:rPr b="1" lang="en"/>
              <a:t>putting your money where your mouth is</a:t>
            </a:r>
            <a:r>
              <a:rPr lang="en"/>
              <a:t>"</a:t>
            </a:r>
            <a:endParaRPr/>
          </a:p>
          <a:p>
            <a:pPr indent="-342900" lvl="0" marL="457200" rtl="0" algn="l">
              <a:spcBef>
                <a:spcPts val="0"/>
              </a:spcBef>
              <a:spcAft>
                <a:spcPts val="0"/>
              </a:spcAft>
              <a:buSzPts val="1800"/>
              <a:buChar char="●"/>
            </a:pPr>
            <a:r>
              <a:rPr lang="en"/>
              <a:t>Talk is cheap, anyone can flap their gums as they wish</a:t>
            </a:r>
            <a:endParaRPr/>
          </a:p>
          <a:p>
            <a:pPr indent="-342900" lvl="0" marL="457200" rtl="0" algn="l">
              <a:spcBef>
                <a:spcPts val="0"/>
              </a:spcBef>
              <a:spcAft>
                <a:spcPts val="0"/>
              </a:spcAft>
              <a:buSzPts val="1800"/>
              <a:buChar char="●"/>
            </a:pPr>
            <a:r>
              <a:rPr lang="en"/>
              <a:t>For probability assignment that violates these axioms, it is always possible to create a </a:t>
            </a:r>
            <a:r>
              <a:rPr b="1" lang="en"/>
              <a:t>Dutch book</a:t>
            </a:r>
            <a:r>
              <a:rPr lang="en"/>
              <a:t> of bets that is guaranteed to lose</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7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Dutch Book Example of Incoherent Beliefs</a:t>
            </a:r>
            <a:endParaRPr/>
          </a:p>
        </p:txBody>
      </p:sp>
      <p:sp>
        <p:nvSpPr>
          <p:cNvPr id="1084" name="Google Shape;1084;p17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will offer the following bets to Joe in sequence: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Each bet has </a:t>
            </a:r>
            <a:r>
              <a:rPr lang="en"/>
              <a:t>positive</a:t>
            </a:r>
            <a:r>
              <a:rPr lang="en"/>
              <a:t> expected value to Joe, so he should accept</a:t>
            </a:r>
            <a:endParaRPr/>
          </a:p>
          <a:p>
            <a:pPr indent="-342900" lvl="0" marL="457200" rtl="0" algn="l">
              <a:spcBef>
                <a:spcPts val="0"/>
              </a:spcBef>
              <a:spcAft>
                <a:spcPts val="0"/>
              </a:spcAft>
              <a:buSzPts val="1800"/>
              <a:buChar char="●"/>
            </a:pPr>
            <a:r>
              <a:rPr lang="en"/>
              <a:t>If not, we can ask Joe why not</a:t>
            </a:r>
            <a:endParaRPr/>
          </a:p>
        </p:txBody>
      </p:sp>
      <p:graphicFrame>
        <p:nvGraphicFramePr>
          <p:cNvPr id="1085" name="Google Shape;1085;p178"/>
          <p:cNvGraphicFramePr/>
          <p:nvPr/>
        </p:nvGraphicFramePr>
        <p:xfrm>
          <a:off x="952500" y="1809750"/>
          <a:ext cx="3000000" cy="3000000"/>
        </p:xfrm>
        <a:graphic>
          <a:graphicData uri="http://schemas.openxmlformats.org/drawingml/2006/table">
            <a:tbl>
              <a:tblPr>
                <a:noFill/>
                <a:tableStyleId>{19170A8A-42BE-445B-80BF-869D0A1DC8B6}</a:tableStyleId>
              </a:tblPr>
              <a:tblGrid>
                <a:gridCol w="1809750"/>
                <a:gridCol w="1809750"/>
                <a:gridCol w="1809750"/>
                <a:gridCol w="1809750"/>
              </a:tblGrid>
              <a:tr h="381000">
                <a:tc>
                  <a:txBody>
                    <a:bodyPr/>
                    <a:lstStyle/>
                    <a:p>
                      <a:pPr indent="0" lvl="0" marL="0" rtl="0" algn="l">
                        <a:spcBef>
                          <a:spcPts val="0"/>
                        </a:spcBef>
                        <a:spcAft>
                          <a:spcPts val="0"/>
                        </a:spcAft>
                        <a:buNone/>
                      </a:pPr>
                      <a:r>
                        <a:rPr lang="en"/>
                        <a:t>Proposition</a:t>
                      </a:r>
                      <a:endParaRPr/>
                    </a:p>
                  </a:txBody>
                  <a:tcPr marT="91425" marB="91425" marR="91425" marL="91425"/>
                </a:tc>
                <a:tc>
                  <a:txBody>
                    <a:bodyPr/>
                    <a:lstStyle/>
                    <a:p>
                      <a:pPr indent="0" lvl="0" marL="0" rtl="0" algn="l">
                        <a:spcBef>
                          <a:spcPts val="0"/>
                        </a:spcBef>
                        <a:spcAft>
                          <a:spcPts val="0"/>
                        </a:spcAft>
                        <a:buNone/>
                      </a:pPr>
                      <a:r>
                        <a:rPr lang="en"/>
                        <a:t>Joe's belief</a:t>
                      </a:r>
                      <a:endParaRPr/>
                    </a:p>
                  </a:txBody>
                  <a:tcPr marT="91425" marB="91425" marR="91425" marL="91425"/>
                </a:tc>
                <a:tc>
                  <a:txBody>
                    <a:bodyPr/>
                    <a:lstStyle/>
                    <a:p>
                      <a:pPr indent="0" lvl="0" marL="0" rtl="0" algn="l">
                        <a:spcBef>
                          <a:spcPts val="0"/>
                        </a:spcBef>
                        <a:spcAft>
                          <a:spcPts val="0"/>
                        </a:spcAft>
                        <a:buNone/>
                      </a:pPr>
                      <a:r>
                        <a:rPr lang="en"/>
                        <a:t>Our side of the bet</a:t>
                      </a:r>
                      <a:endParaRPr/>
                    </a:p>
                  </a:txBody>
                  <a:tcPr marT="91425" marB="91425" marR="91425" marL="91425"/>
                </a:tc>
                <a:tc>
                  <a:txBody>
                    <a:bodyPr/>
                    <a:lstStyle/>
                    <a:p>
                      <a:pPr indent="0" lvl="0" marL="0" rtl="0" algn="l">
                        <a:spcBef>
                          <a:spcPts val="0"/>
                        </a:spcBef>
                        <a:spcAft>
                          <a:spcPts val="0"/>
                        </a:spcAft>
                        <a:buNone/>
                      </a:pPr>
                      <a:r>
                        <a:rPr lang="en"/>
                        <a:t>Joe's stake to ours</a:t>
                      </a:r>
                      <a:endParaRPr/>
                    </a:p>
                  </a:txBody>
                  <a:tcPr marT="91425" marB="91425" marR="91425" marL="91425"/>
                </a:tc>
              </a:tr>
              <a:tr h="381000">
                <a:tc>
                  <a:txBody>
                    <a:bodyPr/>
                    <a:lstStyle/>
                    <a:p>
                      <a:pPr indent="0" lvl="0" marL="0" rtl="0" algn="l">
                        <a:spcBef>
                          <a:spcPts val="0"/>
                        </a:spcBef>
                        <a:spcAft>
                          <a:spcPts val="0"/>
                        </a:spcAft>
                        <a:buNone/>
                      </a:pPr>
                      <a:r>
                        <a:rPr i="1" lang="en"/>
                        <a:t>A</a:t>
                      </a:r>
                      <a:endParaRPr i="1"/>
                    </a:p>
                  </a:txBody>
                  <a:tcPr marT="91425" marB="91425" marR="91425" marL="91425"/>
                </a:tc>
                <a:tc>
                  <a:txBody>
                    <a:bodyPr/>
                    <a:lstStyle/>
                    <a:p>
                      <a:pPr indent="0" lvl="0" marL="0" rtl="0" algn="l">
                        <a:spcBef>
                          <a:spcPts val="0"/>
                        </a:spcBef>
                        <a:spcAft>
                          <a:spcPts val="0"/>
                        </a:spcAft>
                        <a:buNone/>
                      </a:pPr>
                      <a:r>
                        <a:rPr lang="en"/>
                        <a:t>0.4</a:t>
                      </a:r>
                      <a:endParaRPr/>
                    </a:p>
                  </a:txBody>
                  <a:tcPr marT="91425" marB="91425" marR="91425" marL="91425"/>
                </a:tc>
                <a:tc>
                  <a:txBody>
                    <a:bodyPr/>
                    <a:lstStyle/>
                    <a:p>
                      <a:pPr indent="0" lvl="0" marL="0" rtl="0" algn="l">
                        <a:spcBef>
                          <a:spcPts val="0"/>
                        </a:spcBef>
                        <a:spcAft>
                          <a:spcPts val="0"/>
                        </a:spcAft>
                        <a:buNone/>
                      </a:pPr>
                      <a:r>
                        <a:rPr i="1" lang="en"/>
                        <a:t>A</a:t>
                      </a:r>
                      <a:endParaRPr i="1"/>
                    </a:p>
                  </a:txBody>
                  <a:tcPr marT="91425" marB="91425" marR="91425" marL="91425"/>
                </a:tc>
                <a:tc>
                  <a:txBody>
                    <a:bodyPr/>
                    <a:lstStyle/>
                    <a:p>
                      <a:pPr indent="0" lvl="0" marL="0" rtl="0" algn="l">
                        <a:spcBef>
                          <a:spcPts val="0"/>
                        </a:spcBef>
                        <a:spcAft>
                          <a:spcPts val="0"/>
                        </a:spcAft>
                        <a:buNone/>
                      </a:pPr>
                      <a:r>
                        <a:rPr lang="en"/>
                        <a:t>6 to 4 + ε</a:t>
                      </a:r>
                      <a:endParaRPr/>
                    </a:p>
                  </a:txBody>
                  <a:tcPr marT="91425" marB="91425" marR="91425" marL="91425"/>
                </a:tc>
              </a:tr>
              <a:tr h="381000">
                <a:tc>
                  <a:txBody>
                    <a:bodyPr/>
                    <a:lstStyle/>
                    <a:p>
                      <a:pPr indent="0" lvl="0" marL="0" rtl="0" algn="l">
                        <a:spcBef>
                          <a:spcPts val="0"/>
                        </a:spcBef>
                        <a:spcAft>
                          <a:spcPts val="0"/>
                        </a:spcAft>
                        <a:buNone/>
                      </a:pPr>
                      <a:r>
                        <a:rPr i="1" lang="en"/>
                        <a:t>B</a:t>
                      </a:r>
                      <a:endParaRPr i="1"/>
                    </a:p>
                  </a:txBody>
                  <a:tcPr marT="91425" marB="91425" marR="91425" marL="91425"/>
                </a:tc>
                <a:tc>
                  <a:txBody>
                    <a:bodyPr/>
                    <a:lstStyle/>
                    <a:p>
                      <a:pPr indent="0" lvl="0" marL="0" rtl="0" algn="l">
                        <a:spcBef>
                          <a:spcPts val="0"/>
                        </a:spcBef>
                        <a:spcAft>
                          <a:spcPts val="0"/>
                        </a:spcAft>
                        <a:buNone/>
                      </a:pPr>
                      <a:r>
                        <a:rPr lang="en"/>
                        <a:t>0.3</a:t>
                      </a:r>
                      <a:endParaRPr/>
                    </a:p>
                  </a:txBody>
                  <a:tcPr marT="91425" marB="91425" marR="91425" marL="91425"/>
                </a:tc>
                <a:tc>
                  <a:txBody>
                    <a:bodyPr/>
                    <a:lstStyle/>
                    <a:p>
                      <a:pPr indent="0" lvl="0" marL="0" rtl="0" algn="l">
                        <a:spcBef>
                          <a:spcPts val="0"/>
                        </a:spcBef>
                        <a:spcAft>
                          <a:spcPts val="0"/>
                        </a:spcAft>
                        <a:buNone/>
                      </a:pPr>
                      <a:r>
                        <a:rPr i="1" lang="en"/>
                        <a:t>B</a:t>
                      </a:r>
                      <a:endParaRPr i="1"/>
                    </a:p>
                  </a:txBody>
                  <a:tcPr marT="91425" marB="91425" marR="91425" marL="91425"/>
                </a:tc>
                <a:tc>
                  <a:txBody>
                    <a:bodyPr/>
                    <a:lstStyle/>
                    <a:p>
                      <a:pPr indent="0" lvl="0" marL="0" rtl="0" algn="l">
                        <a:spcBef>
                          <a:spcPts val="0"/>
                        </a:spcBef>
                        <a:spcAft>
                          <a:spcPts val="0"/>
                        </a:spcAft>
                        <a:buNone/>
                      </a:pPr>
                      <a:r>
                        <a:rPr lang="en"/>
                        <a:t>7 to 3 </a:t>
                      </a:r>
                      <a:r>
                        <a:rPr lang="en"/>
                        <a:t>+ ε</a:t>
                      </a:r>
                      <a:endParaRPr/>
                    </a:p>
                  </a:txBody>
                  <a:tcPr marT="91425" marB="91425" marR="91425" marL="91425"/>
                </a:tc>
              </a:tr>
              <a:tr h="381000">
                <a:tc>
                  <a:txBody>
                    <a:bodyPr/>
                    <a:lstStyle/>
                    <a:p>
                      <a:pPr indent="0" lvl="0" marL="0" rtl="0" algn="l">
                        <a:spcBef>
                          <a:spcPts val="0"/>
                        </a:spcBef>
                        <a:spcAft>
                          <a:spcPts val="0"/>
                        </a:spcAft>
                        <a:buNone/>
                      </a:pPr>
                      <a:r>
                        <a:rPr i="1" lang="en"/>
                        <a:t>A</a:t>
                      </a:r>
                      <a:r>
                        <a:rPr lang="en"/>
                        <a:t> ∨ </a:t>
                      </a:r>
                      <a:r>
                        <a:rPr i="1" lang="en"/>
                        <a:t>B</a:t>
                      </a:r>
                      <a:endParaRPr i="1"/>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c>
                  <a:txBody>
                    <a:bodyPr/>
                    <a:lstStyle/>
                    <a:p>
                      <a:pPr indent="0" lvl="0" marL="0" rtl="0" algn="l">
                        <a:spcBef>
                          <a:spcPts val="0"/>
                        </a:spcBef>
                        <a:spcAft>
                          <a:spcPts val="0"/>
                        </a:spcAft>
                        <a:buNone/>
                      </a:pPr>
                      <a:r>
                        <a:rPr lang="en"/>
                        <a:t>not-(</a:t>
                      </a:r>
                      <a:r>
                        <a:rPr i="1" lang="en"/>
                        <a:t>A</a:t>
                      </a:r>
                      <a:r>
                        <a:rPr lang="en"/>
                        <a:t> ∨ </a:t>
                      </a:r>
                      <a:r>
                        <a:rPr i="1" lang="en"/>
                        <a:t>B</a:t>
                      </a:r>
                      <a:r>
                        <a:rPr lang="en"/>
                        <a:t>)</a:t>
                      </a:r>
                      <a:endParaRPr/>
                    </a:p>
                  </a:txBody>
                  <a:tcPr marT="91425" marB="91425" marR="91425" marL="91425"/>
                </a:tc>
                <a:tc>
                  <a:txBody>
                    <a:bodyPr/>
                    <a:lstStyle/>
                    <a:p>
                      <a:pPr indent="0" lvl="0" marL="0" rtl="0" algn="l">
                        <a:spcBef>
                          <a:spcPts val="0"/>
                        </a:spcBef>
                        <a:spcAft>
                          <a:spcPts val="0"/>
                        </a:spcAft>
                        <a:buNone/>
                      </a:pPr>
                      <a:r>
                        <a:rPr lang="en"/>
                        <a:t>8 to 2 </a:t>
                      </a:r>
                      <a:r>
                        <a:rPr lang="en"/>
                        <a:t>+ ε</a:t>
                      </a:r>
                      <a:endParaRPr/>
                    </a:p>
                  </a:txBody>
                  <a:tcPr marT="91425" marB="91425" marR="91425" marL="91425"/>
                </a:tc>
              </a:tr>
            </a:tbl>
          </a:graphicData>
        </a:graphic>
      </p:graphicFrame>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17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Dutch Book Is A Guaranteed Loss</a:t>
            </a:r>
            <a:endParaRPr/>
          </a:p>
        </p:txBody>
      </p:sp>
      <p:sp>
        <p:nvSpPr>
          <p:cNvPr id="1091" name="Google Shape;1091;p17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Trap is sprung! We can now even let Joe choose truth values of </a:t>
            </a:r>
            <a:r>
              <a:rPr i="1" lang="en"/>
              <a:t>A</a:t>
            </a:r>
            <a:r>
              <a:rPr lang="en"/>
              <a:t> and </a:t>
            </a:r>
            <a:r>
              <a:rPr i="1" lang="en"/>
              <a:t>B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Joe is guaranteed to lose, ergo his beliefs can't be coherent</a:t>
            </a:r>
            <a:endParaRPr/>
          </a:p>
        </p:txBody>
      </p:sp>
      <p:graphicFrame>
        <p:nvGraphicFramePr>
          <p:cNvPr id="1092" name="Google Shape;1092;p179"/>
          <p:cNvGraphicFramePr/>
          <p:nvPr/>
        </p:nvGraphicFramePr>
        <p:xfrm>
          <a:off x="902750" y="1748600"/>
          <a:ext cx="3000000" cy="3000000"/>
        </p:xfrm>
        <a:graphic>
          <a:graphicData uri="http://schemas.openxmlformats.org/drawingml/2006/table">
            <a:tbl>
              <a:tblPr>
                <a:noFill/>
                <a:tableStyleId>{19170A8A-42BE-445B-80BF-869D0A1DC8B6}</a:tableStyleId>
              </a:tblPr>
              <a:tblGrid>
                <a:gridCol w="1447800"/>
                <a:gridCol w="1447800"/>
                <a:gridCol w="1447800"/>
                <a:gridCol w="1447800"/>
                <a:gridCol w="1447800"/>
              </a:tblGrid>
              <a:tr h="496350">
                <a:tc>
                  <a:txBody>
                    <a:bodyPr/>
                    <a:lstStyle/>
                    <a:p>
                      <a:pPr indent="0" lvl="0" marL="0" rtl="0" algn="l">
                        <a:spcBef>
                          <a:spcPts val="0"/>
                        </a:spcBef>
                        <a:spcAft>
                          <a:spcPts val="0"/>
                        </a:spcAft>
                        <a:buNone/>
                      </a:pPr>
                      <a:r>
                        <a:rPr lang="en"/>
                        <a:t>Our bet</a:t>
                      </a:r>
                      <a:endParaRPr/>
                    </a:p>
                  </a:txBody>
                  <a:tcPr marT="91425" marB="91425" marR="91425" marL="91425"/>
                </a:tc>
                <a:tc>
                  <a:txBody>
                    <a:bodyPr/>
                    <a:lstStyle/>
                    <a:p>
                      <a:pPr indent="0" lvl="0" marL="0" rtl="0" algn="l">
                        <a:spcBef>
                          <a:spcPts val="0"/>
                        </a:spcBef>
                        <a:spcAft>
                          <a:spcPts val="0"/>
                        </a:spcAft>
                        <a:buNone/>
                      </a:pPr>
                      <a:r>
                        <a:rPr i="1" lang="en"/>
                        <a:t>A</a:t>
                      </a:r>
                      <a:r>
                        <a:rPr lang="en"/>
                        <a:t> </a:t>
                      </a:r>
                      <a:r>
                        <a:rPr lang="en" sz="1800">
                          <a:highlight>
                            <a:schemeClr val="lt1"/>
                          </a:highlight>
                          <a:latin typeface="Roboto"/>
                          <a:ea typeface="Roboto"/>
                          <a:cs typeface="Roboto"/>
                          <a:sym typeface="Roboto"/>
                        </a:rPr>
                        <a:t>∧</a:t>
                      </a:r>
                      <a:r>
                        <a:rPr lang="en"/>
                        <a:t> </a:t>
                      </a:r>
                      <a:r>
                        <a:rPr i="1" lang="en"/>
                        <a:t>B</a:t>
                      </a:r>
                      <a:endParaRPr i="1"/>
                    </a:p>
                  </a:txBody>
                  <a:tcPr marT="91425" marB="91425" marR="91425" marL="91425"/>
                </a:tc>
                <a:tc>
                  <a:txBody>
                    <a:bodyPr/>
                    <a:lstStyle/>
                    <a:p>
                      <a:pPr indent="0" lvl="0" marL="0" rtl="0" algn="l">
                        <a:spcBef>
                          <a:spcPts val="0"/>
                        </a:spcBef>
                        <a:spcAft>
                          <a:spcPts val="0"/>
                        </a:spcAft>
                        <a:buNone/>
                      </a:pPr>
                      <a:r>
                        <a:rPr i="1" lang="en"/>
                        <a:t>A</a:t>
                      </a:r>
                      <a:r>
                        <a:rPr lang="en"/>
                        <a:t> </a:t>
                      </a:r>
                      <a:r>
                        <a:rPr lang="en" sz="1800">
                          <a:highlight>
                            <a:schemeClr val="lt1"/>
                          </a:highlight>
                          <a:latin typeface="Roboto"/>
                          <a:ea typeface="Roboto"/>
                          <a:cs typeface="Roboto"/>
                          <a:sym typeface="Roboto"/>
                        </a:rPr>
                        <a:t>∧</a:t>
                      </a:r>
                      <a:r>
                        <a:rPr lang="en"/>
                        <a:t> not-</a:t>
                      </a:r>
                      <a:r>
                        <a:rPr i="1" lang="en"/>
                        <a:t>B</a:t>
                      </a:r>
                      <a:endParaRPr i="1"/>
                    </a:p>
                  </a:txBody>
                  <a:tcPr marT="91425" marB="91425" marR="91425" marL="91425"/>
                </a:tc>
                <a:tc>
                  <a:txBody>
                    <a:bodyPr/>
                    <a:lstStyle/>
                    <a:p>
                      <a:pPr indent="0" lvl="0" marL="0" rtl="0" algn="l">
                        <a:spcBef>
                          <a:spcPts val="0"/>
                        </a:spcBef>
                        <a:spcAft>
                          <a:spcPts val="0"/>
                        </a:spcAft>
                        <a:buNone/>
                      </a:pPr>
                      <a:r>
                        <a:rPr lang="en"/>
                        <a:t>not-</a:t>
                      </a:r>
                      <a:r>
                        <a:rPr i="1" lang="en"/>
                        <a:t>A</a:t>
                      </a:r>
                      <a:r>
                        <a:rPr lang="en"/>
                        <a:t> </a:t>
                      </a:r>
                      <a:r>
                        <a:rPr lang="en" sz="1800">
                          <a:highlight>
                            <a:schemeClr val="lt1"/>
                          </a:highlight>
                          <a:latin typeface="Roboto"/>
                          <a:ea typeface="Roboto"/>
                          <a:cs typeface="Roboto"/>
                          <a:sym typeface="Roboto"/>
                        </a:rPr>
                        <a:t>∧</a:t>
                      </a:r>
                      <a:r>
                        <a:rPr lang="en"/>
                        <a:t> </a:t>
                      </a:r>
                      <a:r>
                        <a:rPr i="1" lang="en"/>
                        <a:t>B</a:t>
                      </a:r>
                      <a:endParaRPr i="1"/>
                    </a:p>
                  </a:txBody>
                  <a:tcPr marT="91425" marB="91425" marR="91425" marL="91425"/>
                </a:tc>
                <a:tc>
                  <a:txBody>
                    <a:bodyPr/>
                    <a:lstStyle/>
                    <a:p>
                      <a:pPr indent="0" lvl="0" marL="0" rtl="0" algn="l">
                        <a:spcBef>
                          <a:spcPts val="0"/>
                        </a:spcBef>
                        <a:spcAft>
                          <a:spcPts val="0"/>
                        </a:spcAft>
                        <a:buNone/>
                      </a:pPr>
                      <a:r>
                        <a:rPr lang="en"/>
                        <a:t>not-</a:t>
                      </a:r>
                      <a:r>
                        <a:rPr i="1" lang="en"/>
                        <a:t>A</a:t>
                      </a:r>
                      <a:r>
                        <a:rPr lang="en"/>
                        <a:t> </a:t>
                      </a:r>
                      <a:r>
                        <a:rPr lang="en" sz="1800">
                          <a:highlight>
                            <a:schemeClr val="lt1"/>
                          </a:highlight>
                          <a:latin typeface="Roboto"/>
                          <a:ea typeface="Roboto"/>
                          <a:cs typeface="Roboto"/>
                          <a:sym typeface="Roboto"/>
                        </a:rPr>
                        <a:t>∧</a:t>
                      </a:r>
                      <a:r>
                        <a:rPr lang="en"/>
                        <a:t> not-</a:t>
                      </a:r>
                      <a:r>
                        <a:rPr i="1" lang="en"/>
                        <a:t>B</a:t>
                      </a:r>
                      <a:endParaRPr i="1"/>
                    </a:p>
                  </a:txBody>
                  <a:tcPr marT="91425" marB="91425" marR="91425" marL="91425"/>
                </a:tc>
              </a:tr>
              <a:tr h="430175">
                <a:tc>
                  <a:txBody>
                    <a:bodyPr/>
                    <a:lstStyle/>
                    <a:p>
                      <a:pPr indent="0" lvl="0" marL="0" rtl="0" algn="l">
                        <a:spcBef>
                          <a:spcPts val="0"/>
                        </a:spcBef>
                        <a:spcAft>
                          <a:spcPts val="0"/>
                        </a:spcAft>
                        <a:buNone/>
                      </a:pPr>
                      <a:r>
                        <a:rPr i="1" lang="en"/>
                        <a:t>A</a:t>
                      </a:r>
                      <a:endParaRPr i="1"/>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430175">
                <a:tc>
                  <a:txBody>
                    <a:bodyPr/>
                    <a:lstStyle/>
                    <a:p>
                      <a:pPr indent="0" lvl="0" marL="0" rtl="0" algn="l">
                        <a:spcBef>
                          <a:spcPts val="0"/>
                        </a:spcBef>
                        <a:spcAft>
                          <a:spcPts val="0"/>
                        </a:spcAft>
                        <a:buNone/>
                      </a:pPr>
                      <a:r>
                        <a:rPr i="1" lang="en"/>
                        <a:t>B</a:t>
                      </a:r>
                      <a:endParaRPr i="1"/>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430175">
                <a:tc>
                  <a:txBody>
                    <a:bodyPr/>
                    <a:lstStyle/>
                    <a:p>
                      <a:pPr indent="0" lvl="0" marL="0" rtl="0" algn="l">
                        <a:spcBef>
                          <a:spcPts val="0"/>
                        </a:spcBef>
                        <a:spcAft>
                          <a:spcPts val="0"/>
                        </a:spcAft>
                        <a:buNone/>
                      </a:pPr>
                      <a:r>
                        <a:rPr lang="en"/>
                        <a:t>not-(</a:t>
                      </a:r>
                      <a:r>
                        <a:rPr i="1" lang="en"/>
                        <a:t>A</a:t>
                      </a:r>
                      <a:r>
                        <a:rPr lang="en"/>
                        <a:t> ∨ </a:t>
                      </a:r>
                      <a:r>
                        <a:rPr i="1" lang="en"/>
                        <a:t>B</a:t>
                      </a:r>
                      <a:r>
                        <a:rPr lang="en"/>
                        <a:t>)</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430175">
                <a:tc>
                  <a:txBody>
                    <a:bodyPr/>
                    <a:lstStyle/>
                    <a:p>
                      <a:pPr indent="0" lvl="0" marL="0" rtl="0" algn="l">
                        <a:spcBef>
                          <a:spcPts val="0"/>
                        </a:spcBef>
                        <a:spcAft>
                          <a:spcPts val="0"/>
                        </a:spcAft>
                        <a:buNone/>
                      </a:pPr>
                      <a:r>
                        <a:rPr lang="en"/>
                        <a:t>Net for joe</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bl>
          </a:graphicData>
        </a:graphic>
      </p:graphicFrame>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18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Subjectivist vs. </a:t>
            </a:r>
            <a:r>
              <a:rPr lang="en"/>
              <a:t>Objectivist</a:t>
            </a:r>
            <a:r>
              <a:rPr lang="en"/>
              <a:t> Probabilities</a:t>
            </a:r>
            <a:endParaRPr/>
          </a:p>
        </p:txBody>
      </p:sp>
      <p:sp>
        <p:nvSpPr>
          <p:cNvPr id="1098" name="Google Shape;1098;p18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Objectivist view</a:t>
            </a:r>
            <a:r>
              <a:rPr lang="en"/>
              <a:t> sees </a:t>
            </a:r>
            <a:r>
              <a:rPr lang="en"/>
              <a:t>probabilities as real properties of physical things</a:t>
            </a:r>
            <a:endParaRPr/>
          </a:p>
          <a:p>
            <a:pPr indent="-342900" lvl="0" marL="457200" rtl="0" algn="l">
              <a:spcBef>
                <a:spcPts val="0"/>
              </a:spcBef>
              <a:spcAft>
                <a:spcPts val="0"/>
              </a:spcAft>
              <a:buSzPts val="1800"/>
              <a:buChar char="●"/>
            </a:pPr>
            <a:r>
              <a:rPr b="1" lang="en"/>
              <a:t>Frequentism</a:t>
            </a:r>
            <a:r>
              <a:rPr lang="en"/>
              <a:t> defines P(</a:t>
            </a:r>
            <a:r>
              <a:rPr i="1" lang="en"/>
              <a:t>A</a:t>
            </a:r>
            <a:r>
              <a:rPr lang="en"/>
              <a:t>) as the limit of proportion that A is observed over repeated similar experiments</a:t>
            </a:r>
            <a:endParaRPr/>
          </a:p>
          <a:p>
            <a:pPr indent="-342900" lvl="0" marL="457200" rtl="0" algn="l">
              <a:spcBef>
                <a:spcPts val="0"/>
              </a:spcBef>
              <a:spcAft>
                <a:spcPts val="0"/>
              </a:spcAft>
              <a:buSzPts val="1800"/>
              <a:buChar char="●"/>
            </a:pPr>
            <a:r>
              <a:rPr b="1" lang="en"/>
              <a:t>Reference class problem</a:t>
            </a:r>
            <a:r>
              <a:rPr lang="en"/>
              <a:t> of what counts as "similar" for this purpose</a:t>
            </a:r>
            <a:endParaRPr/>
          </a:p>
          <a:p>
            <a:pPr indent="-342900" lvl="0" marL="457200" rtl="0" algn="l">
              <a:spcBef>
                <a:spcPts val="0"/>
              </a:spcBef>
              <a:spcAft>
                <a:spcPts val="0"/>
              </a:spcAft>
              <a:buSzPts val="1800"/>
              <a:buChar char="●"/>
            </a:pPr>
            <a:r>
              <a:rPr lang="en"/>
              <a:t>Cannot assign probabilities to </a:t>
            </a:r>
            <a:r>
              <a:rPr b="1" lang="en"/>
              <a:t>one-time events</a:t>
            </a:r>
            <a:r>
              <a:rPr lang="en"/>
              <a:t> and </a:t>
            </a:r>
            <a:r>
              <a:rPr b="1" lang="en"/>
              <a:t>unique events</a:t>
            </a:r>
            <a:r>
              <a:rPr lang="en"/>
              <a:t> ("What is the probability that P = NP? Or probability that Goldbach conjecture is true?")</a:t>
            </a:r>
            <a:endParaRPr/>
          </a:p>
          <a:p>
            <a:pPr indent="-342900" lvl="0" marL="457200" rtl="0" algn="l">
              <a:spcBef>
                <a:spcPts val="0"/>
              </a:spcBef>
              <a:spcAft>
                <a:spcPts val="0"/>
              </a:spcAft>
              <a:buSzPts val="1800"/>
              <a:buChar char="●"/>
            </a:pPr>
            <a:r>
              <a:rPr b="1" lang="en"/>
              <a:t>Subjectivist </a:t>
            </a:r>
            <a:r>
              <a:rPr b="1" lang="en"/>
              <a:t>probabilities</a:t>
            </a:r>
            <a:r>
              <a:rPr b="1" lang="en"/>
              <a:t> </a:t>
            </a:r>
            <a:r>
              <a:rPr lang="en"/>
              <a:t>model the degree of belief of the agent</a:t>
            </a:r>
            <a:endParaRPr/>
          </a:p>
          <a:p>
            <a:pPr indent="-342900" lvl="0" marL="457200" rtl="0" algn="l">
              <a:spcBef>
                <a:spcPts val="0"/>
              </a:spcBef>
              <a:spcAft>
                <a:spcPts val="0"/>
              </a:spcAft>
              <a:buSzPts val="1800"/>
              <a:buChar char="●"/>
            </a:pPr>
            <a:r>
              <a:rPr lang="en"/>
              <a:t>How to confuse a Bayesian: Ask him where he gets his priors</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18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Unknown Weighted Coin</a:t>
            </a:r>
            <a:endParaRPr/>
          </a:p>
        </p:txBody>
      </p:sp>
      <p:sp>
        <p:nvSpPr>
          <p:cNvPr id="1104" name="Google Shape;1104;p18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 are given a coin that is known to be somehow weighted and not fair</a:t>
            </a:r>
            <a:endParaRPr/>
          </a:p>
          <a:p>
            <a:pPr indent="-342900" lvl="0" marL="457200" rtl="0" algn="l">
              <a:spcBef>
                <a:spcPts val="0"/>
              </a:spcBef>
              <a:spcAft>
                <a:spcPts val="0"/>
              </a:spcAft>
              <a:buSzPts val="1800"/>
              <a:buChar char="●"/>
            </a:pPr>
            <a:r>
              <a:rPr lang="en"/>
              <a:t>No information provided which way the coin is weighted, and how much</a:t>
            </a:r>
            <a:endParaRPr/>
          </a:p>
          <a:p>
            <a:pPr indent="-342900" lvl="0" marL="457200" rtl="0" algn="l">
              <a:spcBef>
                <a:spcPts val="0"/>
              </a:spcBef>
              <a:spcAft>
                <a:spcPts val="0"/>
              </a:spcAft>
              <a:buSzPts val="1800"/>
              <a:buChar char="●"/>
            </a:pPr>
            <a:r>
              <a:rPr lang="en"/>
              <a:t>Question: What is </a:t>
            </a:r>
            <a:r>
              <a:rPr lang="en"/>
              <a:t>the</a:t>
            </a:r>
            <a:r>
              <a:rPr lang="en"/>
              <a:t> probability that the next coin flip returns heads?</a:t>
            </a:r>
            <a:endParaRPr/>
          </a:p>
          <a:p>
            <a:pPr indent="-342900" lvl="0" marL="457200" rtl="0" algn="l">
              <a:spcBef>
                <a:spcPts val="0"/>
              </a:spcBef>
              <a:spcAft>
                <a:spcPts val="0"/>
              </a:spcAft>
              <a:buSzPts val="1800"/>
              <a:buChar char="●"/>
            </a:pPr>
            <a:r>
              <a:rPr lang="en"/>
              <a:t>Bayesian: We have no reason to assume either side more probable, so 1/2</a:t>
            </a:r>
            <a:endParaRPr/>
          </a:p>
          <a:p>
            <a:pPr indent="-342900" lvl="0" marL="457200" rtl="0" algn="l">
              <a:spcBef>
                <a:spcPts val="0"/>
              </a:spcBef>
              <a:spcAft>
                <a:spcPts val="0"/>
              </a:spcAft>
              <a:buSzPts val="1800"/>
              <a:buChar char="●"/>
            </a:pPr>
            <a:r>
              <a:rPr lang="en"/>
              <a:t>Frequentist: We don't know, except that we know that it can't be 1/2</a:t>
            </a:r>
            <a:endParaRPr/>
          </a:p>
          <a:p>
            <a:pPr indent="-342900" lvl="0" marL="457200" rtl="0" algn="l">
              <a:spcBef>
                <a:spcPts val="0"/>
              </a:spcBef>
              <a:spcAft>
                <a:spcPts val="0"/>
              </a:spcAft>
              <a:buSzPts val="1800"/>
              <a:buChar char="●"/>
            </a:pPr>
            <a:r>
              <a:rPr lang="en"/>
              <a:t>From same premises, both philosophies reach the exact opposite conclusion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Executing Actions in Actual Environment</a:t>
            </a:r>
            <a:endParaRPr/>
          </a:p>
        </p:txBody>
      </p:sp>
      <p:sp>
        <p:nvSpPr>
          <p:cNvPr id="189" name="Google Shape;189;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a:t>
            </a:r>
            <a:r>
              <a:rPr lang="en"/>
              <a:t>environment</a:t>
            </a:r>
            <a:r>
              <a:rPr lang="en"/>
              <a:t> is observable and deterministic, the action sequence given by the state space search can be executed in actual </a:t>
            </a:r>
            <a:r>
              <a:rPr lang="en"/>
              <a:t>environment</a:t>
            </a:r>
            <a:endParaRPr/>
          </a:p>
          <a:p>
            <a:pPr indent="-342900" lvl="0" marL="457200" rtl="0" algn="l">
              <a:spcBef>
                <a:spcPts val="0"/>
              </a:spcBef>
              <a:spcAft>
                <a:spcPts val="0"/>
              </a:spcAft>
              <a:buSzPts val="1800"/>
              <a:buChar char="●"/>
            </a:pPr>
            <a:r>
              <a:rPr lang="en"/>
              <a:t>In nondeterministic environments, the policy is constructed to cover all possible outcomes using techniques of Module 12</a:t>
            </a:r>
            <a:endParaRPr/>
          </a:p>
          <a:p>
            <a:pPr indent="-342900" lvl="0" marL="457200" rtl="0" algn="l">
              <a:spcBef>
                <a:spcPts val="0"/>
              </a:spcBef>
              <a:spcAft>
                <a:spcPts val="0"/>
              </a:spcAft>
              <a:buSzPts val="1800"/>
              <a:buChar char="●"/>
            </a:pPr>
            <a:r>
              <a:rPr lang="en"/>
              <a:t>For small state spaces, this </a:t>
            </a:r>
            <a:r>
              <a:rPr b="1" lang="en"/>
              <a:t>policy</a:t>
            </a:r>
            <a:r>
              <a:rPr lang="en"/>
              <a:t> can be precomputed as a lookup table</a:t>
            </a:r>
            <a:endParaRPr/>
          </a:p>
          <a:p>
            <a:pPr indent="-342900" lvl="0" marL="457200" rtl="0" algn="l">
              <a:spcBef>
                <a:spcPts val="0"/>
              </a:spcBef>
              <a:spcAft>
                <a:spcPts val="0"/>
              </a:spcAft>
              <a:buSzPts val="1800"/>
              <a:buChar char="●"/>
            </a:pPr>
            <a:r>
              <a:rPr lang="en"/>
              <a:t>A reflex agent chooses an action based on its current observations</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18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Known and The Unknown</a:t>
            </a:r>
            <a:endParaRPr/>
          </a:p>
        </p:txBody>
      </p:sp>
      <p:sp>
        <p:nvSpPr>
          <p:cNvPr id="1110" name="Google Shape;1110;p18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Famous three-way classification by U.S. SecDef Donald Rumsfeld</a:t>
            </a:r>
            <a:endParaRPr/>
          </a:p>
          <a:p>
            <a:pPr indent="-342900" lvl="0" marL="457200" rtl="0" algn="l">
              <a:spcBef>
                <a:spcPts val="0"/>
              </a:spcBef>
              <a:spcAft>
                <a:spcPts val="0"/>
              </a:spcAft>
              <a:buSzPts val="1800"/>
              <a:buChar char="●"/>
            </a:pPr>
            <a:r>
              <a:rPr b="1" lang="en"/>
              <a:t>Known knowns</a:t>
            </a:r>
            <a:r>
              <a:rPr lang="en"/>
              <a:t>: Deterministic known rules (chess, checkers)</a:t>
            </a:r>
            <a:endParaRPr/>
          </a:p>
          <a:p>
            <a:pPr indent="-342900" lvl="0" marL="457200" rtl="0" algn="l">
              <a:spcBef>
                <a:spcPts val="0"/>
              </a:spcBef>
              <a:spcAft>
                <a:spcPts val="0"/>
              </a:spcAft>
              <a:buSzPts val="1800"/>
              <a:buChar char="●"/>
            </a:pPr>
            <a:r>
              <a:rPr b="1" lang="en"/>
              <a:t>Known unknowns</a:t>
            </a:r>
            <a:r>
              <a:rPr lang="en"/>
              <a:t>: Nondeterminism that is constrained to follow a known probability distribution (roll of dice, draw of cards)</a:t>
            </a:r>
            <a:endParaRPr/>
          </a:p>
          <a:p>
            <a:pPr indent="-342900" lvl="0" marL="457200" rtl="0" algn="l">
              <a:spcBef>
                <a:spcPts val="0"/>
              </a:spcBef>
              <a:spcAft>
                <a:spcPts val="0"/>
              </a:spcAft>
              <a:buSzPts val="1800"/>
              <a:buChar char="●"/>
            </a:pPr>
            <a:r>
              <a:rPr b="1" lang="en"/>
              <a:t>Unknown unknowns</a:t>
            </a:r>
            <a:r>
              <a:rPr lang="en"/>
              <a:t>: Opponent's </a:t>
            </a:r>
            <a:r>
              <a:rPr lang="en"/>
              <a:t>resources</a:t>
            </a:r>
            <a:r>
              <a:rPr lang="en"/>
              <a:t> or the rules themselves are uncertain (sitting down at the poker table, some player suddenly plays the Uno reverse card, reversing the direction of the betting action on that round)</a:t>
            </a:r>
            <a:endParaRPr/>
          </a:p>
          <a:p>
            <a:pPr indent="-342900" lvl="0" marL="457200" rtl="0" algn="l">
              <a:spcBef>
                <a:spcPts val="0"/>
              </a:spcBef>
              <a:spcAft>
                <a:spcPts val="0"/>
              </a:spcAft>
              <a:buSzPts val="1800"/>
              <a:buChar char="●"/>
            </a:pPr>
            <a:r>
              <a:rPr lang="en"/>
              <a:t>Second-order probabilities ("What is the probability that the coin is fair?")</a:t>
            </a:r>
            <a:endParaRPr/>
          </a:p>
          <a:p>
            <a:pPr indent="-342900" lvl="0" marL="457200" rtl="0" algn="l">
              <a:spcBef>
                <a:spcPts val="0"/>
              </a:spcBef>
              <a:spcAft>
                <a:spcPts val="0"/>
              </a:spcAft>
              <a:buSzPts val="1800"/>
              <a:buChar char="●"/>
            </a:pPr>
            <a:r>
              <a:rPr lang="en"/>
              <a:t>To complete the 2-by-2, what would </a:t>
            </a:r>
            <a:r>
              <a:rPr b="1" lang="en"/>
              <a:t>Unknown knowns</a:t>
            </a:r>
            <a:r>
              <a:rPr lang="en"/>
              <a:t> be?</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18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Over-Under Estimation</a:t>
            </a:r>
            <a:endParaRPr/>
          </a:p>
        </p:txBody>
      </p:sp>
      <p:sp>
        <p:nvSpPr>
          <p:cNvPr id="1116" name="Google Shape;1116;p18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Classic riddle: How many piano tuners are there in Chicago?</a:t>
            </a:r>
            <a:endParaRPr/>
          </a:p>
          <a:p>
            <a:pPr indent="-342900" lvl="0" marL="457200" rtl="0" algn="l">
              <a:spcBef>
                <a:spcPts val="0"/>
              </a:spcBef>
              <a:spcAft>
                <a:spcPts val="0"/>
              </a:spcAft>
              <a:buSzPts val="1800"/>
              <a:buChar char="●"/>
            </a:pPr>
            <a:r>
              <a:rPr lang="en"/>
              <a:t>Your </a:t>
            </a:r>
            <a:r>
              <a:rPr b="1" lang="en"/>
              <a:t>over-under</a:t>
            </a:r>
            <a:r>
              <a:rPr lang="en"/>
              <a:t> of an unknown numerical quantity is a value </a:t>
            </a:r>
            <a:r>
              <a:rPr i="1" lang="en"/>
              <a:t>x</a:t>
            </a:r>
            <a:r>
              <a:rPr lang="en"/>
              <a:t> that makes you indifferent between the bets "True value &lt; </a:t>
            </a:r>
            <a:r>
              <a:rPr i="1" lang="en"/>
              <a:t>x</a:t>
            </a:r>
            <a:r>
              <a:rPr lang="en"/>
              <a:t>" and "True value &gt; </a:t>
            </a:r>
            <a:r>
              <a:rPr i="1" lang="en"/>
              <a:t>x</a:t>
            </a:r>
            <a:r>
              <a:rPr lang="en"/>
              <a:t>"</a:t>
            </a:r>
            <a:endParaRPr/>
          </a:p>
          <a:p>
            <a:pPr indent="-342900" lvl="0" marL="457200" rtl="0" algn="l">
              <a:spcBef>
                <a:spcPts val="0"/>
              </a:spcBef>
              <a:spcAft>
                <a:spcPts val="0"/>
              </a:spcAft>
              <a:buSzPts val="1800"/>
              <a:buChar char="●"/>
            </a:pPr>
            <a:r>
              <a:rPr lang="en"/>
              <a:t>Gifted one side of the bet, you would not pay anything to switch sides</a:t>
            </a:r>
            <a:endParaRPr/>
          </a:p>
          <a:p>
            <a:pPr indent="-342900" lvl="0" marL="457200" rtl="0" algn="l">
              <a:spcBef>
                <a:spcPts val="0"/>
              </a:spcBef>
              <a:spcAft>
                <a:spcPts val="0"/>
              </a:spcAft>
              <a:buSzPts val="1800"/>
              <a:buChar char="●"/>
            </a:pPr>
            <a:r>
              <a:rPr lang="en"/>
              <a:t>Can be used to estimate subjective probabilities by adjusting stakes</a:t>
            </a:r>
            <a:endParaRPr/>
          </a:p>
          <a:p>
            <a:pPr indent="-342900" lvl="0" marL="457200" rtl="0" algn="l">
              <a:spcBef>
                <a:spcPts val="0"/>
              </a:spcBef>
              <a:spcAft>
                <a:spcPts val="0"/>
              </a:spcAft>
              <a:buSzPts val="1800"/>
              <a:buChar char="●"/>
            </a:pPr>
            <a:r>
              <a:rPr lang="en"/>
              <a:t>Before you assert that P(</a:t>
            </a:r>
            <a:r>
              <a:rPr i="1" lang="en"/>
              <a:t>A</a:t>
            </a:r>
            <a:r>
              <a:rPr lang="en"/>
              <a:t>) = </a:t>
            </a:r>
            <a:r>
              <a:rPr i="1" lang="en"/>
              <a:t>p</a:t>
            </a:r>
            <a:r>
              <a:rPr lang="en"/>
              <a:t>, consider the bet "If </a:t>
            </a:r>
            <a:r>
              <a:rPr i="1" lang="en"/>
              <a:t>A</a:t>
            </a:r>
            <a:r>
              <a:rPr lang="en"/>
              <a:t>, win </a:t>
            </a:r>
            <a:r>
              <a:rPr lang="en"/>
              <a:t>(1 – </a:t>
            </a:r>
            <a:r>
              <a:rPr i="1" lang="en"/>
              <a:t>p</a:t>
            </a:r>
            <a:r>
              <a:rPr lang="en"/>
              <a:t>)</a:t>
            </a:r>
            <a:r>
              <a:rPr lang="en"/>
              <a:t>$</a:t>
            </a:r>
            <a:r>
              <a:rPr i="1" lang="en"/>
              <a:t>M</a:t>
            </a:r>
            <a:r>
              <a:rPr lang="en"/>
              <a:t>, otherwise lose </a:t>
            </a:r>
            <a:r>
              <a:rPr i="1" lang="en"/>
              <a:t>p</a:t>
            </a:r>
            <a:r>
              <a:rPr lang="en"/>
              <a:t>$</a:t>
            </a:r>
            <a:r>
              <a:rPr i="1" lang="en"/>
              <a:t>M</a:t>
            </a:r>
            <a:r>
              <a:rPr lang="en"/>
              <a:t>", where $</a:t>
            </a:r>
            <a:r>
              <a:rPr i="1" lang="en"/>
              <a:t>M</a:t>
            </a:r>
            <a:r>
              <a:rPr lang="en"/>
              <a:t> is some amount of real money whose loss would not be painful but not catastrophic to you</a:t>
            </a:r>
            <a:endParaRPr/>
          </a:p>
          <a:p>
            <a:pPr indent="-342900" lvl="0" marL="457200" rtl="0" algn="l">
              <a:spcBef>
                <a:spcPts val="0"/>
              </a:spcBef>
              <a:spcAft>
                <a:spcPts val="0"/>
              </a:spcAft>
              <a:buSzPts val="1800"/>
              <a:buChar char="●"/>
            </a:pPr>
            <a:r>
              <a:rPr lang="en"/>
              <a:t>Adjust </a:t>
            </a:r>
            <a:r>
              <a:rPr i="1" lang="en"/>
              <a:t>p</a:t>
            </a:r>
            <a:r>
              <a:rPr lang="en"/>
              <a:t> until you are indifferent between both sides of bet </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18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We Are Doing All This</a:t>
            </a:r>
            <a:endParaRPr/>
          </a:p>
        </p:txBody>
      </p:sp>
      <p:sp>
        <p:nvSpPr>
          <p:cNvPr id="1122" name="Google Shape;1122;p18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that we are trying to make the agent choose good actions</a:t>
            </a:r>
            <a:endParaRPr/>
          </a:p>
          <a:p>
            <a:pPr indent="-342900" lvl="0" marL="457200" rtl="0" algn="l">
              <a:spcBef>
                <a:spcPts val="0"/>
              </a:spcBef>
              <a:spcAft>
                <a:spcPts val="0"/>
              </a:spcAft>
              <a:buSzPts val="1800"/>
              <a:buChar char="●"/>
            </a:pPr>
            <a:r>
              <a:rPr lang="en"/>
              <a:t>If the environment isn't fully </a:t>
            </a:r>
            <a:r>
              <a:rPr lang="en"/>
              <a:t>observable</a:t>
            </a:r>
            <a:r>
              <a:rPr lang="en"/>
              <a:t>, some variables are hidden</a:t>
            </a:r>
            <a:endParaRPr/>
          </a:p>
          <a:p>
            <a:pPr indent="-342900" lvl="0" marL="457200" rtl="0" algn="l">
              <a:spcBef>
                <a:spcPts val="0"/>
              </a:spcBef>
              <a:spcAft>
                <a:spcPts val="0"/>
              </a:spcAft>
              <a:buSzPts val="1800"/>
              <a:buChar char="●"/>
            </a:pPr>
            <a:r>
              <a:rPr lang="en"/>
              <a:t>These variables affect the expected values of actions</a:t>
            </a:r>
            <a:endParaRPr/>
          </a:p>
          <a:p>
            <a:pPr indent="-342900" lvl="0" marL="457200" rtl="0" algn="l">
              <a:spcBef>
                <a:spcPts val="0"/>
              </a:spcBef>
              <a:spcAft>
                <a:spcPts val="0"/>
              </a:spcAft>
              <a:buSzPts val="1800"/>
              <a:buChar char="●"/>
            </a:pPr>
            <a:r>
              <a:rPr lang="en"/>
              <a:t>For </a:t>
            </a:r>
            <a:r>
              <a:rPr lang="en"/>
              <a:t>example</a:t>
            </a:r>
            <a:r>
              <a:rPr lang="en"/>
              <a:t>, in heads-up poker, hidden variables are opponent's cards </a:t>
            </a:r>
            <a:r>
              <a:rPr lang="en"/>
              <a:t>and</a:t>
            </a:r>
            <a:r>
              <a:rPr lang="en"/>
              <a:t> mindset, evidence variables are our cards, board, and betting action</a:t>
            </a:r>
            <a:endParaRPr/>
          </a:p>
          <a:p>
            <a:pPr indent="-342900" lvl="0" marL="457200" rtl="0" algn="l">
              <a:spcBef>
                <a:spcPts val="0"/>
              </a:spcBef>
              <a:spcAft>
                <a:spcPts val="0"/>
              </a:spcAft>
              <a:buSzPts val="1800"/>
              <a:buChar char="●"/>
            </a:pPr>
            <a:r>
              <a:rPr lang="en"/>
              <a:t>Values of agent's possible actions such as "call", "raise" and "fold" depend greatly on these hidden variables</a:t>
            </a:r>
            <a:endParaRPr/>
          </a:p>
          <a:p>
            <a:pPr indent="-342900" lvl="0" marL="457200" rtl="0" algn="l">
              <a:spcBef>
                <a:spcPts val="0"/>
              </a:spcBef>
              <a:spcAft>
                <a:spcPts val="0"/>
              </a:spcAft>
              <a:buSzPts val="1800"/>
              <a:buChar char="●"/>
            </a:pPr>
            <a:r>
              <a:rPr b="1" lang="en"/>
              <a:t>Diagnostic reasoning</a:t>
            </a:r>
            <a:r>
              <a:rPr lang="en"/>
              <a:t> from evidence variables to hidden variables </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18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 Joint Distribution</a:t>
            </a:r>
            <a:endParaRPr/>
          </a:p>
        </p:txBody>
      </p:sp>
      <p:sp>
        <p:nvSpPr>
          <p:cNvPr id="1128" name="Google Shape;1128;p18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t>
            </a:r>
            <a:r>
              <a:rPr i="1" lang="en"/>
              <a:t>n</a:t>
            </a:r>
            <a:r>
              <a:rPr lang="en"/>
              <a:t> propositions, 2</a:t>
            </a:r>
            <a:r>
              <a:rPr baseline="30000" i="1" lang="en"/>
              <a:t>n</a:t>
            </a:r>
            <a:r>
              <a:rPr lang="en"/>
              <a:t> entries adding up to one</a:t>
            </a:r>
            <a:endParaRPr/>
          </a:p>
          <a:p>
            <a:pPr indent="-342900" lvl="0" marL="457200" rtl="0" algn="l">
              <a:spcBef>
                <a:spcPts val="0"/>
              </a:spcBef>
              <a:spcAft>
                <a:spcPts val="0"/>
              </a:spcAft>
              <a:buSzPts val="1800"/>
              <a:buChar char="●"/>
            </a:pPr>
            <a:r>
              <a:rPr lang="en"/>
              <a:t>Can be used to tally up any probability query</a:t>
            </a:r>
            <a:endParaRPr/>
          </a:p>
        </p:txBody>
      </p:sp>
      <p:pic>
        <p:nvPicPr>
          <p:cNvPr id="1129" name="Google Shape;1129;p185"/>
          <p:cNvPicPr preferRelativeResize="0"/>
          <p:nvPr/>
        </p:nvPicPr>
        <p:blipFill>
          <a:blip r:embed="rId3">
            <a:alphaModFix/>
          </a:blip>
          <a:stretch>
            <a:fillRect/>
          </a:stretch>
        </p:blipFill>
        <p:spPr>
          <a:xfrm>
            <a:off x="344450" y="2171962"/>
            <a:ext cx="8455101" cy="2010575"/>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18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Estimating Probabilities From Sample Data</a:t>
            </a:r>
            <a:endParaRPr/>
          </a:p>
        </p:txBody>
      </p:sp>
      <p:sp>
        <p:nvSpPr>
          <p:cNvPr id="1135" name="Google Shape;1135;p18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a:t>
            </a:r>
            <a:r>
              <a:rPr i="1" lang="en"/>
              <a:t>m</a:t>
            </a:r>
            <a:r>
              <a:rPr lang="en"/>
              <a:t> independent </a:t>
            </a:r>
            <a:r>
              <a:rPr b="1" lang="en"/>
              <a:t>snapshots</a:t>
            </a:r>
            <a:r>
              <a:rPr lang="en"/>
              <a:t> of the world that we wish to model</a:t>
            </a:r>
            <a:endParaRPr/>
          </a:p>
          <a:p>
            <a:pPr indent="-342900" lvl="0" marL="457200" rtl="0" algn="l">
              <a:spcBef>
                <a:spcPts val="0"/>
              </a:spcBef>
              <a:spcAft>
                <a:spcPts val="0"/>
              </a:spcAft>
              <a:buSzPts val="1800"/>
              <a:buChar char="●"/>
            </a:pPr>
            <a:r>
              <a:rPr lang="en"/>
              <a:t>We have </a:t>
            </a:r>
            <a:r>
              <a:rPr i="1" lang="en"/>
              <a:t>n</a:t>
            </a:r>
            <a:r>
              <a:rPr lang="en"/>
              <a:t> propositions that correspond to some facts of the world</a:t>
            </a:r>
            <a:endParaRPr/>
          </a:p>
          <a:p>
            <a:pPr indent="-342900" lvl="0" marL="457200" rtl="0" algn="l">
              <a:spcBef>
                <a:spcPts val="0"/>
              </a:spcBef>
              <a:spcAft>
                <a:spcPts val="0"/>
              </a:spcAft>
              <a:buSzPts val="1800"/>
              <a:buChar char="●"/>
            </a:pPr>
            <a:r>
              <a:rPr lang="en"/>
              <a:t>Build the </a:t>
            </a:r>
            <a:r>
              <a:rPr b="1" lang="en"/>
              <a:t>full joint</a:t>
            </a:r>
            <a:r>
              <a:rPr lang="en"/>
              <a:t> distribution of 2</a:t>
            </a:r>
            <a:r>
              <a:rPr baseline="30000" i="1" lang="en"/>
              <a:t>n</a:t>
            </a:r>
            <a:r>
              <a:rPr lang="en"/>
              <a:t> possible combinations of probabilities</a:t>
            </a:r>
            <a:endParaRPr/>
          </a:p>
          <a:p>
            <a:pPr indent="-342900" lvl="0" marL="457200" rtl="0" algn="l">
              <a:spcBef>
                <a:spcPts val="0"/>
              </a:spcBef>
              <a:spcAft>
                <a:spcPts val="0"/>
              </a:spcAft>
              <a:buSzPts val="1800"/>
              <a:buChar char="●"/>
            </a:pPr>
            <a:r>
              <a:rPr lang="en"/>
              <a:t>Estimate P(</a:t>
            </a:r>
            <a:r>
              <a:rPr lang="en"/>
              <a:t>ɸ</a:t>
            </a:r>
            <a:r>
              <a:rPr lang="en"/>
              <a:t>) with the formula N(</a:t>
            </a:r>
            <a:r>
              <a:rPr lang="en"/>
              <a:t>ɸ</a:t>
            </a:r>
            <a:r>
              <a:rPr lang="en"/>
              <a:t>) / </a:t>
            </a:r>
            <a:r>
              <a:rPr i="1" lang="en"/>
              <a:t>m</a:t>
            </a:r>
            <a:endParaRPr/>
          </a:p>
          <a:p>
            <a:pPr indent="-342900" lvl="0" marL="457200" rtl="0" algn="l">
              <a:spcBef>
                <a:spcPts val="0"/>
              </a:spcBef>
              <a:spcAft>
                <a:spcPts val="0"/>
              </a:spcAft>
              <a:buSzPts val="1800"/>
              <a:buChar char="●"/>
            </a:pPr>
            <a:r>
              <a:rPr lang="en"/>
              <a:t>N(</a:t>
            </a:r>
            <a:r>
              <a:rPr lang="en"/>
              <a:t>ɸ</a:t>
            </a:r>
            <a:r>
              <a:rPr lang="en"/>
              <a:t>) is the number of worlds where ɸ is true</a:t>
            </a:r>
            <a:endParaRPr/>
          </a:p>
          <a:p>
            <a:pPr indent="-342900" lvl="0" marL="457200" rtl="0" algn="l">
              <a:spcBef>
                <a:spcPts val="0"/>
              </a:spcBef>
              <a:spcAft>
                <a:spcPts val="0"/>
              </a:spcAft>
              <a:buSzPts val="1800"/>
              <a:buChar char="●"/>
            </a:pPr>
            <a:r>
              <a:rPr lang="en"/>
              <a:t>Unbiased estimate for </a:t>
            </a:r>
            <a:r>
              <a:rPr lang="en"/>
              <a:t>P(ɸ)</a:t>
            </a:r>
            <a:endParaRPr/>
          </a:p>
          <a:p>
            <a:pPr indent="-342900" lvl="0" marL="457200" rtl="0" algn="l">
              <a:spcBef>
                <a:spcPts val="0"/>
              </a:spcBef>
              <a:spcAft>
                <a:spcPts val="0"/>
              </a:spcAft>
              <a:buSzPts val="1800"/>
              <a:buChar char="●"/>
            </a:pPr>
            <a:r>
              <a:rPr lang="en"/>
              <a:t>Full joint distribution table doesn't give us the underlying </a:t>
            </a:r>
            <a:r>
              <a:rPr b="1" lang="en"/>
              <a:t>causality</a:t>
            </a:r>
            <a:r>
              <a:rPr lang="en"/>
              <a:t>: you may end up with same full joint when </a:t>
            </a:r>
            <a:r>
              <a:rPr i="1" lang="en"/>
              <a:t>A</a:t>
            </a:r>
            <a:r>
              <a:rPr lang="en"/>
              <a:t> causes </a:t>
            </a:r>
            <a:r>
              <a:rPr i="1" lang="en"/>
              <a:t>B</a:t>
            </a:r>
            <a:r>
              <a:rPr lang="en"/>
              <a:t>, and when </a:t>
            </a:r>
            <a:r>
              <a:rPr i="1" lang="en"/>
              <a:t>B</a:t>
            </a:r>
            <a:r>
              <a:rPr lang="en"/>
              <a:t> causes </a:t>
            </a:r>
            <a:r>
              <a:rPr i="1" lang="en"/>
              <a:t>A</a:t>
            </a:r>
            <a:endParaRPr i="1"/>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8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Probabilities</a:t>
            </a:r>
            <a:endParaRPr/>
          </a:p>
        </p:txBody>
      </p:sp>
      <p:sp>
        <p:nvSpPr>
          <p:cNvPr id="1141" name="Google Shape;1141;p18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Prior probabilities aren't usually enough for action selection</a:t>
            </a:r>
            <a:endParaRPr/>
          </a:p>
          <a:p>
            <a:pPr indent="-342900" lvl="0" marL="457200" rtl="0" algn="l">
              <a:spcBef>
                <a:spcPts val="0"/>
              </a:spcBef>
              <a:spcAft>
                <a:spcPts val="0"/>
              </a:spcAft>
              <a:buSzPts val="1800"/>
              <a:buChar char="●"/>
            </a:pPr>
            <a:r>
              <a:rPr lang="en"/>
              <a:t>We need probabilities of variables, given some observed </a:t>
            </a:r>
            <a:r>
              <a:rPr b="1" lang="en"/>
              <a:t>evidence</a:t>
            </a:r>
            <a:endParaRPr b="1"/>
          </a:p>
          <a:p>
            <a:pPr indent="-342900" lvl="0" marL="457200" rtl="0" algn="l">
              <a:spcBef>
                <a:spcPts val="0"/>
              </a:spcBef>
              <a:spcAft>
                <a:spcPts val="0"/>
              </a:spcAft>
              <a:buSzPts val="1800"/>
              <a:buChar char="●"/>
            </a:pPr>
            <a:r>
              <a:rPr lang="en"/>
              <a:t>Observed evidence </a:t>
            </a:r>
            <a:r>
              <a:rPr i="1" lang="en"/>
              <a:t>E</a:t>
            </a:r>
            <a:r>
              <a:rPr lang="en"/>
              <a:t> </a:t>
            </a:r>
            <a:r>
              <a:rPr lang="en"/>
              <a:t>rules</a:t>
            </a:r>
            <a:r>
              <a:rPr lang="en"/>
              <a:t> out all possible worlds that have not-</a:t>
            </a:r>
            <a:r>
              <a:rPr i="1" lang="en"/>
              <a:t>E</a:t>
            </a:r>
            <a:endParaRPr i="1"/>
          </a:p>
          <a:p>
            <a:pPr indent="-342900" lvl="0" marL="457200" rtl="0" algn="l">
              <a:spcBef>
                <a:spcPts val="0"/>
              </a:spcBef>
              <a:spcAft>
                <a:spcPts val="0"/>
              </a:spcAft>
              <a:buSzPts val="1800"/>
              <a:buChar char="●"/>
            </a:pPr>
            <a:r>
              <a:rPr lang="en"/>
              <a:t>Formula for </a:t>
            </a:r>
            <a:r>
              <a:rPr b="1" lang="en"/>
              <a:t>conditional probability</a:t>
            </a:r>
            <a:r>
              <a:rPr lang="en"/>
              <a:t> is simple:</a:t>
            </a:r>
            <a:br>
              <a:rPr lang="en"/>
            </a:br>
            <a:br>
              <a:rPr lang="en"/>
            </a:br>
            <a:r>
              <a:rPr lang="en"/>
              <a:t>		P(</a:t>
            </a:r>
            <a:r>
              <a:rPr i="1" lang="en"/>
              <a:t>A</a:t>
            </a:r>
            <a:r>
              <a:rPr lang="en"/>
              <a:t> | </a:t>
            </a:r>
            <a:r>
              <a:rPr i="1" lang="en"/>
              <a:t>E</a:t>
            </a:r>
            <a:r>
              <a:rPr lang="en"/>
              <a:t>) = P(</a:t>
            </a:r>
            <a:r>
              <a:rPr i="1" lang="en"/>
              <a:t>A</a:t>
            </a:r>
            <a:r>
              <a:rPr lang="en"/>
              <a:t> </a:t>
            </a:r>
            <a:r>
              <a:rPr lang="en">
                <a:solidFill>
                  <a:srgbClr val="000000"/>
                </a:solidFill>
                <a:highlight>
                  <a:schemeClr val="lt1"/>
                </a:highlight>
              </a:rPr>
              <a:t>∧ </a:t>
            </a:r>
            <a:r>
              <a:rPr i="1" lang="en">
                <a:solidFill>
                  <a:srgbClr val="000000"/>
                </a:solidFill>
                <a:highlight>
                  <a:schemeClr val="lt1"/>
                </a:highlight>
              </a:rPr>
              <a:t>E</a:t>
            </a:r>
            <a:r>
              <a:rPr lang="en">
                <a:solidFill>
                  <a:srgbClr val="000000"/>
                </a:solidFill>
                <a:highlight>
                  <a:schemeClr val="lt1"/>
                </a:highlight>
              </a:rPr>
              <a:t>) / P(</a:t>
            </a:r>
            <a:r>
              <a:rPr i="1" lang="en">
                <a:solidFill>
                  <a:srgbClr val="000000"/>
                </a:solidFill>
                <a:highlight>
                  <a:schemeClr val="lt1"/>
                </a:highlight>
              </a:rPr>
              <a:t>E</a:t>
            </a:r>
            <a:r>
              <a:rPr lang="en">
                <a:solidFill>
                  <a:srgbClr val="000000"/>
                </a:solidFill>
                <a:highlight>
                  <a:schemeClr val="lt1"/>
                </a:highlight>
              </a:rPr>
              <a:t>)</a:t>
            </a:r>
            <a:br>
              <a:rPr lang="en">
                <a:solidFill>
                  <a:srgbClr val="000000"/>
                </a:solidFill>
                <a:highlight>
                  <a:schemeClr val="lt1"/>
                </a:highlight>
              </a:rPr>
            </a:b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Alternative formulation </a:t>
            </a:r>
            <a:r>
              <a:rPr lang="en"/>
              <a:t>P(</a:t>
            </a:r>
            <a:r>
              <a:rPr i="1" lang="en"/>
              <a:t>A</a:t>
            </a:r>
            <a:r>
              <a:rPr lang="en"/>
              <a:t> </a:t>
            </a:r>
            <a:r>
              <a:rPr lang="en">
                <a:solidFill>
                  <a:srgbClr val="000000"/>
                </a:solidFill>
                <a:highlight>
                  <a:schemeClr val="lt1"/>
                </a:highlight>
              </a:rPr>
              <a:t>∧ </a:t>
            </a:r>
            <a:r>
              <a:rPr i="1" lang="en">
                <a:solidFill>
                  <a:srgbClr val="000000"/>
                </a:solidFill>
                <a:highlight>
                  <a:schemeClr val="lt1"/>
                </a:highlight>
              </a:rPr>
              <a:t>E</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P(</a:t>
            </a:r>
            <a:r>
              <a:rPr i="1" lang="en">
                <a:solidFill>
                  <a:srgbClr val="000000"/>
                </a:solidFill>
                <a:highlight>
                  <a:schemeClr val="lt1"/>
                </a:highlight>
              </a:rPr>
              <a:t>E</a:t>
            </a:r>
            <a:r>
              <a:rPr lang="en">
                <a:solidFill>
                  <a:srgbClr val="000000"/>
                </a:solidFill>
                <a:highlight>
                  <a:schemeClr val="lt1"/>
                </a:highlight>
              </a:rPr>
              <a:t>) = P(</a:t>
            </a:r>
            <a:r>
              <a:rPr i="1" lang="en">
                <a:solidFill>
                  <a:srgbClr val="000000"/>
                </a:solidFill>
                <a:highlight>
                  <a:schemeClr val="lt1"/>
                </a:highlight>
              </a:rPr>
              <a:t>E</a:t>
            </a:r>
            <a:r>
              <a:rPr lang="en">
                <a:solidFill>
                  <a:srgbClr val="000000"/>
                </a:solidFill>
                <a:highlight>
                  <a:schemeClr val="lt1"/>
                </a:highlight>
              </a:rPr>
              <a:t> | </a:t>
            </a:r>
            <a:r>
              <a:rPr i="1" lang="en">
                <a:solidFill>
                  <a:srgbClr val="000000"/>
                </a:solidFill>
                <a:highlight>
                  <a:schemeClr val="lt1"/>
                </a:highlight>
              </a:rPr>
              <a:t>A</a:t>
            </a:r>
            <a:r>
              <a:rPr lang="en">
                <a:solidFill>
                  <a:srgbClr val="000000"/>
                </a:solidFill>
                <a:highlight>
                  <a:schemeClr val="lt1"/>
                </a:highlight>
              </a:rPr>
              <a:t>) P(</a:t>
            </a:r>
            <a:r>
              <a:rPr i="1" lang="en">
                <a:solidFill>
                  <a:srgbClr val="000000"/>
                </a:solidFill>
                <a:highlight>
                  <a:schemeClr val="lt1"/>
                </a:highlight>
              </a:rPr>
              <a:t>A</a:t>
            </a:r>
            <a:r>
              <a:rPr lang="en">
                <a:solidFill>
                  <a:srgbClr val="000000"/>
                </a:solidFill>
                <a:highlight>
                  <a:schemeClr val="lt1"/>
                </a:highlight>
              </a:rPr>
              <a:t>) = P(</a:t>
            </a:r>
            <a:r>
              <a:rPr i="1" lang="en">
                <a:solidFill>
                  <a:srgbClr val="000000"/>
                </a:solidFill>
                <a:highlight>
                  <a:schemeClr val="lt1"/>
                </a:highlight>
              </a:rPr>
              <a:t>E</a:t>
            </a:r>
            <a:r>
              <a:rPr lang="en">
                <a:solidFill>
                  <a:srgbClr val="000000"/>
                </a:solidFill>
                <a:highlight>
                  <a:schemeClr val="lt1"/>
                </a:highlight>
              </a:rPr>
              <a:t> ∧ </a:t>
            </a:r>
            <a:r>
              <a:rPr i="1" lang="en">
                <a:solidFill>
                  <a:srgbClr val="000000"/>
                </a:solidFill>
                <a:highlight>
                  <a:schemeClr val="lt1"/>
                </a:highlight>
              </a:rPr>
              <a:t>A</a:t>
            </a:r>
            <a:r>
              <a:rPr lang="en">
                <a:solidFill>
                  <a:srgbClr val="000000"/>
                </a:solidFill>
                <a:highlight>
                  <a:schemeClr val="lt1"/>
                </a:highlight>
              </a:rPr>
              <a:t>)</a:t>
            </a:r>
            <a:endParaRPr>
              <a:solidFill>
                <a:srgbClr val="000000"/>
              </a:solidFill>
              <a:highlight>
                <a:schemeClr val="lt1"/>
              </a:highlight>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18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Entailed Conditional Probabilities </a:t>
            </a:r>
            <a:endParaRPr/>
          </a:p>
        </p:txBody>
      </p:sp>
      <p:sp>
        <p:nvSpPr>
          <p:cNvPr id="1147" name="Google Shape;1147;p18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Mutually exclusive</a:t>
            </a:r>
            <a:r>
              <a:rPr lang="en"/>
              <a:t> and </a:t>
            </a:r>
            <a:r>
              <a:rPr b="1" lang="en"/>
              <a:t>fully </a:t>
            </a:r>
            <a:r>
              <a:rPr b="1" lang="en"/>
              <a:t>exhaustive</a:t>
            </a:r>
            <a:r>
              <a:rPr lang="en"/>
              <a:t> probabilities always add up to 1</a:t>
            </a:r>
            <a:endParaRPr/>
          </a:p>
          <a:p>
            <a:pPr indent="-342900" lvl="0" marL="457200" rtl="0" algn="l">
              <a:spcBef>
                <a:spcPts val="0"/>
              </a:spcBef>
              <a:spcAft>
                <a:spcPts val="0"/>
              </a:spcAft>
              <a:buSzPts val="1800"/>
              <a:buChar char="●"/>
            </a:pPr>
            <a:r>
              <a:rPr lang="en"/>
              <a:t>If you know P(</a:t>
            </a:r>
            <a:r>
              <a:rPr i="1" lang="en"/>
              <a:t>A</a:t>
            </a:r>
            <a:r>
              <a:rPr lang="en"/>
              <a:t> | </a:t>
            </a:r>
            <a:r>
              <a:rPr i="1" lang="en"/>
              <a:t>B</a:t>
            </a:r>
            <a:r>
              <a:rPr lang="en"/>
              <a:t>), </a:t>
            </a:r>
            <a:r>
              <a:rPr lang="en"/>
              <a:t>you also know P(not-</a:t>
            </a:r>
            <a:r>
              <a:rPr i="1" lang="en"/>
              <a:t>A</a:t>
            </a:r>
            <a:r>
              <a:rPr lang="en"/>
              <a:t> | </a:t>
            </a:r>
            <a:r>
              <a:rPr i="1" lang="en"/>
              <a:t>B</a:t>
            </a:r>
            <a:r>
              <a:rPr lang="en"/>
              <a:t>) = 1 – P(</a:t>
            </a:r>
            <a:r>
              <a:rPr i="1" lang="en"/>
              <a:t>A</a:t>
            </a:r>
            <a:r>
              <a:rPr lang="en"/>
              <a:t> | </a:t>
            </a:r>
            <a:r>
              <a:rPr i="1" lang="en"/>
              <a:t>B</a:t>
            </a:r>
            <a:r>
              <a:rPr lang="en"/>
              <a:t>)</a:t>
            </a:r>
            <a:endParaRPr/>
          </a:p>
          <a:p>
            <a:pPr indent="-342900" lvl="0" marL="457200" rtl="0" algn="l">
              <a:spcBef>
                <a:spcPts val="0"/>
              </a:spcBef>
              <a:spcAft>
                <a:spcPts val="0"/>
              </a:spcAft>
              <a:buSzPts val="1800"/>
              <a:buChar char="●"/>
            </a:pPr>
            <a:r>
              <a:rPr lang="en"/>
              <a:t>However, even if you know P(</a:t>
            </a:r>
            <a:r>
              <a:rPr i="1" lang="en"/>
              <a:t>A</a:t>
            </a:r>
            <a:r>
              <a:rPr lang="en"/>
              <a:t> | </a:t>
            </a:r>
            <a:r>
              <a:rPr i="1" lang="en"/>
              <a:t>B</a:t>
            </a:r>
            <a:r>
              <a:rPr lang="en"/>
              <a:t>), you don't directly know P(</a:t>
            </a:r>
            <a:r>
              <a:rPr i="1" lang="en"/>
              <a:t>A</a:t>
            </a:r>
            <a:r>
              <a:rPr lang="en"/>
              <a:t> | not-</a:t>
            </a:r>
            <a:r>
              <a:rPr i="1" lang="en"/>
              <a:t>B</a:t>
            </a:r>
            <a:r>
              <a:rPr lang="en"/>
              <a:t>)</a:t>
            </a:r>
            <a:endParaRPr/>
          </a:p>
          <a:p>
            <a:pPr indent="-342900" lvl="0" marL="457200" rtl="0" algn="l">
              <a:spcBef>
                <a:spcPts val="0"/>
              </a:spcBef>
              <a:spcAft>
                <a:spcPts val="0"/>
              </a:spcAft>
              <a:buSzPts val="1800"/>
              <a:buChar char="●"/>
            </a:pPr>
            <a:r>
              <a:rPr lang="en"/>
              <a:t>Probabilities P(</a:t>
            </a:r>
            <a:r>
              <a:rPr i="1" lang="en"/>
              <a:t>A</a:t>
            </a:r>
            <a:r>
              <a:rPr lang="en"/>
              <a:t> | </a:t>
            </a:r>
            <a:r>
              <a:rPr i="1" lang="en"/>
              <a:t>B</a:t>
            </a:r>
            <a:r>
              <a:rPr lang="en"/>
              <a:t>) and P(</a:t>
            </a:r>
            <a:r>
              <a:rPr i="1" lang="en"/>
              <a:t>A</a:t>
            </a:r>
            <a:r>
              <a:rPr lang="en"/>
              <a:t> | not-</a:t>
            </a:r>
            <a:r>
              <a:rPr i="1" lang="en"/>
              <a:t>B</a:t>
            </a:r>
            <a:r>
              <a:rPr lang="en"/>
              <a:t>) can be wildly different</a:t>
            </a:r>
            <a:endParaRPr/>
          </a:p>
          <a:p>
            <a:pPr indent="-342900" lvl="0" marL="457200" rtl="0" algn="l">
              <a:spcBef>
                <a:spcPts val="0"/>
              </a:spcBef>
              <a:spcAft>
                <a:spcPts val="0"/>
              </a:spcAft>
              <a:buSzPts val="1800"/>
              <a:buChar char="●"/>
            </a:pPr>
            <a:r>
              <a:rPr lang="en"/>
              <a:t>However, P(</a:t>
            </a:r>
            <a:r>
              <a:rPr i="1" lang="en"/>
              <a:t>A</a:t>
            </a:r>
            <a:r>
              <a:rPr lang="en"/>
              <a:t>) = P(</a:t>
            </a:r>
            <a:r>
              <a:rPr i="1" lang="en"/>
              <a:t>A</a:t>
            </a:r>
            <a:r>
              <a:rPr lang="en"/>
              <a:t> | </a:t>
            </a:r>
            <a:r>
              <a:rPr i="1" lang="en"/>
              <a:t>B</a:t>
            </a:r>
            <a:r>
              <a:rPr lang="en"/>
              <a:t>) P(</a:t>
            </a:r>
            <a:r>
              <a:rPr i="1" lang="en"/>
              <a:t>B</a:t>
            </a:r>
            <a:r>
              <a:rPr lang="en"/>
              <a:t>) + P(</a:t>
            </a:r>
            <a:r>
              <a:rPr i="1" lang="en"/>
              <a:t>A</a:t>
            </a:r>
            <a:r>
              <a:rPr lang="en"/>
              <a:t> | not-</a:t>
            </a:r>
            <a:r>
              <a:rPr i="1" lang="en"/>
              <a:t>B</a:t>
            </a:r>
            <a:r>
              <a:rPr lang="en"/>
              <a:t>) P(not-</a:t>
            </a:r>
            <a:r>
              <a:rPr i="1" lang="en"/>
              <a:t>B</a:t>
            </a:r>
            <a:r>
              <a:rPr lang="en"/>
              <a:t>)</a:t>
            </a:r>
            <a:endParaRPr/>
          </a:p>
          <a:p>
            <a:pPr indent="-342900" lvl="0" marL="457200" rtl="0" algn="l">
              <a:spcBef>
                <a:spcPts val="0"/>
              </a:spcBef>
              <a:spcAft>
                <a:spcPts val="0"/>
              </a:spcAft>
              <a:buSzPts val="1800"/>
              <a:buChar char="●"/>
            </a:pPr>
            <a:r>
              <a:rPr lang="en"/>
              <a:t>Once the prior probabilities P(</a:t>
            </a:r>
            <a:r>
              <a:rPr i="1" lang="en"/>
              <a:t>A</a:t>
            </a:r>
            <a:r>
              <a:rPr lang="en"/>
              <a:t>) and P(</a:t>
            </a:r>
            <a:r>
              <a:rPr i="1" lang="en"/>
              <a:t>B</a:t>
            </a:r>
            <a:r>
              <a:rPr lang="en"/>
              <a:t>) are known, knowing P(</a:t>
            </a:r>
            <a:r>
              <a:rPr i="1" lang="en"/>
              <a:t>A</a:t>
            </a:r>
            <a:r>
              <a:rPr lang="en"/>
              <a:t> | </a:t>
            </a:r>
            <a:r>
              <a:rPr i="1" lang="en"/>
              <a:t>B</a:t>
            </a:r>
            <a:r>
              <a:rPr lang="en"/>
              <a:t>) allows us to compute P(</a:t>
            </a:r>
            <a:r>
              <a:rPr i="1" lang="en"/>
              <a:t>A</a:t>
            </a:r>
            <a:r>
              <a:rPr lang="en"/>
              <a:t> | not-</a:t>
            </a:r>
            <a:r>
              <a:rPr i="1" lang="en"/>
              <a:t>B</a:t>
            </a:r>
            <a:r>
              <a:rPr lang="en"/>
              <a:t>), and vice versa</a:t>
            </a:r>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sp>
        <p:nvSpPr>
          <p:cNvPr id="1152" name="Google Shape;1152;p18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Attraction and Repellence</a:t>
            </a:r>
            <a:endParaRPr/>
          </a:p>
        </p:txBody>
      </p:sp>
      <p:sp>
        <p:nvSpPr>
          <p:cNvPr id="1153" name="Google Shape;1153;p18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Evidence </a:t>
            </a:r>
            <a:r>
              <a:rPr i="1" lang="en"/>
              <a:t>E</a:t>
            </a:r>
            <a:r>
              <a:rPr lang="en"/>
              <a:t> is said to </a:t>
            </a:r>
            <a:r>
              <a:rPr b="1" lang="en"/>
              <a:t>attract</a:t>
            </a:r>
            <a:r>
              <a:rPr lang="en"/>
              <a:t> the event </a:t>
            </a:r>
            <a:r>
              <a:rPr i="1" lang="en"/>
              <a:t>A</a:t>
            </a:r>
            <a:r>
              <a:rPr lang="en"/>
              <a:t> if P(</a:t>
            </a:r>
            <a:r>
              <a:rPr i="1" lang="en"/>
              <a:t>A</a:t>
            </a:r>
            <a:r>
              <a:rPr lang="en"/>
              <a:t> | </a:t>
            </a:r>
            <a:r>
              <a:rPr i="1" lang="en"/>
              <a:t>E</a:t>
            </a:r>
            <a:r>
              <a:rPr lang="en"/>
              <a:t>) &gt; P(</a:t>
            </a:r>
            <a:r>
              <a:rPr i="1" lang="en"/>
              <a:t>A</a:t>
            </a:r>
            <a:r>
              <a:rPr lang="en"/>
              <a:t>)</a:t>
            </a:r>
            <a:endParaRPr/>
          </a:p>
          <a:p>
            <a:pPr indent="-342900" lvl="0" marL="457200" rtl="0" algn="l">
              <a:spcBef>
                <a:spcPts val="0"/>
              </a:spcBef>
              <a:spcAft>
                <a:spcPts val="0"/>
              </a:spcAft>
              <a:buSzPts val="1800"/>
              <a:buChar char="●"/>
            </a:pPr>
            <a:r>
              <a:rPr lang="en"/>
              <a:t>Evidence </a:t>
            </a:r>
            <a:r>
              <a:rPr i="1" lang="en"/>
              <a:t>E</a:t>
            </a:r>
            <a:r>
              <a:rPr lang="en"/>
              <a:t> is said repel the event </a:t>
            </a:r>
            <a:r>
              <a:rPr i="1" lang="en"/>
              <a:t>A</a:t>
            </a:r>
            <a:r>
              <a:rPr lang="en"/>
              <a:t> if P(</a:t>
            </a:r>
            <a:r>
              <a:rPr i="1" lang="en"/>
              <a:t>A</a:t>
            </a:r>
            <a:r>
              <a:rPr lang="en"/>
              <a:t> | </a:t>
            </a:r>
            <a:r>
              <a:rPr i="1" lang="en"/>
              <a:t>E</a:t>
            </a:r>
            <a:r>
              <a:rPr lang="en"/>
              <a:t>) &lt; P(</a:t>
            </a:r>
            <a:r>
              <a:rPr i="1" lang="en"/>
              <a:t>A</a:t>
            </a:r>
            <a:r>
              <a:rPr lang="en"/>
              <a:t>)</a:t>
            </a:r>
            <a:endParaRPr/>
          </a:p>
          <a:p>
            <a:pPr indent="-342900" lvl="0" marL="457200" rtl="0" algn="l">
              <a:spcBef>
                <a:spcPts val="0"/>
              </a:spcBef>
              <a:spcAft>
                <a:spcPts val="0"/>
              </a:spcAft>
              <a:buSzPts val="1800"/>
              <a:buChar char="●"/>
            </a:pPr>
            <a:r>
              <a:rPr i="1" lang="en"/>
              <a:t>E</a:t>
            </a:r>
            <a:r>
              <a:rPr lang="en"/>
              <a:t> attracts </a:t>
            </a:r>
            <a:r>
              <a:rPr i="1" lang="en"/>
              <a:t>A</a:t>
            </a:r>
            <a:r>
              <a:rPr lang="en"/>
              <a:t> if and only if </a:t>
            </a:r>
            <a:r>
              <a:rPr i="1" lang="en"/>
              <a:t>E</a:t>
            </a:r>
            <a:r>
              <a:rPr lang="en"/>
              <a:t> repels not-</a:t>
            </a:r>
            <a:r>
              <a:rPr i="1" lang="en"/>
              <a:t>A</a:t>
            </a:r>
            <a:endParaRPr i="1"/>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Attraction is symmetric: </a:t>
            </a:r>
            <a:r>
              <a:rPr i="1" lang="en">
                <a:solidFill>
                  <a:srgbClr val="000000"/>
                </a:solidFill>
                <a:highlight>
                  <a:schemeClr val="lt1"/>
                </a:highlight>
              </a:rPr>
              <a:t>A</a:t>
            </a:r>
            <a:r>
              <a:rPr lang="en">
                <a:solidFill>
                  <a:srgbClr val="000000"/>
                </a:solidFill>
                <a:highlight>
                  <a:schemeClr val="lt1"/>
                </a:highlight>
              </a:rPr>
              <a:t> attracts </a:t>
            </a:r>
            <a:r>
              <a:rPr i="1" lang="en">
                <a:solidFill>
                  <a:srgbClr val="000000"/>
                </a:solidFill>
                <a:highlight>
                  <a:schemeClr val="lt1"/>
                </a:highlight>
              </a:rPr>
              <a:t>E</a:t>
            </a:r>
            <a:r>
              <a:rPr lang="en">
                <a:solidFill>
                  <a:srgbClr val="000000"/>
                </a:solidFill>
                <a:highlight>
                  <a:schemeClr val="lt1"/>
                </a:highlight>
              </a:rPr>
              <a:t> if and only if </a:t>
            </a:r>
            <a:r>
              <a:rPr i="1" lang="en">
                <a:solidFill>
                  <a:srgbClr val="000000"/>
                </a:solidFill>
                <a:highlight>
                  <a:schemeClr val="lt1"/>
                </a:highlight>
              </a:rPr>
              <a:t>E</a:t>
            </a:r>
            <a:r>
              <a:rPr lang="en">
                <a:solidFill>
                  <a:srgbClr val="000000"/>
                </a:solidFill>
                <a:highlight>
                  <a:schemeClr val="lt1"/>
                </a:highlight>
              </a:rPr>
              <a:t> attracts </a:t>
            </a:r>
            <a:r>
              <a:rPr i="1" lang="en">
                <a:solidFill>
                  <a:srgbClr val="000000"/>
                </a:solidFill>
                <a:highlight>
                  <a:schemeClr val="lt1"/>
                </a:highlight>
              </a:rPr>
              <a:t>A</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A</a:t>
            </a:r>
            <a:r>
              <a:rPr lang="en">
                <a:solidFill>
                  <a:srgbClr val="000000"/>
                </a:solidFill>
                <a:highlight>
                  <a:schemeClr val="lt1"/>
                </a:highlight>
              </a:rPr>
              <a:t> neither attracts </a:t>
            </a:r>
            <a:r>
              <a:rPr i="1" lang="en">
                <a:solidFill>
                  <a:srgbClr val="000000"/>
                </a:solidFill>
                <a:highlight>
                  <a:schemeClr val="lt1"/>
                </a:highlight>
              </a:rPr>
              <a:t>E</a:t>
            </a:r>
            <a:r>
              <a:rPr lang="en">
                <a:solidFill>
                  <a:srgbClr val="000000"/>
                </a:solidFill>
                <a:highlight>
                  <a:schemeClr val="lt1"/>
                </a:highlight>
              </a:rPr>
              <a:t> nor </a:t>
            </a:r>
            <a:r>
              <a:rPr i="1" lang="en">
                <a:solidFill>
                  <a:srgbClr val="000000"/>
                </a:solidFill>
                <a:highlight>
                  <a:schemeClr val="lt1"/>
                </a:highlight>
              </a:rPr>
              <a:t>E</a:t>
            </a:r>
            <a:r>
              <a:rPr lang="en">
                <a:solidFill>
                  <a:srgbClr val="000000"/>
                </a:solidFill>
                <a:highlight>
                  <a:schemeClr val="lt1"/>
                </a:highlight>
              </a:rPr>
              <a:t> attracts </a:t>
            </a:r>
            <a:r>
              <a:rPr i="1" lang="en">
                <a:solidFill>
                  <a:srgbClr val="000000"/>
                </a:solidFill>
                <a:highlight>
                  <a:schemeClr val="lt1"/>
                </a:highlight>
              </a:rPr>
              <a:t>A</a:t>
            </a:r>
            <a:r>
              <a:rPr lang="en">
                <a:solidFill>
                  <a:srgbClr val="000000"/>
                </a:solidFill>
                <a:highlight>
                  <a:schemeClr val="lt1"/>
                </a:highlight>
              </a:rPr>
              <a:t> if and </a:t>
            </a:r>
            <a:r>
              <a:rPr lang="en">
                <a:solidFill>
                  <a:srgbClr val="000000"/>
                </a:solidFill>
                <a:highlight>
                  <a:schemeClr val="lt1"/>
                </a:highlight>
              </a:rPr>
              <a:t>only</a:t>
            </a:r>
            <a:r>
              <a:rPr lang="en">
                <a:solidFill>
                  <a:srgbClr val="000000"/>
                </a:solidFill>
                <a:highlight>
                  <a:schemeClr val="lt1"/>
                </a:highlight>
              </a:rPr>
              <a:t> if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E</a:t>
            </a:r>
            <a:r>
              <a:rPr lang="en">
                <a:solidFill>
                  <a:srgbClr val="000000"/>
                </a:solidFill>
                <a:highlight>
                  <a:schemeClr val="lt1"/>
                </a:highlight>
              </a:rPr>
              <a:t> are independent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E</a:t>
            </a:r>
            <a:r>
              <a:rPr lang="en">
                <a:solidFill>
                  <a:srgbClr val="000000"/>
                </a:solidFill>
                <a:highlight>
                  <a:schemeClr val="lt1"/>
                </a:highlight>
              </a:rPr>
              <a:t> are mutually </a:t>
            </a:r>
            <a:r>
              <a:rPr lang="en">
                <a:solidFill>
                  <a:srgbClr val="000000"/>
                </a:solidFill>
                <a:highlight>
                  <a:schemeClr val="lt1"/>
                </a:highlight>
              </a:rPr>
              <a:t>attractive</a:t>
            </a:r>
            <a:r>
              <a:rPr lang="en">
                <a:solidFill>
                  <a:srgbClr val="000000"/>
                </a:solidFill>
                <a:highlight>
                  <a:schemeClr val="lt1"/>
                </a:highlight>
              </a:rPr>
              <a:t> if and only if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 | not-</a:t>
            </a:r>
            <a:r>
              <a:rPr i="1" lang="en">
                <a:solidFill>
                  <a:srgbClr val="000000"/>
                </a:solidFill>
                <a:highlight>
                  <a:schemeClr val="lt1"/>
                </a:highlight>
              </a:rPr>
              <a:t>E</a:t>
            </a:r>
            <a:r>
              <a:rPr lang="en">
                <a:solidFill>
                  <a:srgbClr val="000000"/>
                </a:solidFill>
                <a:highlight>
                  <a:schemeClr val="lt1"/>
                </a:highlight>
              </a:rPr>
              <a:t>)</a:t>
            </a:r>
            <a:endParaRPr>
              <a:solidFill>
                <a:srgbClr val="000000"/>
              </a:solidFill>
              <a:highlight>
                <a:schemeClr val="lt1"/>
              </a:highlight>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19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Combining Multiple Pieces of Evidence</a:t>
            </a:r>
            <a:endParaRPr/>
          </a:p>
        </p:txBody>
      </p:sp>
      <p:sp>
        <p:nvSpPr>
          <p:cNvPr id="1159" name="Google Shape;1159;p19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highlight>
                  <a:schemeClr val="lt1"/>
                </a:highlight>
              </a:rPr>
              <a:t>Even if both evidences </a:t>
            </a:r>
            <a:r>
              <a:rPr i="1" lang="en">
                <a:solidFill>
                  <a:srgbClr val="000000"/>
                </a:solidFill>
                <a:highlight>
                  <a:schemeClr val="lt1"/>
                </a:highlight>
              </a:rPr>
              <a:t>E</a:t>
            </a:r>
            <a:r>
              <a:rPr lang="en">
                <a:solidFill>
                  <a:srgbClr val="000000"/>
                </a:solidFill>
                <a:highlight>
                  <a:schemeClr val="lt1"/>
                </a:highlight>
              </a:rPr>
              <a:t> and </a:t>
            </a:r>
            <a:r>
              <a:rPr i="1" lang="en">
                <a:solidFill>
                  <a:srgbClr val="000000"/>
                </a:solidFill>
                <a:highlight>
                  <a:schemeClr val="lt1"/>
                </a:highlight>
              </a:rPr>
              <a:t>F</a:t>
            </a:r>
            <a:r>
              <a:rPr lang="en">
                <a:solidFill>
                  <a:srgbClr val="000000"/>
                </a:solidFill>
                <a:highlight>
                  <a:schemeClr val="lt1"/>
                </a:highlight>
              </a:rPr>
              <a:t> separately attract </a:t>
            </a:r>
            <a:r>
              <a:rPr i="1" lang="en">
                <a:solidFill>
                  <a:srgbClr val="000000"/>
                </a:solidFill>
                <a:highlight>
                  <a:schemeClr val="lt1"/>
                </a:highlight>
              </a:rPr>
              <a:t>A</a:t>
            </a:r>
            <a:r>
              <a:rPr lang="en">
                <a:solidFill>
                  <a:srgbClr val="000000"/>
                </a:solidFill>
                <a:highlight>
                  <a:schemeClr val="lt1"/>
                </a:highlight>
              </a:rPr>
              <a:t> so that both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 and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F</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 it doesn't necessarily follow that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 </a:t>
            </a:r>
            <a:r>
              <a:rPr i="1" lang="en">
                <a:solidFill>
                  <a:srgbClr val="000000"/>
                </a:solidFill>
                <a:highlight>
                  <a:schemeClr val="lt1"/>
                </a:highlight>
              </a:rPr>
              <a:t>F</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a:t>
            </a:r>
            <a:endParaRPr>
              <a:solidFill>
                <a:srgbClr val="000000"/>
              </a:solidFill>
              <a:highlight>
                <a:schemeClr val="lt1"/>
              </a:highlight>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highlight>
                  <a:schemeClr val="lt1"/>
                </a:highlight>
              </a:rPr>
              <a:t>Even if </a:t>
            </a:r>
            <a:r>
              <a:rPr i="1" lang="en">
                <a:solidFill>
                  <a:srgbClr val="000000"/>
                </a:solidFill>
                <a:highlight>
                  <a:schemeClr val="lt1"/>
                </a:highlight>
              </a:rPr>
              <a:t>F</a:t>
            </a:r>
            <a:r>
              <a:rPr lang="en">
                <a:solidFill>
                  <a:srgbClr val="000000"/>
                </a:solidFill>
                <a:highlight>
                  <a:schemeClr val="lt1"/>
                </a:highlight>
              </a:rPr>
              <a:t> attracts </a:t>
            </a:r>
            <a:r>
              <a:rPr i="1" lang="en">
                <a:solidFill>
                  <a:srgbClr val="000000"/>
                </a:solidFill>
                <a:highlight>
                  <a:schemeClr val="lt1"/>
                </a:highlight>
              </a:rPr>
              <a:t>E</a:t>
            </a:r>
            <a:r>
              <a:rPr lang="en">
                <a:solidFill>
                  <a:srgbClr val="000000"/>
                </a:solidFill>
                <a:highlight>
                  <a:schemeClr val="lt1"/>
                </a:highlight>
              </a:rPr>
              <a:t> and </a:t>
            </a:r>
            <a:r>
              <a:rPr i="1" lang="en">
                <a:solidFill>
                  <a:srgbClr val="000000"/>
                </a:solidFill>
                <a:highlight>
                  <a:schemeClr val="lt1"/>
                </a:highlight>
              </a:rPr>
              <a:t>E</a:t>
            </a:r>
            <a:r>
              <a:rPr lang="en">
                <a:solidFill>
                  <a:srgbClr val="000000"/>
                </a:solidFill>
                <a:highlight>
                  <a:schemeClr val="lt1"/>
                </a:highlight>
              </a:rPr>
              <a:t> attracts </a:t>
            </a:r>
            <a:r>
              <a:rPr i="1" lang="en">
                <a:solidFill>
                  <a:srgbClr val="000000"/>
                </a:solidFill>
                <a:highlight>
                  <a:schemeClr val="lt1"/>
                </a:highlight>
              </a:rPr>
              <a:t>A</a:t>
            </a:r>
            <a:r>
              <a:rPr lang="en">
                <a:solidFill>
                  <a:srgbClr val="000000"/>
                </a:solidFill>
                <a:highlight>
                  <a:schemeClr val="lt1"/>
                </a:highlight>
              </a:rPr>
              <a:t> so that P(</a:t>
            </a:r>
            <a:r>
              <a:rPr i="1" lang="en">
                <a:solidFill>
                  <a:srgbClr val="000000"/>
                </a:solidFill>
                <a:highlight>
                  <a:schemeClr val="lt1"/>
                </a:highlight>
              </a:rPr>
              <a:t>E</a:t>
            </a:r>
            <a:r>
              <a:rPr lang="en">
                <a:solidFill>
                  <a:srgbClr val="000000"/>
                </a:solidFill>
                <a:highlight>
                  <a:schemeClr val="lt1"/>
                </a:highlight>
              </a:rPr>
              <a:t> | </a:t>
            </a:r>
            <a:r>
              <a:rPr i="1" lang="en">
                <a:solidFill>
                  <a:srgbClr val="000000"/>
                </a:solidFill>
                <a:highlight>
                  <a:schemeClr val="lt1"/>
                </a:highlight>
              </a:rPr>
              <a:t>F</a:t>
            </a:r>
            <a:r>
              <a:rPr lang="en">
                <a:solidFill>
                  <a:srgbClr val="000000"/>
                </a:solidFill>
                <a:highlight>
                  <a:schemeClr val="lt1"/>
                </a:highlight>
              </a:rPr>
              <a:t>) &gt; P(</a:t>
            </a:r>
            <a:r>
              <a:rPr i="1" lang="en">
                <a:solidFill>
                  <a:srgbClr val="000000"/>
                </a:solidFill>
                <a:highlight>
                  <a:schemeClr val="lt1"/>
                </a:highlight>
              </a:rPr>
              <a:t>E</a:t>
            </a:r>
            <a:r>
              <a:rPr lang="en">
                <a:solidFill>
                  <a:srgbClr val="000000"/>
                </a:solidFill>
                <a:highlight>
                  <a:schemeClr val="lt1"/>
                </a:highlight>
              </a:rPr>
              <a:t>) and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 it doesn't necessarily follow that P(</a:t>
            </a:r>
            <a:r>
              <a:rPr i="1" lang="en">
                <a:solidFill>
                  <a:srgbClr val="000000"/>
                </a:solidFill>
                <a:highlight>
                  <a:schemeClr val="lt1"/>
                </a:highlight>
              </a:rPr>
              <a:t>F</a:t>
            </a:r>
            <a:r>
              <a:rPr lang="en">
                <a:solidFill>
                  <a:srgbClr val="000000"/>
                </a:solidFill>
                <a:highlight>
                  <a:schemeClr val="lt1"/>
                </a:highlight>
              </a:rPr>
              <a:t> | </a:t>
            </a:r>
            <a:r>
              <a:rPr i="1" lang="en">
                <a:solidFill>
                  <a:srgbClr val="000000"/>
                </a:solidFill>
                <a:highlight>
                  <a:schemeClr val="lt1"/>
                </a:highlight>
              </a:rPr>
              <a:t>A</a:t>
            </a:r>
            <a:r>
              <a:rPr lang="en">
                <a:solidFill>
                  <a:srgbClr val="000000"/>
                </a:solidFill>
                <a:highlight>
                  <a:schemeClr val="lt1"/>
                </a:highlight>
              </a:rPr>
              <a:t>) &gt; P(</a:t>
            </a:r>
            <a:r>
              <a:rPr i="1" lang="en">
                <a:solidFill>
                  <a:srgbClr val="000000"/>
                </a:solidFill>
                <a:highlight>
                  <a:schemeClr val="lt1"/>
                </a:highlight>
              </a:rPr>
              <a:t>F</a:t>
            </a:r>
            <a:r>
              <a:rPr lang="en">
                <a:solidFill>
                  <a:srgbClr val="000000"/>
                </a:solidFill>
                <a:highlight>
                  <a:schemeClr val="lt1"/>
                </a:highlight>
              </a:rPr>
              <a:t>)</a:t>
            </a:r>
            <a:endParaRPr>
              <a:solidFill>
                <a:srgbClr val="000000"/>
              </a:solidFill>
              <a:highlight>
                <a:schemeClr val="lt1"/>
              </a:highlight>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highlight>
                  <a:schemeClr val="lt1"/>
                </a:highlight>
              </a:rPr>
              <a:t>Can you think up real world interpretations for </a:t>
            </a:r>
            <a:r>
              <a:rPr i="1" lang="en">
                <a:solidFill>
                  <a:srgbClr val="000000"/>
                </a:solidFill>
                <a:highlight>
                  <a:schemeClr val="lt1"/>
                </a:highlight>
              </a:rPr>
              <a:t>A</a:t>
            </a:r>
            <a:r>
              <a:rPr lang="en">
                <a:solidFill>
                  <a:srgbClr val="000000"/>
                </a:solidFill>
                <a:highlight>
                  <a:schemeClr val="lt1"/>
                </a:highlight>
              </a:rPr>
              <a:t>, </a:t>
            </a:r>
            <a:r>
              <a:rPr i="1" lang="en">
                <a:solidFill>
                  <a:srgbClr val="000000"/>
                </a:solidFill>
                <a:highlight>
                  <a:schemeClr val="lt1"/>
                </a:highlight>
              </a:rPr>
              <a:t>E</a:t>
            </a:r>
            <a:r>
              <a:rPr lang="en">
                <a:solidFill>
                  <a:srgbClr val="000000"/>
                </a:solidFill>
                <a:highlight>
                  <a:schemeClr val="lt1"/>
                </a:highlight>
              </a:rPr>
              <a:t> and </a:t>
            </a:r>
            <a:r>
              <a:rPr i="1" lang="en">
                <a:solidFill>
                  <a:srgbClr val="000000"/>
                </a:solidFill>
                <a:highlight>
                  <a:schemeClr val="lt1"/>
                </a:highlight>
              </a:rPr>
              <a:t>F</a:t>
            </a:r>
            <a:r>
              <a:rPr lang="en">
                <a:solidFill>
                  <a:srgbClr val="000000"/>
                </a:solidFill>
                <a:highlight>
                  <a:schemeClr val="lt1"/>
                </a:highlight>
              </a:rPr>
              <a:t> to illustrate these counterintuitive claims about conditional probabilities?</a:t>
            </a:r>
            <a:endParaRPr>
              <a:solidFill>
                <a:srgbClr val="000000"/>
              </a:solidFill>
              <a:highlight>
                <a:schemeClr val="lt1"/>
              </a:highlight>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9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Marginalization</a:t>
            </a:r>
            <a:endParaRPr/>
          </a:p>
        </p:txBody>
      </p:sp>
      <p:sp>
        <p:nvSpPr>
          <p:cNvPr id="1165" name="Google Shape;1165;p19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sometimes have some prior probability P(</a:t>
            </a:r>
            <a:r>
              <a:rPr i="1" lang="en"/>
              <a:t>A</a:t>
            </a:r>
            <a:r>
              <a:rPr lang="en"/>
              <a:t>) that we </a:t>
            </a:r>
            <a:r>
              <a:rPr lang="en"/>
              <a:t>wish</a:t>
            </a:r>
            <a:r>
              <a:rPr lang="en"/>
              <a:t> to compute</a:t>
            </a:r>
            <a:endParaRPr/>
          </a:p>
          <a:p>
            <a:pPr indent="-342900" lvl="0" marL="457200" rtl="0" algn="l">
              <a:spcBef>
                <a:spcPts val="0"/>
              </a:spcBef>
              <a:spcAft>
                <a:spcPts val="0"/>
              </a:spcAft>
              <a:buSzPts val="1800"/>
              <a:buChar char="●"/>
            </a:pPr>
            <a:r>
              <a:rPr lang="en"/>
              <a:t>Such a prior probability might appear as a part of some other calculation</a:t>
            </a:r>
            <a:endParaRPr/>
          </a:p>
          <a:p>
            <a:pPr indent="-342900" lvl="0" marL="457200" rtl="0" algn="l">
              <a:spcBef>
                <a:spcPts val="0"/>
              </a:spcBef>
              <a:spcAft>
                <a:spcPts val="0"/>
              </a:spcAft>
              <a:buSzPts val="1800"/>
              <a:buChar char="●"/>
            </a:pPr>
            <a:r>
              <a:rPr b="1" lang="en"/>
              <a:t>Marginalization rule</a:t>
            </a:r>
            <a:r>
              <a:rPr lang="en"/>
              <a:t>: P(</a:t>
            </a:r>
            <a:r>
              <a:rPr i="1" lang="en"/>
              <a:t>A</a:t>
            </a:r>
            <a:r>
              <a:rPr lang="en"/>
              <a:t>) = 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 not-</a:t>
            </a:r>
            <a:r>
              <a:rPr i="1" lang="en">
                <a:solidFill>
                  <a:srgbClr val="000000"/>
                </a:solidFill>
                <a:highlight>
                  <a:schemeClr val="lt1"/>
                </a:highlight>
              </a:rPr>
              <a:t>B</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B</a:t>
            </a:r>
            <a:r>
              <a:rPr lang="en">
                <a:solidFill>
                  <a:srgbClr val="000000"/>
                </a:solidFill>
                <a:highlight>
                  <a:schemeClr val="lt1"/>
                </a:highlight>
              </a:rPr>
              <a:t> can be literally any formula whatsoever, allowing us to choose it tactically</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t>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can then be rewritten as P(</a:t>
            </a:r>
            <a:r>
              <a:rPr i="1" lang="en">
                <a:solidFill>
                  <a:srgbClr val="000000"/>
                </a:solidFill>
                <a:highlight>
                  <a:schemeClr val="lt1"/>
                </a:highlight>
              </a:rPr>
              <a:t>B</a:t>
            </a:r>
            <a:r>
              <a:rPr lang="en">
                <a:solidFill>
                  <a:srgbClr val="000000"/>
                </a:solidFill>
                <a:highlight>
                  <a:schemeClr val="lt1"/>
                </a:highlight>
              </a:rPr>
              <a:t>)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B</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If P(</a:t>
            </a:r>
            <a:r>
              <a:rPr i="1" lang="en">
                <a:solidFill>
                  <a:srgbClr val="000000"/>
                </a:solidFill>
                <a:highlight>
                  <a:schemeClr val="lt1"/>
                </a:highlight>
              </a:rPr>
              <a:t>B</a:t>
            </a:r>
            <a:r>
              <a:rPr lang="en">
                <a:solidFill>
                  <a:srgbClr val="000000"/>
                </a:solidFill>
                <a:highlight>
                  <a:schemeClr val="lt1"/>
                </a:highlight>
              </a:rPr>
              <a:t>) is not known, solve it the same way using some tactically chosen </a:t>
            </a:r>
            <a:r>
              <a:rPr i="1" lang="en">
                <a:solidFill>
                  <a:srgbClr val="000000"/>
                </a:solidFill>
                <a:highlight>
                  <a:schemeClr val="lt1"/>
                </a:highlight>
              </a:rPr>
              <a:t>C</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P(</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B</a:t>
            </a:r>
            <a:r>
              <a:rPr lang="en">
                <a:solidFill>
                  <a:srgbClr val="000000"/>
                </a:solidFill>
                <a:highlight>
                  <a:schemeClr val="lt1"/>
                </a:highlight>
              </a:rPr>
              <a:t> ∧ </a:t>
            </a:r>
            <a:r>
              <a:rPr i="1" lang="en">
                <a:solidFill>
                  <a:srgbClr val="000000"/>
                </a:solidFill>
                <a:highlight>
                  <a:schemeClr val="lt1"/>
                </a:highlight>
              </a:rPr>
              <a:t>C</a:t>
            </a:r>
            <a:r>
              <a:rPr lang="en">
                <a:solidFill>
                  <a:srgbClr val="000000"/>
                </a:solidFill>
                <a:highlight>
                  <a:schemeClr val="lt1"/>
                </a:highlight>
              </a:rPr>
              <a:t>) + P(</a:t>
            </a:r>
            <a:r>
              <a:rPr i="1" lang="en">
                <a:solidFill>
                  <a:srgbClr val="000000"/>
                </a:solidFill>
                <a:highlight>
                  <a:schemeClr val="lt1"/>
                </a:highlight>
              </a:rPr>
              <a:t>B</a:t>
            </a:r>
            <a:r>
              <a:rPr lang="en">
                <a:solidFill>
                  <a:srgbClr val="000000"/>
                </a:solidFill>
                <a:highlight>
                  <a:schemeClr val="lt1"/>
                </a:highlight>
              </a:rPr>
              <a:t> ∧ not-</a:t>
            </a:r>
            <a:r>
              <a:rPr i="1" lang="en">
                <a:solidFill>
                  <a:srgbClr val="000000"/>
                </a:solidFill>
                <a:highlight>
                  <a:schemeClr val="lt1"/>
                </a:highlight>
              </a:rPr>
              <a:t>C</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And so on...</a:t>
            </a:r>
            <a:endParaRPr>
              <a:solidFill>
                <a:srgbClr val="000000"/>
              </a:solidFill>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95" name="Google Shape;195;p30"/>
          <p:cNvSpPr txBox="1"/>
          <p:nvPr>
            <p:ph idx="1" type="body"/>
          </p:nvPr>
        </p:nvSpPr>
        <p:spPr>
          <a:xfrm>
            <a:off x="311700" y="785525"/>
            <a:ext cx="8520600" cy="378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96" name="Google Shape;196;p30"/>
          <p:cNvPicPr preferRelativeResize="0"/>
          <p:nvPr/>
        </p:nvPicPr>
        <p:blipFill>
          <a:blip r:embed="rId3">
            <a:alphaModFix/>
          </a:blip>
          <a:stretch>
            <a:fillRect/>
          </a:stretch>
        </p:blipFill>
        <p:spPr>
          <a:xfrm>
            <a:off x="1710850" y="977975"/>
            <a:ext cx="5238750" cy="3505200"/>
          </a:xfrm>
          <a:prstGeom prst="rect">
            <a:avLst/>
          </a:prstGeom>
          <a:noFill/>
          <a:ln>
            <a:noFill/>
          </a:ln>
        </p:spPr>
      </p:pic>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19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 and Statistical Independence</a:t>
            </a:r>
            <a:endParaRPr/>
          </a:p>
        </p:txBody>
      </p:sp>
      <p:sp>
        <p:nvSpPr>
          <p:cNvPr id="1171" name="Google Shape;1171;p19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Events </a:t>
            </a:r>
            <a:r>
              <a:rPr i="1" lang="en"/>
              <a:t>A</a:t>
            </a:r>
            <a:r>
              <a:rPr lang="en"/>
              <a:t> and </a:t>
            </a:r>
            <a:r>
              <a:rPr i="1" lang="en"/>
              <a:t>B</a:t>
            </a:r>
            <a:r>
              <a:rPr lang="en"/>
              <a:t> are </a:t>
            </a:r>
            <a:r>
              <a:rPr b="1" lang="en"/>
              <a:t>independent</a:t>
            </a:r>
            <a:r>
              <a:rPr lang="en"/>
              <a:t> if P(</a:t>
            </a:r>
            <a:r>
              <a:rPr i="1" lang="en"/>
              <a:t>A</a:t>
            </a:r>
            <a:r>
              <a:rPr lang="en"/>
              <a:t>) = P(</a:t>
            </a:r>
            <a:r>
              <a:rPr i="1" lang="en"/>
              <a:t>A</a:t>
            </a:r>
            <a:r>
              <a:rPr lang="en"/>
              <a:t> | </a:t>
            </a:r>
            <a:r>
              <a:rPr i="1" lang="en"/>
              <a:t>B</a:t>
            </a:r>
            <a:r>
              <a:rPr lang="en"/>
              <a:t>) and P(</a:t>
            </a:r>
            <a:r>
              <a:rPr i="1" lang="en"/>
              <a:t>B</a:t>
            </a:r>
            <a:r>
              <a:rPr lang="en"/>
              <a:t>) = P(</a:t>
            </a:r>
            <a:r>
              <a:rPr i="1" lang="en"/>
              <a:t>B</a:t>
            </a:r>
            <a:r>
              <a:rPr lang="en"/>
              <a:t> | </a:t>
            </a:r>
            <a:r>
              <a:rPr i="1" lang="en"/>
              <a:t>A</a:t>
            </a:r>
            <a:r>
              <a:rPr lang="en"/>
              <a:t>)</a:t>
            </a:r>
            <a:endParaRPr/>
          </a:p>
          <a:p>
            <a:pPr indent="-342900" lvl="0" marL="457200" rtl="0" algn="l">
              <a:spcBef>
                <a:spcPts val="0"/>
              </a:spcBef>
              <a:spcAft>
                <a:spcPts val="0"/>
              </a:spcAft>
              <a:buSzPts val="1800"/>
              <a:buChar char="●"/>
            </a:pPr>
            <a:r>
              <a:rPr lang="en"/>
              <a:t>Alternative formulation for independence is 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P(</a:t>
            </a:r>
            <a:r>
              <a:rPr i="1" lang="en">
                <a:solidFill>
                  <a:srgbClr val="000000"/>
                </a:solidFill>
                <a:highlight>
                  <a:schemeClr val="lt1"/>
                </a:highlight>
              </a:rPr>
              <a:t>B</a:t>
            </a:r>
            <a:r>
              <a:rPr lang="en">
                <a:solidFill>
                  <a:srgbClr val="000000"/>
                </a:solidFill>
                <a:highlight>
                  <a:schemeClr val="lt1"/>
                </a:highlight>
              </a:rPr>
              <a:t>)</a:t>
            </a:r>
            <a:endParaRPr/>
          </a:p>
          <a:p>
            <a:pPr indent="-342900" lvl="0" marL="457200" rtl="0" algn="l">
              <a:spcBef>
                <a:spcPts val="0"/>
              </a:spcBef>
              <a:spcAft>
                <a:spcPts val="0"/>
              </a:spcAft>
              <a:buSzPts val="1800"/>
              <a:buChar char="●"/>
            </a:pPr>
            <a:r>
              <a:rPr lang="en"/>
              <a:t>Even if </a:t>
            </a:r>
            <a:r>
              <a:rPr i="1" lang="en"/>
              <a:t>A</a:t>
            </a:r>
            <a:r>
              <a:rPr lang="en"/>
              <a:t> and </a:t>
            </a:r>
            <a:r>
              <a:rPr i="1" lang="en"/>
              <a:t>B</a:t>
            </a:r>
            <a:r>
              <a:rPr lang="en"/>
              <a:t> have no </a:t>
            </a:r>
            <a:r>
              <a:rPr b="1" lang="en"/>
              <a:t>causal connection</a:t>
            </a:r>
            <a:r>
              <a:rPr lang="en"/>
              <a:t> in the laws of nature of the underlying world, </a:t>
            </a:r>
            <a:r>
              <a:rPr i="1" lang="en"/>
              <a:t>A</a:t>
            </a:r>
            <a:r>
              <a:rPr lang="en"/>
              <a:t> and </a:t>
            </a:r>
            <a:r>
              <a:rPr i="1" lang="en"/>
              <a:t>B</a:t>
            </a:r>
            <a:r>
              <a:rPr lang="en"/>
              <a:t> are not necessarily </a:t>
            </a:r>
            <a:r>
              <a:rPr b="1" lang="en"/>
              <a:t>statistically independent</a:t>
            </a:r>
            <a:endParaRPr b="1"/>
          </a:p>
          <a:p>
            <a:pPr indent="-342900" lvl="0" marL="457200" rtl="0" algn="l">
              <a:spcBef>
                <a:spcPts val="0"/>
              </a:spcBef>
              <a:spcAft>
                <a:spcPts val="0"/>
              </a:spcAft>
              <a:buSzPts val="1800"/>
              <a:buChar char="●"/>
            </a:pPr>
            <a:r>
              <a:rPr lang="en"/>
              <a:t>There could be some underlying hidden cause </a:t>
            </a:r>
            <a:r>
              <a:rPr i="1" lang="en"/>
              <a:t>C</a:t>
            </a:r>
            <a:r>
              <a:rPr lang="en"/>
              <a:t> that causes both </a:t>
            </a:r>
            <a:r>
              <a:rPr i="1" lang="en"/>
              <a:t>A</a:t>
            </a:r>
            <a:r>
              <a:rPr lang="en"/>
              <a:t> and </a:t>
            </a:r>
            <a:r>
              <a:rPr i="1" lang="en"/>
              <a:t>B</a:t>
            </a:r>
            <a:endParaRPr/>
          </a:p>
          <a:p>
            <a:pPr indent="-342900" lvl="0" marL="457200" rtl="0" algn="l">
              <a:spcBef>
                <a:spcPts val="0"/>
              </a:spcBef>
              <a:spcAft>
                <a:spcPts val="0"/>
              </a:spcAft>
              <a:buSzPts val="1800"/>
              <a:buChar char="●"/>
            </a:pPr>
            <a:r>
              <a:rPr lang="en"/>
              <a:t>By diagnostic reasoning, </a:t>
            </a:r>
            <a:r>
              <a:rPr lang="en"/>
              <a:t>P(</a:t>
            </a:r>
            <a:r>
              <a:rPr i="1" lang="en"/>
              <a:t>C</a:t>
            </a:r>
            <a:r>
              <a:rPr lang="en"/>
              <a:t>) ≠ </a:t>
            </a:r>
            <a:r>
              <a:rPr lang="en"/>
              <a:t>P(</a:t>
            </a:r>
            <a:r>
              <a:rPr i="1" lang="en"/>
              <a:t>C</a:t>
            </a:r>
            <a:r>
              <a:rPr lang="en"/>
              <a:t> | </a:t>
            </a:r>
            <a:r>
              <a:rPr i="1" lang="en"/>
              <a:t>A</a:t>
            </a:r>
            <a:r>
              <a:rPr lang="en"/>
              <a:t>), therefore P(</a:t>
            </a:r>
            <a:r>
              <a:rPr i="1" lang="en"/>
              <a:t>B</a:t>
            </a:r>
            <a:r>
              <a:rPr lang="en"/>
              <a:t> | </a:t>
            </a:r>
            <a:r>
              <a:rPr i="1" lang="en"/>
              <a:t>A</a:t>
            </a:r>
            <a:r>
              <a:rPr lang="en"/>
              <a:t>) ≠ P(</a:t>
            </a:r>
            <a:r>
              <a:rPr i="1" lang="en"/>
              <a:t>B</a:t>
            </a:r>
            <a:r>
              <a:rPr lang="en"/>
              <a:t>)</a:t>
            </a:r>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sp>
        <p:nvSpPr>
          <p:cNvPr id="1176" name="Google Shape;1176;p19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Causality Despite Independence</a:t>
            </a:r>
            <a:endParaRPr/>
          </a:p>
        </p:txBody>
      </p:sp>
      <p:sp>
        <p:nvSpPr>
          <p:cNvPr id="1177" name="Google Shape;1177;p19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a:t>
            </a:r>
            <a:r>
              <a:rPr lang="en"/>
              <a:t> if A and B are causally connected, can still be 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P(</a:t>
            </a:r>
            <a:r>
              <a:rPr i="1" lang="en">
                <a:solidFill>
                  <a:srgbClr val="000000"/>
                </a:solidFill>
                <a:highlight>
                  <a:schemeClr val="lt1"/>
                </a:highlight>
              </a:rPr>
              <a:t>B</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Statistical independence does not rule out causal relationship per se</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Consider three bits </a:t>
            </a:r>
            <a:r>
              <a:rPr i="1" lang="en">
                <a:solidFill>
                  <a:srgbClr val="000000"/>
                </a:solidFill>
                <a:highlight>
                  <a:schemeClr val="lt1"/>
                </a:highlight>
              </a:rPr>
              <a:t>A</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and </a:t>
            </a:r>
            <a:r>
              <a:rPr i="1" lang="en">
                <a:solidFill>
                  <a:srgbClr val="000000"/>
                </a:solidFill>
                <a:highlight>
                  <a:schemeClr val="lt1"/>
                </a:highlight>
              </a:rPr>
              <a:t>C</a:t>
            </a:r>
            <a:r>
              <a:rPr lang="en">
                <a:solidFill>
                  <a:srgbClr val="000000"/>
                </a:solidFill>
                <a:highlight>
                  <a:schemeClr val="lt1"/>
                </a:highlight>
              </a:rPr>
              <a:t>, so that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B</a:t>
            </a:r>
            <a:r>
              <a:rPr lang="en">
                <a:solidFill>
                  <a:srgbClr val="000000"/>
                </a:solidFill>
                <a:highlight>
                  <a:schemeClr val="lt1"/>
                </a:highlight>
              </a:rPr>
              <a:t> are mutually independent random coin flips, whereas </a:t>
            </a:r>
            <a:r>
              <a:rPr i="1" lang="en">
                <a:solidFill>
                  <a:srgbClr val="000000"/>
                </a:solidFill>
                <a:highlight>
                  <a:schemeClr val="lt1"/>
                </a:highlight>
              </a:rPr>
              <a:t>C</a:t>
            </a:r>
            <a:r>
              <a:rPr lang="en">
                <a:solidFill>
                  <a:srgbClr val="000000"/>
                </a:solidFill>
                <a:highlight>
                  <a:schemeClr val="lt1"/>
                </a:highlight>
              </a:rPr>
              <a:t> is given by the </a:t>
            </a:r>
            <a:r>
              <a:rPr b="1" lang="en">
                <a:solidFill>
                  <a:srgbClr val="000000"/>
                </a:solidFill>
                <a:highlight>
                  <a:schemeClr val="lt1"/>
                </a:highlight>
              </a:rPr>
              <a:t>exclusive or</a:t>
            </a:r>
            <a:r>
              <a:rPr lang="en">
                <a:solidFill>
                  <a:srgbClr val="000000"/>
                </a:solidFill>
                <a:highlight>
                  <a:schemeClr val="lt1"/>
                </a:highlight>
              </a:rPr>
              <a:t> of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B</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P(</a:t>
            </a:r>
            <a:r>
              <a:rPr i="1" lang="en">
                <a:solidFill>
                  <a:srgbClr val="000000"/>
                </a:solidFill>
                <a:highlight>
                  <a:schemeClr val="lt1"/>
                </a:highlight>
              </a:rPr>
              <a:t>C</a:t>
            </a:r>
            <a:r>
              <a:rPr lang="en">
                <a:solidFill>
                  <a:srgbClr val="000000"/>
                </a:solidFill>
                <a:highlight>
                  <a:schemeClr val="lt1"/>
                </a:highlight>
              </a:rPr>
              <a:t>) = P(</a:t>
            </a:r>
            <a:r>
              <a:rPr i="1" lang="en">
                <a:solidFill>
                  <a:srgbClr val="000000"/>
                </a:solidFill>
                <a:highlight>
                  <a:schemeClr val="lt1"/>
                </a:highlight>
              </a:rPr>
              <a:t>C</a:t>
            </a:r>
            <a:r>
              <a:rPr lang="en">
                <a:solidFill>
                  <a:srgbClr val="000000"/>
                </a:solidFill>
                <a:highlight>
                  <a:schemeClr val="lt1"/>
                </a:highlight>
              </a:rPr>
              <a:t> | </a:t>
            </a:r>
            <a:r>
              <a:rPr i="1" lang="en">
                <a:solidFill>
                  <a:srgbClr val="000000"/>
                </a:solidFill>
                <a:highlight>
                  <a:schemeClr val="lt1"/>
                </a:highlight>
              </a:rPr>
              <a:t>A</a:t>
            </a:r>
            <a:r>
              <a:rPr lang="en">
                <a:solidFill>
                  <a:srgbClr val="000000"/>
                </a:solidFill>
                <a:highlight>
                  <a:schemeClr val="lt1"/>
                </a:highlight>
              </a:rPr>
              <a:t>) and P(</a:t>
            </a:r>
            <a:r>
              <a:rPr i="1" lang="en">
                <a:solidFill>
                  <a:srgbClr val="000000"/>
                </a:solidFill>
                <a:highlight>
                  <a:schemeClr val="lt1"/>
                </a:highlight>
              </a:rPr>
              <a:t>C</a:t>
            </a:r>
            <a:r>
              <a:rPr lang="en">
                <a:solidFill>
                  <a:srgbClr val="000000"/>
                </a:solidFill>
                <a:highlight>
                  <a:schemeClr val="lt1"/>
                </a:highlight>
              </a:rPr>
              <a:t>) = P(</a:t>
            </a:r>
            <a:r>
              <a:rPr i="1" lang="en">
                <a:solidFill>
                  <a:srgbClr val="000000"/>
                </a:solidFill>
                <a:highlight>
                  <a:schemeClr val="lt1"/>
                </a:highlight>
              </a:rPr>
              <a:t>C</a:t>
            </a:r>
            <a:r>
              <a:rPr lang="en">
                <a:solidFill>
                  <a:srgbClr val="000000"/>
                </a:solidFill>
                <a:highlight>
                  <a:schemeClr val="lt1"/>
                </a:highlight>
              </a:rPr>
              <a:t> | </a:t>
            </a:r>
            <a:r>
              <a:rPr i="1" lang="en">
                <a:solidFill>
                  <a:srgbClr val="000000"/>
                </a:solidFill>
                <a:highlight>
                  <a:schemeClr val="lt1"/>
                </a:highlight>
              </a:rPr>
              <a:t>B</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C</a:t>
            </a:r>
            <a:r>
              <a:rPr lang="en">
                <a:solidFill>
                  <a:srgbClr val="000000"/>
                </a:solidFill>
                <a:highlight>
                  <a:schemeClr val="lt1"/>
                </a:highlight>
              </a:rPr>
              <a:t> is independent of both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B</a:t>
            </a:r>
            <a:r>
              <a:rPr lang="en">
                <a:solidFill>
                  <a:srgbClr val="000000"/>
                </a:solidFill>
                <a:highlight>
                  <a:schemeClr val="lt1"/>
                </a:highlight>
              </a:rPr>
              <a:t> separately, despite being caused by them</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However, C is not independent of </a:t>
            </a:r>
            <a:r>
              <a:rPr i="1" lang="en"/>
              <a:t>A</a:t>
            </a:r>
            <a:r>
              <a:rPr lang="en"/>
              <a:t> </a:t>
            </a:r>
            <a:r>
              <a:rPr lang="en">
                <a:solidFill>
                  <a:srgbClr val="000000"/>
                </a:solidFill>
                <a:highlight>
                  <a:schemeClr val="lt1"/>
                </a:highlight>
              </a:rPr>
              <a:t>∧ </a:t>
            </a:r>
            <a:r>
              <a:rPr i="1" lang="en">
                <a:solidFill>
                  <a:srgbClr val="000000"/>
                </a:solidFill>
                <a:highlight>
                  <a:schemeClr val="lt1"/>
                </a:highlight>
              </a:rPr>
              <a:t>B, </a:t>
            </a:r>
            <a:r>
              <a:rPr lang="en">
                <a:solidFill>
                  <a:srgbClr val="000000"/>
                </a:solidFill>
                <a:highlight>
                  <a:schemeClr val="lt1"/>
                </a:highlight>
              </a:rPr>
              <a:t>since P(</a:t>
            </a:r>
            <a:r>
              <a:rPr i="1" lang="en">
                <a:solidFill>
                  <a:srgbClr val="000000"/>
                </a:solidFill>
                <a:highlight>
                  <a:schemeClr val="lt1"/>
                </a:highlight>
              </a:rPr>
              <a:t>C</a:t>
            </a:r>
            <a:r>
              <a:rPr lang="en">
                <a:solidFill>
                  <a:srgbClr val="000000"/>
                </a:solidFill>
                <a:highlight>
                  <a:schemeClr val="lt1"/>
                </a:highlight>
              </a:rPr>
              <a:t> | </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0</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(Exercise for the reader: is </a:t>
            </a:r>
            <a:r>
              <a:rPr i="1" lang="en">
                <a:solidFill>
                  <a:srgbClr val="000000"/>
                </a:solidFill>
                <a:highlight>
                  <a:schemeClr val="lt1"/>
                </a:highlight>
              </a:rPr>
              <a:t>C</a:t>
            </a:r>
            <a:r>
              <a:rPr lang="en">
                <a:solidFill>
                  <a:srgbClr val="000000"/>
                </a:solidFill>
                <a:highlight>
                  <a:schemeClr val="lt1"/>
                </a:highlight>
              </a:rPr>
              <a:t> independent of </a:t>
            </a:r>
            <a:r>
              <a:rPr i="1" lang="en">
                <a:solidFill>
                  <a:srgbClr val="000000"/>
                </a:solidFill>
                <a:highlight>
                  <a:schemeClr val="lt1"/>
                </a:highlight>
              </a:rPr>
              <a:t>A</a:t>
            </a:r>
            <a:r>
              <a:rPr lang="en">
                <a:solidFill>
                  <a:srgbClr val="000000"/>
                </a:solidFill>
                <a:highlight>
                  <a:schemeClr val="lt1"/>
                </a:highlight>
              </a:rPr>
              <a:t> </a:t>
            </a:r>
            <a:r>
              <a:rPr lang="en"/>
              <a:t>∨ </a:t>
            </a:r>
            <a:r>
              <a:rPr i="1" lang="en"/>
              <a:t>B</a:t>
            </a:r>
            <a:r>
              <a:rPr lang="en"/>
              <a:t> ?)</a:t>
            </a:r>
            <a:endParaRPr>
              <a:solidFill>
                <a:srgbClr val="000000"/>
              </a:solidFill>
              <a:highlight>
                <a:schemeClr val="lt1"/>
              </a:highlight>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19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Classic Bad Jokes From A Simpler Time</a:t>
            </a:r>
            <a:endParaRPr/>
          </a:p>
        </p:txBody>
      </p:sp>
      <p:sp>
        <p:nvSpPr>
          <p:cNvPr id="1183" name="Google Shape;1183;p19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Whenever evidence </a:t>
            </a:r>
            <a:r>
              <a:rPr i="1" lang="en"/>
              <a:t>E</a:t>
            </a:r>
            <a:r>
              <a:rPr lang="en"/>
              <a:t> is </a:t>
            </a:r>
            <a:r>
              <a:rPr lang="en"/>
              <a:t>available</a:t>
            </a:r>
            <a:r>
              <a:rPr lang="en"/>
              <a:t>, P(</a:t>
            </a:r>
            <a:r>
              <a:rPr i="1" lang="en"/>
              <a:t>A</a:t>
            </a:r>
            <a:r>
              <a:rPr lang="en"/>
              <a:t>) is meaningless </a:t>
            </a:r>
            <a:r>
              <a:rPr lang="en"/>
              <a:t>next to P(</a:t>
            </a:r>
            <a:r>
              <a:rPr i="1" lang="en"/>
              <a:t>A</a:t>
            </a:r>
            <a:r>
              <a:rPr lang="en"/>
              <a:t> | </a:t>
            </a:r>
            <a:r>
              <a:rPr i="1" lang="en"/>
              <a:t>E</a:t>
            </a:r>
            <a:r>
              <a:rPr lang="en"/>
              <a:t>)</a:t>
            </a:r>
            <a:endParaRPr/>
          </a:p>
          <a:p>
            <a:pPr indent="-342900" lvl="0" marL="457200" rtl="0" algn="l">
              <a:spcBef>
                <a:spcPts val="0"/>
              </a:spcBef>
              <a:spcAft>
                <a:spcPts val="0"/>
              </a:spcAft>
              <a:buSzPts val="1800"/>
              <a:buChar char="●"/>
            </a:pPr>
            <a:r>
              <a:rPr lang="en"/>
              <a:t>In a bad old joke from a very different era, a guy was afraid to fly because there could be a bomb in the plane with small probability P(</a:t>
            </a:r>
            <a:r>
              <a:rPr i="1" lang="en"/>
              <a:t>B</a:t>
            </a:r>
            <a:r>
              <a:rPr lang="en"/>
              <a:t>)</a:t>
            </a:r>
            <a:endParaRPr/>
          </a:p>
          <a:p>
            <a:pPr indent="-342900" lvl="0" marL="457200" rtl="0" algn="l">
              <a:spcBef>
                <a:spcPts val="0"/>
              </a:spcBef>
              <a:spcAft>
                <a:spcPts val="0"/>
              </a:spcAft>
              <a:buSzPts val="1800"/>
              <a:buChar char="●"/>
            </a:pPr>
            <a:r>
              <a:rPr lang="en"/>
              <a:t>To allay his fears, he took his own bomb with him to the plane, reasoning that the squared probability P(</a:t>
            </a:r>
            <a:r>
              <a:rPr i="1" lang="en"/>
              <a:t>B</a:t>
            </a:r>
            <a:r>
              <a:rPr lang="en"/>
              <a:t>)</a:t>
            </a:r>
            <a:r>
              <a:rPr baseline="30000" lang="en"/>
              <a:t>2</a:t>
            </a:r>
            <a:r>
              <a:rPr lang="en"/>
              <a:t> of two bombs on the plane is practically zero</a:t>
            </a:r>
            <a:endParaRPr/>
          </a:p>
          <a:p>
            <a:pPr indent="-342900" lvl="0" marL="457200" rtl="0" algn="l">
              <a:spcBef>
                <a:spcPts val="0"/>
              </a:spcBef>
              <a:spcAft>
                <a:spcPts val="0"/>
              </a:spcAft>
              <a:buSzPts val="1800"/>
              <a:buChar char="●"/>
            </a:pPr>
            <a:r>
              <a:rPr lang="en"/>
              <a:t>In another bad joke from the same era, an old man was close to death</a:t>
            </a:r>
            <a:endParaRPr/>
          </a:p>
          <a:p>
            <a:pPr indent="-342900" lvl="0" marL="457200" rtl="0" algn="l">
              <a:spcBef>
                <a:spcPts val="0"/>
              </a:spcBef>
              <a:spcAft>
                <a:spcPts val="0"/>
              </a:spcAft>
              <a:buSzPts val="1800"/>
              <a:buChar char="●"/>
            </a:pPr>
            <a:r>
              <a:rPr lang="en"/>
              <a:t>To extend his life, he intentionally got infected with HIV, since he had read that with modern medicine, an average HIV patient lives over a decade</a:t>
            </a:r>
            <a:endParaRPr/>
          </a:p>
          <a:p>
            <a:pPr indent="-342900" lvl="0" marL="457200" rtl="0" algn="l">
              <a:spcBef>
                <a:spcPts val="0"/>
              </a:spcBef>
              <a:spcAft>
                <a:spcPts val="0"/>
              </a:spcAft>
              <a:buSzPts val="1800"/>
              <a:buChar char="●"/>
            </a:pPr>
            <a:r>
              <a:rPr lang="en"/>
              <a:t>Without hand waving, what was the mistake in each case?</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9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 And Diagnostic Reasoning</a:t>
            </a:r>
            <a:endParaRPr/>
          </a:p>
        </p:txBody>
      </p:sp>
      <p:sp>
        <p:nvSpPr>
          <p:cNvPr id="1189" name="Google Shape;1189;p19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Causal connections between propositions </a:t>
            </a:r>
            <a:r>
              <a:rPr i="1" lang="en"/>
              <a:t>A</a:t>
            </a:r>
            <a:r>
              <a:rPr lang="en"/>
              <a:t> and </a:t>
            </a:r>
            <a:r>
              <a:rPr i="1" lang="en"/>
              <a:t>B</a:t>
            </a:r>
            <a:r>
              <a:rPr lang="en"/>
              <a:t> may be known from the known laws of nature of the world from which </a:t>
            </a:r>
            <a:r>
              <a:rPr i="1" lang="en"/>
              <a:t>A</a:t>
            </a:r>
            <a:r>
              <a:rPr lang="en"/>
              <a:t> and </a:t>
            </a:r>
            <a:r>
              <a:rPr i="1" lang="en"/>
              <a:t>B</a:t>
            </a:r>
            <a:r>
              <a:rPr lang="en"/>
              <a:t> comes from</a:t>
            </a:r>
            <a:endParaRPr/>
          </a:p>
          <a:p>
            <a:pPr indent="-342900" lvl="0" marL="457200" rtl="0" algn="l">
              <a:spcBef>
                <a:spcPts val="0"/>
              </a:spcBef>
              <a:spcAft>
                <a:spcPts val="0"/>
              </a:spcAft>
              <a:buSzPts val="1800"/>
              <a:buChar char="●"/>
            </a:pPr>
            <a:r>
              <a:rPr lang="en"/>
              <a:t>For example, fire </a:t>
            </a:r>
            <a:r>
              <a:rPr lang="en"/>
              <a:t>causes</a:t>
            </a:r>
            <a:r>
              <a:rPr lang="en"/>
              <a:t> smoke, but smoke doesn't cause fire</a:t>
            </a:r>
            <a:endParaRPr/>
          </a:p>
          <a:p>
            <a:pPr indent="-342900" lvl="0" marL="457200" rtl="0" algn="l">
              <a:spcBef>
                <a:spcPts val="0"/>
              </a:spcBef>
              <a:spcAft>
                <a:spcPts val="0"/>
              </a:spcAft>
              <a:buSzPts val="1800"/>
              <a:buChar char="●"/>
            </a:pPr>
            <a:r>
              <a:rPr lang="en"/>
              <a:t>If </a:t>
            </a:r>
            <a:r>
              <a:rPr i="1" lang="en"/>
              <a:t>B</a:t>
            </a:r>
            <a:r>
              <a:rPr lang="en"/>
              <a:t> is observable, </a:t>
            </a:r>
            <a:r>
              <a:rPr b="1" lang="en"/>
              <a:t>causal reasoning</a:t>
            </a:r>
            <a:r>
              <a:rPr lang="en"/>
              <a:t> uses conditional probability P(</a:t>
            </a:r>
            <a:r>
              <a:rPr i="1" lang="en"/>
              <a:t>A</a:t>
            </a:r>
            <a:r>
              <a:rPr lang="en"/>
              <a:t> | </a:t>
            </a:r>
            <a:r>
              <a:rPr i="1" lang="en"/>
              <a:t>B</a:t>
            </a:r>
            <a:r>
              <a:rPr lang="en"/>
              <a:t>)</a:t>
            </a:r>
            <a:endParaRPr/>
          </a:p>
          <a:p>
            <a:pPr indent="-342900" lvl="0" marL="457200" rtl="0" algn="l">
              <a:spcBef>
                <a:spcPts val="0"/>
              </a:spcBef>
              <a:spcAft>
                <a:spcPts val="0"/>
              </a:spcAft>
              <a:buSzPts val="1800"/>
              <a:buChar char="●"/>
            </a:pPr>
            <a:r>
              <a:rPr lang="en"/>
              <a:t>If A is observable, </a:t>
            </a:r>
            <a:r>
              <a:rPr b="1" lang="en"/>
              <a:t>diagnostic reasoning</a:t>
            </a:r>
            <a:r>
              <a:rPr lang="en"/>
              <a:t> via </a:t>
            </a:r>
            <a:r>
              <a:rPr b="1" lang="en"/>
              <a:t>Bayes Theorem</a:t>
            </a:r>
            <a:br>
              <a:rPr b="1" lang="en"/>
            </a:br>
            <a:br>
              <a:rPr lang="en"/>
            </a:br>
            <a:r>
              <a:rPr lang="en"/>
              <a:t>					</a:t>
            </a:r>
            <a:r>
              <a:rPr lang="en"/>
              <a:t>P(</a:t>
            </a:r>
            <a:r>
              <a:rPr i="1" lang="en"/>
              <a:t>B</a:t>
            </a:r>
            <a:r>
              <a:rPr lang="en"/>
              <a:t> | </a:t>
            </a:r>
            <a:r>
              <a:rPr i="1" lang="en"/>
              <a:t>A</a:t>
            </a:r>
            <a:r>
              <a:rPr lang="en"/>
              <a:t>) = P(</a:t>
            </a:r>
            <a:r>
              <a:rPr i="1" lang="en"/>
              <a:t>A</a:t>
            </a:r>
            <a:r>
              <a:rPr lang="en"/>
              <a:t> | </a:t>
            </a:r>
            <a:r>
              <a:rPr i="1" lang="en"/>
              <a:t>B</a:t>
            </a:r>
            <a:r>
              <a:rPr lang="en"/>
              <a:t>) P(</a:t>
            </a:r>
            <a:r>
              <a:rPr i="1" lang="en"/>
              <a:t>B</a:t>
            </a:r>
            <a:r>
              <a:rPr lang="en"/>
              <a:t>) / P(</a:t>
            </a:r>
            <a:r>
              <a:rPr i="1" lang="en"/>
              <a:t>A</a:t>
            </a:r>
            <a:r>
              <a:rPr lang="en"/>
              <a:t>)</a:t>
            </a:r>
            <a:br>
              <a:rPr lang="en"/>
            </a:br>
            <a:endParaRPr/>
          </a:p>
          <a:p>
            <a:pPr indent="-342900" lvl="0" marL="457200" rtl="0" algn="l">
              <a:spcBef>
                <a:spcPts val="0"/>
              </a:spcBef>
              <a:spcAft>
                <a:spcPts val="0"/>
              </a:spcAft>
              <a:buSzPts val="1800"/>
              <a:buChar char="●"/>
            </a:pPr>
            <a:r>
              <a:rPr lang="en"/>
              <a:t>"Google uses Bayes theorem like Microsoft uses if-else"</a:t>
            </a:r>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19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Athens Taxicab Hit-and-Run</a:t>
            </a:r>
            <a:endParaRPr/>
          </a:p>
        </p:txBody>
      </p:sp>
      <p:sp>
        <p:nvSpPr>
          <p:cNvPr id="1195" name="Google Shape;1195;p19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Along with Monty Hall, kind of Hello World of Bayesian reasoning examples</a:t>
            </a:r>
            <a:endParaRPr/>
          </a:p>
          <a:p>
            <a:pPr indent="-342900" lvl="0" marL="457200" rtl="0" algn="l">
              <a:spcBef>
                <a:spcPts val="0"/>
              </a:spcBef>
              <a:spcAft>
                <a:spcPts val="0"/>
              </a:spcAft>
              <a:buSzPts val="1800"/>
              <a:buChar char="●"/>
            </a:pPr>
            <a:r>
              <a:rPr lang="en"/>
              <a:t>Being inebriated, you walk home after night of drinking</a:t>
            </a:r>
            <a:endParaRPr/>
          </a:p>
          <a:p>
            <a:pPr indent="-342900" lvl="0" marL="457200" rtl="0" algn="l">
              <a:spcBef>
                <a:spcPts val="0"/>
              </a:spcBef>
              <a:spcAft>
                <a:spcPts val="0"/>
              </a:spcAft>
              <a:buSzPts val="1800"/>
              <a:buChar char="●"/>
            </a:pPr>
            <a:r>
              <a:rPr lang="en"/>
              <a:t>Witness a hit-and-run involving a taxicab</a:t>
            </a:r>
            <a:endParaRPr/>
          </a:p>
          <a:p>
            <a:pPr indent="-342900" lvl="0" marL="457200" rtl="0" algn="l">
              <a:spcBef>
                <a:spcPts val="0"/>
              </a:spcBef>
              <a:spcAft>
                <a:spcPts val="0"/>
              </a:spcAft>
              <a:buSzPts val="1800"/>
              <a:buChar char="●"/>
            </a:pPr>
            <a:r>
              <a:rPr lang="en"/>
              <a:t>Athens taxicabs are either green or blue</a:t>
            </a:r>
            <a:endParaRPr/>
          </a:p>
          <a:p>
            <a:pPr indent="-342900" lvl="0" marL="457200" rtl="0" algn="l">
              <a:spcBef>
                <a:spcPts val="0"/>
              </a:spcBef>
              <a:spcAft>
                <a:spcPts val="0"/>
              </a:spcAft>
              <a:buSzPts val="1800"/>
              <a:buChar char="●"/>
            </a:pPr>
            <a:r>
              <a:rPr lang="en"/>
              <a:t>To you, the taxicab appeared to be blue, but it was dark</a:t>
            </a:r>
            <a:endParaRPr/>
          </a:p>
          <a:p>
            <a:pPr indent="-342900" lvl="0" marL="457200" rtl="0" algn="l">
              <a:spcBef>
                <a:spcPts val="0"/>
              </a:spcBef>
              <a:spcAft>
                <a:spcPts val="0"/>
              </a:spcAft>
              <a:buSzPts val="1800"/>
              <a:buChar char="●"/>
            </a:pPr>
            <a:r>
              <a:rPr lang="en"/>
              <a:t>Let </a:t>
            </a:r>
            <a:r>
              <a:rPr i="1" lang="en"/>
              <a:t>B</a:t>
            </a:r>
            <a:r>
              <a:rPr lang="en"/>
              <a:t> mean "taxicab was blue", and </a:t>
            </a:r>
            <a:r>
              <a:rPr i="1" lang="en"/>
              <a:t>A</a:t>
            </a:r>
            <a:r>
              <a:rPr lang="en"/>
              <a:t> mean "taxicab </a:t>
            </a:r>
            <a:r>
              <a:rPr lang="en"/>
              <a:t>appeared</a:t>
            </a:r>
            <a:r>
              <a:rPr lang="en"/>
              <a:t> blue"</a:t>
            </a:r>
            <a:endParaRPr/>
          </a:p>
          <a:p>
            <a:pPr indent="-342900" lvl="0" marL="457200" rtl="0" algn="l">
              <a:spcBef>
                <a:spcPts val="0"/>
              </a:spcBef>
              <a:spcAft>
                <a:spcPts val="0"/>
              </a:spcAft>
              <a:buSzPts val="1800"/>
              <a:buChar char="●"/>
            </a:pPr>
            <a:r>
              <a:rPr lang="en"/>
              <a:t>Low prior P(</a:t>
            </a:r>
            <a:r>
              <a:rPr i="1" lang="en"/>
              <a:t>B</a:t>
            </a:r>
            <a:r>
              <a:rPr lang="en"/>
              <a:t>) = 0.1</a:t>
            </a:r>
            <a:endParaRPr/>
          </a:p>
          <a:p>
            <a:pPr indent="-342900" lvl="0" marL="457200" rtl="0" algn="l">
              <a:spcBef>
                <a:spcPts val="0"/>
              </a:spcBef>
              <a:spcAft>
                <a:spcPts val="0"/>
              </a:spcAft>
              <a:buSzPts val="1800"/>
              <a:buChar char="●"/>
            </a:pPr>
            <a:r>
              <a:rPr lang="en"/>
              <a:t>P(</a:t>
            </a:r>
            <a:r>
              <a:rPr i="1" lang="en"/>
              <a:t>A</a:t>
            </a:r>
            <a:r>
              <a:rPr lang="en"/>
              <a:t> | </a:t>
            </a:r>
            <a:r>
              <a:rPr i="1" lang="en"/>
              <a:t>B</a:t>
            </a:r>
            <a:r>
              <a:rPr lang="en"/>
              <a:t>) = 0.75, P(</a:t>
            </a:r>
            <a:r>
              <a:rPr i="1" lang="en"/>
              <a:t>A</a:t>
            </a:r>
            <a:r>
              <a:rPr lang="en"/>
              <a:t> | not-</a:t>
            </a:r>
            <a:r>
              <a:rPr i="1" lang="en"/>
              <a:t>B</a:t>
            </a:r>
            <a:r>
              <a:rPr lang="en"/>
              <a:t>) = 0.25</a:t>
            </a:r>
            <a:endParaRPr/>
          </a:p>
          <a:p>
            <a:pPr indent="-342900" lvl="0" marL="457200" rtl="0" algn="l">
              <a:spcBef>
                <a:spcPts val="0"/>
              </a:spcBef>
              <a:spcAft>
                <a:spcPts val="0"/>
              </a:spcAft>
              <a:buSzPts val="1800"/>
              <a:buChar char="●"/>
            </a:pPr>
            <a:r>
              <a:rPr lang="en"/>
              <a:t>What is P(</a:t>
            </a:r>
            <a:r>
              <a:rPr i="1" lang="en"/>
              <a:t>B</a:t>
            </a:r>
            <a:r>
              <a:rPr lang="en"/>
              <a:t> | </a:t>
            </a:r>
            <a:r>
              <a:rPr i="1" lang="en"/>
              <a:t>A</a:t>
            </a:r>
            <a:r>
              <a:rPr lang="en"/>
              <a:t>) ?</a:t>
            </a:r>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19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 Rule to the Rescue</a:t>
            </a:r>
            <a:endParaRPr/>
          </a:p>
        </p:txBody>
      </p:sp>
      <p:sp>
        <p:nvSpPr>
          <p:cNvPr id="1201" name="Google Shape;1201;p19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Always solve this kind of problems without intuition or hand waving</a:t>
            </a:r>
            <a:endParaRPr/>
          </a:p>
          <a:p>
            <a:pPr indent="-342900" lvl="0" marL="457200" rtl="0" algn="l">
              <a:spcBef>
                <a:spcPts val="0"/>
              </a:spcBef>
              <a:spcAft>
                <a:spcPts val="0"/>
              </a:spcAft>
              <a:buSzPts val="1800"/>
              <a:buChar char="●"/>
            </a:pPr>
            <a:r>
              <a:rPr lang="en"/>
              <a:t>Just plug numbers into equations and see what comes out</a:t>
            </a:r>
            <a:endParaRPr/>
          </a:p>
          <a:p>
            <a:pPr indent="-342900" lvl="0" marL="457200" marR="0" rtl="0" algn="l">
              <a:lnSpc>
                <a:spcPct val="115000"/>
              </a:lnSpc>
              <a:spcBef>
                <a:spcPts val="0"/>
              </a:spcBef>
              <a:spcAft>
                <a:spcPts val="0"/>
              </a:spcAft>
              <a:buSzPts val="1800"/>
              <a:buChar char="●"/>
            </a:pPr>
            <a:r>
              <a:rPr lang="en"/>
              <a:t>P(</a:t>
            </a:r>
            <a:r>
              <a:rPr i="1" lang="en"/>
              <a:t>B</a:t>
            </a:r>
            <a:r>
              <a:rPr lang="en"/>
              <a:t> | </a:t>
            </a:r>
            <a:r>
              <a:rPr i="1" lang="en"/>
              <a:t>A</a:t>
            </a:r>
            <a:r>
              <a:rPr lang="en"/>
              <a:t>) = P(</a:t>
            </a:r>
            <a:r>
              <a:rPr i="1" lang="en"/>
              <a:t>A</a:t>
            </a:r>
            <a:r>
              <a:rPr lang="en"/>
              <a:t> | </a:t>
            </a:r>
            <a:r>
              <a:rPr i="1" lang="en"/>
              <a:t>B</a:t>
            </a:r>
            <a:r>
              <a:rPr lang="en"/>
              <a:t>) P(</a:t>
            </a:r>
            <a:r>
              <a:rPr i="1" lang="en"/>
              <a:t>B</a:t>
            </a:r>
            <a:r>
              <a:rPr lang="en"/>
              <a:t>) / P(</a:t>
            </a:r>
            <a:r>
              <a:rPr i="1" lang="en"/>
              <a:t>A</a:t>
            </a:r>
            <a:r>
              <a:rPr lang="en"/>
              <a:t>) = 0.75 * 0.1 / P(</a:t>
            </a:r>
            <a:r>
              <a:rPr i="1" lang="en"/>
              <a:t>A</a:t>
            </a:r>
            <a:r>
              <a:rPr lang="en"/>
              <a:t>) = 0.075 / P(</a:t>
            </a:r>
            <a:r>
              <a:rPr i="1" lang="en"/>
              <a:t>A</a:t>
            </a:r>
            <a:r>
              <a:rPr lang="en"/>
              <a:t>)</a:t>
            </a:r>
            <a:endParaRPr/>
          </a:p>
          <a:p>
            <a:pPr indent="-342900" lvl="0" marL="457200" marR="0" rtl="0" algn="l">
              <a:lnSpc>
                <a:spcPct val="115000"/>
              </a:lnSpc>
              <a:spcBef>
                <a:spcPts val="0"/>
              </a:spcBef>
              <a:spcAft>
                <a:spcPts val="0"/>
              </a:spcAft>
              <a:buSzPts val="1800"/>
              <a:buChar char="●"/>
            </a:pPr>
            <a:r>
              <a:rPr lang="en"/>
              <a:t>P(not-</a:t>
            </a:r>
            <a:r>
              <a:rPr i="1" lang="en"/>
              <a:t>B</a:t>
            </a:r>
            <a:r>
              <a:rPr lang="en"/>
              <a:t> | </a:t>
            </a:r>
            <a:r>
              <a:rPr i="1" lang="en"/>
              <a:t>A</a:t>
            </a:r>
            <a:r>
              <a:rPr lang="en"/>
              <a:t>) = P(</a:t>
            </a:r>
            <a:r>
              <a:rPr i="1" lang="en"/>
              <a:t>A</a:t>
            </a:r>
            <a:r>
              <a:rPr lang="en"/>
              <a:t> | not-</a:t>
            </a:r>
            <a:r>
              <a:rPr i="1" lang="en"/>
              <a:t>B</a:t>
            </a:r>
            <a:r>
              <a:rPr lang="en"/>
              <a:t>) P(not-</a:t>
            </a:r>
            <a:r>
              <a:rPr i="1" lang="en"/>
              <a:t>B</a:t>
            </a:r>
            <a:r>
              <a:rPr lang="en"/>
              <a:t>) / P(</a:t>
            </a:r>
            <a:r>
              <a:rPr i="1" lang="en"/>
              <a:t>A</a:t>
            </a:r>
            <a:r>
              <a:rPr lang="en"/>
              <a:t>) = 0.25 * 0.9 / P(</a:t>
            </a:r>
            <a:r>
              <a:rPr i="1" lang="en"/>
              <a:t>A</a:t>
            </a:r>
            <a:r>
              <a:rPr lang="en"/>
              <a:t>) = 0.225 / P(</a:t>
            </a:r>
            <a:r>
              <a:rPr i="1" lang="en"/>
              <a:t>A</a:t>
            </a:r>
            <a:r>
              <a:rPr lang="en"/>
              <a:t>)</a:t>
            </a:r>
            <a:endParaRPr/>
          </a:p>
          <a:p>
            <a:pPr indent="-342900" lvl="0" marL="457200" marR="0" rtl="0" algn="l">
              <a:lnSpc>
                <a:spcPct val="115000"/>
              </a:lnSpc>
              <a:spcBef>
                <a:spcPts val="0"/>
              </a:spcBef>
              <a:spcAft>
                <a:spcPts val="0"/>
              </a:spcAft>
              <a:buSzPts val="1800"/>
              <a:buChar char="●"/>
            </a:pPr>
            <a:r>
              <a:rPr lang="en"/>
              <a:t>Use </a:t>
            </a:r>
            <a:r>
              <a:rPr b="1" lang="en"/>
              <a:t>marginalization</a:t>
            </a:r>
            <a:r>
              <a:rPr lang="en"/>
              <a:t> to solve P(</a:t>
            </a:r>
            <a:r>
              <a:rPr i="1" lang="en"/>
              <a:t>A</a:t>
            </a:r>
            <a:r>
              <a:rPr lang="en"/>
              <a:t>):</a:t>
            </a:r>
            <a:endParaRPr/>
          </a:p>
          <a:p>
            <a:pPr indent="-342900" lvl="0" marL="457200" marR="0" rtl="0" algn="l">
              <a:lnSpc>
                <a:spcPct val="115000"/>
              </a:lnSpc>
              <a:spcBef>
                <a:spcPts val="0"/>
              </a:spcBef>
              <a:spcAft>
                <a:spcPts val="0"/>
              </a:spcAft>
              <a:buSzPts val="1800"/>
              <a:buChar char="●"/>
            </a:pPr>
            <a:r>
              <a:rPr lang="en"/>
              <a:t>P(</a:t>
            </a:r>
            <a:r>
              <a:rPr i="1" lang="en"/>
              <a:t>A</a:t>
            </a:r>
            <a:r>
              <a:rPr lang="en"/>
              <a:t>) = P(</a:t>
            </a:r>
            <a:r>
              <a:rPr i="1" lang="en"/>
              <a:t>A</a:t>
            </a:r>
            <a:r>
              <a:rPr lang="en"/>
              <a:t> | </a:t>
            </a:r>
            <a:r>
              <a:rPr i="1" lang="en"/>
              <a:t>B</a:t>
            </a:r>
            <a:r>
              <a:rPr lang="en"/>
              <a:t>) P(</a:t>
            </a:r>
            <a:r>
              <a:rPr i="1" lang="en"/>
              <a:t>B</a:t>
            </a:r>
            <a:r>
              <a:rPr lang="en"/>
              <a:t>) + P(</a:t>
            </a:r>
            <a:r>
              <a:rPr i="1" lang="en"/>
              <a:t>A</a:t>
            </a:r>
            <a:r>
              <a:rPr lang="en"/>
              <a:t> | not-</a:t>
            </a:r>
            <a:r>
              <a:rPr i="1" lang="en"/>
              <a:t>B</a:t>
            </a:r>
            <a:r>
              <a:rPr lang="en"/>
              <a:t>) P(not-</a:t>
            </a:r>
            <a:r>
              <a:rPr i="1" lang="en"/>
              <a:t>B</a:t>
            </a:r>
            <a:r>
              <a:rPr lang="en"/>
              <a:t>) = 0.075 + 0.225</a:t>
            </a:r>
            <a:endParaRPr/>
          </a:p>
          <a:p>
            <a:pPr indent="-342900" lvl="0" marL="457200" marR="0" rtl="0" algn="l">
              <a:lnSpc>
                <a:spcPct val="115000"/>
              </a:lnSpc>
              <a:spcBef>
                <a:spcPts val="0"/>
              </a:spcBef>
              <a:spcAft>
                <a:spcPts val="0"/>
              </a:spcAft>
              <a:buSzPts val="1800"/>
              <a:buChar char="●"/>
            </a:pPr>
            <a:r>
              <a:rPr lang="en"/>
              <a:t>For final answer, P(</a:t>
            </a:r>
            <a:r>
              <a:rPr i="1" lang="en"/>
              <a:t>B</a:t>
            </a:r>
            <a:r>
              <a:rPr lang="en"/>
              <a:t> | </a:t>
            </a:r>
            <a:r>
              <a:rPr i="1" lang="en"/>
              <a:t>A</a:t>
            </a:r>
            <a:r>
              <a:rPr lang="en"/>
              <a:t>) = 0.075 / (0.075 + 0.225) = 1/4</a:t>
            </a:r>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19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Solving Conditional Probabilities with Frequencies</a:t>
            </a:r>
            <a:endParaRPr/>
          </a:p>
        </p:txBody>
      </p:sp>
      <p:sp>
        <p:nvSpPr>
          <p:cNvPr id="1207" name="Google Shape;1207;p19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In some factory, 85% of produced items are good and 15% are defective.</a:t>
            </a:r>
            <a:endParaRPr/>
          </a:p>
          <a:p>
            <a:pPr indent="-342900" lvl="0" marL="457200" marR="0" rtl="0" algn="l">
              <a:lnSpc>
                <a:spcPct val="115000"/>
              </a:lnSpc>
              <a:spcBef>
                <a:spcPts val="0"/>
              </a:spcBef>
              <a:spcAft>
                <a:spcPts val="0"/>
              </a:spcAft>
              <a:buSzPts val="1800"/>
              <a:buChar char="●"/>
            </a:pPr>
            <a:r>
              <a:rPr lang="en"/>
              <a:t>A good item is mistakenly rejected with probability 0.1, whereas a defective item is correctly rejected with probability 0.95 </a:t>
            </a:r>
            <a:endParaRPr/>
          </a:p>
          <a:p>
            <a:pPr indent="-342900" lvl="0" marL="457200" marR="0" rtl="0" algn="l">
              <a:lnSpc>
                <a:spcPct val="115000"/>
              </a:lnSpc>
              <a:spcBef>
                <a:spcPts val="0"/>
              </a:spcBef>
              <a:spcAft>
                <a:spcPts val="0"/>
              </a:spcAft>
              <a:buSzPts val="1800"/>
              <a:buChar char="●"/>
            </a:pPr>
            <a:r>
              <a:rPr lang="en"/>
              <a:t>What is the probability that an item from the store is defective?</a:t>
            </a:r>
            <a:endParaRPr/>
          </a:p>
          <a:p>
            <a:pPr indent="-342900" lvl="0" marL="457200" marR="0" rtl="0" algn="l">
              <a:lnSpc>
                <a:spcPct val="115000"/>
              </a:lnSpc>
              <a:spcBef>
                <a:spcPts val="0"/>
              </a:spcBef>
              <a:spcAft>
                <a:spcPts val="0"/>
              </a:spcAft>
              <a:buSzPts val="1800"/>
              <a:buChar char="●"/>
            </a:pPr>
            <a:r>
              <a:rPr lang="en"/>
              <a:t>Let </a:t>
            </a:r>
            <a:r>
              <a:rPr i="1" lang="en"/>
              <a:t>D</a:t>
            </a:r>
            <a:r>
              <a:rPr lang="en"/>
              <a:t> mean "item is defective" and </a:t>
            </a:r>
            <a:r>
              <a:rPr i="1" lang="en"/>
              <a:t>I</a:t>
            </a:r>
            <a:r>
              <a:rPr lang="en"/>
              <a:t> mean "item passed inspection"</a:t>
            </a:r>
            <a:endParaRPr/>
          </a:p>
          <a:p>
            <a:pPr indent="-342900" lvl="0" marL="457200" rtl="0" algn="l">
              <a:spcBef>
                <a:spcPts val="0"/>
              </a:spcBef>
              <a:spcAft>
                <a:spcPts val="0"/>
              </a:spcAft>
              <a:buSzPts val="1800"/>
              <a:buChar char="●"/>
            </a:pPr>
            <a:r>
              <a:rPr lang="en"/>
              <a:t>P(</a:t>
            </a:r>
            <a:r>
              <a:rPr i="1" lang="en"/>
              <a:t>D</a:t>
            </a:r>
            <a:r>
              <a:rPr lang="en"/>
              <a:t> | </a:t>
            </a:r>
            <a:r>
              <a:rPr i="1" lang="en"/>
              <a:t>I</a:t>
            </a:r>
            <a:r>
              <a:rPr lang="en"/>
              <a:t>) = P(</a:t>
            </a:r>
            <a:r>
              <a:rPr i="1" lang="en"/>
              <a:t>I</a:t>
            </a:r>
            <a:r>
              <a:rPr lang="en"/>
              <a:t> | </a:t>
            </a:r>
            <a:r>
              <a:rPr i="1" lang="en"/>
              <a:t>D</a:t>
            </a:r>
            <a:r>
              <a:rPr lang="en"/>
              <a:t>) P(</a:t>
            </a:r>
            <a:r>
              <a:rPr i="1" lang="en"/>
              <a:t>D</a:t>
            </a:r>
            <a:r>
              <a:rPr lang="en"/>
              <a:t>) / P(</a:t>
            </a:r>
            <a:r>
              <a:rPr i="1" lang="en"/>
              <a:t>I</a:t>
            </a:r>
            <a:r>
              <a:rPr lang="en"/>
              <a:t>), solved same way as previous</a:t>
            </a:r>
            <a:endParaRPr/>
          </a:p>
          <a:p>
            <a:pPr indent="-342900" lvl="0" marL="457200" rtl="0" algn="l">
              <a:spcBef>
                <a:spcPts val="0"/>
              </a:spcBef>
              <a:spcAft>
                <a:spcPts val="0"/>
              </a:spcAft>
              <a:buSzPts val="1800"/>
              <a:buChar char="●"/>
            </a:pPr>
            <a:r>
              <a:rPr lang="en"/>
              <a:t>In one-step diagnostic reasoning, can also use </a:t>
            </a:r>
            <a:r>
              <a:rPr b="1" lang="en"/>
              <a:t>frequencies</a:t>
            </a:r>
            <a:r>
              <a:rPr lang="en"/>
              <a:t> to solve, to examine the distribution of </a:t>
            </a:r>
            <a:r>
              <a:rPr b="1" lang="en"/>
              <a:t>Bayesian waterfall</a:t>
            </a:r>
            <a:endParaRPr b="1"/>
          </a:p>
          <a:p>
            <a:pPr indent="-342900" lvl="0" marL="457200" rtl="0" algn="l">
              <a:spcBef>
                <a:spcPts val="0"/>
              </a:spcBef>
              <a:spcAft>
                <a:spcPts val="0"/>
              </a:spcAft>
              <a:buSzPts val="1800"/>
              <a:buChar char="●"/>
            </a:pPr>
            <a:r>
              <a:rPr lang="en"/>
              <a:t>More intuitive than probabilities</a:t>
            </a:r>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9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with Frequencies</a:t>
            </a:r>
            <a:endParaRPr/>
          </a:p>
        </p:txBody>
      </p:sp>
      <p:sp>
        <p:nvSpPr>
          <p:cNvPr id="1213" name="Google Shape;1213;p19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62500"/>
          </a:bodyPr>
          <a:lstStyle/>
          <a:p>
            <a:pPr indent="-339725" lvl="0" marL="457200" marR="0" rtl="0" algn="l">
              <a:lnSpc>
                <a:spcPct val="115000"/>
              </a:lnSpc>
              <a:spcBef>
                <a:spcPts val="0"/>
              </a:spcBef>
              <a:spcAft>
                <a:spcPts val="0"/>
              </a:spcAft>
              <a:buSzPct val="100000"/>
              <a:buChar char="●"/>
            </a:pPr>
            <a:r>
              <a:rPr lang="en" sz="2800"/>
              <a:t>Consider a batch of 10,000 items produced by the factory </a:t>
            </a:r>
            <a:endParaRPr sz="2800"/>
          </a:p>
          <a:p>
            <a:pPr indent="-339725" lvl="0" marL="457200" marR="0" rtl="0" algn="l">
              <a:lnSpc>
                <a:spcPct val="115000"/>
              </a:lnSpc>
              <a:spcBef>
                <a:spcPts val="0"/>
              </a:spcBef>
              <a:spcAft>
                <a:spcPts val="0"/>
              </a:spcAft>
              <a:buSzPct val="100000"/>
              <a:buChar char="●"/>
            </a:pPr>
            <a:r>
              <a:rPr lang="en" sz="2800"/>
              <a:t>Of these, 8,500 are good and 1,500 are defective</a:t>
            </a:r>
            <a:endParaRPr sz="2800"/>
          </a:p>
          <a:p>
            <a:pPr indent="-339725" lvl="0" marL="457200" marR="0" rtl="0" algn="l">
              <a:lnSpc>
                <a:spcPct val="115000"/>
              </a:lnSpc>
              <a:spcBef>
                <a:spcPts val="0"/>
              </a:spcBef>
              <a:spcAft>
                <a:spcPts val="0"/>
              </a:spcAft>
              <a:buSzPct val="100000"/>
              <a:buChar char="●"/>
            </a:pPr>
            <a:r>
              <a:rPr lang="en" sz="2800"/>
              <a:t>Of 8,500 good items, 850 were mistakenly rejected and 7,650 reached the store </a:t>
            </a:r>
            <a:endParaRPr sz="2800"/>
          </a:p>
          <a:p>
            <a:pPr indent="-339725" lvl="0" marL="457200" marR="0" rtl="0" algn="l">
              <a:lnSpc>
                <a:spcPct val="115000"/>
              </a:lnSpc>
              <a:spcBef>
                <a:spcPts val="0"/>
              </a:spcBef>
              <a:spcAft>
                <a:spcPts val="0"/>
              </a:spcAft>
              <a:buSzPct val="100000"/>
              <a:buChar char="●"/>
            </a:pPr>
            <a:r>
              <a:rPr lang="en" sz="2800"/>
              <a:t>Of 1,500 defective items, 1,425 were correctly rejected and 75 reached the store </a:t>
            </a:r>
            <a:endParaRPr sz="2800"/>
          </a:p>
          <a:p>
            <a:pPr indent="-339725" lvl="0" marL="457200" marR="0" rtl="0" algn="l">
              <a:lnSpc>
                <a:spcPct val="115000"/>
              </a:lnSpc>
              <a:spcBef>
                <a:spcPts val="0"/>
              </a:spcBef>
              <a:spcAft>
                <a:spcPts val="0"/>
              </a:spcAft>
              <a:buSzPct val="100000"/>
              <a:buChar char="●"/>
            </a:pPr>
            <a:r>
              <a:rPr lang="en" sz="2800"/>
              <a:t>Therefore from this batch, 7,650 good items and 75 bad items reach the store </a:t>
            </a:r>
            <a:endParaRPr sz="2800"/>
          </a:p>
          <a:p>
            <a:pPr indent="-339725" lvl="0" marL="457200" marR="0" rtl="0" algn="l">
              <a:lnSpc>
                <a:spcPct val="115000"/>
              </a:lnSpc>
              <a:spcBef>
                <a:spcPts val="0"/>
              </a:spcBef>
              <a:spcAft>
                <a:spcPts val="0"/>
              </a:spcAft>
              <a:buSzPct val="100000"/>
              <a:buChar char="●"/>
            </a:pPr>
            <a:r>
              <a:rPr lang="en" sz="2800"/>
              <a:t>A consumer who buys a random item gets a defective item with probability</a:t>
            </a:r>
            <a:br>
              <a:rPr lang="en" sz="2800"/>
            </a:br>
            <a:br>
              <a:rPr lang="en" sz="2800"/>
            </a:br>
            <a:r>
              <a:rPr lang="en" sz="2800"/>
              <a:t>				75 / (75 + 7650) = 0.0097</a:t>
            </a:r>
            <a:br>
              <a:rPr lang="en" sz="2800"/>
            </a:br>
            <a:endParaRPr sz="2800"/>
          </a:p>
          <a:p>
            <a:pPr indent="0" lvl="0" marL="0" rtl="0" algn="l">
              <a:spcBef>
                <a:spcPts val="1200"/>
              </a:spcBef>
              <a:spcAft>
                <a:spcPts val="1200"/>
              </a:spcAft>
              <a:buNone/>
            </a:pPr>
            <a:r>
              <a:t/>
            </a:r>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20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 Rate Fallacy</a:t>
            </a:r>
            <a:endParaRPr/>
          </a:p>
        </p:txBody>
      </p:sp>
      <p:sp>
        <p:nvSpPr>
          <p:cNvPr id="1219" name="Google Shape;1219;p20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Bayes rule says that P(</a:t>
            </a:r>
            <a:r>
              <a:rPr i="1" lang="en"/>
              <a:t>A</a:t>
            </a:r>
            <a:r>
              <a:rPr lang="en"/>
              <a:t> | </a:t>
            </a:r>
            <a:r>
              <a:rPr i="1" lang="en"/>
              <a:t>B</a:t>
            </a:r>
            <a:r>
              <a:rPr lang="en"/>
              <a:t>) = P(</a:t>
            </a:r>
            <a:r>
              <a:rPr i="1" lang="en"/>
              <a:t>B</a:t>
            </a:r>
            <a:r>
              <a:rPr lang="en"/>
              <a:t> | </a:t>
            </a:r>
            <a:r>
              <a:rPr i="1" lang="en"/>
              <a:t>A</a:t>
            </a:r>
            <a:r>
              <a:rPr lang="en"/>
              <a:t>) P(</a:t>
            </a:r>
            <a:r>
              <a:rPr i="1" lang="en"/>
              <a:t>B</a:t>
            </a:r>
            <a:r>
              <a:rPr lang="en"/>
              <a:t>) / P(</a:t>
            </a:r>
            <a:r>
              <a:rPr i="1" lang="en"/>
              <a:t>A</a:t>
            </a:r>
            <a:r>
              <a:rPr lang="en"/>
              <a:t>)</a:t>
            </a:r>
            <a:endParaRPr/>
          </a:p>
          <a:p>
            <a:pPr indent="-342900" lvl="0" marL="457200" rtl="0" algn="l">
              <a:spcBef>
                <a:spcPts val="0"/>
              </a:spcBef>
              <a:spcAft>
                <a:spcPts val="0"/>
              </a:spcAft>
              <a:buSzPts val="1800"/>
              <a:buChar char="●"/>
            </a:pPr>
            <a:r>
              <a:rPr lang="en"/>
              <a:t>Common fallacy to assume that P(</a:t>
            </a:r>
            <a:r>
              <a:rPr i="1" lang="en"/>
              <a:t>A</a:t>
            </a:r>
            <a:r>
              <a:rPr lang="en"/>
              <a:t> | </a:t>
            </a:r>
            <a:r>
              <a:rPr i="1" lang="en"/>
              <a:t>B</a:t>
            </a:r>
            <a:r>
              <a:rPr lang="en"/>
              <a:t>) = P(</a:t>
            </a:r>
            <a:r>
              <a:rPr i="1" lang="en"/>
              <a:t>B</a:t>
            </a:r>
            <a:r>
              <a:rPr lang="en"/>
              <a:t> | </a:t>
            </a:r>
            <a:r>
              <a:rPr i="1" lang="en"/>
              <a:t>A</a:t>
            </a:r>
            <a:r>
              <a:rPr lang="en"/>
              <a:t>)</a:t>
            </a:r>
            <a:endParaRPr/>
          </a:p>
          <a:p>
            <a:pPr indent="-342900" lvl="0" marL="457200" rtl="0" algn="l">
              <a:spcBef>
                <a:spcPts val="0"/>
              </a:spcBef>
              <a:spcAft>
                <a:spcPts val="0"/>
              </a:spcAft>
              <a:buSzPts val="1800"/>
              <a:buChar char="●"/>
            </a:pPr>
            <a:r>
              <a:rPr lang="en"/>
              <a:t>Effectively asserting that </a:t>
            </a:r>
            <a:r>
              <a:rPr b="1" lang="en"/>
              <a:t>base rate</a:t>
            </a:r>
            <a:r>
              <a:rPr lang="en"/>
              <a:t> P(</a:t>
            </a:r>
            <a:r>
              <a:rPr i="1" lang="en"/>
              <a:t>B</a:t>
            </a:r>
            <a:r>
              <a:rPr lang="en"/>
              <a:t>) / P(</a:t>
            </a:r>
            <a:r>
              <a:rPr i="1" lang="en"/>
              <a:t>A</a:t>
            </a:r>
            <a:r>
              <a:rPr lang="en"/>
              <a:t>) = 1</a:t>
            </a:r>
            <a:endParaRPr/>
          </a:p>
          <a:p>
            <a:pPr indent="-342900" lvl="0" marL="457200" rtl="0" algn="l">
              <a:spcBef>
                <a:spcPts val="0"/>
              </a:spcBef>
              <a:spcAft>
                <a:spcPts val="0"/>
              </a:spcAft>
              <a:buSzPts val="1800"/>
              <a:buChar char="●"/>
            </a:pPr>
            <a:r>
              <a:rPr lang="en"/>
              <a:t>Base rate describes how common events </a:t>
            </a:r>
            <a:r>
              <a:rPr i="1" lang="en"/>
              <a:t>A</a:t>
            </a:r>
            <a:r>
              <a:rPr lang="en"/>
              <a:t> and </a:t>
            </a:r>
            <a:r>
              <a:rPr i="1" lang="en"/>
              <a:t>B</a:t>
            </a:r>
            <a:r>
              <a:rPr lang="en"/>
              <a:t> are relative to each other</a:t>
            </a:r>
            <a:endParaRPr/>
          </a:p>
          <a:p>
            <a:pPr indent="-342900" lvl="0" marL="457200" rtl="0" algn="l">
              <a:spcBef>
                <a:spcPts val="0"/>
              </a:spcBef>
              <a:spcAft>
                <a:spcPts val="0"/>
              </a:spcAft>
              <a:buSzPts val="1800"/>
              <a:buChar char="●"/>
            </a:pPr>
            <a:r>
              <a:rPr lang="en"/>
              <a:t>Base rate can be anything from 0 to infinity, depending on </a:t>
            </a:r>
            <a:r>
              <a:rPr i="1" lang="en"/>
              <a:t>A</a:t>
            </a:r>
            <a:r>
              <a:rPr lang="en"/>
              <a:t> and </a:t>
            </a:r>
            <a:r>
              <a:rPr i="1" lang="en"/>
              <a:t>B</a:t>
            </a:r>
            <a:endParaRPr i="1"/>
          </a:p>
          <a:p>
            <a:pPr indent="-342900" lvl="0" marL="457200" rtl="0" algn="l">
              <a:spcBef>
                <a:spcPts val="0"/>
              </a:spcBef>
              <a:spcAft>
                <a:spcPts val="0"/>
              </a:spcAft>
              <a:buSzPts val="1800"/>
              <a:buChar char="●"/>
            </a:pPr>
            <a:r>
              <a:rPr lang="en"/>
              <a:t>Often a good way to lie with statistics, when trying to convince innumerate readers, and score all kinds of cheap rhetorical points</a:t>
            </a:r>
            <a:endParaRPr/>
          </a:p>
          <a:p>
            <a:pPr indent="-342900" lvl="0" marL="457200" rtl="0" algn="l">
              <a:spcBef>
                <a:spcPts val="0"/>
              </a:spcBef>
              <a:spcAft>
                <a:spcPts val="0"/>
              </a:spcAft>
              <a:buSzPts val="1800"/>
              <a:buChar char="●"/>
            </a:pPr>
            <a:r>
              <a:rPr lang="en"/>
              <a:t>Also known as "</a:t>
            </a:r>
            <a:r>
              <a:rPr b="1" lang="en"/>
              <a:t>Prosecutor's Fallacy</a:t>
            </a:r>
            <a:r>
              <a:rPr lang="en"/>
              <a:t>" or "</a:t>
            </a:r>
            <a:r>
              <a:rPr b="1" lang="en"/>
              <a:t>Defender's Fallacy</a:t>
            </a:r>
            <a:r>
              <a:rPr lang="en"/>
              <a:t>", depending on which way the rhetoric is supposed to sway the audience</a:t>
            </a:r>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20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Extraordinary Evidence</a:t>
            </a:r>
            <a:endParaRPr/>
          </a:p>
        </p:txBody>
      </p:sp>
      <p:sp>
        <p:nvSpPr>
          <p:cNvPr id="1225" name="Google Shape;1225;p20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P(</a:t>
            </a:r>
            <a:r>
              <a:rPr i="1" lang="en"/>
              <a:t>A</a:t>
            </a:r>
            <a:r>
              <a:rPr lang="en"/>
              <a:t>) is in (0, 1), new evidence can always theoretically swing it arbitrarily so that P(</a:t>
            </a:r>
            <a:r>
              <a:rPr i="1" lang="en"/>
              <a:t>A</a:t>
            </a:r>
            <a:r>
              <a:rPr lang="en"/>
              <a:t> | </a:t>
            </a:r>
            <a:r>
              <a:rPr i="1" lang="en"/>
              <a:t>E</a:t>
            </a:r>
            <a:r>
              <a:rPr lang="en"/>
              <a:t>) can be any value in [0, 1], no matter what P(</a:t>
            </a:r>
            <a:r>
              <a:rPr i="1" lang="en"/>
              <a:t>A</a:t>
            </a:r>
            <a:r>
              <a:rPr lang="en"/>
              <a:t>) was before </a:t>
            </a:r>
            <a:r>
              <a:rPr i="1" lang="en"/>
              <a:t>E</a:t>
            </a:r>
            <a:endParaRPr i="1"/>
          </a:p>
          <a:p>
            <a:pPr indent="-342900" lvl="0" marL="457200" rtl="0" algn="l">
              <a:spcBef>
                <a:spcPts val="0"/>
              </a:spcBef>
              <a:spcAft>
                <a:spcPts val="0"/>
              </a:spcAft>
              <a:buSzPts val="1800"/>
              <a:buChar char="●"/>
            </a:pPr>
            <a:r>
              <a:rPr lang="en"/>
              <a:t>If this is the case, what use is knowing that, say, P(</a:t>
            </a:r>
            <a:r>
              <a:rPr i="1" lang="en"/>
              <a:t>A</a:t>
            </a:r>
            <a:r>
              <a:rPr lang="en"/>
              <a:t>) = 0.01, if some evidence </a:t>
            </a:r>
            <a:r>
              <a:rPr i="1" lang="en"/>
              <a:t>E</a:t>
            </a:r>
            <a:r>
              <a:rPr lang="en"/>
              <a:t> could theoretically arrive that makes P(</a:t>
            </a:r>
            <a:r>
              <a:rPr i="1" lang="en"/>
              <a:t>A</a:t>
            </a:r>
            <a:r>
              <a:rPr lang="en"/>
              <a:t> | </a:t>
            </a:r>
            <a:r>
              <a:rPr i="1" lang="en"/>
              <a:t>E</a:t>
            </a:r>
            <a:r>
              <a:rPr lang="en"/>
              <a:t>) = 0.99?</a:t>
            </a:r>
            <a:endParaRPr/>
          </a:p>
          <a:p>
            <a:pPr indent="-342900" lvl="0" marL="457200" rtl="0" algn="l">
              <a:spcBef>
                <a:spcPts val="0"/>
              </a:spcBef>
              <a:spcAft>
                <a:spcPts val="0"/>
              </a:spcAft>
              <a:buSzPts val="1800"/>
              <a:buChar char="●"/>
            </a:pPr>
            <a:r>
              <a:rPr lang="en"/>
              <a:t>How do we know that we have collected enough evidence to act?</a:t>
            </a:r>
            <a:endParaRPr/>
          </a:p>
          <a:p>
            <a:pPr indent="-342900" lvl="0" marL="457200" rtl="0" algn="l">
              <a:spcBef>
                <a:spcPts val="0"/>
              </a:spcBef>
              <a:spcAft>
                <a:spcPts val="0"/>
              </a:spcAft>
              <a:buSzPts val="1800"/>
              <a:buChar char="●"/>
            </a:pPr>
            <a:r>
              <a:rPr lang="en"/>
              <a:t>It can be proven that probability P(</a:t>
            </a:r>
            <a:r>
              <a:rPr i="1" lang="en"/>
              <a:t>E</a:t>
            </a:r>
            <a:r>
              <a:rPr lang="en"/>
              <a:t>) of such evidence must itself be small</a:t>
            </a:r>
            <a:endParaRPr/>
          </a:p>
          <a:p>
            <a:pPr indent="-342900" lvl="0" marL="457200" rtl="0" algn="l">
              <a:spcBef>
                <a:spcPts val="0"/>
              </a:spcBef>
              <a:spcAft>
                <a:spcPts val="0"/>
              </a:spcAft>
              <a:buSzPts val="1800"/>
              <a:buChar char="●"/>
            </a:pPr>
            <a:r>
              <a:rPr lang="en"/>
              <a:t>Extraordinary changes of probability estimations can only be caused by pieces of evidence that are themselves extraordinary unlikely to appear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Agent vs. Principal</a:t>
            </a:r>
            <a:endParaRPr/>
          </a:p>
        </p:txBody>
      </p:sp>
      <p:sp>
        <p:nvSpPr>
          <p:cNvPr id="202" name="Google Shape;202;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Principal</a:t>
            </a:r>
            <a:r>
              <a:rPr lang="en"/>
              <a:t> determines the </a:t>
            </a:r>
            <a:r>
              <a:rPr b="1" lang="en"/>
              <a:t>performance</a:t>
            </a:r>
            <a:r>
              <a:rPr b="1" lang="en"/>
              <a:t> metric</a:t>
            </a:r>
            <a:r>
              <a:rPr lang="en"/>
              <a:t> hardcoded in the agent</a:t>
            </a:r>
            <a:endParaRPr/>
          </a:p>
          <a:p>
            <a:pPr indent="-342900" lvl="0" marL="457200" rtl="0" algn="l">
              <a:spcBef>
                <a:spcPts val="0"/>
              </a:spcBef>
              <a:spcAft>
                <a:spcPts val="0"/>
              </a:spcAft>
              <a:buSzPts val="1800"/>
              <a:buChar char="●"/>
            </a:pPr>
            <a:r>
              <a:rPr lang="en"/>
              <a:t>Especially no </a:t>
            </a:r>
            <a:r>
              <a:rPr b="1" lang="en"/>
              <a:t>wireheading</a:t>
            </a:r>
            <a:r>
              <a:rPr lang="en"/>
              <a:t> allowed for the agent</a:t>
            </a:r>
            <a:endParaRPr/>
          </a:p>
          <a:p>
            <a:pPr indent="-342900" lvl="0" marL="457200" rtl="0" algn="l">
              <a:spcBef>
                <a:spcPts val="0"/>
              </a:spcBef>
              <a:spcAft>
                <a:spcPts val="0"/>
              </a:spcAft>
              <a:buSzPts val="1800"/>
              <a:buChar char="●"/>
            </a:pPr>
            <a:r>
              <a:rPr lang="en"/>
              <a:t>After acting, the agent cannot simply sit down and declare that all is for the best in the best of all possible worlds</a:t>
            </a:r>
            <a:endParaRPr/>
          </a:p>
          <a:p>
            <a:pPr indent="-342900" lvl="0" marL="457200" rtl="0" algn="l">
              <a:spcBef>
                <a:spcPts val="0"/>
              </a:spcBef>
              <a:spcAft>
                <a:spcPts val="0"/>
              </a:spcAft>
              <a:buSzPts val="1800"/>
              <a:buChar char="●"/>
            </a:pPr>
            <a:r>
              <a:rPr lang="en"/>
              <a:t>Environment determines the </a:t>
            </a:r>
            <a:r>
              <a:rPr b="1" lang="en"/>
              <a:t>outcome</a:t>
            </a:r>
            <a:r>
              <a:rPr lang="en"/>
              <a:t>, </a:t>
            </a:r>
            <a:r>
              <a:rPr lang="en"/>
              <a:t>principal</a:t>
            </a:r>
            <a:r>
              <a:rPr lang="en"/>
              <a:t> determines its </a:t>
            </a:r>
            <a:r>
              <a:rPr b="1" lang="en"/>
              <a:t>value</a:t>
            </a:r>
            <a:endParaRPr b="1"/>
          </a:p>
          <a:p>
            <a:pPr indent="-342900" lvl="0" marL="457200" rtl="0" algn="l">
              <a:spcBef>
                <a:spcPts val="0"/>
              </a:spcBef>
              <a:spcAft>
                <a:spcPts val="0"/>
              </a:spcAft>
              <a:buSzPts val="1800"/>
              <a:buChar char="●"/>
            </a:pPr>
            <a:r>
              <a:rPr lang="en"/>
              <a:t>Value is expressed as </a:t>
            </a:r>
            <a:r>
              <a:rPr b="1" lang="en"/>
              <a:t>utility</a:t>
            </a:r>
            <a:r>
              <a:rPr lang="en"/>
              <a:t>, which may not be linear with respect to value, such as with </a:t>
            </a:r>
            <a:r>
              <a:rPr b="1" lang="en"/>
              <a:t>money</a:t>
            </a:r>
            <a:r>
              <a:rPr lang="en"/>
              <a:t> whose utility is not linear</a:t>
            </a:r>
            <a:endParaRPr/>
          </a:p>
          <a:p>
            <a:pPr indent="-342900" lvl="0" marL="457200" rtl="0" algn="l">
              <a:spcBef>
                <a:spcPts val="0"/>
              </a:spcBef>
              <a:spcAft>
                <a:spcPts val="0"/>
              </a:spcAft>
              <a:buSzPts val="1800"/>
              <a:buChar char="●"/>
            </a:pPr>
            <a:r>
              <a:rPr lang="en"/>
              <a:t>This can make a difference if the outcomes have uncertainty</a:t>
            </a:r>
            <a:endParaRPr/>
          </a:p>
          <a:p>
            <a:pPr indent="0" lvl="0" marL="0" rtl="0" algn="l">
              <a:spcBef>
                <a:spcPts val="1200"/>
              </a:spcBef>
              <a:spcAft>
                <a:spcPts val="1200"/>
              </a:spcAft>
              <a:buNone/>
            </a:pPr>
            <a:r>
              <a:t/>
            </a:r>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20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Cromwell's Rule</a:t>
            </a:r>
            <a:endParaRPr/>
          </a:p>
        </p:txBody>
      </p:sp>
      <p:sp>
        <p:nvSpPr>
          <p:cNvPr id="1231" name="Google Shape;1231;p20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P(</a:t>
            </a:r>
            <a:r>
              <a:rPr i="1" lang="en"/>
              <a:t>A</a:t>
            </a:r>
            <a:r>
              <a:rPr lang="en"/>
              <a:t>) = 0, then P(</a:t>
            </a:r>
            <a:r>
              <a:rPr i="1" lang="en"/>
              <a:t>A</a:t>
            </a:r>
            <a:r>
              <a:rPr lang="en"/>
              <a:t> | </a:t>
            </a:r>
            <a:r>
              <a:rPr i="1" lang="en"/>
              <a:t>E</a:t>
            </a:r>
            <a:r>
              <a:rPr lang="en"/>
              <a:t>) = 0, and if P(</a:t>
            </a:r>
            <a:r>
              <a:rPr i="1" lang="en"/>
              <a:t>A</a:t>
            </a:r>
            <a:r>
              <a:rPr lang="en"/>
              <a:t>) = 1, then P(</a:t>
            </a:r>
            <a:r>
              <a:rPr i="1" lang="en"/>
              <a:t>A</a:t>
            </a:r>
            <a:r>
              <a:rPr lang="en"/>
              <a:t> | </a:t>
            </a:r>
            <a:r>
              <a:rPr i="1" lang="en"/>
              <a:t>E</a:t>
            </a:r>
            <a:r>
              <a:rPr lang="en"/>
              <a:t>) = 1</a:t>
            </a:r>
            <a:endParaRPr/>
          </a:p>
          <a:p>
            <a:pPr indent="-342900" lvl="0" marL="457200" rtl="0" algn="l">
              <a:spcBef>
                <a:spcPts val="0"/>
              </a:spcBef>
              <a:spcAft>
                <a:spcPts val="0"/>
              </a:spcAft>
              <a:buSzPts val="1800"/>
              <a:buChar char="●"/>
            </a:pPr>
            <a:r>
              <a:rPr lang="en"/>
              <a:t>Once some probability has been determined to be 0 or 1, no additional evidence can change that, even if Good Lord himself told us otherwise</a:t>
            </a:r>
            <a:endParaRPr/>
          </a:p>
          <a:p>
            <a:pPr indent="-342900" lvl="0" marL="457200" rtl="0" algn="l">
              <a:spcBef>
                <a:spcPts val="0"/>
              </a:spcBef>
              <a:spcAft>
                <a:spcPts val="0"/>
              </a:spcAft>
              <a:buSzPts val="1800"/>
              <a:buChar char="●"/>
            </a:pPr>
            <a:r>
              <a:rPr lang="en"/>
              <a:t>When solving real problems that someone would actually pay us to solve, this is a pretty heavy position to make i</a:t>
            </a:r>
            <a:r>
              <a:rPr lang="en"/>
              <a:t>n our fallible knowledge </a:t>
            </a:r>
            <a:endParaRPr/>
          </a:p>
          <a:p>
            <a:pPr indent="-342900" lvl="0" marL="457200" rtl="0" algn="l">
              <a:spcBef>
                <a:spcPts val="0"/>
              </a:spcBef>
              <a:spcAft>
                <a:spcPts val="0"/>
              </a:spcAft>
              <a:buSzPts val="1800"/>
              <a:buChar char="●"/>
            </a:pPr>
            <a:r>
              <a:rPr lang="en"/>
              <a:t>Other people and sources of info can always be lying or honestly mistaken</a:t>
            </a:r>
            <a:endParaRPr/>
          </a:p>
          <a:p>
            <a:pPr indent="-342900" lvl="0" marL="457200" rtl="0" algn="l">
              <a:spcBef>
                <a:spcPts val="0"/>
              </a:spcBef>
              <a:spcAft>
                <a:spcPts val="0"/>
              </a:spcAft>
              <a:buSzPts val="1800"/>
              <a:buChar char="●"/>
            </a:pPr>
            <a:r>
              <a:rPr lang="en"/>
              <a:t>If you really believe that P(</a:t>
            </a:r>
            <a:r>
              <a:rPr i="1" lang="en"/>
              <a:t>A</a:t>
            </a:r>
            <a:r>
              <a:rPr lang="en"/>
              <a:t>) = 0, are you ready to accept the bet where your head is chopped of in a guillotine if </a:t>
            </a:r>
            <a:r>
              <a:rPr i="1" lang="en"/>
              <a:t>A</a:t>
            </a:r>
            <a:r>
              <a:rPr lang="en"/>
              <a:t> turns out to be true?</a:t>
            </a:r>
            <a:endParaRPr/>
          </a:p>
          <a:p>
            <a:pPr indent="-342900" lvl="0" marL="457200" rtl="0" algn="l">
              <a:spcBef>
                <a:spcPts val="0"/>
              </a:spcBef>
              <a:spcAft>
                <a:spcPts val="0"/>
              </a:spcAft>
              <a:buSzPts val="1800"/>
              <a:buChar char="●"/>
            </a:pPr>
            <a:r>
              <a:rPr lang="en"/>
              <a:t>Treat probabilities 0 and 1 as if they were ε and 1 – ε </a:t>
            </a:r>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20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 Joint Distribution, Again</a:t>
            </a:r>
            <a:endParaRPr/>
          </a:p>
        </p:txBody>
      </p:sp>
      <p:sp>
        <p:nvSpPr>
          <p:cNvPr id="1237" name="Google Shape;1237;p20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t>
            </a:r>
            <a:r>
              <a:rPr i="1" lang="en"/>
              <a:t>n</a:t>
            </a:r>
            <a:r>
              <a:rPr lang="en"/>
              <a:t> propositions, 2</a:t>
            </a:r>
            <a:r>
              <a:rPr baseline="30000" i="1" lang="en"/>
              <a:t>n</a:t>
            </a:r>
            <a:r>
              <a:rPr lang="en"/>
              <a:t> entries adding up to one</a:t>
            </a:r>
            <a:endParaRPr/>
          </a:p>
          <a:p>
            <a:pPr indent="-342900" lvl="0" marL="457200" rtl="0" algn="l">
              <a:spcBef>
                <a:spcPts val="0"/>
              </a:spcBef>
              <a:spcAft>
                <a:spcPts val="0"/>
              </a:spcAft>
              <a:buSzPts val="1800"/>
              <a:buChar char="●"/>
            </a:pPr>
            <a:r>
              <a:rPr lang="en"/>
              <a:t>Can't simplify further than 2</a:t>
            </a:r>
            <a:r>
              <a:rPr baseline="30000" i="1" lang="en"/>
              <a:t>n</a:t>
            </a:r>
            <a:r>
              <a:rPr lang="en"/>
              <a:t> – 1 entries</a:t>
            </a:r>
            <a:endParaRPr/>
          </a:p>
        </p:txBody>
      </p:sp>
      <p:pic>
        <p:nvPicPr>
          <p:cNvPr id="1238" name="Google Shape;1238;p203"/>
          <p:cNvPicPr preferRelativeResize="0"/>
          <p:nvPr/>
        </p:nvPicPr>
        <p:blipFill>
          <a:blip r:embed="rId3">
            <a:alphaModFix/>
          </a:blip>
          <a:stretch>
            <a:fillRect/>
          </a:stretch>
        </p:blipFill>
        <p:spPr>
          <a:xfrm>
            <a:off x="344450" y="2171962"/>
            <a:ext cx="8455101" cy="2010575"/>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20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Independence</a:t>
            </a:r>
            <a:endParaRPr/>
          </a:p>
        </p:txBody>
      </p:sp>
      <p:sp>
        <p:nvSpPr>
          <p:cNvPr id="1244" name="Google Shape;1244;p20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full joint distribution has 2</a:t>
            </a:r>
            <a:r>
              <a:rPr baseline="30000" i="1" lang="en"/>
              <a:t>n</a:t>
            </a:r>
            <a:r>
              <a:rPr lang="en"/>
              <a:t> entries to encode the ways that the </a:t>
            </a:r>
            <a:r>
              <a:rPr i="1" lang="en"/>
              <a:t>n</a:t>
            </a:r>
            <a:r>
              <a:rPr lang="en"/>
              <a:t> propositions depend on each other</a:t>
            </a:r>
            <a:endParaRPr/>
          </a:p>
          <a:p>
            <a:pPr indent="-342900" lvl="0" marL="457200" rtl="0" algn="l">
              <a:spcBef>
                <a:spcPts val="0"/>
              </a:spcBef>
              <a:spcAft>
                <a:spcPts val="0"/>
              </a:spcAft>
              <a:buSzPts val="1800"/>
              <a:buChar char="●"/>
            </a:pPr>
            <a:r>
              <a:rPr lang="en"/>
              <a:t>Propositions can depend on each other either directly or indirectly</a:t>
            </a:r>
            <a:endParaRPr/>
          </a:p>
          <a:p>
            <a:pPr indent="-342900" lvl="0" marL="457200" rtl="0" algn="l">
              <a:spcBef>
                <a:spcPts val="0"/>
              </a:spcBef>
              <a:spcAft>
                <a:spcPts val="0"/>
              </a:spcAft>
              <a:buSzPts val="1800"/>
              <a:buChar char="●"/>
            </a:pPr>
            <a:r>
              <a:rPr lang="en"/>
              <a:t>For example, suppose some </a:t>
            </a:r>
            <a:r>
              <a:rPr i="1" lang="en"/>
              <a:t>C</a:t>
            </a:r>
            <a:r>
              <a:rPr lang="en"/>
              <a:t> has an effect on both </a:t>
            </a:r>
            <a:r>
              <a:rPr i="1" lang="en"/>
              <a:t>A</a:t>
            </a:r>
            <a:r>
              <a:rPr lang="en"/>
              <a:t> and </a:t>
            </a:r>
            <a:r>
              <a:rPr i="1" lang="en"/>
              <a:t>B</a:t>
            </a:r>
            <a:endParaRPr i="1"/>
          </a:p>
          <a:p>
            <a:pPr indent="-342900" lvl="0" marL="457200" rtl="0" algn="l">
              <a:spcBef>
                <a:spcPts val="0"/>
              </a:spcBef>
              <a:spcAft>
                <a:spcPts val="0"/>
              </a:spcAft>
              <a:buSzPts val="1800"/>
              <a:buChar char="●"/>
            </a:pPr>
            <a:r>
              <a:rPr lang="en"/>
              <a:t>Despite the fact that </a:t>
            </a:r>
            <a:r>
              <a:rPr i="1" lang="en"/>
              <a:t>A</a:t>
            </a:r>
            <a:r>
              <a:rPr lang="en"/>
              <a:t> and </a:t>
            </a:r>
            <a:r>
              <a:rPr i="1" lang="en"/>
              <a:t>B</a:t>
            </a:r>
            <a:r>
              <a:rPr lang="en"/>
              <a:t> have no causal </a:t>
            </a:r>
            <a:r>
              <a:rPr lang="en"/>
              <a:t>dependency</a:t>
            </a:r>
            <a:r>
              <a:rPr lang="en"/>
              <a:t> of each other, they are not statistically independent of each other, but P(</a:t>
            </a:r>
            <a:r>
              <a:rPr i="1" lang="en"/>
              <a:t>A</a:t>
            </a:r>
            <a:r>
              <a:rPr lang="en"/>
              <a:t> | </a:t>
            </a:r>
            <a:r>
              <a:rPr i="1" lang="en"/>
              <a:t>B</a:t>
            </a:r>
            <a:r>
              <a:rPr lang="en"/>
              <a:t>) ≠ P(</a:t>
            </a:r>
            <a:r>
              <a:rPr i="1" lang="en"/>
              <a:t>A</a:t>
            </a:r>
            <a:r>
              <a:rPr lang="en"/>
              <a:t>)</a:t>
            </a:r>
            <a:endParaRPr/>
          </a:p>
          <a:p>
            <a:pPr indent="-342900" lvl="0" marL="457200" rtl="0" algn="l">
              <a:spcBef>
                <a:spcPts val="0"/>
              </a:spcBef>
              <a:spcAft>
                <a:spcPts val="0"/>
              </a:spcAft>
              <a:buSzPts val="1800"/>
              <a:buChar char="●"/>
            </a:pPr>
            <a:r>
              <a:rPr lang="en"/>
              <a:t>However, once the hidden common cause </a:t>
            </a:r>
            <a:r>
              <a:rPr i="1" lang="en"/>
              <a:t>C</a:t>
            </a:r>
            <a:r>
              <a:rPr lang="en"/>
              <a:t> has been given, </a:t>
            </a:r>
            <a:r>
              <a:rPr i="1" lang="en"/>
              <a:t>A</a:t>
            </a:r>
            <a:r>
              <a:rPr lang="en"/>
              <a:t> and </a:t>
            </a:r>
            <a:r>
              <a:rPr i="1" lang="en"/>
              <a:t>B</a:t>
            </a:r>
            <a:r>
              <a:rPr lang="en"/>
              <a:t> become </a:t>
            </a:r>
            <a:r>
              <a:rPr b="1" lang="en"/>
              <a:t>conditionally independent</a:t>
            </a:r>
            <a:r>
              <a:rPr lang="en"/>
              <a:t> of each other, P(</a:t>
            </a:r>
            <a:r>
              <a:rPr i="1" lang="en"/>
              <a:t>A</a:t>
            </a:r>
            <a:r>
              <a:rPr lang="en"/>
              <a:t> | </a:t>
            </a:r>
            <a:r>
              <a:rPr i="1" lang="en"/>
              <a:t>C</a:t>
            </a:r>
            <a:r>
              <a:rPr lang="en"/>
              <a:t>) = P(</a:t>
            </a:r>
            <a:r>
              <a:rPr i="1" lang="en"/>
              <a:t>A</a:t>
            </a:r>
            <a:r>
              <a:rPr lang="en"/>
              <a:t> | </a:t>
            </a:r>
            <a:r>
              <a:rPr i="1" lang="en"/>
              <a:t>B</a:t>
            </a:r>
            <a:r>
              <a:rPr lang="en"/>
              <a:t> </a:t>
            </a:r>
            <a:r>
              <a:rPr lang="en">
                <a:solidFill>
                  <a:srgbClr val="000000"/>
                </a:solidFill>
                <a:highlight>
                  <a:schemeClr val="lt1"/>
                </a:highlight>
              </a:rPr>
              <a:t>∧ </a:t>
            </a:r>
            <a:r>
              <a:rPr i="1" lang="en">
                <a:solidFill>
                  <a:srgbClr val="000000"/>
                </a:solidFill>
                <a:highlight>
                  <a:schemeClr val="lt1"/>
                </a:highlight>
              </a:rPr>
              <a:t>C</a:t>
            </a:r>
            <a:r>
              <a:rPr lang="en">
                <a:solidFill>
                  <a:srgbClr val="000000"/>
                </a:solidFill>
                <a:highlight>
                  <a:schemeClr val="lt1"/>
                </a:highlight>
              </a:rPr>
              <a:t>)</a:t>
            </a:r>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20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Simplifying the Full Joint</a:t>
            </a:r>
            <a:endParaRPr/>
          </a:p>
        </p:txBody>
      </p:sp>
      <p:sp>
        <p:nvSpPr>
          <p:cNvPr id="1250" name="Google Shape;1250;p20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conditional independence is known (or assumed), some entries of the full joint distribution become redundant</a:t>
            </a:r>
            <a:endParaRPr/>
          </a:p>
          <a:p>
            <a:pPr indent="-342900" lvl="0" marL="457200" rtl="0" algn="l">
              <a:spcBef>
                <a:spcPts val="0"/>
              </a:spcBef>
              <a:spcAft>
                <a:spcPts val="0"/>
              </a:spcAft>
              <a:buSzPts val="1800"/>
              <a:buChar char="●"/>
            </a:pPr>
            <a:r>
              <a:rPr lang="en"/>
              <a:t>The table no longer needs to contain </a:t>
            </a:r>
            <a:r>
              <a:rPr lang="en"/>
              <a:t>2</a:t>
            </a:r>
            <a:r>
              <a:rPr baseline="30000" i="1" lang="en"/>
              <a:t>n</a:t>
            </a:r>
            <a:r>
              <a:rPr lang="en"/>
              <a:t> entries, but can be encoded into a directed acyclic graph called a </a:t>
            </a:r>
            <a:r>
              <a:rPr b="1" lang="en"/>
              <a:t>Bayes network</a:t>
            </a:r>
            <a:r>
              <a:rPr lang="en"/>
              <a:t> or </a:t>
            </a:r>
            <a:r>
              <a:rPr b="1" lang="en"/>
              <a:t>belief network</a:t>
            </a:r>
            <a:endParaRPr b="1"/>
          </a:p>
          <a:p>
            <a:pPr indent="-342900" lvl="0" marL="457200" rtl="0" algn="l">
              <a:spcBef>
                <a:spcPts val="0"/>
              </a:spcBef>
              <a:spcAft>
                <a:spcPts val="0"/>
              </a:spcAft>
              <a:buSzPts val="1800"/>
              <a:buChar char="●"/>
            </a:pPr>
            <a:r>
              <a:rPr lang="en"/>
              <a:t>One node per proposition, each node has some nodes as parents</a:t>
            </a:r>
            <a:endParaRPr/>
          </a:p>
          <a:p>
            <a:pPr indent="-342900" lvl="0" marL="457200" rtl="0" algn="l">
              <a:spcBef>
                <a:spcPts val="0"/>
              </a:spcBef>
              <a:spcAft>
                <a:spcPts val="0"/>
              </a:spcAft>
              <a:buSzPts val="1800"/>
              <a:buChar char="●"/>
            </a:pPr>
            <a:r>
              <a:rPr lang="en"/>
              <a:t>If node has </a:t>
            </a:r>
            <a:r>
              <a:rPr i="1" lang="en"/>
              <a:t>k</a:t>
            </a:r>
            <a:r>
              <a:rPr lang="en"/>
              <a:t> parents, its probability table has only 2</a:t>
            </a:r>
            <a:r>
              <a:rPr baseline="30000" i="1" lang="en"/>
              <a:t>k</a:t>
            </a:r>
            <a:r>
              <a:rPr lang="en"/>
              <a:t> entries</a:t>
            </a:r>
            <a:endParaRPr/>
          </a:p>
          <a:p>
            <a:pPr indent="-342900" lvl="0" marL="457200" rtl="0" algn="l">
              <a:spcBef>
                <a:spcPts val="0"/>
              </a:spcBef>
              <a:spcAft>
                <a:spcPts val="0"/>
              </a:spcAft>
              <a:buSzPts val="1800"/>
              <a:buChar char="●"/>
            </a:pPr>
            <a:r>
              <a:rPr lang="en"/>
              <a:t>For node </a:t>
            </a:r>
            <a:r>
              <a:rPr i="1" lang="en"/>
              <a:t>X</a:t>
            </a:r>
            <a:r>
              <a:rPr lang="en"/>
              <a:t>, probabilities can be fully given as P(</a:t>
            </a:r>
            <a:r>
              <a:rPr i="1" lang="en"/>
              <a:t>X</a:t>
            </a:r>
            <a:r>
              <a:rPr lang="en"/>
              <a:t> | Parents(</a:t>
            </a:r>
            <a:r>
              <a:rPr i="1" lang="en"/>
              <a:t>X</a:t>
            </a:r>
            <a:r>
              <a:rPr lang="en"/>
              <a:t>)), with the remaining nodes ignored as redundant at this point</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sp>
        <p:nvSpPr>
          <p:cNvPr id="1255" name="Google Shape;1255;p20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Bayes Network</a:t>
            </a:r>
            <a:endParaRPr/>
          </a:p>
        </p:txBody>
      </p:sp>
      <p:sp>
        <p:nvSpPr>
          <p:cNvPr id="1256" name="Google Shape;1256;p20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257" name="Google Shape;1257;p206"/>
          <p:cNvPicPr preferRelativeResize="0"/>
          <p:nvPr/>
        </p:nvPicPr>
        <p:blipFill>
          <a:blip r:embed="rId3">
            <a:alphaModFix/>
          </a:blip>
          <a:stretch>
            <a:fillRect/>
          </a:stretch>
        </p:blipFill>
        <p:spPr>
          <a:xfrm>
            <a:off x="1279699" y="1082200"/>
            <a:ext cx="6584601" cy="3541249"/>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sp>
        <p:nvSpPr>
          <p:cNvPr id="1262" name="Google Shape;1262;p20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a Bayes Network</a:t>
            </a:r>
            <a:endParaRPr/>
          </a:p>
        </p:txBody>
      </p:sp>
      <p:sp>
        <p:nvSpPr>
          <p:cNvPr id="1263" name="Google Shape;1263;p20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model of world with </a:t>
            </a:r>
            <a:r>
              <a:rPr i="1" lang="en"/>
              <a:t>n</a:t>
            </a:r>
            <a:r>
              <a:rPr lang="en"/>
              <a:t> propositional variables </a:t>
            </a:r>
            <a:endParaRPr/>
          </a:p>
          <a:p>
            <a:pPr indent="-342900" lvl="0" marL="457200" rtl="0" algn="l">
              <a:spcBef>
                <a:spcPts val="0"/>
              </a:spcBef>
              <a:spcAft>
                <a:spcPts val="0"/>
              </a:spcAft>
              <a:buSzPts val="1800"/>
              <a:buChar char="●"/>
            </a:pPr>
            <a:r>
              <a:rPr lang="en"/>
              <a:t>In principle, could build network for any of the </a:t>
            </a:r>
            <a:r>
              <a:rPr i="1" lang="en"/>
              <a:t>n</a:t>
            </a:r>
            <a:r>
              <a:rPr lang="en"/>
              <a:t>! possible variable orderings</a:t>
            </a:r>
            <a:endParaRPr/>
          </a:p>
          <a:p>
            <a:pPr indent="-342900" lvl="0" marL="457200" rtl="0" algn="l">
              <a:spcBef>
                <a:spcPts val="0"/>
              </a:spcBef>
              <a:spcAft>
                <a:spcPts val="0"/>
              </a:spcAft>
              <a:buSzPts val="1800"/>
              <a:buChar char="●"/>
            </a:pPr>
            <a:r>
              <a:rPr lang="en"/>
              <a:t>In practice, sort variables in order of causality</a:t>
            </a:r>
            <a:endParaRPr/>
          </a:p>
          <a:p>
            <a:pPr indent="-342900" lvl="0" marL="457200" rtl="0" algn="l">
              <a:spcBef>
                <a:spcPts val="0"/>
              </a:spcBef>
              <a:spcAft>
                <a:spcPts val="0"/>
              </a:spcAft>
              <a:buSzPts val="1800"/>
              <a:buChar char="●"/>
            </a:pPr>
            <a:r>
              <a:rPr lang="en"/>
              <a:t>This tends to keep number of parents smaller for each node, and also make conditional probability values easier to estimate</a:t>
            </a:r>
            <a:endParaRPr/>
          </a:p>
          <a:p>
            <a:pPr indent="-342900" lvl="0" marL="457200" rtl="0" algn="l">
              <a:spcBef>
                <a:spcPts val="0"/>
              </a:spcBef>
              <a:spcAft>
                <a:spcPts val="0"/>
              </a:spcAft>
              <a:buSzPts val="1800"/>
              <a:buChar char="●"/>
            </a:pPr>
            <a:r>
              <a:rPr lang="en"/>
              <a:t>To add a new </a:t>
            </a:r>
            <a:r>
              <a:rPr lang="en"/>
              <a:t>variable</a:t>
            </a:r>
            <a:r>
              <a:rPr lang="en"/>
              <a:t> </a:t>
            </a:r>
            <a:r>
              <a:rPr i="1" lang="en"/>
              <a:t>X</a:t>
            </a:r>
            <a:r>
              <a:rPr lang="en"/>
              <a:t>, find a good subset </a:t>
            </a:r>
            <a:r>
              <a:rPr i="1" lang="en"/>
              <a:t>S</a:t>
            </a:r>
            <a:r>
              <a:rPr lang="en"/>
              <a:t> of all </a:t>
            </a:r>
            <a:r>
              <a:rPr lang="en"/>
              <a:t>previous</a:t>
            </a:r>
            <a:r>
              <a:rPr lang="en"/>
              <a:t> nodes </a:t>
            </a:r>
            <a:r>
              <a:rPr i="1" lang="en"/>
              <a:t>E</a:t>
            </a:r>
            <a:r>
              <a:rPr lang="en"/>
              <a:t> so that P(</a:t>
            </a:r>
            <a:r>
              <a:rPr i="1" lang="en"/>
              <a:t>X</a:t>
            </a:r>
            <a:r>
              <a:rPr lang="en"/>
              <a:t> | </a:t>
            </a:r>
            <a:r>
              <a:rPr i="1" lang="en"/>
              <a:t>E</a:t>
            </a:r>
            <a:r>
              <a:rPr lang="en"/>
              <a:t>) = P(</a:t>
            </a:r>
            <a:r>
              <a:rPr i="1" lang="en"/>
              <a:t>X</a:t>
            </a:r>
            <a:r>
              <a:rPr lang="en"/>
              <a:t> | </a:t>
            </a:r>
            <a:r>
              <a:rPr i="1" lang="en"/>
              <a:t>S</a:t>
            </a:r>
            <a:r>
              <a:rPr lang="en"/>
              <a:t>), making </a:t>
            </a:r>
            <a:r>
              <a:rPr i="1" lang="en"/>
              <a:t>X</a:t>
            </a:r>
            <a:r>
              <a:rPr lang="en"/>
              <a:t> is </a:t>
            </a:r>
            <a:r>
              <a:rPr lang="en"/>
              <a:t>conditionally independent of </a:t>
            </a:r>
            <a:r>
              <a:rPr i="1" lang="en"/>
              <a:t>E</a:t>
            </a:r>
            <a:r>
              <a:rPr lang="en"/>
              <a:t> – </a:t>
            </a:r>
            <a:r>
              <a:rPr i="1" lang="en"/>
              <a:t>S</a:t>
            </a:r>
            <a:r>
              <a:rPr lang="en"/>
              <a:t> given </a:t>
            </a:r>
            <a:r>
              <a:rPr i="1" lang="en"/>
              <a:t>S</a:t>
            </a:r>
            <a:endParaRPr/>
          </a:p>
          <a:p>
            <a:pPr indent="-342900" lvl="0" marL="457200" rtl="0" algn="l">
              <a:spcBef>
                <a:spcPts val="0"/>
              </a:spcBef>
              <a:spcAft>
                <a:spcPts val="0"/>
              </a:spcAft>
              <a:buSzPts val="1800"/>
              <a:buChar char="●"/>
            </a:pPr>
            <a:r>
              <a:rPr lang="en"/>
              <a:t>Important </a:t>
            </a:r>
            <a:r>
              <a:rPr b="1" lang="en"/>
              <a:t>machine learning</a:t>
            </a:r>
            <a:r>
              <a:rPr lang="en"/>
              <a:t> problem to derive a good Bayes network from the given set of training samples</a:t>
            </a:r>
            <a:endParaRPr/>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20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Ordering Can Have a Big Effect</a:t>
            </a:r>
            <a:endParaRPr/>
          </a:p>
        </p:txBody>
      </p:sp>
      <p:sp>
        <p:nvSpPr>
          <p:cNvPr id="1269" name="Google Shape;1269;p20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270" name="Google Shape;1270;p208"/>
          <p:cNvPicPr preferRelativeResize="0"/>
          <p:nvPr/>
        </p:nvPicPr>
        <p:blipFill>
          <a:blip r:embed="rId3">
            <a:alphaModFix/>
          </a:blip>
          <a:stretch>
            <a:fillRect/>
          </a:stretch>
        </p:blipFill>
        <p:spPr>
          <a:xfrm>
            <a:off x="1451000" y="1017800"/>
            <a:ext cx="5228102" cy="3627999"/>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sp>
        <p:nvSpPr>
          <p:cNvPr id="1275" name="Google Shape;1275;p20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 Network Encodes Entire Full Joint</a:t>
            </a:r>
            <a:endParaRPr/>
          </a:p>
        </p:txBody>
      </p:sp>
      <p:sp>
        <p:nvSpPr>
          <p:cNvPr id="1276" name="Google Shape;1276;p20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Bayes network implicitly contains all information of the full </a:t>
            </a:r>
            <a:r>
              <a:rPr lang="en"/>
              <a:t>joint distribution, and can in principle be used to compute P(</a:t>
            </a:r>
            <a:r>
              <a:rPr i="1" lang="en"/>
              <a:t>ɸ</a:t>
            </a:r>
            <a:r>
              <a:rPr lang="en"/>
              <a:t>) for any formula </a:t>
            </a:r>
            <a:r>
              <a:rPr i="1" lang="en"/>
              <a:t>ɸ</a:t>
            </a:r>
            <a:endParaRPr i="1"/>
          </a:p>
          <a:p>
            <a:pPr indent="-342900" lvl="0" marL="457200" rtl="0" algn="l">
              <a:spcBef>
                <a:spcPts val="0"/>
              </a:spcBef>
              <a:spcAft>
                <a:spcPts val="0"/>
              </a:spcAft>
              <a:buSzPts val="1800"/>
              <a:buChar char="●"/>
            </a:pPr>
            <a:r>
              <a:rPr lang="en"/>
              <a:t>To compute the probability for each individual possible world, initialize </a:t>
            </a:r>
            <a:r>
              <a:rPr lang="en"/>
              <a:t>probability</a:t>
            </a:r>
            <a:r>
              <a:rPr lang="en"/>
              <a:t> counter to one, and loop through nodes in </a:t>
            </a:r>
            <a:r>
              <a:rPr b="1" lang="en"/>
              <a:t>topological</a:t>
            </a:r>
            <a:r>
              <a:rPr lang="en"/>
              <a:t> order</a:t>
            </a:r>
            <a:endParaRPr/>
          </a:p>
          <a:p>
            <a:pPr indent="-342900" lvl="0" marL="457200" rtl="0" algn="l">
              <a:spcBef>
                <a:spcPts val="0"/>
              </a:spcBef>
              <a:spcAft>
                <a:spcPts val="0"/>
              </a:spcAft>
              <a:buSzPts val="1800"/>
              <a:buChar char="●"/>
            </a:pPr>
            <a:r>
              <a:rPr lang="en"/>
              <a:t>For each node </a:t>
            </a:r>
            <a:r>
              <a:rPr i="1" lang="en"/>
              <a:t>X</a:t>
            </a:r>
            <a:r>
              <a:rPr lang="en"/>
              <a:t>, multiply probability by P(</a:t>
            </a:r>
            <a:r>
              <a:rPr i="1" lang="en"/>
              <a:t>X</a:t>
            </a:r>
            <a:r>
              <a:rPr lang="en"/>
              <a:t> | Parents(</a:t>
            </a:r>
            <a:r>
              <a:rPr i="1" lang="en"/>
              <a:t>X</a:t>
            </a:r>
            <a:r>
              <a:rPr lang="en"/>
              <a:t>))</a:t>
            </a:r>
            <a:endParaRPr/>
          </a:p>
          <a:p>
            <a:pPr indent="-342900" lvl="0" marL="457200" rtl="0" algn="l">
              <a:spcBef>
                <a:spcPts val="0"/>
              </a:spcBef>
              <a:spcAft>
                <a:spcPts val="0"/>
              </a:spcAft>
              <a:buSzPts val="1800"/>
              <a:buChar char="●"/>
            </a:pPr>
            <a:r>
              <a:rPr lang="en"/>
              <a:t>Evaluating P(</a:t>
            </a:r>
            <a:r>
              <a:rPr i="1" lang="en"/>
              <a:t>ɸ</a:t>
            </a:r>
            <a:r>
              <a:rPr lang="en"/>
              <a:t>) can require an exponential number of operations</a:t>
            </a:r>
            <a:endParaRPr/>
          </a:p>
          <a:p>
            <a:pPr indent="-342900" lvl="0" marL="457200" rtl="0" algn="l">
              <a:spcBef>
                <a:spcPts val="0"/>
              </a:spcBef>
              <a:spcAft>
                <a:spcPts val="0"/>
              </a:spcAft>
              <a:buSzPts val="1800"/>
              <a:buChar char="●"/>
            </a:pPr>
            <a:r>
              <a:rPr lang="en"/>
              <a:t>Exact calculation of </a:t>
            </a:r>
            <a:r>
              <a:rPr lang="en"/>
              <a:t>P(</a:t>
            </a:r>
            <a:r>
              <a:rPr i="1" lang="en"/>
              <a:t>ɸ</a:t>
            </a:r>
            <a:r>
              <a:rPr lang="en"/>
              <a:t>) is </a:t>
            </a:r>
            <a:r>
              <a:rPr b="1" lang="en"/>
              <a:t>NP-complete</a:t>
            </a:r>
            <a:r>
              <a:rPr lang="en"/>
              <a:t>, only exponential algorithms known</a:t>
            </a:r>
            <a:endParaRPr/>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0" name="Shape 1280"/>
        <p:cNvGrpSpPr/>
        <p:nvPr/>
      </p:nvGrpSpPr>
      <p:grpSpPr>
        <a:xfrm>
          <a:off x="0" y="0"/>
          <a:ext cx="0" cy="0"/>
          <a:chOff x="0" y="0"/>
          <a:chExt cx="0" cy="0"/>
        </a:xfrm>
      </p:grpSpPr>
      <p:sp>
        <p:nvSpPr>
          <p:cNvPr id="1281" name="Google Shape;1281;p21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Exact Evaluation in Bayes Network</a:t>
            </a:r>
            <a:endParaRPr/>
          </a:p>
        </p:txBody>
      </p:sp>
      <p:sp>
        <p:nvSpPr>
          <p:cNvPr id="1282" name="Google Shape;1282;p21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283" name="Google Shape;1283;p210"/>
          <p:cNvPicPr preferRelativeResize="0"/>
          <p:nvPr/>
        </p:nvPicPr>
        <p:blipFill>
          <a:blip r:embed="rId3">
            <a:alphaModFix/>
          </a:blip>
          <a:stretch>
            <a:fillRect/>
          </a:stretch>
        </p:blipFill>
        <p:spPr>
          <a:xfrm>
            <a:off x="1103875" y="1126979"/>
            <a:ext cx="6399600" cy="3544800"/>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7" name="Shape 1287"/>
        <p:cNvGrpSpPr/>
        <p:nvPr/>
      </p:nvGrpSpPr>
      <p:grpSpPr>
        <a:xfrm>
          <a:off x="0" y="0"/>
          <a:ext cx="0" cy="0"/>
          <a:chOff x="0" y="0"/>
          <a:chExt cx="0" cy="0"/>
        </a:xfrm>
      </p:grpSpPr>
      <p:sp>
        <p:nvSpPr>
          <p:cNvPr id="1288" name="Google Shape;1288;p21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Rules for Exact Evaluation</a:t>
            </a:r>
            <a:endParaRPr/>
          </a:p>
        </p:txBody>
      </p:sp>
      <p:sp>
        <p:nvSpPr>
          <p:cNvPr id="1289" name="Google Shape;1289;p21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node of a Bayes </a:t>
            </a:r>
            <a:r>
              <a:rPr lang="en"/>
              <a:t>network</a:t>
            </a:r>
            <a:r>
              <a:rPr lang="en"/>
              <a:t> is conditionally independent of its </a:t>
            </a:r>
            <a:r>
              <a:rPr b="1" lang="en"/>
              <a:t>non-descendants</a:t>
            </a:r>
            <a:r>
              <a:rPr lang="en"/>
              <a:t>, given all its </a:t>
            </a:r>
            <a:r>
              <a:rPr b="1" lang="en"/>
              <a:t>immediate parents</a:t>
            </a:r>
            <a:endParaRPr b="1"/>
          </a:p>
          <a:p>
            <a:pPr indent="-342900" lvl="0" marL="457200" rtl="0" algn="l">
              <a:spcBef>
                <a:spcPts val="0"/>
              </a:spcBef>
              <a:spcAft>
                <a:spcPts val="0"/>
              </a:spcAft>
              <a:buSzPts val="1800"/>
              <a:buChar char="●"/>
            </a:pPr>
            <a:r>
              <a:rPr lang="en"/>
              <a:t>Parents shield the node from its earlier ancestors in the calculation</a:t>
            </a:r>
            <a:endParaRPr/>
          </a:p>
          <a:p>
            <a:pPr indent="-342900" lvl="0" marL="457200" rtl="0" algn="l">
              <a:spcBef>
                <a:spcPts val="0"/>
              </a:spcBef>
              <a:spcAft>
                <a:spcPts val="0"/>
              </a:spcAft>
              <a:buSzPts val="1800"/>
              <a:buChar char="●"/>
            </a:pPr>
            <a:r>
              <a:rPr lang="en"/>
              <a:t>Each node of a Bayes network is </a:t>
            </a:r>
            <a:r>
              <a:rPr lang="en"/>
              <a:t>conditionally</a:t>
            </a:r>
            <a:r>
              <a:rPr lang="en"/>
              <a:t> independent of all other nodes, given its </a:t>
            </a:r>
            <a:r>
              <a:rPr b="1" lang="en"/>
              <a:t>Markov blanket</a:t>
            </a:r>
            <a:r>
              <a:rPr lang="en"/>
              <a:t> of its </a:t>
            </a:r>
            <a:r>
              <a:rPr b="1" lang="en"/>
              <a:t>parents, children and children's other parents</a:t>
            </a:r>
            <a:endParaRPr b="1"/>
          </a:p>
          <a:p>
            <a:pPr indent="-342900" lvl="0" marL="457200" rtl="0" algn="l">
              <a:spcBef>
                <a:spcPts val="0"/>
              </a:spcBef>
              <a:spcAft>
                <a:spcPts val="0"/>
              </a:spcAft>
              <a:buSzPts val="1800"/>
              <a:buChar char="●"/>
            </a:pPr>
            <a:r>
              <a:rPr lang="en"/>
              <a:t>These other parents determine the way that known values of the child nodes affect the probability of the node in question</a:t>
            </a:r>
            <a:endParaRPr/>
          </a:p>
          <a:p>
            <a:pPr indent="-342900" lvl="0" marL="457200" rtl="0" algn="l">
              <a:spcBef>
                <a:spcPts val="0"/>
              </a:spcBef>
              <a:spcAft>
                <a:spcPts val="0"/>
              </a:spcAft>
              <a:buSzPts val="1800"/>
              <a:buChar char="●"/>
            </a:pPr>
            <a:r>
              <a:rPr lang="en"/>
              <a:t>Bayesian networks on </a:t>
            </a:r>
            <a:r>
              <a:rPr lang="en"/>
              <a:t>graphs </a:t>
            </a:r>
            <a:r>
              <a:rPr i="1" lang="en"/>
              <a:t>A</a:t>
            </a:r>
            <a:r>
              <a:rPr lang="en"/>
              <a:t>→</a:t>
            </a:r>
            <a:r>
              <a:rPr i="1" lang="en"/>
              <a:t>B</a:t>
            </a:r>
            <a:r>
              <a:rPr lang="en"/>
              <a:t>→</a:t>
            </a:r>
            <a:r>
              <a:rPr i="1" lang="en"/>
              <a:t>C</a:t>
            </a:r>
            <a:r>
              <a:rPr lang="en"/>
              <a:t> and </a:t>
            </a:r>
            <a:r>
              <a:rPr i="1" lang="en"/>
              <a:t>C</a:t>
            </a:r>
            <a:r>
              <a:rPr lang="en"/>
              <a:t>→</a:t>
            </a:r>
            <a:r>
              <a:rPr i="1" lang="en"/>
              <a:t>B</a:t>
            </a:r>
            <a:r>
              <a:rPr lang="en"/>
              <a:t>→</a:t>
            </a:r>
            <a:r>
              <a:rPr i="1" lang="en"/>
              <a:t>A</a:t>
            </a:r>
            <a:r>
              <a:rPr lang="en"/>
              <a:t> are equivalent in that impose the same conditional independence requirements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Module 1a: Agents and Environments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Spam Filter Agent</a:t>
            </a:r>
            <a:endParaRPr/>
          </a:p>
        </p:txBody>
      </p:sp>
      <p:sp>
        <p:nvSpPr>
          <p:cNvPr id="208" name="Google Shape;208;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Classic example of a computer agent serving the human principal</a:t>
            </a:r>
            <a:endParaRPr/>
          </a:p>
          <a:p>
            <a:pPr indent="-342900" lvl="0" marL="457200" rtl="0" algn="l">
              <a:spcBef>
                <a:spcPts val="0"/>
              </a:spcBef>
              <a:spcAft>
                <a:spcPts val="0"/>
              </a:spcAft>
              <a:buSzPts val="1800"/>
              <a:buChar char="●"/>
            </a:pPr>
            <a:r>
              <a:rPr lang="en"/>
              <a:t>Episodic environment where each incoming email is an </a:t>
            </a:r>
            <a:r>
              <a:rPr lang="en"/>
              <a:t>independent</a:t>
            </a:r>
            <a:r>
              <a:rPr lang="en"/>
              <a:t> episode</a:t>
            </a:r>
            <a:endParaRPr/>
          </a:p>
          <a:p>
            <a:pPr indent="-342900" lvl="0" marL="457200" rtl="0" algn="l">
              <a:spcBef>
                <a:spcPts val="0"/>
              </a:spcBef>
              <a:spcAft>
                <a:spcPts val="0"/>
              </a:spcAft>
              <a:buSzPts val="1800"/>
              <a:buChar char="●"/>
            </a:pPr>
            <a:r>
              <a:rPr lang="en"/>
              <a:t>Two possible actions: classify that email as "spam" or "ham"</a:t>
            </a:r>
            <a:endParaRPr/>
          </a:p>
          <a:p>
            <a:pPr indent="-342900" lvl="0" marL="457200" rtl="0" algn="l">
              <a:spcBef>
                <a:spcPts val="0"/>
              </a:spcBef>
              <a:spcAft>
                <a:spcPts val="0"/>
              </a:spcAft>
              <a:buSzPts val="1800"/>
              <a:buChar char="●"/>
            </a:pPr>
            <a:r>
              <a:rPr lang="en"/>
              <a:t>Four possible outcomes; </a:t>
            </a:r>
            <a:r>
              <a:rPr b="1" lang="en"/>
              <a:t>true and false positives, true and false negatives</a:t>
            </a:r>
            <a:endParaRPr b="1"/>
          </a:p>
          <a:p>
            <a:pPr indent="-342900" lvl="0" marL="457200" rtl="0" algn="l">
              <a:spcBef>
                <a:spcPts val="0"/>
              </a:spcBef>
              <a:spcAft>
                <a:spcPts val="0"/>
              </a:spcAft>
              <a:buSzPts val="1800"/>
              <a:buChar char="●"/>
            </a:pPr>
            <a:r>
              <a:rPr lang="en"/>
              <a:t>Performance measure given as a </a:t>
            </a:r>
            <a:r>
              <a:rPr b="1" lang="en"/>
              <a:t>payoff matrix</a:t>
            </a:r>
            <a:r>
              <a:rPr lang="en"/>
              <a:t> </a:t>
            </a:r>
            <a:r>
              <a:rPr lang="en"/>
              <a:t>for</a:t>
            </a:r>
            <a:r>
              <a:rPr lang="en"/>
              <a:t> the four outcomes</a:t>
            </a:r>
            <a:endParaRPr/>
          </a:p>
          <a:p>
            <a:pPr indent="-342900" lvl="0" marL="457200" rtl="0" algn="l">
              <a:spcBef>
                <a:spcPts val="0"/>
              </a:spcBef>
              <a:spcAft>
                <a:spcPts val="0"/>
              </a:spcAft>
              <a:buSzPts val="1800"/>
              <a:buChar char="●"/>
            </a:pPr>
            <a:r>
              <a:rPr lang="en"/>
              <a:t>Threshold for sensitivity for discarding the email depends on the relative costs false positives and negatives compared to true classifications</a:t>
            </a:r>
            <a:endParaRPr/>
          </a:p>
          <a:p>
            <a:pPr indent="-342900" lvl="0" marL="457200" rtl="0" algn="l">
              <a:spcBef>
                <a:spcPts val="0"/>
              </a:spcBef>
              <a:spcAft>
                <a:spcPts val="0"/>
              </a:spcAft>
              <a:buSzPts val="1800"/>
              <a:buChar char="●"/>
            </a:pPr>
            <a:r>
              <a:rPr lang="en"/>
              <a:t>Also depends on </a:t>
            </a:r>
            <a:r>
              <a:rPr lang="en"/>
              <a:t>actual </a:t>
            </a:r>
            <a:r>
              <a:rPr lang="en"/>
              <a:t>frequencies of spam and ham emails</a:t>
            </a:r>
            <a:endParaRPr/>
          </a:p>
          <a:p>
            <a:pPr indent="-342900" lvl="0" marL="457200" rtl="0" algn="l">
              <a:spcBef>
                <a:spcPts val="0"/>
              </a:spcBef>
              <a:spcAft>
                <a:spcPts val="0"/>
              </a:spcAft>
              <a:buSzPts val="1800"/>
              <a:buChar char="●"/>
            </a:pPr>
            <a:r>
              <a:rPr lang="en"/>
              <a:t>Done using </a:t>
            </a:r>
            <a:r>
              <a:rPr b="1" lang="en"/>
              <a:t>Bayesian analysis</a:t>
            </a:r>
            <a:r>
              <a:rPr lang="en"/>
              <a:t>, to be examined in Module 9</a:t>
            </a:r>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3" name="Shape 1293"/>
        <p:cNvGrpSpPr/>
        <p:nvPr/>
      </p:nvGrpSpPr>
      <p:grpSpPr>
        <a:xfrm>
          <a:off x="0" y="0"/>
          <a:ext cx="0" cy="0"/>
          <a:chOff x="0" y="0"/>
          <a:chExt cx="0" cy="0"/>
        </a:xfrm>
      </p:grpSpPr>
      <p:sp>
        <p:nvSpPr>
          <p:cNvPr id="1294" name="Google Shape;1294;p21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Exact Evaluation in Bayes Network: Example 1</a:t>
            </a:r>
            <a:endParaRPr/>
          </a:p>
        </p:txBody>
      </p:sp>
      <p:sp>
        <p:nvSpPr>
          <p:cNvPr id="1295" name="Google Shape;1295;p21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57200" lvl="0" marL="0" rtl="0" algn="l">
              <a:spcBef>
                <a:spcPts val="1200"/>
              </a:spcBef>
              <a:spcAft>
                <a:spcPts val="0"/>
              </a:spcAft>
              <a:buNone/>
            </a:pPr>
            <a:r>
              <a:rPr lang="en">
                <a:solidFill>
                  <a:srgbClr val="000000"/>
                </a:solidFill>
                <a:highlight>
                  <a:srgbClr val="FFFFFF"/>
                </a:highlight>
                <a:latin typeface="Arial"/>
                <a:ea typeface="Arial"/>
                <a:cs typeface="Arial"/>
                <a:sym typeface="Arial"/>
              </a:rPr>
              <a:t>P(</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C</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228600" lvl="0" marL="457200" rtl="0" algn="l">
              <a:spcBef>
                <a:spcPts val="120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C</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(chain rule for </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C </a:t>
            </a:r>
            <a:r>
              <a:rPr lang="en">
                <a:solidFill>
                  <a:srgbClr val="000000"/>
                </a:solidFill>
                <a:highlight>
                  <a:srgbClr val="FFFFFF"/>
                </a:highlight>
                <a:latin typeface="Arial"/>
                <a:ea typeface="Arial"/>
                <a:cs typeface="Arial"/>
                <a:sym typeface="Arial"/>
              </a:rPr>
              <a:t>)</a:t>
            </a:r>
            <a:br>
              <a:rPr lang="en">
                <a:solidFill>
                  <a:srgbClr val="000000"/>
                </a:solidFill>
                <a:highlight>
                  <a:srgbClr val="FFFFFF"/>
                </a:highlight>
                <a:latin typeface="Arial"/>
                <a:ea typeface="Arial"/>
                <a:cs typeface="Arial"/>
                <a:sym typeface="Arial"/>
              </a:rPr>
            </a:b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C</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C is conditionally independent of B, given A</a:t>
            </a:r>
            <a:r>
              <a:rPr lang="en">
                <a:solidFill>
                  <a:srgbClr val="000000"/>
                </a:solidFill>
                <a:highlight>
                  <a:srgbClr val="FFFFFF"/>
                </a:highlight>
                <a:latin typeface="Arial"/>
                <a:ea typeface="Arial"/>
                <a:cs typeface="Arial"/>
                <a:sym typeface="Arial"/>
              </a:rPr>
              <a:t>)​ </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 0.5 * 0.4 = 0.2</a:t>
            </a:r>
            <a:endParaRPr>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21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Exact Evaluation in Bayes Network: Example 2</a:t>
            </a:r>
            <a:endParaRPr/>
          </a:p>
          <a:p>
            <a:pPr indent="0" lvl="0" marL="0" rtl="0" algn="l">
              <a:spcBef>
                <a:spcPts val="0"/>
              </a:spcBef>
              <a:spcAft>
                <a:spcPts val="0"/>
              </a:spcAft>
              <a:buNone/>
            </a:pPr>
            <a:r>
              <a:t/>
            </a:r>
            <a:endParaRPr/>
          </a:p>
        </p:txBody>
      </p:sp>
      <p:sp>
        <p:nvSpPr>
          <p:cNvPr id="1301" name="Google Shape;1301;p21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228600" lvl="0" marL="457200" rtl="0" algn="l">
              <a:spcBef>
                <a:spcPts val="120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br>
              <a:rPr lang="en">
                <a:solidFill>
                  <a:srgbClr val="000000"/>
                </a:solidFill>
                <a:highlight>
                  <a:srgbClr val="FFFFFF"/>
                </a:highlight>
                <a:latin typeface="Arial"/>
                <a:ea typeface="Arial"/>
                <a:cs typeface="Arial"/>
                <a:sym typeface="Arial"/>
              </a:rPr>
            </a:b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not-</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marginalization on B</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br>
              <a:rPr lang="en">
                <a:solidFill>
                  <a:srgbClr val="000000"/>
                </a:solidFill>
                <a:highlight>
                  <a:srgbClr val="FFFFFF"/>
                </a:highlight>
                <a:latin typeface="Arial"/>
                <a:ea typeface="Arial"/>
                <a:cs typeface="Arial"/>
                <a:sym typeface="Arial"/>
              </a:rPr>
            </a:b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P(not-</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a:solidFill>
                  <a:srgbClr val="000000"/>
                </a:solidFill>
                <a:highlight>
                  <a:srgbClr val="FFFFFF"/>
                </a:highlight>
                <a:latin typeface="Arial"/>
                <a:ea typeface="Arial"/>
                <a:cs typeface="Arial"/>
                <a:sym typeface="Arial"/>
              </a:rPr>
              <a:t> not-</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br>
              <a:rPr lang="en">
                <a:solidFill>
                  <a:srgbClr val="000000"/>
                </a:solidFill>
                <a:highlight>
                  <a:srgbClr val="FFFFFF"/>
                </a:highlight>
                <a:latin typeface="Arial"/>
                <a:ea typeface="Arial"/>
                <a:cs typeface="Arial"/>
                <a:sym typeface="Arial"/>
              </a:rPr>
            </a:b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P(not-</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 | </a:t>
            </a:r>
            <a:r>
              <a:rPr i="1" lang="en">
                <a:solidFill>
                  <a:srgbClr val="000000"/>
                </a:solidFill>
                <a:highlight>
                  <a:srgbClr val="FFFFFF"/>
                </a:highlight>
                <a:latin typeface="Arial"/>
                <a:ea typeface="Arial"/>
                <a:cs typeface="Arial"/>
                <a:sym typeface="Arial"/>
              </a:rPr>
              <a:t>A</a:t>
            </a:r>
            <a:r>
              <a:rPr lang="en">
                <a:solidFill>
                  <a:srgbClr val="000000"/>
                </a:solidFill>
                <a:highlight>
                  <a:srgbClr val="FFFFFF"/>
                </a:highlight>
                <a:latin typeface="Arial"/>
                <a:ea typeface="Arial"/>
                <a:cs typeface="Arial"/>
                <a:sym typeface="Arial"/>
              </a:rPr>
              <a:t>) P(</a:t>
            </a:r>
            <a:r>
              <a:rPr i="1" lang="en">
                <a:solidFill>
                  <a:srgbClr val="000000"/>
                </a:solidFill>
                <a:highlight>
                  <a:srgbClr val="FFFFFF"/>
                </a:highlight>
                <a:latin typeface="Arial"/>
                <a:ea typeface="Arial"/>
                <a:cs typeface="Arial"/>
                <a:sym typeface="Arial"/>
              </a:rPr>
              <a:t>D</a:t>
            </a:r>
            <a:r>
              <a:rPr lang="en">
                <a:solidFill>
                  <a:srgbClr val="000000"/>
                </a:solidFill>
                <a:highlight>
                  <a:srgbClr val="FFFFFF"/>
                </a:highlight>
                <a:latin typeface="Arial"/>
                <a:ea typeface="Arial"/>
                <a:cs typeface="Arial"/>
                <a:sym typeface="Arial"/>
              </a:rPr>
              <a:t> | not-</a:t>
            </a:r>
            <a:r>
              <a:rPr i="1" lang="en">
                <a:solidFill>
                  <a:srgbClr val="000000"/>
                </a:solidFill>
                <a:highlight>
                  <a:srgbClr val="FFFFFF"/>
                </a:highlight>
                <a:latin typeface="Arial"/>
                <a:ea typeface="Arial"/>
                <a:cs typeface="Arial"/>
                <a:sym typeface="Arial"/>
              </a:rPr>
              <a:t>B</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   (​</a:t>
            </a:r>
            <a:r>
              <a:rPr i="1" lang="en">
                <a:solidFill>
                  <a:srgbClr val="000000"/>
                </a:solidFill>
                <a:highlight>
                  <a:srgbClr val="FFFFFF"/>
                </a:highlight>
                <a:latin typeface="Arial"/>
                <a:ea typeface="Arial"/>
                <a:cs typeface="Arial"/>
                <a:sym typeface="Arial"/>
              </a:rPr>
              <a:t>D is conditionally independent of A, given B</a:t>
            </a:r>
            <a:r>
              <a:rPr lang="en">
                <a:solidFill>
                  <a:srgbClr val="000000"/>
                </a:solidFill>
                <a:highlight>
                  <a:srgbClr val="FFFFFF"/>
                </a:highlight>
                <a:latin typeface="Arial"/>
                <a:ea typeface="Arial"/>
                <a:cs typeface="Arial"/>
                <a:sym typeface="Arial"/>
              </a:rPr>
              <a:t>)​ </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t/>
            </a:r>
            <a:endParaRPr>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ts val="1800"/>
              <a:buFont typeface="Arial"/>
              <a:buNone/>
            </a:pPr>
            <a:r>
              <a:rPr lang="en">
                <a:solidFill>
                  <a:srgbClr val="000000"/>
                </a:solidFill>
                <a:highlight>
                  <a:srgbClr val="FFFFFF"/>
                </a:highlight>
                <a:latin typeface="Arial"/>
                <a:ea typeface="Arial"/>
                <a:cs typeface="Arial"/>
                <a:sym typeface="Arial"/>
              </a:rPr>
              <a:t>= 0.5 * 0.9 + 0.5 * 0.2 = 0.55</a:t>
            </a:r>
            <a:endParaRPr>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sp>
        <p:nvSpPr>
          <p:cNvPr id="1306" name="Google Shape;1306;p2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Exact Evaluation in Bayes Network</a:t>
            </a:r>
            <a:r>
              <a:rPr lang="en"/>
              <a:t>: Example 3</a:t>
            </a:r>
            <a:endParaRPr/>
          </a:p>
        </p:txBody>
      </p:sp>
      <p:sp>
        <p:nvSpPr>
          <p:cNvPr id="1307" name="Google Shape;1307;p2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228600" lvl="0" marL="457200" rtl="0" algn="l">
              <a:spcBef>
                <a:spcPts val="120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a:t>
            </a:r>
            <a:r>
              <a:rPr i="1" lang="en" sz="1900">
                <a:solidFill>
                  <a:srgbClr val="000000"/>
                </a:solidFill>
                <a:highlight>
                  <a:srgbClr val="FFFFFF"/>
                </a:highlight>
                <a:latin typeface="Arial"/>
                <a:ea typeface="Arial"/>
                <a:cs typeface="Arial"/>
                <a:sym typeface="Arial"/>
              </a:rPr>
              <a:t>straight up Bayes when going up</a:t>
            </a:r>
            <a:r>
              <a:rPr lang="en" sz="1900">
                <a:solidFill>
                  <a:srgbClr val="000000"/>
                </a:solidFill>
                <a:highlight>
                  <a:srgbClr val="FFFFFF"/>
                </a:highlight>
                <a:latin typeface="Arial"/>
                <a:ea typeface="Arial"/>
                <a:cs typeface="Arial"/>
                <a:sym typeface="Arial"/>
              </a:rPr>
              <a:t>​) </a:t>
            </a: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t/>
            </a: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sz="1900">
                <a:solidFill>
                  <a:srgbClr val="000000"/>
                </a:solidFill>
                <a:highlight>
                  <a:srgbClr val="FFFFFF"/>
                </a:highlight>
                <a:latin typeface="Arial"/>
                <a:ea typeface="Arial"/>
                <a:cs typeface="Arial"/>
                <a:sym typeface="Arial"/>
              </a:rPr>
              <a:t> </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a:t>
            </a:r>
            <a:r>
              <a:rPr lang="en">
                <a:solidFill>
                  <a:srgbClr val="000000"/>
                </a:solidFill>
                <a:highlight>
                  <a:schemeClr val="lt1"/>
                </a:highlight>
              </a:rPr>
              <a:t>∧</a:t>
            </a:r>
            <a:r>
              <a:rPr lang="en" sz="1900">
                <a:solidFill>
                  <a:srgbClr val="000000"/>
                </a:solidFill>
                <a:highlight>
                  <a:srgbClr val="FFFFFF"/>
                </a:highlight>
                <a:latin typeface="Arial"/>
                <a:ea typeface="Arial"/>
                <a:cs typeface="Arial"/>
                <a:sym typeface="Arial"/>
              </a:rPr>
              <a:t> not-</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a:t>
            </a:r>
            <a:r>
              <a:rPr i="1" lang="en" sz="1900">
                <a:solidFill>
                  <a:srgbClr val="000000"/>
                </a:solidFill>
                <a:highlight>
                  <a:srgbClr val="FFFFFF"/>
                </a:highlight>
                <a:latin typeface="Arial"/>
                <a:ea typeface="Arial"/>
                <a:cs typeface="Arial"/>
                <a:sym typeface="Arial"/>
              </a:rPr>
              <a:t>marginalization on B</a:t>
            </a:r>
            <a:r>
              <a:rPr lang="en" sz="1900">
                <a:solidFill>
                  <a:srgbClr val="000000"/>
                </a:solidFill>
                <a:highlight>
                  <a:srgbClr val="FFFFFF"/>
                </a:highlight>
                <a:latin typeface="Arial"/>
                <a:ea typeface="Arial"/>
                <a:cs typeface="Arial"/>
                <a:sym typeface="Arial"/>
              </a:rPr>
              <a:t>​)</a:t>
            </a:r>
            <a:br>
              <a:rPr lang="en" sz="1900">
                <a:solidFill>
                  <a:srgbClr val="000000"/>
                </a:solidFill>
                <a:highlight>
                  <a:srgbClr val="FFFFFF"/>
                </a:highlight>
                <a:latin typeface="Arial"/>
                <a:ea typeface="Arial"/>
                <a:cs typeface="Arial"/>
                <a:sym typeface="Arial"/>
              </a:rPr>
            </a:b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P(not-</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not-</a:t>
            </a:r>
            <a:r>
              <a:rPr i="1" lang="en" sz="1900">
                <a:solidFill>
                  <a:srgbClr val="000000"/>
                </a:solidFill>
                <a:highlight>
                  <a:srgbClr val="FFFFFF"/>
                </a:highlight>
                <a:latin typeface="Arial"/>
                <a:ea typeface="Arial"/>
                <a:cs typeface="Arial"/>
                <a:sym typeface="Arial"/>
              </a:rPr>
              <a:t>B</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a:t>
            </a:r>
            <a:br>
              <a:rPr lang="en" sz="1900">
                <a:solidFill>
                  <a:srgbClr val="000000"/>
                </a:solidFill>
                <a:highlight>
                  <a:srgbClr val="FFFFFF"/>
                </a:highlight>
                <a:latin typeface="Arial"/>
                <a:ea typeface="Arial"/>
                <a:cs typeface="Arial"/>
                <a:sym typeface="Arial"/>
              </a:rPr>
            </a:b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 0.055 / P(</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a:t>
            </a:r>
            <a:br>
              <a:rPr lang="en" sz="1900">
                <a:solidFill>
                  <a:srgbClr val="000000"/>
                </a:solidFill>
                <a:highlight>
                  <a:srgbClr val="FFFFFF"/>
                </a:highlight>
                <a:latin typeface="Arial"/>
                <a:ea typeface="Arial"/>
                <a:cs typeface="Arial"/>
                <a:sym typeface="Arial"/>
              </a:rPr>
            </a:b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P ( not-</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D ) = ... = 0.684 / P (</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same way as</a:t>
            </a:r>
            <a:r>
              <a:rPr lang="en" sz="1900">
                <a:solidFill>
                  <a:srgbClr val="000000"/>
                </a:solidFill>
                <a:highlight>
                  <a:srgbClr val="FFFFFF"/>
                </a:highlight>
                <a:latin typeface="Arial"/>
                <a:ea typeface="Arial"/>
                <a:cs typeface="Arial"/>
                <a:sym typeface="Arial"/>
              </a:rPr>
              <a:t> </a:t>
            </a:r>
            <a:r>
              <a:rPr i="1" lang="en" sz="1900">
                <a:solidFill>
                  <a:srgbClr val="000000"/>
                </a:solidFill>
                <a:highlight>
                  <a:srgbClr val="FFFFFF"/>
                </a:highlight>
                <a:latin typeface="Arial"/>
                <a:ea typeface="Arial"/>
                <a:cs typeface="Arial"/>
                <a:sym typeface="Arial"/>
              </a:rPr>
              <a:t>P(A | D) </a:t>
            </a:r>
            <a:r>
              <a:rPr lang="en" sz="1900">
                <a:solidFill>
                  <a:srgbClr val="000000"/>
                </a:solidFill>
                <a:highlight>
                  <a:srgbClr val="FFFFFF"/>
                </a:highlight>
                <a:latin typeface="Arial"/>
                <a:ea typeface="Arial"/>
                <a:cs typeface="Arial"/>
                <a:sym typeface="Arial"/>
              </a:rPr>
              <a:t>)​</a:t>
            </a: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t/>
            </a:r>
            <a:endParaRPr sz="1900">
              <a:solidFill>
                <a:srgbClr val="000000"/>
              </a:solidFill>
              <a:highlight>
                <a:srgbClr val="FFFFFF"/>
              </a:highlight>
              <a:latin typeface="Arial"/>
              <a:ea typeface="Arial"/>
              <a:cs typeface="Arial"/>
              <a:sym typeface="Arial"/>
            </a:endParaRPr>
          </a:p>
          <a:p>
            <a:pPr indent="-228600" lvl="0" marL="457200" rtl="0" algn="l">
              <a:spcBef>
                <a:spcPts val="0"/>
              </a:spcBef>
              <a:spcAft>
                <a:spcPts val="0"/>
              </a:spcAft>
              <a:buClr>
                <a:srgbClr val="000000"/>
              </a:buClr>
              <a:buSzPct val="100000"/>
              <a:buFont typeface="Arial"/>
              <a:buNone/>
            </a:pPr>
            <a:r>
              <a:rPr lang="en" sz="1900">
                <a:solidFill>
                  <a:srgbClr val="000000"/>
                </a:solidFill>
                <a:highlight>
                  <a:srgbClr val="FFFFFF"/>
                </a:highlight>
                <a:latin typeface="Arial"/>
                <a:ea typeface="Arial"/>
                <a:cs typeface="Arial"/>
                <a:sym typeface="Arial"/>
              </a:rPr>
              <a:t>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0.055 / (0.055 + 0.684) = 0.074 (since P(</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P(not-</a:t>
            </a:r>
            <a:r>
              <a:rPr i="1" lang="en" sz="1900">
                <a:solidFill>
                  <a:srgbClr val="000000"/>
                </a:solidFill>
                <a:highlight>
                  <a:srgbClr val="FFFFFF"/>
                </a:highlight>
                <a:latin typeface="Arial"/>
                <a:ea typeface="Arial"/>
                <a:cs typeface="Arial"/>
                <a:sym typeface="Arial"/>
              </a:rPr>
              <a:t>A</a:t>
            </a:r>
            <a:r>
              <a:rPr lang="en" sz="1900">
                <a:solidFill>
                  <a:srgbClr val="000000"/>
                </a:solidFill>
                <a:highlight>
                  <a:srgbClr val="FFFFFF"/>
                </a:highlight>
                <a:latin typeface="Arial"/>
                <a:ea typeface="Arial"/>
                <a:cs typeface="Arial"/>
                <a:sym typeface="Arial"/>
              </a:rPr>
              <a:t> | </a:t>
            </a:r>
            <a:r>
              <a:rPr i="1" lang="en" sz="1900">
                <a:solidFill>
                  <a:srgbClr val="000000"/>
                </a:solidFill>
                <a:highlight>
                  <a:srgbClr val="FFFFFF"/>
                </a:highlight>
                <a:latin typeface="Arial"/>
                <a:ea typeface="Arial"/>
                <a:cs typeface="Arial"/>
                <a:sym typeface="Arial"/>
              </a:rPr>
              <a:t>D</a:t>
            </a:r>
            <a:r>
              <a:rPr lang="en" sz="1900">
                <a:solidFill>
                  <a:srgbClr val="000000"/>
                </a:solidFill>
                <a:highlight>
                  <a:srgbClr val="FFFFFF"/>
                </a:highlight>
                <a:latin typeface="Arial"/>
                <a:ea typeface="Arial"/>
                <a:cs typeface="Arial"/>
                <a:sym typeface="Arial"/>
              </a:rPr>
              <a:t>) = 1)</a:t>
            </a:r>
            <a:endParaRPr sz="19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sp>
        <p:nvSpPr>
          <p:cNvPr id="1312" name="Google Shape;1312;p2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Individual Entries of Full Joint</a:t>
            </a:r>
            <a:endParaRPr/>
          </a:p>
        </p:txBody>
      </p:sp>
      <p:sp>
        <p:nvSpPr>
          <p:cNvPr id="1313" name="Google Shape;1313;p2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you have </a:t>
            </a:r>
            <a:r>
              <a:rPr lang="en"/>
              <a:t>constructed</a:t>
            </a:r>
            <a:r>
              <a:rPr lang="en"/>
              <a:t> a Bayes network, can </a:t>
            </a:r>
            <a:r>
              <a:rPr lang="en"/>
              <a:t>quickly</a:t>
            </a:r>
            <a:r>
              <a:rPr lang="en"/>
              <a:t> compute the exact value of any individual entry of full joint distribution</a:t>
            </a:r>
            <a:endParaRPr/>
          </a:p>
          <a:p>
            <a:pPr indent="-342900" lvl="0" marL="457200" rtl="0" algn="l">
              <a:spcBef>
                <a:spcPts val="0"/>
              </a:spcBef>
              <a:spcAft>
                <a:spcPts val="0"/>
              </a:spcAft>
              <a:buSzPts val="1800"/>
              <a:buChar char="●"/>
            </a:pPr>
            <a:r>
              <a:rPr lang="en"/>
              <a:t>Start with initial probability 1</a:t>
            </a:r>
            <a:endParaRPr/>
          </a:p>
          <a:p>
            <a:pPr indent="-342900" lvl="0" marL="457200" rtl="0" algn="l">
              <a:spcBef>
                <a:spcPts val="0"/>
              </a:spcBef>
              <a:spcAft>
                <a:spcPts val="0"/>
              </a:spcAft>
              <a:buSzPts val="1800"/>
              <a:buChar char="●"/>
            </a:pPr>
            <a:r>
              <a:rPr lang="en"/>
              <a:t>Loop through nodes in some topological sorted order</a:t>
            </a:r>
            <a:endParaRPr/>
          </a:p>
          <a:p>
            <a:pPr indent="-342900" lvl="0" marL="457200" rtl="0" algn="l">
              <a:spcBef>
                <a:spcPts val="0"/>
              </a:spcBef>
              <a:spcAft>
                <a:spcPts val="0"/>
              </a:spcAft>
              <a:buSzPts val="1800"/>
              <a:buChar char="●"/>
            </a:pPr>
            <a:r>
              <a:rPr lang="en"/>
              <a:t>For each node </a:t>
            </a:r>
            <a:r>
              <a:rPr i="1" lang="en"/>
              <a:t>X</a:t>
            </a:r>
            <a:r>
              <a:rPr lang="en"/>
              <a:t>, multiply current probability with P(</a:t>
            </a:r>
            <a:r>
              <a:rPr i="1" lang="en"/>
              <a:t>X</a:t>
            </a:r>
            <a:r>
              <a:rPr lang="en"/>
              <a:t> | Parents(</a:t>
            </a:r>
            <a:r>
              <a:rPr i="1" lang="en"/>
              <a:t>X</a:t>
            </a:r>
            <a:r>
              <a:rPr lang="en"/>
              <a:t>))</a:t>
            </a:r>
            <a:endParaRPr/>
          </a:p>
          <a:p>
            <a:pPr indent="-342900" lvl="0" marL="457200" rtl="0" algn="l">
              <a:spcBef>
                <a:spcPts val="0"/>
              </a:spcBef>
              <a:spcAft>
                <a:spcPts val="0"/>
              </a:spcAft>
              <a:buSzPts val="1800"/>
              <a:buChar char="●"/>
            </a:pPr>
            <a:r>
              <a:rPr lang="en"/>
              <a:t>Resulting probability of the product is the exact entry in the full joint for that assignment of values for </a:t>
            </a:r>
            <a:r>
              <a:rPr i="1" lang="en"/>
              <a:t>n</a:t>
            </a:r>
            <a:r>
              <a:rPr lang="en"/>
              <a:t> propositions</a:t>
            </a:r>
            <a:endParaRPr/>
          </a:p>
        </p:txBody>
      </p:sp>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7" name="Shape 1317"/>
        <p:cNvGrpSpPr/>
        <p:nvPr/>
      </p:nvGrpSpPr>
      <p:grpSpPr>
        <a:xfrm>
          <a:off x="0" y="0"/>
          <a:ext cx="0" cy="0"/>
          <a:chOff x="0" y="0"/>
          <a:chExt cx="0" cy="0"/>
        </a:xfrm>
      </p:grpSpPr>
      <p:sp>
        <p:nvSpPr>
          <p:cNvPr id="1318" name="Google Shape;1318;p2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Generating a Random World</a:t>
            </a:r>
            <a:endParaRPr/>
          </a:p>
        </p:txBody>
      </p:sp>
      <p:sp>
        <p:nvSpPr>
          <p:cNvPr id="1319" name="Google Shape;1319;p2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Similarly easy to generate a random world from the probability distribution</a:t>
            </a:r>
            <a:endParaRPr/>
          </a:p>
          <a:p>
            <a:pPr indent="-342900" lvl="0" marL="457200" rtl="0" algn="l">
              <a:spcBef>
                <a:spcPts val="0"/>
              </a:spcBef>
              <a:spcAft>
                <a:spcPts val="0"/>
              </a:spcAft>
              <a:buSzPts val="1800"/>
              <a:buChar char="●"/>
            </a:pPr>
            <a:r>
              <a:rPr lang="en"/>
              <a:t>Loop through nodes, make each </a:t>
            </a:r>
            <a:r>
              <a:rPr i="1" lang="en"/>
              <a:t>X</a:t>
            </a:r>
            <a:r>
              <a:rPr lang="en"/>
              <a:t> true with probability P(</a:t>
            </a:r>
            <a:r>
              <a:rPr i="1" lang="en"/>
              <a:t>X</a:t>
            </a:r>
            <a:r>
              <a:rPr lang="en"/>
              <a:t> | Parents(</a:t>
            </a:r>
            <a:r>
              <a:rPr i="1" lang="en"/>
              <a:t>X</a:t>
            </a:r>
            <a:r>
              <a:rPr lang="en"/>
              <a:t>))</a:t>
            </a:r>
            <a:endParaRPr/>
          </a:p>
          <a:p>
            <a:pPr indent="-342900" lvl="0" marL="457200" rtl="0" algn="l">
              <a:spcBef>
                <a:spcPts val="0"/>
              </a:spcBef>
              <a:spcAft>
                <a:spcPts val="0"/>
              </a:spcAft>
              <a:buSzPts val="1800"/>
              <a:buChar char="●"/>
            </a:pPr>
            <a:r>
              <a:rPr lang="en"/>
              <a:t>Resulting world is generated with exact probability of its full joint entry</a:t>
            </a:r>
            <a:endParaRPr/>
          </a:p>
          <a:p>
            <a:pPr indent="-342900" lvl="0" marL="457200" rtl="0" algn="l">
              <a:spcBef>
                <a:spcPts val="0"/>
              </a:spcBef>
              <a:spcAft>
                <a:spcPts val="0"/>
              </a:spcAft>
              <a:buSzPts val="1800"/>
              <a:buChar char="●"/>
            </a:pPr>
            <a:r>
              <a:rPr lang="en"/>
              <a:t>What about is some variables have been given as evidence?</a:t>
            </a:r>
            <a:endParaRPr/>
          </a:p>
          <a:p>
            <a:pPr indent="-342900" lvl="0" marL="457200" rtl="0" algn="l">
              <a:spcBef>
                <a:spcPts val="0"/>
              </a:spcBef>
              <a:spcAft>
                <a:spcPts val="0"/>
              </a:spcAft>
              <a:buSzPts val="1800"/>
              <a:buChar char="●"/>
            </a:pPr>
            <a:r>
              <a:rPr b="1" lang="en"/>
              <a:t>Rejection sampling</a:t>
            </a:r>
            <a:r>
              <a:rPr lang="en"/>
              <a:t>: discard all of these randomly generated worlds that are counter to the given evidence</a:t>
            </a:r>
            <a:endParaRPr/>
          </a:p>
          <a:p>
            <a:pPr indent="-342900" lvl="0" marL="457200" rtl="0" algn="l">
              <a:spcBef>
                <a:spcPts val="0"/>
              </a:spcBef>
              <a:spcAft>
                <a:spcPts val="0"/>
              </a:spcAft>
              <a:buSzPts val="1800"/>
              <a:buChar char="●"/>
            </a:pPr>
            <a:r>
              <a:rPr lang="en"/>
              <a:t>Can be used to estimate probabilities P(</a:t>
            </a:r>
            <a:r>
              <a:rPr i="1" lang="en"/>
              <a:t>H</a:t>
            </a:r>
            <a:r>
              <a:rPr lang="en"/>
              <a:t> | </a:t>
            </a:r>
            <a:r>
              <a:rPr i="1" lang="en"/>
              <a:t>E</a:t>
            </a:r>
            <a:r>
              <a:rPr lang="en"/>
              <a:t>) for hidden variables given evidence </a:t>
            </a:r>
            <a:r>
              <a:rPr i="1" lang="en"/>
              <a:t>E</a:t>
            </a:r>
            <a:r>
              <a:rPr lang="en"/>
              <a:t> that are relevant to agent's action selection</a:t>
            </a:r>
            <a:endParaRPr/>
          </a:p>
          <a:p>
            <a:pPr indent="-342900" lvl="0" marL="457200" rtl="0" algn="l">
              <a:spcBef>
                <a:spcPts val="0"/>
              </a:spcBef>
              <a:spcAft>
                <a:spcPts val="0"/>
              </a:spcAft>
              <a:buSzPts val="1800"/>
              <a:buChar char="●"/>
            </a:pPr>
            <a:r>
              <a:rPr lang="en"/>
              <a:t>Generate </a:t>
            </a:r>
            <a:r>
              <a:rPr i="1" lang="en"/>
              <a:t>N</a:t>
            </a:r>
            <a:r>
              <a:rPr lang="en"/>
              <a:t> sample words, count in how many </a:t>
            </a:r>
            <a:r>
              <a:rPr i="1" lang="en"/>
              <a:t>H</a:t>
            </a:r>
            <a:r>
              <a:rPr lang="en"/>
              <a:t> are true </a:t>
            </a:r>
            <a:endParaRPr/>
          </a:p>
        </p:txBody>
      </p:sp>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2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Likelihood Weighting</a:t>
            </a:r>
            <a:endParaRPr/>
          </a:p>
        </p:txBody>
      </p:sp>
      <p:sp>
        <p:nvSpPr>
          <p:cNvPr id="1325" name="Google Shape;1325;p2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a:t>
            </a:r>
            <a:r>
              <a:rPr lang="en"/>
              <a:t>f some evidence variables have low priors of occurring, r</a:t>
            </a:r>
            <a:r>
              <a:rPr lang="en"/>
              <a:t>ejection sampling</a:t>
            </a:r>
            <a:r>
              <a:rPr lang="en"/>
              <a:t> will have to discard vast majority of random samples</a:t>
            </a:r>
            <a:endParaRPr/>
          </a:p>
          <a:p>
            <a:pPr indent="-342900" lvl="0" marL="457200" rtl="0" algn="l">
              <a:spcBef>
                <a:spcPts val="0"/>
              </a:spcBef>
              <a:spcAft>
                <a:spcPts val="0"/>
              </a:spcAft>
              <a:buSzPts val="1800"/>
              <a:buChar char="●"/>
            </a:pPr>
            <a:r>
              <a:rPr lang="en"/>
              <a:t>A better technique for random sampling is to force the </a:t>
            </a:r>
            <a:r>
              <a:rPr lang="en"/>
              <a:t>evidence</a:t>
            </a:r>
            <a:r>
              <a:rPr lang="en"/>
              <a:t> variables to their given values, but update the weight of that sample</a:t>
            </a:r>
            <a:endParaRPr/>
          </a:p>
          <a:p>
            <a:pPr indent="-342900" lvl="0" marL="457200" rtl="0" algn="l">
              <a:spcBef>
                <a:spcPts val="0"/>
              </a:spcBef>
              <a:spcAft>
                <a:spcPts val="0"/>
              </a:spcAft>
              <a:buSzPts val="1800"/>
              <a:buChar char="●"/>
            </a:pPr>
            <a:r>
              <a:rPr lang="en"/>
              <a:t>Each sample is initially of weight of 1</a:t>
            </a:r>
            <a:endParaRPr/>
          </a:p>
          <a:p>
            <a:pPr indent="-342900" lvl="0" marL="457200" rtl="0" algn="l">
              <a:spcBef>
                <a:spcPts val="0"/>
              </a:spcBef>
              <a:spcAft>
                <a:spcPts val="0"/>
              </a:spcAft>
              <a:buSzPts val="1800"/>
              <a:buChar char="●"/>
            </a:pPr>
            <a:r>
              <a:rPr lang="en"/>
              <a:t>When evidence variable </a:t>
            </a:r>
            <a:r>
              <a:rPr i="1" lang="en"/>
              <a:t>E</a:t>
            </a:r>
            <a:r>
              <a:rPr lang="en"/>
              <a:t> is forced to given value, multiply the weight of that sample by P(</a:t>
            </a:r>
            <a:r>
              <a:rPr i="1" lang="en"/>
              <a:t>E</a:t>
            </a:r>
            <a:r>
              <a:rPr lang="en"/>
              <a:t> | Parents(</a:t>
            </a:r>
            <a:r>
              <a:rPr i="1" lang="en"/>
              <a:t>E</a:t>
            </a:r>
            <a:r>
              <a:rPr lang="en"/>
              <a:t>))</a:t>
            </a:r>
            <a:endParaRPr/>
          </a:p>
          <a:p>
            <a:pPr indent="-342900" lvl="0" marL="457200" rtl="0" algn="l">
              <a:spcBef>
                <a:spcPts val="0"/>
              </a:spcBef>
              <a:spcAft>
                <a:spcPts val="0"/>
              </a:spcAft>
              <a:buSzPts val="1800"/>
              <a:buChar char="●"/>
            </a:pPr>
            <a:r>
              <a:rPr lang="en"/>
              <a:t>Each sample contributes to estimate of P(</a:t>
            </a:r>
            <a:r>
              <a:rPr i="1" lang="en"/>
              <a:t>H</a:t>
            </a:r>
            <a:r>
              <a:rPr lang="en"/>
              <a:t> | </a:t>
            </a:r>
            <a:r>
              <a:rPr i="1" lang="en"/>
              <a:t>E</a:t>
            </a:r>
            <a:r>
              <a:rPr lang="en"/>
              <a:t>) according to its weight</a:t>
            </a:r>
            <a:endParaRPr/>
          </a:p>
          <a:p>
            <a:pPr indent="0" lvl="0" marL="0" rtl="0" algn="l">
              <a:spcBef>
                <a:spcPts val="1200"/>
              </a:spcBef>
              <a:spcAft>
                <a:spcPts val="1200"/>
              </a:spcAft>
              <a:buNone/>
            </a:pPr>
            <a:r>
              <a:t/>
            </a:r>
            <a:endParaRPr/>
          </a:p>
        </p:txBody>
      </p:sp>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9" name="Shape 1329"/>
        <p:cNvGrpSpPr/>
        <p:nvPr/>
      </p:nvGrpSpPr>
      <p:grpSpPr>
        <a:xfrm>
          <a:off x="0" y="0"/>
          <a:ext cx="0" cy="0"/>
          <a:chOff x="0" y="0"/>
          <a:chExt cx="0" cy="0"/>
        </a:xfrm>
      </p:grpSpPr>
      <p:sp>
        <p:nvSpPr>
          <p:cNvPr id="1330" name="Google Shape;1330;p2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Complex Bayes Network</a:t>
            </a:r>
            <a:endParaRPr/>
          </a:p>
        </p:txBody>
      </p:sp>
      <p:sp>
        <p:nvSpPr>
          <p:cNvPr id="1331" name="Google Shape;1331;p2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332" name="Google Shape;1332;p218"/>
          <p:cNvPicPr preferRelativeResize="0"/>
          <p:nvPr/>
        </p:nvPicPr>
        <p:blipFill>
          <a:blip r:embed="rId3">
            <a:alphaModFix/>
          </a:blip>
          <a:stretch>
            <a:fillRect/>
          </a:stretch>
        </p:blipFill>
        <p:spPr>
          <a:xfrm>
            <a:off x="1704900" y="1229875"/>
            <a:ext cx="5269523" cy="3449049"/>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6" name="Shape 1336"/>
        <p:cNvGrpSpPr/>
        <p:nvPr/>
      </p:nvGrpSpPr>
      <p:grpSpPr>
        <a:xfrm>
          <a:off x="0" y="0"/>
          <a:ext cx="0" cy="0"/>
          <a:chOff x="0" y="0"/>
          <a:chExt cx="0" cy="0"/>
        </a:xfrm>
      </p:grpSpPr>
      <p:sp>
        <p:nvSpPr>
          <p:cNvPr id="1337" name="Google Shape;1337;p2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Explaining Away</a:t>
            </a:r>
            <a:endParaRPr/>
          </a:p>
        </p:txBody>
      </p:sp>
      <p:sp>
        <p:nvSpPr>
          <p:cNvPr id="1338" name="Google Shape;1338;p2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unlikely symptom </a:t>
            </a:r>
            <a:r>
              <a:rPr i="1" lang="en"/>
              <a:t>E</a:t>
            </a:r>
            <a:r>
              <a:rPr lang="en"/>
              <a:t> so that P(</a:t>
            </a:r>
            <a:r>
              <a:rPr i="1" lang="en"/>
              <a:t>E</a:t>
            </a:r>
            <a:r>
              <a:rPr lang="en"/>
              <a:t>) is small</a:t>
            </a:r>
            <a:endParaRPr/>
          </a:p>
          <a:p>
            <a:pPr indent="-342900" lvl="0" marL="457200" rtl="0" algn="l">
              <a:spcBef>
                <a:spcPts val="0"/>
              </a:spcBef>
              <a:spcAft>
                <a:spcPts val="0"/>
              </a:spcAft>
              <a:buSzPts val="1800"/>
              <a:buChar char="●"/>
            </a:pPr>
            <a:r>
              <a:rPr lang="en"/>
              <a:t>Assume two possible separate causes </a:t>
            </a:r>
            <a:r>
              <a:rPr i="1" lang="en"/>
              <a:t>A</a:t>
            </a:r>
            <a:r>
              <a:rPr lang="en"/>
              <a:t> and </a:t>
            </a:r>
            <a:r>
              <a:rPr i="1" lang="en"/>
              <a:t>B</a:t>
            </a:r>
            <a:r>
              <a:rPr lang="en"/>
              <a:t> for </a:t>
            </a:r>
            <a:r>
              <a:rPr i="1" lang="en"/>
              <a:t>E</a:t>
            </a:r>
            <a:endParaRPr/>
          </a:p>
          <a:p>
            <a:pPr indent="-342900" lvl="0" marL="457200" rtl="0" algn="l">
              <a:spcBef>
                <a:spcPts val="0"/>
              </a:spcBef>
              <a:spcAft>
                <a:spcPts val="0"/>
              </a:spcAft>
              <a:buSzPts val="1800"/>
              <a:buChar char="●"/>
            </a:pPr>
            <a:r>
              <a:rPr lang="en"/>
              <a:t>For example, </a:t>
            </a:r>
            <a:r>
              <a:rPr i="1" lang="en"/>
              <a:t>E</a:t>
            </a:r>
            <a:r>
              <a:rPr lang="en"/>
              <a:t> is burglar alarm, </a:t>
            </a:r>
            <a:r>
              <a:rPr i="1" lang="en"/>
              <a:t>A</a:t>
            </a:r>
            <a:r>
              <a:rPr lang="en"/>
              <a:t> is burglar, </a:t>
            </a:r>
            <a:r>
              <a:rPr i="1" lang="en"/>
              <a:t>B</a:t>
            </a:r>
            <a:r>
              <a:rPr lang="en"/>
              <a:t> is cat playing with alarm</a:t>
            </a:r>
            <a:endParaRPr/>
          </a:p>
          <a:p>
            <a:pPr indent="-342900" lvl="0" marL="457200" rtl="0" algn="l">
              <a:spcBef>
                <a:spcPts val="0"/>
              </a:spcBef>
              <a:spcAft>
                <a:spcPts val="0"/>
              </a:spcAft>
              <a:buSzPts val="1800"/>
              <a:buChar char="●"/>
            </a:pPr>
            <a:r>
              <a:rPr lang="en"/>
              <a:t>Both P(</a:t>
            </a:r>
            <a:r>
              <a:rPr i="1" lang="en"/>
              <a:t>E</a:t>
            </a:r>
            <a:r>
              <a:rPr lang="en"/>
              <a:t> | </a:t>
            </a:r>
            <a:r>
              <a:rPr i="1" lang="en"/>
              <a:t>A</a:t>
            </a:r>
            <a:r>
              <a:rPr lang="en"/>
              <a:t>) and </a:t>
            </a:r>
            <a:r>
              <a:rPr lang="en"/>
              <a:t>P(</a:t>
            </a:r>
            <a:r>
              <a:rPr i="1" lang="en"/>
              <a:t>E</a:t>
            </a:r>
            <a:r>
              <a:rPr lang="en"/>
              <a:t> | </a:t>
            </a:r>
            <a:r>
              <a:rPr i="1" lang="en"/>
              <a:t>B</a:t>
            </a:r>
            <a:r>
              <a:rPr lang="en"/>
              <a:t>)</a:t>
            </a:r>
            <a:r>
              <a:rPr lang="en"/>
              <a:t> are large </a:t>
            </a:r>
            <a:endParaRPr/>
          </a:p>
          <a:p>
            <a:pPr indent="-342900" lvl="0" marL="457200" rtl="0" algn="l">
              <a:spcBef>
                <a:spcPts val="0"/>
              </a:spcBef>
              <a:spcAft>
                <a:spcPts val="0"/>
              </a:spcAft>
              <a:buSzPts val="1800"/>
              <a:buChar char="●"/>
            </a:pPr>
            <a:r>
              <a:rPr lang="en"/>
              <a:t>Since P(</a:t>
            </a:r>
            <a:r>
              <a:rPr i="1" lang="en"/>
              <a:t>E</a:t>
            </a:r>
            <a:r>
              <a:rPr lang="en"/>
              <a:t>) is small, also P(</a:t>
            </a:r>
            <a:r>
              <a:rPr i="1" lang="en"/>
              <a:t>A</a:t>
            </a:r>
            <a:r>
              <a:rPr lang="en"/>
              <a:t>) and P(</a:t>
            </a:r>
            <a:r>
              <a:rPr i="1" lang="en"/>
              <a:t>B</a:t>
            </a:r>
            <a:r>
              <a:rPr lang="en"/>
              <a:t>) must be small </a:t>
            </a:r>
            <a:r>
              <a:rPr i="1" lang="en"/>
              <a:t>a priori</a:t>
            </a:r>
            <a:endParaRPr i="1"/>
          </a:p>
          <a:p>
            <a:pPr indent="-342900" lvl="0" marL="457200" rtl="0" algn="l">
              <a:spcBef>
                <a:spcPts val="0"/>
              </a:spcBef>
              <a:spcAft>
                <a:spcPts val="0"/>
              </a:spcAft>
              <a:buSzPts val="1800"/>
              <a:buChar char="●"/>
            </a:pPr>
            <a:r>
              <a:rPr lang="en"/>
              <a:t>However, P(</a:t>
            </a:r>
            <a:r>
              <a:rPr i="1" lang="en"/>
              <a:t>E</a:t>
            </a:r>
            <a:r>
              <a:rPr lang="en"/>
              <a:t> | </a:t>
            </a:r>
            <a:r>
              <a:rPr i="1" lang="en"/>
              <a:t>A</a:t>
            </a:r>
            <a:r>
              <a:rPr lang="en"/>
              <a:t>) is significantly larger than P(</a:t>
            </a:r>
            <a:r>
              <a:rPr i="1" lang="en"/>
              <a:t>E</a:t>
            </a:r>
            <a:r>
              <a:rPr lang="en"/>
              <a:t>)</a:t>
            </a:r>
            <a:endParaRPr/>
          </a:p>
          <a:p>
            <a:pPr indent="-342900" lvl="0" marL="457200" rtl="0" algn="l">
              <a:spcBef>
                <a:spcPts val="0"/>
              </a:spcBef>
              <a:spcAft>
                <a:spcPts val="0"/>
              </a:spcAft>
              <a:buSzPts val="1800"/>
              <a:buChar char="●"/>
            </a:pPr>
            <a:r>
              <a:rPr lang="en"/>
              <a:t>Yet, P(</a:t>
            </a:r>
            <a:r>
              <a:rPr i="1" lang="en"/>
              <a:t>E</a:t>
            </a:r>
            <a:r>
              <a:rPr lang="en"/>
              <a:t> | </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is again small, far closer to prior P(</a:t>
            </a:r>
            <a:r>
              <a:rPr i="1" lang="en">
                <a:solidFill>
                  <a:srgbClr val="000000"/>
                </a:solidFill>
                <a:highlight>
                  <a:schemeClr val="lt1"/>
                </a:highlight>
              </a:rPr>
              <a:t>E</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Known cause </a:t>
            </a:r>
            <a:r>
              <a:rPr i="1" lang="en">
                <a:solidFill>
                  <a:srgbClr val="000000"/>
                </a:solidFill>
                <a:highlight>
                  <a:schemeClr val="lt1"/>
                </a:highlight>
              </a:rPr>
              <a:t>B</a:t>
            </a:r>
            <a:r>
              <a:rPr lang="en">
                <a:solidFill>
                  <a:srgbClr val="000000"/>
                </a:solidFill>
                <a:highlight>
                  <a:schemeClr val="lt1"/>
                </a:highlight>
              </a:rPr>
              <a:t> for </a:t>
            </a:r>
            <a:r>
              <a:rPr i="1" lang="en">
                <a:solidFill>
                  <a:srgbClr val="000000"/>
                </a:solidFill>
                <a:highlight>
                  <a:schemeClr val="lt1"/>
                </a:highlight>
              </a:rPr>
              <a:t>E</a:t>
            </a:r>
            <a:r>
              <a:rPr lang="en">
                <a:solidFill>
                  <a:srgbClr val="000000"/>
                </a:solidFill>
                <a:highlight>
                  <a:schemeClr val="lt1"/>
                </a:highlight>
              </a:rPr>
              <a:t> makes the competing cause </a:t>
            </a:r>
            <a:r>
              <a:rPr i="1" lang="en">
                <a:solidFill>
                  <a:srgbClr val="000000"/>
                </a:solidFill>
                <a:highlight>
                  <a:schemeClr val="lt1"/>
                </a:highlight>
              </a:rPr>
              <a:t>A</a:t>
            </a:r>
            <a:r>
              <a:rPr lang="en">
                <a:solidFill>
                  <a:srgbClr val="000000"/>
                </a:solidFill>
                <a:highlight>
                  <a:schemeClr val="lt1"/>
                </a:highlight>
              </a:rPr>
              <a:t> less likely</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Important if </a:t>
            </a:r>
            <a:r>
              <a:rPr i="1" lang="en">
                <a:solidFill>
                  <a:srgbClr val="000000"/>
                </a:solidFill>
                <a:highlight>
                  <a:schemeClr val="lt1"/>
                </a:highlight>
              </a:rPr>
              <a:t>A</a:t>
            </a:r>
            <a:r>
              <a:rPr lang="en">
                <a:solidFill>
                  <a:srgbClr val="000000"/>
                </a:solidFill>
                <a:highlight>
                  <a:schemeClr val="lt1"/>
                </a:highlight>
              </a:rPr>
              <a:t> is serious, whereas </a:t>
            </a:r>
            <a:r>
              <a:rPr i="1" lang="en">
                <a:solidFill>
                  <a:srgbClr val="000000"/>
                </a:solidFill>
                <a:highlight>
                  <a:schemeClr val="lt1"/>
                </a:highlight>
              </a:rPr>
              <a:t>B</a:t>
            </a:r>
            <a:r>
              <a:rPr lang="en">
                <a:solidFill>
                  <a:srgbClr val="000000"/>
                </a:solidFill>
                <a:highlight>
                  <a:schemeClr val="lt1"/>
                </a:highlight>
              </a:rPr>
              <a:t> is harmless</a:t>
            </a:r>
            <a:endParaRPr>
              <a:solidFill>
                <a:srgbClr val="000000"/>
              </a:solidFill>
              <a:highlight>
                <a:schemeClr val="lt1"/>
              </a:highlight>
            </a:endParaRPr>
          </a:p>
        </p:txBody>
      </p:sp>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2" name="Shape 1342"/>
        <p:cNvGrpSpPr/>
        <p:nvPr/>
      </p:nvGrpSpPr>
      <p:grpSpPr>
        <a:xfrm>
          <a:off x="0" y="0"/>
          <a:ext cx="0" cy="0"/>
          <a:chOff x="0" y="0"/>
          <a:chExt cx="0" cy="0"/>
        </a:xfrm>
      </p:grpSpPr>
      <p:sp>
        <p:nvSpPr>
          <p:cNvPr id="1343" name="Google Shape;1343;p2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Analyzing Causality With Do-Operator</a:t>
            </a:r>
            <a:endParaRPr/>
          </a:p>
        </p:txBody>
      </p:sp>
      <p:sp>
        <p:nvSpPr>
          <p:cNvPr id="1344" name="Google Shape;1344;p2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if we want to find out the underlying causality?</a:t>
            </a:r>
            <a:endParaRPr/>
          </a:p>
          <a:p>
            <a:pPr indent="-342900" lvl="0" marL="457200" rtl="0" algn="l">
              <a:spcBef>
                <a:spcPts val="0"/>
              </a:spcBef>
              <a:spcAft>
                <a:spcPts val="0"/>
              </a:spcAft>
              <a:buSzPts val="1800"/>
              <a:buChar char="●"/>
            </a:pPr>
            <a:r>
              <a:rPr lang="en"/>
              <a:t>Joint distribution itself would allow either true direction causality</a:t>
            </a:r>
            <a:endParaRPr/>
          </a:p>
          <a:p>
            <a:pPr indent="-342900" lvl="0" marL="457200" rtl="0" algn="l">
              <a:spcBef>
                <a:spcPts val="0"/>
              </a:spcBef>
              <a:spcAft>
                <a:spcPts val="0"/>
              </a:spcAft>
              <a:buSzPts val="1800"/>
              <a:buChar char="●"/>
            </a:pPr>
            <a:r>
              <a:rPr lang="en"/>
              <a:t>Can use </a:t>
            </a:r>
            <a:r>
              <a:rPr b="1" lang="en"/>
              <a:t>do-operator</a:t>
            </a:r>
            <a:r>
              <a:rPr lang="en"/>
              <a:t> and </a:t>
            </a:r>
            <a:r>
              <a:rPr b="1" lang="en"/>
              <a:t>do-calculus</a:t>
            </a:r>
            <a:r>
              <a:rPr lang="en"/>
              <a:t> devised by Judea Pearl and friends</a:t>
            </a:r>
            <a:endParaRPr/>
          </a:p>
          <a:p>
            <a:pPr indent="-342900" lvl="0" marL="457200" rtl="0" algn="l">
              <a:spcBef>
                <a:spcPts val="0"/>
              </a:spcBef>
              <a:spcAft>
                <a:spcPts val="0"/>
              </a:spcAft>
              <a:buSzPts val="1800"/>
              <a:buChar char="●"/>
            </a:pPr>
            <a:r>
              <a:rPr lang="en"/>
              <a:t>What effect does forcing the value of some variable to a fixed value have to the probabilities of other variables in the network?</a:t>
            </a:r>
            <a:endParaRPr/>
          </a:p>
          <a:p>
            <a:pPr indent="-342900" lvl="0" marL="457200" rtl="0" algn="l">
              <a:spcBef>
                <a:spcPts val="0"/>
              </a:spcBef>
              <a:spcAft>
                <a:spcPts val="0"/>
              </a:spcAft>
              <a:buSzPts val="1800"/>
              <a:buChar char="●"/>
            </a:pPr>
            <a:r>
              <a:rPr lang="en"/>
              <a:t>Forcing the value of A to be true is denoted by </a:t>
            </a:r>
            <a:r>
              <a:rPr i="1" lang="en"/>
              <a:t>do</a:t>
            </a:r>
            <a:r>
              <a:rPr lang="en"/>
              <a:t>(</a:t>
            </a:r>
            <a:r>
              <a:rPr i="1" lang="en"/>
              <a:t>A</a:t>
            </a:r>
            <a:r>
              <a:rPr lang="en"/>
              <a:t> = true)</a:t>
            </a:r>
            <a:endParaRPr/>
          </a:p>
          <a:p>
            <a:pPr indent="-342900" lvl="0" marL="457200" rtl="0" algn="l">
              <a:spcBef>
                <a:spcPts val="0"/>
              </a:spcBef>
              <a:spcAft>
                <a:spcPts val="0"/>
              </a:spcAft>
              <a:buSzPts val="1800"/>
              <a:buChar char="●"/>
            </a:pPr>
            <a:r>
              <a:rPr lang="en"/>
              <a:t>Variable </a:t>
            </a:r>
            <a:r>
              <a:rPr i="1" lang="en"/>
              <a:t>A</a:t>
            </a:r>
            <a:r>
              <a:rPr lang="en"/>
              <a:t> no longer produces information about its ancestors</a:t>
            </a:r>
            <a:endParaRPr/>
          </a:p>
          <a:p>
            <a:pPr indent="-342900" lvl="0" marL="457200" rtl="0" algn="l">
              <a:spcBef>
                <a:spcPts val="0"/>
              </a:spcBef>
              <a:spcAft>
                <a:spcPts val="0"/>
              </a:spcAft>
              <a:buSzPts val="1800"/>
              <a:buChar char="●"/>
            </a:pPr>
            <a:r>
              <a:rPr lang="en"/>
              <a:t>Effectively eliminates the incoming arrows from variable </a:t>
            </a:r>
            <a:r>
              <a:rPr i="1" lang="en"/>
              <a:t>A</a:t>
            </a:r>
            <a:endParaRPr i="1"/>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2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Using The Do-Operator</a:t>
            </a:r>
            <a:endParaRPr/>
          </a:p>
        </p:txBody>
      </p:sp>
      <p:sp>
        <p:nvSpPr>
          <p:cNvPr id="1350" name="Google Shape;1350;p2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351" name="Google Shape;1351;p221"/>
          <p:cNvPicPr preferRelativeResize="0"/>
          <p:nvPr/>
        </p:nvPicPr>
        <p:blipFill>
          <a:blip r:embed="rId3">
            <a:alphaModFix/>
          </a:blip>
          <a:stretch>
            <a:fillRect/>
          </a:stretch>
        </p:blipFill>
        <p:spPr>
          <a:xfrm>
            <a:off x="1379500" y="1229875"/>
            <a:ext cx="6219828" cy="3339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Only the Actions Matter</a:t>
            </a:r>
            <a:endParaRPr/>
          </a:p>
        </p:txBody>
      </p:sp>
      <p:sp>
        <p:nvSpPr>
          <p:cNvPr id="214" name="Google Shape;214;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a:t>
            </a:r>
            <a:r>
              <a:rPr lang="en"/>
              <a:t>rincipal or the environment do not give the agent an extra cookie for any elegance and extra cleverness shown during the reasoning process</a:t>
            </a:r>
            <a:endParaRPr/>
          </a:p>
          <a:p>
            <a:pPr indent="-342900" lvl="0" marL="457200" rtl="0" algn="l">
              <a:spcBef>
                <a:spcPts val="0"/>
              </a:spcBef>
              <a:spcAft>
                <a:spcPts val="0"/>
              </a:spcAft>
              <a:buSzPts val="1800"/>
              <a:buChar char="●"/>
            </a:pPr>
            <a:r>
              <a:rPr lang="en"/>
              <a:t>Only the actual achieved outcomes matter; a very pragmatic view of AI</a:t>
            </a:r>
            <a:endParaRPr/>
          </a:p>
          <a:p>
            <a:pPr indent="-342900" lvl="0" marL="457200" rtl="0" algn="l">
              <a:spcBef>
                <a:spcPts val="0"/>
              </a:spcBef>
              <a:spcAft>
                <a:spcPts val="0"/>
              </a:spcAft>
              <a:buSzPts val="1800"/>
              <a:buChar char="●"/>
            </a:pPr>
            <a:r>
              <a:rPr lang="en"/>
              <a:t>Once the agent has somehow determined that some action </a:t>
            </a:r>
            <a:r>
              <a:rPr i="1" lang="en"/>
              <a:t>A</a:t>
            </a:r>
            <a:r>
              <a:rPr lang="en"/>
              <a:t> is better than another action </a:t>
            </a:r>
            <a:r>
              <a:rPr i="1" lang="en"/>
              <a:t>B</a:t>
            </a:r>
            <a:r>
              <a:rPr lang="en"/>
              <a:t>, it doesn't need to know how much better </a:t>
            </a:r>
            <a:r>
              <a:rPr i="1" lang="en"/>
              <a:t>A</a:t>
            </a:r>
            <a:r>
              <a:rPr lang="en"/>
              <a:t> is than </a:t>
            </a:r>
            <a:r>
              <a:rPr i="1" lang="en"/>
              <a:t>B</a:t>
            </a:r>
            <a:endParaRPr i="1"/>
          </a:p>
          <a:p>
            <a:pPr indent="-342900" lvl="0" marL="457200" rtl="0" algn="l">
              <a:spcBef>
                <a:spcPts val="0"/>
              </a:spcBef>
              <a:spcAft>
                <a:spcPts val="0"/>
              </a:spcAft>
              <a:buSzPts val="1800"/>
              <a:buChar char="●"/>
            </a:pPr>
            <a:r>
              <a:rPr lang="en"/>
              <a:t>Sometimes decision-making can be massively simplified by noting that even though the actual values of actions are unknown, action </a:t>
            </a:r>
            <a:r>
              <a:rPr i="1" lang="en"/>
              <a:t>A</a:t>
            </a:r>
            <a:r>
              <a:rPr lang="en"/>
              <a:t> is guaranteed to </a:t>
            </a:r>
            <a:r>
              <a:rPr b="1" lang="en"/>
              <a:t>dominate</a:t>
            </a:r>
            <a:r>
              <a:rPr lang="en"/>
              <a:t> the action </a:t>
            </a:r>
            <a:r>
              <a:rPr i="1" lang="en"/>
              <a:t>B</a:t>
            </a:r>
            <a:r>
              <a:rPr lang="en"/>
              <a:t> in this sense, so </a:t>
            </a:r>
            <a:r>
              <a:rPr i="1" lang="en"/>
              <a:t>B</a:t>
            </a:r>
            <a:r>
              <a:rPr lang="en"/>
              <a:t> can be ignored</a:t>
            </a:r>
            <a:endParaRPr/>
          </a:p>
          <a:p>
            <a:pPr indent="-342900" lvl="0" marL="457200" rtl="0" algn="l">
              <a:spcBef>
                <a:spcPts val="0"/>
              </a:spcBef>
              <a:spcAft>
                <a:spcPts val="0"/>
              </a:spcAft>
              <a:buSzPts val="1800"/>
              <a:buChar char="●"/>
            </a:pPr>
            <a:r>
              <a:rPr lang="en"/>
              <a:t>In that case, no need to estimate value of </a:t>
            </a:r>
            <a:r>
              <a:rPr i="1" lang="en"/>
              <a:t>B</a:t>
            </a:r>
            <a:endParaRPr i="1"/>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2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Inferring Causality</a:t>
            </a:r>
            <a:endParaRPr/>
          </a:p>
        </p:txBody>
      </p:sp>
      <p:sp>
        <p:nvSpPr>
          <p:cNvPr id="1357" name="Google Shape;1357;p2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variable that is forced to be true is effectively "caused" by our hand</a:t>
            </a:r>
            <a:endParaRPr/>
          </a:p>
          <a:p>
            <a:pPr indent="-342900" lvl="0" marL="457200" rtl="0" algn="l">
              <a:spcBef>
                <a:spcPts val="0"/>
              </a:spcBef>
              <a:spcAft>
                <a:spcPts val="0"/>
              </a:spcAft>
              <a:buSzPts val="1800"/>
              <a:buChar char="●"/>
            </a:pPr>
            <a:r>
              <a:rPr b="1" lang="en"/>
              <a:t>Important</a:t>
            </a:r>
            <a:r>
              <a:rPr lang="en"/>
              <a:t>: P(</a:t>
            </a:r>
            <a:r>
              <a:rPr i="1" lang="en"/>
              <a:t>A</a:t>
            </a:r>
            <a:r>
              <a:rPr lang="en"/>
              <a:t> | </a:t>
            </a:r>
            <a:r>
              <a:rPr i="1" lang="en"/>
              <a:t>B</a:t>
            </a:r>
            <a:r>
              <a:rPr lang="en"/>
              <a:t>) is generally not equal to P(</a:t>
            </a:r>
            <a:r>
              <a:rPr i="1" lang="en"/>
              <a:t>A</a:t>
            </a:r>
            <a:r>
              <a:rPr lang="en"/>
              <a:t> | </a:t>
            </a:r>
            <a:r>
              <a:rPr i="1" lang="en"/>
              <a:t>do</a:t>
            </a:r>
            <a:r>
              <a:rPr lang="en"/>
              <a:t>(</a:t>
            </a:r>
            <a:r>
              <a:rPr i="1" lang="en"/>
              <a:t>B</a:t>
            </a:r>
            <a:r>
              <a:rPr lang="en"/>
              <a:t>)) </a:t>
            </a:r>
            <a:endParaRPr/>
          </a:p>
          <a:p>
            <a:pPr indent="-342900" lvl="0" marL="457200" rtl="0" algn="l">
              <a:spcBef>
                <a:spcPts val="0"/>
              </a:spcBef>
              <a:spcAft>
                <a:spcPts val="0"/>
              </a:spcAft>
              <a:buSzPts val="1800"/>
              <a:buChar char="●"/>
            </a:pPr>
            <a:r>
              <a:rPr lang="en"/>
              <a:t>If </a:t>
            </a:r>
            <a:r>
              <a:rPr i="1" lang="en"/>
              <a:t>A</a:t>
            </a:r>
            <a:r>
              <a:rPr lang="en"/>
              <a:t> and </a:t>
            </a:r>
            <a:r>
              <a:rPr i="1" lang="en"/>
              <a:t>B</a:t>
            </a:r>
            <a:r>
              <a:rPr lang="en"/>
              <a:t> have common ancestors, </a:t>
            </a:r>
            <a:r>
              <a:rPr i="1" lang="en"/>
              <a:t>do</a:t>
            </a:r>
            <a:r>
              <a:rPr lang="en"/>
              <a:t>(</a:t>
            </a:r>
            <a:r>
              <a:rPr i="1" lang="en"/>
              <a:t>B</a:t>
            </a:r>
            <a:r>
              <a:rPr lang="en"/>
              <a:t>) does not affect the diagnostic probabilities of these ancestors, whereas </a:t>
            </a:r>
            <a:r>
              <a:rPr i="1" lang="en"/>
              <a:t>B</a:t>
            </a:r>
            <a:r>
              <a:rPr lang="en"/>
              <a:t> becoming "naturally" true via the </a:t>
            </a:r>
            <a:r>
              <a:rPr lang="en"/>
              <a:t>influence</a:t>
            </a:r>
            <a:r>
              <a:rPr lang="en"/>
              <a:t> of these ancestors provides information about these ancestors</a:t>
            </a:r>
            <a:endParaRPr/>
          </a:p>
          <a:p>
            <a:pPr indent="-342900" lvl="0" marL="457200" rtl="0" algn="l">
              <a:spcBef>
                <a:spcPts val="0"/>
              </a:spcBef>
              <a:spcAft>
                <a:spcPts val="0"/>
              </a:spcAft>
              <a:buSzPts val="1800"/>
              <a:buChar char="●"/>
            </a:pPr>
            <a:r>
              <a:rPr lang="en"/>
              <a:t>In brief, causality is everything that makes </a:t>
            </a:r>
            <a:r>
              <a:rPr lang="en"/>
              <a:t>P(</a:t>
            </a:r>
            <a:r>
              <a:rPr i="1" lang="en"/>
              <a:t>A</a:t>
            </a:r>
            <a:r>
              <a:rPr lang="en"/>
              <a:t> | </a:t>
            </a:r>
            <a:r>
              <a:rPr i="1" lang="en"/>
              <a:t>B</a:t>
            </a:r>
            <a:r>
              <a:rPr lang="en"/>
              <a:t>) and </a:t>
            </a:r>
            <a:r>
              <a:rPr lang="en"/>
              <a:t>P(</a:t>
            </a:r>
            <a:r>
              <a:rPr i="1" lang="en"/>
              <a:t>A</a:t>
            </a:r>
            <a:r>
              <a:rPr lang="en"/>
              <a:t> | </a:t>
            </a:r>
            <a:r>
              <a:rPr i="1" lang="en"/>
              <a:t>do</a:t>
            </a:r>
            <a:r>
              <a:rPr lang="en"/>
              <a:t>(</a:t>
            </a:r>
            <a:r>
              <a:rPr i="1" lang="en"/>
              <a:t>B</a:t>
            </a:r>
            <a:r>
              <a:rPr lang="en"/>
              <a:t>)) different!</a:t>
            </a:r>
            <a:endParaRPr/>
          </a:p>
          <a:p>
            <a:pPr indent="-342900" lvl="0" marL="457200" rtl="0" algn="l">
              <a:spcBef>
                <a:spcPts val="0"/>
              </a:spcBef>
              <a:spcAft>
                <a:spcPts val="0"/>
              </a:spcAft>
              <a:buSzPts val="1800"/>
              <a:buChar char="●"/>
            </a:pPr>
            <a:r>
              <a:rPr lang="en"/>
              <a:t>Can study and quantify effects of </a:t>
            </a:r>
            <a:r>
              <a:rPr b="1" lang="en"/>
              <a:t>forced interventions</a:t>
            </a:r>
            <a:endParaRPr b="1"/>
          </a:p>
          <a:p>
            <a:pPr indent="-342900" lvl="0" marL="457200" rtl="0" algn="l">
              <a:spcBef>
                <a:spcPts val="0"/>
              </a:spcBef>
              <a:spcAft>
                <a:spcPts val="0"/>
              </a:spcAft>
              <a:buSzPts val="1800"/>
              <a:buChar char="●"/>
            </a:pPr>
            <a:r>
              <a:rPr lang="en"/>
              <a:t>To learn more about reasoning about causality, interested students can consult the highly readable "</a:t>
            </a:r>
            <a:r>
              <a:rPr i="1" lang="en"/>
              <a:t>The Book of Why</a:t>
            </a:r>
            <a:r>
              <a:rPr lang="en"/>
              <a:t>" by Judea Pearl</a:t>
            </a:r>
            <a:endParaRPr/>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p2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Updating Example</a:t>
            </a:r>
            <a:endParaRPr/>
          </a:p>
        </p:txBody>
      </p:sp>
      <p:sp>
        <p:nvSpPr>
          <p:cNvPr id="1363" name="Google Shape;1363;p2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(From </a:t>
            </a:r>
            <a:r>
              <a:rPr i="1" lang="en"/>
              <a:t>Think Bayes 2nd Ed</a:t>
            </a:r>
            <a:r>
              <a:rPr lang="en"/>
              <a:t>, Allen Downey)</a:t>
            </a:r>
            <a:endParaRPr/>
          </a:p>
          <a:p>
            <a:pPr indent="-342900" lvl="0" marL="457200" rtl="0" algn="l">
              <a:spcBef>
                <a:spcPts val="0"/>
              </a:spcBef>
              <a:spcAft>
                <a:spcPts val="0"/>
              </a:spcAft>
              <a:buSzPts val="1800"/>
              <a:buChar char="●"/>
            </a:pPr>
            <a:r>
              <a:rPr lang="en"/>
              <a:t>You have a set of dice from </a:t>
            </a:r>
            <a:r>
              <a:rPr i="1" lang="en"/>
              <a:t>Dungeons and Dragons</a:t>
            </a:r>
            <a:endParaRPr i="1"/>
          </a:p>
          <a:p>
            <a:pPr indent="-342900" lvl="0" marL="457200" rtl="0" algn="l">
              <a:spcBef>
                <a:spcPts val="0"/>
              </a:spcBef>
              <a:spcAft>
                <a:spcPts val="0"/>
              </a:spcAft>
              <a:buSzPts val="1800"/>
              <a:buChar char="●"/>
            </a:pPr>
            <a:r>
              <a:rPr lang="en"/>
              <a:t>These dice has 4, 6, 8, 12 and 20 sides, respectively</a:t>
            </a:r>
            <a:endParaRPr/>
          </a:p>
          <a:p>
            <a:pPr indent="-342900" lvl="0" marL="457200" rtl="0" algn="l">
              <a:spcBef>
                <a:spcPts val="0"/>
              </a:spcBef>
              <a:spcAft>
                <a:spcPts val="0"/>
              </a:spcAft>
              <a:buSzPts val="1800"/>
              <a:buChar char="●"/>
            </a:pPr>
            <a:r>
              <a:rPr lang="en"/>
              <a:t>You choose one die at random and roll it</a:t>
            </a:r>
            <a:endParaRPr/>
          </a:p>
          <a:p>
            <a:pPr indent="-342900" lvl="0" marL="457200" rtl="0" algn="l">
              <a:spcBef>
                <a:spcPts val="0"/>
              </a:spcBef>
              <a:spcAft>
                <a:spcPts val="0"/>
              </a:spcAft>
              <a:buSzPts val="1800"/>
              <a:buChar char="●"/>
            </a:pPr>
            <a:r>
              <a:rPr lang="en"/>
              <a:t>Suppose you get a six</a:t>
            </a:r>
            <a:endParaRPr/>
          </a:p>
          <a:p>
            <a:pPr indent="-342900" lvl="0" marL="457200" rtl="0" algn="l">
              <a:spcBef>
                <a:spcPts val="0"/>
              </a:spcBef>
              <a:spcAft>
                <a:spcPts val="0"/>
              </a:spcAft>
              <a:buSzPts val="1800"/>
              <a:buChar char="●"/>
            </a:pPr>
            <a:r>
              <a:rPr lang="en"/>
              <a:t>What is the probability for each die that it was the one that you rolled?</a:t>
            </a:r>
            <a:endParaRPr/>
          </a:p>
          <a:p>
            <a:pPr indent="-342900" lvl="0" marL="457200" rtl="0" algn="l">
              <a:spcBef>
                <a:spcPts val="0"/>
              </a:spcBef>
              <a:spcAft>
                <a:spcPts val="0"/>
              </a:spcAft>
              <a:buSzPts val="1800"/>
              <a:buChar char="●"/>
            </a:pPr>
            <a:r>
              <a:rPr lang="en"/>
              <a:t>Obviously not the 4-sided die, but couldn't all other dice produce a six?</a:t>
            </a:r>
            <a:endParaRPr/>
          </a:p>
          <a:p>
            <a:pPr indent="-342900" lvl="0" marL="457200" rtl="0" algn="l">
              <a:spcBef>
                <a:spcPts val="0"/>
              </a:spcBef>
              <a:spcAft>
                <a:spcPts val="0"/>
              </a:spcAft>
              <a:buSzPts val="1800"/>
              <a:buChar char="●"/>
            </a:pPr>
            <a:r>
              <a:rPr lang="en"/>
              <a:t>Yes they can, but not with the same probability</a:t>
            </a:r>
            <a:endParaRPr/>
          </a:p>
          <a:p>
            <a:pPr indent="-342900" lvl="0" marL="457200" rtl="0" algn="l">
              <a:spcBef>
                <a:spcPts val="0"/>
              </a:spcBef>
              <a:spcAft>
                <a:spcPts val="0"/>
              </a:spcAft>
              <a:buSzPts val="1800"/>
              <a:buChar char="●"/>
            </a:pPr>
            <a:r>
              <a:rPr lang="en"/>
              <a:t>Imagine if there was also a trillion-sided die</a:t>
            </a:r>
            <a:endParaRPr/>
          </a:p>
        </p:txBody>
      </p:sp>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2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Updating Example (cont.)</a:t>
            </a:r>
            <a:endParaRPr/>
          </a:p>
        </p:txBody>
      </p:sp>
      <p:sp>
        <p:nvSpPr>
          <p:cNvPr id="1369" name="Google Shape;1369;p2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Can ignore the difficult term P(</a:t>
            </a:r>
            <a:r>
              <a:rPr i="1" lang="en"/>
              <a:t>E</a:t>
            </a:r>
            <a:r>
              <a:rPr lang="en"/>
              <a:t>), since it's equal constant factor in all</a:t>
            </a:r>
            <a:endParaRPr/>
          </a:p>
        </p:txBody>
      </p:sp>
      <p:graphicFrame>
        <p:nvGraphicFramePr>
          <p:cNvPr id="1370" name="Google Shape;1370;p224"/>
          <p:cNvGraphicFramePr/>
          <p:nvPr/>
        </p:nvGraphicFramePr>
        <p:xfrm>
          <a:off x="719400" y="1836250"/>
          <a:ext cx="3000000" cy="3000000"/>
        </p:xfrm>
        <a:graphic>
          <a:graphicData uri="http://schemas.openxmlformats.org/drawingml/2006/table">
            <a:tbl>
              <a:tblPr>
                <a:noFill/>
                <a:tableStyleId>{19170A8A-42BE-445B-80BF-869D0A1DC8B6}</a:tableStyleId>
              </a:tblPr>
              <a:tblGrid>
                <a:gridCol w="1182900"/>
                <a:gridCol w="1003825"/>
                <a:gridCol w="1013725"/>
                <a:gridCol w="4038550"/>
              </a:tblGrid>
              <a:tr h="381000">
                <a:tc>
                  <a:txBody>
                    <a:bodyPr/>
                    <a:lstStyle/>
                    <a:p>
                      <a:pPr indent="0" lvl="0" marL="0" rtl="0" algn="l">
                        <a:spcBef>
                          <a:spcPts val="0"/>
                        </a:spcBef>
                        <a:spcAft>
                          <a:spcPts val="0"/>
                        </a:spcAft>
                        <a:buNone/>
                      </a:pPr>
                      <a:r>
                        <a:rPr i="1" lang="en"/>
                        <a:t>H</a:t>
                      </a:r>
                      <a:endParaRPr i="1"/>
                    </a:p>
                  </a:txBody>
                  <a:tcPr marT="91425" marB="91425" marR="91425" marL="91425"/>
                </a:tc>
                <a:tc>
                  <a:txBody>
                    <a:bodyPr/>
                    <a:lstStyle/>
                    <a:p>
                      <a:pPr indent="0" lvl="0" marL="0" rtl="0" algn="l">
                        <a:spcBef>
                          <a:spcPts val="0"/>
                        </a:spcBef>
                        <a:spcAft>
                          <a:spcPts val="0"/>
                        </a:spcAft>
                        <a:buNone/>
                      </a:pPr>
                      <a:r>
                        <a:rPr lang="en"/>
                        <a:t>P(</a:t>
                      </a:r>
                      <a:r>
                        <a:rPr i="1" lang="en"/>
                        <a:t>H</a:t>
                      </a:r>
                      <a:r>
                        <a:rPr lang="en"/>
                        <a:t>)</a:t>
                      </a:r>
                      <a:endParaRPr/>
                    </a:p>
                  </a:txBody>
                  <a:tcPr marT="91425" marB="91425" marR="91425" marL="91425"/>
                </a:tc>
                <a:tc>
                  <a:txBody>
                    <a:bodyPr/>
                    <a:lstStyle/>
                    <a:p>
                      <a:pPr indent="0" lvl="0" marL="0" rtl="0" algn="l">
                        <a:spcBef>
                          <a:spcPts val="0"/>
                        </a:spcBef>
                        <a:spcAft>
                          <a:spcPts val="0"/>
                        </a:spcAft>
                        <a:buNone/>
                      </a:pPr>
                      <a:r>
                        <a:rPr lang="en"/>
                        <a:t>P(</a:t>
                      </a:r>
                      <a:r>
                        <a:rPr i="1" lang="en"/>
                        <a:t>E </a:t>
                      </a:r>
                      <a:r>
                        <a:rPr lang="en"/>
                        <a:t>| </a:t>
                      </a:r>
                      <a:r>
                        <a:rPr i="1" lang="en"/>
                        <a:t>H</a:t>
                      </a:r>
                      <a:r>
                        <a:rPr lang="en"/>
                        <a:t>)</a:t>
                      </a:r>
                      <a:endParaRPr/>
                    </a:p>
                  </a:txBody>
                  <a:tcPr marT="91425" marB="91425" marR="91425" marL="91425"/>
                </a:tc>
                <a:tc>
                  <a:txBody>
                    <a:bodyPr/>
                    <a:lstStyle/>
                    <a:p>
                      <a:pPr indent="0" lvl="0" marL="0" rtl="0" algn="l">
                        <a:spcBef>
                          <a:spcPts val="0"/>
                        </a:spcBef>
                        <a:spcAft>
                          <a:spcPts val="0"/>
                        </a:spcAft>
                        <a:buNone/>
                      </a:pPr>
                      <a:r>
                        <a:rPr lang="en"/>
                        <a:t>P(</a:t>
                      </a:r>
                      <a:r>
                        <a:rPr i="1" lang="en"/>
                        <a:t>H</a:t>
                      </a:r>
                      <a:r>
                        <a:rPr lang="en"/>
                        <a:t> | </a:t>
                      </a:r>
                      <a:r>
                        <a:rPr i="1" lang="en"/>
                        <a:t>E</a:t>
                      </a:r>
                      <a:r>
                        <a:rPr lang="en"/>
                        <a:t>) = P(</a:t>
                      </a:r>
                      <a:r>
                        <a:rPr i="1" lang="en"/>
                        <a:t>E </a:t>
                      </a:r>
                      <a:r>
                        <a:rPr lang="en"/>
                        <a:t>| </a:t>
                      </a:r>
                      <a:r>
                        <a:rPr i="1" lang="en"/>
                        <a:t>H</a:t>
                      </a:r>
                      <a:r>
                        <a:rPr lang="en"/>
                        <a:t>) P(</a:t>
                      </a:r>
                      <a:r>
                        <a:rPr i="1" lang="en"/>
                        <a:t>H) </a:t>
                      </a:r>
                      <a:r>
                        <a:rPr lang="en"/>
                        <a:t>/ P(</a:t>
                      </a:r>
                      <a:r>
                        <a:rPr i="1" lang="en"/>
                        <a:t>E</a:t>
                      </a:r>
                      <a:r>
                        <a:rPr lang="en"/>
                        <a:t>)</a:t>
                      </a:r>
                      <a:endParaRPr/>
                    </a:p>
                  </a:txBody>
                  <a:tcPr marT="91425" marB="91425" marR="91425" marL="91425"/>
                </a:tc>
              </a:tr>
              <a:tr h="381000">
                <a:tc>
                  <a:txBody>
                    <a:bodyPr/>
                    <a:lstStyle/>
                    <a:p>
                      <a:pPr indent="0" lvl="0" marL="0" rtl="0" algn="l">
                        <a:spcBef>
                          <a:spcPts val="0"/>
                        </a:spcBef>
                        <a:spcAft>
                          <a:spcPts val="0"/>
                        </a:spcAft>
                        <a:buNone/>
                      </a:pPr>
                      <a:r>
                        <a:rPr lang="en"/>
                        <a:t>d4</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r h="381000">
                <a:tc>
                  <a:txBody>
                    <a:bodyPr/>
                    <a:lstStyle/>
                    <a:p>
                      <a:pPr indent="0" lvl="0" marL="0" rtl="0" algn="l">
                        <a:spcBef>
                          <a:spcPts val="0"/>
                        </a:spcBef>
                        <a:spcAft>
                          <a:spcPts val="0"/>
                        </a:spcAft>
                        <a:buNone/>
                      </a:pPr>
                      <a:r>
                        <a:rPr lang="en"/>
                        <a:t>d6</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l">
                        <a:spcBef>
                          <a:spcPts val="0"/>
                        </a:spcBef>
                        <a:spcAft>
                          <a:spcPts val="0"/>
                        </a:spcAft>
                        <a:buNone/>
                      </a:pPr>
                      <a:r>
                        <a:rPr lang="en"/>
                        <a:t>0.392</a:t>
                      </a:r>
                      <a:endParaRPr/>
                    </a:p>
                  </a:txBody>
                  <a:tcPr marT="91425" marB="91425" marR="91425" marL="91425"/>
                </a:tc>
              </a:tr>
              <a:tr h="381000">
                <a:tc>
                  <a:txBody>
                    <a:bodyPr/>
                    <a:lstStyle/>
                    <a:p>
                      <a:pPr indent="0" lvl="0" marL="0" rtl="0" algn="l">
                        <a:spcBef>
                          <a:spcPts val="0"/>
                        </a:spcBef>
                        <a:spcAft>
                          <a:spcPts val="0"/>
                        </a:spcAft>
                        <a:buNone/>
                      </a:pPr>
                      <a:r>
                        <a:rPr lang="en"/>
                        <a:t>d8</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1/8</a:t>
                      </a:r>
                      <a:endParaRPr/>
                    </a:p>
                  </a:txBody>
                  <a:tcPr marT="91425" marB="91425" marR="91425" marL="91425"/>
                </a:tc>
                <a:tc>
                  <a:txBody>
                    <a:bodyPr/>
                    <a:lstStyle/>
                    <a:p>
                      <a:pPr indent="0" lvl="0" marL="0" rtl="0" algn="l">
                        <a:spcBef>
                          <a:spcPts val="0"/>
                        </a:spcBef>
                        <a:spcAft>
                          <a:spcPts val="0"/>
                        </a:spcAft>
                        <a:buNone/>
                      </a:pPr>
                      <a:r>
                        <a:rPr lang="en"/>
                        <a:t>0.294</a:t>
                      </a:r>
                      <a:endParaRPr/>
                    </a:p>
                  </a:txBody>
                  <a:tcPr marT="91425" marB="91425" marR="91425" marL="91425"/>
                </a:tc>
              </a:tr>
              <a:tr h="381000">
                <a:tc>
                  <a:txBody>
                    <a:bodyPr/>
                    <a:lstStyle/>
                    <a:p>
                      <a:pPr indent="0" lvl="0" marL="0" rtl="0" algn="l">
                        <a:spcBef>
                          <a:spcPts val="0"/>
                        </a:spcBef>
                        <a:spcAft>
                          <a:spcPts val="0"/>
                        </a:spcAft>
                        <a:buNone/>
                      </a:pPr>
                      <a:r>
                        <a:rPr lang="en"/>
                        <a:t>d12</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1/12</a:t>
                      </a:r>
                      <a:endParaRPr/>
                    </a:p>
                  </a:txBody>
                  <a:tcPr marT="91425" marB="91425" marR="91425" marL="91425"/>
                </a:tc>
                <a:tc>
                  <a:txBody>
                    <a:bodyPr/>
                    <a:lstStyle/>
                    <a:p>
                      <a:pPr indent="0" lvl="0" marL="0" rtl="0" algn="l">
                        <a:spcBef>
                          <a:spcPts val="0"/>
                        </a:spcBef>
                        <a:spcAft>
                          <a:spcPts val="0"/>
                        </a:spcAft>
                        <a:buNone/>
                      </a:pPr>
                      <a:r>
                        <a:rPr lang="en"/>
                        <a:t>0.196</a:t>
                      </a:r>
                      <a:endParaRPr/>
                    </a:p>
                  </a:txBody>
                  <a:tcPr marT="91425" marB="91425" marR="91425" marL="91425"/>
                </a:tc>
              </a:tr>
              <a:tr h="381000">
                <a:tc>
                  <a:txBody>
                    <a:bodyPr/>
                    <a:lstStyle/>
                    <a:p>
                      <a:pPr indent="0" lvl="0" marL="0" rtl="0" algn="l">
                        <a:spcBef>
                          <a:spcPts val="0"/>
                        </a:spcBef>
                        <a:spcAft>
                          <a:spcPts val="0"/>
                        </a:spcAft>
                        <a:buNone/>
                      </a:pPr>
                      <a:r>
                        <a:rPr lang="en"/>
                        <a:t>d20</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1/20</a:t>
                      </a:r>
                      <a:endParaRPr/>
                    </a:p>
                  </a:txBody>
                  <a:tcPr marT="91425" marB="91425" marR="91425" marL="91425"/>
                </a:tc>
                <a:tc>
                  <a:txBody>
                    <a:bodyPr/>
                    <a:lstStyle/>
                    <a:p>
                      <a:pPr indent="0" lvl="0" marL="0" rtl="0" algn="l">
                        <a:spcBef>
                          <a:spcPts val="0"/>
                        </a:spcBef>
                        <a:spcAft>
                          <a:spcPts val="0"/>
                        </a:spcAft>
                        <a:buNone/>
                      </a:pPr>
                      <a:r>
                        <a:rPr lang="en"/>
                        <a:t>0.117</a:t>
                      </a:r>
                      <a:endParaRPr/>
                    </a:p>
                  </a:txBody>
                  <a:tcPr marT="91425" marB="91425" marR="91425" marL="91425"/>
                </a:tc>
              </a:tr>
            </a:tbl>
          </a:graphicData>
        </a:graphic>
      </p:graphicFrame>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4" name="Shape 1374"/>
        <p:cNvGrpSpPr/>
        <p:nvPr/>
      </p:nvGrpSpPr>
      <p:grpSpPr>
        <a:xfrm>
          <a:off x="0" y="0"/>
          <a:ext cx="0" cy="0"/>
          <a:chOff x="0" y="0"/>
          <a:chExt cx="0" cy="0"/>
        </a:xfrm>
      </p:grpSpPr>
      <p:sp>
        <p:nvSpPr>
          <p:cNvPr id="1375" name="Google Shape;1375;p2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Updating Example (cont.)</a:t>
            </a:r>
            <a:endParaRPr/>
          </a:p>
        </p:txBody>
      </p:sp>
      <p:sp>
        <p:nvSpPr>
          <p:cNvPr id="1376" name="Google Shape;1376;p2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we roll several times and get results </a:t>
            </a:r>
            <a:r>
              <a:rPr i="1" lang="en"/>
              <a:t>E</a:t>
            </a:r>
            <a:r>
              <a:rPr lang="en"/>
              <a:t> = [6, 7, 7, 5, 4]</a:t>
            </a:r>
            <a:endParaRPr/>
          </a:p>
          <a:p>
            <a:pPr indent="-342900" lvl="0" marL="457200" rtl="0" algn="l">
              <a:spcBef>
                <a:spcPts val="0"/>
              </a:spcBef>
              <a:spcAft>
                <a:spcPts val="0"/>
              </a:spcAft>
              <a:buSzPts val="1800"/>
              <a:buChar char="●"/>
            </a:pPr>
            <a:r>
              <a:rPr lang="en"/>
              <a:t>After the updating calculations, the updated conditional probabilities are</a:t>
            </a:r>
            <a:endParaRPr/>
          </a:p>
          <a:p>
            <a:pPr indent="0" lvl="0" marL="0" rtl="0" algn="l">
              <a:spcBef>
                <a:spcPts val="1200"/>
              </a:spcBef>
              <a:spcAft>
                <a:spcPts val="1200"/>
              </a:spcAft>
              <a:buNone/>
            </a:pPr>
            <a:r>
              <a:t/>
            </a:r>
            <a:endParaRPr/>
          </a:p>
        </p:txBody>
      </p:sp>
      <p:graphicFrame>
        <p:nvGraphicFramePr>
          <p:cNvPr id="1377" name="Google Shape;1377;p225"/>
          <p:cNvGraphicFramePr/>
          <p:nvPr/>
        </p:nvGraphicFramePr>
        <p:xfrm>
          <a:off x="1529625" y="2025725"/>
          <a:ext cx="3000000" cy="3000000"/>
        </p:xfrm>
        <a:graphic>
          <a:graphicData uri="http://schemas.openxmlformats.org/drawingml/2006/table">
            <a:tbl>
              <a:tblPr>
                <a:noFill/>
                <a:tableStyleId>{19170A8A-42BE-445B-80BF-869D0A1DC8B6}</a:tableStyleId>
              </a:tblPr>
              <a:tblGrid>
                <a:gridCol w="698575"/>
                <a:gridCol w="3882525"/>
              </a:tblGrid>
              <a:tr h="396200">
                <a:tc>
                  <a:txBody>
                    <a:bodyPr/>
                    <a:lstStyle/>
                    <a:p>
                      <a:pPr indent="0" lvl="0" marL="0" rtl="0" algn="l">
                        <a:spcBef>
                          <a:spcPts val="0"/>
                        </a:spcBef>
                        <a:spcAft>
                          <a:spcPts val="0"/>
                        </a:spcAft>
                        <a:buNone/>
                      </a:pPr>
                      <a:r>
                        <a:rPr i="1" lang="en"/>
                        <a:t>H</a:t>
                      </a:r>
                      <a:endParaRPr i="1"/>
                    </a:p>
                  </a:txBody>
                  <a:tcPr marT="91425" marB="91425" marR="91425" marL="91425"/>
                </a:tc>
                <a:tc>
                  <a:txBody>
                    <a:bodyPr/>
                    <a:lstStyle/>
                    <a:p>
                      <a:pPr indent="0" lvl="0" marL="0" rtl="0" algn="l">
                        <a:spcBef>
                          <a:spcPts val="0"/>
                        </a:spcBef>
                        <a:spcAft>
                          <a:spcPts val="0"/>
                        </a:spcAft>
                        <a:buNone/>
                      </a:pPr>
                      <a:r>
                        <a:rPr lang="en"/>
                        <a:t>P(</a:t>
                      </a:r>
                      <a:r>
                        <a:rPr i="1" lang="en"/>
                        <a:t>H</a:t>
                      </a:r>
                      <a:r>
                        <a:rPr lang="en"/>
                        <a:t> | </a:t>
                      </a:r>
                      <a:r>
                        <a:rPr i="1" lang="en"/>
                        <a:t>E</a:t>
                      </a:r>
                      <a:r>
                        <a:rPr lang="en"/>
                        <a:t>) = P(</a:t>
                      </a:r>
                      <a:r>
                        <a:rPr i="1" lang="en"/>
                        <a:t>E </a:t>
                      </a:r>
                      <a:r>
                        <a:rPr lang="en"/>
                        <a:t>| </a:t>
                      </a:r>
                      <a:r>
                        <a:rPr i="1" lang="en"/>
                        <a:t>H</a:t>
                      </a:r>
                      <a:r>
                        <a:rPr lang="en"/>
                        <a:t>) P(</a:t>
                      </a:r>
                      <a:r>
                        <a:rPr i="1" lang="en"/>
                        <a:t>H) </a:t>
                      </a:r>
                      <a:r>
                        <a:rPr lang="en"/>
                        <a:t>/ P(</a:t>
                      </a:r>
                      <a:r>
                        <a:rPr i="1" lang="en"/>
                        <a:t>E</a:t>
                      </a:r>
                      <a:r>
                        <a:rPr lang="en"/>
                        <a:t>)</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r h="3810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r h="38100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0.943</a:t>
                      </a:r>
                      <a:endParaRPr/>
                    </a:p>
                  </a:txBody>
                  <a:tcPr marT="91425" marB="91425" marR="91425" marL="91425"/>
                </a:tc>
              </a:tr>
              <a:tr h="381000">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0.055</a:t>
                      </a:r>
                      <a:endParaRPr/>
                    </a:p>
                  </a:txBody>
                  <a:tcPr marT="91425" marB="91425" marR="91425" marL="91425"/>
                </a:tc>
              </a:tr>
              <a:tr h="381000">
                <a:tc>
                  <a:txBody>
                    <a:bodyPr/>
                    <a:lstStyle/>
                    <a:p>
                      <a:pPr indent="0" lvl="0" marL="0" rtl="0" algn="l">
                        <a:spcBef>
                          <a:spcPts val="0"/>
                        </a:spcBef>
                        <a:spcAft>
                          <a:spcPts val="0"/>
                        </a:spcAft>
                        <a:buNone/>
                      </a:pPr>
                      <a:r>
                        <a:rPr lang="en"/>
                        <a:t>20</a:t>
                      </a:r>
                      <a:endParaRPr/>
                    </a:p>
                  </a:txBody>
                  <a:tcPr marT="91425" marB="91425" marR="91425" marL="91425"/>
                </a:tc>
                <a:tc>
                  <a:txBody>
                    <a:bodyPr/>
                    <a:lstStyle/>
                    <a:p>
                      <a:pPr indent="0" lvl="0" marL="0" rtl="0" algn="l">
                        <a:spcBef>
                          <a:spcPts val="0"/>
                        </a:spcBef>
                        <a:spcAft>
                          <a:spcPts val="0"/>
                        </a:spcAft>
                        <a:buNone/>
                      </a:pPr>
                      <a:r>
                        <a:rPr lang="en"/>
                        <a:t>0.001</a:t>
                      </a:r>
                      <a:endParaRPr/>
                    </a:p>
                  </a:txBody>
                  <a:tcPr marT="91425" marB="91425" marR="91425" marL="91425"/>
                </a:tc>
              </a:tr>
            </a:tbl>
          </a:graphicData>
        </a:graphic>
      </p:graphicFrame>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1" name="Shape 1381"/>
        <p:cNvGrpSpPr/>
        <p:nvPr/>
      </p:nvGrpSpPr>
      <p:grpSpPr>
        <a:xfrm>
          <a:off x="0" y="0"/>
          <a:ext cx="0" cy="0"/>
          <a:chOff x="0" y="0"/>
          <a:chExt cx="0" cy="0"/>
        </a:xfrm>
      </p:grpSpPr>
      <p:sp>
        <p:nvSpPr>
          <p:cNvPr id="1382" name="Google Shape;1382;p2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Doomsday Argument</a:t>
            </a:r>
            <a:endParaRPr/>
          </a:p>
        </p:txBody>
      </p:sp>
      <p:sp>
        <p:nvSpPr>
          <p:cNvPr id="1383" name="Google Shape;1383;p2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Famous thought experiment based on Bayesian updating of priors</a:t>
            </a:r>
            <a:endParaRPr/>
          </a:p>
          <a:p>
            <a:pPr indent="-342900" lvl="0" marL="457200" rtl="0" algn="l">
              <a:spcBef>
                <a:spcPts val="0"/>
              </a:spcBef>
              <a:spcAft>
                <a:spcPts val="0"/>
              </a:spcAft>
              <a:buSzPts val="1800"/>
              <a:buChar char="●"/>
            </a:pPr>
            <a:r>
              <a:rPr lang="en"/>
              <a:t>In a finite universe, there will be some total number of humans who will ever have existed before the universe reaches heat death; let's call this number </a:t>
            </a:r>
            <a:r>
              <a:rPr i="1" lang="en"/>
              <a:t>N</a:t>
            </a:r>
            <a:r>
              <a:rPr lang="en"/>
              <a:t> </a:t>
            </a:r>
            <a:endParaRPr i="1"/>
          </a:p>
          <a:p>
            <a:pPr indent="-342900" lvl="0" marL="457200" rtl="0" algn="l">
              <a:spcBef>
                <a:spcPts val="0"/>
              </a:spcBef>
              <a:spcAft>
                <a:spcPts val="0"/>
              </a:spcAft>
              <a:buSzPts val="1800"/>
              <a:buChar char="●"/>
            </a:pPr>
            <a:r>
              <a:rPr lang="en"/>
              <a:t>What is your best over/under estimate for the value of </a:t>
            </a:r>
            <a:r>
              <a:rPr i="1" lang="en"/>
              <a:t>N</a:t>
            </a:r>
            <a:r>
              <a:rPr lang="en"/>
              <a:t>?</a:t>
            </a:r>
            <a:endParaRPr/>
          </a:p>
          <a:p>
            <a:pPr indent="-342900" lvl="0" marL="457200" rtl="0" algn="l">
              <a:spcBef>
                <a:spcPts val="0"/>
              </a:spcBef>
              <a:spcAft>
                <a:spcPts val="0"/>
              </a:spcAft>
              <a:buSzPts val="1800"/>
              <a:buChar char="●"/>
            </a:pPr>
            <a:r>
              <a:rPr lang="en"/>
              <a:t>Assume that all humans are numbered 1, 2, 3, … as they are born</a:t>
            </a:r>
            <a:endParaRPr/>
          </a:p>
          <a:p>
            <a:pPr indent="-342900" lvl="0" marL="457200" rtl="0" algn="l">
              <a:spcBef>
                <a:spcPts val="0"/>
              </a:spcBef>
              <a:spcAft>
                <a:spcPts val="0"/>
              </a:spcAft>
              <a:buSzPts val="1800"/>
              <a:buChar char="●"/>
            </a:pPr>
            <a:r>
              <a:rPr lang="en"/>
              <a:t>You are currently human number about 60 billion plus chump change</a:t>
            </a:r>
            <a:endParaRPr/>
          </a:p>
          <a:p>
            <a:pPr indent="-342900" lvl="0" marL="457200" rtl="0" algn="l">
              <a:spcBef>
                <a:spcPts val="0"/>
              </a:spcBef>
              <a:spcAft>
                <a:spcPts val="0"/>
              </a:spcAft>
              <a:buSzPts val="1800"/>
              <a:buChar char="●"/>
            </a:pPr>
            <a:r>
              <a:rPr lang="en"/>
              <a:t>Use Bayesian updating to compare hypotheses for various values of </a:t>
            </a:r>
            <a:r>
              <a:rPr i="1" lang="en"/>
              <a:t>N</a:t>
            </a:r>
            <a:endParaRPr i="1"/>
          </a:p>
          <a:p>
            <a:pPr indent="-342900" lvl="0" marL="457200" rtl="0" algn="l">
              <a:spcBef>
                <a:spcPts val="0"/>
              </a:spcBef>
              <a:spcAft>
                <a:spcPts val="0"/>
              </a:spcAft>
              <a:buSzPts val="1800"/>
              <a:buChar char="●"/>
            </a:pPr>
            <a:r>
              <a:rPr lang="en"/>
              <a:t>Doomsday for humanity is probably relatively near! </a:t>
            </a:r>
            <a:endParaRPr/>
          </a:p>
        </p:txBody>
      </p:sp>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7" name="Shape 1387"/>
        <p:cNvGrpSpPr/>
        <p:nvPr/>
      </p:nvGrpSpPr>
      <p:grpSpPr>
        <a:xfrm>
          <a:off x="0" y="0"/>
          <a:ext cx="0" cy="0"/>
          <a:chOff x="0" y="0"/>
          <a:chExt cx="0" cy="0"/>
        </a:xfrm>
      </p:grpSpPr>
      <p:sp>
        <p:nvSpPr>
          <p:cNvPr id="1388" name="Google Shape;1388;p2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Applying Hypotheses to Make Predictions</a:t>
            </a:r>
            <a:endParaRPr/>
          </a:p>
        </p:txBody>
      </p:sp>
      <p:sp>
        <p:nvSpPr>
          <p:cNvPr id="1389" name="Google Shape;1389;p2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Having calculated the probabilities for these competing mutually exclusive hypotheses, how do we use these probabilities to make a prediction?</a:t>
            </a:r>
            <a:endParaRPr/>
          </a:p>
          <a:p>
            <a:pPr indent="-342900" lvl="0" marL="457200" rtl="0" algn="l">
              <a:spcBef>
                <a:spcPts val="0"/>
              </a:spcBef>
              <a:spcAft>
                <a:spcPts val="0"/>
              </a:spcAft>
              <a:buSzPts val="1800"/>
              <a:buChar char="●"/>
            </a:pPr>
            <a:r>
              <a:rPr lang="en"/>
              <a:t>For </a:t>
            </a:r>
            <a:r>
              <a:rPr lang="en"/>
              <a:t>example</a:t>
            </a:r>
            <a:r>
              <a:rPr lang="en"/>
              <a:t>, what is the probability that the next dice roll will show 14?</a:t>
            </a:r>
            <a:endParaRPr/>
          </a:p>
          <a:p>
            <a:pPr indent="-342900" lvl="0" marL="457200" rtl="0" algn="l">
              <a:spcBef>
                <a:spcPts val="0"/>
              </a:spcBef>
              <a:spcAft>
                <a:spcPts val="0"/>
              </a:spcAft>
              <a:buSzPts val="1800"/>
              <a:buChar char="●"/>
            </a:pPr>
            <a:r>
              <a:rPr lang="en"/>
              <a:t>Easy</a:t>
            </a:r>
            <a:r>
              <a:rPr lang="en"/>
              <a:t> way: use the </a:t>
            </a:r>
            <a:r>
              <a:rPr b="1" lang="en"/>
              <a:t>ML hypothesis</a:t>
            </a:r>
            <a:r>
              <a:rPr lang="en"/>
              <a:t> whose probability is the highest</a:t>
            </a:r>
            <a:endParaRPr/>
          </a:p>
          <a:p>
            <a:pPr indent="-342900" lvl="0" marL="457200" rtl="0" algn="l">
              <a:spcBef>
                <a:spcPts val="0"/>
              </a:spcBef>
              <a:spcAft>
                <a:spcPts val="0"/>
              </a:spcAft>
              <a:buSzPts val="1800"/>
              <a:buChar char="●"/>
            </a:pPr>
            <a:r>
              <a:rPr lang="en"/>
              <a:t>Can be wildly off, if several hypotheses are equally likely</a:t>
            </a:r>
            <a:endParaRPr/>
          </a:p>
          <a:p>
            <a:pPr indent="-342900" lvl="0" marL="457200" rtl="0" algn="l">
              <a:spcBef>
                <a:spcPts val="0"/>
              </a:spcBef>
              <a:spcAft>
                <a:spcPts val="0"/>
              </a:spcAft>
              <a:buSzPts val="1800"/>
              <a:buChar char="●"/>
            </a:pPr>
            <a:r>
              <a:rPr lang="en"/>
              <a:t>Better way: add up all predictions weighted by hypothesis probabilities</a:t>
            </a:r>
            <a:endParaRPr/>
          </a:p>
          <a:p>
            <a:pPr indent="-342900" lvl="0" marL="457200" rtl="0" algn="l">
              <a:spcBef>
                <a:spcPts val="0"/>
              </a:spcBef>
              <a:spcAft>
                <a:spcPts val="0"/>
              </a:spcAft>
              <a:buSzPts val="1800"/>
              <a:buChar char="●"/>
            </a:pPr>
            <a:r>
              <a:rPr b="1" lang="en"/>
              <a:t>P(</a:t>
            </a:r>
            <a:r>
              <a:rPr b="1" i="1" lang="en"/>
              <a:t>X</a:t>
            </a:r>
            <a:r>
              <a:rPr b="1" lang="en"/>
              <a:t>) = P(</a:t>
            </a:r>
            <a:r>
              <a:rPr b="1" i="1" lang="en"/>
              <a:t>X</a:t>
            </a:r>
            <a:r>
              <a:rPr b="1" lang="en"/>
              <a:t> | </a:t>
            </a:r>
            <a:r>
              <a:rPr b="1" i="1" lang="en"/>
              <a:t>H</a:t>
            </a:r>
            <a:r>
              <a:rPr b="1" baseline="-25000" lang="en"/>
              <a:t>1</a:t>
            </a:r>
            <a:r>
              <a:rPr b="1" lang="en"/>
              <a:t>) P(</a:t>
            </a:r>
            <a:r>
              <a:rPr b="1" i="1" lang="en"/>
              <a:t>H</a:t>
            </a:r>
            <a:r>
              <a:rPr b="1" baseline="-25000" lang="en"/>
              <a:t>1</a:t>
            </a:r>
            <a:r>
              <a:rPr b="1" lang="en"/>
              <a:t>) + … + P(</a:t>
            </a:r>
            <a:r>
              <a:rPr b="1" i="1" lang="en"/>
              <a:t>X</a:t>
            </a:r>
            <a:r>
              <a:rPr b="1" lang="en"/>
              <a:t> | </a:t>
            </a:r>
            <a:r>
              <a:rPr b="1" i="1" lang="en"/>
              <a:t>H</a:t>
            </a:r>
            <a:r>
              <a:rPr b="1" baseline="-25000" i="1" lang="en"/>
              <a:t>n</a:t>
            </a:r>
            <a:r>
              <a:rPr b="1" lang="en"/>
              <a:t>) P(</a:t>
            </a:r>
            <a:r>
              <a:rPr b="1" i="1" lang="en"/>
              <a:t>H</a:t>
            </a:r>
            <a:r>
              <a:rPr b="1" baseline="-25000" i="1" lang="en"/>
              <a:t>n</a:t>
            </a:r>
            <a:r>
              <a:rPr b="1" lang="en"/>
              <a:t>)</a:t>
            </a:r>
            <a:r>
              <a:rPr lang="en"/>
              <a:t> is just basic marginalization</a:t>
            </a:r>
            <a:endParaRPr/>
          </a:p>
          <a:p>
            <a:pPr indent="-342900" lvl="0" marL="457200" rtl="0" algn="l">
              <a:spcBef>
                <a:spcPts val="0"/>
              </a:spcBef>
              <a:spcAft>
                <a:spcPts val="0"/>
              </a:spcAft>
              <a:buSzPts val="1800"/>
              <a:buChar char="●"/>
            </a:pPr>
            <a:r>
              <a:rPr b="1" lang="en"/>
              <a:t>Gibbs sampling</a:t>
            </a:r>
            <a:r>
              <a:rPr lang="en"/>
              <a:t>: choose a random hypothesis </a:t>
            </a:r>
            <a:r>
              <a:rPr i="1" lang="en"/>
              <a:t>H</a:t>
            </a:r>
            <a:r>
              <a:rPr baseline="-25000" i="1" lang="en"/>
              <a:t>r</a:t>
            </a:r>
            <a:r>
              <a:rPr lang="en"/>
              <a:t> weighted by P(</a:t>
            </a:r>
            <a:r>
              <a:rPr i="1" lang="en"/>
              <a:t>H</a:t>
            </a:r>
            <a:r>
              <a:rPr baseline="-25000" i="1" lang="en"/>
              <a:t>r</a:t>
            </a:r>
            <a:r>
              <a:rPr lang="en"/>
              <a:t>)</a:t>
            </a:r>
            <a:endParaRPr/>
          </a:p>
          <a:p>
            <a:pPr indent="-342900" lvl="0" marL="457200" rtl="0" algn="l">
              <a:spcBef>
                <a:spcPts val="0"/>
              </a:spcBef>
              <a:spcAft>
                <a:spcPts val="0"/>
              </a:spcAft>
              <a:buSzPts val="1800"/>
              <a:buChar char="●"/>
            </a:pPr>
            <a:r>
              <a:rPr lang="en"/>
              <a:t>Using only this </a:t>
            </a:r>
            <a:r>
              <a:rPr i="1" lang="en"/>
              <a:t>H</a:t>
            </a:r>
            <a:r>
              <a:rPr baseline="-25000" i="1" lang="en"/>
              <a:t>r</a:t>
            </a:r>
            <a:r>
              <a:rPr lang="en"/>
              <a:t>, error probability still surprisingly small</a:t>
            </a:r>
            <a:endParaRPr/>
          </a:p>
        </p:txBody>
      </p:sp>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3" name="Shape 1393"/>
        <p:cNvGrpSpPr/>
        <p:nvPr/>
      </p:nvGrpSpPr>
      <p:grpSpPr>
        <a:xfrm>
          <a:off x="0" y="0"/>
          <a:ext cx="0" cy="0"/>
          <a:chOff x="0" y="0"/>
          <a:chExt cx="0" cy="0"/>
        </a:xfrm>
      </p:grpSpPr>
      <p:sp>
        <p:nvSpPr>
          <p:cNvPr id="1394" name="Google Shape;1394;p2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Only Unlikely Hypotheses Survive</a:t>
            </a:r>
            <a:endParaRPr/>
          </a:p>
        </p:txBody>
      </p:sp>
      <p:sp>
        <p:nvSpPr>
          <p:cNvPr id="1395" name="Google Shape;1395;p2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initial set of hypotheses must cover all possible situations that can occur</a:t>
            </a:r>
            <a:endParaRPr/>
          </a:p>
          <a:p>
            <a:pPr indent="-342900" lvl="0" marL="457200" rtl="0" algn="l">
              <a:spcBef>
                <a:spcPts val="0"/>
              </a:spcBef>
              <a:spcAft>
                <a:spcPts val="0"/>
              </a:spcAft>
              <a:buSzPts val="1800"/>
              <a:buChar char="●"/>
            </a:pPr>
            <a:r>
              <a:rPr lang="en"/>
              <a:t>Technique works only when we are dealing with "Known unknowns"</a:t>
            </a:r>
            <a:endParaRPr/>
          </a:p>
          <a:p>
            <a:pPr indent="-342900" lvl="0" marL="457200" rtl="0" algn="l">
              <a:spcBef>
                <a:spcPts val="0"/>
              </a:spcBef>
              <a:spcAft>
                <a:spcPts val="0"/>
              </a:spcAft>
              <a:buSzPts val="1800"/>
              <a:buChar char="●"/>
            </a:pPr>
            <a:r>
              <a:rPr lang="en"/>
              <a:t>However, sometimes the </a:t>
            </a:r>
            <a:r>
              <a:rPr lang="en"/>
              <a:t>evidence</a:t>
            </a:r>
            <a:r>
              <a:rPr lang="en"/>
              <a:t> </a:t>
            </a:r>
            <a:r>
              <a:rPr i="1" lang="en"/>
              <a:t>E</a:t>
            </a:r>
            <a:r>
              <a:rPr lang="en"/>
              <a:t> is so surprising that only hypotheses that were highly unlikely a priori survive that evidence</a:t>
            </a:r>
            <a:endParaRPr/>
          </a:p>
          <a:p>
            <a:pPr indent="-342900" lvl="0" marL="457200" rtl="0" algn="l">
              <a:spcBef>
                <a:spcPts val="0"/>
              </a:spcBef>
              <a:spcAft>
                <a:spcPts val="0"/>
              </a:spcAft>
              <a:buSzPts val="1800"/>
              <a:buChar char="●"/>
            </a:pPr>
            <a:r>
              <a:rPr lang="en"/>
              <a:t>Even though the original prior probabilities of the surviving hypotheses were something like 10</a:t>
            </a:r>
            <a:r>
              <a:rPr baseline="30000" lang="en"/>
              <a:t>–10</a:t>
            </a:r>
            <a:r>
              <a:rPr lang="en"/>
              <a:t> and 10</a:t>
            </a:r>
            <a:r>
              <a:rPr baseline="30000" lang="en"/>
              <a:t>–20</a:t>
            </a:r>
            <a:r>
              <a:rPr lang="en"/>
              <a:t>, the posterior probability of one being 1 – </a:t>
            </a:r>
            <a:r>
              <a:rPr lang="en"/>
              <a:t>10</a:t>
            </a:r>
            <a:r>
              <a:rPr baseline="30000" lang="en"/>
              <a:t>–10</a:t>
            </a:r>
            <a:r>
              <a:rPr lang="en"/>
              <a:t> and the other being 10</a:t>
            </a:r>
            <a:r>
              <a:rPr baseline="30000" lang="en"/>
              <a:t>–10</a:t>
            </a:r>
            <a:r>
              <a:rPr lang="en"/>
              <a:t> leaves little doubt of which one to bet on</a:t>
            </a:r>
            <a:endParaRPr/>
          </a:p>
          <a:p>
            <a:pPr indent="-342900" lvl="0" marL="457200" rtl="0" algn="l">
              <a:spcBef>
                <a:spcPts val="0"/>
              </a:spcBef>
              <a:spcAft>
                <a:spcPts val="0"/>
              </a:spcAft>
              <a:buSzPts val="1800"/>
              <a:buChar char="●"/>
            </a:pPr>
            <a:r>
              <a:rPr lang="en"/>
              <a:t>Once you have eliminated the impossible, what remains must be the truth</a:t>
            </a:r>
            <a:endParaRPr/>
          </a:p>
        </p:txBody>
      </p:sp>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2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401" name="Google Shape;1401;p2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402" name="Google Shape;1402;p229"/>
          <p:cNvPicPr preferRelativeResize="0"/>
          <p:nvPr/>
        </p:nvPicPr>
        <p:blipFill>
          <a:blip r:embed="rId3">
            <a:alphaModFix/>
          </a:blip>
          <a:stretch>
            <a:fillRect/>
          </a:stretch>
        </p:blipFill>
        <p:spPr>
          <a:xfrm>
            <a:off x="1092777" y="520300"/>
            <a:ext cx="6958455" cy="3949075"/>
          </a:xfrm>
          <a:prstGeom prst="rect">
            <a:avLst/>
          </a:prstGeom>
          <a:noFill/>
          <a:ln>
            <a:noFill/>
          </a:ln>
        </p:spPr>
      </p:pic>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sp>
        <p:nvSpPr>
          <p:cNvPr id="1407" name="Google Shape;1407;p2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From </a:t>
            </a:r>
            <a:r>
              <a:rPr i="1" lang="en"/>
              <a:t>Casino</a:t>
            </a:r>
            <a:r>
              <a:rPr lang="en"/>
              <a:t> (1995 film)</a:t>
            </a:r>
            <a:endParaRPr/>
          </a:p>
        </p:txBody>
      </p:sp>
      <p:sp>
        <p:nvSpPr>
          <p:cNvPr id="1408" name="Google Shape;1408;p2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lnSpc>
                <a:spcPct val="124090"/>
              </a:lnSpc>
              <a:spcBef>
                <a:spcPts val="0"/>
              </a:spcBef>
              <a:spcAft>
                <a:spcPts val="0"/>
              </a:spcAft>
              <a:buNone/>
            </a:pPr>
            <a:r>
              <a:rPr b="1" lang="en" sz="1500">
                <a:solidFill>
                  <a:srgbClr val="70579D"/>
                </a:solidFill>
                <a:uFill>
                  <a:noFill/>
                </a:uFill>
                <a:latin typeface="Verdana"/>
                <a:ea typeface="Verdana"/>
                <a:cs typeface="Verdana"/>
                <a:sym typeface="Verdana"/>
                <a:hlinkClick r:id="rId3">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Four reels, sevens across on three $15,000 jackpots. Do you have any idea what the odds are?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4">
                  <a:extLst>
                    <a:ext uri="{A12FA001-AC4F-418D-AE19-62706E023703}">
                      <ahyp:hlinkClr val="tx"/>
                    </a:ext>
                  </a:extLst>
                </a:hlinkClick>
              </a:rPr>
              <a:t>Don Ward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Shoot, it's gotta be in the millions, maybe more.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5">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Three fuckin' jackpots in 20 minutes? Why didn't you pull the machines? Why didn't you call me?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6">
                  <a:extLst>
                    <a:ext uri="{A12FA001-AC4F-418D-AE19-62706E023703}">
                      <ahyp:hlinkClr val="tx"/>
                    </a:ext>
                  </a:extLst>
                </a:hlinkClick>
              </a:rPr>
              <a:t>Don Ward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Well, it happened so quick, 3 guys won; I didn't have a chance...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7">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i="1" lang="en" sz="1500">
                <a:solidFill>
                  <a:srgbClr val="333333"/>
                </a:solidFill>
                <a:latin typeface="Verdana"/>
                <a:ea typeface="Verdana"/>
                <a:cs typeface="Verdana"/>
                <a:sym typeface="Verdana"/>
              </a:rPr>
              <a:t>[interrupts]  </a:t>
            </a:r>
            <a:r>
              <a:rPr lang="en" sz="1500">
                <a:solidFill>
                  <a:srgbClr val="333333"/>
                </a:solidFill>
                <a:latin typeface="Verdana"/>
                <a:ea typeface="Verdana"/>
                <a:cs typeface="Verdana"/>
                <a:sym typeface="Verdana"/>
              </a:rPr>
              <a:t>You didn't see the scam? You didn't see what was going on?</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8">
                  <a:extLst>
                    <a:ext uri="{A12FA001-AC4F-418D-AE19-62706E023703}">
                      <ahyp:hlinkClr val="tx"/>
                    </a:ext>
                  </a:extLst>
                </a:hlinkClick>
              </a:rPr>
              <a:t>Don Ward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Well, there's no way to determine that...</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9">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Yes there is! An infallible way, they won!</a:t>
            </a:r>
            <a:endParaRPr sz="1500">
              <a:solidFill>
                <a:srgbClr val="333333"/>
              </a:solidFill>
              <a:latin typeface="Verdana"/>
              <a:ea typeface="Verdana"/>
              <a:cs typeface="Verdana"/>
              <a:sym typeface="Verdana"/>
            </a:endParaRPr>
          </a:p>
          <a:p>
            <a:pPr indent="0" lvl="0" marL="0" rtl="0" algn="l">
              <a:spcBef>
                <a:spcPts val="300"/>
              </a:spcBef>
              <a:spcAft>
                <a:spcPts val="1200"/>
              </a:spcAft>
              <a:buNone/>
            </a:pPr>
            <a:r>
              <a:t/>
            </a:r>
            <a:endParaRPr/>
          </a:p>
        </p:txBody>
      </p:sp>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2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Into Default Logic</a:t>
            </a:r>
            <a:endParaRPr/>
          </a:p>
        </p:txBody>
      </p:sp>
      <p:sp>
        <p:nvSpPr>
          <p:cNvPr id="1414" name="Google Shape;1414;p2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solidFill>
                  <a:srgbClr val="000000"/>
                </a:solidFill>
                <a:highlight>
                  <a:srgbClr val="FFFFFF"/>
                </a:highlight>
              </a:rPr>
              <a:t>Other forms of uncertainty are modelled with different techniques</a:t>
            </a:r>
            <a:endParaRPr>
              <a:solidFill>
                <a:srgbClr val="000000"/>
              </a:solidFill>
              <a:highlight>
                <a:srgbClr val="FFFFFF"/>
              </a:highlight>
            </a:endParaRPr>
          </a:p>
          <a:p>
            <a:pPr indent="-342900" lvl="0" marL="457200" rtl="0" algn="l">
              <a:spcBef>
                <a:spcPts val="0"/>
              </a:spcBef>
              <a:spcAft>
                <a:spcPts val="0"/>
              </a:spcAft>
              <a:buSzPts val="1800"/>
              <a:buChar char="●"/>
            </a:pPr>
            <a:r>
              <a:rPr lang="en">
                <a:solidFill>
                  <a:srgbClr val="000000"/>
                </a:solidFill>
                <a:highlight>
                  <a:srgbClr val="FFFFFF"/>
                </a:highlight>
              </a:rPr>
              <a:t>Consider the following facts, expressed as a tiny story in spirit of the AI researcher Roger Schank (1946–2023)</a:t>
            </a:r>
            <a:endParaRPr>
              <a:solidFill>
                <a:srgbClr val="000000"/>
              </a:solidFill>
              <a:highlight>
                <a:srgbClr val="FFFFFF"/>
              </a:highlight>
            </a:endParaRPr>
          </a:p>
          <a:p>
            <a:pPr indent="-342900" lvl="0" marL="457200" rtl="0" algn="l">
              <a:spcBef>
                <a:spcPts val="0"/>
              </a:spcBef>
              <a:spcAft>
                <a:spcPts val="0"/>
              </a:spcAft>
              <a:buSzPts val="1800"/>
              <a:buChar char="●"/>
            </a:pPr>
            <a:r>
              <a:rPr lang="en">
                <a:solidFill>
                  <a:srgbClr val="000000"/>
                </a:solidFill>
                <a:highlight>
                  <a:srgbClr val="FFFFFF"/>
                </a:highlight>
              </a:rPr>
              <a:t>(The instructor happened to read one of his translated books, most likely "​</a:t>
            </a:r>
            <a:r>
              <a:rPr lang="en">
                <a:solidFill>
                  <a:srgbClr val="1155CC"/>
                </a:solidFill>
                <a:highlight>
                  <a:srgbClr val="FFFFFF"/>
                </a:highlight>
              </a:rPr>
              <a:t>The Connoisseur's Guide to the Mind​</a:t>
            </a:r>
            <a:r>
              <a:rPr lang="en">
                <a:solidFill>
                  <a:srgbClr val="000000"/>
                </a:solidFill>
                <a:highlight>
                  <a:srgbClr val="FFFFFF"/>
                </a:highlight>
              </a:rPr>
              <a:t>", in the local library, and here we are now.)</a:t>
            </a:r>
            <a:endParaRPr>
              <a:solidFill>
                <a:srgbClr val="000000"/>
              </a:solidFill>
              <a:highlight>
                <a:srgbClr val="FFFFFF"/>
              </a:highlight>
            </a:endParaRPr>
          </a:p>
          <a:p>
            <a:pPr indent="-342900" lvl="0" marL="457200" marR="0" rtl="0" algn="l">
              <a:lnSpc>
                <a:spcPct val="115000"/>
              </a:lnSpc>
              <a:spcBef>
                <a:spcPts val="0"/>
              </a:spcBef>
              <a:spcAft>
                <a:spcPts val="0"/>
              </a:spcAft>
              <a:buSzPts val="1800"/>
              <a:buChar char="●"/>
            </a:pPr>
            <a:r>
              <a:rPr lang="en">
                <a:solidFill>
                  <a:srgbClr val="000000"/>
                </a:solidFill>
                <a:highlight>
                  <a:srgbClr val="FFFFFF"/>
                </a:highlight>
              </a:rPr>
              <a:t>“</a:t>
            </a:r>
            <a:r>
              <a:rPr i="1" lang="en">
                <a:solidFill>
                  <a:srgbClr val="000000"/>
                </a:solidFill>
                <a:highlight>
                  <a:srgbClr val="FFFFFF"/>
                </a:highlight>
              </a:rPr>
              <a:t>​During her lunch break from her job at the bank, Linda walked into the greasy spoon diner next door. As she sat down, the waitress brought her the menu and a cup of coffee.</a:t>
            </a:r>
            <a:r>
              <a:rPr lang="en">
                <a:solidFill>
                  <a:srgbClr val="000000"/>
                </a:solidFill>
                <a:highlight>
                  <a:srgbClr val="FFFFFF"/>
                </a:highlight>
              </a:rPr>
              <a:t>”​</a:t>
            </a:r>
            <a:endParaRPr>
              <a:solidFill>
                <a:srgbClr val="000000"/>
              </a:solidFill>
              <a:highlight>
                <a:srgbClr val="FFFFFF"/>
              </a:highlight>
            </a:endParaRPr>
          </a:p>
          <a:p>
            <a:pPr indent="-342900" lvl="0" marL="457200" marR="0" rtl="0" algn="l">
              <a:lnSpc>
                <a:spcPct val="115000"/>
              </a:lnSpc>
              <a:spcBef>
                <a:spcPts val="0"/>
              </a:spcBef>
              <a:spcAft>
                <a:spcPts val="0"/>
              </a:spcAft>
              <a:buSzPts val="1800"/>
              <a:buChar char="●"/>
            </a:pPr>
            <a:r>
              <a:rPr lang="en">
                <a:solidFill>
                  <a:srgbClr val="000000"/>
                </a:solidFill>
                <a:highlight>
                  <a:srgbClr val="FFFFFF"/>
                </a:highlight>
              </a:rPr>
              <a:t>What facts are logically entailed by this story?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Paperclip Maximizer</a:t>
            </a:r>
            <a:endParaRPr/>
          </a:p>
        </p:txBody>
      </p:sp>
      <p:sp>
        <p:nvSpPr>
          <p:cNvPr id="220" name="Google Shape;220;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Akin to </a:t>
            </a:r>
            <a:r>
              <a:rPr i="1" lang="en"/>
              <a:t>Fantasia</a:t>
            </a:r>
            <a:r>
              <a:rPr lang="en"/>
              <a:t>, be careful what you wish for, since you might </a:t>
            </a:r>
            <a:r>
              <a:rPr lang="en"/>
              <a:t>just</a:t>
            </a:r>
            <a:r>
              <a:rPr lang="en"/>
              <a:t> get it</a:t>
            </a:r>
            <a:endParaRPr/>
          </a:p>
          <a:p>
            <a:pPr indent="-342900" lvl="0" marL="457200" rtl="0" algn="l">
              <a:spcBef>
                <a:spcPts val="0"/>
              </a:spcBef>
              <a:spcAft>
                <a:spcPts val="0"/>
              </a:spcAft>
              <a:buSzPts val="1800"/>
              <a:buChar char="●"/>
            </a:pPr>
            <a:r>
              <a:rPr lang="en"/>
              <a:t>Machines don't care what you "intend" any more than fire </a:t>
            </a:r>
            <a:r>
              <a:rPr lang="en"/>
              <a:t>would care that you "intended" to only burn down some weeds, not the entire neighbourhood</a:t>
            </a:r>
            <a:endParaRPr/>
          </a:p>
          <a:p>
            <a:pPr indent="-342900" lvl="0" marL="457200" rtl="0" algn="l">
              <a:spcBef>
                <a:spcPts val="0"/>
              </a:spcBef>
              <a:spcAft>
                <a:spcPts val="0"/>
              </a:spcAft>
              <a:buSzPts val="1800"/>
              <a:buChar char="●"/>
            </a:pPr>
            <a:r>
              <a:rPr lang="en"/>
              <a:t>AI alignment problem is a </a:t>
            </a:r>
            <a:r>
              <a:rPr lang="en"/>
              <a:t>wicked</a:t>
            </a:r>
            <a:r>
              <a:rPr lang="en"/>
              <a:t> problem even to define, let alone solve</a:t>
            </a:r>
            <a:endParaRPr/>
          </a:p>
          <a:p>
            <a:pPr indent="-342900" lvl="0" marL="457200" rtl="0" algn="l">
              <a:spcBef>
                <a:spcPts val="0"/>
              </a:spcBef>
              <a:spcAft>
                <a:spcPts val="0"/>
              </a:spcAft>
              <a:buSzPts val="1800"/>
              <a:buChar char="●"/>
            </a:pPr>
            <a:r>
              <a:rPr lang="en"/>
              <a:t>G</a:t>
            </a:r>
            <a:r>
              <a:rPr lang="en"/>
              <a:t>eneral intelligence AI that is given the task of maximizing some particular outcome for perpetuity will inevitably choose actions that keep it functional, for the simple reason that a broken agent cannot maximize anything</a:t>
            </a:r>
            <a:endParaRPr/>
          </a:p>
          <a:p>
            <a:pPr indent="-342900" lvl="0" marL="457200" rtl="0" algn="l">
              <a:spcBef>
                <a:spcPts val="0"/>
              </a:spcBef>
              <a:spcAft>
                <a:spcPts val="0"/>
              </a:spcAft>
              <a:buSzPts val="1800"/>
              <a:buChar char="●"/>
            </a:pPr>
            <a:r>
              <a:rPr lang="en"/>
              <a:t>These actions include protecting itself against attempts to shut it down</a:t>
            </a:r>
            <a:endParaRPr/>
          </a:p>
          <a:p>
            <a:pPr indent="-342900" lvl="0" marL="457200" rtl="0" algn="l">
              <a:spcBef>
                <a:spcPts val="0"/>
              </a:spcBef>
              <a:spcAft>
                <a:spcPts val="0"/>
              </a:spcAft>
              <a:buSzPts val="1800"/>
              <a:buChar char="●"/>
            </a:pPr>
            <a:r>
              <a:rPr lang="en"/>
              <a:t>The famous "</a:t>
            </a:r>
            <a:r>
              <a:rPr b="1" lang="en"/>
              <a:t>paperclip maximizer</a:t>
            </a:r>
            <a:r>
              <a:rPr lang="en"/>
              <a:t>" problem of AI ethics</a:t>
            </a:r>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8" name="Shape 1418"/>
        <p:cNvGrpSpPr/>
        <p:nvPr/>
      </p:nvGrpSpPr>
      <p:grpSpPr>
        <a:xfrm>
          <a:off x="0" y="0"/>
          <a:ext cx="0" cy="0"/>
          <a:chOff x="0" y="0"/>
          <a:chExt cx="0" cy="0"/>
        </a:xfrm>
      </p:grpSpPr>
      <p:sp>
        <p:nvSpPr>
          <p:cNvPr id="1419" name="Google Shape;1419;p2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None of These Are Entailed!</a:t>
            </a:r>
            <a:endParaRPr/>
          </a:p>
        </p:txBody>
      </p:sp>
      <p:sp>
        <p:nvSpPr>
          <p:cNvPr id="1420" name="Google Shape;1420;p2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rgbClr val="000000"/>
              </a:buClr>
              <a:buSzPts val="1500"/>
              <a:buChar char="●"/>
            </a:pPr>
            <a:r>
              <a:rPr lang="en" sz="1500">
                <a:solidFill>
                  <a:srgbClr val="000000"/>
                </a:solidFill>
                <a:highlight>
                  <a:srgbClr val="FFFFFF"/>
                </a:highlight>
              </a:rPr>
              <a:t>Linda sat down on a chair at one of the customer tables (as opposed to, say, on the table itself, on the floor or behind the checkout counter).</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Char char="●"/>
            </a:pPr>
            <a:r>
              <a:rPr lang="en" sz="1500">
                <a:solidFill>
                  <a:srgbClr val="000000"/>
                </a:solidFill>
                <a:highlight>
                  <a:srgbClr val="FFFFFF"/>
                </a:highlight>
              </a:rPr>
              <a:t>Linda’s job does not involve operating heavy machinery or giving out prescription medication.</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Char char="●"/>
            </a:pPr>
            <a:r>
              <a:rPr lang="en" sz="1500">
                <a:solidFill>
                  <a:srgbClr val="000000"/>
                </a:solidFill>
                <a:highlight>
                  <a:srgbClr val="FFFFFF"/>
                </a:highlight>
              </a:rPr>
              <a:t>Linda took off her hat, gloves and coat before sitting down, but she did not take off her shoes.</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Char char="●"/>
            </a:pPr>
            <a:r>
              <a:rPr lang="en" sz="1500">
                <a:solidFill>
                  <a:srgbClr val="000000"/>
                </a:solidFill>
                <a:highlight>
                  <a:srgbClr val="FFFFFF"/>
                </a:highlight>
              </a:rPr>
              <a:t>The table that Linda sat down at had napkins, ketchup and mustard somewhere on it. Linda did not pour any of this ketchup or mustard in her cup of coffee, nor did she eat the napkins.</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Char char="●"/>
            </a:pPr>
            <a:r>
              <a:rPr lang="en" sz="1500">
                <a:solidFill>
                  <a:srgbClr val="000000"/>
                </a:solidFill>
                <a:highlight>
                  <a:srgbClr val="FFFFFF"/>
                </a:highlight>
              </a:rPr>
              <a:t>The coffee was hot, and Linda drank it from the cup instead of pouring it on her food. On the other hand, mustard and ketchup, if Linda later consumed any, were poured on the food. </a:t>
            </a:r>
            <a:endParaRPr sz="1500">
              <a:solidFill>
                <a:srgbClr val="000000"/>
              </a:solidFill>
              <a:highlight>
                <a:srgbClr val="FFFFFF"/>
              </a:highlight>
            </a:endParaRPr>
          </a:p>
          <a:p>
            <a:pPr indent="-323850" lvl="0" marL="457200" rtl="0" algn="l">
              <a:spcBef>
                <a:spcPts val="0"/>
              </a:spcBef>
              <a:spcAft>
                <a:spcPts val="0"/>
              </a:spcAft>
              <a:buClr>
                <a:srgbClr val="000000"/>
              </a:buClr>
              <a:buSzPts val="1500"/>
              <a:buChar char="●"/>
            </a:pPr>
            <a:r>
              <a:rPr lang="en" sz="1500">
                <a:solidFill>
                  <a:srgbClr val="000000"/>
                </a:solidFill>
                <a:highlight>
                  <a:srgbClr val="FFFFFF"/>
                </a:highlight>
              </a:rPr>
              <a:t>Linda is a human (as opposed to, for example, a service dog or a carrier pigeon) and has at most two arms, at most two legs and exactly one head.</a:t>
            </a:r>
            <a:endParaRPr sz="2200"/>
          </a:p>
        </p:txBody>
      </p:sp>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sp>
        <p:nvSpPr>
          <p:cNvPr id="1425" name="Google Shape;1425;p2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Default Logic</a:t>
            </a:r>
            <a:endParaRPr/>
          </a:p>
        </p:txBody>
      </p:sp>
      <p:sp>
        <p:nvSpPr>
          <p:cNvPr id="1426" name="Google Shape;1426;p2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Default logic</a:t>
            </a:r>
            <a:r>
              <a:rPr lang="en"/>
              <a:t> is a </a:t>
            </a:r>
            <a:r>
              <a:rPr b="1" lang="en"/>
              <a:t>non-monotonic extension</a:t>
            </a:r>
            <a:r>
              <a:rPr lang="en"/>
              <a:t> of predicate logic </a:t>
            </a:r>
            <a:endParaRPr/>
          </a:p>
          <a:p>
            <a:pPr indent="-342900" lvl="0" marL="457200" rtl="0" algn="l">
              <a:spcBef>
                <a:spcPts val="0"/>
              </a:spcBef>
              <a:spcAft>
                <a:spcPts val="0"/>
              </a:spcAft>
              <a:buSzPts val="1800"/>
              <a:buChar char="●"/>
            </a:pPr>
            <a:r>
              <a:rPr lang="en"/>
              <a:t>Inference rules extended to allow default rules that are assumed to be true unless explicitly proven false</a:t>
            </a:r>
            <a:endParaRPr/>
          </a:p>
          <a:p>
            <a:pPr indent="-342900" lvl="0" marL="457200" rtl="0" algn="l">
              <a:spcBef>
                <a:spcPts val="0"/>
              </a:spcBef>
              <a:spcAft>
                <a:spcPts val="0"/>
              </a:spcAft>
              <a:buSzPts val="1800"/>
              <a:buChar char="●"/>
            </a:pPr>
            <a:r>
              <a:rPr lang="en"/>
              <a:t>For example, every bird is assumed to be able to fly, unless proven otherwise</a:t>
            </a:r>
            <a:endParaRPr/>
          </a:p>
          <a:p>
            <a:pPr indent="-342900" lvl="0" marL="457200" rtl="0" algn="l">
              <a:spcBef>
                <a:spcPts val="0"/>
              </a:spcBef>
              <a:spcAft>
                <a:spcPts val="0"/>
              </a:spcAft>
              <a:buSzPts val="1800"/>
              <a:buChar char="●"/>
            </a:pPr>
            <a:r>
              <a:rPr lang="en"/>
              <a:t>If </a:t>
            </a:r>
            <a:r>
              <a:rPr lang="en">
                <a:latin typeface="Consolas"/>
                <a:ea typeface="Consolas"/>
                <a:cs typeface="Consolas"/>
                <a:sym typeface="Consolas"/>
              </a:rPr>
              <a:t>tweety</a:t>
            </a:r>
            <a:r>
              <a:rPr lang="en"/>
              <a:t> is a bird, we infer that </a:t>
            </a:r>
            <a:r>
              <a:rPr lang="en">
                <a:latin typeface="Consolas"/>
                <a:ea typeface="Consolas"/>
                <a:cs typeface="Consolas"/>
                <a:sym typeface="Consolas"/>
              </a:rPr>
              <a:t>tweety</a:t>
            </a:r>
            <a:r>
              <a:rPr lang="en"/>
              <a:t> can fly</a:t>
            </a:r>
            <a:endParaRPr/>
          </a:p>
          <a:p>
            <a:pPr indent="-342900" lvl="0" marL="457200" rtl="0" algn="l">
              <a:spcBef>
                <a:spcPts val="0"/>
              </a:spcBef>
              <a:spcAft>
                <a:spcPts val="0"/>
              </a:spcAft>
              <a:buSzPts val="1800"/>
              <a:buChar char="●"/>
            </a:pPr>
            <a:r>
              <a:rPr lang="en"/>
              <a:t>If </a:t>
            </a:r>
            <a:r>
              <a:rPr lang="en">
                <a:latin typeface="Consolas"/>
                <a:ea typeface="Consolas"/>
                <a:cs typeface="Consolas"/>
                <a:sym typeface="Consolas"/>
              </a:rPr>
              <a:t>tweety</a:t>
            </a:r>
            <a:r>
              <a:rPr lang="en"/>
              <a:t> is later revealed to be a penguin, must revoke earlier inference</a:t>
            </a:r>
            <a:endParaRPr/>
          </a:p>
          <a:p>
            <a:pPr indent="-342900" lvl="0" marL="457200" rtl="0" algn="l">
              <a:spcBef>
                <a:spcPts val="0"/>
              </a:spcBef>
              <a:spcAft>
                <a:spcPts val="0"/>
              </a:spcAft>
              <a:buSzPts val="1800"/>
              <a:buChar char="●"/>
            </a:pPr>
            <a:r>
              <a:rPr lang="en"/>
              <a:t>Must keep track of not just inferred sentences, but their proofs</a:t>
            </a:r>
            <a:endParaRPr/>
          </a:p>
          <a:p>
            <a:pPr indent="-342900" lvl="0" marL="457200" rtl="0" algn="l">
              <a:spcBef>
                <a:spcPts val="0"/>
              </a:spcBef>
              <a:spcAft>
                <a:spcPts val="0"/>
              </a:spcAft>
              <a:buSzPts val="1800"/>
              <a:buChar char="●"/>
            </a:pPr>
            <a:r>
              <a:rPr lang="en"/>
              <a:t>What if default rules are contradictory, as in "Nixon diamond" ? </a:t>
            </a:r>
            <a:endParaRPr/>
          </a:p>
        </p:txBody>
      </p:sp>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0" name="Shape 1430"/>
        <p:cNvGrpSpPr/>
        <p:nvPr/>
      </p:nvGrpSpPr>
      <p:grpSpPr>
        <a:xfrm>
          <a:off x="0" y="0"/>
          <a:ext cx="0" cy="0"/>
          <a:chOff x="0" y="0"/>
          <a:chExt cx="0" cy="0"/>
        </a:xfrm>
      </p:grpSpPr>
      <p:sp>
        <p:nvSpPr>
          <p:cNvPr id="1431" name="Google Shape;1431;p234"/>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10: Simple Decisions</a:t>
            </a:r>
            <a:endParaRPr/>
          </a:p>
        </p:txBody>
      </p:sp>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5" name="Shape 1435"/>
        <p:cNvGrpSpPr/>
        <p:nvPr/>
      </p:nvGrpSpPr>
      <p:grpSpPr>
        <a:xfrm>
          <a:off x="0" y="0"/>
          <a:ext cx="0" cy="0"/>
          <a:chOff x="0" y="0"/>
          <a:chExt cx="0" cy="0"/>
        </a:xfrm>
      </p:grpSpPr>
      <p:sp>
        <p:nvSpPr>
          <p:cNvPr id="1436" name="Google Shape;1436;p2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Turning Ordinal Preferences into Cardinal</a:t>
            </a:r>
            <a:endParaRPr/>
          </a:p>
        </p:txBody>
      </p:sp>
      <p:sp>
        <p:nvSpPr>
          <p:cNvPr id="1437" name="Google Shape;1437;p2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three </a:t>
            </a:r>
            <a:r>
              <a:rPr lang="en"/>
              <a:t>outcomes A, B and C,</a:t>
            </a:r>
            <a:r>
              <a:rPr lang="en"/>
              <a:t> some agent has preferences </a:t>
            </a:r>
            <a:r>
              <a:rPr lang="en"/>
              <a:t>A ≻ B ≻ C</a:t>
            </a:r>
            <a:endParaRPr/>
          </a:p>
          <a:p>
            <a:pPr indent="-342900" lvl="0" marL="457200" rtl="0" algn="l">
              <a:spcBef>
                <a:spcPts val="0"/>
              </a:spcBef>
              <a:spcAft>
                <a:spcPts val="0"/>
              </a:spcAft>
              <a:buSzPts val="1800"/>
              <a:buChar char="●"/>
            </a:pPr>
            <a:r>
              <a:rPr lang="en"/>
              <a:t>This ordering doesn't say anything about relative preferences</a:t>
            </a:r>
            <a:endParaRPr/>
          </a:p>
          <a:p>
            <a:pPr indent="-342900" lvl="0" marL="457200" rtl="0" algn="l">
              <a:spcBef>
                <a:spcPts val="0"/>
              </a:spcBef>
              <a:spcAft>
                <a:spcPts val="0"/>
              </a:spcAft>
              <a:buSzPts val="1800"/>
              <a:buChar char="●"/>
            </a:pPr>
            <a:r>
              <a:rPr lang="en"/>
              <a:t>For example, consider A = $1000, B = $999, C = $0</a:t>
            </a:r>
            <a:endParaRPr/>
          </a:p>
          <a:p>
            <a:pPr indent="-342900" lvl="0" marL="457200" rtl="0" algn="l">
              <a:spcBef>
                <a:spcPts val="0"/>
              </a:spcBef>
              <a:spcAft>
                <a:spcPts val="0"/>
              </a:spcAft>
              <a:buSzPts val="1800"/>
              <a:buChar char="●"/>
            </a:pPr>
            <a:r>
              <a:rPr lang="en"/>
              <a:t>For example, consider A = $1000, B = $1, C = $0</a:t>
            </a:r>
            <a:endParaRPr/>
          </a:p>
          <a:p>
            <a:pPr indent="-342900" lvl="0" marL="457200" rtl="0" algn="l">
              <a:spcBef>
                <a:spcPts val="0"/>
              </a:spcBef>
              <a:spcAft>
                <a:spcPts val="0"/>
              </a:spcAft>
              <a:buSzPts val="1800"/>
              <a:buChar char="●"/>
            </a:pPr>
            <a:r>
              <a:rPr lang="en"/>
              <a:t>Or even weirder, A = "get a duck", B = "get a chicken", C = "get kick in the butt"</a:t>
            </a:r>
            <a:endParaRPr/>
          </a:p>
          <a:p>
            <a:pPr indent="-342900" lvl="0" marL="457200" rtl="0" algn="l">
              <a:spcBef>
                <a:spcPts val="0"/>
              </a:spcBef>
              <a:spcAft>
                <a:spcPts val="0"/>
              </a:spcAft>
              <a:buSzPts val="1800"/>
              <a:buChar char="●"/>
            </a:pPr>
            <a:r>
              <a:rPr lang="en"/>
              <a:t>To measure the relative cardinalities of A, B and C, let's use over-under</a:t>
            </a:r>
            <a:endParaRPr/>
          </a:p>
          <a:p>
            <a:pPr indent="-342900" lvl="0" marL="457200" rtl="0" algn="l">
              <a:spcBef>
                <a:spcPts val="0"/>
              </a:spcBef>
              <a:spcAft>
                <a:spcPts val="0"/>
              </a:spcAft>
              <a:buSzPts val="1800"/>
              <a:buChar char="●"/>
            </a:pPr>
            <a:r>
              <a:rPr lang="en"/>
              <a:t>Find the probability </a:t>
            </a:r>
            <a:r>
              <a:rPr i="1" lang="en"/>
              <a:t>p</a:t>
            </a:r>
            <a:r>
              <a:rPr lang="en"/>
              <a:t> so that [</a:t>
            </a:r>
            <a:r>
              <a:rPr i="1" lang="en"/>
              <a:t>p</a:t>
            </a:r>
            <a:r>
              <a:rPr lang="en"/>
              <a:t>, A; (1 – </a:t>
            </a:r>
            <a:r>
              <a:rPr i="1" lang="en"/>
              <a:t>p</a:t>
            </a:r>
            <a:r>
              <a:rPr lang="en"/>
              <a:t>), C] ～ B</a:t>
            </a:r>
            <a:endParaRPr/>
          </a:p>
        </p:txBody>
      </p:sp>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1" name="Shape 1441"/>
        <p:cNvGrpSpPr/>
        <p:nvPr/>
      </p:nvGrpSpPr>
      <p:grpSpPr>
        <a:xfrm>
          <a:off x="0" y="0"/>
          <a:ext cx="0" cy="0"/>
          <a:chOff x="0" y="0"/>
          <a:chExt cx="0" cy="0"/>
        </a:xfrm>
      </p:grpSpPr>
      <p:sp>
        <p:nvSpPr>
          <p:cNvPr id="1442" name="Google Shape;1442;p2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Utility of Money Is Not Linear</a:t>
            </a:r>
            <a:endParaRPr/>
          </a:p>
        </p:txBody>
      </p:sp>
      <p:sp>
        <p:nvSpPr>
          <p:cNvPr id="1443" name="Google Shape;1443;p2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being such a good student, the friendly </a:t>
            </a:r>
            <a:r>
              <a:rPr lang="en"/>
              <a:t>billionaire</a:t>
            </a:r>
            <a:r>
              <a:rPr lang="en"/>
              <a:t> Tony Stark enters the lecture room to offer you a reward, the choice of two </a:t>
            </a:r>
            <a:r>
              <a:rPr lang="en"/>
              <a:t>lotteries:</a:t>
            </a:r>
            <a:br>
              <a:rPr lang="en"/>
            </a:br>
            <a:br>
              <a:rPr lang="en"/>
            </a:br>
            <a:r>
              <a:rPr lang="en"/>
              <a:t>A: [0.8, $4000; 0.2, $0]</a:t>
            </a:r>
            <a:br>
              <a:rPr lang="en"/>
            </a:br>
            <a:r>
              <a:rPr lang="en"/>
              <a:t>B: [1.0, $3000]</a:t>
            </a:r>
            <a:br>
              <a:rPr lang="en"/>
            </a:br>
            <a:endParaRPr/>
          </a:p>
          <a:p>
            <a:pPr indent="-342900" lvl="0" marL="457200" rtl="0" algn="l">
              <a:spcBef>
                <a:spcPts val="0"/>
              </a:spcBef>
              <a:spcAft>
                <a:spcPts val="0"/>
              </a:spcAft>
              <a:buSzPts val="1800"/>
              <a:buChar char="●"/>
            </a:pPr>
            <a:r>
              <a:rPr lang="en"/>
              <a:t>Noting that EV(A) = $3200 and EV(B) = $3000, which one will you choose?</a:t>
            </a:r>
            <a:endParaRPr/>
          </a:p>
          <a:p>
            <a:pPr indent="-342900" lvl="0" marL="457200" rtl="0" algn="l">
              <a:spcBef>
                <a:spcPts val="0"/>
              </a:spcBef>
              <a:spcAft>
                <a:spcPts val="0"/>
              </a:spcAft>
              <a:buSzPts val="1800"/>
              <a:buChar char="●"/>
            </a:pPr>
            <a:r>
              <a:rPr lang="en"/>
              <a:t>What if this lottery were offered to you a hundred times in sequence?</a:t>
            </a:r>
            <a:endParaRPr/>
          </a:p>
          <a:p>
            <a:pPr indent="-342900" lvl="0" marL="457200" rtl="0" algn="l">
              <a:spcBef>
                <a:spcPts val="0"/>
              </a:spcBef>
              <a:spcAft>
                <a:spcPts val="0"/>
              </a:spcAft>
              <a:buSzPts val="1800"/>
              <a:buChar char="●"/>
            </a:pPr>
            <a:r>
              <a:rPr lang="en"/>
              <a:t>What if you were a professional option trader dealing with hundreds of millions of dollars every day?</a:t>
            </a:r>
            <a:endParaRPr/>
          </a:p>
        </p:txBody>
      </p:sp>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7" name="Shape 1447"/>
        <p:cNvGrpSpPr/>
        <p:nvPr/>
      </p:nvGrpSpPr>
      <p:grpSpPr>
        <a:xfrm>
          <a:off x="0" y="0"/>
          <a:ext cx="0" cy="0"/>
          <a:chOff x="0" y="0"/>
          <a:chExt cx="0" cy="0"/>
        </a:xfrm>
      </p:grpSpPr>
      <p:sp>
        <p:nvSpPr>
          <p:cNvPr id="1448" name="Google Shape;1448;p2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Convex Utility of Money</a:t>
            </a:r>
            <a:endParaRPr/>
          </a:p>
        </p:txBody>
      </p:sp>
      <p:sp>
        <p:nvSpPr>
          <p:cNvPr id="1449" name="Google Shape;1449;p2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Utility of money is not linear, but follows a convex logistic curve</a:t>
            </a:r>
            <a:endParaRPr/>
          </a:p>
          <a:p>
            <a:pPr indent="-342900" lvl="0" marL="457200" rtl="0" algn="l">
              <a:spcBef>
                <a:spcPts val="0"/>
              </a:spcBef>
              <a:spcAft>
                <a:spcPts val="0"/>
              </a:spcAft>
              <a:buSzPts val="1800"/>
              <a:buChar char="●"/>
            </a:pPr>
            <a:r>
              <a:rPr lang="en"/>
              <a:t>Even though EV(A) &gt; EV(B), we still have EU(A) &lt; EU(B) </a:t>
            </a:r>
            <a:endParaRPr/>
          </a:p>
        </p:txBody>
      </p:sp>
      <p:pic>
        <p:nvPicPr>
          <p:cNvPr id="1450" name="Google Shape;1450;p237"/>
          <p:cNvPicPr preferRelativeResize="0"/>
          <p:nvPr/>
        </p:nvPicPr>
        <p:blipFill>
          <a:blip r:embed="rId3">
            <a:alphaModFix/>
          </a:blip>
          <a:stretch>
            <a:fillRect/>
          </a:stretch>
        </p:blipFill>
        <p:spPr>
          <a:xfrm>
            <a:off x="1766725" y="2030500"/>
            <a:ext cx="6028448" cy="2865601"/>
          </a:xfrm>
          <a:prstGeom prst="rect">
            <a:avLst/>
          </a:prstGeom>
          <a:noFill/>
          <a:ln>
            <a:noFill/>
          </a:ln>
        </p:spPr>
      </p:pic>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4" name="Shape 1454"/>
        <p:cNvGrpSpPr/>
        <p:nvPr/>
      </p:nvGrpSpPr>
      <p:grpSpPr>
        <a:xfrm>
          <a:off x="0" y="0"/>
          <a:ext cx="0" cy="0"/>
          <a:chOff x="0" y="0"/>
          <a:chExt cx="0" cy="0"/>
        </a:xfrm>
      </p:grpSpPr>
      <p:sp>
        <p:nvSpPr>
          <p:cNvPr id="1455" name="Google Shape;1455;p2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a:t>
            </a:r>
            <a:r>
              <a:rPr lang="en"/>
              <a:t>Maximum Misery</a:t>
            </a:r>
            <a:endParaRPr/>
          </a:p>
        </p:txBody>
      </p:sp>
      <p:sp>
        <p:nvSpPr>
          <p:cNvPr id="1456" name="Google Shape;1456;p2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material on convex utility of money looks at only the positive side</a:t>
            </a:r>
            <a:endParaRPr/>
          </a:p>
          <a:p>
            <a:pPr indent="-342900" lvl="0" marL="457200" rtl="0" algn="l">
              <a:spcBef>
                <a:spcPts val="0"/>
              </a:spcBef>
              <a:spcAft>
                <a:spcPts val="0"/>
              </a:spcAft>
              <a:buSzPts val="1800"/>
              <a:buChar char="●"/>
            </a:pPr>
            <a:r>
              <a:rPr lang="en"/>
              <a:t>This coin has a flip side on the negative side of losses</a:t>
            </a:r>
            <a:endParaRPr/>
          </a:p>
          <a:p>
            <a:pPr indent="-342900" lvl="0" marL="457200" rtl="0" algn="l">
              <a:spcBef>
                <a:spcPts val="0"/>
              </a:spcBef>
              <a:spcAft>
                <a:spcPts val="0"/>
              </a:spcAft>
              <a:buSzPts val="1800"/>
              <a:buChar char="●"/>
            </a:pPr>
            <a:r>
              <a:rPr lang="en"/>
              <a:t>On the negative side of losses, the utility function is concave, so rational agents </a:t>
            </a:r>
            <a:r>
              <a:rPr lang="en"/>
              <a:t>suddenly</a:t>
            </a:r>
            <a:r>
              <a:rPr lang="en"/>
              <a:t> become </a:t>
            </a:r>
            <a:r>
              <a:rPr lang="en"/>
              <a:t>risk-seeking</a:t>
            </a:r>
            <a:endParaRPr/>
          </a:p>
          <a:p>
            <a:pPr indent="-342900" lvl="0" marL="457200" rtl="0" algn="l">
              <a:spcBef>
                <a:spcPts val="0"/>
              </a:spcBef>
              <a:spcAft>
                <a:spcPts val="0"/>
              </a:spcAft>
              <a:buSzPts val="1800"/>
              <a:buChar char="●"/>
            </a:pPr>
            <a:r>
              <a:rPr lang="en"/>
              <a:t>Once the losses are large enough, larger losses become meaningless</a:t>
            </a:r>
            <a:endParaRPr/>
          </a:p>
          <a:p>
            <a:pPr indent="-342900" lvl="0" marL="457200" rtl="0" algn="l">
              <a:spcBef>
                <a:spcPts val="0"/>
              </a:spcBef>
              <a:spcAft>
                <a:spcPts val="0"/>
              </a:spcAft>
              <a:buSzPts val="1800"/>
              <a:buChar char="●"/>
            </a:pPr>
            <a:r>
              <a:rPr lang="en"/>
              <a:t>Agent starts chasing losses with desperate bets</a:t>
            </a:r>
            <a:endParaRPr/>
          </a:p>
          <a:p>
            <a:pPr indent="-342900" lvl="0" marL="457200" rtl="0" algn="l">
              <a:spcBef>
                <a:spcPts val="0"/>
              </a:spcBef>
              <a:spcAft>
                <a:spcPts val="0"/>
              </a:spcAft>
              <a:buSzPts val="1800"/>
              <a:buChar char="●"/>
            </a:pPr>
            <a:r>
              <a:rPr lang="en"/>
              <a:t>Once you have lost all your life savings, a double-or-nothing bet with 40% chance to win and 60% chance to lose starts looking temptingly rational</a:t>
            </a:r>
            <a:endParaRPr/>
          </a:p>
        </p:txBody>
      </p:sp>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0" name="Shape 1460"/>
        <p:cNvGrpSpPr/>
        <p:nvPr/>
      </p:nvGrpSpPr>
      <p:grpSpPr>
        <a:xfrm>
          <a:off x="0" y="0"/>
          <a:ext cx="0" cy="0"/>
          <a:chOff x="0" y="0"/>
          <a:chExt cx="0" cy="0"/>
        </a:xfrm>
      </p:grpSpPr>
      <p:sp>
        <p:nvSpPr>
          <p:cNvPr id="1461" name="Google Shape;1461;p2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of Certainty as Insurance Premium</a:t>
            </a:r>
            <a:endParaRPr/>
          </a:p>
        </p:txBody>
      </p:sp>
      <p:sp>
        <p:nvSpPr>
          <p:cNvPr id="1462" name="Google Shape;1462;p2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that for Joe, U($2500) is same as EU(</a:t>
            </a:r>
            <a:r>
              <a:rPr lang="en"/>
              <a:t>[0.8, $4000; 0.2, $0]</a:t>
            </a:r>
            <a:r>
              <a:rPr lang="en"/>
              <a:t>)</a:t>
            </a:r>
            <a:endParaRPr/>
          </a:p>
          <a:p>
            <a:pPr indent="-342900" lvl="0" marL="457200" rtl="0" algn="l">
              <a:spcBef>
                <a:spcPts val="0"/>
              </a:spcBef>
              <a:spcAft>
                <a:spcPts val="0"/>
              </a:spcAft>
              <a:buSzPts val="1800"/>
              <a:buChar char="●"/>
            </a:pPr>
            <a:r>
              <a:rPr lang="en"/>
              <a:t>$2500 is called Joe's certainty equivalent for lottery </a:t>
            </a:r>
            <a:r>
              <a:rPr lang="en"/>
              <a:t>[0.8, $4000; 0.2, $0]</a:t>
            </a:r>
            <a:endParaRPr/>
          </a:p>
          <a:p>
            <a:pPr indent="-342900" lvl="0" marL="457200" rtl="0" algn="l">
              <a:spcBef>
                <a:spcPts val="0"/>
              </a:spcBef>
              <a:spcAft>
                <a:spcPts val="0"/>
              </a:spcAft>
              <a:buSzPts val="1800"/>
              <a:buChar char="●"/>
            </a:pPr>
            <a:r>
              <a:rPr lang="en"/>
              <a:t>This difference $3200 – $2500 = $700 is Joe's </a:t>
            </a:r>
            <a:r>
              <a:rPr b="1" lang="en"/>
              <a:t>insurance premium</a:t>
            </a:r>
            <a:endParaRPr b="1"/>
          </a:p>
          <a:p>
            <a:pPr indent="-342900" lvl="0" marL="457200" rtl="0" algn="l">
              <a:spcBef>
                <a:spcPts val="0"/>
              </a:spcBef>
              <a:spcAft>
                <a:spcPts val="0"/>
              </a:spcAft>
              <a:buSzPts val="1800"/>
              <a:buChar char="●"/>
            </a:pPr>
            <a:r>
              <a:rPr lang="en"/>
              <a:t>G</a:t>
            </a:r>
            <a:r>
              <a:rPr lang="en"/>
              <a:t>iven the lottery [0.8, $4000; 0.2, $0], </a:t>
            </a:r>
            <a:r>
              <a:rPr lang="en"/>
              <a:t>Joe would be willing to trade this uncertainty for the </a:t>
            </a:r>
            <a:r>
              <a:rPr lang="en"/>
              <a:t>guaranteed </a:t>
            </a:r>
            <a:r>
              <a:rPr lang="en"/>
              <a:t>certainty of </a:t>
            </a:r>
            <a:r>
              <a:rPr lang="en"/>
              <a:t>lump sum of at least $2500</a:t>
            </a:r>
            <a:endParaRPr/>
          </a:p>
          <a:p>
            <a:pPr indent="-342900" lvl="0" marL="457200" rtl="0" algn="l">
              <a:spcBef>
                <a:spcPts val="0"/>
              </a:spcBef>
              <a:spcAft>
                <a:spcPts val="0"/>
              </a:spcAft>
              <a:buSzPts val="1800"/>
              <a:buChar char="●"/>
            </a:pPr>
            <a:r>
              <a:rPr lang="en"/>
              <a:t>For insurance company, money on this scale has essentially linear utility</a:t>
            </a:r>
            <a:endParaRPr/>
          </a:p>
          <a:p>
            <a:pPr indent="-342900" lvl="0" marL="457200" rtl="0" algn="l">
              <a:spcBef>
                <a:spcPts val="0"/>
              </a:spcBef>
              <a:spcAft>
                <a:spcPts val="0"/>
              </a:spcAft>
              <a:buSzPts val="1800"/>
              <a:buChar char="●"/>
            </a:pPr>
            <a:r>
              <a:rPr lang="en"/>
              <a:t>Trade has positive EV for insurance company but EV –$700 for Joe</a:t>
            </a:r>
            <a:endParaRPr/>
          </a:p>
          <a:p>
            <a:pPr indent="-342900" lvl="0" marL="457200" rtl="0" algn="l">
              <a:spcBef>
                <a:spcPts val="0"/>
              </a:spcBef>
              <a:spcAft>
                <a:spcPts val="0"/>
              </a:spcAft>
              <a:buSzPts val="1800"/>
              <a:buChar char="●"/>
            </a:pPr>
            <a:r>
              <a:rPr lang="en"/>
              <a:t>Yet trade is positive EU for both sides, so it can happen</a:t>
            </a:r>
            <a:endParaRPr/>
          </a:p>
          <a:p>
            <a:pPr indent="-342900" lvl="0" marL="457200" rtl="0" algn="l">
              <a:spcBef>
                <a:spcPts val="0"/>
              </a:spcBef>
              <a:spcAft>
                <a:spcPts val="0"/>
              </a:spcAft>
              <a:buSzPts val="1800"/>
              <a:buChar char="●"/>
            </a:pPr>
            <a:r>
              <a:rPr lang="en"/>
              <a:t>Especially important for lotteries [1–ε: status quo, ε: disaster]</a:t>
            </a:r>
            <a:endParaRPr/>
          </a:p>
        </p:txBody>
      </p:sp>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6" name="Shape 1466"/>
        <p:cNvGrpSpPr/>
        <p:nvPr/>
      </p:nvGrpSpPr>
      <p:grpSpPr>
        <a:xfrm>
          <a:off x="0" y="0"/>
          <a:ext cx="0" cy="0"/>
          <a:chOff x="0" y="0"/>
          <a:chExt cx="0" cy="0"/>
        </a:xfrm>
      </p:grpSpPr>
      <p:sp>
        <p:nvSpPr>
          <p:cNvPr id="1467" name="Google Shape;1467;p2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Allais Paradox</a:t>
            </a:r>
            <a:endParaRPr/>
          </a:p>
        </p:txBody>
      </p:sp>
      <p:sp>
        <p:nvSpPr>
          <p:cNvPr id="1468" name="Google Shape;1468;p2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the previous lotteries </a:t>
            </a:r>
            <a:r>
              <a:rPr lang="en"/>
              <a:t>A: [0.8, $4000; 0.2, $0] and B: [1.0, $3000]</a:t>
            </a:r>
            <a:endParaRPr/>
          </a:p>
          <a:p>
            <a:pPr indent="-342900" lvl="0" marL="457200" rtl="0" algn="l">
              <a:spcBef>
                <a:spcPts val="0"/>
              </a:spcBef>
              <a:spcAft>
                <a:spcPts val="0"/>
              </a:spcAft>
              <a:buSzPts val="1800"/>
              <a:buChar char="●"/>
            </a:pPr>
            <a:r>
              <a:rPr lang="en"/>
              <a:t>Most people rationally choose lottery A</a:t>
            </a:r>
            <a:endParaRPr/>
          </a:p>
          <a:p>
            <a:pPr indent="-342900" lvl="0" marL="457200" rtl="0" algn="l">
              <a:spcBef>
                <a:spcPts val="0"/>
              </a:spcBef>
              <a:spcAft>
                <a:spcPts val="0"/>
              </a:spcAft>
              <a:buSzPts val="1800"/>
              <a:buChar char="●"/>
            </a:pPr>
            <a:r>
              <a:rPr lang="en"/>
              <a:t>Consider lotteries C: [0.2, $4000, 0.8, $0] and D: [0.25, $3000, 0.75, $0]</a:t>
            </a:r>
            <a:endParaRPr/>
          </a:p>
          <a:p>
            <a:pPr indent="-342900" lvl="0" marL="457200" rtl="0" algn="l">
              <a:spcBef>
                <a:spcPts val="0"/>
              </a:spcBef>
              <a:spcAft>
                <a:spcPts val="0"/>
              </a:spcAft>
              <a:buSzPts val="1800"/>
              <a:buChar char="●"/>
            </a:pPr>
            <a:r>
              <a:rPr lang="en"/>
              <a:t>No certain money available, most likely outcome getting nothing</a:t>
            </a:r>
            <a:endParaRPr/>
          </a:p>
          <a:p>
            <a:pPr indent="-342900" lvl="0" marL="457200" rtl="0" algn="l">
              <a:spcBef>
                <a:spcPts val="0"/>
              </a:spcBef>
              <a:spcAft>
                <a:spcPts val="0"/>
              </a:spcAft>
              <a:buSzPts val="1800"/>
              <a:buChar char="●"/>
            </a:pPr>
            <a:r>
              <a:rPr lang="en"/>
              <a:t>EV(C) = $800, EV(D) = $750</a:t>
            </a:r>
            <a:endParaRPr/>
          </a:p>
          <a:p>
            <a:pPr indent="-342900" lvl="0" marL="457200" rtl="0" algn="l">
              <a:spcBef>
                <a:spcPts val="0"/>
              </a:spcBef>
              <a:spcAft>
                <a:spcPts val="0"/>
              </a:spcAft>
              <a:buSzPts val="1800"/>
              <a:buChar char="●"/>
            </a:pPr>
            <a:r>
              <a:rPr lang="en"/>
              <a:t>Most people rationally choose C over D</a:t>
            </a:r>
            <a:endParaRPr/>
          </a:p>
          <a:p>
            <a:pPr indent="-342900" lvl="0" marL="457200" rtl="0" algn="l">
              <a:spcBef>
                <a:spcPts val="0"/>
              </a:spcBef>
              <a:spcAft>
                <a:spcPts val="0"/>
              </a:spcAft>
              <a:buSzPts val="1800"/>
              <a:buChar char="●"/>
            </a:pPr>
            <a:r>
              <a:rPr lang="en"/>
              <a:t>However, what happens if we compare these decisions using utility theory?</a:t>
            </a:r>
            <a:endParaRPr/>
          </a:p>
        </p:txBody>
      </p:sp>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2" name="Shape 1472"/>
        <p:cNvGrpSpPr/>
        <p:nvPr/>
      </p:nvGrpSpPr>
      <p:grpSpPr>
        <a:xfrm>
          <a:off x="0" y="0"/>
          <a:ext cx="0" cy="0"/>
          <a:chOff x="0" y="0"/>
          <a:chExt cx="0" cy="0"/>
        </a:xfrm>
      </p:grpSpPr>
      <p:sp>
        <p:nvSpPr>
          <p:cNvPr id="1473" name="Google Shape;1473;p2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Allais Paradox Contradiction</a:t>
            </a:r>
            <a:endParaRPr/>
          </a:p>
        </p:txBody>
      </p:sp>
      <p:sp>
        <p:nvSpPr>
          <p:cNvPr id="1474" name="Google Shape;1474;p2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 ≻ A, so 0.8U($4000) + 0.2U($0) &lt; U($3000)</a:t>
            </a:r>
            <a:endParaRPr/>
          </a:p>
          <a:p>
            <a:pPr indent="-342900" lvl="0" marL="457200" rtl="0" algn="l">
              <a:spcBef>
                <a:spcPts val="0"/>
              </a:spcBef>
              <a:spcAft>
                <a:spcPts val="0"/>
              </a:spcAft>
              <a:buSzPts val="1800"/>
              <a:buChar char="●"/>
            </a:pPr>
            <a:r>
              <a:rPr lang="en"/>
              <a:t>C ≻ D, so 0.2U($4000) + 0.8U($0) &gt; 0.25U($3000) + 0.75U($0)</a:t>
            </a:r>
            <a:endParaRPr/>
          </a:p>
          <a:p>
            <a:pPr indent="-342900" lvl="0" marL="457200" rtl="0" algn="l">
              <a:spcBef>
                <a:spcPts val="0"/>
              </a:spcBef>
              <a:spcAft>
                <a:spcPts val="0"/>
              </a:spcAft>
              <a:buSzPts val="1800"/>
              <a:buChar char="●"/>
            </a:pPr>
            <a:r>
              <a:rPr lang="en"/>
              <a:t>Two inequalities with three unknowns, not enough information</a:t>
            </a:r>
            <a:endParaRPr/>
          </a:p>
          <a:p>
            <a:pPr indent="-342900" lvl="0" marL="457200" rtl="0" algn="l">
              <a:spcBef>
                <a:spcPts val="0"/>
              </a:spcBef>
              <a:spcAft>
                <a:spcPts val="0"/>
              </a:spcAft>
              <a:buSzPts val="1800"/>
              <a:buChar char="●"/>
            </a:pPr>
            <a:r>
              <a:rPr lang="en"/>
              <a:t>Since utility functions can be shifted without affect the rational action, let us fix U($0) = 0 (it is important to note that U($0) = 0 isn't the case in general)</a:t>
            </a:r>
            <a:endParaRPr/>
          </a:p>
          <a:p>
            <a:pPr indent="-342900" lvl="0" marL="457200" rtl="0" algn="l">
              <a:spcBef>
                <a:spcPts val="0"/>
              </a:spcBef>
              <a:spcAft>
                <a:spcPts val="0"/>
              </a:spcAft>
              <a:buSzPts val="1800"/>
              <a:buChar char="●"/>
            </a:pPr>
            <a:r>
              <a:rPr lang="en"/>
              <a:t>Simplifying previous equations this way, we get</a:t>
            </a:r>
            <a:br>
              <a:rPr lang="en"/>
            </a:br>
            <a:r>
              <a:rPr lang="en"/>
              <a:t>0.8U($4000) &lt; U($3000)</a:t>
            </a:r>
            <a:br>
              <a:rPr lang="en"/>
            </a:br>
            <a:r>
              <a:rPr lang="en"/>
              <a:t>0.2U($4000) &gt; 0.25U($3000)</a:t>
            </a:r>
            <a:endParaRPr/>
          </a:p>
          <a:p>
            <a:pPr indent="-342900" lvl="0" marL="457200" rtl="0" algn="l">
              <a:spcBef>
                <a:spcPts val="0"/>
              </a:spcBef>
              <a:spcAft>
                <a:spcPts val="0"/>
              </a:spcAft>
              <a:buSzPts val="1800"/>
              <a:buChar char="●"/>
            </a:pPr>
            <a:r>
              <a:rPr lang="en"/>
              <a:t>Multiply both sides in second inequality by 4 for contradiction!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Actions That Gain Information</a:t>
            </a:r>
            <a:endParaRPr/>
          </a:p>
        </p:txBody>
      </p:sp>
      <p:sp>
        <p:nvSpPr>
          <p:cNvPr id="226" name="Google Shape;226;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actions are performed for the information that they reveal</a:t>
            </a:r>
            <a:endParaRPr/>
          </a:p>
          <a:p>
            <a:pPr indent="-342900" lvl="0" marL="457200" rtl="0" algn="l">
              <a:spcBef>
                <a:spcPts val="0"/>
              </a:spcBef>
              <a:spcAft>
                <a:spcPts val="0"/>
              </a:spcAft>
              <a:buSzPts val="1800"/>
              <a:buChar char="●"/>
            </a:pPr>
            <a:r>
              <a:rPr lang="en"/>
              <a:t>This information can affect the value of future actions</a:t>
            </a:r>
            <a:endParaRPr/>
          </a:p>
          <a:p>
            <a:pPr indent="-342900" lvl="0" marL="457200" rtl="0" algn="l">
              <a:spcBef>
                <a:spcPts val="0"/>
              </a:spcBef>
              <a:spcAft>
                <a:spcPts val="0"/>
              </a:spcAft>
              <a:buSzPts val="1800"/>
              <a:buChar char="●"/>
            </a:pPr>
            <a:r>
              <a:rPr lang="en"/>
              <a:t>If acquiring this information comes at a cost, it can sometimes pay to be </a:t>
            </a:r>
            <a:r>
              <a:rPr b="1" lang="en"/>
              <a:t>rationally ignorant</a:t>
            </a:r>
            <a:r>
              <a:rPr lang="en"/>
              <a:t> and not waste time acquiring useless information</a:t>
            </a:r>
            <a:endParaRPr/>
          </a:p>
          <a:p>
            <a:pPr indent="-342900" lvl="0" marL="457200" rtl="0" algn="l">
              <a:spcBef>
                <a:spcPts val="0"/>
              </a:spcBef>
              <a:spcAft>
                <a:spcPts val="0"/>
              </a:spcAft>
              <a:buSzPts val="1800"/>
              <a:buChar char="●"/>
            </a:pPr>
            <a:r>
              <a:rPr lang="en"/>
              <a:t>Information has value only to the extent that it can </a:t>
            </a:r>
            <a:r>
              <a:rPr b="1" lang="en"/>
              <a:t>change</a:t>
            </a:r>
            <a:r>
              <a:rPr lang="en"/>
              <a:t> future actions</a:t>
            </a:r>
            <a:endParaRPr/>
          </a:p>
          <a:p>
            <a:pPr indent="-342900" lvl="0" marL="457200" rtl="0" algn="l">
              <a:spcBef>
                <a:spcPts val="0"/>
              </a:spcBef>
              <a:spcAft>
                <a:spcPts val="0"/>
              </a:spcAft>
              <a:buSzPts val="1800"/>
              <a:buChar char="●"/>
            </a:pPr>
            <a:r>
              <a:rPr lang="en"/>
              <a:t>Unless the new information doesn't actually change the future action you were already planning to do, that information was worthless</a:t>
            </a:r>
            <a:endParaRPr/>
          </a:p>
          <a:p>
            <a:pPr indent="-342900" lvl="0" marL="457200" rtl="0" algn="l">
              <a:spcBef>
                <a:spcPts val="0"/>
              </a:spcBef>
              <a:spcAft>
                <a:spcPts val="0"/>
              </a:spcAft>
              <a:buSzPts val="1800"/>
              <a:buChar char="●"/>
            </a:pPr>
            <a:r>
              <a:rPr lang="en"/>
              <a:t>Before asking any question from the environment, you should already know what you will do for every possible answer</a:t>
            </a:r>
            <a:endParaRPr/>
          </a:p>
        </p:txBody>
      </p:sp>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8" name="Shape 1478"/>
        <p:cNvGrpSpPr/>
        <p:nvPr/>
      </p:nvGrpSpPr>
      <p:grpSpPr>
        <a:xfrm>
          <a:off x="0" y="0"/>
          <a:ext cx="0" cy="0"/>
          <a:chOff x="0" y="0"/>
          <a:chExt cx="0" cy="0"/>
        </a:xfrm>
      </p:grpSpPr>
      <p:sp>
        <p:nvSpPr>
          <p:cNvPr id="1479" name="Google Shape;1479;p2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Factors of Rationality</a:t>
            </a:r>
            <a:endParaRPr/>
          </a:p>
        </p:txBody>
      </p:sp>
      <p:sp>
        <p:nvSpPr>
          <p:cNvPr id="1480" name="Google Shape;1480;p2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choosing an uncertain action, resulting loss has an additional sting compared to certainty that was available as an option in the beginning</a:t>
            </a:r>
            <a:endParaRPr/>
          </a:p>
          <a:p>
            <a:pPr indent="-342900" lvl="0" marL="457200" rtl="0" algn="l">
              <a:spcBef>
                <a:spcPts val="0"/>
              </a:spcBef>
              <a:spcAft>
                <a:spcPts val="0"/>
              </a:spcAft>
              <a:buSzPts val="1800"/>
              <a:buChar char="●"/>
            </a:pPr>
            <a:r>
              <a:rPr lang="en"/>
              <a:t>This especially when other people are watching us from the peanut gallery</a:t>
            </a:r>
            <a:endParaRPr/>
          </a:p>
          <a:p>
            <a:pPr indent="-342900" lvl="0" marL="457200" rtl="0" algn="l">
              <a:spcBef>
                <a:spcPts val="0"/>
              </a:spcBef>
              <a:spcAft>
                <a:spcPts val="0"/>
              </a:spcAft>
              <a:buSzPts val="1800"/>
              <a:buChar char="●"/>
            </a:pPr>
            <a:r>
              <a:rPr b="1" lang="en"/>
              <a:t>Anchoring</a:t>
            </a:r>
            <a:r>
              <a:rPr lang="en"/>
              <a:t> to baseline: a gambler who first wins $1000 and then loses it will end up feeling worse than a gambler who first loses $1000 and then wins it back, despite the fact that both gamblers started and ended exact same</a:t>
            </a:r>
            <a:endParaRPr/>
          </a:p>
          <a:p>
            <a:pPr indent="-342900" lvl="0" marL="457200" rtl="0" algn="l">
              <a:spcBef>
                <a:spcPts val="0"/>
              </a:spcBef>
              <a:spcAft>
                <a:spcPts val="0"/>
              </a:spcAft>
              <a:buSzPts val="1800"/>
              <a:buChar char="●"/>
            </a:pPr>
            <a:r>
              <a:rPr lang="en"/>
              <a:t>Human tendency to add up the gains of alternative actions to compare with actual outcome, despite these actions being mutually exclusive</a:t>
            </a:r>
            <a:endParaRPr/>
          </a:p>
        </p:txBody>
      </p:sp>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4" name="Shape 1484"/>
        <p:cNvGrpSpPr/>
        <p:nvPr/>
      </p:nvGrpSpPr>
      <p:grpSpPr>
        <a:xfrm>
          <a:off x="0" y="0"/>
          <a:ext cx="0" cy="0"/>
          <a:chOff x="0" y="0"/>
          <a:chExt cx="0" cy="0"/>
        </a:xfrm>
      </p:grpSpPr>
      <p:sp>
        <p:nvSpPr>
          <p:cNvPr id="1485" name="Google Shape;1485;p2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Multiagent Decisions</a:t>
            </a:r>
            <a:endParaRPr/>
          </a:p>
        </p:txBody>
      </p:sp>
      <p:sp>
        <p:nvSpPr>
          <p:cNvPr id="1486" name="Google Shape;1486;p2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Example: three friends together rent a three-bedroom apartment, and all three value the three bedrooms A, B and C as A ≻ B ≻ C</a:t>
            </a:r>
            <a:endParaRPr/>
          </a:p>
          <a:p>
            <a:pPr indent="-342900" lvl="0" marL="457200" rtl="0" algn="l">
              <a:spcBef>
                <a:spcPts val="0"/>
              </a:spcBef>
              <a:spcAft>
                <a:spcPts val="0"/>
              </a:spcAft>
              <a:buSzPts val="1800"/>
              <a:buChar char="●"/>
            </a:pPr>
            <a:r>
              <a:rPr lang="en"/>
              <a:t>How to determine </a:t>
            </a:r>
            <a:r>
              <a:rPr lang="en"/>
              <a:t>fairly</a:t>
            </a:r>
            <a:r>
              <a:rPr lang="en"/>
              <a:t> which friend gets which bedroom?</a:t>
            </a:r>
            <a:endParaRPr/>
          </a:p>
          <a:p>
            <a:pPr indent="-342900" lvl="0" marL="457200" rtl="0" algn="l">
              <a:spcBef>
                <a:spcPts val="0"/>
              </a:spcBef>
              <a:spcAft>
                <a:spcPts val="0"/>
              </a:spcAft>
              <a:buSzPts val="1800"/>
              <a:buChar char="●"/>
            </a:pPr>
            <a:r>
              <a:rPr lang="en"/>
              <a:t>Since we can't pop open their heads to measure their hedonic preferences, must convert their preferences into something that can be measured</a:t>
            </a:r>
            <a:endParaRPr/>
          </a:p>
          <a:p>
            <a:pPr indent="-342900" lvl="0" marL="457200" rtl="0" algn="l">
              <a:spcBef>
                <a:spcPts val="0"/>
              </a:spcBef>
              <a:spcAft>
                <a:spcPts val="0"/>
              </a:spcAft>
              <a:buSzPts val="1800"/>
              <a:buChar char="●"/>
            </a:pPr>
            <a:r>
              <a:rPr lang="en"/>
              <a:t>Simple solution: Auction of the bedrooms as </a:t>
            </a:r>
            <a:r>
              <a:rPr lang="en"/>
              <a:t>share</a:t>
            </a:r>
            <a:r>
              <a:rPr lang="en"/>
              <a:t> of rent</a:t>
            </a:r>
            <a:endParaRPr/>
          </a:p>
          <a:p>
            <a:pPr indent="-342900" lvl="0" marL="457200" rtl="0" algn="l">
              <a:spcBef>
                <a:spcPts val="0"/>
              </a:spcBef>
              <a:spcAft>
                <a:spcPts val="0"/>
              </a:spcAft>
              <a:buSzPts val="1800"/>
              <a:buChar char="●"/>
            </a:pPr>
            <a:r>
              <a:rPr lang="en"/>
              <a:t>Use price signals to measure preferences</a:t>
            </a:r>
            <a:endParaRPr/>
          </a:p>
        </p:txBody>
      </p:sp>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0" name="Shape 1490"/>
        <p:cNvGrpSpPr/>
        <p:nvPr/>
      </p:nvGrpSpPr>
      <p:grpSpPr>
        <a:xfrm>
          <a:off x="0" y="0"/>
          <a:ext cx="0" cy="0"/>
          <a:chOff x="0" y="0"/>
          <a:chExt cx="0" cy="0"/>
        </a:xfrm>
      </p:grpSpPr>
      <p:sp>
        <p:nvSpPr>
          <p:cNvPr id="1491" name="Google Shape;1491;p2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Multiagent Decisions Using Indifference Principle</a:t>
            </a:r>
            <a:endParaRPr/>
          </a:p>
        </p:txBody>
      </p:sp>
      <p:sp>
        <p:nvSpPr>
          <p:cNvPr id="1492" name="Google Shape;1492;p2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Another solution is based on the observation that the bedroom A gives most utility for the friend who is willing to risk most to get it</a:t>
            </a:r>
            <a:endParaRPr/>
          </a:p>
          <a:p>
            <a:pPr indent="-342900" lvl="0" marL="457200" rtl="0" algn="l">
              <a:spcBef>
                <a:spcPts val="0"/>
              </a:spcBef>
              <a:spcAft>
                <a:spcPts val="0"/>
              </a:spcAft>
              <a:buSzPts val="1800"/>
              <a:buChar char="●"/>
            </a:pPr>
            <a:r>
              <a:rPr lang="en"/>
              <a:t>Have each friend choose probability </a:t>
            </a:r>
            <a:r>
              <a:rPr i="1" lang="en"/>
              <a:t>p</a:t>
            </a:r>
            <a:r>
              <a:rPr lang="en"/>
              <a:t> that would make them indifferent between [</a:t>
            </a:r>
            <a:r>
              <a:rPr i="1" lang="en"/>
              <a:t>p</a:t>
            </a:r>
            <a:r>
              <a:rPr lang="en"/>
              <a:t>, A: 1 – </a:t>
            </a:r>
            <a:r>
              <a:rPr i="1" lang="en"/>
              <a:t>p</a:t>
            </a:r>
            <a:r>
              <a:rPr lang="en"/>
              <a:t>, C] and B</a:t>
            </a:r>
            <a:endParaRPr/>
          </a:p>
          <a:p>
            <a:pPr indent="-342900" lvl="0" marL="457200" rtl="0" algn="l">
              <a:spcBef>
                <a:spcPts val="0"/>
              </a:spcBef>
              <a:spcAft>
                <a:spcPts val="0"/>
              </a:spcAft>
              <a:buSzPts val="1800"/>
              <a:buChar char="●"/>
            </a:pPr>
            <a:r>
              <a:rPr lang="en"/>
              <a:t>Starting from friend with lowest </a:t>
            </a:r>
            <a:r>
              <a:rPr i="1" lang="en"/>
              <a:t>p</a:t>
            </a:r>
            <a:r>
              <a:rPr lang="en"/>
              <a:t>, flip a </a:t>
            </a:r>
            <a:r>
              <a:rPr i="1" lang="en"/>
              <a:t>p</a:t>
            </a:r>
            <a:r>
              <a:rPr lang="en"/>
              <a:t>-weighted coin</a:t>
            </a:r>
            <a:endParaRPr/>
          </a:p>
          <a:p>
            <a:pPr indent="-342900" lvl="0" marL="457200" rtl="0" algn="l">
              <a:spcBef>
                <a:spcPts val="0"/>
              </a:spcBef>
              <a:spcAft>
                <a:spcPts val="0"/>
              </a:spcAft>
              <a:buSzPts val="1800"/>
              <a:buChar char="●"/>
            </a:pPr>
            <a:r>
              <a:rPr lang="en"/>
              <a:t>That friend gets either the bedroom A or bedroom C based on that coin</a:t>
            </a:r>
            <a:endParaRPr/>
          </a:p>
          <a:p>
            <a:pPr indent="-342900" lvl="0" marL="457200" rtl="0" algn="l">
              <a:spcBef>
                <a:spcPts val="0"/>
              </a:spcBef>
              <a:spcAft>
                <a:spcPts val="0"/>
              </a:spcAft>
              <a:buSzPts val="1800"/>
              <a:buChar char="●"/>
            </a:pPr>
            <a:r>
              <a:rPr lang="en"/>
              <a:t>The other two friends divide the other two rooms the same way</a:t>
            </a:r>
            <a:endParaRPr/>
          </a:p>
          <a:p>
            <a:pPr indent="-342900" lvl="0" marL="457200" rtl="0" algn="l">
              <a:spcBef>
                <a:spcPts val="0"/>
              </a:spcBef>
              <a:spcAft>
                <a:spcPts val="0"/>
              </a:spcAft>
              <a:buSzPts val="1800"/>
              <a:buChar char="●"/>
            </a:pPr>
            <a:r>
              <a:rPr lang="en"/>
              <a:t>Example of mechanism design that enforces honesty: no friend can gain by lying about their preferences about </a:t>
            </a:r>
            <a:r>
              <a:rPr i="1" lang="en"/>
              <a:t>p</a:t>
            </a:r>
            <a:endParaRPr i="1"/>
          </a:p>
        </p:txBody>
      </p:sp>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
        <p:nvSpPr>
          <p:cNvPr id="1497" name="Google Shape;1497;p2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Vickrey Auction</a:t>
            </a:r>
            <a:endParaRPr/>
          </a:p>
        </p:txBody>
      </p:sp>
      <p:sp>
        <p:nvSpPr>
          <p:cNvPr id="1498" name="Google Shape;1498;p2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an ordinary sealed-bid auction, an agent with additional knowledge about the true value of an underappreciated item may gain by lowballing its bid</a:t>
            </a:r>
            <a:endParaRPr/>
          </a:p>
          <a:p>
            <a:pPr indent="-342900" lvl="0" marL="457200" rtl="0" algn="l">
              <a:spcBef>
                <a:spcPts val="0"/>
              </a:spcBef>
              <a:spcAft>
                <a:spcPts val="0"/>
              </a:spcAft>
              <a:buSzPts val="1800"/>
              <a:buChar char="●"/>
            </a:pPr>
            <a:r>
              <a:rPr lang="en"/>
              <a:t>Simple mechanism design solution of </a:t>
            </a:r>
            <a:r>
              <a:rPr b="1" lang="en"/>
              <a:t>Vickrey Auction</a:t>
            </a:r>
            <a:r>
              <a:rPr lang="en"/>
              <a:t>: the highest bid wins, but the winner has to pay only the second highest bid!</a:t>
            </a:r>
            <a:endParaRPr/>
          </a:p>
          <a:p>
            <a:pPr indent="-342900" lvl="0" marL="457200" rtl="0" algn="l">
              <a:spcBef>
                <a:spcPts val="0"/>
              </a:spcBef>
              <a:spcAft>
                <a:spcPts val="0"/>
              </a:spcAft>
              <a:buSzPts val="1800"/>
              <a:buChar char="●"/>
            </a:pPr>
            <a:r>
              <a:rPr lang="en"/>
              <a:t>Assume agent truly values the item at $P, but bids $B so that B &lt; P </a:t>
            </a:r>
            <a:endParaRPr/>
          </a:p>
          <a:p>
            <a:pPr indent="-342900" lvl="0" marL="457200" rtl="0" algn="l">
              <a:spcBef>
                <a:spcPts val="0"/>
              </a:spcBef>
              <a:spcAft>
                <a:spcPts val="0"/>
              </a:spcAft>
              <a:buSzPts val="1800"/>
              <a:buChar char="●"/>
            </a:pPr>
            <a:r>
              <a:rPr lang="en"/>
              <a:t>Let the winning bid equal $W: three possible cases</a:t>
            </a:r>
            <a:endParaRPr/>
          </a:p>
          <a:p>
            <a:pPr indent="-342900" lvl="0" marL="457200" rtl="0" algn="l">
              <a:spcBef>
                <a:spcPts val="0"/>
              </a:spcBef>
              <a:spcAft>
                <a:spcPts val="0"/>
              </a:spcAft>
              <a:buSzPts val="1800"/>
              <a:buChar char="●"/>
            </a:pPr>
            <a:r>
              <a:rPr lang="en"/>
              <a:t>If P &lt; W, also B &lt; W, so bidding less wouldn't have made a difference</a:t>
            </a:r>
            <a:endParaRPr/>
          </a:p>
          <a:p>
            <a:pPr indent="-342900" lvl="0" marL="457200" rtl="0" algn="l">
              <a:spcBef>
                <a:spcPts val="0"/>
              </a:spcBef>
              <a:spcAft>
                <a:spcPts val="0"/>
              </a:spcAft>
              <a:buSzPts val="1800"/>
              <a:buChar char="●"/>
            </a:pPr>
            <a:r>
              <a:rPr lang="en"/>
              <a:t>If P &gt; W but B &lt; W, agent missed opportunity to pay $W for value of $P</a:t>
            </a:r>
            <a:endParaRPr/>
          </a:p>
          <a:p>
            <a:pPr indent="-342900" lvl="0" marL="457200" rtl="0" algn="l">
              <a:spcBef>
                <a:spcPts val="0"/>
              </a:spcBef>
              <a:spcAft>
                <a:spcPts val="0"/>
              </a:spcAft>
              <a:buSzPts val="1800"/>
              <a:buChar char="●"/>
            </a:pPr>
            <a:r>
              <a:rPr lang="en"/>
              <a:t>If B &gt; W, bidding $B is same as bidding $P, </a:t>
            </a:r>
            <a:r>
              <a:rPr lang="en"/>
              <a:t>makes no difference</a:t>
            </a:r>
            <a:endParaRPr/>
          </a:p>
        </p:txBody>
      </p:sp>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2" name="Shape 1502"/>
        <p:cNvGrpSpPr/>
        <p:nvPr/>
      </p:nvGrpSpPr>
      <p:grpSpPr>
        <a:xfrm>
          <a:off x="0" y="0"/>
          <a:ext cx="0" cy="0"/>
          <a:chOff x="0" y="0"/>
          <a:chExt cx="0" cy="0"/>
        </a:xfrm>
      </p:grpSpPr>
      <p:sp>
        <p:nvSpPr>
          <p:cNvPr id="1503" name="Google Shape;1503;p2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Simultaneous Moves</a:t>
            </a:r>
            <a:endParaRPr/>
          </a:p>
        </p:txBody>
      </p:sp>
      <p:sp>
        <p:nvSpPr>
          <p:cNvPr id="1504" name="Google Shape;1504;p2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 lecture on game playing assumed alternating moves</a:t>
            </a:r>
            <a:endParaRPr/>
          </a:p>
          <a:p>
            <a:pPr indent="-342900" lvl="0" marL="457200" rtl="0" algn="l">
              <a:spcBef>
                <a:spcPts val="0"/>
              </a:spcBef>
              <a:spcAft>
                <a:spcPts val="0"/>
              </a:spcAft>
              <a:buSzPts val="1800"/>
              <a:buChar char="●"/>
            </a:pPr>
            <a:r>
              <a:rPr lang="en"/>
              <a:t>When two players have to make their moves </a:t>
            </a:r>
            <a:r>
              <a:rPr b="1" lang="en"/>
              <a:t>simultaneously</a:t>
            </a:r>
            <a:r>
              <a:rPr lang="en"/>
              <a:t>, game is no longer a tree, but a </a:t>
            </a:r>
            <a:r>
              <a:rPr b="1" lang="en"/>
              <a:t>payoff matrix</a:t>
            </a:r>
            <a:endParaRPr b="1"/>
          </a:p>
          <a:p>
            <a:pPr indent="-342900" lvl="0" marL="457200" rtl="0" algn="l">
              <a:spcBef>
                <a:spcPts val="0"/>
              </a:spcBef>
              <a:spcAft>
                <a:spcPts val="0"/>
              </a:spcAft>
              <a:buSzPts val="1800"/>
              <a:buChar char="●"/>
            </a:pPr>
            <a:r>
              <a:rPr lang="en"/>
              <a:t>Rows are moves of first player, columns are moves of second player</a:t>
            </a:r>
            <a:endParaRPr/>
          </a:p>
          <a:p>
            <a:pPr indent="-342900" lvl="0" marL="457200" rtl="0" algn="l">
              <a:spcBef>
                <a:spcPts val="0"/>
              </a:spcBef>
              <a:spcAft>
                <a:spcPts val="0"/>
              </a:spcAft>
              <a:buSzPts val="1800"/>
              <a:buChar char="●"/>
            </a:pPr>
            <a:r>
              <a:rPr lang="en"/>
              <a:t>Entries of payoff matrix give the outcomes for both players</a:t>
            </a:r>
            <a:endParaRPr/>
          </a:p>
          <a:p>
            <a:pPr indent="-342900" lvl="0" marL="457200" rtl="0" algn="l">
              <a:spcBef>
                <a:spcPts val="0"/>
              </a:spcBef>
              <a:spcAft>
                <a:spcPts val="0"/>
              </a:spcAft>
              <a:buSzPts val="1800"/>
              <a:buChar char="●"/>
            </a:pPr>
            <a:r>
              <a:rPr lang="en"/>
              <a:t>In zero-sum game sufficient to give outcome for row player</a:t>
            </a:r>
            <a:endParaRPr/>
          </a:p>
          <a:p>
            <a:pPr indent="-342900" lvl="0" marL="457200" rtl="0" algn="l">
              <a:spcBef>
                <a:spcPts val="0"/>
              </a:spcBef>
              <a:spcAft>
                <a:spcPts val="0"/>
              </a:spcAft>
              <a:buSzPts val="1800"/>
              <a:buChar char="●"/>
            </a:pPr>
            <a:r>
              <a:rPr lang="en"/>
              <a:t>If the game </a:t>
            </a:r>
            <a:r>
              <a:rPr lang="en"/>
              <a:t>consists of multiple moves, evaluate subgames recursively</a:t>
            </a:r>
            <a:endParaRPr/>
          </a:p>
        </p:txBody>
      </p:sp>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8" name="Shape 1508"/>
        <p:cNvGrpSpPr/>
        <p:nvPr/>
      </p:nvGrpSpPr>
      <p:grpSpPr>
        <a:xfrm>
          <a:off x="0" y="0"/>
          <a:ext cx="0" cy="0"/>
          <a:chOff x="0" y="0"/>
          <a:chExt cx="0" cy="0"/>
        </a:xfrm>
      </p:grpSpPr>
      <p:sp>
        <p:nvSpPr>
          <p:cNvPr id="1509" name="Google Shape;1509;p2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Game</a:t>
            </a:r>
            <a:endParaRPr/>
          </a:p>
        </p:txBody>
      </p:sp>
      <p:sp>
        <p:nvSpPr>
          <p:cNvPr id="1510" name="Google Shape;1510;p24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zero-sum game with the following payoffs for row player: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How to solve the Nash equilibrium?</a:t>
            </a:r>
            <a:endParaRPr/>
          </a:p>
          <a:p>
            <a:pPr indent="-342900" lvl="0" marL="457200" rtl="0" algn="l">
              <a:spcBef>
                <a:spcPts val="0"/>
              </a:spcBef>
              <a:spcAft>
                <a:spcPts val="0"/>
              </a:spcAft>
              <a:buSzPts val="1800"/>
              <a:buChar char="●"/>
            </a:pPr>
            <a:r>
              <a:rPr lang="en"/>
              <a:t>Deterministic strategies can't be Nash equilibria: must randomize moves </a:t>
            </a:r>
            <a:endParaRPr/>
          </a:p>
          <a:p>
            <a:pPr indent="0" lvl="0" marL="0" rtl="0" algn="l">
              <a:spcBef>
                <a:spcPts val="1200"/>
              </a:spcBef>
              <a:spcAft>
                <a:spcPts val="1200"/>
              </a:spcAft>
              <a:buNone/>
            </a:pPr>
            <a:r>
              <a:t/>
            </a:r>
            <a:endParaRPr/>
          </a:p>
        </p:txBody>
      </p:sp>
      <p:graphicFrame>
        <p:nvGraphicFramePr>
          <p:cNvPr id="1511" name="Google Shape;1511;p247"/>
          <p:cNvGraphicFramePr/>
          <p:nvPr/>
        </p:nvGraphicFramePr>
        <p:xfrm>
          <a:off x="952500" y="1801650"/>
          <a:ext cx="3000000" cy="3000000"/>
        </p:xfrm>
        <a:graphic>
          <a:graphicData uri="http://schemas.openxmlformats.org/drawingml/2006/table">
            <a:tbl>
              <a:tblPr>
                <a:noFill/>
                <a:tableStyleId>{19170A8A-42BE-445B-80BF-869D0A1DC8B6}</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B1</a:t>
                      </a:r>
                      <a:endParaRPr/>
                    </a:p>
                  </a:txBody>
                  <a:tcPr marT="91425" marB="91425" marR="91425" marL="91425"/>
                </a:tc>
                <a:tc>
                  <a:txBody>
                    <a:bodyPr/>
                    <a:lstStyle/>
                    <a:p>
                      <a:pPr indent="0" lvl="0" marL="0" rtl="0" algn="l">
                        <a:spcBef>
                          <a:spcPts val="0"/>
                        </a:spcBef>
                        <a:spcAft>
                          <a:spcPts val="0"/>
                        </a:spcAft>
                        <a:buNone/>
                      </a:pPr>
                      <a:r>
                        <a:rPr lang="en"/>
                        <a:t>B2</a:t>
                      </a:r>
                      <a:endParaRPr/>
                    </a:p>
                  </a:txBody>
                  <a:tcPr marT="91425" marB="91425" marR="91425" marL="91425"/>
                </a:tc>
              </a:tr>
              <a:tr h="381000">
                <a:tc>
                  <a:txBody>
                    <a:bodyPr/>
                    <a:lstStyle/>
                    <a:p>
                      <a:pPr indent="0" lvl="0" marL="0" rtl="0" algn="l">
                        <a:spcBef>
                          <a:spcPts val="0"/>
                        </a:spcBef>
                        <a:spcAft>
                          <a:spcPts val="0"/>
                        </a:spcAft>
                        <a:buNone/>
                      </a:pPr>
                      <a:r>
                        <a:rPr lang="en"/>
                        <a:t>A1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381000">
                <a:tc>
                  <a:txBody>
                    <a:bodyPr/>
                    <a:lstStyle/>
                    <a:p>
                      <a:pPr indent="0" lvl="0" marL="0" rtl="0" algn="l">
                        <a:spcBef>
                          <a:spcPts val="0"/>
                        </a:spcBef>
                        <a:spcAft>
                          <a:spcPts val="0"/>
                        </a:spcAft>
                        <a:buNone/>
                      </a:pPr>
                      <a:r>
                        <a:rPr lang="en"/>
                        <a:t>A2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bl>
          </a:graphicData>
        </a:graphic>
      </p:graphicFrame>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5" name="Shape 1515"/>
        <p:cNvGrpSpPr/>
        <p:nvPr/>
      </p:nvGrpSpPr>
      <p:grpSpPr>
        <a:xfrm>
          <a:off x="0" y="0"/>
          <a:ext cx="0" cy="0"/>
          <a:chOff x="0" y="0"/>
          <a:chExt cx="0" cy="0"/>
        </a:xfrm>
      </p:grpSpPr>
      <p:sp>
        <p:nvSpPr>
          <p:cNvPr id="1516" name="Google Shape;1516;p2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Indifference Gives The Answer</a:t>
            </a:r>
            <a:endParaRPr/>
          </a:p>
        </p:txBody>
      </p:sp>
      <p:sp>
        <p:nvSpPr>
          <p:cNvPr id="1517" name="Google Shape;1517;p2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Somewhat counterintuitive solution is to play so that you are </a:t>
            </a:r>
            <a:r>
              <a:rPr b="1" lang="en"/>
              <a:t>indifferent</a:t>
            </a:r>
            <a:r>
              <a:rPr lang="en"/>
              <a:t> to </a:t>
            </a:r>
            <a:r>
              <a:rPr lang="en"/>
              <a:t>opponent</a:t>
            </a:r>
            <a:r>
              <a:rPr lang="en"/>
              <a:t>'s strategy, so they can choose their moves any way they wish</a:t>
            </a:r>
            <a:endParaRPr/>
          </a:p>
          <a:p>
            <a:pPr indent="-342900" lvl="0" marL="457200" rtl="0" algn="l">
              <a:spcBef>
                <a:spcPts val="0"/>
              </a:spcBef>
              <a:spcAft>
                <a:spcPts val="0"/>
              </a:spcAft>
              <a:buSzPts val="1800"/>
              <a:buChar char="●"/>
            </a:pPr>
            <a:r>
              <a:rPr lang="en"/>
              <a:t>This is how Nash equilibria work: the opponent can't improve their lot by deviating from his own Nash equilibrium strategy</a:t>
            </a:r>
            <a:endParaRPr/>
          </a:p>
          <a:p>
            <a:pPr indent="-342900" lvl="0" marL="457200" rtl="0" algn="l">
              <a:spcBef>
                <a:spcPts val="0"/>
              </a:spcBef>
              <a:spcAft>
                <a:spcPts val="0"/>
              </a:spcAft>
              <a:buSzPts val="1800"/>
              <a:buChar char="●"/>
            </a:pPr>
            <a:r>
              <a:rPr lang="en"/>
              <a:t>Player A should choose the randomizing strategy so that E(B1) = E(B2)</a:t>
            </a:r>
            <a:endParaRPr/>
          </a:p>
          <a:p>
            <a:pPr indent="-342900" lvl="0" marL="457200" rtl="0" algn="l">
              <a:spcBef>
                <a:spcPts val="0"/>
              </a:spcBef>
              <a:spcAft>
                <a:spcPts val="0"/>
              </a:spcAft>
              <a:buSzPts val="1800"/>
              <a:buChar char="●"/>
            </a:pPr>
            <a:r>
              <a:rPr lang="en"/>
              <a:t>Player A chooses move A1 with probability </a:t>
            </a:r>
            <a:r>
              <a:rPr i="1" lang="en"/>
              <a:t>p</a:t>
            </a:r>
            <a:r>
              <a:rPr lang="en"/>
              <a:t>, and move A2 with 1 – </a:t>
            </a:r>
            <a:r>
              <a:rPr i="1" lang="en"/>
              <a:t>p</a:t>
            </a:r>
            <a:endParaRPr/>
          </a:p>
          <a:p>
            <a:pPr indent="-342900" lvl="0" marL="457200" rtl="0" algn="l">
              <a:spcBef>
                <a:spcPts val="0"/>
              </a:spcBef>
              <a:spcAft>
                <a:spcPts val="0"/>
              </a:spcAft>
              <a:buSzPts val="1800"/>
              <a:buChar char="●"/>
            </a:pPr>
            <a:r>
              <a:rPr lang="en"/>
              <a:t>E(B1) = 2</a:t>
            </a:r>
            <a:r>
              <a:rPr i="1" lang="en"/>
              <a:t>p</a:t>
            </a:r>
            <a:r>
              <a:rPr lang="en"/>
              <a:t> – 4(1 – </a:t>
            </a:r>
            <a:r>
              <a:rPr i="1" lang="en"/>
              <a:t>p</a:t>
            </a:r>
            <a:r>
              <a:rPr lang="en"/>
              <a:t>) = 6</a:t>
            </a:r>
            <a:r>
              <a:rPr i="1" lang="en"/>
              <a:t>p</a:t>
            </a:r>
            <a:r>
              <a:rPr lang="en"/>
              <a:t> – 4, and E(B2) = –5</a:t>
            </a:r>
            <a:r>
              <a:rPr i="1" lang="en"/>
              <a:t>p</a:t>
            </a:r>
            <a:r>
              <a:rPr lang="en"/>
              <a:t> + 2(1 – </a:t>
            </a:r>
            <a:r>
              <a:rPr i="1" lang="en"/>
              <a:t>p</a:t>
            </a:r>
            <a:r>
              <a:rPr lang="en"/>
              <a:t>) = –7</a:t>
            </a:r>
            <a:r>
              <a:rPr i="1" lang="en"/>
              <a:t>p</a:t>
            </a:r>
            <a:r>
              <a:rPr lang="en"/>
              <a:t> + 2</a:t>
            </a:r>
            <a:endParaRPr/>
          </a:p>
          <a:p>
            <a:pPr indent="-342900" lvl="0" marL="457200" rtl="0" algn="l">
              <a:spcBef>
                <a:spcPts val="0"/>
              </a:spcBef>
              <a:spcAft>
                <a:spcPts val="0"/>
              </a:spcAft>
              <a:buSzPts val="1800"/>
              <a:buChar char="●"/>
            </a:pPr>
            <a:r>
              <a:rPr lang="en"/>
              <a:t>Setting these two values to be equal we get </a:t>
            </a:r>
            <a:r>
              <a:rPr i="1" lang="en"/>
              <a:t>p</a:t>
            </a:r>
            <a:r>
              <a:rPr lang="en"/>
              <a:t> = 6/13 </a:t>
            </a:r>
            <a:endParaRPr/>
          </a:p>
        </p:txBody>
      </p:sp>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2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Same Analysis for Player B</a:t>
            </a:r>
            <a:endParaRPr/>
          </a:p>
        </p:txBody>
      </p:sp>
      <p:sp>
        <p:nvSpPr>
          <p:cNvPr id="1523" name="Google Shape;1523;p2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Similarly, player B chooses move B1 with the probability </a:t>
            </a:r>
            <a:r>
              <a:rPr i="1" lang="en"/>
              <a:t>q</a:t>
            </a:r>
            <a:r>
              <a:rPr lang="en"/>
              <a:t>, and the move B2 with the probability 1 – </a:t>
            </a:r>
            <a:r>
              <a:rPr i="1" lang="en"/>
              <a:t>q</a:t>
            </a:r>
            <a:endParaRPr/>
          </a:p>
          <a:p>
            <a:pPr indent="-342900" lvl="0" marL="457200" rtl="0" algn="l">
              <a:spcBef>
                <a:spcPts val="0"/>
              </a:spcBef>
              <a:spcAft>
                <a:spcPts val="0"/>
              </a:spcAft>
              <a:buSzPts val="1800"/>
              <a:buChar char="●"/>
            </a:pPr>
            <a:r>
              <a:rPr lang="en"/>
              <a:t>E(A1) = –2</a:t>
            </a:r>
            <a:r>
              <a:rPr i="1" lang="en"/>
              <a:t>q</a:t>
            </a:r>
            <a:r>
              <a:rPr lang="en"/>
              <a:t> + 5(1 – </a:t>
            </a:r>
            <a:r>
              <a:rPr i="1" lang="en"/>
              <a:t>q</a:t>
            </a:r>
            <a:r>
              <a:rPr lang="en"/>
              <a:t>) = –7</a:t>
            </a:r>
            <a:r>
              <a:rPr i="1" lang="en"/>
              <a:t>q</a:t>
            </a:r>
            <a:r>
              <a:rPr lang="en"/>
              <a:t> + 5</a:t>
            </a:r>
            <a:endParaRPr/>
          </a:p>
          <a:p>
            <a:pPr indent="-342900" lvl="0" marL="457200" rtl="0" algn="l">
              <a:spcBef>
                <a:spcPts val="0"/>
              </a:spcBef>
              <a:spcAft>
                <a:spcPts val="0"/>
              </a:spcAft>
              <a:buSzPts val="1800"/>
              <a:buChar char="●"/>
            </a:pPr>
            <a:r>
              <a:rPr lang="en"/>
              <a:t>E(A2) = 4</a:t>
            </a:r>
            <a:r>
              <a:rPr i="1" lang="en"/>
              <a:t>q</a:t>
            </a:r>
            <a:r>
              <a:rPr lang="en"/>
              <a:t> – 2(1 – </a:t>
            </a:r>
            <a:r>
              <a:rPr i="1" lang="en"/>
              <a:t>q</a:t>
            </a:r>
            <a:r>
              <a:rPr lang="en"/>
              <a:t>) = 6</a:t>
            </a:r>
            <a:r>
              <a:rPr i="1" lang="en"/>
              <a:t>q</a:t>
            </a:r>
            <a:r>
              <a:rPr lang="en"/>
              <a:t> – 2</a:t>
            </a:r>
            <a:endParaRPr/>
          </a:p>
          <a:p>
            <a:pPr indent="-342900" lvl="0" marL="457200" rtl="0" algn="l">
              <a:spcBef>
                <a:spcPts val="0"/>
              </a:spcBef>
              <a:spcAft>
                <a:spcPts val="0"/>
              </a:spcAft>
              <a:buSzPts val="1800"/>
              <a:buChar char="●"/>
            </a:pPr>
            <a:r>
              <a:rPr lang="en"/>
              <a:t>Setting these two values equal we get </a:t>
            </a:r>
            <a:r>
              <a:rPr i="1" lang="en"/>
              <a:t>q</a:t>
            </a:r>
            <a:r>
              <a:rPr lang="en"/>
              <a:t> = 7/13</a:t>
            </a:r>
            <a:endParaRPr/>
          </a:p>
          <a:p>
            <a:pPr indent="-342900" lvl="0" marL="457200" rtl="0" algn="l">
              <a:spcBef>
                <a:spcPts val="0"/>
              </a:spcBef>
              <a:spcAft>
                <a:spcPts val="0"/>
              </a:spcAft>
              <a:buSzPts val="1800"/>
              <a:buChar char="●"/>
            </a:pPr>
            <a:r>
              <a:rPr lang="en"/>
              <a:t>It's just a coincidence that here both players ended with same two probabilities for their moves, this doesn't need to happen in general</a:t>
            </a:r>
            <a:endParaRPr/>
          </a:p>
        </p:txBody>
      </p:sp>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7" name="Shape 1527"/>
        <p:cNvGrpSpPr/>
        <p:nvPr/>
      </p:nvGrpSpPr>
      <p:grpSpPr>
        <a:xfrm>
          <a:off x="0" y="0"/>
          <a:ext cx="0" cy="0"/>
          <a:chOff x="0" y="0"/>
          <a:chExt cx="0" cy="0"/>
        </a:xfrm>
      </p:grpSpPr>
      <p:sp>
        <p:nvSpPr>
          <p:cNvPr id="1528" name="Google Shape;1528;p2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With Three Possible Moves</a:t>
            </a:r>
            <a:endParaRPr/>
          </a:p>
        </p:txBody>
      </p:sp>
      <p:sp>
        <p:nvSpPr>
          <p:cNvPr id="1529" name="Google Shape;1529;p2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Rock-Paper-Scissors</a:t>
            </a:r>
            <a:r>
              <a:rPr lang="en"/>
              <a:t> so that winning with rock pays $2, other wins pay $1</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Need to solve equations for two probabilities for each player (these determine the probability of the third move)</a:t>
            </a:r>
            <a:endParaRPr/>
          </a:p>
        </p:txBody>
      </p:sp>
      <p:graphicFrame>
        <p:nvGraphicFramePr>
          <p:cNvPr id="1530" name="Google Shape;1530;p250"/>
          <p:cNvGraphicFramePr/>
          <p:nvPr/>
        </p:nvGraphicFramePr>
        <p:xfrm>
          <a:off x="952500" y="1809750"/>
          <a:ext cx="3000000" cy="3000000"/>
        </p:xfrm>
        <a:graphic>
          <a:graphicData uri="http://schemas.openxmlformats.org/drawingml/2006/table">
            <a:tbl>
              <a:tblPr>
                <a:noFill/>
                <a:tableStyleId>{19170A8A-42BE-445B-80BF-869D0A1DC8B6}</a:tableStyleId>
              </a:tblPr>
              <a:tblGrid>
                <a:gridCol w="1809750"/>
                <a:gridCol w="1809750"/>
                <a:gridCol w="1809750"/>
                <a:gridCol w="1809750"/>
              </a:tblGrid>
              <a:tr h="381000">
                <a:tc>
                  <a:txBody>
                    <a:bodyPr/>
                    <a:lstStyle/>
                    <a:p>
                      <a:pPr indent="0" lvl="0" marL="0" rtl="0" algn="just">
                        <a:spcBef>
                          <a:spcPts val="0"/>
                        </a:spcBef>
                        <a:spcAft>
                          <a:spcPts val="0"/>
                        </a:spcAft>
                        <a:buNone/>
                      </a:pPr>
                      <a:r>
                        <a:t/>
                      </a:r>
                      <a:endParaRPr/>
                    </a:p>
                  </a:txBody>
                  <a:tcPr marT="91425" marB="91425" marR="91425" marL="91425"/>
                </a:tc>
                <a:tc>
                  <a:txBody>
                    <a:bodyPr/>
                    <a:lstStyle/>
                    <a:p>
                      <a:pPr indent="0" lvl="0" marL="0" rtl="0" algn="just">
                        <a:spcBef>
                          <a:spcPts val="0"/>
                        </a:spcBef>
                        <a:spcAft>
                          <a:spcPts val="0"/>
                        </a:spcAft>
                        <a:buNone/>
                      </a:pPr>
                      <a:r>
                        <a:rPr lang="en"/>
                        <a:t>Rock</a:t>
                      </a:r>
                      <a:endParaRPr/>
                    </a:p>
                  </a:txBody>
                  <a:tcPr marT="91425" marB="91425" marR="91425" marL="91425"/>
                </a:tc>
                <a:tc>
                  <a:txBody>
                    <a:bodyPr/>
                    <a:lstStyle/>
                    <a:p>
                      <a:pPr indent="0" lvl="0" marL="0" rtl="0" algn="just">
                        <a:spcBef>
                          <a:spcPts val="0"/>
                        </a:spcBef>
                        <a:spcAft>
                          <a:spcPts val="0"/>
                        </a:spcAft>
                        <a:buNone/>
                      </a:pPr>
                      <a:r>
                        <a:rPr lang="en"/>
                        <a:t>Paper</a:t>
                      </a:r>
                      <a:endParaRPr/>
                    </a:p>
                  </a:txBody>
                  <a:tcPr marT="91425" marB="91425" marR="91425" marL="91425"/>
                </a:tc>
                <a:tc>
                  <a:txBody>
                    <a:bodyPr/>
                    <a:lstStyle/>
                    <a:p>
                      <a:pPr indent="0" lvl="0" marL="0" rtl="0" algn="just">
                        <a:spcBef>
                          <a:spcPts val="0"/>
                        </a:spcBef>
                        <a:spcAft>
                          <a:spcPts val="0"/>
                        </a:spcAft>
                        <a:buNone/>
                      </a:pPr>
                      <a:r>
                        <a:rPr lang="en"/>
                        <a:t>Scissors</a:t>
                      </a:r>
                      <a:endParaRPr/>
                    </a:p>
                  </a:txBody>
                  <a:tcPr marT="91425" marB="91425" marR="91425" marL="91425"/>
                </a:tc>
              </a:tr>
              <a:tr h="381000">
                <a:tc>
                  <a:txBody>
                    <a:bodyPr/>
                    <a:lstStyle/>
                    <a:p>
                      <a:pPr indent="0" lvl="0" marL="0" rtl="0" algn="just">
                        <a:spcBef>
                          <a:spcPts val="0"/>
                        </a:spcBef>
                        <a:spcAft>
                          <a:spcPts val="0"/>
                        </a:spcAft>
                        <a:buNone/>
                      </a:pPr>
                      <a:r>
                        <a:rPr lang="en"/>
                        <a:t>Rock</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+2</a:t>
                      </a:r>
                      <a:endParaRPr/>
                    </a:p>
                  </a:txBody>
                  <a:tcPr marT="91425" marB="91425" marR="91425" marL="91425"/>
                </a:tc>
              </a:tr>
              <a:tr h="381000">
                <a:tc>
                  <a:txBody>
                    <a:bodyPr/>
                    <a:lstStyle/>
                    <a:p>
                      <a:pPr indent="0" lvl="0" marL="0" rtl="0" algn="just">
                        <a:spcBef>
                          <a:spcPts val="0"/>
                        </a:spcBef>
                        <a:spcAft>
                          <a:spcPts val="0"/>
                        </a:spcAft>
                        <a:buNone/>
                      </a:pPr>
                      <a:r>
                        <a:rPr lang="en"/>
                        <a:t>Paper</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r>
              <a:tr h="381000">
                <a:tc>
                  <a:txBody>
                    <a:bodyPr/>
                    <a:lstStyle/>
                    <a:p>
                      <a:pPr indent="0" lvl="0" marL="0" rtl="0" algn="just">
                        <a:spcBef>
                          <a:spcPts val="0"/>
                        </a:spcBef>
                        <a:spcAft>
                          <a:spcPts val="0"/>
                        </a:spcAft>
                        <a:buNone/>
                      </a:pPr>
                      <a:r>
                        <a:rPr lang="en"/>
                        <a:t>Scissors</a:t>
                      </a:r>
                      <a:endParaRPr/>
                    </a:p>
                  </a:txBody>
                  <a:tcPr marT="91425" marB="91425" marR="91425" marL="91425"/>
                </a:tc>
                <a:tc>
                  <a:txBody>
                    <a:bodyPr/>
                    <a:lstStyle/>
                    <a:p>
                      <a:pPr indent="0" lvl="0" marL="0" rtl="0" algn="just">
                        <a:spcBef>
                          <a:spcPts val="0"/>
                        </a:spcBef>
                        <a:spcAft>
                          <a:spcPts val="0"/>
                        </a:spcAft>
                        <a:buNone/>
                      </a:pPr>
                      <a:r>
                        <a:rPr lang="en"/>
                        <a:t>-2</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4" name="Shape 1534"/>
        <p:cNvGrpSpPr/>
        <p:nvPr/>
      </p:nvGrpSpPr>
      <p:grpSpPr>
        <a:xfrm>
          <a:off x="0" y="0"/>
          <a:ext cx="0" cy="0"/>
          <a:chOff x="0" y="0"/>
          <a:chExt cx="0" cy="0"/>
        </a:xfrm>
      </p:grpSpPr>
      <p:sp>
        <p:nvSpPr>
          <p:cNvPr id="1535" name="Google Shape;1535;p2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To Modified Rock-Paper-Scissors</a:t>
            </a:r>
            <a:endParaRPr/>
          </a:p>
        </p:txBody>
      </p:sp>
      <p:sp>
        <p:nvSpPr>
          <p:cNvPr id="1536" name="Google Shape;1536;p2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Solution to modified Rock-Paper-Scissors is a bit counterintuitive</a:t>
            </a:r>
            <a:endParaRPr/>
          </a:p>
          <a:p>
            <a:pPr indent="-342900" lvl="0" marL="457200" rtl="0" algn="l">
              <a:spcBef>
                <a:spcPts val="0"/>
              </a:spcBef>
              <a:spcAft>
                <a:spcPts val="0"/>
              </a:spcAft>
              <a:buSzPts val="1800"/>
              <a:buChar char="●"/>
            </a:pPr>
            <a:r>
              <a:rPr lang="en"/>
              <a:t>If winning with rock pays extra well, one might assume that we would play rock more often than in ordinary rock-paper-scissors</a:t>
            </a:r>
            <a:endParaRPr/>
          </a:p>
          <a:p>
            <a:pPr indent="-342900" lvl="0" marL="457200" rtl="0" algn="l">
              <a:spcBef>
                <a:spcPts val="0"/>
              </a:spcBef>
              <a:spcAft>
                <a:spcPts val="0"/>
              </a:spcAft>
              <a:buSzPts val="1800"/>
              <a:buChar char="●"/>
            </a:pPr>
            <a:r>
              <a:rPr lang="en"/>
              <a:t>However, opponent can adapt by playing paper more often</a:t>
            </a:r>
            <a:endParaRPr/>
          </a:p>
          <a:p>
            <a:pPr indent="-342900" lvl="0" marL="457200" rtl="0" algn="l">
              <a:spcBef>
                <a:spcPts val="0"/>
              </a:spcBef>
              <a:spcAft>
                <a:spcPts val="0"/>
              </a:spcAft>
              <a:buSzPts val="1800"/>
              <a:buChar char="●"/>
            </a:pPr>
            <a:r>
              <a:rPr lang="en"/>
              <a:t>Nash equilibrium solution actually plays rock and scissors with probability 1/4, and plays paper with probability 1/2</a:t>
            </a:r>
            <a:endParaRPr/>
          </a:p>
          <a:p>
            <a:pPr indent="-342900" lvl="0" marL="457200" rtl="0" algn="l">
              <a:spcBef>
                <a:spcPts val="0"/>
              </a:spcBef>
              <a:spcAft>
                <a:spcPts val="0"/>
              </a:spcAft>
              <a:buSzPts val="1800"/>
              <a:buChar char="●"/>
            </a:pPr>
            <a:r>
              <a:rPr lang="en"/>
              <a:t>If the payoff with rock were $1000 versus $1 for winning with paper or scissors, the Nash equilibrium solution would play paper with probability 999/1001, and rock and scissors with </a:t>
            </a:r>
            <a:r>
              <a:rPr lang="en"/>
              <a:t>probability</a:t>
            </a:r>
            <a:r>
              <a:rPr lang="en"/>
              <a:t> 1/1001</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1b: State Space Search</a:t>
            </a:r>
            <a:endParaRPr/>
          </a:p>
        </p:txBody>
      </p:sp>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0" name="Shape 1540"/>
        <p:cNvGrpSpPr/>
        <p:nvPr/>
      </p:nvGrpSpPr>
      <p:grpSpPr>
        <a:xfrm>
          <a:off x="0" y="0"/>
          <a:ext cx="0" cy="0"/>
          <a:chOff x="0" y="0"/>
          <a:chExt cx="0" cy="0"/>
        </a:xfrm>
      </p:grpSpPr>
      <p:sp>
        <p:nvSpPr>
          <p:cNvPr id="1541" name="Google Shape;1541;p2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Saddle Point</a:t>
            </a:r>
            <a:endParaRPr/>
          </a:p>
        </p:txBody>
      </p:sp>
      <p:sp>
        <p:nvSpPr>
          <p:cNvPr id="1542" name="Google Shape;1542;p2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game with the following payoff matrix with a </a:t>
            </a:r>
            <a:r>
              <a:rPr b="1" lang="en"/>
              <a:t>saddle point</a:t>
            </a:r>
            <a:r>
              <a:rPr lang="en"/>
              <a:t> that is simultaneously its row minimum and column maximum:</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Both players will choose the saddle point move all the time</a:t>
            </a:r>
            <a:endParaRPr/>
          </a:p>
          <a:p>
            <a:pPr indent="-342900" lvl="0" marL="457200" rtl="0" algn="l">
              <a:spcBef>
                <a:spcPts val="0"/>
              </a:spcBef>
              <a:spcAft>
                <a:spcPts val="0"/>
              </a:spcAft>
              <a:buSzPts val="1800"/>
              <a:buChar char="●"/>
            </a:pPr>
            <a:r>
              <a:rPr lang="en"/>
              <a:t>Game becomes deterministic</a:t>
            </a:r>
            <a:endParaRPr/>
          </a:p>
        </p:txBody>
      </p:sp>
      <p:graphicFrame>
        <p:nvGraphicFramePr>
          <p:cNvPr id="1543" name="Google Shape;1543;p252"/>
          <p:cNvGraphicFramePr/>
          <p:nvPr/>
        </p:nvGraphicFramePr>
        <p:xfrm>
          <a:off x="952500" y="2168075"/>
          <a:ext cx="3000000" cy="3000000"/>
        </p:xfrm>
        <a:graphic>
          <a:graphicData uri="http://schemas.openxmlformats.org/drawingml/2006/table">
            <a:tbl>
              <a:tblPr>
                <a:noFill/>
                <a:tableStyleId>{19170A8A-42BE-445B-80BF-869D0A1DC8B6}</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B1</a:t>
                      </a:r>
                      <a:endParaRPr/>
                    </a:p>
                  </a:txBody>
                  <a:tcPr marT="91425" marB="91425" marR="91425" marL="91425"/>
                </a:tc>
                <a:tc>
                  <a:txBody>
                    <a:bodyPr/>
                    <a:lstStyle/>
                    <a:p>
                      <a:pPr indent="0" lvl="0" marL="0" rtl="0" algn="l">
                        <a:spcBef>
                          <a:spcPts val="0"/>
                        </a:spcBef>
                        <a:spcAft>
                          <a:spcPts val="0"/>
                        </a:spcAft>
                        <a:buNone/>
                      </a:pPr>
                      <a:r>
                        <a:rPr lang="en"/>
                        <a:t>B2</a:t>
                      </a:r>
                      <a:endParaRPr/>
                    </a:p>
                  </a:txBody>
                  <a:tcPr marT="91425" marB="91425" marR="91425" marL="91425"/>
                </a:tc>
              </a:tr>
              <a:tr h="381000">
                <a:tc>
                  <a:txBody>
                    <a:bodyPr/>
                    <a:lstStyle/>
                    <a:p>
                      <a:pPr indent="0" lvl="0" marL="0" rtl="0" algn="l">
                        <a:spcBef>
                          <a:spcPts val="0"/>
                        </a:spcBef>
                        <a:spcAft>
                          <a:spcPts val="0"/>
                        </a:spcAft>
                        <a:buNone/>
                      </a:pPr>
                      <a:r>
                        <a:rPr lang="en"/>
                        <a:t>A1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solidFill>
                      <a:srgbClr val="00FF00"/>
                    </a:solidFill>
                  </a:tcPr>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A2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7" name="Shape 1547"/>
        <p:cNvGrpSpPr/>
        <p:nvPr/>
      </p:nvGrpSpPr>
      <p:grpSpPr>
        <a:xfrm>
          <a:off x="0" y="0"/>
          <a:ext cx="0" cy="0"/>
          <a:chOff x="0" y="0"/>
          <a:chExt cx="0" cy="0"/>
        </a:xfrm>
      </p:grpSpPr>
      <p:sp>
        <p:nvSpPr>
          <p:cNvPr id="1548" name="Google Shape;1548;p2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Indifference Principle With More Complex Games</a:t>
            </a:r>
            <a:endParaRPr/>
          </a:p>
        </p:txBody>
      </p:sp>
      <p:sp>
        <p:nvSpPr>
          <p:cNvPr id="1549" name="Google Shape;1549;p2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t>
            </a:r>
            <a:r>
              <a:rPr lang="en"/>
              <a:t>laying against indifferent nature, choose your action to maximize its EV</a:t>
            </a:r>
            <a:endParaRPr/>
          </a:p>
          <a:p>
            <a:pPr indent="-342900" lvl="0" marL="457200" rtl="0" algn="l">
              <a:spcBef>
                <a:spcPts val="0"/>
              </a:spcBef>
              <a:spcAft>
                <a:spcPts val="0"/>
              </a:spcAft>
              <a:buSzPts val="1800"/>
              <a:buChar char="●"/>
            </a:pPr>
            <a:r>
              <a:rPr lang="en"/>
              <a:t>When you follow your Bayes equilibrium strategy, you will c</a:t>
            </a:r>
            <a:r>
              <a:rPr lang="en"/>
              <a:t>hoose your action probabilities so that </a:t>
            </a:r>
            <a:r>
              <a:rPr lang="en"/>
              <a:t>all actions available to your opponent look equally good to him, </a:t>
            </a:r>
            <a:r>
              <a:rPr lang="en"/>
              <a:t>based on what he knows inside the game</a:t>
            </a:r>
            <a:endParaRPr/>
          </a:p>
          <a:p>
            <a:pPr indent="-342900" lvl="0" marL="457200" rtl="0" algn="l">
              <a:spcBef>
                <a:spcPts val="0"/>
              </a:spcBef>
              <a:spcAft>
                <a:spcPts val="0"/>
              </a:spcAft>
              <a:buSzPts val="1800"/>
              <a:buChar char="●"/>
            </a:pPr>
            <a:r>
              <a:rPr b="1" lang="en"/>
              <a:t>Range</a:t>
            </a:r>
            <a:r>
              <a:rPr lang="en"/>
              <a:t>: Create a probability model of states of environment and opponent</a:t>
            </a:r>
            <a:endParaRPr/>
          </a:p>
          <a:p>
            <a:pPr indent="-342900" lvl="0" marL="457200" rtl="0" algn="l">
              <a:spcBef>
                <a:spcPts val="0"/>
              </a:spcBef>
              <a:spcAft>
                <a:spcPts val="0"/>
              </a:spcAft>
              <a:buSzPts val="1800"/>
              <a:buChar char="●"/>
            </a:pPr>
            <a:r>
              <a:rPr b="1" lang="en"/>
              <a:t>Equity</a:t>
            </a:r>
            <a:r>
              <a:rPr lang="en"/>
              <a:t>: Give each action a probability, and compute the values of opponent's actions (not your actions!) based on these probabilities</a:t>
            </a:r>
            <a:endParaRPr/>
          </a:p>
          <a:p>
            <a:pPr indent="-342900" lvl="0" marL="457200" rtl="0" algn="l">
              <a:spcBef>
                <a:spcPts val="0"/>
              </a:spcBef>
              <a:spcAft>
                <a:spcPts val="0"/>
              </a:spcAft>
              <a:buSzPts val="1800"/>
              <a:buChar char="●"/>
            </a:pPr>
            <a:r>
              <a:rPr b="1" lang="en"/>
              <a:t>Equalize</a:t>
            </a:r>
            <a:r>
              <a:rPr lang="en"/>
              <a:t>: Solve your action probabilities not to maximize your own value, but that every action for opponent has the same expected value</a:t>
            </a:r>
            <a:endParaRPr/>
          </a:p>
        </p:txBody>
      </p:sp>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2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Prisoner's Dilemma</a:t>
            </a:r>
            <a:endParaRPr/>
          </a:p>
        </p:txBody>
      </p:sp>
      <p:sp>
        <p:nvSpPr>
          <p:cNvPr id="1555" name="Google Shape;1555;p2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famous </a:t>
            </a:r>
            <a:r>
              <a:rPr b="1" lang="en"/>
              <a:t>Prisoner's Dilemma</a:t>
            </a:r>
            <a:r>
              <a:rPr lang="en"/>
              <a:t>, the tragic condition of all humanity appearing in many guises and forms: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Both players have a dominating play "Defect", never making them worse off than the </a:t>
            </a:r>
            <a:r>
              <a:rPr lang="en"/>
              <a:t>cooperating</a:t>
            </a:r>
            <a:r>
              <a:rPr lang="en"/>
              <a:t> play, regardless of what the opponent does</a:t>
            </a:r>
            <a:endParaRPr/>
          </a:p>
        </p:txBody>
      </p:sp>
      <p:graphicFrame>
        <p:nvGraphicFramePr>
          <p:cNvPr id="1556" name="Google Shape;1556;p254"/>
          <p:cNvGraphicFramePr/>
          <p:nvPr/>
        </p:nvGraphicFramePr>
        <p:xfrm>
          <a:off x="952500" y="2085975"/>
          <a:ext cx="3000000" cy="3000000"/>
        </p:xfrm>
        <a:graphic>
          <a:graphicData uri="http://schemas.openxmlformats.org/drawingml/2006/table">
            <a:tbl>
              <a:tblPr>
                <a:noFill/>
                <a:tableStyleId>{19170A8A-42BE-445B-80BF-869D0A1DC8B6}</a:tableStyleId>
              </a:tblPr>
              <a:tblGrid>
                <a:gridCol w="2413000"/>
                <a:gridCol w="2413000"/>
                <a:gridCol w="2413000"/>
              </a:tblGrid>
              <a:tr h="381000">
                <a:tc>
                  <a:txBody>
                    <a:bodyPr/>
                    <a:lstStyle/>
                    <a:p>
                      <a:pPr indent="0" lvl="0" marL="0" rtl="0" algn="l">
                        <a:spcBef>
                          <a:spcPts val="0"/>
                        </a:spcBef>
                        <a:spcAft>
                          <a:spcPts val="0"/>
                        </a:spcAft>
                        <a:buNone/>
                      </a:pPr>
                      <a:r>
                        <a:rPr lang="en"/>
                        <a:t>[</a:t>
                      </a:r>
                      <a:r>
                        <a:rPr i="1" lang="en"/>
                        <a:t>row outcome, col outcome</a:t>
                      </a:r>
                      <a:r>
                        <a:rPr lang="en"/>
                        <a:t>]</a:t>
                      </a:r>
                      <a:endParaRPr/>
                    </a:p>
                  </a:txBody>
                  <a:tcPr marT="91425" marB="91425" marR="91425" marL="91425"/>
                </a:tc>
                <a:tc>
                  <a:txBody>
                    <a:bodyPr/>
                    <a:lstStyle/>
                    <a:p>
                      <a:pPr indent="0" lvl="0" marL="0" rtl="0" algn="l">
                        <a:spcBef>
                          <a:spcPts val="0"/>
                        </a:spcBef>
                        <a:spcAft>
                          <a:spcPts val="0"/>
                        </a:spcAft>
                        <a:buNone/>
                      </a:pPr>
                      <a:r>
                        <a:rPr lang="en"/>
                        <a:t>Cooperate</a:t>
                      </a:r>
                      <a:endParaRPr/>
                    </a:p>
                  </a:txBody>
                  <a:tcPr marT="91425" marB="91425" marR="91425" marL="91425"/>
                </a:tc>
                <a:tc>
                  <a:txBody>
                    <a:bodyPr/>
                    <a:lstStyle/>
                    <a:p>
                      <a:pPr indent="0" lvl="0" marL="0" rtl="0" algn="l">
                        <a:spcBef>
                          <a:spcPts val="0"/>
                        </a:spcBef>
                        <a:spcAft>
                          <a:spcPts val="0"/>
                        </a:spcAft>
                        <a:buNone/>
                      </a:pPr>
                      <a:r>
                        <a:rPr lang="en"/>
                        <a:t>Defect</a:t>
                      </a:r>
                      <a:endParaRPr/>
                    </a:p>
                  </a:txBody>
                  <a:tcPr marT="91425" marB="91425" marR="91425" marL="91425"/>
                </a:tc>
              </a:tr>
              <a:tr h="381000">
                <a:tc>
                  <a:txBody>
                    <a:bodyPr/>
                    <a:lstStyle/>
                    <a:p>
                      <a:pPr indent="0" lvl="0" marL="0" rtl="0" algn="l">
                        <a:spcBef>
                          <a:spcPts val="0"/>
                        </a:spcBef>
                        <a:spcAft>
                          <a:spcPts val="0"/>
                        </a:spcAft>
                        <a:buNone/>
                      </a:pPr>
                      <a:r>
                        <a:rPr lang="en"/>
                        <a:t>Cooperate</a:t>
                      </a:r>
                      <a:endParaRPr/>
                    </a:p>
                  </a:txBody>
                  <a:tcPr marT="91425" marB="91425" marR="91425" marL="91425"/>
                </a:tc>
                <a:tc>
                  <a:txBody>
                    <a:bodyPr/>
                    <a:lstStyle/>
                    <a:p>
                      <a:pPr indent="0" lvl="0" marL="0" rtl="0" algn="l">
                        <a:spcBef>
                          <a:spcPts val="0"/>
                        </a:spcBef>
                        <a:spcAft>
                          <a:spcPts val="0"/>
                        </a:spcAft>
                        <a:buNone/>
                      </a:pPr>
                      <a:r>
                        <a:rPr lang="en"/>
                        <a:t>[+2, +2]</a:t>
                      </a:r>
                      <a:endParaRPr/>
                    </a:p>
                  </a:txBody>
                  <a:tcPr marT="91425" marB="91425" marR="91425" marL="91425"/>
                </a:tc>
                <a:tc>
                  <a:txBody>
                    <a:bodyPr/>
                    <a:lstStyle/>
                    <a:p>
                      <a:pPr indent="0" lvl="0" marL="0" rtl="0" algn="l">
                        <a:spcBef>
                          <a:spcPts val="0"/>
                        </a:spcBef>
                        <a:spcAft>
                          <a:spcPts val="0"/>
                        </a:spcAft>
                        <a:buNone/>
                      </a:pPr>
                      <a:r>
                        <a:rPr lang="en"/>
                        <a:t>[-10, +10]</a:t>
                      </a:r>
                      <a:endParaRPr/>
                    </a:p>
                  </a:txBody>
                  <a:tcPr marT="91425" marB="91425" marR="91425" marL="91425"/>
                </a:tc>
              </a:tr>
              <a:tr h="381000">
                <a:tc>
                  <a:txBody>
                    <a:bodyPr/>
                    <a:lstStyle/>
                    <a:p>
                      <a:pPr indent="0" lvl="0" marL="0" rtl="0" algn="l">
                        <a:spcBef>
                          <a:spcPts val="0"/>
                        </a:spcBef>
                        <a:spcAft>
                          <a:spcPts val="0"/>
                        </a:spcAft>
                        <a:buNone/>
                      </a:pPr>
                      <a:r>
                        <a:rPr lang="en"/>
                        <a:t>Defect</a:t>
                      </a:r>
                      <a:endParaRPr/>
                    </a:p>
                  </a:txBody>
                  <a:tcPr marT="91425" marB="91425" marR="91425" marL="91425"/>
                </a:tc>
                <a:tc>
                  <a:txBody>
                    <a:bodyPr/>
                    <a:lstStyle/>
                    <a:p>
                      <a:pPr indent="0" lvl="0" marL="0" rtl="0" algn="l">
                        <a:spcBef>
                          <a:spcPts val="0"/>
                        </a:spcBef>
                        <a:spcAft>
                          <a:spcPts val="0"/>
                        </a:spcAft>
                        <a:buNone/>
                      </a:pPr>
                      <a:r>
                        <a:rPr lang="en"/>
                        <a:t>[+10, -10]</a:t>
                      </a:r>
                      <a:endParaRPr/>
                    </a:p>
                  </a:txBody>
                  <a:tcPr marT="91425" marB="91425" marR="91425" marL="91425"/>
                </a:tc>
                <a:tc>
                  <a:txBody>
                    <a:bodyPr/>
                    <a:lstStyle/>
                    <a:p>
                      <a:pPr indent="0" lvl="0" marL="0" rtl="0" algn="l">
                        <a:spcBef>
                          <a:spcPts val="0"/>
                        </a:spcBef>
                        <a:spcAft>
                          <a:spcPts val="0"/>
                        </a:spcAft>
                        <a:buNone/>
                      </a:pPr>
                      <a:r>
                        <a:rPr lang="en"/>
                        <a:t>[0, 0]</a:t>
                      </a:r>
                      <a:endParaRPr/>
                    </a:p>
                  </a:txBody>
                  <a:tcPr marT="91425" marB="91425" marR="91425" marL="91425"/>
                </a:tc>
              </a:tr>
            </a:tbl>
          </a:graphicData>
        </a:graphic>
      </p:graphicFrame>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0" name="Shape 1560"/>
        <p:cNvGrpSpPr/>
        <p:nvPr/>
      </p:nvGrpSpPr>
      <p:grpSpPr>
        <a:xfrm>
          <a:off x="0" y="0"/>
          <a:ext cx="0" cy="0"/>
          <a:chOff x="0" y="0"/>
          <a:chExt cx="0" cy="0"/>
        </a:xfrm>
      </p:grpSpPr>
      <p:sp>
        <p:nvSpPr>
          <p:cNvPr id="1561" name="Google Shape;1561;p2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Aspects of Prisoner's Dilemma</a:t>
            </a:r>
            <a:endParaRPr/>
          </a:p>
        </p:txBody>
      </p:sp>
      <p:sp>
        <p:nvSpPr>
          <p:cNvPr id="1562" name="Google Shape;1562;p2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real world situations, needs </a:t>
            </a:r>
            <a:r>
              <a:rPr b="1" lang="en"/>
              <a:t>metagame enforcement</a:t>
            </a:r>
            <a:r>
              <a:rPr lang="en"/>
              <a:t> mechanisms</a:t>
            </a:r>
            <a:endParaRPr/>
          </a:p>
          <a:p>
            <a:pPr indent="-342900" lvl="0" marL="457200" rtl="0" algn="l">
              <a:spcBef>
                <a:spcPts val="0"/>
              </a:spcBef>
              <a:spcAft>
                <a:spcPts val="0"/>
              </a:spcAft>
              <a:buSzPts val="1800"/>
              <a:buChar char="●"/>
            </a:pPr>
            <a:r>
              <a:rPr lang="en"/>
              <a:t>Since it's always rational to defect in a single-shot game, </a:t>
            </a:r>
            <a:r>
              <a:rPr b="1" lang="en"/>
              <a:t>repeated play</a:t>
            </a:r>
            <a:r>
              <a:rPr lang="en"/>
              <a:t> for a known fixed number of matches doesn't help (proof by induction)</a:t>
            </a:r>
            <a:endParaRPr/>
          </a:p>
          <a:p>
            <a:pPr indent="-342900" lvl="0" marL="457200" rtl="0" algn="l">
              <a:spcBef>
                <a:spcPts val="0"/>
              </a:spcBef>
              <a:spcAft>
                <a:spcPts val="0"/>
              </a:spcAft>
              <a:buSzPts val="1800"/>
              <a:buChar char="●"/>
            </a:pPr>
            <a:r>
              <a:rPr lang="en"/>
              <a:t>More interesting when played for an unknown number of repeated matches</a:t>
            </a:r>
            <a:endParaRPr/>
          </a:p>
          <a:p>
            <a:pPr indent="-342900" lvl="0" marL="457200" rtl="0" algn="l">
              <a:spcBef>
                <a:spcPts val="0"/>
              </a:spcBef>
              <a:spcAft>
                <a:spcPts val="0"/>
              </a:spcAft>
              <a:buSzPts val="1800"/>
              <a:buChar char="●"/>
            </a:pPr>
            <a:r>
              <a:rPr lang="en"/>
              <a:t>Famous contest between different possible strategies</a:t>
            </a:r>
            <a:endParaRPr/>
          </a:p>
          <a:p>
            <a:pPr indent="-342900" lvl="0" marL="457200" rtl="0" algn="l">
              <a:spcBef>
                <a:spcPts val="0"/>
              </a:spcBef>
              <a:spcAft>
                <a:spcPts val="0"/>
              </a:spcAft>
              <a:buSzPts val="1800"/>
              <a:buChar char="●"/>
            </a:pPr>
            <a:r>
              <a:rPr lang="en"/>
              <a:t>Winner the simple </a:t>
            </a:r>
            <a:r>
              <a:rPr b="1" lang="en"/>
              <a:t>tit-for-tat strategy</a:t>
            </a:r>
            <a:r>
              <a:rPr lang="en"/>
              <a:t>: co-operate first, then do whatever your opponent did in the previous round</a:t>
            </a:r>
            <a:endParaRPr/>
          </a:p>
          <a:p>
            <a:pPr indent="-342900" lvl="0" marL="457200" rtl="0" algn="l">
              <a:spcBef>
                <a:spcPts val="0"/>
              </a:spcBef>
              <a:spcAft>
                <a:spcPts val="0"/>
              </a:spcAft>
              <a:buSzPts val="1800"/>
              <a:buChar char="●"/>
            </a:pPr>
            <a:r>
              <a:rPr lang="en"/>
              <a:t>Another famous type of player is the </a:t>
            </a:r>
            <a:r>
              <a:rPr b="1" lang="en"/>
              <a:t>grim trigger</a:t>
            </a:r>
            <a:r>
              <a:rPr lang="en"/>
              <a:t> that never forgives</a:t>
            </a:r>
            <a:endParaRPr/>
          </a:p>
        </p:txBody>
      </p:sp>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6" name="Shape 1566"/>
        <p:cNvGrpSpPr/>
        <p:nvPr/>
      </p:nvGrpSpPr>
      <p:grpSpPr>
        <a:xfrm>
          <a:off x="0" y="0"/>
          <a:ext cx="0" cy="0"/>
          <a:chOff x="0" y="0"/>
          <a:chExt cx="0" cy="0"/>
        </a:xfrm>
      </p:grpSpPr>
      <p:sp>
        <p:nvSpPr>
          <p:cNvPr id="1567" name="Google Shape;1567;p2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Famous Games</a:t>
            </a:r>
            <a:endParaRPr/>
          </a:p>
        </p:txBody>
      </p:sp>
      <p:sp>
        <p:nvSpPr>
          <p:cNvPr id="1568" name="Google Shape;1568;p2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nature of the game depends on the </a:t>
            </a:r>
            <a:r>
              <a:rPr b="1" lang="en"/>
              <a:t>shape of values in the payoff matrix</a:t>
            </a:r>
            <a:r>
              <a:rPr lang="en"/>
              <a:t>, not the actual numerical values</a:t>
            </a:r>
            <a:endParaRPr/>
          </a:p>
          <a:p>
            <a:pPr indent="-342900" lvl="0" marL="457200" rtl="0" algn="l">
              <a:spcBef>
                <a:spcPts val="0"/>
              </a:spcBef>
              <a:spcAft>
                <a:spcPts val="0"/>
              </a:spcAft>
              <a:buSzPts val="1800"/>
              <a:buChar char="●"/>
            </a:pPr>
            <a:r>
              <a:rPr lang="en"/>
              <a:t>Even for 2-by-2 games there is interesting variety</a:t>
            </a:r>
            <a:endParaRPr/>
          </a:p>
          <a:p>
            <a:pPr indent="-342900" lvl="0" marL="457200" rtl="0" algn="l">
              <a:spcBef>
                <a:spcPts val="0"/>
              </a:spcBef>
              <a:spcAft>
                <a:spcPts val="0"/>
              </a:spcAft>
              <a:buSzPts val="1800"/>
              <a:buChar char="●"/>
            </a:pPr>
            <a:r>
              <a:rPr lang="en"/>
              <a:t>For four payoffs A, B, C and D, there are 16 possible orderings of values</a:t>
            </a:r>
            <a:endParaRPr/>
          </a:p>
          <a:p>
            <a:pPr indent="-342900" lvl="0" marL="457200" rtl="0" algn="l">
              <a:spcBef>
                <a:spcPts val="0"/>
              </a:spcBef>
              <a:spcAft>
                <a:spcPts val="0"/>
              </a:spcAft>
              <a:buSzPts val="1800"/>
              <a:buChar char="●"/>
            </a:pPr>
            <a:r>
              <a:rPr lang="en"/>
              <a:t>These games have been given catchy intuitive names such as "</a:t>
            </a:r>
            <a:r>
              <a:rPr b="1" lang="en"/>
              <a:t>Battle of the sexes</a:t>
            </a:r>
            <a:r>
              <a:rPr lang="en"/>
              <a:t>", "</a:t>
            </a:r>
            <a:r>
              <a:rPr b="1" lang="en"/>
              <a:t>Matching pennies</a:t>
            </a:r>
            <a:r>
              <a:rPr lang="en"/>
              <a:t>" and "</a:t>
            </a:r>
            <a:r>
              <a:rPr b="1" lang="en"/>
              <a:t>Stag hunt</a:t>
            </a:r>
            <a:r>
              <a:rPr lang="en"/>
              <a:t>"</a:t>
            </a:r>
            <a:endParaRPr/>
          </a:p>
          <a:p>
            <a:pPr indent="-342900" lvl="0" marL="457200" rtl="0" algn="l">
              <a:spcBef>
                <a:spcPts val="0"/>
              </a:spcBef>
              <a:spcAft>
                <a:spcPts val="0"/>
              </a:spcAft>
              <a:buSzPts val="1800"/>
              <a:buChar char="●"/>
            </a:pPr>
            <a:r>
              <a:rPr lang="en"/>
              <a:t>Can be used to model phenomena that we don't call "games" in the everyday parlance meaning of this term</a:t>
            </a:r>
            <a:endParaRPr/>
          </a:p>
          <a:p>
            <a:pPr indent="-342900" lvl="0" marL="457200" rtl="0" algn="l">
              <a:spcBef>
                <a:spcPts val="0"/>
              </a:spcBef>
              <a:spcAft>
                <a:spcPts val="0"/>
              </a:spcAft>
              <a:buSzPts val="1800"/>
              <a:buChar char="●"/>
            </a:pPr>
            <a:r>
              <a:rPr lang="en"/>
              <a:t>Underlying reality has a shape that determines strategy, no matter what words we happen to use to talk about it</a:t>
            </a:r>
            <a:endParaRPr/>
          </a:p>
        </p:txBody>
      </p:sp>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2" name="Shape 1572"/>
        <p:cNvGrpSpPr/>
        <p:nvPr/>
      </p:nvGrpSpPr>
      <p:grpSpPr>
        <a:xfrm>
          <a:off x="0" y="0"/>
          <a:ext cx="0" cy="0"/>
          <a:chOff x="0" y="0"/>
          <a:chExt cx="0" cy="0"/>
        </a:xfrm>
      </p:grpSpPr>
      <p:sp>
        <p:nvSpPr>
          <p:cNvPr id="1573" name="Google Shape;1573;p257"/>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11: Supervised Learning</a:t>
            </a:r>
            <a:endParaRPr/>
          </a:p>
        </p:txBody>
      </p:sp>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7" name="Shape 1577"/>
        <p:cNvGrpSpPr/>
        <p:nvPr/>
      </p:nvGrpSpPr>
      <p:grpSpPr>
        <a:xfrm>
          <a:off x="0" y="0"/>
          <a:ext cx="0" cy="0"/>
          <a:chOff x="0" y="0"/>
          <a:chExt cx="0" cy="0"/>
        </a:xfrm>
      </p:grpSpPr>
      <p:sp>
        <p:nvSpPr>
          <p:cNvPr id="1578" name="Google Shape;1578;p2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a:t>
            </a:r>
            <a:endParaRPr/>
          </a:p>
        </p:txBody>
      </p:sp>
      <p:sp>
        <p:nvSpPr>
          <p:cNvPr id="1579" name="Google Shape;1579;p2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benevolent </a:t>
            </a:r>
            <a:r>
              <a:rPr b="1" lang="en"/>
              <a:t>instructor</a:t>
            </a:r>
            <a:r>
              <a:rPr lang="en"/>
              <a:t> a provides set of </a:t>
            </a:r>
            <a:r>
              <a:rPr b="1" lang="en"/>
              <a:t>training examples</a:t>
            </a:r>
            <a:endParaRPr b="1"/>
          </a:p>
          <a:p>
            <a:pPr indent="-342900" lvl="0" marL="457200" rtl="0" algn="l">
              <a:spcBef>
                <a:spcPts val="0"/>
              </a:spcBef>
              <a:spcAft>
                <a:spcPts val="0"/>
              </a:spcAft>
              <a:buSzPts val="1800"/>
              <a:buChar char="●"/>
            </a:pPr>
            <a:r>
              <a:rPr lang="en"/>
              <a:t>Nothing can be inferred from the chosen examples or their order</a:t>
            </a:r>
            <a:endParaRPr/>
          </a:p>
          <a:p>
            <a:pPr indent="-342900" lvl="0" marL="457200" rtl="0" algn="l">
              <a:spcBef>
                <a:spcPts val="0"/>
              </a:spcBef>
              <a:spcAft>
                <a:spcPts val="0"/>
              </a:spcAft>
              <a:buSzPts val="1800"/>
              <a:buChar char="●"/>
            </a:pPr>
            <a:r>
              <a:rPr lang="en"/>
              <a:t>If the </a:t>
            </a:r>
            <a:r>
              <a:rPr b="1" lang="en"/>
              <a:t>environment</a:t>
            </a:r>
            <a:r>
              <a:rPr lang="en"/>
              <a:t> acts as the teacher, it produces examples "</a:t>
            </a:r>
            <a:r>
              <a:rPr b="1" lang="en"/>
              <a:t>naturally</a:t>
            </a:r>
            <a:r>
              <a:rPr lang="en"/>
              <a:t>"</a:t>
            </a:r>
            <a:endParaRPr/>
          </a:p>
          <a:p>
            <a:pPr indent="-342900" lvl="0" marL="457200" rtl="0" algn="l">
              <a:spcBef>
                <a:spcPts val="0"/>
              </a:spcBef>
              <a:spcAft>
                <a:spcPts val="0"/>
              </a:spcAft>
              <a:buSzPts val="1800"/>
              <a:buChar char="●"/>
            </a:pPr>
            <a:r>
              <a:rPr lang="en"/>
              <a:t>Each training example is a pair of </a:t>
            </a:r>
            <a:r>
              <a:rPr b="1" lang="en"/>
              <a:t>input</a:t>
            </a:r>
            <a:r>
              <a:rPr lang="en"/>
              <a:t> and </a:t>
            </a:r>
            <a:r>
              <a:rPr b="1" lang="en"/>
              <a:t>expected result</a:t>
            </a:r>
            <a:endParaRPr b="1"/>
          </a:p>
          <a:p>
            <a:pPr indent="-342900" lvl="0" marL="457200" rtl="0" algn="l">
              <a:spcBef>
                <a:spcPts val="0"/>
              </a:spcBef>
              <a:spcAft>
                <a:spcPts val="0"/>
              </a:spcAft>
              <a:buSzPts val="1800"/>
              <a:buChar char="●"/>
            </a:pPr>
            <a:r>
              <a:rPr lang="en"/>
              <a:t>Learner creates a model to fit not just these training examples, but </a:t>
            </a:r>
            <a:r>
              <a:rPr b="1" lang="en"/>
              <a:t>generalize</a:t>
            </a:r>
            <a:r>
              <a:rPr lang="en"/>
              <a:t> so that it </a:t>
            </a:r>
            <a:r>
              <a:rPr lang="en"/>
              <a:t>produces correct results for </a:t>
            </a:r>
            <a:r>
              <a:rPr lang="en"/>
              <a:t>previously unseen inputs significantly better than flipping a coin</a:t>
            </a:r>
            <a:endParaRPr/>
          </a:p>
          <a:p>
            <a:pPr indent="-342900" lvl="0" marL="457200" rtl="0" algn="l">
              <a:spcBef>
                <a:spcPts val="0"/>
              </a:spcBef>
              <a:spcAft>
                <a:spcPts val="0"/>
              </a:spcAft>
              <a:buSzPts val="1800"/>
              <a:buChar char="●"/>
            </a:pPr>
            <a:r>
              <a:rPr lang="en"/>
              <a:t>No need to model the actual structure and laws of the world, as long as the model is faithful enough to produce correct predictions</a:t>
            </a:r>
            <a:endParaRPr/>
          </a:p>
        </p:txBody>
      </p:sp>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3" name="Shape 1583"/>
        <p:cNvGrpSpPr/>
        <p:nvPr/>
      </p:nvGrpSpPr>
      <p:grpSpPr>
        <a:xfrm>
          <a:off x="0" y="0"/>
          <a:ext cx="0" cy="0"/>
          <a:chOff x="0" y="0"/>
          <a:chExt cx="0" cy="0"/>
        </a:xfrm>
      </p:grpSpPr>
      <p:sp>
        <p:nvSpPr>
          <p:cNvPr id="1584" name="Google Shape;1584;p25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585" name="Google Shape;1585;p259"/>
          <p:cNvPicPr preferRelativeResize="0"/>
          <p:nvPr/>
        </p:nvPicPr>
        <p:blipFill>
          <a:blip r:embed="rId3">
            <a:alphaModFix/>
          </a:blip>
          <a:stretch>
            <a:fillRect/>
          </a:stretch>
        </p:blipFill>
        <p:spPr>
          <a:xfrm>
            <a:off x="792849" y="410000"/>
            <a:ext cx="7363674" cy="4211375"/>
          </a:xfrm>
          <a:prstGeom prst="rect">
            <a:avLst/>
          </a:prstGeom>
          <a:noFill/>
          <a:ln>
            <a:noFill/>
          </a:ln>
        </p:spPr>
      </p:pic>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9" name="Shape 1589"/>
        <p:cNvGrpSpPr/>
        <p:nvPr/>
      </p:nvGrpSpPr>
      <p:grpSpPr>
        <a:xfrm>
          <a:off x="0" y="0"/>
          <a:ext cx="0" cy="0"/>
          <a:chOff x="0" y="0"/>
          <a:chExt cx="0" cy="0"/>
        </a:xfrm>
      </p:grpSpPr>
      <p:sp>
        <p:nvSpPr>
          <p:cNvPr id="1590" name="Google Shape;1590;p2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Necessary Assumptions</a:t>
            </a:r>
            <a:endParaRPr/>
          </a:p>
        </p:txBody>
      </p:sp>
      <p:sp>
        <p:nvSpPr>
          <p:cNvPr id="1591" name="Google Shape;1591;p2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supervised learning to be possible to begin with, the environment that produces training samples must be governed by </a:t>
            </a:r>
            <a:r>
              <a:rPr b="1" lang="en"/>
              <a:t>strict natural laws</a:t>
            </a:r>
            <a:r>
              <a:rPr lang="en"/>
              <a:t> that can be encoded with at most as many bits than there are in training samples</a:t>
            </a:r>
            <a:endParaRPr/>
          </a:p>
          <a:p>
            <a:pPr indent="-342900" lvl="0" marL="457200" rtl="0" algn="l">
              <a:spcBef>
                <a:spcPts val="0"/>
              </a:spcBef>
              <a:spcAft>
                <a:spcPts val="0"/>
              </a:spcAft>
              <a:buSzPts val="1800"/>
              <a:buChar char="●"/>
            </a:pPr>
            <a:r>
              <a:rPr lang="en"/>
              <a:t>Combinatorially, this rules out most of the possible worlds, leaving only an infinitesimally small fraction of those possible worlds as candidates</a:t>
            </a:r>
            <a:endParaRPr/>
          </a:p>
          <a:p>
            <a:pPr indent="-342900" lvl="0" marL="457200" rtl="0" algn="l">
              <a:spcBef>
                <a:spcPts val="0"/>
              </a:spcBef>
              <a:spcAft>
                <a:spcPts val="0"/>
              </a:spcAft>
              <a:buSzPts val="1800"/>
              <a:buChar char="●"/>
            </a:pPr>
            <a:r>
              <a:rPr lang="en"/>
              <a:t>Most things that would theoretically be possible, must be actually impossible in the environment whose behaviour we are trying to model</a:t>
            </a:r>
            <a:endParaRPr/>
          </a:p>
        </p:txBody>
      </p:sp>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5" name="Shape 1595"/>
        <p:cNvGrpSpPr/>
        <p:nvPr/>
      </p:nvGrpSpPr>
      <p:grpSpPr>
        <a:xfrm>
          <a:off x="0" y="0"/>
          <a:ext cx="0" cy="0"/>
          <a:chOff x="0" y="0"/>
          <a:chExt cx="0" cy="0"/>
        </a:xfrm>
      </p:grpSpPr>
      <p:sp>
        <p:nvSpPr>
          <p:cNvPr id="1596" name="Google Shape;1596;p2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 Algorithms</a:t>
            </a:r>
            <a:endParaRPr/>
          </a:p>
        </p:txBody>
      </p:sp>
      <p:sp>
        <p:nvSpPr>
          <p:cNvPr id="1597" name="Google Shape;1597;p2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Decision trees</a:t>
            </a:r>
            <a:endParaRPr/>
          </a:p>
          <a:p>
            <a:pPr indent="-342900" lvl="0" marL="457200" rtl="0" algn="l">
              <a:spcBef>
                <a:spcPts val="0"/>
              </a:spcBef>
              <a:spcAft>
                <a:spcPts val="0"/>
              </a:spcAft>
              <a:buSzPts val="1800"/>
              <a:buChar char="●"/>
            </a:pPr>
            <a:r>
              <a:rPr lang="en"/>
              <a:t>Perceptrons</a:t>
            </a:r>
            <a:endParaRPr/>
          </a:p>
          <a:p>
            <a:pPr indent="-342900" lvl="0" marL="457200" rtl="0" algn="l">
              <a:spcBef>
                <a:spcPts val="0"/>
              </a:spcBef>
              <a:spcAft>
                <a:spcPts val="0"/>
              </a:spcAft>
              <a:buSzPts val="1800"/>
              <a:buChar char="●"/>
            </a:pPr>
            <a:r>
              <a:rPr lang="en"/>
              <a:t>Neural networks (feedforward, recursive, convolutional, deep learning, etc.)</a:t>
            </a:r>
            <a:endParaRPr/>
          </a:p>
          <a:p>
            <a:pPr indent="-342900" lvl="0" marL="457200" rtl="0" algn="l">
              <a:spcBef>
                <a:spcPts val="0"/>
              </a:spcBef>
              <a:spcAft>
                <a:spcPts val="0"/>
              </a:spcAft>
              <a:buSzPts val="1800"/>
              <a:buChar char="●"/>
            </a:pPr>
            <a:r>
              <a:rPr lang="en"/>
              <a:t>Support vector machines</a:t>
            </a:r>
            <a:endParaRPr/>
          </a:p>
          <a:p>
            <a:pPr indent="-342900" lvl="0" marL="457200" rtl="0" algn="l">
              <a:spcBef>
                <a:spcPts val="0"/>
              </a:spcBef>
              <a:spcAft>
                <a:spcPts val="0"/>
              </a:spcAft>
              <a:buSzPts val="1800"/>
              <a:buChar char="●"/>
            </a:pPr>
            <a:r>
              <a:rPr i="1" lang="en"/>
              <a:t>k</a:t>
            </a:r>
            <a:r>
              <a:rPr lang="en"/>
              <a:t>-nearest neighbours</a:t>
            </a:r>
            <a:endParaRPr/>
          </a:p>
          <a:p>
            <a:pPr indent="-342900" lvl="0" marL="457200" rtl="0" algn="l">
              <a:spcBef>
                <a:spcPts val="0"/>
              </a:spcBef>
              <a:spcAft>
                <a:spcPts val="0"/>
              </a:spcAft>
              <a:buSzPts val="1800"/>
              <a:buChar char="●"/>
            </a:pPr>
            <a:r>
              <a:rPr lang="en"/>
              <a:t>(and many others...)</a:t>
            </a:r>
            <a:endParaRPr/>
          </a:p>
          <a:p>
            <a:pPr indent="-342900" lvl="0" marL="457200" rtl="0" algn="l">
              <a:spcBef>
                <a:spcPts val="0"/>
              </a:spcBef>
              <a:spcAft>
                <a:spcPts val="0"/>
              </a:spcAft>
              <a:buSzPts val="1800"/>
              <a:buChar char="●"/>
            </a:pPr>
            <a:r>
              <a:rPr lang="en"/>
              <a:t>All of these are basically one-liners in </a:t>
            </a:r>
            <a:r>
              <a:rPr i="1" lang="en"/>
              <a:t>scikits-learn</a:t>
            </a:r>
            <a:r>
              <a:rPr lang="en"/>
              <a:t> or </a:t>
            </a:r>
            <a:r>
              <a:rPr i="1" lang="en"/>
              <a:t>Mathematica</a:t>
            </a:r>
            <a:endParaRPr i="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of E</a:t>
            </a:r>
            <a:r>
              <a:rPr lang="en"/>
              <a:t>nvironment</a:t>
            </a:r>
            <a:r>
              <a:rPr lang="en"/>
              <a:t> </a:t>
            </a:r>
            <a:endParaRPr/>
          </a:p>
        </p:txBody>
      </p:sp>
      <p:sp>
        <p:nvSpPr>
          <p:cNvPr id="237" name="Google Shape;237;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Once the agent executes the chosen action in environment, it is committed to that action, and there are </a:t>
            </a:r>
            <a:r>
              <a:rPr b="1" lang="en"/>
              <a:t>no backsies</a:t>
            </a:r>
            <a:r>
              <a:rPr lang="en"/>
              <a:t> allowed</a:t>
            </a:r>
            <a:endParaRPr/>
          </a:p>
          <a:p>
            <a:pPr indent="-342900" lvl="0" marL="457200" rtl="0" algn="l">
              <a:spcBef>
                <a:spcPts val="0"/>
              </a:spcBef>
              <a:spcAft>
                <a:spcPts val="0"/>
              </a:spcAft>
              <a:buSzPts val="1800"/>
              <a:buChar char="●"/>
            </a:pPr>
            <a:r>
              <a:rPr lang="en"/>
              <a:t>Agent should c</a:t>
            </a:r>
            <a:r>
              <a:rPr lang="en"/>
              <a:t>reate a sufficiently faithful </a:t>
            </a:r>
            <a:r>
              <a:rPr b="1" lang="en"/>
              <a:t>internal model of environment</a:t>
            </a:r>
            <a:r>
              <a:rPr lang="en"/>
              <a:t> to play around with, and use that model to first explore different possibilities</a:t>
            </a:r>
            <a:endParaRPr/>
          </a:p>
          <a:p>
            <a:pPr indent="-342900" lvl="0" marL="457200" rtl="0" algn="l">
              <a:spcBef>
                <a:spcPts val="0"/>
              </a:spcBef>
              <a:spcAft>
                <a:spcPts val="0"/>
              </a:spcAft>
              <a:buSzPts val="1800"/>
              <a:buChar char="●"/>
            </a:pPr>
            <a:r>
              <a:rPr lang="en"/>
              <a:t>Abstract away the details that don't affect action selection for agent</a:t>
            </a:r>
            <a:endParaRPr/>
          </a:p>
          <a:p>
            <a:pPr indent="-342900" lvl="0" marL="457200" rtl="0" algn="l">
              <a:spcBef>
                <a:spcPts val="0"/>
              </a:spcBef>
              <a:spcAft>
                <a:spcPts val="0"/>
              </a:spcAft>
              <a:buSzPts val="1800"/>
              <a:buChar char="●"/>
            </a:pPr>
            <a:r>
              <a:rPr b="1" lang="en"/>
              <a:t>State spaces</a:t>
            </a:r>
            <a:r>
              <a:rPr lang="en"/>
              <a:t> are usually astronomically large, but their structure is regular enough to allow implicit neighbour enumeration of states</a:t>
            </a:r>
            <a:endParaRPr/>
          </a:p>
          <a:p>
            <a:pPr indent="-342900" lvl="0" marL="457200" rtl="0" algn="l">
              <a:spcBef>
                <a:spcPts val="0"/>
              </a:spcBef>
              <a:spcAft>
                <a:spcPts val="0"/>
              </a:spcAft>
              <a:buSzPts val="1800"/>
              <a:buChar char="●"/>
            </a:pPr>
            <a:r>
              <a:rPr b="1" lang="en"/>
              <a:t>State space searching</a:t>
            </a:r>
            <a:r>
              <a:rPr lang="en"/>
              <a:t> finds the best action sequence in model</a:t>
            </a:r>
            <a:endParaRPr/>
          </a:p>
          <a:p>
            <a:pPr indent="-342900" lvl="0" marL="457200" rtl="0" algn="l">
              <a:spcBef>
                <a:spcPts val="0"/>
              </a:spcBef>
              <a:spcAft>
                <a:spcPts val="0"/>
              </a:spcAft>
              <a:buSzPts val="1800"/>
              <a:buChar char="●"/>
            </a:pPr>
            <a:r>
              <a:rPr lang="en"/>
              <a:t>Agent prepares a plan of actions to execute in the actual environment</a:t>
            </a:r>
            <a:endParaRPr/>
          </a:p>
          <a:p>
            <a:pPr indent="0" lvl="0" marL="0" rtl="0" algn="l">
              <a:spcBef>
                <a:spcPts val="1200"/>
              </a:spcBef>
              <a:spcAft>
                <a:spcPts val="1200"/>
              </a:spcAft>
              <a:buNone/>
            </a:pPr>
            <a:r>
              <a:t/>
            </a:r>
            <a:endParaRPr/>
          </a:p>
        </p:txBody>
      </p:sp>
    </p:spTree>
  </p:cSld>
  <p:clrMapOvr>
    <a:masterClrMapping/>
  </p:clrMapOvr>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1" name="Shape 1601"/>
        <p:cNvGrpSpPr/>
        <p:nvPr/>
      </p:nvGrpSpPr>
      <p:grpSpPr>
        <a:xfrm>
          <a:off x="0" y="0"/>
          <a:ext cx="0" cy="0"/>
          <a:chOff x="0" y="0"/>
          <a:chExt cx="0" cy="0"/>
        </a:xfrm>
      </p:grpSpPr>
      <p:sp>
        <p:nvSpPr>
          <p:cNvPr id="1602" name="Google Shape;1602;p2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Matrix Example</a:t>
            </a:r>
            <a:endParaRPr/>
          </a:p>
        </p:txBody>
      </p:sp>
      <p:sp>
        <p:nvSpPr>
          <p:cNvPr id="1603" name="Google Shape;1603;p2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Describes the false and true positives and negatives of a classifier</a:t>
            </a:r>
            <a:endParaRPr/>
          </a:p>
          <a:p>
            <a:pPr indent="-342900" lvl="0" marL="457200" rtl="0" algn="l">
              <a:spcBef>
                <a:spcPts val="0"/>
              </a:spcBef>
              <a:spcAft>
                <a:spcPts val="0"/>
              </a:spcAft>
              <a:buSzPts val="1800"/>
              <a:buChar char="●"/>
            </a:pPr>
            <a:r>
              <a:rPr lang="en"/>
              <a:t>Example with 100 positive and 100 negative training 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Especially important if true positives or true negatives are more numerous so that even a stopped clock is right 99% of the time</a:t>
            </a:r>
            <a:endParaRPr/>
          </a:p>
        </p:txBody>
      </p:sp>
      <p:graphicFrame>
        <p:nvGraphicFramePr>
          <p:cNvPr id="1604" name="Google Shape;1604;p262"/>
          <p:cNvGraphicFramePr/>
          <p:nvPr/>
        </p:nvGraphicFramePr>
        <p:xfrm>
          <a:off x="952500" y="2169400"/>
          <a:ext cx="3000000" cy="3000000"/>
        </p:xfrm>
        <a:graphic>
          <a:graphicData uri="http://schemas.openxmlformats.org/drawingml/2006/table">
            <a:tbl>
              <a:tblPr>
                <a:noFill/>
                <a:tableStyleId>{19170A8A-42BE-445B-80BF-869D0A1DC8B6}</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Predict Positive</a:t>
                      </a:r>
                      <a:endParaRPr/>
                    </a:p>
                  </a:txBody>
                  <a:tcPr marT="91425" marB="91425" marR="91425" marL="91425"/>
                </a:tc>
                <a:tc>
                  <a:txBody>
                    <a:bodyPr/>
                    <a:lstStyle/>
                    <a:p>
                      <a:pPr indent="0" lvl="0" marL="0" rtl="0" algn="l">
                        <a:spcBef>
                          <a:spcPts val="0"/>
                        </a:spcBef>
                        <a:spcAft>
                          <a:spcPts val="0"/>
                        </a:spcAft>
                        <a:buNone/>
                      </a:pPr>
                      <a:r>
                        <a:rPr lang="en"/>
                        <a:t>Predict Negative</a:t>
                      </a:r>
                      <a:endParaRPr/>
                    </a:p>
                  </a:txBody>
                  <a:tcPr marT="91425" marB="91425" marR="91425" marL="91425"/>
                </a:tc>
              </a:tr>
              <a:tr h="381000">
                <a:tc>
                  <a:txBody>
                    <a:bodyPr/>
                    <a:lstStyle/>
                    <a:p>
                      <a:pPr indent="0" lvl="0" marL="0" rtl="0" algn="l">
                        <a:spcBef>
                          <a:spcPts val="0"/>
                        </a:spcBef>
                        <a:spcAft>
                          <a:spcPts val="0"/>
                        </a:spcAft>
                        <a:buNone/>
                      </a:pPr>
                      <a:r>
                        <a:rPr lang="en"/>
                        <a:t>True Positive</a:t>
                      </a:r>
                      <a:endParaRPr/>
                    </a:p>
                  </a:txBody>
                  <a:tcPr marT="91425" marB="91425" marR="91425" marL="91425"/>
                </a:tc>
                <a:tc>
                  <a:txBody>
                    <a:bodyPr/>
                    <a:lstStyle/>
                    <a:p>
                      <a:pPr indent="0" lvl="0" marL="0" rtl="0" algn="l">
                        <a:spcBef>
                          <a:spcPts val="0"/>
                        </a:spcBef>
                        <a:spcAft>
                          <a:spcPts val="0"/>
                        </a:spcAft>
                        <a:buNone/>
                      </a:pPr>
                      <a:r>
                        <a:rPr lang="en"/>
                        <a:t>97</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81000">
                <a:tc>
                  <a:txBody>
                    <a:bodyPr/>
                    <a:lstStyle/>
                    <a:p>
                      <a:pPr indent="0" lvl="0" marL="0" rtl="0" algn="l">
                        <a:spcBef>
                          <a:spcPts val="0"/>
                        </a:spcBef>
                        <a:spcAft>
                          <a:spcPts val="0"/>
                        </a:spcAft>
                        <a:buNone/>
                      </a:pPr>
                      <a:r>
                        <a:rPr lang="en"/>
                        <a:t>True Negative</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92</a:t>
                      </a:r>
                      <a:endParaRPr/>
                    </a:p>
                  </a:txBody>
                  <a:tcPr marT="91425" marB="91425" marR="91425" marL="91425"/>
                </a:tc>
              </a:tr>
            </a:tbl>
          </a:graphicData>
        </a:graphic>
      </p:graphicFrame>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8" name="Shape 1608"/>
        <p:cNvGrpSpPr/>
        <p:nvPr/>
      </p:nvGrpSpPr>
      <p:grpSpPr>
        <a:xfrm>
          <a:off x="0" y="0"/>
          <a:ext cx="0" cy="0"/>
          <a:chOff x="0" y="0"/>
          <a:chExt cx="0" cy="0"/>
        </a:xfrm>
      </p:grpSpPr>
      <p:sp>
        <p:nvSpPr>
          <p:cNvPr id="1609" name="Google Shape;1609;p2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Occam's Razor</a:t>
            </a:r>
            <a:endParaRPr/>
          </a:p>
        </p:txBody>
      </p:sp>
      <p:sp>
        <p:nvSpPr>
          <p:cNvPr id="1610" name="Google Shape;1610;p26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Occam's Razor</a:t>
            </a:r>
            <a:r>
              <a:rPr lang="en"/>
              <a:t> is the observation that from </a:t>
            </a:r>
            <a:r>
              <a:rPr lang="en"/>
              <a:t>multiple</a:t>
            </a:r>
            <a:r>
              <a:rPr lang="en"/>
              <a:t> hypothesis that fit the same training examples, the finger-quotes "simplest" one is the best</a:t>
            </a:r>
            <a:endParaRPr/>
          </a:p>
          <a:p>
            <a:pPr indent="-342900" lvl="0" marL="457200" rtl="0" algn="l">
              <a:spcBef>
                <a:spcPts val="0"/>
              </a:spcBef>
              <a:spcAft>
                <a:spcPts val="0"/>
              </a:spcAft>
              <a:buSzPts val="1800"/>
              <a:buChar char="●"/>
            </a:pPr>
            <a:r>
              <a:rPr lang="en"/>
              <a:t>Do not multiply entities and assumptions needlessly, but </a:t>
            </a:r>
            <a:r>
              <a:rPr lang="en"/>
              <a:t>only</a:t>
            </a:r>
            <a:r>
              <a:rPr lang="en"/>
              <a:t> when the training data doesn't fit your current assumptions</a:t>
            </a:r>
            <a:endParaRPr/>
          </a:p>
          <a:p>
            <a:pPr indent="-342900" lvl="0" marL="457200" rtl="0" algn="l">
              <a:spcBef>
                <a:spcPts val="0"/>
              </a:spcBef>
              <a:spcAft>
                <a:spcPts val="0"/>
              </a:spcAft>
              <a:buSzPts val="1800"/>
              <a:buChar char="●"/>
            </a:pPr>
            <a:r>
              <a:rPr lang="en"/>
              <a:t>However, what constitutes the "simplest" model depends on the assumptions that you make about the world that produces the discrete training examples</a:t>
            </a:r>
            <a:endParaRPr/>
          </a:p>
          <a:p>
            <a:pPr indent="-342900" lvl="0" marL="457200" rtl="0" algn="l">
              <a:spcBef>
                <a:spcPts val="0"/>
              </a:spcBef>
              <a:spcAft>
                <a:spcPts val="0"/>
              </a:spcAft>
              <a:buSzPts val="1800"/>
              <a:buChar char="●"/>
            </a:pPr>
            <a:r>
              <a:rPr lang="en"/>
              <a:t>Example: fitting a </a:t>
            </a:r>
            <a:r>
              <a:rPr lang="en"/>
              <a:t>polynomial</a:t>
            </a:r>
            <a:r>
              <a:rPr lang="en"/>
              <a:t> into the given set of data points, versus fitting a sum of sine curves (Fourier transform) into those data points</a:t>
            </a:r>
            <a:endParaRPr/>
          </a:p>
        </p:txBody>
      </p:sp>
    </p:spTree>
  </p:cSld>
  <p:clrMapOvr>
    <a:masterClrMapping/>
  </p:clrMapOvr>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4" name="Shape 1614"/>
        <p:cNvGrpSpPr/>
        <p:nvPr/>
      </p:nvGrpSpPr>
      <p:grpSpPr>
        <a:xfrm>
          <a:off x="0" y="0"/>
          <a:ext cx="0" cy="0"/>
          <a:chOff x="0" y="0"/>
          <a:chExt cx="0" cy="0"/>
        </a:xfrm>
      </p:grpSpPr>
      <p:sp>
        <p:nvSpPr>
          <p:cNvPr id="1615" name="Google Shape;1615;p2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 Free Lunch Theorem for Classifiers</a:t>
            </a:r>
            <a:endParaRPr/>
          </a:p>
        </p:txBody>
      </p:sp>
      <p:sp>
        <p:nvSpPr>
          <p:cNvPr id="1616" name="Google Shape;1616;p2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the same training examples, different learning algorithms </a:t>
            </a:r>
            <a:r>
              <a:rPr lang="en"/>
              <a:t>produce</a:t>
            </a:r>
            <a:r>
              <a:rPr lang="en"/>
              <a:t> different models to fit those training examples</a:t>
            </a:r>
            <a:endParaRPr/>
          </a:p>
          <a:p>
            <a:pPr indent="-342900" lvl="0" marL="457200" rtl="0" algn="l">
              <a:spcBef>
                <a:spcPts val="0"/>
              </a:spcBef>
              <a:spcAft>
                <a:spcPts val="0"/>
              </a:spcAft>
              <a:buSzPts val="1800"/>
              <a:buChar char="●"/>
            </a:pPr>
            <a:r>
              <a:rPr b="1" lang="en"/>
              <a:t>No Free Lunch Theorem</a:t>
            </a:r>
            <a:r>
              <a:rPr lang="en"/>
              <a:t> says that </a:t>
            </a:r>
            <a:r>
              <a:rPr lang="en"/>
              <a:t>over all possible worlds, every learning algorithm is equally good on average!</a:t>
            </a:r>
            <a:endParaRPr/>
          </a:p>
          <a:p>
            <a:pPr indent="-342900" lvl="0" marL="457200" rtl="0" algn="l">
              <a:spcBef>
                <a:spcPts val="0"/>
              </a:spcBef>
              <a:spcAft>
                <a:spcPts val="0"/>
              </a:spcAft>
              <a:buSzPts val="1800"/>
              <a:buChar char="●"/>
            </a:pPr>
            <a:r>
              <a:rPr lang="en"/>
              <a:t>Given the same training data with inputs </a:t>
            </a:r>
            <a:r>
              <a:rPr i="1" lang="en"/>
              <a:t>X</a:t>
            </a:r>
            <a:r>
              <a:rPr baseline="-25000" lang="en"/>
              <a:t>i</a:t>
            </a:r>
            <a:r>
              <a:rPr lang="en"/>
              <a:t> and their expected answers, whenever two models disagree on some previous unseen input, one wins in exactly half of the possible worlds, the other wins in the other half</a:t>
            </a:r>
            <a:endParaRPr/>
          </a:p>
          <a:p>
            <a:pPr indent="-342900" lvl="0" marL="457200" rtl="0" algn="l">
              <a:spcBef>
                <a:spcPts val="0"/>
              </a:spcBef>
              <a:spcAft>
                <a:spcPts val="0"/>
              </a:spcAft>
              <a:buSzPts val="1800"/>
              <a:buChar char="●"/>
            </a:pPr>
            <a:r>
              <a:rPr lang="en"/>
              <a:t>If an algorithm performs well in some class of problems, then it necessarily must pay for this by degraded performance on other problems</a:t>
            </a:r>
            <a:endParaRPr/>
          </a:p>
        </p:txBody>
      </p:sp>
    </p:spTree>
  </p:cSld>
  <p:clrMapOvr>
    <a:masterClrMapping/>
  </p:clrMapOvr>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0" name="Shape 1620"/>
        <p:cNvGrpSpPr/>
        <p:nvPr/>
      </p:nvGrpSpPr>
      <p:grpSpPr>
        <a:xfrm>
          <a:off x="0" y="0"/>
          <a:ext cx="0" cy="0"/>
          <a:chOff x="0" y="0"/>
          <a:chExt cx="0" cy="0"/>
        </a:xfrm>
      </p:grpSpPr>
      <p:sp>
        <p:nvSpPr>
          <p:cNvPr id="1621" name="Google Shape;1621;p2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Bias</a:t>
            </a:r>
            <a:endParaRPr/>
          </a:p>
        </p:txBody>
      </p:sp>
      <p:sp>
        <p:nvSpPr>
          <p:cNvPr id="1622" name="Google Shape;1622;p2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same training data that be generalized in infinitely many different ways</a:t>
            </a:r>
            <a:endParaRPr/>
          </a:p>
          <a:p>
            <a:pPr indent="-342900" lvl="0" marL="457200" rtl="0" algn="l">
              <a:spcBef>
                <a:spcPts val="0"/>
              </a:spcBef>
              <a:spcAft>
                <a:spcPts val="0"/>
              </a:spcAft>
              <a:buSzPts val="1800"/>
              <a:buChar char="●"/>
            </a:pPr>
            <a:r>
              <a:rPr lang="en"/>
              <a:t>Given the same training data, different </a:t>
            </a:r>
            <a:r>
              <a:rPr lang="en"/>
              <a:t>learning</a:t>
            </a:r>
            <a:r>
              <a:rPr lang="en"/>
              <a:t> algorithms produce different models that will disagree on unseen inputs</a:t>
            </a:r>
            <a:endParaRPr/>
          </a:p>
          <a:p>
            <a:pPr indent="-342900" lvl="0" marL="457200" rtl="0" algn="l">
              <a:spcBef>
                <a:spcPts val="0"/>
              </a:spcBef>
              <a:spcAft>
                <a:spcPts val="0"/>
              </a:spcAft>
              <a:buSzPts val="1800"/>
              <a:buChar char="●"/>
            </a:pPr>
            <a:r>
              <a:rPr lang="en"/>
              <a:t>The tendency to choose one among all possible fitting answers is called the </a:t>
            </a:r>
            <a:r>
              <a:rPr b="1" lang="en"/>
              <a:t>bias</a:t>
            </a:r>
            <a:r>
              <a:rPr lang="en"/>
              <a:t> of that learning algorithm</a:t>
            </a:r>
            <a:endParaRPr/>
          </a:p>
          <a:p>
            <a:pPr indent="-342900" lvl="0" marL="457200" rtl="0" algn="l">
              <a:spcBef>
                <a:spcPts val="0"/>
              </a:spcBef>
              <a:spcAft>
                <a:spcPts val="0"/>
              </a:spcAft>
              <a:buSzPts val="1800"/>
              <a:buChar char="●"/>
            </a:pPr>
            <a:r>
              <a:rPr lang="en"/>
              <a:t>Given the same information, two entities produce a </a:t>
            </a:r>
            <a:r>
              <a:rPr lang="en"/>
              <a:t>different</a:t>
            </a:r>
            <a:r>
              <a:rPr lang="en"/>
              <a:t> hypothesis and explanation depending on their background assumptions</a:t>
            </a:r>
            <a:endParaRPr/>
          </a:p>
          <a:p>
            <a:pPr indent="-342900" lvl="0" marL="457200" rtl="0" algn="l">
              <a:spcBef>
                <a:spcPts val="0"/>
              </a:spcBef>
              <a:spcAft>
                <a:spcPts val="0"/>
              </a:spcAft>
              <a:buSzPts val="1800"/>
              <a:buChar char="●"/>
            </a:pPr>
            <a:r>
              <a:rPr lang="en"/>
              <a:t>Training data itself cannot be used to distinguish who is "correct"</a:t>
            </a:r>
            <a:endParaRPr/>
          </a:p>
        </p:txBody>
      </p:sp>
    </p:spTree>
  </p:cSld>
  <p:clrMapOvr>
    <a:masterClrMapping/>
  </p:clrMapOvr>
</p:sld>
</file>

<file path=ppt/slides/slide2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6" name="Shape 1626"/>
        <p:cNvGrpSpPr/>
        <p:nvPr/>
      </p:nvGrpSpPr>
      <p:grpSpPr>
        <a:xfrm>
          <a:off x="0" y="0"/>
          <a:ext cx="0" cy="0"/>
          <a:chOff x="0" y="0"/>
          <a:chExt cx="0" cy="0"/>
        </a:xfrm>
      </p:grpSpPr>
      <p:sp>
        <p:nvSpPr>
          <p:cNvPr id="1627" name="Google Shape;1627;p2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Variance</a:t>
            </a:r>
            <a:endParaRPr/>
          </a:p>
        </p:txBody>
      </p:sp>
      <p:sp>
        <p:nvSpPr>
          <p:cNvPr id="1628" name="Google Shape;1628;p2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we split the training data in two, and train two separate classifiers independently using the same learning algorithm</a:t>
            </a:r>
            <a:endParaRPr/>
          </a:p>
          <a:p>
            <a:pPr indent="-342900" lvl="0" marL="457200" rtl="0" algn="l">
              <a:spcBef>
                <a:spcPts val="0"/>
              </a:spcBef>
              <a:spcAft>
                <a:spcPts val="0"/>
              </a:spcAft>
              <a:buSzPts val="1800"/>
              <a:buChar char="●"/>
            </a:pPr>
            <a:r>
              <a:rPr lang="en"/>
              <a:t>The </a:t>
            </a:r>
            <a:r>
              <a:rPr b="1" lang="en"/>
              <a:t>variance</a:t>
            </a:r>
            <a:r>
              <a:rPr lang="en"/>
              <a:t> of the learning algorithm is the measure of how often these two classifiers disagree with each other on their classifications on unseen inputs</a:t>
            </a:r>
            <a:endParaRPr/>
          </a:p>
          <a:p>
            <a:pPr indent="-342900" lvl="0" marL="457200" rtl="0" algn="l">
              <a:spcBef>
                <a:spcPts val="0"/>
              </a:spcBef>
              <a:spcAft>
                <a:spcPts val="0"/>
              </a:spcAft>
              <a:buSzPts val="1800"/>
              <a:buChar char="●"/>
            </a:pPr>
            <a:r>
              <a:rPr lang="en"/>
              <a:t>Measures how sensitive the learning algorithm is for quirks of training data</a:t>
            </a:r>
            <a:endParaRPr/>
          </a:p>
          <a:p>
            <a:pPr indent="-342900" lvl="0" marL="457200" rtl="0" algn="l">
              <a:spcBef>
                <a:spcPts val="0"/>
              </a:spcBef>
              <a:spcAft>
                <a:spcPts val="0"/>
              </a:spcAft>
              <a:buSzPts val="1800"/>
              <a:buChar char="●"/>
            </a:pPr>
            <a:r>
              <a:rPr lang="en"/>
              <a:t>Bias and variance in learning algorithms are on a continuum akin to Scylla and Charybdis: attempt to decrease one automatically increases the other</a:t>
            </a:r>
            <a:endParaRPr/>
          </a:p>
        </p:txBody>
      </p:sp>
    </p:spTree>
  </p:cSld>
  <p:clrMapOvr>
    <a:masterClrMapping/>
  </p:clrMapOvr>
</p:sld>
</file>

<file path=ppt/slides/slide2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2" name="Shape 1632"/>
        <p:cNvGrpSpPr/>
        <p:nvPr/>
      </p:nvGrpSpPr>
      <p:grpSpPr>
        <a:xfrm>
          <a:off x="0" y="0"/>
          <a:ext cx="0" cy="0"/>
          <a:chOff x="0" y="0"/>
          <a:chExt cx="0" cy="0"/>
        </a:xfrm>
      </p:grpSpPr>
      <p:sp>
        <p:nvSpPr>
          <p:cNvPr id="1633" name="Google Shape;1633;p26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Extreme Classifier Algorithms</a:t>
            </a:r>
            <a:endParaRPr/>
          </a:p>
        </p:txBody>
      </p:sp>
      <p:sp>
        <p:nvSpPr>
          <p:cNvPr id="1634" name="Google Shape;1634;p26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learning algorithm we can call "</a:t>
            </a:r>
            <a:r>
              <a:rPr b="1" lang="en"/>
              <a:t>Closed World Assumption</a:t>
            </a:r>
            <a:r>
              <a:rPr lang="en"/>
              <a:t>"</a:t>
            </a:r>
            <a:endParaRPr/>
          </a:p>
          <a:p>
            <a:pPr indent="-342900" lvl="0" marL="457200" rtl="0" algn="l">
              <a:spcBef>
                <a:spcPts val="0"/>
              </a:spcBef>
              <a:spcAft>
                <a:spcPts val="0"/>
              </a:spcAft>
              <a:buSzPts val="1800"/>
              <a:buChar char="●"/>
            </a:pPr>
            <a:r>
              <a:rPr lang="en"/>
              <a:t>Tabulate training data, but for all other inputs, </a:t>
            </a:r>
            <a:r>
              <a:rPr lang="en"/>
              <a:t>always</a:t>
            </a:r>
            <a:r>
              <a:rPr lang="en"/>
              <a:t> return false</a:t>
            </a:r>
            <a:endParaRPr/>
          </a:p>
          <a:p>
            <a:pPr indent="-342900" lvl="0" marL="457200" rtl="0" algn="l">
              <a:spcBef>
                <a:spcPts val="0"/>
              </a:spcBef>
              <a:spcAft>
                <a:spcPts val="0"/>
              </a:spcAft>
              <a:buSzPts val="1800"/>
              <a:buChar char="●"/>
            </a:pPr>
            <a:r>
              <a:rPr lang="en"/>
              <a:t>By No Free Lunch theorem, as good as any other learning algorithm!</a:t>
            </a:r>
            <a:endParaRPr/>
          </a:p>
          <a:p>
            <a:pPr indent="-342900" lvl="0" marL="457200" rtl="0" algn="l">
              <a:spcBef>
                <a:spcPts val="0"/>
              </a:spcBef>
              <a:spcAft>
                <a:spcPts val="0"/>
              </a:spcAft>
              <a:buSzPts val="1800"/>
              <a:buChar char="●"/>
            </a:pPr>
            <a:r>
              <a:rPr lang="en"/>
              <a:t>CWA algorithm has maximum bias, but zero variance</a:t>
            </a:r>
            <a:endParaRPr/>
          </a:p>
          <a:p>
            <a:pPr indent="-342900" lvl="0" marL="457200" rtl="0" algn="l">
              <a:spcBef>
                <a:spcPts val="0"/>
              </a:spcBef>
              <a:spcAft>
                <a:spcPts val="0"/>
              </a:spcAft>
              <a:buSzPts val="1800"/>
              <a:buChar char="●"/>
            </a:pPr>
            <a:r>
              <a:rPr lang="en"/>
              <a:t>Consider then another learning algorithm we can call "</a:t>
            </a:r>
            <a:r>
              <a:rPr b="1" lang="en"/>
              <a:t>Coin Flip</a:t>
            </a:r>
            <a:r>
              <a:rPr lang="en"/>
              <a:t>" that tabulates training data, and for unseen inputs, just flips a coin (w/ caching)</a:t>
            </a:r>
            <a:endParaRPr/>
          </a:p>
          <a:p>
            <a:pPr indent="-342900" lvl="0" marL="457200" rtl="0" algn="l">
              <a:spcBef>
                <a:spcPts val="0"/>
              </a:spcBef>
              <a:spcAft>
                <a:spcPts val="0"/>
              </a:spcAft>
              <a:buSzPts val="1800"/>
              <a:buChar char="●"/>
            </a:pPr>
            <a:r>
              <a:rPr lang="en"/>
              <a:t>Again, as good as any other learning algorithm over all possible worlds!</a:t>
            </a:r>
            <a:endParaRPr/>
          </a:p>
          <a:p>
            <a:pPr indent="-342900" lvl="0" marL="457200" rtl="0" algn="l">
              <a:spcBef>
                <a:spcPts val="0"/>
              </a:spcBef>
              <a:spcAft>
                <a:spcPts val="0"/>
              </a:spcAft>
              <a:buSzPts val="1800"/>
              <a:buChar char="●"/>
            </a:pPr>
            <a:r>
              <a:rPr lang="en"/>
              <a:t>CF algorithm has maximum variance, but minimum bias</a:t>
            </a:r>
            <a:endParaRPr/>
          </a:p>
          <a:p>
            <a:pPr indent="-342900" lvl="0" marL="457200" rtl="0" algn="l">
              <a:spcBef>
                <a:spcPts val="0"/>
              </a:spcBef>
              <a:spcAft>
                <a:spcPts val="0"/>
              </a:spcAft>
              <a:buSzPts val="1800"/>
              <a:buChar char="●"/>
            </a:pPr>
            <a:r>
              <a:rPr lang="en"/>
              <a:t>All classifier algorithms fall somewhere between these two</a:t>
            </a:r>
            <a:endParaRPr/>
          </a:p>
        </p:txBody>
      </p:sp>
    </p:spTree>
  </p:cSld>
  <p:clrMapOvr>
    <a:masterClrMapping/>
  </p:clrMapOvr>
</p:sld>
</file>

<file path=ppt/slides/slide2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8" name="Shape 1638"/>
        <p:cNvGrpSpPr/>
        <p:nvPr/>
      </p:nvGrpSpPr>
      <p:grpSpPr>
        <a:xfrm>
          <a:off x="0" y="0"/>
          <a:ext cx="0" cy="0"/>
          <a:chOff x="0" y="0"/>
          <a:chExt cx="0" cy="0"/>
        </a:xfrm>
      </p:grpSpPr>
      <p:sp>
        <p:nvSpPr>
          <p:cNvPr id="1639" name="Google Shape;1639;p26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Hyperparameters</a:t>
            </a:r>
            <a:endParaRPr/>
          </a:p>
        </p:txBody>
      </p:sp>
      <p:sp>
        <p:nvSpPr>
          <p:cNvPr id="1640" name="Google Shape;1640;p26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learning algorithm itself adjusts its internal model based on training data</a:t>
            </a:r>
            <a:endParaRPr/>
          </a:p>
          <a:p>
            <a:pPr indent="-342900" lvl="0" marL="457200" rtl="0" algn="l">
              <a:spcBef>
                <a:spcPts val="0"/>
              </a:spcBef>
              <a:spcAft>
                <a:spcPts val="0"/>
              </a:spcAft>
              <a:buSzPts val="1800"/>
              <a:buChar char="●"/>
            </a:pPr>
            <a:r>
              <a:rPr lang="en"/>
              <a:t>For example, weights of a neural network</a:t>
            </a:r>
            <a:endParaRPr/>
          </a:p>
          <a:p>
            <a:pPr indent="-342900" lvl="0" marL="457200" rtl="0" algn="l">
              <a:spcBef>
                <a:spcPts val="0"/>
              </a:spcBef>
              <a:spcAft>
                <a:spcPts val="0"/>
              </a:spcAft>
              <a:buSzPts val="1800"/>
              <a:buChar char="●"/>
            </a:pPr>
            <a:r>
              <a:rPr lang="en"/>
              <a:t>These variables that the algorithm itself adjusts are its parameters</a:t>
            </a:r>
            <a:endParaRPr/>
          </a:p>
          <a:p>
            <a:pPr indent="-342900" lvl="0" marL="457200" rtl="0" algn="l">
              <a:spcBef>
                <a:spcPts val="0"/>
              </a:spcBef>
              <a:spcAft>
                <a:spcPts val="0"/>
              </a:spcAft>
              <a:buSzPts val="1800"/>
              <a:buChar char="●"/>
            </a:pPr>
            <a:r>
              <a:rPr b="1" lang="en"/>
              <a:t>Hyperparameters</a:t>
            </a:r>
            <a:r>
              <a:rPr lang="en"/>
              <a:t> are parameters that control the learning algorithm itself</a:t>
            </a:r>
            <a:endParaRPr/>
          </a:p>
          <a:p>
            <a:pPr indent="-342900" lvl="0" marL="457200" rtl="0" algn="l">
              <a:spcBef>
                <a:spcPts val="0"/>
              </a:spcBef>
              <a:spcAft>
                <a:spcPts val="0"/>
              </a:spcAft>
              <a:buSzPts val="1800"/>
              <a:buChar char="●"/>
            </a:pPr>
            <a:r>
              <a:rPr lang="en"/>
              <a:t>For example, the number of nodes in the neural network, or the number of nodes allowed when building a decision tree</a:t>
            </a:r>
            <a:endParaRPr/>
          </a:p>
          <a:p>
            <a:pPr indent="-342900" lvl="0" marL="457200" rtl="0" algn="l">
              <a:spcBef>
                <a:spcPts val="0"/>
              </a:spcBef>
              <a:spcAft>
                <a:spcPts val="0"/>
              </a:spcAft>
              <a:buSzPts val="1800"/>
              <a:buChar char="●"/>
            </a:pPr>
            <a:r>
              <a:rPr lang="en"/>
              <a:t>Hyperparameter </a:t>
            </a:r>
            <a:r>
              <a:rPr lang="en"/>
              <a:t>optimization</a:t>
            </a:r>
            <a:r>
              <a:rPr lang="en"/>
              <a:t> is a dark art in machine learning</a:t>
            </a:r>
            <a:endParaRPr/>
          </a:p>
          <a:p>
            <a:pPr indent="-342900" lvl="0" marL="457200" rtl="0" algn="l">
              <a:spcBef>
                <a:spcPts val="0"/>
              </a:spcBef>
              <a:spcAft>
                <a:spcPts val="0"/>
              </a:spcAft>
              <a:buSzPts val="1800"/>
              <a:buChar char="●"/>
            </a:pPr>
            <a:r>
              <a:rPr lang="en"/>
              <a:t>Can use </a:t>
            </a:r>
            <a:r>
              <a:rPr b="1" lang="en"/>
              <a:t>cross-validation</a:t>
            </a:r>
            <a:r>
              <a:rPr lang="en"/>
              <a:t> to increase hyperparameters until performance on validation set decreases</a:t>
            </a:r>
            <a:endParaRPr/>
          </a:p>
        </p:txBody>
      </p:sp>
    </p:spTree>
  </p:cSld>
  <p:clrMapOvr>
    <a:masterClrMapping/>
  </p:clrMapOvr>
</p:sld>
</file>

<file path=ppt/slides/slide2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4" name="Shape 1644"/>
        <p:cNvGrpSpPr/>
        <p:nvPr/>
      </p:nvGrpSpPr>
      <p:grpSpPr>
        <a:xfrm>
          <a:off x="0" y="0"/>
          <a:ext cx="0" cy="0"/>
          <a:chOff x="0" y="0"/>
          <a:chExt cx="0" cy="0"/>
        </a:xfrm>
      </p:grpSpPr>
      <p:sp>
        <p:nvSpPr>
          <p:cNvPr id="1645" name="Google Shape;1645;p26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Validation and Test Data</a:t>
            </a:r>
            <a:endParaRPr/>
          </a:p>
        </p:txBody>
      </p:sp>
      <p:sp>
        <p:nvSpPr>
          <p:cNvPr id="1646" name="Google Shape;1646;p26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Examples given by the instructor are divided in three groups: </a:t>
            </a:r>
            <a:r>
              <a:rPr b="1" lang="en"/>
              <a:t>training data</a:t>
            </a:r>
            <a:r>
              <a:rPr lang="en"/>
              <a:t>, </a:t>
            </a:r>
            <a:r>
              <a:rPr b="1" lang="en"/>
              <a:t>validation data</a:t>
            </a:r>
            <a:r>
              <a:rPr lang="en"/>
              <a:t>, and </a:t>
            </a:r>
            <a:r>
              <a:rPr b="1" lang="en"/>
              <a:t>test data</a:t>
            </a:r>
            <a:endParaRPr b="1"/>
          </a:p>
          <a:p>
            <a:pPr indent="-342900" lvl="0" marL="457200" rtl="0" algn="l">
              <a:spcBef>
                <a:spcPts val="0"/>
              </a:spcBef>
              <a:spcAft>
                <a:spcPts val="0"/>
              </a:spcAft>
              <a:buSzPts val="1800"/>
              <a:buChar char="●"/>
            </a:pPr>
            <a:r>
              <a:rPr lang="en"/>
              <a:t>Training data is used to create and polish the model</a:t>
            </a:r>
            <a:endParaRPr/>
          </a:p>
          <a:p>
            <a:pPr indent="-342900" lvl="0" marL="457200" rtl="0" algn="l">
              <a:spcBef>
                <a:spcPts val="0"/>
              </a:spcBef>
              <a:spcAft>
                <a:spcPts val="0"/>
              </a:spcAft>
              <a:buSzPts val="1800"/>
              <a:buChar char="●"/>
            </a:pPr>
            <a:r>
              <a:rPr lang="en"/>
              <a:t>Validation data is used to prevent overfitting of the model</a:t>
            </a:r>
            <a:endParaRPr/>
          </a:p>
          <a:p>
            <a:pPr indent="-342900" lvl="0" marL="457200" rtl="0" algn="l">
              <a:spcBef>
                <a:spcPts val="0"/>
              </a:spcBef>
              <a:spcAft>
                <a:spcPts val="0"/>
              </a:spcAft>
              <a:buSzPts val="1800"/>
              <a:buChar char="●"/>
            </a:pPr>
            <a:r>
              <a:rPr lang="en"/>
              <a:t>As we saw from previous two extreme learning algorithms, fitting the </a:t>
            </a:r>
            <a:r>
              <a:rPr lang="en"/>
              <a:t>training</a:t>
            </a:r>
            <a:r>
              <a:rPr lang="en"/>
              <a:t> data 100% means nothing, </a:t>
            </a:r>
            <a:r>
              <a:rPr lang="en"/>
              <a:t>since</a:t>
            </a:r>
            <a:r>
              <a:rPr lang="en"/>
              <a:t> the </a:t>
            </a:r>
            <a:r>
              <a:rPr lang="en"/>
              <a:t>learning</a:t>
            </a:r>
            <a:r>
              <a:rPr lang="en"/>
              <a:t> algorithm is supposed to generalize the underlying patterns in reality the training data comes from</a:t>
            </a:r>
            <a:endParaRPr/>
          </a:p>
          <a:p>
            <a:pPr indent="-342900" lvl="0" marL="457200" rtl="0" algn="l">
              <a:spcBef>
                <a:spcPts val="0"/>
              </a:spcBef>
              <a:spcAft>
                <a:spcPts val="0"/>
              </a:spcAft>
              <a:buSzPts val="1800"/>
              <a:buChar char="●"/>
            </a:pPr>
            <a:r>
              <a:rPr lang="en"/>
              <a:t>As soon as model becomes worse on </a:t>
            </a:r>
            <a:r>
              <a:rPr lang="en"/>
              <a:t>validation</a:t>
            </a:r>
            <a:r>
              <a:rPr lang="en"/>
              <a:t> data, stop fitting it</a:t>
            </a:r>
            <a:endParaRPr/>
          </a:p>
          <a:p>
            <a:pPr indent="-342900" lvl="0" marL="457200" rtl="0" algn="l">
              <a:spcBef>
                <a:spcPts val="0"/>
              </a:spcBef>
              <a:spcAft>
                <a:spcPts val="0"/>
              </a:spcAft>
              <a:buSzPts val="1800"/>
              <a:buChar char="●"/>
            </a:pPr>
            <a:r>
              <a:rPr lang="en"/>
              <a:t>Test data is the "final exam" that measures how well model fits reality</a:t>
            </a:r>
            <a:endParaRPr/>
          </a:p>
        </p:txBody>
      </p:sp>
    </p:spTree>
  </p:cSld>
  <p:clrMapOvr>
    <a:masterClrMapping/>
  </p:clrMapOvr>
</p:sld>
</file>

<file path=ppt/slides/slide2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0" name="Shape 1650"/>
        <p:cNvGrpSpPr/>
        <p:nvPr/>
      </p:nvGrpSpPr>
      <p:grpSpPr>
        <a:xfrm>
          <a:off x="0" y="0"/>
          <a:ext cx="0" cy="0"/>
          <a:chOff x="0" y="0"/>
          <a:chExt cx="0" cy="0"/>
        </a:xfrm>
      </p:grpSpPr>
      <p:sp>
        <p:nvSpPr>
          <p:cNvPr id="1651" name="Google Shape;1651;p27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Validation Set Tells Us When To Stop</a:t>
            </a:r>
            <a:endParaRPr/>
          </a:p>
        </p:txBody>
      </p:sp>
      <p:sp>
        <p:nvSpPr>
          <p:cNvPr id="1652" name="Google Shape;1652;p27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3" name="Google Shape;1653;p270"/>
          <p:cNvPicPr preferRelativeResize="0"/>
          <p:nvPr/>
        </p:nvPicPr>
        <p:blipFill>
          <a:blip r:embed="rId3">
            <a:alphaModFix/>
          </a:blip>
          <a:stretch>
            <a:fillRect/>
          </a:stretch>
        </p:blipFill>
        <p:spPr>
          <a:xfrm>
            <a:off x="740550" y="1229875"/>
            <a:ext cx="7815252" cy="2803999"/>
          </a:xfrm>
          <a:prstGeom prst="rect">
            <a:avLst/>
          </a:prstGeom>
          <a:noFill/>
          <a:ln>
            <a:noFill/>
          </a:ln>
        </p:spPr>
      </p:pic>
    </p:spTree>
  </p:cSld>
  <p:clrMapOvr>
    <a:masterClrMapping/>
  </p:clrMapOvr>
</p:sld>
</file>

<file path=ppt/slides/slide2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7" name="Shape 1657"/>
        <p:cNvGrpSpPr/>
        <p:nvPr/>
      </p:nvGrpSpPr>
      <p:grpSpPr>
        <a:xfrm>
          <a:off x="0" y="0"/>
          <a:ext cx="0" cy="0"/>
          <a:chOff x="0" y="0"/>
          <a:chExt cx="0" cy="0"/>
        </a:xfrm>
      </p:grpSpPr>
      <p:sp>
        <p:nvSpPr>
          <p:cNvPr id="1658" name="Google Shape;1658;p27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Ensemble Learning</a:t>
            </a:r>
            <a:endParaRPr/>
          </a:p>
        </p:txBody>
      </p:sp>
      <p:sp>
        <p:nvSpPr>
          <p:cNvPr id="1659" name="Google Shape;1659;p27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Instead of trying to create one model, create a bunch of simpler models that individually are not as </a:t>
            </a:r>
            <a:r>
              <a:rPr lang="en"/>
              <a:t>powerful as the large model</a:t>
            </a:r>
            <a:endParaRPr/>
          </a:p>
          <a:p>
            <a:pPr indent="-342900" lvl="0" marL="457200" rtl="0" algn="l">
              <a:spcBef>
                <a:spcPts val="0"/>
              </a:spcBef>
              <a:spcAft>
                <a:spcPts val="0"/>
              </a:spcAft>
              <a:buSzPts val="1800"/>
              <a:buChar char="●"/>
            </a:pPr>
            <a:r>
              <a:rPr lang="en"/>
              <a:t>To classify input </a:t>
            </a:r>
            <a:r>
              <a:rPr i="1" lang="en"/>
              <a:t>x</a:t>
            </a:r>
            <a:r>
              <a:rPr lang="en"/>
              <a:t>, give it to all models and use the majority vote</a:t>
            </a:r>
            <a:endParaRPr/>
          </a:p>
          <a:p>
            <a:pPr indent="-342900" lvl="0" marL="457200" rtl="0" algn="l">
              <a:spcBef>
                <a:spcPts val="0"/>
              </a:spcBef>
              <a:spcAft>
                <a:spcPts val="0"/>
              </a:spcAft>
              <a:buSzPts val="1800"/>
              <a:buChar char="●"/>
            </a:pPr>
            <a:r>
              <a:rPr lang="en"/>
              <a:t>These simpler models may even constructed with different algorithms</a:t>
            </a:r>
            <a:endParaRPr/>
          </a:p>
          <a:p>
            <a:pPr indent="-342900" lvl="0" marL="457200" rtl="0" algn="l">
              <a:spcBef>
                <a:spcPts val="0"/>
              </a:spcBef>
              <a:spcAft>
                <a:spcPts val="0"/>
              </a:spcAft>
              <a:buSzPts val="1800"/>
              <a:buChar char="●"/>
            </a:pPr>
            <a:r>
              <a:rPr lang="en"/>
              <a:t>Construction should make the simpler models independent of each other, as there is no point having identical simpler models all return the same answers</a:t>
            </a:r>
            <a:endParaRPr/>
          </a:p>
          <a:p>
            <a:pPr indent="-342900" lvl="0" marL="457200" rtl="0" algn="l">
              <a:spcBef>
                <a:spcPts val="0"/>
              </a:spcBef>
              <a:spcAft>
                <a:spcPts val="0"/>
              </a:spcAft>
              <a:buSzPts val="1800"/>
              <a:buChar char="●"/>
            </a:pPr>
            <a:r>
              <a:rPr lang="en"/>
              <a:t>When tallying votes for the result, each </a:t>
            </a:r>
            <a:r>
              <a:rPr lang="en"/>
              <a:t>individual</a:t>
            </a:r>
            <a:r>
              <a:rPr lang="en"/>
              <a:t> model can be given the </a:t>
            </a:r>
            <a:r>
              <a:rPr b="1" lang="en"/>
              <a:t>weight</a:t>
            </a:r>
            <a:r>
              <a:rPr lang="en"/>
              <a:t> based on how well it operated on the training data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Famous State Spaces</a:t>
            </a:r>
            <a:endParaRPr/>
          </a:p>
        </p:txBody>
      </p:sp>
      <p:sp>
        <p:nvSpPr>
          <p:cNvPr id="243" name="Google Shape;243;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a:t>
            </a:r>
            <a:r>
              <a:rPr lang="en"/>
              <a:t>environments and optimal policies can be expressed quite succinctly</a:t>
            </a:r>
            <a:endParaRPr/>
          </a:p>
        </p:txBody>
      </p:sp>
      <p:pic>
        <p:nvPicPr>
          <p:cNvPr id="244" name="Google Shape;244;p38"/>
          <p:cNvPicPr preferRelativeResize="0"/>
          <p:nvPr/>
        </p:nvPicPr>
        <p:blipFill>
          <a:blip r:embed="rId3">
            <a:alphaModFix/>
          </a:blip>
          <a:stretch>
            <a:fillRect/>
          </a:stretch>
        </p:blipFill>
        <p:spPr>
          <a:xfrm>
            <a:off x="1675725" y="1741575"/>
            <a:ext cx="1775225" cy="2816699"/>
          </a:xfrm>
          <a:prstGeom prst="rect">
            <a:avLst/>
          </a:prstGeom>
          <a:noFill/>
          <a:ln>
            <a:noFill/>
          </a:ln>
        </p:spPr>
      </p:pic>
      <p:pic>
        <p:nvPicPr>
          <p:cNvPr id="245" name="Google Shape;245;p38"/>
          <p:cNvPicPr preferRelativeResize="0"/>
          <p:nvPr/>
        </p:nvPicPr>
        <p:blipFill>
          <a:blip r:embed="rId4">
            <a:alphaModFix/>
          </a:blip>
          <a:stretch>
            <a:fillRect/>
          </a:stretch>
        </p:blipFill>
        <p:spPr>
          <a:xfrm>
            <a:off x="3713825" y="1741575"/>
            <a:ext cx="4650475" cy="2615900"/>
          </a:xfrm>
          <a:prstGeom prst="rect">
            <a:avLst/>
          </a:prstGeom>
          <a:noFill/>
          <a:ln>
            <a:noFill/>
          </a:ln>
        </p:spPr>
      </p:pic>
    </p:spTree>
  </p:cSld>
  <p:clrMapOvr>
    <a:masterClrMapping/>
  </p:clrMapOvr>
</p:sld>
</file>

<file path=ppt/slides/slide2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3" name="Shape 1663"/>
        <p:cNvGrpSpPr/>
        <p:nvPr/>
      </p:nvGrpSpPr>
      <p:grpSpPr>
        <a:xfrm>
          <a:off x="0" y="0"/>
          <a:ext cx="0" cy="0"/>
          <a:chOff x="0" y="0"/>
          <a:chExt cx="0" cy="0"/>
        </a:xfrm>
      </p:grpSpPr>
      <p:sp>
        <p:nvSpPr>
          <p:cNvPr id="1664" name="Google Shape;1664;p27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Forests</a:t>
            </a:r>
            <a:endParaRPr/>
          </a:p>
        </p:txBody>
      </p:sp>
      <p:sp>
        <p:nvSpPr>
          <p:cNvPr id="1665" name="Google Shape;1665;p27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Generalization of decision tree learning to produce an entire forest of small </a:t>
            </a:r>
            <a:r>
              <a:rPr lang="en"/>
              <a:t>decision trees for an ensemble, instead of a single large tree</a:t>
            </a:r>
            <a:endParaRPr/>
          </a:p>
          <a:p>
            <a:pPr indent="-342900" lvl="0" marL="457200" rtl="0" algn="l">
              <a:spcBef>
                <a:spcPts val="0"/>
              </a:spcBef>
              <a:spcAft>
                <a:spcPts val="0"/>
              </a:spcAft>
              <a:buSzPts val="1800"/>
              <a:buChar char="●"/>
            </a:pPr>
            <a:r>
              <a:rPr lang="en"/>
              <a:t>Construction of each small decision tree uses the entire training data, but only a randomly chosen handful of possible attributes</a:t>
            </a:r>
            <a:endParaRPr/>
          </a:p>
          <a:p>
            <a:pPr indent="-342900" lvl="0" marL="457200" rtl="0" algn="l">
              <a:spcBef>
                <a:spcPts val="0"/>
              </a:spcBef>
              <a:spcAft>
                <a:spcPts val="0"/>
              </a:spcAft>
              <a:buSzPts val="1800"/>
              <a:buChar char="●"/>
            </a:pPr>
            <a:r>
              <a:rPr lang="en"/>
              <a:t>This makes the resulting trees more independent of each other</a:t>
            </a:r>
            <a:endParaRPr/>
          </a:p>
          <a:p>
            <a:pPr indent="-342900" lvl="0" marL="457200" rtl="0" algn="l">
              <a:spcBef>
                <a:spcPts val="0"/>
              </a:spcBef>
              <a:spcAft>
                <a:spcPts val="0"/>
              </a:spcAft>
              <a:buSzPts val="1800"/>
              <a:buChar char="●"/>
            </a:pPr>
            <a:r>
              <a:rPr lang="en"/>
              <a:t>Especially these small trees won't all end up having the same root node!</a:t>
            </a:r>
            <a:endParaRPr/>
          </a:p>
          <a:p>
            <a:pPr indent="-342900" lvl="0" marL="457200" rtl="0" algn="l">
              <a:spcBef>
                <a:spcPts val="0"/>
              </a:spcBef>
              <a:spcAft>
                <a:spcPts val="0"/>
              </a:spcAft>
              <a:buSzPts val="1800"/>
              <a:buChar char="●"/>
            </a:pPr>
            <a:r>
              <a:rPr lang="en"/>
              <a:t>Individual trees are weak classifiers, but a majority vote over a large number of such tree will classify complex data very accurately</a:t>
            </a:r>
            <a:endParaRPr/>
          </a:p>
        </p:txBody>
      </p:sp>
    </p:spTree>
  </p:cSld>
  <p:clrMapOvr>
    <a:masterClrMapping/>
  </p:clrMapOvr>
</p:sld>
</file>

<file path=ppt/slides/slide2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9" name="Shape 1669"/>
        <p:cNvGrpSpPr/>
        <p:nvPr/>
      </p:nvGrpSpPr>
      <p:grpSpPr>
        <a:xfrm>
          <a:off x="0" y="0"/>
          <a:ext cx="0" cy="0"/>
          <a:chOff x="0" y="0"/>
          <a:chExt cx="0" cy="0"/>
        </a:xfrm>
      </p:grpSpPr>
      <p:sp>
        <p:nvSpPr>
          <p:cNvPr id="1670" name="Google Shape;1670;p27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Boosting</a:t>
            </a:r>
            <a:endParaRPr/>
          </a:p>
        </p:txBody>
      </p:sp>
      <p:sp>
        <p:nvSpPr>
          <p:cNvPr id="1671" name="Google Shape;1671;p27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creating the </a:t>
            </a:r>
            <a:r>
              <a:rPr lang="en"/>
              <a:t>ensemble</a:t>
            </a:r>
            <a:r>
              <a:rPr lang="en"/>
              <a:t> of simpler models, it would be nice to have these simpler models have complementing strengths</a:t>
            </a:r>
            <a:endParaRPr/>
          </a:p>
          <a:p>
            <a:pPr indent="-342900" lvl="0" marL="457200" rtl="0" algn="l">
              <a:spcBef>
                <a:spcPts val="0"/>
              </a:spcBef>
              <a:spcAft>
                <a:spcPts val="0"/>
              </a:spcAft>
              <a:buSzPts val="1800"/>
              <a:buChar char="●"/>
            </a:pPr>
            <a:r>
              <a:rPr lang="en"/>
              <a:t>Attach a weight to each training sample, initially all weights are 1</a:t>
            </a:r>
            <a:endParaRPr/>
          </a:p>
          <a:p>
            <a:pPr indent="-342900" lvl="0" marL="457200" rtl="0" algn="l">
              <a:spcBef>
                <a:spcPts val="0"/>
              </a:spcBef>
              <a:spcAft>
                <a:spcPts val="0"/>
              </a:spcAft>
              <a:buSzPts val="1800"/>
              <a:buChar char="●"/>
            </a:pPr>
            <a:r>
              <a:rPr lang="en"/>
              <a:t>After training each simpler model, adjust the weight of the training samples based on whether that model classified that </a:t>
            </a:r>
            <a:r>
              <a:rPr lang="en"/>
              <a:t>training</a:t>
            </a:r>
            <a:r>
              <a:rPr lang="en"/>
              <a:t> sample correctly</a:t>
            </a:r>
            <a:endParaRPr/>
          </a:p>
          <a:p>
            <a:pPr indent="-342900" lvl="0" marL="457200" rtl="0" algn="l">
              <a:spcBef>
                <a:spcPts val="0"/>
              </a:spcBef>
              <a:spcAft>
                <a:spcPts val="0"/>
              </a:spcAft>
              <a:buSzPts val="1800"/>
              <a:buChar char="●"/>
            </a:pPr>
            <a:r>
              <a:rPr lang="en"/>
              <a:t>Training samples that were classified incorrectly see their weights increased, whereas correctly classified samples see their weights decreased</a:t>
            </a:r>
            <a:endParaRPr/>
          </a:p>
          <a:p>
            <a:pPr indent="-342900" lvl="0" marL="457200" rtl="0" algn="l">
              <a:spcBef>
                <a:spcPts val="0"/>
              </a:spcBef>
              <a:spcAft>
                <a:spcPts val="0"/>
              </a:spcAft>
              <a:buSzPts val="1800"/>
              <a:buChar char="●"/>
            </a:pPr>
            <a:r>
              <a:rPr lang="en"/>
              <a:t>The simpler model constructed next will have strengths complementing the current model, instead of being yet another yes-man</a:t>
            </a:r>
            <a:endParaRPr/>
          </a:p>
        </p:txBody>
      </p:sp>
    </p:spTree>
  </p:cSld>
  <p:clrMapOvr>
    <a:masterClrMapping/>
  </p:clrMapOvr>
</p:sld>
</file>

<file path=ppt/slides/slide2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5" name="Shape 1675"/>
        <p:cNvGrpSpPr/>
        <p:nvPr/>
      </p:nvGrpSpPr>
      <p:grpSpPr>
        <a:xfrm>
          <a:off x="0" y="0"/>
          <a:ext cx="0" cy="0"/>
          <a:chOff x="0" y="0"/>
          <a:chExt cx="0" cy="0"/>
        </a:xfrm>
      </p:grpSpPr>
      <p:sp>
        <p:nvSpPr>
          <p:cNvPr id="1676" name="Google Shape;1676;p27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k</a:t>
            </a:r>
            <a:r>
              <a:rPr lang="en"/>
              <a:t>-Nearest Neighbours</a:t>
            </a:r>
            <a:endParaRPr/>
          </a:p>
        </p:txBody>
      </p:sp>
      <p:sp>
        <p:nvSpPr>
          <p:cNvPr id="1677" name="Google Shape;1677;p27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Learning algorithm that works well assuming that the correct classifications change </a:t>
            </a:r>
            <a:r>
              <a:rPr lang="en"/>
              <a:t>smoothly in the </a:t>
            </a:r>
            <a:r>
              <a:rPr lang="en"/>
              <a:t>space of </a:t>
            </a:r>
            <a:r>
              <a:rPr lang="en"/>
              <a:t>possible</a:t>
            </a:r>
            <a:r>
              <a:rPr lang="en"/>
              <a:t> inputs</a:t>
            </a:r>
            <a:endParaRPr/>
          </a:p>
          <a:p>
            <a:pPr indent="-342900" lvl="0" marL="457200" rtl="0" algn="l">
              <a:spcBef>
                <a:spcPts val="0"/>
              </a:spcBef>
              <a:spcAft>
                <a:spcPts val="0"/>
              </a:spcAft>
              <a:buSzPts val="1800"/>
              <a:buChar char="●"/>
            </a:pPr>
            <a:r>
              <a:rPr lang="en"/>
              <a:t>Preprocess the the training data and store it in some geometric data structure</a:t>
            </a:r>
            <a:endParaRPr/>
          </a:p>
          <a:p>
            <a:pPr indent="-342900" lvl="0" marL="457200" rtl="0" algn="l">
              <a:spcBef>
                <a:spcPts val="0"/>
              </a:spcBef>
              <a:spcAft>
                <a:spcPts val="0"/>
              </a:spcAft>
              <a:buSzPts val="1800"/>
              <a:buChar char="●"/>
            </a:pPr>
            <a:r>
              <a:rPr lang="en"/>
              <a:t>To classify the given input </a:t>
            </a:r>
            <a:r>
              <a:rPr i="1" lang="en"/>
              <a:t>x</a:t>
            </a:r>
            <a:r>
              <a:rPr lang="en"/>
              <a:t>, find its </a:t>
            </a:r>
            <a:r>
              <a:rPr i="1" lang="en"/>
              <a:t>k</a:t>
            </a:r>
            <a:r>
              <a:rPr lang="en"/>
              <a:t> nearest neighbours in training data, then use majority vote among those neighbours</a:t>
            </a:r>
            <a:endParaRPr/>
          </a:p>
          <a:p>
            <a:pPr indent="-342900" lvl="0" marL="457200" rtl="0" algn="l">
              <a:spcBef>
                <a:spcPts val="0"/>
              </a:spcBef>
              <a:spcAft>
                <a:spcPts val="0"/>
              </a:spcAft>
              <a:buSzPts val="1800"/>
              <a:buChar char="●"/>
            </a:pPr>
            <a:r>
              <a:rPr lang="en"/>
              <a:t>Simplest when </a:t>
            </a:r>
            <a:r>
              <a:rPr i="1" lang="en"/>
              <a:t>k</a:t>
            </a:r>
            <a:r>
              <a:rPr lang="en"/>
              <a:t> = 1, classify as its </a:t>
            </a:r>
            <a:r>
              <a:rPr b="1" lang="en"/>
              <a:t>nearest neighbour</a:t>
            </a:r>
            <a:endParaRPr b="1"/>
          </a:p>
          <a:p>
            <a:pPr indent="-342900" lvl="0" marL="457200" rtl="0" algn="l">
              <a:spcBef>
                <a:spcPts val="0"/>
              </a:spcBef>
              <a:spcAft>
                <a:spcPts val="0"/>
              </a:spcAft>
              <a:buSzPts val="1800"/>
              <a:buChar char="●"/>
            </a:pPr>
            <a:r>
              <a:rPr lang="en"/>
              <a:t>You should </a:t>
            </a:r>
            <a:r>
              <a:rPr b="1" lang="en"/>
              <a:t>normalize</a:t>
            </a:r>
            <a:r>
              <a:rPr lang="en"/>
              <a:t> multidimensional data among each dimension</a:t>
            </a:r>
            <a:endParaRPr/>
          </a:p>
          <a:p>
            <a:pPr indent="-342900" lvl="0" marL="457200" rtl="0" algn="l">
              <a:spcBef>
                <a:spcPts val="0"/>
              </a:spcBef>
              <a:spcAft>
                <a:spcPts val="0"/>
              </a:spcAft>
              <a:buSzPts val="1800"/>
              <a:buChar char="●"/>
            </a:pPr>
            <a:r>
              <a:rPr lang="en"/>
              <a:t>Replace each numerical component with how many standard deviations away the point is from the mean value of that dimension</a:t>
            </a:r>
            <a:endParaRPr/>
          </a:p>
          <a:p>
            <a:pPr indent="-342900" lvl="0" marL="457200" rtl="0" algn="l">
              <a:spcBef>
                <a:spcPts val="0"/>
              </a:spcBef>
              <a:spcAft>
                <a:spcPts val="0"/>
              </a:spcAft>
              <a:buSzPts val="1800"/>
              <a:buChar char="●"/>
            </a:pPr>
            <a:r>
              <a:rPr lang="en"/>
              <a:t>Preprocessing can eliminate </a:t>
            </a:r>
            <a:r>
              <a:rPr b="1" lang="en"/>
              <a:t>redundant</a:t>
            </a:r>
            <a:r>
              <a:rPr lang="en"/>
              <a:t> training data points</a:t>
            </a:r>
            <a:endParaRPr/>
          </a:p>
        </p:txBody>
      </p:sp>
    </p:spTree>
  </p:cSld>
  <p:clrMapOvr>
    <a:masterClrMapping/>
  </p:clrMapOvr>
</p:sld>
</file>

<file path=ppt/slides/slide2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1" name="Shape 1681"/>
        <p:cNvGrpSpPr/>
        <p:nvPr/>
      </p:nvGrpSpPr>
      <p:grpSpPr>
        <a:xfrm>
          <a:off x="0" y="0"/>
          <a:ext cx="0" cy="0"/>
          <a:chOff x="0" y="0"/>
          <a:chExt cx="0" cy="0"/>
        </a:xfrm>
      </p:grpSpPr>
      <p:sp>
        <p:nvSpPr>
          <p:cNvPr id="1682" name="Google Shape;1682;p2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 Classifier</a:t>
            </a:r>
            <a:endParaRPr/>
          </a:p>
        </p:txBody>
      </p:sp>
      <p:sp>
        <p:nvSpPr>
          <p:cNvPr id="1683" name="Google Shape;1683;p27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simplified Bayes network where the true classification </a:t>
            </a:r>
            <a:r>
              <a:rPr i="1" lang="en"/>
              <a:t>C</a:t>
            </a:r>
            <a:r>
              <a:rPr lang="en"/>
              <a:t> is the root node, and evidence variables from </a:t>
            </a:r>
            <a:r>
              <a:rPr i="1" lang="en"/>
              <a:t>X</a:t>
            </a:r>
            <a:r>
              <a:rPr baseline="-25000" lang="en"/>
              <a:t>1</a:t>
            </a:r>
            <a:r>
              <a:rPr lang="en"/>
              <a:t> to </a:t>
            </a:r>
            <a:r>
              <a:rPr i="1" lang="en"/>
              <a:t>X</a:t>
            </a:r>
            <a:r>
              <a:rPr baseline="-25000" lang="en"/>
              <a:t>n</a:t>
            </a:r>
            <a:r>
              <a:rPr lang="en"/>
              <a:t> are its children</a:t>
            </a:r>
            <a:endParaRPr/>
          </a:p>
          <a:p>
            <a:pPr indent="-342900" lvl="0" marL="457200" rtl="0" algn="l">
              <a:spcBef>
                <a:spcPts val="0"/>
              </a:spcBef>
              <a:spcAft>
                <a:spcPts val="0"/>
              </a:spcAft>
              <a:buSzPts val="1800"/>
              <a:buChar char="●"/>
            </a:pPr>
            <a:r>
              <a:rPr lang="en"/>
              <a:t>Problem is to compute P(</a:t>
            </a:r>
            <a:r>
              <a:rPr i="1" lang="en"/>
              <a:t>C</a:t>
            </a:r>
            <a:r>
              <a:rPr lang="en"/>
              <a:t> | </a:t>
            </a:r>
            <a:r>
              <a:rPr i="1" lang="en"/>
              <a:t>X</a:t>
            </a:r>
            <a:r>
              <a:rPr baseline="-25000" lang="en"/>
              <a:t>1</a:t>
            </a:r>
            <a:r>
              <a:rPr lang="en"/>
              <a:t> </a:t>
            </a:r>
            <a:r>
              <a:rPr lang="en">
                <a:solidFill>
                  <a:srgbClr val="000000"/>
                </a:solidFill>
                <a:highlight>
                  <a:schemeClr val="lt1"/>
                </a:highlight>
              </a:rPr>
              <a:t>∧</a:t>
            </a:r>
            <a:r>
              <a:rPr lang="en"/>
              <a:t> ... </a:t>
            </a:r>
            <a:r>
              <a:rPr lang="en">
                <a:solidFill>
                  <a:srgbClr val="000000"/>
                </a:solidFill>
                <a:highlight>
                  <a:schemeClr val="lt1"/>
                </a:highlight>
              </a:rPr>
              <a:t>∧</a:t>
            </a:r>
            <a:r>
              <a:rPr lang="en"/>
              <a:t> </a:t>
            </a:r>
            <a:r>
              <a:rPr i="1" lang="en"/>
              <a:t>X</a:t>
            </a:r>
            <a:r>
              <a:rPr baseline="-25000" lang="en"/>
              <a:t>n</a:t>
            </a:r>
            <a:r>
              <a:rPr lang="en"/>
              <a:t>)</a:t>
            </a:r>
            <a:endParaRPr/>
          </a:p>
          <a:p>
            <a:pPr indent="-342900" lvl="0" marL="457200" rtl="0" algn="l">
              <a:spcBef>
                <a:spcPts val="0"/>
              </a:spcBef>
              <a:spcAft>
                <a:spcPts val="0"/>
              </a:spcAft>
              <a:buSzPts val="1800"/>
              <a:buChar char="●"/>
            </a:pPr>
            <a:r>
              <a:rPr lang="en"/>
              <a:t>Simplify the formula with the naive assumption that all </a:t>
            </a:r>
            <a:r>
              <a:rPr i="1" lang="en"/>
              <a:t>X</a:t>
            </a:r>
            <a:r>
              <a:rPr baseline="-25000" lang="en"/>
              <a:t>i</a:t>
            </a:r>
            <a:r>
              <a:rPr lang="en"/>
              <a:t> are mutually independent, even though they are not</a:t>
            </a:r>
            <a:endParaRPr/>
          </a:p>
          <a:p>
            <a:pPr indent="-342900" lvl="0" marL="457200" rtl="0" algn="l">
              <a:spcBef>
                <a:spcPts val="0"/>
              </a:spcBef>
              <a:spcAft>
                <a:spcPts val="0"/>
              </a:spcAft>
              <a:buSzPts val="1800"/>
              <a:buChar char="●"/>
            </a:pPr>
            <a:r>
              <a:rPr lang="en"/>
              <a:t>In practice, this approach works really well (kinda ultimate random forest)</a:t>
            </a:r>
            <a:endParaRPr/>
          </a:p>
          <a:p>
            <a:pPr indent="-342900" lvl="0" marL="457200" rtl="0" algn="l">
              <a:spcBef>
                <a:spcPts val="0"/>
              </a:spcBef>
              <a:spcAft>
                <a:spcPts val="0"/>
              </a:spcAft>
              <a:buSzPts val="1800"/>
              <a:buChar char="●"/>
            </a:pPr>
            <a:r>
              <a:rPr lang="en"/>
              <a:t>Given a set of training data with many of the individual </a:t>
            </a:r>
            <a:r>
              <a:rPr i="1" lang="en"/>
              <a:t>X</a:t>
            </a:r>
            <a:r>
              <a:rPr baseline="-25000" lang="en"/>
              <a:t>i</a:t>
            </a:r>
            <a:r>
              <a:rPr lang="en"/>
              <a:t> values are missing, a </a:t>
            </a:r>
            <a:r>
              <a:rPr b="1" lang="en"/>
              <a:t>Naive Bayes Classifier</a:t>
            </a:r>
            <a:r>
              <a:rPr lang="en"/>
              <a:t> can still be constructed from that data</a:t>
            </a:r>
            <a:endParaRPr/>
          </a:p>
          <a:p>
            <a:pPr indent="-342900" lvl="0" marL="457200" rtl="0" algn="l">
              <a:spcBef>
                <a:spcPts val="0"/>
              </a:spcBef>
              <a:spcAft>
                <a:spcPts val="0"/>
              </a:spcAft>
              <a:buSzPts val="1800"/>
              <a:buChar char="●"/>
            </a:pPr>
            <a:r>
              <a:rPr lang="en"/>
              <a:t>Most other </a:t>
            </a:r>
            <a:r>
              <a:rPr lang="en"/>
              <a:t>supervised</a:t>
            </a:r>
            <a:r>
              <a:rPr lang="en"/>
              <a:t> learning algorithms can do nothing with such data</a:t>
            </a:r>
            <a:endParaRPr/>
          </a:p>
        </p:txBody>
      </p:sp>
    </p:spTree>
  </p:cSld>
  <p:clrMapOvr>
    <a:masterClrMapping/>
  </p:clrMapOvr>
</p:sld>
</file>

<file path=ppt/slides/slide2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7" name="Shape 1687"/>
        <p:cNvGrpSpPr/>
        <p:nvPr/>
      </p:nvGrpSpPr>
      <p:grpSpPr>
        <a:xfrm>
          <a:off x="0" y="0"/>
          <a:ext cx="0" cy="0"/>
          <a:chOff x="0" y="0"/>
          <a:chExt cx="0" cy="0"/>
        </a:xfrm>
      </p:grpSpPr>
      <p:sp>
        <p:nvSpPr>
          <p:cNvPr id="1688" name="Google Shape;1688;p27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Theory</a:t>
            </a:r>
            <a:endParaRPr/>
          </a:p>
        </p:txBody>
      </p:sp>
      <p:sp>
        <p:nvSpPr>
          <p:cNvPr id="1689" name="Google Shape;1689;p27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learning </a:t>
            </a:r>
            <a:r>
              <a:rPr lang="en"/>
              <a:t>algorithm</a:t>
            </a:r>
            <a:r>
              <a:rPr lang="en"/>
              <a:t> constructs a hypothesis </a:t>
            </a:r>
            <a:r>
              <a:rPr i="1" lang="en"/>
              <a:t>h</a:t>
            </a:r>
            <a:r>
              <a:rPr lang="en"/>
              <a:t> based on its training data</a:t>
            </a:r>
            <a:endParaRPr/>
          </a:p>
          <a:p>
            <a:pPr indent="-342900" lvl="0" marL="457200" rtl="0" algn="l">
              <a:spcBef>
                <a:spcPts val="0"/>
              </a:spcBef>
              <a:spcAft>
                <a:spcPts val="0"/>
              </a:spcAft>
              <a:buSzPts val="1800"/>
              <a:buChar char="●"/>
            </a:pPr>
            <a:r>
              <a:rPr lang="en"/>
              <a:t>Assume the set of possible hypotheses H from which the algorithm returns one hypothesis based on its training data</a:t>
            </a:r>
            <a:endParaRPr/>
          </a:p>
          <a:p>
            <a:pPr indent="-342900" lvl="0" marL="457200" rtl="0" algn="l">
              <a:spcBef>
                <a:spcPts val="0"/>
              </a:spcBef>
              <a:spcAft>
                <a:spcPts val="0"/>
              </a:spcAft>
              <a:buSzPts val="1800"/>
              <a:buChar char="●"/>
            </a:pPr>
            <a:r>
              <a:rPr lang="en"/>
              <a:t>Any hypothesis that is </a:t>
            </a:r>
            <a:r>
              <a:rPr lang="en"/>
              <a:t>seriously</a:t>
            </a:r>
            <a:r>
              <a:rPr lang="en"/>
              <a:t> wrong will be revealed with high probability after a small number of training data</a:t>
            </a:r>
            <a:endParaRPr/>
          </a:p>
          <a:p>
            <a:pPr indent="-342900" lvl="0" marL="457200" rtl="0" algn="l">
              <a:spcBef>
                <a:spcPts val="0"/>
              </a:spcBef>
              <a:spcAft>
                <a:spcPts val="0"/>
              </a:spcAft>
              <a:buSzPts val="1800"/>
              <a:buChar char="●"/>
            </a:pPr>
            <a:r>
              <a:rPr lang="en"/>
              <a:t>A classifier </a:t>
            </a:r>
            <a:r>
              <a:rPr i="1" lang="en"/>
              <a:t>h</a:t>
            </a:r>
            <a:r>
              <a:rPr lang="en"/>
              <a:t> is </a:t>
            </a:r>
            <a:r>
              <a:rPr b="1" lang="en"/>
              <a:t>approximately correct</a:t>
            </a:r>
            <a:r>
              <a:rPr lang="en"/>
              <a:t> if its true error rate is </a:t>
            </a:r>
            <a:r>
              <a:rPr lang="en"/>
              <a:t>less than ε, for some suitably small value of ε</a:t>
            </a:r>
            <a:endParaRPr/>
          </a:p>
          <a:p>
            <a:pPr indent="-342900" lvl="0" marL="457200" rtl="0" algn="l">
              <a:spcBef>
                <a:spcPts val="0"/>
              </a:spcBef>
              <a:spcAft>
                <a:spcPts val="0"/>
              </a:spcAft>
              <a:buSzPts val="1800"/>
              <a:buChar char="●"/>
            </a:pPr>
            <a:r>
              <a:rPr lang="en"/>
              <a:t>How many training samples </a:t>
            </a:r>
            <a:r>
              <a:rPr i="1" lang="en"/>
              <a:t>N</a:t>
            </a:r>
            <a:r>
              <a:rPr lang="en"/>
              <a:t> do we need to ensure that the generated classifier </a:t>
            </a:r>
            <a:r>
              <a:rPr i="1" lang="en"/>
              <a:t>h</a:t>
            </a:r>
            <a:r>
              <a:rPr lang="en"/>
              <a:t> is approximately correct in this sense?</a:t>
            </a:r>
            <a:endParaRPr/>
          </a:p>
        </p:txBody>
      </p:sp>
    </p:spTree>
  </p:cSld>
  <p:clrMapOvr>
    <a:masterClrMapping/>
  </p:clrMapOvr>
</p:sld>
</file>

<file path=ppt/slides/slide2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3" name="Shape 1693"/>
        <p:cNvGrpSpPr/>
        <p:nvPr/>
      </p:nvGrpSpPr>
      <p:grpSpPr>
        <a:xfrm>
          <a:off x="0" y="0"/>
          <a:ext cx="0" cy="0"/>
          <a:chOff x="0" y="0"/>
          <a:chExt cx="0" cy="0"/>
        </a:xfrm>
      </p:grpSpPr>
      <p:sp>
        <p:nvSpPr>
          <p:cNvPr id="1694" name="Google Shape;1694;p27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PAC Learning</a:t>
            </a:r>
            <a:endParaRPr/>
          </a:p>
        </p:txBody>
      </p:sp>
      <p:sp>
        <p:nvSpPr>
          <p:cNvPr id="1695" name="Google Shape;1695;p27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Valiant: Assuming independent training data, for the probability of classifier to be approximately correct to be at least δ, the number of training samples </a:t>
            </a:r>
            <a:r>
              <a:rPr i="1" lang="en"/>
              <a:t>N</a:t>
            </a:r>
            <a:r>
              <a:rPr lang="en"/>
              <a:t> needs to be at least </a:t>
            </a:r>
            <a:r>
              <a:rPr i="1" lang="en"/>
              <a:t>N</a:t>
            </a:r>
            <a:r>
              <a:rPr lang="en"/>
              <a:t> ≥ (–ln δ + ln |H|) / ε</a:t>
            </a:r>
            <a:endParaRPr/>
          </a:p>
          <a:p>
            <a:pPr indent="-342900" lvl="0" marL="457200" rtl="0" algn="l">
              <a:spcBef>
                <a:spcPts val="0"/>
              </a:spcBef>
              <a:spcAft>
                <a:spcPts val="0"/>
              </a:spcAft>
              <a:buSzPts val="1800"/>
              <a:buChar char="●"/>
            </a:pPr>
            <a:r>
              <a:rPr lang="en"/>
              <a:t>Depends on desired error rate ε, success probability 1 – δ, and number of possible hypotheses |H| that the algorithm can generate</a:t>
            </a:r>
            <a:endParaRPr/>
          </a:p>
          <a:p>
            <a:pPr indent="-342900" lvl="0" marL="457200" rtl="0" algn="l">
              <a:spcBef>
                <a:spcPts val="0"/>
              </a:spcBef>
              <a:spcAft>
                <a:spcPts val="0"/>
              </a:spcAft>
              <a:buSzPts val="1800"/>
              <a:buChar char="●"/>
            </a:pPr>
            <a:r>
              <a:rPr lang="en"/>
              <a:t>Once the hypothesis classifies perfectly this many independent training samples, the smart money bets that this wasn't just a fluke, but similar performance within ε will continue with probability 1 – δ</a:t>
            </a:r>
            <a:endParaRPr/>
          </a:p>
        </p:txBody>
      </p:sp>
    </p:spTree>
  </p:cSld>
  <p:clrMapOvr>
    <a:masterClrMapping/>
  </p:clrMapOvr>
</p:sld>
</file>

<file path=ppt/slides/slide2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9" name="Shape 1699"/>
        <p:cNvGrpSpPr/>
        <p:nvPr/>
      </p:nvGrpSpPr>
      <p:grpSpPr>
        <a:xfrm>
          <a:off x="0" y="0"/>
          <a:ext cx="0" cy="0"/>
          <a:chOff x="0" y="0"/>
          <a:chExt cx="0" cy="0"/>
        </a:xfrm>
      </p:grpSpPr>
      <p:sp>
        <p:nvSpPr>
          <p:cNvPr id="1700" name="Google Shape;1700;p278"/>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Module 12: Reinforcement Learning</a:t>
            </a:r>
            <a:endParaRPr/>
          </a:p>
        </p:txBody>
      </p:sp>
    </p:spTree>
  </p:cSld>
  <p:clrMapOvr>
    <a:masterClrMapping/>
  </p:clrMapOvr>
</p:sld>
</file>

<file path=ppt/slides/slide2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4" name="Shape 1704"/>
        <p:cNvGrpSpPr/>
        <p:nvPr/>
      </p:nvGrpSpPr>
      <p:grpSpPr>
        <a:xfrm>
          <a:off x="0" y="0"/>
          <a:ext cx="0" cy="0"/>
          <a:chOff x="0" y="0"/>
          <a:chExt cx="0" cy="0"/>
        </a:xfrm>
      </p:grpSpPr>
      <p:sp>
        <p:nvSpPr>
          <p:cNvPr id="1705" name="Google Shape;1705;p27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Decision Problems</a:t>
            </a:r>
            <a:endParaRPr/>
          </a:p>
        </p:txBody>
      </p:sp>
      <p:sp>
        <p:nvSpPr>
          <p:cNvPr id="1706" name="Google Shape;1706;p27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Fully observable state space with nondeterministic actions</a:t>
            </a:r>
            <a:endParaRPr/>
          </a:p>
          <a:p>
            <a:pPr indent="-342900" lvl="0" marL="457200" rtl="0" algn="l">
              <a:spcBef>
                <a:spcPts val="0"/>
              </a:spcBef>
              <a:spcAft>
                <a:spcPts val="0"/>
              </a:spcAft>
              <a:buSzPts val="1800"/>
              <a:buChar char="●"/>
            </a:pPr>
            <a:r>
              <a:rPr b="1" lang="en"/>
              <a:t>Transition model</a:t>
            </a:r>
            <a:r>
              <a:rPr lang="en"/>
              <a:t> T(</a:t>
            </a:r>
            <a:r>
              <a:rPr i="1" lang="en"/>
              <a:t>s</a:t>
            </a:r>
            <a:r>
              <a:rPr lang="en"/>
              <a:t>, </a:t>
            </a:r>
            <a:r>
              <a:rPr i="1" lang="en"/>
              <a:t>a</a:t>
            </a:r>
            <a:r>
              <a:rPr lang="en"/>
              <a:t>, </a:t>
            </a:r>
            <a:r>
              <a:rPr i="1" lang="en"/>
              <a:t>s</a:t>
            </a:r>
            <a:r>
              <a:rPr lang="en"/>
              <a:t>') gives the probability for the system ending up in state </a:t>
            </a:r>
            <a:r>
              <a:rPr i="1" lang="en"/>
              <a:t>s</a:t>
            </a:r>
            <a:r>
              <a:rPr lang="en"/>
              <a:t>' when performing the action </a:t>
            </a:r>
            <a:r>
              <a:rPr i="1" lang="en"/>
              <a:t>a</a:t>
            </a:r>
            <a:r>
              <a:rPr lang="en"/>
              <a:t> in state </a:t>
            </a:r>
            <a:r>
              <a:rPr i="1" lang="en"/>
              <a:t>s</a:t>
            </a:r>
            <a:endParaRPr i="1"/>
          </a:p>
          <a:p>
            <a:pPr indent="-342900" lvl="0" marL="457200" rtl="0" algn="l">
              <a:spcBef>
                <a:spcPts val="0"/>
              </a:spcBef>
              <a:spcAft>
                <a:spcPts val="0"/>
              </a:spcAft>
              <a:buSzPts val="1800"/>
              <a:buChar char="●"/>
            </a:pPr>
            <a:r>
              <a:rPr lang="en"/>
              <a:t>No goal states, instead each transition has a </a:t>
            </a:r>
            <a:r>
              <a:rPr b="1" lang="en"/>
              <a:t>reward</a:t>
            </a:r>
            <a:r>
              <a:rPr lang="en"/>
              <a:t> </a:t>
            </a:r>
            <a:r>
              <a:rPr i="1" lang="en"/>
              <a:t>r</a:t>
            </a:r>
            <a:r>
              <a:rPr lang="en"/>
              <a:t>(</a:t>
            </a:r>
            <a:r>
              <a:rPr i="1" lang="en"/>
              <a:t>s</a:t>
            </a:r>
            <a:r>
              <a:rPr lang="en"/>
              <a:t>, </a:t>
            </a:r>
            <a:r>
              <a:rPr i="1" lang="en"/>
              <a:t>a</a:t>
            </a:r>
            <a:r>
              <a:rPr lang="en"/>
              <a:t>, </a:t>
            </a:r>
            <a:r>
              <a:rPr i="1" lang="en"/>
              <a:t>s</a:t>
            </a:r>
            <a:r>
              <a:rPr lang="en"/>
              <a:t>')</a:t>
            </a:r>
            <a:endParaRPr/>
          </a:p>
          <a:p>
            <a:pPr indent="-342900" lvl="0" marL="457200" rtl="0" algn="l">
              <a:spcBef>
                <a:spcPts val="0"/>
              </a:spcBef>
              <a:spcAft>
                <a:spcPts val="0"/>
              </a:spcAft>
              <a:buSzPts val="1800"/>
              <a:buChar char="●"/>
            </a:pPr>
            <a:r>
              <a:rPr lang="en"/>
              <a:t>Negative rewards are </a:t>
            </a:r>
            <a:r>
              <a:rPr b="1" lang="en"/>
              <a:t>penalties</a:t>
            </a:r>
            <a:endParaRPr b="1"/>
          </a:p>
          <a:p>
            <a:pPr indent="-342900" lvl="0" marL="457200" rtl="0" algn="l">
              <a:spcBef>
                <a:spcPts val="0"/>
              </a:spcBef>
              <a:spcAft>
                <a:spcPts val="0"/>
              </a:spcAft>
              <a:buSzPts val="1800"/>
              <a:buChar char="●"/>
            </a:pPr>
            <a:r>
              <a:rPr lang="en"/>
              <a:t>State </a:t>
            </a:r>
            <a:r>
              <a:rPr lang="en"/>
              <a:t>space</a:t>
            </a:r>
            <a:r>
              <a:rPr lang="en"/>
              <a:t> may be </a:t>
            </a:r>
            <a:r>
              <a:rPr b="1" lang="en"/>
              <a:t>episodic</a:t>
            </a:r>
            <a:r>
              <a:rPr lang="en"/>
              <a:t> so that some states are </a:t>
            </a:r>
            <a:r>
              <a:rPr b="1" lang="en"/>
              <a:t>terminal</a:t>
            </a:r>
            <a:endParaRPr b="1"/>
          </a:p>
          <a:p>
            <a:pPr indent="-342900" lvl="0" marL="457200" rtl="0" algn="l">
              <a:spcBef>
                <a:spcPts val="0"/>
              </a:spcBef>
              <a:spcAft>
                <a:spcPts val="0"/>
              </a:spcAft>
              <a:buSzPts val="1800"/>
              <a:buChar char="●"/>
            </a:pPr>
            <a:r>
              <a:rPr lang="en"/>
              <a:t>Alternatively state space may contain loops and allow infinite traversal</a:t>
            </a:r>
            <a:endParaRPr/>
          </a:p>
        </p:txBody>
      </p:sp>
    </p:spTree>
  </p:cSld>
  <p:clrMapOvr>
    <a:masterClrMapping/>
  </p:clrMapOvr>
</p:sld>
</file>

<file path=ppt/slides/slide2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0" name="Shape 1710"/>
        <p:cNvGrpSpPr/>
        <p:nvPr/>
      </p:nvGrpSpPr>
      <p:grpSpPr>
        <a:xfrm>
          <a:off x="0" y="0"/>
          <a:ext cx="0" cy="0"/>
          <a:chOff x="0" y="0"/>
          <a:chExt cx="0" cy="0"/>
        </a:xfrm>
      </p:grpSpPr>
      <p:sp>
        <p:nvSpPr>
          <p:cNvPr id="1711" name="Google Shape;1711;p28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(Simplified) Blackjack</a:t>
            </a:r>
            <a:endParaRPr/>
          </a:p>
        </p:txBody>
      </p:sp>
      <p:sp>
        <p:nvSpPr>
          <p:cNvPr id="1712" name="Google Shape;1712;p28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one-player game that can be modelled as a Markov Decision Process</a:t>
            </a:r>
            <a:endParaRPr/>
          </a:p>
          <a:p>
            <a:pPr indent="-342900" lvl="0" marL="457200" rtl="0" algn="l">
              <a:spcBef>
                <a:spcPts val="0"/>
              </a:spcBef>
              <a:spcAft>
                <a:spcPts val="0"/>
              </a:spcAft>
              <a:buSzPts val="1800"/>
              <a:buChar char="●"/>
            </a:pPr>
            <a:r>
              <a:rPr lang="en"/>
              <a:t>State </a:t>
            </a:r>
            <a:r>
              <a:rPr lang="en"/>
              <a:t>consists</a:t>
            </a:r>
            <a:r>
              <a:rPr lang="en"/>
              <a:t> of sum of player's cards (all face cards are tens, aces are either 1 or 11), along with one bit of information of whether the sum is soft or hard, along with dealer's visible upcard</a:t>
            </a:r>
            <a:endParaRPr/>
          </a:p>
          <a:p>
            <a:pPr indent="-342900" lvl="0" marL="457200" rtl="0" algn="l">
              <a:spcBef>
                <a:spcPts val="0"/>
              </a:spcBef>
              <a:spcAft>
                <a:spcPts val="0"/>
              </a:spcAft>
              <a:buSzPts val="1800"/>
              <a:buChar char="●"/>
            </a:pPr>
            <a:r>
              <a:rPr lang="en"/>
              <a:t>Same as in all games, state space is a directed acyclic graph without loops</a:t>
            </a:r>
            <a:endParaRPr/>
          </a:p>
          <a:p>
            <a:pPr indent="-342900" lvl="0" marL="457200" rtl="0" algn="l">
              <a:spcBef>
                <a:spcPts val="0"/>
              </a:spcBef>
              <a:spcAft>
                <a:spcPts val="0"/>
              </a:spcAft>
              <a:buSzPts val="1800"/>
              <a:buChar char="●"/>
            </a:pPr>
            <a:r>
              <a:rPr lang="en"/>
              <a:t>Try to get as close to 21 as you can without going bust</a:t>
            </a:r>
            <a:endParaRPr/>
          </a:p>
          <a:p>
            <a:pPr indent="-342900" lvl="0" marL="457200" rtl="0" algn="l">
              <a:spcBef>
                <a:spcPts val="0"/>
              </a:spcBef>
              <a:spcAft>
                <a:spcPts val="0"/>
              </a:spcAft>
              <a:buSzPts val="1800"/>
              <a:buChar char="●"/>
            </a:pPr>
            <a:r>
              <a:rPr lang="en"/>
              <a:t>Two actions "hit" and "stay" leading to the next state</a:t>
            </a:r>
            <a:endParaRPr/>
          </a:p>
          <a:p>
            <a:pPr indent="-342900" lvl="0" marL="457200" rtl="0" algn="l">
              <a:spcBef>
                <a:spcPts val="0"/>
              </a:spcBef>
              <a:spcAft>
                <a:spcPts val="0"/>
              </a:spcAft>
              <a:buSzPts val="1800"/>
              <a:buChar char="●"/>
            </a:pPr>
            <a:r>
              <a:rPr lang="en"/>
              <a:t>Both actions are nondeterministic (nature makes moves for dealer)</a:t>
            </a:r>
            <a:endParaRPr/>
          </a:p>
          <a:p>
            <a:pPr indent="-342900" lvl="0" marL="457200" rtl="0" algn="l">
              <a:spcBef>
                <a:spcPts val="0"/>
              </a:spcBef>
              <a:spcAft>
                <a:spcPts val="0"/>
              </a:spcAft>
              <a:buSzPts val="1800"/>
              <a:buChar char="●"/>
            </a:pPr>
            <a:r>
              <a:rPr lang="en"/>
              <a:t>Terminal state determines the reward or </a:t>
            </a:r>
            <a:r>
              <a:rPr lang="en"/>
              <a:t>penalty</a:t>
            </a:r>
            <a:r>
              <a:rPr lang="en"/>
              <a:t> by comparing the sums of player and dealer cards</a:t>
            </a:r>
            <a:endParaRPr/>
          </a:p>
        </p:txBody>
      </p:sp>
    </p:spTree>
  </p:cSld>
  <p:clrMapOvr>
    <a:masterClrMapping/>
  </p:clrMapOvr>
</p:sld>
</file>

<file path=ppt/slides/slide2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6" name="Shape 1716"/>
        <p:cNvGrpSpPr/>
        <p:nvPr/>
      </p:nvGrpSpPr>
      <p:grpSpPr>
        <a:xfrm>
          <a:off x="0" y="0"/>
          <a:ext cx="0" cy="0"/>
          <a:chOff x="0" y="0"/>
          <a:chExt cx="0" cy="0"/>
        </a:xfrm>
      </p:grpSpPr>
      <p:sp>
        <p:nvSpPr>
          <p:cNvPr id="1717" name="Google Shape;1717;p28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Policies</a:t>
            </a:r>
            <a:endParaRPr/>
          </a:p>
        </p:txBody>
      </p:sp>
      <p:sp>
        <p:nvSpPr>
          <p:cNvPr id="1718" name="Google Shape;1718;p28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Because of nondeterminism, we can't just pre-plan path </a:t>
            </a:r>
            <a:r>
              <a:rPr lang="en"/>
              <a:t>through</a:t>
            </a:r>
            <a:r>
              <a:rPr lang="en"/>
              <a:t> the state space to maximize sum of rewards along the way</a:t>
            </a:r>
            <a:endParaRPr/>
          </a:p>
          <a:p>
            <a:pPr indent="-342900" lvl="0" marL="457200" rtl="0" algn="l">
              <a:spcBef>
                <a:spcPts val="0"/>
              </a:spcBef>
              <a:spcAft>
                <a:spcPts val="0"/>
              </a:spcAft>
              <a:buSzPts val="1800"/>
              <a:buChar char="●"/>
            </a:pPr>
            <a:r>
              <a:rPr lang="en"/>
              <a:t>Instead, design a </a:t>
            </a:r>
            <a:r>
              <a:rPr b="1" lang="en"/>
              <a:t>policy</a:t>
            </a:r>
            <a:r>
              <a:rPr lang="en"/>
              <a:t> 𝛑 that associates to each state </a:t>
            </a:r>
            <a:r>
              <a:rPr i="1" lang="en"/>
              <a:t>s</a:t>
            </a:r>
            <a:r>
              <a:rPr lang="en"/>
              <a:t> the action </a:t>
            </a:r>
            <a:r>
              <a:rPr lang="en"/>
              <a:t>𝛑(</a:t>
            </a:r>
            <a:r>
              <a:rPr i="1" lang="en"/>
              <a:t>s</a:t>
            </a:r>
            <a:r>
              <a:rPr lang="en"/>
              <a:t>) </a:t>
            </a:r>
            <a:r>
              <a:rPr lang="en"/>
              <a:t>that the agent will perform when finding itself in that state</a:t>
            </a:r>
            <a:endParaRPr/>
          </a:p>
          <a:p>
            <a:pPr indent="-342900" lvl="0" marL="457200" rtl="0" algn="l">
              <a:spcBef>
                <a:spcPts val="0"/>
              </a:spcBef>
              <a:spcAft>
                <a:spcPts val="0"/>
              </a:spcAft>
              <a:buSzPts val="1800"/>
              <a:buChar char="●"/>
            </a:pPr>
            <a:r>
              <a:rPr lang="en"/>
              <a:t>In Markovian environments where history of reaching the state doesn't matter, policy can be </a:t>
            </a:r>
            <a:r>
              <a:rPr b="1" lang="en"/>
              <a:t>deterministic</a:t>
            </a:r>
            <a:r>
              <a:rPr lang="en"/>
              <a:t> and depend on current state alone</a:t>
            </a:r>
            <a:endParaRPr/>
          </a:p>
          <a:p>
            <a:pPr indent="-342900" lvl="0" marL="457200" rtl="0" algn="l">
              <a:spcBef>
                <a:spcPts val="0"/>
              </a:spcBef>
              <a:spcAft>
                <a:spcPts val="0"/>
              </a:spcAft>
              <a:buSzPts val="1800"/>
              <a:buChar char="●"/>
            </a:pPr>
            <a:r>
              <a:rPr lang="en"/>
              <a:t>In fully observable environments, presence of other agents doesn't affect this</a:t>
            </a:r>
            <a:endParaRPr/>
          </a:p>
          <a:p>
            <a:pPr indent="-342900" lvl="0" marL="457200" rtl="0" algn="l">
              <a:spcBef>
                <a:spcPts val="0"/>
              </a:spcBef>
              <a:spcAft>
                <a:spcPts val="0"/>
              </a:spcAft>
              <a:buSzPts val="1800"/>
              <a:buChar char="●"/>
            </a:pPr>
            <a:r>
              <a:rPr lang="en"/>
              <a:t>In partially observable environments, against other agents, and during the training stage policies should by randomized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States vs. Nodes</a:t>
            </a:r>
            <a:endParaRPr/>
          </a:p>
        </p:txBody>
      </p:sp>
      <p:sp>
        <p:nvSpPr>
          <p:cNvPr id="251" name="Google Shape;251;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Important the distinguish between </a:t>
            </a:r>
            <a:r>
              <a:rPr b="1" lang="en"/>
              <a:t>states</a:t>
            </a:r>
            <a:r>
              <a:rPr lang="en"/>
              <a:t> in the state space that models the environment, versus the </a:t>
            </a:r>
            <a:r>
              <a:rPr b="1" lang="en"/>
              <a:t>nodes</a:t>
            </a:r>
            <a:r>
              <a:rPr lang="en"/>
              <a:t> constructed in the search tree</a:t>
            </a:r>
            <a:endParaRPr/>
          </a:p>
          <a:p>
            <a:pPr indent="-342900" lvl="0" marL="457200" rtl="0" algn="l">
              <a:spcBef>
                <a:spcPts val="0"/>
              </a:spcBef>
              <a:spcAft>
                <a:spcPts val="0"/>
              </a:spcAft>
              <a:buSzPts val="1800"/>
              <a:buChar char="●"/>
            </a:pPr>
            <a:r>
              <a:rPr b="1" lang="en"/>
              <a:t>Nodes correspond to paths in state space</a:t>
            </a:r>
            <a:r>
              <a:rPr lang="en"/>
              <a:t> from start state to current state</a:t>
            </a:r>
            <a:endParaRPr/>
          </a:p>
          <a:p>
            <a:pPr indent="-342900" lvl="0" marL="457200" rtl="0" algn="l">
              <a:spcBef>
                <a:spcPts val="0"/>
              </a:spcBef>
              <a:spcAft>
                <a:spcPts val="0"/>
              </a:spcAft>
              <a:buSzPts val="1800"/>
              <a:buChar char="●"/>
            </a:pPr>
            <a:r>
              <a:rPr lang="en"/>
              <a:t>Unless the state space is already a tree, the same state can appear multiple times as search tree nodes</a:t>
            </a:r>
            <a:endParaRPr/>
          </a:p>
          <a:p>
            <a:pPr indent="-342900" lvl="0" marL="457200" rtl="0" algn="l">
              <a:spcBef>
                <a:spcPts val="0"/>
              </a:spcBef>
              <a:spcAft>
                <a:spcPts val="0"/>
              </a:spcAft>
              <a:buSzPts val="1800"/>
              <a:buChar char="●"/>
            </a:pPr>
            <a:r>
              <a:rPr lang="en"/>
              <a:t>Each node has a well-defined </a:t>
            </a:r>
            <a:r>
              <a:rPr b="1" lang="en"/>
              <a:t>distance</a:t>
            </a:r>
            <a:r>
              <a:rPr lang="en"/>
              <a:t> from start node</a:t>
            </a:r>
            <a:endParaRPr/>
          </a:p>
          <a:p>
            <a:pPr indent="-342900" lvl="0" marL="457200" rtl="0" algn="l">
              <a:spcBef>
                <a:spcPts val="0"/>
              </a:spcBef>
              <a:spcAft>
                <a:spcPts val="0"/>
              </a:spcAft>
              <a:buSzPts val="1800"/>
              <a:buChar char="●"/>
            </a:pPr>
            <a:r>
              <a:rPr lang="en"/>
              <a:t>Root node of the tree corresponds to empty path from start state to itself</a:t>
            </a:r>
            <a:endParaRPr/>
          </a:p>
          <a:p>
            <a:pPr indent="-342900" lvl="0" marL="457200" rtl="0" algn="l">
              <a:spcBef>
                <a:spcPts val="0"/>
              </a:spcBef>
              <a:spcAft>
                <a:spcPts val="0"/>
              </a:spcAft>
              <a:buSzPts val="1800"/>
              <a:buChar char="●"/>
            </a:pPr>
            <a:r>
              <a:rPr lang="en"/>
              <a:t>If some node corresponds to path ɑ in state space, its child node reached with the action </a:t>
            </a:r>
            <a:r>
              <a:rPr i="1" lang="en"/>
              <a:t>a</a:t>
            </a:r>
            <a:r>
              <a:rPr lang="en"/>
              <a:t> corresponds to path ɑ</a:t>
            </a:r>
            <a:r>
              <a:rPr i="1" lang="en"/>
              <a:t>a</a:t>
            </a:r>
            <a:endParaRPr i="1"/>
          </a:p>
        </p:txBody>
      </p:sp>
    </p:spTree>
  </p:cSld>
  <p:clrMapOvr>
    <a:masterClrMapping/>
  </p:clrMapOvr>
</p:sld>
</file>

<file path=ppt/slides/slide2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2" name="Shape 1722"/>
        <p:cNvGrpSpPr/>
        <p:nvPr/>
      </p:nvGrpSpPr>
      <p:grpSpPr>
        <a:xfrm>
          <a:off x="0" y="0"/>
          <a:ext cx="0" cy="0"/>
          <a:chOff x="0" y="0"/>
          <a:chExt cx="0" cy="0"/>
        </a:xfrm>
      </p:grpSpPr>
      <p:sp>
        <p:nvSpPr>
          <p:cNvPr id="1723" name="Google Shape;1723;p28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Optimal Blackjack Policy</a:t>
            </a:r>
            <a:endParaRPr/>
          </a:p>
        </p:txBody>
      </p:sp>
      <p:sp>
        <p:nvSpPr>
          <p:cNvPr id="1724" name="Google Shape;1724;p28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Actual blackjack</a:t>
            </a:r>
            <a:endParaRPr/>
          </a:p>
          <a:p>
            <a:pPr indent="-342900" lvl="0" marL="457200" rtl="0" algn="l">
              <a:spcBef>
                <a:spcPts val="0"/>
              </a:spcBef>
              <a:spcAft>
                <a:spcPts val="0"/>
              </a:spcAft>
              <a:buSzPts val="1800"/>
              <a:buChar char="●"/>
            </a:pPr>
            <a:r>
              <a:rPr lang="en"/>
              <a:t>Also moves "double down" and "surrender"</a:t>
            </a:r>
            <a:endParaRPr/>
          </a:p>
          <a:p>
            <a:pPr indent="-342900" lvl="0" marL="457200" rtl="0" algn="l">
              <a:spcBef>
                <a:spcPts val="0"/>
              </a:spcBef>
              <a:spcAft>
                <a:spcPts val="0"/>
              </a:spcAft>
              <a:buSzPts val="1800"/>
              <a:buChar char="●"/>
            </a:pPr>
            <a:r>
              <a:rPr lang="en"/>
              <a:t>Policy gives optimal move in each situation</a:t>
            </a:r>
            <a:endParaRPr/>
          </a:p>
          <a:p>
            <a:pPr indent="-342900" lvl="0" marL="457200" rtl="0" algn="l">
              <a:spcBef>
                <a:spcPts val="0"/>
              </a:spcBef>
              <a:spcAft>
                <a:spcPts val="0"/>
              </a:spcAft>
              <a:buSzPts val="1800"/>
              <a:buChar char="●"/>
            </a:pPr>
            <a:r>
              <a:rPr lang="en"/>
              <a:t>Don't need to give action values or probabilities</a:t>
            </a:r>
            <a:endParaRPr/>
          </a:p>
          <a:p>
            <a:pPr indent="-342900" lvl="0" marL="457200" rtl="0" algn="l">
              <a:spcBef>
                <a:spcPts val="0"/>
              </a:spcBef>
              <a:spcAft>
                <a:spcPts val="0"/>
              </a:spcAft>
              <a:buSzPts val="1800"/>
              <a:buChar char="●"/>
            </a:pPr>
            <a:r>
              <a:rPr lang="en"/>
              <a:t>Those don't affect the actual move selection</a:t>
            </a:r>
            <a:endParaRPr/>
          </a:p>
        </p:txBody>
      </p:sp>
      <p:pic>
        <p:nvPicPr>
          <p:cNvPr id="1725" name="Google Shape;1725;p282"/>
          <p:cNvPicPr preferRelativeResize="0"/>
          <p:nvPr/>
        </p:nvPicPr>
        <p:blipFill>
          <a:blip r:embed="rId3">
            <a:alphaModFix/>
          </a:blip>
          <a:stretch>
            <a:fillRect/>
          </a:stretch>
        </p:blipFill>
        <p:spPr>
          <a:xfrm>
            <a:off x="6190875" y="1229875"/>
            <a:ext cx="2150449" cy="3412050"/>
          </a:xfrm>
          <a:prstGeom prst="rect">
            <a:avLst/>
          </a:prstGeom>
          <a:noFill/>
          <a:ln>
            <a:noFill/>
          </a:ln>
        </p:spPr>
      </p:pic>
    </p:spTree>
  </p:cSld>
  <p:clrMapOvr>
    <a:masterClrMapping/>
  </p:clrMapOvr>
</p:sld>
</file>

<file path=ppt/slides/slide2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9" name="Shape 1729"/>
        <p:cNvGrpSpPr/>
        <p:nvPr/>
      </p:nvGrpSpPr>
      <p:grpSpPr>
        <a:xfrm>
          <a:off x="0" y="0"/>
          <a:ext cx="0" cy="0"/>
          <a:chOff x="0" y="0"/>
          <a:chExt cx="0" cy="0"/>
        </a:xfrm>
      </p:grpSpPr>
      <p:sp>
        <p:nvSpPr>
          <p:cNvPr id="1730" name="Google Shape;1730;p28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Discounting Rewards</a:t>
            </a:r>
            <a:endParaRPr/>
          </a:p>
        </p:txBody>
      </p:sp>
      <p:sp>
        <p:nvSpPr>
          <p:cNvPr id="1731" name="Google Shape;1731;p28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Episodic state spaces such as Blackjack are simple enough, but what about state spaces with loops that allow a potentially infinite </a:t>
            </a:r>
            <a:r>
              <a:rPr lang="en"/>
              <a:t>sum</a:t>
            </a:r>
            <a:r>
              <a:rPr lang="en"/>
              <a:t> of rewards?</a:t>
            </a:r>
            <a:endParaRPr/>
          </a:p>
          <a:p>
            <a:pPr indent="-342900" lvl="0" marL="457200" rtl="0" algn="l">
              <a:spcBef>
                <a:spcPts val="0"/>
              </a:spcBef>
              <a:spcAft>
                <a:spcPts val="0"/>
              </a:spcAft>
              <a:buSzPts val="1800"/>
              <a:buChar char="●"/>
            </a:pPr>
            <a:r>
              <a:rPr lang="en"/>
              <a:t>Must be able to distinguish </a:t>
            </a:r>
            <a:r>
              <a:rPr lang="en"/>
              <a:t>between</a:t>
            </a:r>
            <a:r>
              <a:rPr lang="en"/>
              <a:t> </a:t>
            </a:r>
            <a:r>
              <a:rPr lang="en"/>
              <a:t>policy that gains one dollar per minute, versus policy that gains one dollar per year</a:t>
            </a:r>
            <a:endParaRPr/>
          </a:p>
          <a:p>
            <a:pPr indent="-342900" lvl="0" marL="457200" rtl="0" algn="l">
              <a:spcBef>
                <a:spcPts val="0"/>
              </a:spcBef>
              <a:spcAft>
                <a:spcPts val="0"/>
              </a:spcAft>
              <a:buSzPts val="1800"/>
              <a:buChar char="●"/>
            </a:pPr>
            <a:r>
              <a:rPr lang="en"/>
              <a:t>Can compare average reward of policy per finite time unit</a:t>
            </a:r>
            <a:endParaRPr/>
          </a:p>
          <a:p>
            <a:pPr indent="-342900" lvl="0" marL="457200" rtl="0" algn="l">
              <a:spcBef>
                <a:spcPts val="0"/>
              </a:spcBef>
              <a:spcAft>
                <a:spcPts val="0"/>
              </a:spcAft>
              <a:buSzPts val="1800"/>
              <a:buChar char="●"/>
            </a:pPr>
            <a:r>
              <a:rPr lang="en"/>
              <a:t>Better solution to introduce </a:t>
            </a:r>
            <a:r>
              <a:rPr b="1" lang="en"/>
              <a:t>discounting factor</a:t>
            </a:r>
            <a:r>
              <a:rPr lang="en"/>
              <a:t> 𝛾 (gamma) in range [0, 1]</a:t>
            </a:r>
            <a:endParaRPr/>
          </a:p>
          <a:p>
            <a:pPr indent="-342900" lvl="0" marL="457200" rtl="0" algn="l">
              <a:spcBef>
                <a:spcPts val="0"/>
              </a:spcBef>
              <a:spcAft>
                <a:spcPts val="0"/>
              </a:spcAft>
              <a:buSzPts val="1800"/>
              <a:buChar char="●"/>
            </a:pPr>
            <a:r>
              <a:rPr lang="en"/>
              <a:t>Reward </a:t>
            </a:r>
            <a:r>
              <a:rPr i="1" lang="en"/>
              <a:t>r</a:t>
            </a:r>
            <a:r>
              <a:rPr lang="en"/>
              <a:t> gained </a:t>
            </a:r>
            <a:r>
              <a:rPr i="1" lang="en"/>
              <a:t>k</a:t>
            </a:r>
            <a:r>
              <a:rPr lang="en"/>
              <a:t> steps to the future is worth only</a:t>
            </a:r>
            <a:r>
              <a:rPr lang="en"/>
              <a:t> </a:t>
            </a:r>
            <a:r>
              <a:rPr lang="en"/>
              <a:t>𝛾</a:t>
            </a:r>
            <a:r>
              <a:rPr baseline="30000" i="1" lang="en"/>
              <a:t>k</a:t>
            </a:r>
            <a:r>
              <a:rPr i="1" lang="en"/>
              <a:t>r</a:t>
            </a:r>
            <a:endParaRPr/>
          </a:p>
          <a:p>
            <a:pPr indent="-342900" lvl="0" marL="457200" rtl="0" algn="l">
              <a:spcBef>
                <a:spcPts val="0"/>
              </a:spcBef>
              <a:spcAft>
                <a:spcPts val="0"/>
              </a:spcAft>
              <a:buSzPts val="1800"/>
              <a:buChar char="●"/>
            </a:pPr>
            <a:r>
              <a:rPr lang="en"/>
              <a:t>This will soon work out nicely with </a:t>
            </a:r>
            <a:r>
              <a:rPr b="1" lang="en"/>
              <a:t>Bellman equations</a:t>
            </a:r>
            <a:endParaRPr b="1"/>
          </a:p>
        </p:txBody>
      </p:sp>
    </p:spTree>
  </p:cSld>
  <p:clrMapOvr>
    <a:masterClrMapping/>
  </p:clrMapOvr>
</p:sld>
</file>

<file path=ppt/slides/slide2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5" name="Shape 1735"/>
        <p:cNvGrpSpPr/>
        <p:nvPr/>
      </p:nvGrpSpPr>
      <p:grpSpPr>
        <a:xfrm>
          <a:off x="0" y="0"/>
          <a:ext cx="0" cy="0"/>
          <a:chOff x="0" y="0"/>
          <a:chExt cx="0" cy="0"/>
        </a:xfrm>
      </p:grpSpPr>
      <p:sp>
        <p:nvSpPr>
          <p:cNvPr id="1736" name="Google Shape;1736;p28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Utilities</a:t>
            </a:r>
            <a:endParaRPr/>
          </a:p>
        </p:txBody>
      </p:sp>
      <p:sp>
        <p:nvSpPr>
          <p:cNvPr id="1737" name="Google Shape;1737;p28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policy </a:t>
            </a:r>
            <a:r>
              <a:rPr lang="en"/>
              <a:t>𝛑 is fixed, each state has </a:t>
            </a:r>
            <a:r>
              <a:rPr b="1" lang="en"/>
              <a:t>utility</a:t>
            </a:r>
            <a:r>
              <a:rPr lang="en"/>
              <a:t> U</a:t>
            </a:r>
            <a:r>
              <a:rPr baseline="-25000" lang="en"/>
              <a:t>𝛑</a:t>
            </a:r>
            <a:r>
              <a:rPr lang="en"/>
              <a:t>(</a:t>
            </a:r>
            <a:r>
              <a:rPr i="1" lang="en"/>
              <a:t>s</a:t>
            </a:r>
            <a:r>
              <a:rPr lang="en"/>
              <a:t>), or just U(</a:t>
            </a:r>
            <a:r>
              <a:rPr i="1" lang="en"/>
              <a:t>s</a:t>
            </a:r>
            <a:r>
              <a:rPr lang="en"/>
              <a:t>)</a:t>
            </a:r>
            <a:endParaRPr/>
          </a:p>
          <a:p>
            <a:pPr indent="-342900" lvl="0" marL="457200" rtl="0" algn="l">
              <a:spcBef>
                <a:spcPts val="0"/>
              </a:spcBef>
              <a:spcAft>
                <a:spcPts val="0"/>
              </a:spcAft>
              <a:buSzPts val="1800"/>
              <a:buChar char="●"/>
            </a:pPr>
            <a:r>
              <a:rPr lang="en"/>
              <a:t>The utility U</a:t>
            </a:r>
            <a:r>
              <a:rPr baseline="-25000" lang="en"/>
              <a:t>𝛑</a:t>
            </a:r>
            <a:r>
              <a:rPr lang="en"/>
              <a:t>(</a:t>
            </a:r>
            <a:r>
              <a:rPr i="1" lang="en"/>
              <a:t>s</a:t>
            </a:r>
            <a:r>
              <a:rPr lang="en"/>
              <a:t>) of the given state </a:t>
            </a:r>
            <a:r>
              <a:rPr i="1" lang="en"/>
              <a:t>s</a:t>
            </a:r>
            <a:r>
              <a:rPr lang="en"/>
              <a:t> is the expected sum of rewards by following the policy 𝛑 starting from that state</a:t>
            </a:r>
            <a:endParaRPr/>
          </a:p>
          <a:p>
            <a:pPr indent="-342900" lvl="0" marL="457200" rtl="0" algn="l">
              <a:spcBef>
                <a:spcPts val="0"/>
              </a:spcBef>
              <a:spcAft>
                <a:spcPts val="0"/>
              </a:spcAft>
              <a:buSzPts val="1800"/>
              <a:buChar char="●"/>
            </a:pPr>
            <a:r>
              <a:rPr lang="en"/>
              <a:t>State utilities are connected to each other with </a:t>
            </a:r>
            <a:r>
              <a:rPr b="1" lang="en"/>
              <a:t>Bellman equation</a:t>
            </a:r>
            <a:br>
              <a:rPr lang="en"/>
            </a:br>
            <a:br>
              <a:rPr lang="en"/>
            </a:br>
            <a:r>
              <a:rPr lang="en"/>
              <a:t>	U(</a:t>
            </a:r>
            <a:r>
              <a:rPr i="1" lang="en"/>
              <a:t>s</a:t>
            </a:r>
            <a:r>
              <a:rPr lang="en"/>
              <a:t>) = max</a:t>
            </a:r>
            <a:r>
              <a:rPr baseline="-25000" i="1" lang="en"/>
              <a:t>a</a:t>
            </a:r>
            <a:r>
              <a:rPr lang="en"/>
              <a:t>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i="1" lang="en"/>
              <a:t>s</a:t>
            </a:r>
            <a:r>
              <a:rPr lang="en"/>
              <a:t>'))</a:t>
            </a:r>
            <a:br>
              <a:rPr lang="en"/>
            </a:br>
            <a:endParaRPr/>
          </a:p>
          <a:p>
            <a:pPr indent="-342900" lvl="0" marL="457200" rtl="0" algn="l">
              <a:spcBef>
                <a:spcPts val="0"/>
              </a:spcBef>
              <a:spcAft>
                <a:spcPts val="0"/>
              </a:spcAft>
              <a:buSzPts val="1800"/>
              <a:buChar char="●"/>
            </a:pPr>
            <a:r>
              <a:rPr lang="en"/>
              <a:t>Says that the utility of the state equals its local reward, plus the discounted rewards starting from the successor state after best action</a:t>
            </a:r>
            <a:endParaRPr/>
          </a:p>
        </p:txBody>
      </p:sp>
    </p:spTree>
  </p:cSld>
  <p:clrMapOvr>
    <a:masterClrMapping/>
  </p:clrMapOvr>
</p:sld>
</file>

<file path=ppt/slides/slide2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1" name="Shape 1741"/>
        <p:cNvGrpSpPr/>
        <p:nvPr/>
      </p:nvGrpSpPr>
      <p:grpSpPr>
        <a:xfrm>
          <a:off x="0" y="0"/>
          <a:ext cx="0" cy="0"/>
          <a:chOff x="0" y="0"/>
          <a:chExt cx="0" cy="0"/>
        </a:xfrm>
      </p:grpSpPr>
      <p:sp>
        <p:nvSpPr>
          <p:cNvPr id="1742" name="Google Shape;1742;p28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Q-values</a:t>
            </a:r>
            <a:endParaRPr/>
          </a:p>
        </p:txBody>
      </p:sp>
      <p:sp>
        <p:nvSpPr>
          <p:cNvPr id="1743" name="Google Shape;1743;p28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Alternative, sometimes more convenient way to express utilities</a:t>
            </a:r>
            <a:endParaRPr/>
          </a:p>
          <a:p>
            <a:pPr indent="-342900" lvl="0" marL="457200" rtl="0" algn="l">
              <a:spcBef>
                <a:spcPts val="0"/>
              </a:spcBef>
              <a:spcAft>
                <a:spcPts val="0"/>
              </a:spcAft>
              <a:buSzPts val="1800"/>
              <a:buChar char="●"/>
            </a:pPr>
            <a:r>
              <a:rPr lang="en"/>
              <a:t>Instead of utility of state </a:t>
            </a:r>
            <a:r>
              <a:rPr i="1" lang="en"/>
              <a:t>s</a:t>
            </a:r>
            <a:r>
              <a:rPr lang="en"/>
              <a:t>, associate utility to </a:t>
            </a:r>
            <a:r>
              <a:rPr b="1" lang="en"/>
              <a:t>state-action pair</a:t>
            </a:r>
            <a:r>
              <a:rPr lang="en"/>
              <a:t> (</a:t>
            </a:r>
            <a:r>
              <a:rPr i="1" lang="en"/>
              <a:t>s</a:t>
            </a:r>
            <a:r>
              <a:rPr lang="en"/>
              <a:t>, </a:t>
            </a:r>
            <a:r>
              <a:rPr i="1" lang="en"/>
              <a:t>a</a:t>
            </a:r>
            <a:r>
              <a:rPr lang="en"/>
              <a:t>)</a:t>
            </a:r>
            <a:endParaRPr/>
          </a:p>
          <a:p>
            <a:pPr indent="-342900" lvl="0" marL="457200" rtl="0" algn="l">
              <a:spcBef>
                <a:spcPts val="0"/>
              </a:spcBef>
              <a:spcAft>
                <a:spcPts val="0"/>
              </a:spcAft>
              <a:buSzPts val="1800"/>
              <a:buChar char="●"/>
            </a:pPr>
            <a:r>
              <a:rPr lang="en"/>
              <a:t>Q(</a:t>
            </a:r>
            <a:r>
              <a:rPr i="1" lang="en"/>
              <a:t>s</a:t>
            </a:r>
            <a:r>
              <a:rPr lang="en"/>
              <a:t>, </a:t>
            </a:r>
            <a:r>
              <a:rPr i="1" lang="en"/>
              <a:t>a</a:t>
            </a:r>
            <a:r>
              <a:rPr lang="en"/>
              <a:t>) is the expected utility starting from state </a:t>
            </a:r>
            <a:r>
              <a:rPr i="1" lang="en"/>
              <a:t>s</a:t>
            </a:r>
            <a:r>
              <a:rPr lang="en"/>
              <a:t> with action </a:t>
            </a:r>
            <a:r>
              <a:rPr i="1" lang="en"/>
              <a:t>a</a:t>
            </a:r>
            <a:endParaRPr i="1"/>
          </a:p>
          <a:p>
            <a:pPr indent="-342900" lvl="0" marL="457200" rtl="0" algn="l">
              <a:spcBef>
                <a:spcPts val="0"/>
              </a:spcBef>
              <a:spcAft>
                <a:spcPts val="0"/>
              </a:spcAft>
              <a:buSzPts val="1800"/>
              <a:buChar char="●"/>
            </a:pPr>
            <a:r>
              <a:rPr lang="en"/>
              <a:t>Rewriting the previous Bellman equation, we get</a:t>
            </a:r>
            <a:br>
              <a:rPr lang="en"/>
            </a:br>
            <a:br>
              <a:rPr lang="en"/>
            </a:br>
            <a:r>
              <a:rPr lang="en"/>
              <a:t>Q</a:t>
            </a:r>
            <a:r>
              <a:rPr lang="en"/>
              <a:t>(</a:t>
            </a:r>
            <a:r>
              <a:rPr i="1" lang="en"/>
              <a:t>s, a</a:t>
            </a: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i="1" lang="en"/>
              <a:t>s</a:t>
            </a:r>
            <a:r>
              <a:rPr lang="en"/>
              <a:t>'))</a:t>
            </a:r>
            <a:br>
              <a:rPr lang="en"/>
            </a:br>
            <a:br>
              <a:rPr lang="en"/>
            </a:b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max</a:t>
            </a:r>
            <a:r>
              <a:rPr baseline="-25000" i="1" lang="en"/>
              <a:t>a'</a:t>
            </a:r>
            <a:r>
              <a:rPr lang="en"/>
              <a:t> Q(</a:t>
            </a:r>
            <a:r>
              <a:rPr i="1" lang="en"/>
              <a:t>s'</a:t>
            </a:r>
            <a:r>
              <a:rPr lang="en"/>
              <a:t>, </a:t>
            </a:r>
            <a:r>
              <a:rPr i="1" lang="en"/>
              <a:t>a'</a:t>
            </a:r>
            <a:r>
              <a:rPr lang="en"/>
              <a:t>))</a:t>
            </a:r>
            <a:endParaRPr/>
          </a:p>
        </p:txBody>
      </p:sp>
    </p:spTree>
  </p:cSld>
  <p:clrMapOvr>
    <a:masterClrMapping/>
  </p:clrMapOvr>
</p:sld>
</file>

<file path=ppt/slides/slide2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7" name="Shape 1747"/>
        <p:cNvGrpSpPr/>
        <p:nvPr/>
      </p:nvGrpSpPr>
      <p:grpSpPr>
        <a:xfrm>
          <a:off x="0" y="0"/>
          <a:ext cx="0" cy="0"/>
          <a:chOff x="0" y="0"/>
          <a:chExt cx="0" cy="0"/>
        </a:xfrm>
      </p:grpSpPr>
      <p:sp>
        <p:nvSpPr>
          <p:cNvPr id="1748" name="Google Shape;1748;p28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Connecting U, Q, and Optimal Policy 𝛑*</a:t>
            </a:r>
            <a:endParaRPr/>
          </a:p>
        </p:txBody>
      </p:sp>
      <p:sp>
        <p:nvSpPr>
          <p:cNvPr id="1749" name="Google Shape;1749;p28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Q-values are known, U-values are trivial to extract:</a:t>
            </a:r>
            <a:br>
              <a:rPr lang="en"/>
            </a:br>
            <a:br>
              <a:rPr lang="en"/>
            </a:br>
            <a:r>
              <a:rPr lang="en"/>
              <a:t>	U(s) = max</a:t>
            </a:r>
            <a:r>
              <a:rPr baseline="-25000" i="1" lang="en"/>
              <a:t>a</a:t>
            </a:r>
            <a:r>
              <a:rPr lang="en"/>
              <a:t> Q(</a:t>
            </a:r>
            <a:r>
              <a:rPr i="1" lang="en"/>
              <a:t>s</a:t>
            </a:r>
            <a:r>
              <a:rPr lang="en"/>
              <a:t>, </a:t>
            </a:r>
            <a:r>
              <a:rPr i="1" lang="en"/>
              <a:t>a</a:t>
            </a:r>
            <a:r>
              <a:rPr lang="en"/>
              <a:t>)</a:t>
            </a:r>
            <a:br>
              <a:rPr lang="en"/>
            </a:br>
            <a:endParaRPr/>
          </a:p>
          <a:p>
            <a:pPr indent="-342900" lvl="0" marL="457200" rtl="0" algn="l">
              <a:spcBef>
                <a:spcPts val="0"/>
              </a:spcBef>
              <a:spcAft>
                <a:spcPts val="0"/>
              </a:spcAft>
              <a:buSzPts val="1800"/>
              <a:buChar char="●"/>
            </a:pPr>
            <a:r>
              <a:rPr lang="en"/>
              <a:t>Q-values can be used to determine the </a:t>
            </a:r>
            <a:r>
              <a:rPr lang="en"/>
              <a:t>optimal policy 𝛑*:</a:t>
            </a:r>
            <a:br>
              <a:rPr lang="en"/>
            </a:br>
            <a:br>
              <a:rPr lang="en"/>
            </a:br>
            <a:r>
              <a:rPr lang="en"/>
              <a:t>	𝛑*(</a:t>
            </a:r>
            <a:r>
              <a:rPr i="1" lang="en"/>
              <a:t>s</a:t>
            </a:r>
            <a:r>
              <a:rPr lang="en"/>
              <a:t>) = argmax</a:t>
            </a:r>
            <a:r>
              <a:rPr baseline="-25000" i="1" lang="en"/>
              <a:t>a</a:t>
            </a:r>
            <a:r>
              <a:rPr lang="en"/>
              <a:t> Q(</a:t>
            </a:r>
            <a:r>
              <a:rPr i="1" lang="en"/>
              <a:t>s</a:t>
            </a:r>
            <a:r>
              <a:rPr lang="en"/>
              <a:t>, </a:t>
            </a:r>
            <a:r>
              <a:rPr i="1" lang="en"/>
              <a:t>a</a:t>
            </a:r>
            <a:r>
              <a:rPr lang="en"/>
              <a:t>)</a:t>
            </a:r>
            <a:br>
              <a:rPr lang="en"/>
            </a:br>
            <a:br>
              <a:rPr lang="en"/>
            </a:br>
            <a:r>
              <a:rPr lang="en"/>
              <a:t>In state </a:t>
            </a:r>
            <a:r>
              <a:rPr i="1" lang="en"/>
              <a:t>s</a:t>
            </a:r>
            <a:r>
              <a:rPr lang="en"/>
              <a:t>, optimal policy uses action </a:t>
            </a:r>
            <a:r>
              <a:rPr i="1" lang="en"/>
              <a:t>a</a:t>
            </a:r>
            <a:r>
              <a:rPr lang="en"/>
              <a:t> that maximizes Q(</a:t>
            </a:r>
            <a:r>
              <a:rPr i="1" lang="en"/>
              <a:t>s</a:t>
            </a:r>
            <a:r>
              <a:rPr lang="en"/>
              <a:t>, </a:t>
            </a:r>
            <a:r>
              <a:rPr i="1" lang="en"/>
              <a:t>a</a:t>
            </a:r>
            <a:r>
              <a:rPr lang="en"/>
              <a:t>)</a:t>
            </a:r>
            <a:endParaRPr/>
          </a:p>
        </p:txBody>
      </p:sp>
    </p:spTree>
  </p:cSld>
  <p:clrMapOvr>
    <a:masterClrMapping/>
  </p:clrMapOvr>
</p:sld>
</file>

<file path=ppt/slides/slide2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28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GridWorld</a:t>
            </a:r>
            <a:endParaRPr/>
          </a:p>
        </p:txBody>
      </p:sp>
      <p:sp>
        <p:nvSpPr>
          <p:cNvPr id="1755" name="Google Shape;1755;p28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756" name="Google Shape;1756;p287"/>
          <p:cNvPicPr preferRelativeResize="0"/>
          <p:nvPr/>
        </p:nvPicPr>
        <p:blipFill>
          <a:blip r:embed="rId3">
            <a:alphaModFix/>
          </a:blip>
          <a:stretch>
            <a:fillRect/>
          </a:stretch>
        </p:blipFill>
        <p:spPr>
          <a:xfrm>
            <a:off x="1145613" y="1333725"/>
            <a:ext cx="6852774" cy="3049050"/>
          </a:xfrm>
          <a:prstGeom prst="rect">
            <a:avLst/>
          </a:prstGeom>
          <a:noFill/>
          <a:ln>
            <a:noFill/>
          </a:ln>
        </p:spPr>
      </p:pic>
    </p:spTree>
  </p:cSld>
  <p:clrMapOvr>
    <a:masterClrMapping/>
  </p:clrMapOvr>
</p:sld>
</file>

<file path=ppt/slides/slide2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0" name="Shape 1760"/>
        <p:cNvGrpSpPr/>
        <p:nvPr/>
      </p:nvGrpSpPr>
      <p:grpSpPr>
        <a:xfrm>
          <a:off x="0" y="0"/>
          <a:ext cx="0" cy="0"/>
          <a:chOff x="0" y="0"/>
          <a:chExt cx="0" cy="0"/>
        </a:xfrm>
      </p:grpSpPr>
      <p:sp>
        <p:nvSpPr>
          <p:cNvPr id="1761" name="Google Shape;1761;p288"/>
          <p:cNvSpPr txBox="1"/>
          <p:nvPr>
            <p:ph type="title"/>
          </p:nvPr>
        </p:nvSpPr>
        <p:spPr>
          <a:xfrm>
            <a:off x="311700" y="4348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Okay, So How To Solve U, Q, and </a:t>
            </a:r>
            <a:r>
              <a:rPr lang="en"/>
              <a:t>𝛑* ?</a:t>
            </a:r>
            <a:r>
              <a:rPr lang="en"/>
              <a:t> </a:t>
            </a:r>
            <a:endParaRPr/>
          </a:p>
        </p:txBody>
      </p:sp>
      <p:sp>
        <p:nvSpPr>
          <p:cNvPr id="1762" name="Google Shape;1762;p28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lang="en"/>
              <a:t>optimal</a:t>
            </a:r>
            <a:r>
              <a:rPr lang="en"/>
              <a:t> policy </a:t>
            </a:r>
            <a:r>
              <a:rPr lang="en"/>
              <a:t>𝛑*</a:t>
            </a:r>
            <a:r>
              <a:rPr lang="en"/>
              <a:t> is sufficient for optimal action</a:t>
            </a:r>
            <a:endParaRPr/>
          </a:p>
          <a:p>
            <a:pPr indent="-342900" lvl="0" marL="457200" rtl="0" algn="l">
              <a:spcBef>
                <a:spcPts val="0"/>
              </a:spcBef>
              <a:spcAft>
                <a:spcPts val="0"/>
              </a:spcAft>
              <a:buSzPts val="1800"/>
              <a:buChar char="●"/>
            </a:pPr>
            <a:r>
              <a:rPr lang="en"/>
              <a:t>We don't need to know how much better some action is compared to other actions to be able to execute that action</a:t>
            </a:r>
            <a:endParaRPr/>
          </a:p>
          <a:p>
            <a:pPr indent="-342900" lvl="0" marL="457200" rtl="0" algn="l">
              <a:spcBef>
                <a:spcPts val="0"/>
              </a:spcBef>
              <a:spcAft>
                <a:spcPts val="0"/>
              </a:spcAft>
              <a:buSzPts val="1800"/>
              <a:buChar char="●"/>
            </a:pPr>
            <a:r>
              <a:rPr lang="en"/>
              <a:t>Need to solve the set of equations either for U or Q</a:t>
            </a:r>
            <a:endParaRPr/>
          </a:p>
          <a:p>
            <a:pPr indent="-342900" lvl="0" marL="457200" rtl="0" algn="l">
              <a:spcBef>
                <a:spcPts val="0"/>
              </a:spcBef>
              <a:spcAft>
                <a:spcPts val="0"/>
              </a:spcAft>
              <a:buSzPts val="1800"/>
              <a:buChar char="●"/>
            </a:pPr>
            <a:r>
              <a:rPr lang="en"/>
              <a:t>For </a:t>
            </a:r>
            <a:r>
              <a:rPr i="1" lang="en"/>
              <a:t>n</a:t>
            </a:r>
            <a:r>
              <a:rPr lang="en"/>
              <a:t> states and </a:t>
            </a:r>
            <a:r>
              <a:rPr i="1" lang="en"/>
              <a:t>b</a:t>
            </a:r>
            <a:r>
              <a:rPr lang="en"/>
              <a:t> actions, U has </a:t>
            </a:r>
            <a:r>
              <a:rPr i="1" lang="en"/>
              <a:t>n</a:t>
            </a:r>
            <a:r>
              <a:rPr lang="en"/>
              <a:t> unknowns, Q has </a:t>
            </a:r>
            <a:r>
              <a:rPr i="1" lang="en"/>
              <a:t>nb</a:t>
            </a:r>
            <a:endParaRPr i="1"/>
          </a:p>
          <a:p>
            <a:pPr indent="-342900" lvl="0" marL="457200" rtl="0" algn="l">
              <a:spcBef>
                <a:spcPts val="0"/>
              </a:spcBef>
              <a:spcAft>
                <a:spcPts val="0"/>
              </a:spcAft>
              <a:buSzPts val="1800"/>
              <a:buChar char="●"/>
            </a:pPr>
            <a:r>
              <a:rPr lang="en"/>
              <a:t>Equations look like linear equations, but unfortunately are not, due to the </a:t>
            </a:r>
            <a:r>
              <a:rPr lang="en"/>
              <a:t>presence</a:t>
            </a:r>
            <a:r>
              <a:rPr lang="en"/>
              <a:t> of the max operator</a:t>
            </a:r>
            <a:endParaRPr/>
          </a:p>
          <a:p>
            <a:pPr indent="-342900" lvl="0" marL="457200" rtl="0" algn="l">
              <a:spcBef>
                <a:spcPts val="0"/>
              </a:spcBef>
              <a:spcAft>
                <a:spcPts val="0"/>
              </a:spcAft>
              <a:buSzPts val="1800"/>
              <a:buChar char="●"/>
            </a:pPr>
            <a:r>
              <a:rPr lang="en"/>
              <a:t>Can't solve this directly as a system of linear equations</a:t>
            </a:r>
            <a:endParaRPr/>
          </a:p>
        </p:txBody>
      </p:sp>
    </p:spTree>
  </p:cSld>
  <p:clrMapOvr>
    <a:masterClrMapping/>
  </p:clrMapOvr>
</p:sld>
</file>

<file path=ppt/slides/slide2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6" name="Shape 1766"/>
        <p:cNvGrpSpPr/>
        <p:nvPr/>
      </p:nvGrpSpPr>
      <p:grpSpPr>
        <a:xfrm>
          <a:off x="0" y="0"/>
          <a:ext cx="0" cy="0"/>
          <a:chOff x="0" y="0"/>
          <a:chExt cx="0" cy="0"/>
        </a:xfrm>
      </p:grpSpPr>
      <p:sp>
        <p:nvSpPr>
          <p:cNvPr id="1767" name="Google Shape;1767;p28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Programming</a:t>
            </a:r>
            <a:endParaRPr/>
          </a:p>
        </p:txBody>
      </p:sp>
      <p:sp>
        <p:nvSpPr>
          <p:cNvPr id="1768" name="Google Shape;1768;p28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state space is known to be a directed acyclic graph (no loops), utility values U(</a:t>
            </a:r>
            <a:r>
              <a:rPr i="1" lang="en"/>
              <a:t>s</a:t>
            </a:r>
            <a:r>
              <a:rPr lang="en"/>
              <a:t>) can be tabulated in a "bottom up" </a:t>
            </a:r>
            <a:r>
              <a:rPr b="1" lang="en"/>
              <a:t>dynamic programming</a:t>
            </a:r>
            <a:r>
              <a:rPr lang="en"/>
              <a:t> fashion</a:t>
            </a:r>
            <a:endParaRPr/>
          </a:p>
          <a:p>
            <a:pPr indent="-342900" lvl="0" marL="457200" rtl="0" algn="l">
              <a:spcBef>
                <a:spcPts val="0"/>
              </a:spcBef>
              <a:spcAft>
                <a:spcPts val="0"/>
              </a:spcAft>
              <a:buSzPts val="1800"/>
              <a:buChar char="●"/>
            </a:pPr>
            <a:r>
              <a:rPr lang="en"/>
              <a:t>Sort the states in some </a:t>
            </a:r>
            <a:r>
              <a:rPr lang="en"/>
              <a:t>topological</a:t>
            </a:r>
            <a:r>
              <a:rPr lang="en"/>
              <a:t> order so that if there is a possible transition from state </a:t>
            </a:r>
            <a:r>
              <a:rPr i="1" lang="en"/>
              <a:t>s</a:t>
            </a:r>
            <a:r>
              <a:rPr lang="en"/>
              <a:t> to state </a:t>
            </a:r>
            <a:r>
              <a:rPr i="1" lang="en"/>
              <a:t>s</a:t>
            </a:r>
            <a:r>
              <a:rPr lang="en"/>
              <a:t>', the state </a:t>
            </a:r>
            <a:r>
              <a:rPr i="1" lang="en"/>
              <a:t>s</a:t>
            </a:r>
            <a:r>
              <a:rPr lang="en"/>
              <a:t>' is processed before state </a:t>
            </a:r>
            <a:r>
              <a:rPr i="1" lang="en"/>
              <a:t>s</a:t>
            </a:r>
            <a:endParaRPr i="1"/>
          </a:p>
          <a:p>
            <a:pPr indent="-342900" lvl="0" marL="457200" rtl="0" algn="l">
              <a:spcBef>
                <a:spcPts val="0"/>
              </a:spcBef>
              <a:spcAft>
                <a:spcPts val="0"/>
              </a:spcAft>
              <a:buSzPts val="1800"/>
              <a:buChar char="●"/>
            </a:pPr>
            <a:r>
              <a:rPr lang="en"/>
              <a:t>Loop </a:t>
            </a:r>
            <a:r>
              <a:rPr lang="en"/>
              <a:t>through</a:t>
            </a:r>
            <a:r>
              <a:rPr lang="en"/>
              <a:t> all states in this order</a:t>
            </a:r>
            <a:endParaRPr/>
          </a:p>
          <a:p>
            <a:pPr indent="-342900" lvl="0" marL="457200" rtl="0" algn="l">
              <a:spcBef>
                <a:spcPts val="0"/>
              </a:spcBef>
              <a:spcAft>
                <a:spcPts val="0"/>
              </a:spcAft>
              <a:buSzPts val="1800"/>
              <a:buChar char="●"/>
            </a:pPr>
            <a:r>
              <a:rPr lang="en"/>
              <a:t>When the loop arrives to look at state </a:t>
            </a:r>
            <a:r>
              <a:rPr i="1" lang="en"/>
              <a:t>s</a:t>
            </a:r>
            <a:r>
              <a:rPr lang="en"/>
              <a:t>, the utility U(</a:t>
            </a:r>
            <a:r>
              <a:rPr i="1" lang="en"/>
              <a:t>s</a:t>
            </a:r>
            <a:r>
              <a:rPr lang="en"/>
              <a:t>') for all its possible successor states has already been computed</a:t>
            </a:r>
            <a:endParaRPr/>
          </a:p>
          <a:p>
            <a:pPr indent="-342900" lvl="0" marL="457200" rtl="0" algn="l">
              <a:spcBef>
                <a:spcPts val="0"/>
              </a:spcBef>
              <a:spcAft>
                <a:spcPts val="0"/>
              </a:spcAft>
              <a:buSzPts val="1800"/>
              <a:buChar char="●"/>
            </a:pPr>
            <a:r>
              <a:rPr lang="en"/>
              <a:t>Can now compute U(</a:t>
            </a:r>
            <a:r>
              <a:rPr i="1" lang="en"/>
              <a:t>s</a:t>
            </a:r>
            <a:r>
              <a:rPr lang="en"/>
              <a:t>) on the spot from Bellman equation</a:t>
            </a:r>
            <a:endParaRPr/>
          </a:p>
        </p:txBody>
      </p:sp>
    </p:spTree>
  </p:cSld>
  <p:clrMapOvr>
    <a:masterClrMapping/>
  </p:clrMapOvr>
</p:sld>
</file>

<file path=ppt/slides/slide2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2" name="Shape 1772"/>
        <p:cNvGrpSpPr/>
        <p:nvPr/>
      </p:nvGrpSpPr>
      <p:grpSpPr>
        <a:xfrm>
          <a:off x="0" y="0"/>
          <a:ext cx="0" cy="0"/>
          <a:chOff x="0" y="0"/>
          <a:chExt cx="0" cy="0"/>
        </a:xfrm>
      </p:grpSpPr>
      <p:sp>
        <p:nvSpPr>
          <p:cNvPr id="1773" name="Google Shape;1773;p29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Iteration</a:t>
            </a:r>
            <a:endParaRPr/>
          </a:p>
        </p:txBody>
      </p:sp>
      <p:sp>
        <p:nvSpPr>
          <p:cNvPr id="1774" name="Google Shape;1774;p29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Solve the </a:t>
            </a:r>
            <a:r>
              <a:rPr i="1" lang="en"/>
              <a:t>n</a:t>
            </a:r>
            <a:r>
              <a:rPr lang="en"/>
              <a:t> unknowns U(</a:t>
            </a:r>
            <a:r>
              <a:rPr i="1" lang="en"/>
              <a:t>s</a:t>
            </a:r>
            <a:r>
              <a:rPr lang="en"/>
              <a:t>) together in an iterative fashion</a:t>
            </a:r>
            <a:endParaRPr/>
          </a:p>
          <a:p>
            <a:pPr indent="-342900" lvl="0" marL="457200" rtl="0" algn="l">
              <a:spcBef>
                <a:spcPts val="0"/>
              </a:spcBef>
              <a:spcAft>
                <a:spcPts val="0"/>
              </a:spcAft>
              <a:buSzPts val="1800"/>
              <a:buChar char="●"/>
            </a:pPr>
            <a:r>
              <a:rPr lang="en"/>
              <a:t>Initialize each utility estimate U</a:t>
            </a:r>
            <a:r>
              <a:rPr baseline="-25000" lang="en"/>
              <a:t>0</a:t>
            </a:r>
            <a:r>
              <a:rPr lang="en"/>
              <a:t>(</a:t>
            </a:r>
            <a:r>
              <a:rPr i="1" lang="en"/>
              <a:t>s</a:t>
            </a:r>
            <a:r>
              <a:rPr lang="en"/>
              <a:t>) to zero</a:t>
            </a:r>
            <a:endParaRPr/>
          </a:p>
          <a:p>
            <a:pPr indent="-342900" lvl="0" marL="457200" rtl="0" algn="l">
              <a:spcBef>
                <a:spcPts val="0"/>
              </a:spcBef>
              <a:spcAft>
                <a:spcPts val="0"/>
              </a:spcAft>
              <a:buSzPts val="1800"/>
              <a:buChar char="●"/>
            </a:pPr>
            <a:r>
              <a:rPr lang="en"/>
              <a:t>Use the current set of U</a:t>
            </a:r>
            <a:r>
              <a:rPr baseline="-25000" i="1" lang="en"/>
              <a:t>i</a:t>
            </a:r>
            <a:r>
              <a:rPr lang="en"/>
              <a:t>(</a:t>
            </a:r>
            <a:r>
              <a:rPr i="1" lang="en"/>
              <a:t>s</a:t>
            </a:r>
            <a:r>
              <a:rPr lang="en"/>
              <a:t>) values to compute new values</a:t>
            </a:r>
            <a:r>
              <a:rPr lang="en"/>
              <a:t> U</a:t>
            </a:r>
            <a:r>
              <a:rPr baseline="-25000" i="1" lang="en"/>
              <a:t>i</a:t>
            </a:r>
            <a:r>
              <a:rPr baseline="-25000" lang="en"/>
              <a:t>+1</a:t>
            </a:r>
            <a:r>
              <a:rPr lang="en"/>
              <a:t>(</a:t>
            </a:r>
            <a:r>
              <a:rPr i="1" lang="en"/>
              <a:t>s</a:t>
            </a:r>
            <a:r>
              <a:rPr lang="en"/>
              <a:t>) using the</a:t>
            </a:r>
            <a:r>
              <a:rPr lang="en"/>
              <a:t> modified Bellman update equation</a:t>
            </a:r>
            <a:br>
              <a:rPr lang="en"/>
            </a:br>
            <a:br>
              <a:rPr lang="en"/>
            </a:br>
            <a:r>
              <a:rPr lang="en"/>
              <a:t>	</a:t>
            </a:r>
            <a:r>
              <a:rPr lang="en"/>
              <a:t>U</a:t>
            </a:r>
            <a:r>
              <a:rPr baseline="-25000" i="1" lang="en"/>
              <a:t>i</a:t>
            </a:r>
            <a:r>
              <a:rPr baseline="-25000" lang="en"/>
              <a:t>+1</a:t>
            </a:r>
            <a:r>
              <a:rPr lang="en"/>
              <a:t>(</a:t>
            </a:r>
            <a:r>
              <a:rPr i="1" lang="en"/>
              <a:t>s</a:t>
            </a:r>
            <a:r>
              <a:rPr lang="en"/>
              <a:t>) = max</a:t>
            </a:r>
            <a:r>
              <a:rPr baseline="-25000" i="1" lang="en"/>
              <a:t>a</a:t>
            </a:r>
            <a:r>
              <a:rPr lang="en"/>
              <a:t>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baseline="-25000" i="1" lang="en"/>
              <a:t>i</a:t>
            </a:r>
            <a:r>
              <a:rPr lang="en"/>
              <a:t>(</a:t>
            </a:r>
            <a:r>
              <a:rPr i="1" lang="en"/>
              <a:t>s</a:t>
            </a:r>
            <a:r>
              <a:rPr lang="en"/>
              <a:t>'))</a:t>
            </a:r>
            <a:br>
              <a:rPr lang="en"/>
            </a:br>
            <a:endParaRPr/>
          </a:p>
          <a:p>
            <a:pPr indent="-342900" lvl="0" marL="457200" rtl="0" algn="l">
              <a:spcBef>
                <a:spcPts val="0"/>
              </a:spcBef>
              <a:spcAft>
                <a:spcPts val="0"/>
              </a:spcAft>
              <a:buSzPts val="1800"/>
              <a:buChar char="●"/>
            </a:pPr>
            <a:r>
              <a:rPr lang="en"/>
              <a:t>Repeat until convergence</a:t>
            </a:r>
            <a:endParaRPr/>
          </a:p>
        </p:txBody>
      </p:sp>
    </p:spTree>
  </p:cSld>
  <p:clrMapOvr>
    <a:masterClrMapping/>
  </p:clrMapOvr>
</p:sld>
</file>

<file path=ppt/slides/slide2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8" name="Shape 1778"/>
        <p:cNvGrpSpPr/>
        <p:nvPr/>
      </p:nvGrpSpPr>
      <p:grpSpPr>
        <a:xfrm>
          <a:off x="0" y="0"/>
          <a:ext cx="0" cy="0"/>
          <a:chOff x="0" y="0"/>
          <a:chExt cx="0" cy="0"/>
        </a:xfrm>
      </p:grpSpPr>
      <p:sp>
        <p:nvSpPr>
          <p:cNvPr id="1779" name="Google Shape;1779;p29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Iteration Convergence</a:t>
            </a:r>
            <a:endParaRPr/>
          </a:p>
        </p:txBody>
      </p:sp>
      <p:sp>
        <p:nvSpPr>
          <p:cNvPr id="1780" name="Google Shape;1780;p29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can be proven that previous equations will converge to actual state utilities that satisfy the Bellman equations</a:t>
            </a:r>
            <a:endParaRPr/>
          </a:p>
          <a:p>
            <a:pPr indent="-342900" lvl="0" marL="457200" rtl="0" algn="l">
              <a:spcBef>
                <a:spcPts val="0"/>
              </a:spcBef>
              <a:spcAft>
                <a:spcPts val="0"/>
              </a:spcAft>
              <a:buSzPts val="1800"/>
              <a:buChar char="●"/>
            </a:pPr>
            <a:r>
              <a:rPr lang="en"/>
              <a:t>However, for tricky state spaces, value iteration may need an exponential number of steps to converge</a:t>
            </a:r>
            <a:endParaRPr/>
          </a:p>
          <a:p>
            <a:pPr indent="-342900" lvl="0" marL="457200" rtl="0" algn="l">
              <a:spcBef>
                <a:spcPts val="0"/>
              </a:spcBef>
              <a:spcAft>
                <a:spcPts val="0"/>
              </a:spcAft>
              <a:buSzPts val="1800"/>
              <a:buChar char="●"/>
            </a:pPr>
            <a:r>
              <a:rPr lang="en"/>
              <a:t>The essential problem is that this method implicitly computes the exact action values Q(</a:t>
            </a:r>
            <a:r>
              <a:rPr i="1" lang="en"/>
              <a:t>s</a:t>
            </a:r>
            <a:r>
              <a:rPr lang="en"/>
              <a:t>, </a:t>
            </a:r>
            <a:r>
              <a:rPr i="1" lang="en"/>
              <a:t>a</a:t>
            </a:r>
            <a:r>
              <a:rPr lang="en"/>
              <a:t>) for all states </a:t>
            </a:r>
            <a:r>
              <a:rPr i="1" lang="en"/>
              <a:t>s</a:t>
            </a:r>
            <a:r>
              <a:rPr lang="en"/>
              <a:t> and actions </a:t>
            </a:r>
            <a:r>
              <a:rPr i="1" lang="en"/>
              <a:t>a</a:t>
            </a:r>
            <a:endParaRPr i="1"/>
          </a:p>
          <a:p>
            <a:pPr indent="-342900" lvl="0" marL="457200" rtl="0" algn="l">
              <a:spcBef>
                <a:spcPts val="0"/>
              </a:spcBef>
              <a:spcAft>
                <a:spcPts val="0"/>
              </a:spcAft>
              <a:buSzPts val="1800"/>
              <a:buChar char="●"/>
            </a:pPr>
            <a:r>
              <a:rPr lang="en"/>
              <a:t>However, recall that when an action </a:t>
            </a:r>
            <a:r>
              <a:rPr i="1" lang="en"/>
              <a:t>a</a:t>
            </a:r>
            <a:r>
              <a:rPr lang="en"/>
              <a:t> is known to be better than action b in some state, we don't need to know how much better it is</a:t>
            </a:r>
            <a:endParaRPr/>
          </a:p>
          <a:p>
            <a:pPr indent="-342900" lvl="0" marL="457200" rtl="0" algn="l">
              <a:spcBef>
                <a:spcPts val="0"/>
              </a:spcBef>
              <a:spcAft>
                <a:spcPts val="0"/>
              </a:spcAft>
              <a:buSzPts val="1800"/>
              <a:buChar char="●"/>
            </a:pPr>
            <a:r>
              <a:rPr lang="en"/>
              <a:t>This redundant knowledge doesn't affect </a:t>
            </a:r>
            <a:r>
              <a:rPr lang="en"/>
              <a:t>optimal policy 𝛑*</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Frontier Search</a:t>
            </a:r>
            <a:endParaRPr/>
          </a:p>
        </p:txBody>
      </p:sp>
      <p:sp>
        <p:nvSpPr>
          <p:cNvPr id="257" name="Google Shape;257;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state space search algorithms are special cases of </a:t>
            </a:r>
            <a:r>
              <a:rPr b="1" lang="en"/>
              <a:t>frontier search</a:t>
            </a:r>
            <a:endParaRPr b="1"/>
          </a:p>
          <a:p>
            <a:pPr indent="-342900" lvl="0" marL="457200" rtl="0" algn="l">
              <a:spcBef>
                <a:spcPts val="0"/>
              </a:spcBef>
              <a:spcAft>
                <a:spcPts val="0"/>
              </a:spcAft>
              <a:buSzPts val="1800"/>
              <a:buChar char="●"/>
            </a:pPr>
            <a:r>
              <a:rPr lang="en"/>
              <a:t>Maintain a queue of </a:t>
            </a:r>
            <a:r>
              <a:rPr b="1" lang="en"/>
              <a:t>active leaf nodes</a:t>
            </a:r>
            <a:r>
              <a:rPr lang="en"/>
              <a:t> called the </a:t>
            </a:r>
            <a:r>
              <a:rPr b="1" lang="en"/>
              <a:t>frontier</a:t>
            </a:r>
            <a:endParaRPr b="1"/>
          </a:p>
          <a:p>
            <a:pPr indent="-342900" lvl="0" marL="457200" rtl="0" algn="l">
              <a:spcBef>
                <a:spcPts val="0"/>
              </a:spcBef>
              <a:spcAft>
                <a:spcPts val="0"/>
              </a:spcAft>
              <a:buSzPts val="1800"/>
              <a:buChar char="●"/>
            </a:pPr>
            <a:r>
              <a:rPr lang="en"/>
              <a:t>Algorithms pops the next active node from </a:t>
            </a:r>
            <a:r>
              <a:rPr lang="en"/>
              <a:t>the</a:t>
            </a:r>
            <a:r>
              <a:rPr lang="en"/>
              <a:t> frontier to </a:t>
            </a:r>
            <a:r>
              <a:rPr b="1" lang="en"/>
              <a:t>expand</a:t>
            </a:r>
            <a:endParaRPr b="1"/>
          </a:p>
          <a:p>
            <a:pPr indent="-342900" lvl="0" marL="457200" rtl="0" algn="l">
              <a:spcBef>
                <a:spcPts val="0"/>
              </a:spcBef>
              <a:spcAft>
                <a:spcPts val="0"/>
              </a:spcAft>
              <a:buSzPts val="1800"/>
              <a:buChar char="●"/>
            </a:pPr>
            <a:r>
              <a:rPr lang="en"/>
              <a:t>Expanding a leaf node adds all its children to the tree and frontier</a:t>
            </a:r>
            <a:endParaRPr/>
          </a:p>
          <a:p>
            <a:pPr indent="-342900" lvl="0" marL="457200" rtl="0" algn="l">
              <a:spcBef>
                <a:spcPts val="0"/>
              </a:spcBef>
              <a:spcAft>
                <a:spcPts val="0"/>
              </a:spcAft>
              <a:buSzPts val="1800"/>
              <a:buChar char="●"/>
            </a:pPr>
            <a:r>
              <a:rPr lang="en"/>
              <a:t>Algorithm </a:t>
            </a:r>
            <a:r>
              <a:rPr b="1" lang="en"/>
              <a:t>terminates when a goal node is chosen for expansion</a:t>
            </a:r>
            <a:endParaRPr b="1"/>
          </a:p>
          <a:p>
            <a:pPr indent="-342900" lvl="0" marL="457200" rtl="0" algn="l">
              <a:spcBef>
                <a:spcPts val="0"/>
              </a:spcBef>
              <a:spcAft>
                <a:spcPts val="0"/>
              </a:spcAft>
              <a:buSzPts val="1800"/>
              <a:buChar char="●"/>
            </a:pPr>
            <a:r>
              <a:rPr lang="en"/>
              <a:t>Note: when goal node is added as a leaf, can't terminate yet</a:t>
            </a:r>
            <a:endParaRPr/>
          </a:p>
        </p:txBody>
      </p:sp>
    </p:spTree>
  </p:cSld>
  <p:clrMapOvr>
    <a:masterClrMapping/>
  </p:clrMapOvr>
</p:sld>
</file>

<file path=ppt/slides/slide2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4" name="Shape 1784"/>
        <p:cNvGrpSpPr/>
        <p:nvPr/>
      </p:nvGrpSpPr>
      <p:grpSpPr>
        <a:xfrm>
          <a:off x="0" y="0"/>
          <a:ext cx="0" cy="0"/>
          <a:chOff x="0" y="0"/>
          <a:chExt cx="0" cy="0"/>
        </a:xfrm>
      </p:grpSpPr>
      <p:sp>
        <p:nvSpPr>
          <p:cNvPr id="1785" name="Google Shape;1785;p29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Evaluating Utilities With A Fixed Policy</a:t>
            </a:r>
            <a:endParaRPr/>
          </a:p>
        </p:txBody>
      </p:sp>
      <p:sp>
        <p:nvSpPr>
          <p:cNvPr id="1786" name="Google Shape;1786;p29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the policy </a:t>
            </a:r>
            <a:r>
              <a:rPr lang="en"/>
              <a:t>𝛑 is fixed to something</a:t>
            </a:r>
            <a:endParaRPr/>
          </a:p>
          <a:p>
            <a:pPr indent="-342900" lvl="0" marL="457200" rtl="0" algn="l">
              <a:spcBef>
                <a:spcPts val="0"/>
              </a:spcBef>
              <a:spcAft>
                <a:spcPts val="0"/>
              </a:spcAft>
              <a:buSzPts val="1800"/>
              <a:buChar char="●"/>
            </a:pPr>
            <a:r>
              <a:rPr lang="en"/>
              <a:t>Calculate the utilities U</a:t>
            </a:r>
            <a:r>
              <a:rPr baseline="-25000" lang="en"/>
              <a:t>𝛑</a:t>
            </a:r>
            <a:r>
              <a:rPr lang="en"/>
              <a:t>(</a:t>
            </a:r>
            <a:r>
              <a:rPr i="1" lang="en"/>
              <a:t>s</a:t>
            </a:r>
            <a:r>
              <a:rPr lang="en"/>
              <a:t>) for each state assuming that fixed policy, not necessarily optimal</a:t>
            </a:r>
            <a:endParaRPr/>
          </a:p>
          <a:p>
            <a:pPr indent="-342900" lvl="0" marL="457200" rtl="0" algn="l">
              <a:spcBef>
                <a:spcPts val="0"/>
              </a:spcBef>
              <a:spcAft>
                <a:spcPts val="0"/>
              </a:spcAft>
              <a:buSzPts val="1800"/>
              <a:buChar char="●"/>
            </a:pPr>
            <a:r>
              <a:rPr lang="en"/>
              <a:t>Under assumption of fixed policy, Bellman equations become linear!</a:t>
            </a:r>
            <a:br>
              <a:rPr lang="en"/>
            </a:br>
            <a:br>
              <a:rPr lang="en"/>
            </a:br>
            <a:r>
              <a:rPr lang="en"/>
              <a:t>U(</a:t>
            </a:r>
            <a:r>
              <a:rPr i="1" lang="en"/>
              <a:t>s</a:t>
            </a: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𝛑(</a:t>
            </a:r>
            <a:r>
              <a:rPr i="1" lang="en"/>
              <a:t>s</a:t>
            </a:r>
            <a:r>
              <a:rPr lang="en"/>
              <a:t>), </a:t>
            </a:r>
            <a:r>
              <a:rPr i="1" lang="en"/>
              <a:t>s</a:t>
            </a:r>
            <a:r>
              <a:rPr lang="en"/>
              <a:t>') + 𝛾 U(</a:t>
            </a:r>
            <a:r>
              <a:rPr i="1" lang="en"/>
              <a:t>s</a:t>
            </a:r>
            <a:r>
              <a:rPr lang="en"/>
              <a:t>'))</a:t>
            </a:r>
            <a:br>
              <a:rPr lang="en"/>
            </a:br>
            <a:endParaRPr/>
          </a:p>
          <a:p>
            <a:pPr indent="-342900" lvl="0" marL="457200" rtl="0" algn="l">
              <a:spcBef>
                <a:spcPts val="0"/>
              </a:spcBef>
              <a:spcAft>
                <a:spcPts val="0"/>
              </a:spcAft>
              <a:buSzPts val="1800"/>
              <a:buChar char="●"/>
            </a:pPr>
            <a:r>
              <a:rPr lang="en"/>
              <a:t>Recall that T and R are known constants, not functions</a:t>
            </a:r>
            <a:endParaRPr/>
          </a:p>
          <a:p>
            <a:pPr indent="-342900" lvl="0" marL="457200" rtl="0" algn="l">
              <a:spcBef>
                <a:spcPts val="0"/>
              </a:spcBef>
              <a:spcAft>
                <a:spcPts val="0"/>
              </a:spcAft>
              <a:buSzPts val="1800"/>
              <a:buChar char="●"/>
            </a:pPr>
            <a:r>
              <a:rPr lang="en"/>
              <a:t>Use your favourite linear algebra solver to solve U(</a:t>
            </a:r>
            <a:r>
              <a:rPr i="1" lang="en"/>
              <a:t>s</a:t>
            </a:r>
            <a:r>
              <a:rPr lang="en"/>
              <a:t>)</a:t>
            </a:r>
            <a:br>
              <a:rPr lang="en"/>
            </a:br>
            <a:endParaRPr/>
          </a:p>
        </p:txBody>
      </p:sp>
    </p:spTree>
  </p:cSld>
  <p:clrMapOvr>
    <a:masterClrMapping/>
  </p:clrMapOvr>
</p:sld>
</file>

<file path=ppt/slides/slide2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0" name="Shape 1790"/>
        <p:cNvGrpSpPr/>
        <p:nvPr/>
      </p:nvGrpSpPr>
      <p:grpSpPr>
        <a:xfrm>
          <a:off x="0" y="0"/>
          <a:ext cx="0" cy="0"/>
          <a:chOff x="0" y="0"/>
          <a:chExt cx="0" cy="0"/>
        </a:xfrm>
      </p:grpSpPr>
      <p:sp>
        <p:nvSpPr>
          <p:cNvPr id="1791" name="Google Shape;1791;p29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Bellman Updates On Fixed Policies</a:t>
            </a:r>
            <a:endParaRPr/>
          </a:p>
        </p:txBody>
      </p:sp>
      <p:sp>
        <p:nvSpPr>
          <p:cNvPr id="1792" name="Google Shape;1792;p29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we don't happen to have a powerful linear algebra solver at hand, we can still use modified Bellman updates to calculate </a:t>
            </a:r>
            <a:r>
              <a:rPr lang="en"/>
              <a:t>U</a:t>
            </a:r>
            <a:r>
              <a:rPr baseline="-25000" lang="en"/>
              <a:t>𝛑</a:t>
            </a:r>
            <a:r>
              <a:rPr lang="en"/>
              <a:t>(</a:t>
            </a:r>
            <a:r>
              <a:rPr i="1" lang="en"/>
              <a:t>s</a:t>
            </a:r>
            <a:r>
              <a:rPr lang="en"/>
              <a:t>)</a:t>
            </a:r>
            <a:br>
              <a:rPr lang="en"/>
            </a:br>
            <a:br>
              <a:rPr lang="en"/>
            </a:br>
            <a:r>
              <a:rPr lang="en"/>
              <a:t>	U</a:t>
            </a:r>
            <a:r>
              <a:rPr baseline="-25000" i="1" lang="en"/>
              <a:t>i</a:t>
            </a:r>
            <a:r>
              <a:rPr baseline="-25000" lang="en"/>
              <a:t>+1</a:t>
            </a:r>
            <a:r>
              <a:rPr lang="en"/>
              <a:t>(</a:t>
            </a:r>
            <a:r>
              <a:rPr i="1" lang="en"/>
              <a:t>s</a:t>
            </a: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𝛑(</a:t>
            </a:r>
            <a:r>
              <a:rPr i="1" lang="en"/>
              <a:t>s</a:t>
            </a:r>
            <a:r>
              <a:rPr lang="en"/>
              <a:t>), </a:t>
            </a:r>
            <a:r>
              <a:rPr i="1" lang="en"/>
              <a:t>s</a:t>
            </a:r>
            <a:r>
              <a:rPr lang="en"/>
              <a:t>') + 𝛾 U</a:t>
            </a:r>
            <a:r>
              <a:rPr baseline="-25000" i="1" lang="en"/>
              <a:t>i</a:t>
            </a:r>
            <a:r>
              <a:rPr lang="en"/>
              <a:t>(</a:t>
            </a:r>
            <a:r>
              <a:rPr i="1" lang="en"/>
              <a:t>s</a:t>
            </a:r>
            <a:r>
              <a:rPr lang="en"/>
              <a:t>'))</a:t>
            </a:r>
            <a:br>
              <a:rPr lang="en"/>
            </a:br>
            <a:endParaRPr/>
          </a:p>
          <a:p>
            <a:pPr indent="-342900" lvl="0" marL="457200" rtl="0" algn="l">
              <a:spcBef>
                <a:spcPts val="0"/>
              </a:spcBef>
              <a:spcAft>
                <a:spcPts val="0"/>
              </a:spcAft>
              <a:buSzPts val="1800"/>
              <a:buChar char="●"/>
            </a:pPr>
            <a:r>
              <a:rPr lang="en"/>
              <a:t>As before, these U</a:t>
            </a:r>
            <a:r>
              <a:rPr baseline="-25000" i="1" lang="en"/>
              <a:t>i</a:t>
            </a:r>
            <a:r>
              <a:rPr baseline="-25000" lang="en"/>
              <a:t>+1</a:t>
            </a:r>
            <a:r>
              <a:rPr lang="en"/>
              <a:t>(</a:t>
            </a:r>
            <a:r>
              <a:rPr i="1" lang="en"/>
              <a:t>s</a:t>
            </a:r>
            <a:r>
              <a:rPr lang="en"/>
              <a:t>) converge to true utilities U</a:t>
            </a:r>
            <a:r>
              <a:rPr baseline="-25000" lang="en"/>
              <a:t>𝛑</a:t>
            </a:r>
            <a:r>
              <a:rPr lang="en"/>
              <a:t>(</a:t>
            </a:r>
            <a:r>
              <a:rPr i="1" lang="en"/>
              <a:t>s</a:t>
            </a:r>
            <a:r>
              <a:rPr lang="en"/>
              <a:t>)</a:t>
            </a:r>
            <a:endParaRPr/>
          </a:p>
        </p:txBody>
      </p:sp>
    </p:spTree>
  </p:cSld>
  <p:clrMapOvr>
    <a:masterClrMapping/>
  </p:clrMapOvr>
</p:sld>
</file>

<file path=ppt/slides/slide2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6" name="Shape 1796"/>
        <p:cNvGrpSpPr/>
        <p:nvPr/>
      </p:nvGrpSpPr>
      <p:grpSpPr>
        <a:xfrm>
          <a:off x="0" y="0"/>
          <a:ext cx="0" cy="0"/>
          <a:chOff x="0" y="0"/>
          <a:chExt cx="0" cy="0"/>
        </a:xfrm>
      </p:grpSpPr>
      <p:sp>
        <p:nvSpPr>
          <p:cNvPr id="1797" name="Google Shape;1797;p29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Policy Iteration</a:t>
            </a:r>
            <a:endParaRPr/>
          </a:p>
        </p:txBody>
      </p:sp>
      <p:sp>
        <p:nvSpPr>
          <p:cNvPr id="1798" name="Google Shape;1798;p29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Faster way to solve for optimal policy directly than value iteration</a:t>
            </a:r>
            <a:endParaRPr/>
          </a:p>
          <a:p>
            <a:pPr indent="-342900" lvl="0" marL="457200" rtl="0" algn="l">
              <a:spcBef>
                <a:spcPts val="0"/>
              </a:spcBef>
              <a:spcAft>
                <a:spcPts val="0"/>
              </a:spcAft>
              <a:buSzPts val="1800"/>
              <a:buChar char="●"/>
            </a:pPr>
            <a:r>
              <a:rPr lang="en"/>
              <a:t>Algorithm alternates </a:t>
            </a:r>
            <a:r>
              <a:rPr lang="en"/>
              <a:t>between</a:t>
            </a:r>
            <a:r>
              <a:rPr lang="en"/>
              <a:t> two stages of </a:t>
            </a:r>
            <a:r>
              <a:rPr b="1" lang="en"/>
              <a:t>policy evaluation</a:t>
            </a:r>
            <a:r>
              <a:rPr lang="en"/>
              <a:t> and </a:t>
            </a:r>
            <a:r>
              <a:rPr b="1" lang="en"/>
              <a:t>policy improvement</a:t>
            </a:r>
            <a:r>
              <a:rPr lang="en"/>
              <a:t>, until policy improvement step does not change current policy</a:t>
            </a:r>
            <a:endParaRPr/>
          </a:p>
          <a:p>
            <a:pPr indent="-342900" lvl="0" marL="457200" rtl="0" algn="l">
              <a:spcBef>
                <a:spcPts val="0"/>
              </a:spcBef>
              <a:spcAft>
                <a:spcPts val="0"/>
              </a:spcAft>
              <a:buSzPts val="1800"/>
              <a:buChar char="●"/>
            </a:pPr>
            <a:r>
              <a:rPr lang="en"/>
              <a:t>Start with any random policy </a:t>
            </a:r>
            <a:r>
              <a:rPr lang="en"/>
              <a:t>𝛑</a:t>
            </a:r>
            <a:r>
              <a:rPr baseline="-25000" lang="en"/>
              <a:t>0</a:t>
            </a:r>
            <a:r>
              <a:rPr lang="en"/>
              <a:t> that can be anything (usually greedy)</a:t>
            </a:r>
            <a:endParaRPr/>
          </a:p>
          <a:p>
            <a:pPr indent="-342900" lvl="0" marL="457200" rtl="0" algn="l">
              <a:spcBef>
                <a:spcPts val="0"/>
              </a:spcBef>
              <a:spcAft>
                <a:spcPts val="0"/>
              </a:spcAft>
              <a:buSzPts val="1800"/>
              <a:buChar char="●"/>
            </a:pPr>
            <a:r>
              <a:rPr lang="en"/>
              <a:t>Compute all state utilities U</a:t>
            </a:r>
            <a:r>
              <a:rPr baseline="-25000" lang="en"/>
              <a:t>0</a:t>
            </a:r>
            <a:r>
              <a:rPr lang="en"/>
              <a:t>(</a:t>
            </a:r>
            <a:r>
              <a:rPr i="1" lang="en"/>
              <a:t>s</a:t>
            </a:r>
            <a:r>
              <a:rPr lang="en"/>
              <a:t>) assuming the initial policy 𝛑</a:t>
            </a:r>
            <a:r>
              <a:rPr baseline="-25000" lang="en"/>
              <a:t>0</a:t>
            </a:r>
            <a:r>
              <a:rPr lang="en"/>
              <a:t> </a:t>
            </a:r>
            <a:endParaRPr/>
          </a:p>
          <a:p>
            <a:pPr indent="-342900" lvl="0" marL="457200" rtl="0" algn="l">
              <a:spcBef>
                <a:spcPts val="0"/>
              </a:spcBef>
              <a:spcAft>
                <a:spcPts val="0"/>
              </a:spcAft>
              <a:buSzPts val="1800"/>
              <a:buChar char="●"/>
            </a:pPr>
            <a:r>
              <a:rPr lang="en"/>
              <a:t>Given utilities U</a:t>
            </a:r>
            <a:r>
              <a:rPr baseline="-25000" lang="en"/>
              <a:t>0</a:t>
            </a:r>
            <a:r>
              <a:rPr lang="en"/>
              <a:t>(</a:t>
            </a:r>
            <a:r>
              <a:rPr i="1" lang="en"/>
              <a:t>s</a:t>
            </a:r>
            <a:r>
              <a:rPr lang="en"/>
              <a:t>), compute new policy 𝛑</a:t>
            </a:r>
            <a:r>
              <a:rPr baseline="-25000" lang="en"/>
              <a:t>1</a:t>
            </a:r>
            <a:r>
              <a:rPr lang="en"/>
              <a:t> from 𝛑</a:t>
            </a:r>
            <a:r>
              <a:rPr baseline="-25000" lang="en"/>
              <a:t>0</a:t>
            </a:r>
            <a:r>
              <a:rPr lang="en"/>
              <a:t> with greedy local updates</a:t>
            </a:r>
            <a:endParaRPr/>
          </a:p>
          <a:p>
            <a:pPr indent="-342900" lvl="0" marL="457200" rtl="0" algn="l">
              <a:spcBef>
                <a:spcPts val="0"/>
              </a:spcBef>
              <a:spcAft>
                <a:spcPts val="0"/>
              </a:spcAft>
              <a:buSzPts val="1800"/>
              <a:buChar char="●"/>
            </a:pPr>
            <a:r>
              <a:rPr lang="en"/>
              <a:t>Repeat until new policy 𝛑</a:t>
            </a:r>
            <a:r>
              <a:rPr baseline="-25000" lang="en"/>
              <a:t>i+1</a:t>
            </a:r>
            <a:r>
              <a:rPr lang="en"/>
              <a:t> is the same as its previous policy 𝛑</a:t>
            </a:r>
            <a:r>
              <a:rPr baseline="-25000" lang="en"/>
              <a:t>i</a:t>
            </a:r>
            <a:r>
              <a:rPr lang="en"/>
              <a:t> </a:t>
            </a:r>
            <a:endParaRPr/>
          </a:p>
          <a:p>
            <a:pPr indent="-342900" lvl="0" marL="457200" rtl="0" algn="l">
              <a:spcBef>
                <a:spcPts val="0"/>
              </a:spcBef>
              <a:spcAft>
                <a:spcPts val="0"/>
              </a:spcAft>
              <a:buSzPts val="1800"/>
              <a:buChar char="●"/>
            </a:pPr>
            <a:r>
              <a:rPr lang="en"/>
              <a:t>Can be proven to converge to optimal policy 𝛑*</a:t>
            </a:r>
            <a:endParaRPr/>
          </a:p>
        </p:txBody>
      </p:sp>
    </p:spTree>
  </p:cSld>
  <p:clrMapOvr>
    <a:masterClrMapping/>
  </p:clrMapOvr>
</p:sld>
</file>

<file path=ppt/slides/slide2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2" name="Shape 1802"/>
        <p:cNvGrpSpPr/>
        <p:nvPr/>
      </p:nvGrpSpPr>
      <p:grpSpPr>
        <a:xfrm>
          <a:off x="0" y="0"/>
          <a:ext cx="0" cy="0"/>
          <a:chOff x="0" y="0"/>
          <a:chExt cx="0" cy="0"/>
        </a:xfrm>
      </p:grpSpPr>
      <p:sp>
        <p:nvSpPr>
          <p:cNvPr id="1803" name="Google Shape;1803;p29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Solutions to GridWorld</a:t>
            </a:r>
            <a:endParaRPr/>
          </a:p>
        </p:txBody>
      </p:sp>
      <p:sp>
        <p:nvSpPr>
          <p:cNvPr id="1804" name="Google Shape;1804;p29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805" name="Google Shape;1805;p295"/>
          <p:cNvPicPr preferRelativeResize="0"/>
          <p:nvPr/>
        </p:nvPicPr>
        <p:blipFill>
          <a:blip r:embed="rId3">
            <a:alphaModFix/>
          </a:blip>
          <a:stretch>
            <a:fillRect/>
          </a:stretch>
        </p:blipFill>
        <p:spPr>
          <a:xfrm>
            <a:off x="1159850" y="1229875"/>
            <a:ext cx="5998123" cy="3558526"/>
          </a:xfrm>
          <a:prstGeom prst="rect">
            <a:avLst/>
          </a:prstGeom>
          <a:noFill/>
          <a:ln>
            <a:noFill/>
          </a:ln>
        </p:spPr>
      </p:pic>
    </p:spTree>
  </p:cSld>
  <p:clrMapOvr>
    <a:masterClrMapping/>
  </p:clrMapOvr>
</p:sld>
</file>

<file path=ppt/slides/slide2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29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Unknown Transitions And Rewards</a:t>
            </a:r>
            <a:endParaRPr/>
          </a:p>
        </p:txBody>
      </p:sp>
      <p:sp>
        <p:nvSpPr>
          <p:cNvPr id="1811" name="Google Shape;1811;p29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 algorithms assumed that transition probabilities and reward functions T(</a:t>
            </a:r>
            <a:r>
              <a:rPr i="1" lang="en"/>
              <a:t>s</a:t>
            </a:r>
            <a:r>
              <a:rPr lang="en"/>
              <a:t>, </a:t>
            </a:r>
            <a:r>
              <a:rPr i="1" lang="en"/>
              <a:t>a</a:t>
            </a:r>
            <a:r>
              <a:rPr lang="en"/>
              <a:t>, </a:t>
            </a:r>
            <a:r>
              <a:rPr i="1" lang="en"/>
              <a:t>s'</a:t>
            </a:r>
            <a:r>
              <a:rPr lang="en"/>
              <a:t>) and R(</a:t>
            </a:r>
            <a:r>
              <a:rPr i="1" lang="en"/>
              <a:t>s</a:t>
            </a:r>
            <a:r>
              <a:rPr lang="en"/>
              <a:t>, </a:t>
            </a:r>
            <a:r>
              <a:rPr i="1" lang="en"/>
              <a:t>a</a:t>
            </a:r>
            <a:r>
              <a:rPr lang="en"/>
              <a:t>, </a:t>
            </a:r>
            <a:r>
              <a:rPr i="1" lang="en"/>
              <a:t>s'</a:t>
            </a:r>
            <a:r>
              <a:rPr lang="en"/>
              <a:t>) are fully known</a:t>
            </a:r>
            <a:endParaRPr/>
          </a:p>
          <a:p>
            <a:pPr indent="-342900" lvl="0" marL="457200" rtl="0" algn="l">
              <a:spcBef>
                <a:spcPts val="0"/>
              </a:spcBef>
              <a:spcAft>
                <a:spcPts val="0"/>
              </a:spcAft>
              <a:buSzPts val="1800"/>
              <a:buChar char="●"/>
            </a:pPr>
            <a:r>
              <a:rPr lang="en"/>
              <a:t>When exploring an unknown environment, this is not necessarily the case</a:t>
            </a:r>
            <a:endParaRPr/>
          </a:p>
          <a:p>
            <a:pPr indent="-342900" lvl="0" marL="457200" rtl="0" algn="l">
              <a:spcBef>
                <a:spcPts val="0"/>
              </a:spcBef>
              <a:spcAft>
                <a:spcPts val="0"/>
              </a:spcAft>
              <a:buSzPts val="1800"/>
              <a:buChar char="●"/>
            </a:pPr>
            <a:r>
              <a:rPr lang="en"/>
              <a:t>Environment is a black box and only tells us the current state and reward</a:t>
            </a:r>
            <a:endParaRPr/>
          </a:p>
          <a:p>
            <a:pPr indent="-342900" lvl="0" marL="457200" rtl="0" algn="l">
              <a:spcBef>
                <a:spcPts val="0"/>
              </a:spcBef>
              <a:spcAft>
                <a:spcPts val="0"/>
              </a:spcAft>
              <a:buSzPts val="1800"/>
              <a:buChar char="●"/>
            </a:pPr>
            <a:r>
              <a:rPr lang="en"/>
              <a:t>How can we find a good </a:t>
            </a:r>
            <a:r>
              <a:rPr lang="en"/>
              <a:t>policy in such environments?</a:t>
            </a:r>
            <a:endParaRPr/>
          </a:p>
          <a:p>
            <a:pPr indent="-342900" lvl="0" marL="457200" rtl="0" algn="l">
              <a:spcBef>
                <a:spcPts val="0"/>
              </a:spcBef>
              <a:spcAft>
                <a:spcPts val="0"/>
              </a:spcAft>
              <a:buSzPts val="1800"/>
              <a:buChar char="●"/>
            </a:pPr>
            <a:r>
              <a:rPr lang="en"/>
              <a:t>Need repeated exploration to see what happens if we do various things</a:t>
            </a:r>
            <a:endParaRPr/>
          </a:p>
          <a:p>
            <a:pPr indent="-342900" lvl="0" marL="457200" rtl="0" algn="l">
              <a:spcBef>
                <a:spcPts val="0"/>
              </a:spcBef>
              <a:spcAft>
                <a:spcPts val="0"/>
              </a:spcAft>
              <a:buSzPts val="1800"/>
              <a:buChar char="●"/>
            </a:pPr>
            <a:r>
              <a:rPr lang="en"/>
              <a:t>Instead of trying out an exponential number of possible action sequences, we wish to try out as few sequences as possible and generalize from there</a:t>
            </a:r>
            <a:endParaRPr/>
          </a:p>
        </p:txBody>
      </p:sp>
    </p:spTree>
  </p:cSld>
  <p:clrMapOvr>
    <a:masterClrMapping/>
  </p:clrMapOvr>
</p:sld>
</file>

<file path=ppt/slides/slide2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5" name="Shape 1815"/>
        <p:cNvGrpSpPr/>
        <p:nvPr/>
      </p:nvGrpSpPr>
      <p:grpSpPr>
        <a:xfrm>
          <a:off x="0" y="0"/>
          <a:ext cx="0" cy="0"/>
          <a:chOff x="0" y="0"/>
          <a:chExt cx="0" cy="0"/>
        </a:xfrm>
      </p:grpSpPr>
      <p:sp>
        <p:nvSpPr>
          <p:cNvPr id="1816" name="Google Shape;1816;p29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Model-Free Learning</a:t>
            </a:r>
            <a:endParaRPr/>
          </a:p>
        </p:txBody>
      </p:sp>
      <p:sp>
        <p:nvSpPr>
          <p:cNvPr id="1817" name="Google Shape;1817;p29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an observable state space, we could just perform many action sequences and tabulate how many times action </a:t>
            </a:r>
            <a:r>
              <a:rPr i="1" lang="en"/>
              <a:t>a</a:t>
            </a:r>
            <a:r>
              <a:rPr lang="en"/>
              <a:t> led from state </a:t>
            </a:r>
            <a:r>
              <a:rPr i="1" lang="en"/>
              <a:t>s</a:t>
            </a:r>
            <a:r>
              <a:rPr lang="en"/>
              <a:t> to </a:t>
            </a:r>
            <a:r>
              <a:rPr lang="en"/>
              <a:t>state</a:t>
            </a:r>
            <a:r>
              <a:rPr lang="en"/>
              <a:t> </a:t>
            </a:r>
            <a:r>
              <a:rPr i="1" lang="en"/>
              <a:t>s</a:t>
            </a:r>
            <a:r>
              <a:rPr lang="en"/>
              <a:t>'</a:t>
            </a:r>
            <a:endParaRPr/>
          </a:p>
          <a:p>
            <a:pPr indent="-342900" lvl="0" marL="457200" rtl="0" algn="l">
              <a:spcBef>
                <a:spcPts val="0"/>
              </a:spcBef>
              <a:spcAft>
                <a:spcPts val="0"/>
              </a:spcAft>
              <a:buSzPts val="1800"/>
              <a:buChar char="●"/>
            </a:pPr>
            <a:r>
              <a:rPr lang="en"/>
              <a:t>As in frequentist </a:t>
            </a:r>
            <a:r>
              <a:rPr lang="en"/>
              <a:t>probabilities</a:t>
            </a:r>
            <a:r>
              <a:rPr lang="en"/>
              <a:t>, these counts would converge to T(</a:t>
            </a:r>
            <a:r>
              <a:rPr i="1" lang="en"/>
              <a:t>s</a:t>
            </a:r>
            <a:r>
              <a:rPr lang="en"/>
              <a:t>, </a:t>
            </a:r>
            <a:r>
              <a:rPr i="1" lang="en"/>
              <a:t>a</a:t>
            </a:r>
            <a:r>
              <a:rPr lang="en"/>
              <a:t>, </a:t>
            </a:r>
            <a:r>
              <a:rPr i="1" lang="en"/>
              <a:t>s</a:t>
            </a:r>
            <a:r>
              <a:rPr lang="en"/>
              <a:t>')</a:t>
            </a:r>
            <a:endParaRPr/>
          </a:p>
          <a:p>
            <a:pPr indent="-342900" lvl="0" marL="457200" rtl="0" algn="l">
              <a:spcBef>
                <a:spcPts val="0"/>
              </a:spcBef>
              <a:spcAft>
                <a:spcPts val="0"/>
              </a:spcAft>
              <a:buSzPts val="1800"/>
              <a:buChar char="●"/>
            </a:pPr>
            <a:r>
              <a:rPr lang="en"/>
              <a:t>However, building such probability model turns out to be a completely redundant middleman who can be eliminated without losing anything!</a:t>
            </a:r>
            <a:endParaRPr/>
          </a:p>
          <a:p>
            <a:pPr indent="-342900" lvl="0" marL="457200" rtl="0" algn="l">
              <a:spcBef>
                <a:spcPts val="0"/>
              </a:spcBef>
              <a:spcAft>
                <a:spcPts val="0"/>
              </a:spcAft>
              <a:buSzPts val="1800"/>
              <a:buChar char="●"/>
            </a:pPr>
            <a:r>
              <a:rPr b="1" lang="en"/>
              <a:t>Model-free reinforcement learning</a:t>
            </a:r>
            <a:r>
              <a:rPr lang="en"/>
              <a:t> techniques use this </a:t>
            </a:r>
            <a:r>
              <a:rPr lang="en"/>
              <a:t>information</a:t>
            </a:r>
            <a:r>
              <a:rPr lang="en"/>
              <a:t> only implicitly, converging to optimal policies without creating any explicit T or R tables along the way</a:t>
            </a:r>
            <a:endParaRPr/>
          </a:p>
        </p:txBody>
      </p:sp>
    </p:spTree>
  </p:cSld>
  <p:clrMapOvr>
    <a:masterClrMapping/>
  </p:clrMapOvr>
</p:sld>
</file>

<file path=ppt/slides/slide2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1" name="Shape 1821"/>
        <p:cNvGrpSpPr/>
        <p:nvPr/>
      </p:nvGrpSpPr>
      <p:grpSpPr>
        <a:xfrm>
          <a:off x="0" y="0"/>
          <a:ext cx="0" cy="0"/>
          <a:chOff x="0" y="0"/>
          <a:chExt cx="0" cy="0"/>
        </a:xfrm>
      </p:grpSpPr>
      <p:sp>
        <p:nvSpPr>
          <p:cNvPr id="1822" name="Google Shape;1822;p29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Monte Carlo Policy Evaluation</a:t>
            </a:r>
            <a:endParaRPr/>
          </a:p>
        </p:txBody>
      </p:sp>
      <p:sp>
        <p:nvSpPr>
          <p:cNvPr id="1823" name="Google Shape;1823;p29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fixed policy </a:t>
            </a:r>
            <a:r>
              <a:rPr lang="en"/>
              <a:t>𝛑, how well does it perform in an unknown environment?</a:t>
            </a:r>
            <a:endParaRPr/>
          </a:p>
          <a:p>
            <a:pPr indent="-342900" lvl="0" marL="457200" rtl="0" algn="l">
              <a:spcBef>
                <a:spcPts val="0"/>
              </a:spcBef>
              <a:spcAft>
                <a:spcPts val="0"/>
              </a:spcAft>
              <a:buSzPts val="1800"/>
              <a:buChar char="●"/>
            </a:pPr>
            <a:r>
              <a:rPr lang="en"/>
              <a:t>Assume an episodic environment where we get to start at any state</a:t>
            </a:r>
            <a:endParaRPr/>
          </a:p>
          <a:p>
            <a:pPr indent="-342900" lvl="0" marL="457200" rtl="0" algn="l">
              <a:spcBef>
                <a:spcPts val="0"/>
              </a:spcBef>
              <a:spcAft>
                <a:spcPts val="0"/>
              </a:spcAft>
              <a:buSzPts val="1800"/>
              <a:buChar char="●"/>
            </a:pPr>
            <a:r>
              <a:rPr lang="en"/>
              <a:t>Generate a large number of training samples following the policy 𝛑</a:t>
            </a:r>
            <a:endParaRPr/>
          </a:p>
          <a:p>
            <a:pPr indent="-342900" lvl="0" marL="457200" rtl="0" algn="l">
              <a:spcBef>
                <a:spcPts val="0"/>
              </a:spcBef>
              <a:spcAft>
                <a:spcPts val="0"/>
              </a:spcAft>
              <a:buSzPts val="1800"/>
              <a:buChar char="●"/>
            </a:pPr>
            <a:r>
              <a:rPr lang="en"/>
              <a:t>After generating training examples, loop through each state </a:t>
            </a:r>
            <a:r>
              <a:rPr i="1" lang="en"/>
              <a:t>s</a:t>
            </a:r>
            <a:r>
              <a:rPr lang="en"/>
              <a:t> and find all training samples where that state </a:t>
            </a:r>
            <a:r>
              <a:rPr i="1" lang="en"/>
              <a:t>s</a:t>
            </a:r>
            <a:r>
              <a:rPr lang="en"/>
              <a:t> was encountered</a:t>
            </a:r>
            <a:endParaRPr/>
          </a:p>
          <a:p>
            <a:pPr indent="-342900" lvl="0" marL="457200" rtl="0" algn="l">
              <a:spcBef>
                <a:spcPts val="0"/>
              </a:spcBef>
              <a:spcAft>
                <a:spcPts val="0"/>
              </a:spcAft>
              <a:buSzPts val="1800"/>
              <a:buChar char="●"/>
            </a:pPr>
            <a:r>
              <a:rPr lang="en"/>
              <a:t>Average the rewards following the state </a:t>
            </a:r>
            <a:r>
              <a:rPr i="1" lang="en"/>
              <a:t>s</a:t>
            </a:r>
            <a:r>
              <a:rPr lang="en"/>
              <a:t> seen in these training samples, to use as estimate of the actual value U</a:t>
            </a:r>
            <a:r>
              <a:rPr baseline="-25000" lang="en"/>
              <a:t>𝛑</a:t>
            </a:r>
            <a:r>
              <a:rPr lang="en"/>
              <a:t>(</a:t>
            </a:r>
            <a:r>
              <a:rPr i="1" lang="en"/>
              <a:t>s</a:t>
            </a:r>
            <a:r>
              <a:rPr lang="en"/>
              <a:t>)</a:t>
            </a:r>
            <a:endParaRPr/>
          </a:p>
          <a:p>
            <a:pPr indent="-342900" lvl="0" marL="457200" rtl="0" algn="l">
              <a:spcBef>
                <a:spcPts val="0"/>
              </a:spcBef>
              <a:spcAft>
                <a:spcPts val="0"/>
              </a:spcAft>
              <a:buSzPts val="1800"/>
              <a:buChar char="●"/>
            </a:pPr>
            <a:r>
              <a:rPr lang="en"/>
              <a:t>When using a large number of training samples, state transitions behave according to the underlying transition probabilities T(</a:t>
            </a:r>
            <a:r>
              <a:rPr i="1" lang="en"/>
              <a:t>s</a:t>
            </a:r>
            <a:r>
              <a:rPr lang="en"/>
              <a:t>, </a:t>
            </a:r>
            <a:r>
              <a:rPr i="1" lang="en"/>
              <a:t>a</a:t>
            </a:r>
            <a:r>
              <a:rPr lang="en"/>
              <a:t>, </a:t>
            </a:r>
            <a:r>
              <a:rPr i="1" lang="en"/>
              <a:t>s</a:t>
            </a:r>
            <a:r>
              <a:rPr lang="en"/>
              <a:t>')</a:t>
            </a:r>
            <a:endParaRPr/>
          </a:p>
        </p:txBody>
      </p:sp>
    </p:spTree>
  </p:cSld>
  <p:clrMapOvr>
    <a:masterClrMapping/>
  </p:clrMapOvr>
</p:sld>
</file>

<file path=ppt/slides/slide2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7" name="Shape 1827"/>
        <p:cNvGrpSpPr/>
        <p:nvPr/>
      </p:nvGrpSpPr>
      <p:grpSpPr>
        <a:xfrm>
          <a:off x="0" y="0"/>
          <a:ext cx="0" cy="0"/>
          <a:chOff x="0" y="0"/>
          <a:chExt cx="0" cy="0"/>
        </a:xfrm>
      </p:grpSpPr>
      <p:sp>
        <p:nvSpPr>
          <p:cNvPr id="1828" name="Google Shape;1828;p29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Difference Learning</a:t>
            </a:r>
            <a:endParaRPr/>
          </a:p>
        </p:txBody>
      </p:sp>
      <p:sp>
        <p:nvSpPr>
          <p:cNvPr id="1829" name="Google Shape;1829;p29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Observation: for fixed policy </a:t>
            </a:r>
            <a:r>
              <a:rPr lang="en"/>
              <a:t>𝛑, </a:t>
            </a:r>
            <a:r>
              <a:rPr lang="en"/>
              <a:t>the state utility </a:t>
            </a:r>
            <a:r>
              <a:rPr lang="en"/>
              <a:t>U</a:t>
            </a:r>
            <a:r>
              <a:rPr baseline="-25000" lang="en"/>
              <a:t>𝛑</a:t>
            </a:r>
            <a:r>
              <a:rPr lang="en"/>
              <a:t>(</a:t>
            </a:r>
            <a:r>
              <a:rPr i="1" lang="en"/>
              <a:t>s</a:t>
            </a:r>
            <a:r>
              <a:rPr lang="en"/>
              <a:t>)</a:t>
            </a:r>
            <a:r>
              <a:rPr lang="en"/>
              <a:t> is the weighted average of the utilities its successor states </a:t>
            </a:r>
            <a:r>
              <a:rPr i="1" lang="en"/>
              <a:t>s</a:t>
            </a:r>
            <a:r>
              <a:rPr lang="en"/>
              <a:t>', plus the transition reward</a:t>
            </a:r>
            <a:endParaRPr/>
          </a:p>
          <a:p>
            <a:pPr indent="-342900" lvl="0" marL="457200" rtl="0" algn="l">
              <a:spcBef>
                <a:spcPts val="0"/>
              </a:spcBef>
              <a:spcAft>
                <a:spcPts val="0"/>
              </a:spcAft>
              <a:buSzPts val="1800"/>
              <a:buChar char="●"/>
            </a:pPr>
            <a:r>
              <a:rPr lang="en"/>
              <a:t>For each transition from state </a:t>
            </a:r>
            <a:r>
              <a:rPr i="1" lang="en"/>
              <a:t>s</a:t>
            </a:r>
            <a:r>
              <a:rPr lang="en"/>
              <a:t> to state </a:t>
            </a:r>
            <a:r>
              <a:rPr i="1" lang="en"/>
              <a:t>s</a:t>
            </a:r>
            <a:r>
              <a:rPr lang="en"/>
              <a:t>' in each training sample, </a:t>
            </a:r>
            <a:r>
              <a:rPr b="1" lang="en"/>
              <a:t>temporal </a:t>
            </a:r>
            <a:r>
              <a:rPr b="1" lang="en"/>
              <a:t>difference</a:t>
            </a:r>
            <a:r>
              <a:rPr b="1" lang="en"/>
              <a:t> learning</a:t>
            </a:r>
            <a:r>
              <a:rPr lang="en"/>
              <a:t> uses the update formula</a:t>
            </a:r>
            <a:br>
              <a:rPr lang="en"/>
            </a:br>
            <a:br>
              <a:rPr lang="en"/>
            </a:br>
            <a:r>
              <a:rPr lang="en"/>
              <a:t>U</a:t>
            </a:r>
            <a:r>
              <a:rPr baseline="-25000" lang="en"/>
              <a:t>𝛑</a:t>
            </a:r>
            <a:r>
              <a:rPr lang="en"/>
              <a:t>(</a:t>
            </a:r>
            <a:r>
              <a:rPr i="1" lang="en"/>
              <a:t>s</a:t>
            </a:r>
            <a:r>
              <a:rPr lang="en"/>
              <a:t>) ← U</a:t>
            </a:r>
            <a:r>
              <a:rPr baseline="-25000" lang="en"/>
              <a:t>𝛑</a:t>
            </a:r>
            <a:r>
              <a:rPr lang="en"/>
              <a:t>(</a:t>
            </a:r>
            <a:r>
              <a:rPr i="1" lang="en"/>
              <a:t>s</a:t>
            </a:r>
            <a:r>
              <a:rPr lang="en"/>
              <a:t>) + ɑ(R(</a:t>
            </a:r>
            <a:r>
              <a:rPr i="1" lang="en"/>
              <a:t>s</a:t>
            </a:r>
            <a:r>
              <a:rPr lang="en"/>
              <a:t>, 𝛑(</a:t>
            </a:r>
            <a:r>
              <a:rPr i="1" lang="en"/>
              <a:t>s</a:t>
            </a:r>
            <a:r>
              <a:rPr lang="en"/>
              <a:t>), </a:t>
            </a:r>
            <a:r>
              <a:rPr i="1" lang="en"/>
              <a:t>s</a:t>
            </a:r>
            <a:r>
              <a:rPr lang="en"/>
              <a:t>') + 𝛾 U</a:t>
            </a:r>
            <a:r>
              <a:rPr baseline="-25000" lang="en"/>
              <a:t>𝛑</a:t>
            </a:r>
            <a:r>
              <a:rPr lang="en"/>
              <a:t>(</a:t>
            </a:r>
            <a:r>
              <a:rPr i="1" lang="en"/>
              <a:t>s'</a:t>
            </a:r>
            <a:r>
              <a:rPr lang="en"/>
              <a:t>) – U</a:t>
            </a:r>
            <a:r>
              <a:rPr baseline="-25000" lang="en"/>
              <a:t>𝛑</a:t>
            </a:r>
            <a:r>
              <a:rPr lang="en"/>
              <a:t>(</a:t>
            </a:r>
            <a:r>
              <a:rPr i="1" lang="en"/>
              <a:t>s</a:t>
            </a:r>
            <a:r>
              <a:rPr lang="en"/>
              <a:t>))</a:t>
            </a:r>
            <a:br>
              <a:rPr lang="en"/>
            </a:br>
            <a:endParaRPr/>
          </a:p>
          <a:p>
            <a:pPr indent="-342900" lvl="0" marL="457200" rtl="0" algn="l">
              <a:spcBef>
                <a:spcPts val="0"/>
              </a:spcBef>
              <a:spcAft>
                <a:spcPts val="0"/>
              </a:spcAft>
              <a:buSzPts val="1800"/>
              <a:buChar char="●"/>
            </a:pPr>
            <a:r>
              <a:rPr lang="en"/>
              <a:t>The parameter ɑ is the (somewhat misnamed) </a:t>
            </a:r>
            <a:r>
              <a:rPr b="1" lang="en"/>
              <a:t>learning rate</a:t>
            </a:r>
            <a:r>
              <a:rPr lang="en"/>
              <a:t> of TD-algorithm</a:t>
            </a:r>
            <a:endParaRPr/>
          </a:p>
        </p:txBody>
      </p:sp>
    </p:spTree>
  </p:cSld>
  <p:clrMapOvr>
    <a:masterClrMapping/>
  </p:clrMapOvr>
</p:sld>
</file>

<file path=ppt/slides/slide2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sp>
        <p:nvSpPr>
          <p:cNvPr id="1834" name="Google Shape;1834;p30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Active Reinforcement Learning</a:t>
            </a:r>
            <a:endParaRPr/>
          </a:p>
        </p:txBody>
      </p:sp>
      <p:sp>
        <p:nvSpPr>
          <p:cNvPr id="1835" name="Google Shape;1835;p30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a:t>
            </a:r>
            <a:r>
              <a:rPr lang="en"/>
              <a:t> policy evaluation algorithms are passive in that they don't change the policy during the policy evaluation</a:t>
            </a:r>
            <a:endParaRPr/>
          </a:p>
          <a:p>
            <a:pPr indent="-342900" lvl="0" marL="457200" rtl="0" algn="l">
              <a:spcBef>
                <a:spcPts val="0"/>
              </a:spcBef>
              <a:spcAft>
                <a:spcPts val="0"/>
              </a:spcAft>
              <a:buSzPts val="1800"/>
              <a:buChar char="●"/>
            </a:pPr>
            <a:r>
              <a:rPr lang="en"/>
              <a:t>Policy changes in the policy improvement stage, to be evaluated again</a:t>
            </a:r>
            <a:endParaRPr/>
          </a:p>
          <a:p>
            <a:pPr indent="-342900" lvl="0" marL="457200" rtl="0" algn="l">
              <a:spcBef>
                <a:spcPts val="0"/>
              </a:spcBef>
              <a:spcAft>
                <a:spcPts val="0"/>
              </a:spcAft>
              <a:buSzPts val="1800"/>
              <a:buChar char="●"/>
            </a:pPr>
            <a:r>
              <a:rPr b="1" lang="en"/>
              <a:t>Active reinforcement learning</a:t>
            </a:r>
            <a:r>
              <a:rPr lang="en"/>
              <a:t> locally updates the policy as soon as some action value Q(</a:t>
            </a:r>
            <a:r>
              <a:rPr i="1" lang="en"/>
              <a:t>s</a:t>
            </a:r>
            <a:r>
              <a:rPr lang="en"/>
              <a:t>, </a:t>
            </a:r>
            <a:r>
              <a:rPr i="1" lang="en"/>
              <a:t>a</a:t>
            </a:r>
            <a:r>
              <a:rPr lang="en"/>
              <a:t>) looks better than </a:t>
            </a:r>
            <a:r>
              <a:rPr lang="en"/>
              <a:t>Q(</a:t>
            </a:r>
            <a:r>
              <a:rPr i="1" lang="en"/>
              <a:t>s</a:t>
            </a:r>
            <a:r>
              <a:rPr lang="en"/>
              <a:t>, </a:t>
            </a:r>
            <a:r>
              <a:rPr i="1" lang="en"/>
              <a:t>b</a:t>
            </a:r>
            <a:r>
              <a:rPr lang="en"/>
              <a:t>) </a:t>
            </a:r>
            <a:r>
              <a:rPr lang="en"/>
              <a:t>for the previous best </a:t>
            </a:r>
            <a:r>
              <a:rPr lang="en"/>
              <a:t>action</a:t>
            </a:r>
            <a:r>
              <a:rPr lang="en"/>
              <a:t> </a:t>
            </a:r>
            <a:r>
              <a:rPr i="1" lang="en"/>
              <a:t>b</a:t>
            </a:r>
            <a:endParaRPr/>
          </a:p>
          <a:p>
            <a:pPr indent="-342900" lvl="0" marL="457200" rtl="0" algn="l">
              <a:spcBef>
                <a:spcPts val="0"/>
              </a:spcBef>
              <a:spcAft>
                <a:spcPts val="0"/>
              </a:spcAft>
              <a:buSzPts val="1800"/>
              <a:buChar char="●"/>
            </a:pPr>
            <a:r>
              <a:rPr lang="en"/>
              <a:t>Further training </a:t>
            </a:r>
            <a:r>
              <a:rPr lang="en"/>
              <a:t>samples generated using this updated policy</a:t>
            </a:r>
            <a:endParaRPr/>
          </a:p>
          <a:p>
            <a:pPr indent="0" lvl="0" marL="0" rtl="0" algn="l">
              <a:spcBef>
                <a:spcPts val="1200"/>
              </a:spcBef>
              <a:spcAft>
                <a:spcPts val="1200"/>
              </a:spcAft>
              <a:buNone/>
            </a:pPr>
            <a:r>
              <a:t/>
            </a:r>
            <a:endParaRPr/>
          </a:p>
        </p:txBody>
      </p:sp>
    </p:spTree>
  </p:cSld>
  <p:clrMapOvr>
    <a:masterClrMapping/>
  </p:clrMapOvr>
</p:sld>
</file>

<file path=ppt/slides/slide2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9" name="Shape 1839"/>
        <p:cNvGrpSpPr/>
        <p:nvPr/>
      </p:nvGrpSpPr>
      <p:grpSpPr>
        <a:xfrm>
          <a:off x="0" y="0"/>
          <a:ext cx="0" cy="0"/>
          <a:chOff x="0" y="0"/>
          <a:chExt cx="0" cy="0"/>
        </a:xfrm>
      </p:grpSpPr>
      <p:sp>
        <p:nvSpPr>
          <p:cNvPr id="1840" name="Google Shape;1840;p30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Exploration vs. Exploitation</a:t>
            </a:r>
            <a:endParaRPr/>
          </a:p>
        </p:txBody>
      </p:sp>
      <p:sp>
        <p:nvSpPr>
          <p:cNvPr id="1841" name="Google Shape;1841;p30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Dilemma: when performing a training run, following the current policy does not provide samples for values for other possible actions</a:t>
            </a:r>
            <a:endParaRPr/>
          </a:p>
          <a:p>
            <a:pPr indent="-342900" lvl="0" marL="457200" rtl="0" algn="l">
              <a:spcBef>
                <a:spcPts val="0"/>
              </a:spcBef>
              <a:spcAft>
                <a:spcPts val="0"/>
              </a:spcAft>
              <a:buSzPts val="1800"/>
              <a:buChar char="●"/>
            </a:pPr>
            <a:r>
              <a:rPr lang="en"/>
              <a:t>A good action that was unlucky in the early training runs never gets a chance to prove its worth, unless the current optimal action value Q(</a:t>
            </a:r>
            <a:r>
              <a:rPr i="1" lang="en"/>
              <a:t>s</a:t>
            </a:r>
            <a:r>
              <a:rPr lang="en"/>
              <a:t>, </a:t>
            </a:r>
            <a:r>
              <a:rPr i="1" lang="en"/>
              <a:t>a</a:t>
            </a:r>
            <a:r>
              <a:rPr lang="en"/>
              <a:t>) deteriorates</a:t>
            </a:r>
            <a:endParaRPr/>
          </a:p>
          <a:p>
            <a:pPr indent="-342900" lvl="0" marL="457200" rtl="0" algn="l">
              <a:spcBef>
                <a:spcPts val="0"/>
              </a:spcBef>
              <a:spcAft>
                <a:spcPts val="0"/>
              </a:spcAft>
              <a:buSzPts val="1800"/>
              <a:buChar char="●"/>
            </a:pPr>
            <a:r>
              <a:rPr lang="en"/>
              <a:t>Must occasionally try out other actions than the current optimal action</a:t>
            </a:r>
            <a:endParaRPr/>
          </a:p>
          <a:p>
            <a:pPr indent="-342900" lvl="0" marL="457200" rtl="0" algn="l">
              <a:spcBef>
                <a:spcPts val="0"/>
              </a:spcBef>
              <a:spcAft>
                <a:spcPts val="0"/>
              </a:spcAft>
              <a:buSzPts val="1800"/>
              <a:buChar char="●"/>
            </a:pPr>
            <a:r>
              <a:rPr lang="en"/>
              <a:t>However, this can't be done all the time, since otherwise the measured action values will get all out of whack</a:t>
            </a:r>
            <a:endParaRPr/>
          </a:p>
          <a:p>
            <a:pPr indent="-342900" lvl="0" marL="457200" rtl="0" algn="l">
              <a:spcBef>
                <a:spcPts val="0"/>
              </a:spcBef>
              <a:spcAft>
                <a:spcPts val="0"/>
              </a:spcAft>
              <a:buSzPts val="1800"/>
              <a:buChar char="●"/>
            </a:pPr>
            <a:r>
              <a:rPr lang="en"/>
              <a:t>In each state, ε-greedy algorithms uses the current best action with probability ε, and a random action with </a:t>
            </a:r>
            <a:r>
              <a:rPr lang="en"/>
              <a:t>probability</a:t>
            </a:r>
            <a:r>
              <a:rPr lang="en"/>
              <a:t> 1– ε</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Algorithms As Special Cases of Frontier Search</a:t>
            </a:r>
            <a:endParaRPr/>
          </a:p>
        </p:txBody>
      </p:sp>
      <p:sp>
        <p:nvSpPr>
          <p:cNvPr id="263" name="Google Shape;263;p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Breadth-first search</a:t>
            </a:r>
            <a:r>
              <a:rPr lang="en"/>
              <a:t>: use a </a:t>
            </a:r>
            <a:r>
              <a:rPr b="1" lang="en"/>
              <a:t>FIFO </a:t>
            </a:r>
            <a:r>
              <a:rPr b="1" lang="en"/>
              <a:t>queue</a:t>
            </a:r>
            <a:r>
              <a:rPr lang="en"/>
              <a:t> as frontier</a:t>
            </a:r>
            <a:endParaRPr/>
          </a:p>
          <a:p>
            <a:pPr indent="-342900" lvl="0" marL="457200" rtl="0" algn="l">
              <a:spcBef>
                <a:spcPts val="0"/>
              </a:spcBef>
              <a:spcAft>
                <a:spcPts val="0"/>
              </a:spcAft>
              <a:buSzPts val="1800"/>
              <a:buChar char="●"/>
            </a:pPr>
            <a:r>
              <a:rPr b="1" lang="en"/>
              <a:t>Depth-first search</a:t>
            </a:r>
            <a:r>
              <a:rPr lang="en"/>
              <a:t>: use a </a:t>
            </a:r>
            <a:r>
              <a:rPr b="1" lang="en"/>
              <a:t>LIFO stack</a:t>
            </a:r>
            <a:r>
              <a:rPr lang="en"/>
              <a:t> as frontier</a:t>
            </a:r>
            <a:endParaRPr/>
          </a:p>
          <a:p>
            <a:pPr indent="-342900" lvl="0" marL="457200" rtl="0" algn="l">
              <a:spcBef>
                <a:spcPts val="0"/>
              </a:spcBef>
              <a:spcAft>
                <a:spcPts val="0"/>
              </a:spcAft>
              <a:buSzPts val="1800"/>
              <a:buChar char="●"/>
            </a:pPr>
            <a:r>
              <a:rPr b="1" lang="en"/>
              <a:t>Uniform cost search</a:t>
            </a:r>
            <a:r>
              <a:rPr lang="en"/>
              <a:t>: use a </a:t>
            </a:r>
            <a:r>
              <a:rPr b="1" lang="en"/>
              <a:t>priority queue</a:t>
            </a:r>
            <a:r>
              <a:rPr lang="en"/>
              <a:t> as frontier, always expand frontier node </a:t>
            </a:r>
            <a:r>
              <a:rPr i="1" lang="en"/>
              <a:t>s</a:t>
            </a:r>
            <a:r>
              <a:rPr lang="en"/>
              <a:t> with lowest path cost </a:t>
            </a:r>
            <a:r>
              <a:rPr i="1" lang="en"/>
              <a:t>g</a:t>
            </a:r>
            <a:r>
              <a:rPr lang="en"/>
              <a:t>(</a:t>
            </a:r>
            <a:r>
              <a:rPr i="1" lang="en"/>
              <a:t>s</a:t>
            </a:r>
            <a:r>
              <a:rPr lang="en"/>
              <a:t>)</a:t>
            </a:r>
            <a:endParaRPr/>
          </a:p>
          <a:p>
            <a:pPr indent="-342900" lvl="0" marL="457200" rtl="0" algn="l">
              <a:spcBef>
                <a:spcPts val="0"/>
              </a:spcBef>
              <a:spcAft>
                <a:spcPts val="0"/>
              </a:spcAft>
              <a:buSzPts val="1800"/>
              <a:buChar char="●"/>
            </a:pPr>
            <a:r>
              <a:rPr lang="en"/>
              <a:t>Uniform cost search is special case of Dijkstra's algorithm restricted to operate in a tree, no node can be reached in two different ways</a:t>
            </a:r>
            <a:endParaRPr/>
          </a:p>
          <a:p>
            <a:pPr indent="-342900" lvl="0" marL="457200" rtl="0" algn="l">
              <a:spcBef>
                <a:spcPts val="0"/>
              </a:spcBef>
              <a:spcAft>
                <a:spcPts val="0"/>
              </a:spcAft>
              <a:buSzPts val="1800"/>
              <a:buChar char="●"/>
            </a:pPr>
            <a:r>
              <a:rPr b="1" lang="en"/>
              <a:t>A*</a:t>
            </a:r>
            <a:r>
              <a:rPr lang="en"/>
              <a:t>: use a </a:t>
            </a:r>
            <a:r>
              <a:rPr b="1" lang="en"/>
              <a:t>priority queue</a:t>
            </a:r>
            <a:r>
              <a:rPr lang="en"/>
              <a:t> as frontier, always expand frontier node </a:t>
            </a:r>
            <a:r>
              <a:rPr i="1" lang="en"/>
              <a:t>s</a:t>
            </a:r>
            <a:r>
              <a:rPr lang="en"/>
              <a:t> with lowest </a:t>
            </a:r>
            <a:r>
              <a:rPr b="1" lang="en"/>
              <a:t>heuristic</a:t>
            </a:r>
            <a:r>
              <a:rPr lang="en"/>
              <a:t> path cost </a:t>
            </a:r>
            <a:r>
              <a:rPr i="1" lang="en"/>
              <a:t>g</a:t>
            </a:r>
            <a:r>
              <a:rPr lang="en"/>
              <a:t>(</a:t>
            </a:r>
            <a:r>
              <a:rPr i="1" lang="en"/>
              <a:t>s</a:t>
            </a:r>
            <a:r>
              <a:rPr lang="en"/>
              <a:t>) + </a:t>
            </a:r>
            <a:r>
              <a:rPr i="1" lang="en"/>
              <a:t>h</a:t>
            </a:r>
            <a:r>
              <a:rPr lang="en"/>
              <a:t>(</a:t>
            </a:r>
            <a:r>
              <a:rPr i="1" lang="en"/>
              <a:t>s</a:t>
            </a:r>
            <a:r>
              <a:rPr lang="en"/>
              <a:t>)</a:t>
            </a:r>
            <a:endParaRPr/>
          </a:p>
        </p:txBody>
      </p:sp>
    </p:spTree>
  </p:cSld>
  <p:clrMapOvr>
    <a:masterClrMapping/>
  </p:clrMapOvr>
</p:sld>
</file>

<file path=ppt/slides/slide2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5" name="Shape 1845"/>
        <p:cNvGrpSpPr/>
        <p:nvPr/>
      </p:nvGrpSpPr>
      <p:grpSpPr>
        <a:xfrm>
          <a:off x="0" y="0"/>
          <a:ext cx="0" cy="0"/>
          <a:chOff x="0" y="0"/>
          <a:chExt cx="0" cy="0"/>
        </a:xfrm>
      </p:grpSpPr>
      <p:sp>
        <p:nvSpPr>
          <p:cNvPr id="1846" name="Google Shape;1846;p30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Softmax Action Selection</a:t>
            </a:r>
            <a:endParaRPr/>
          </a:p>
        </p:txBody>
      </p:sp>
      <p:sp>
        <p:nvSpPr>
          <p:cNvPr id="1847" name="Google Shape;1847;p30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Softmax</a:t>
            </a:r>
            <a:r>
              <a:rPr lang="en"/>
              <a:t> is an easy way to choose randomly from different actions so that actions that currently seem better have a higher chance of being chosen</a:t>
            </a:r>
            <a:endParaRPr/>
          </a:p>
          <a:p>
            <a:pPr indent="-342900" lvl="0" marL="457200" rtl="0" algn="l">
              <a:spcBef>
                <a:spcPts val="0"/>
              </a:spcBef>
              <a:spcAft>
                <a:spcPts val="0"/>
              </a:spcAft>
              <a:buSzPts val="1800"/>
              <a:buChar char="●"/>
            </a:pPr>
            <a:r>
              <a:rPr lang="en"/>
              <a:t>Technically, should be called "soft argmax", instead of "softmax"</a:t>
            </a:r>
            <a:endParaRPr/>
          </a:p>
          <a:p>
            <a:pPr indent="-342900" lvl="0" marL="457200" rtl="0" algn="l">
              <a:spcBef>
                <a:spcPts val="0"/>
              </a:spcBef>
              <a:spcAft>
                <a:spcPts val="0"/>
              </a:spcAft>
              <a:buSzPts val="1800"/>
              <a:buChar char="●"/>
            </a:pPr>
            <a:r>
              <a:rPr lang="en"/>
              <a:t>Action </a:t>
            </a:r>
            <a:r>
              <a:rPr i="1" lang="en"/>
              <a:t>a</a:t>
            </a:r>
            <a:r>
              <a:rPr lang="en"/>
              <a:t> whose current value estimate is Q(</a:t>
            </a:r>
            <a:r>
              <a:rPr i="1" lang="en"/>
              <a:t>s</a:t>
            </a:r>
            <a:r>
              <a:rPr lang="en"/>
              <a:t>, </a:t>
            </a:r>
            <a:r>
              <a:rPr i="1" lang="en"/>
              <a:t>a</a:t>
            </a:r>
            <a:r>
              <a:rPr lang="en"/>
              <a:t>) is chosen with probability</a:t>
            </a:r>
            <a:br>
              <a:rPr lang="en"/>
            </a:br>
            <a:br>
              <a:rPr lang="en"/>
            </a:br>
            <a:r>
              <a:rPr lang="en"/>
              <a:t>	e</a:t>
            </a:r>
            <a:r>
              <a:rPr baseline="30000" i="1" lang="en"/>
              <a:t>β</a:t>
            </a:r>
            <a:r>
              <a:rPr baseline="30000" lang="en"/>
              <a:t>Q(</a:t>
            </a:r>
            <a:r>
              <a:rPr baseline="30000" i="1" lang="en"/>
              <a:t>s</a:t>
            </a:r>
            <a:r>
              <a:rPr baseline="30000" lang="en"/>
              <a:t>, </a:t>
            </a:r>
            <a:r>
              <a:rPr baseline="30000" i="1" lang="en"/>
              <a:t>a</a:t>
            </a:r>
            <a:r>
              <a:rPr baseline="30000" lang="en"/>
              <a:t>)</a:t>
            </a:r>
            <a:r>
              <a:rPr lang="en"/>
              <a:t> / ∑</a:t>
            </a:r>
            <a:r>
              <a:rPr baseline="-25000" lang="en"/>
              <a:t>a'</a:t>
            </a:r>
            <a:r>
              <a:rPr lang="en"/>
              <a:t> </a:t>
            </a:r>
            <a:r>
              <a:rPr lang="en"/>
              <a:t>e</a:t>
            </a:r>
            <a:r>
              <a:rPr baseline="30000" i="1" lang="en"/>
              <a:t>β</a:t>
            </a:r>
            <a:r>
              <a:rPr baseline="30000" lang="en"/>
              <a:t>Q(</a:t>
            </a:r>
            <a:r>
              <a:rPr baseline="30000" i="1" lang="en"/>
              <a:t>s</a:t>
            </a:r>
            <a:r>
              <a:rPr baseline="30000" lang="en"/>
              <a:t>, </a:t>
            </a:r>
            <a:r>
              <a:rPr baseline="30000" i="1" lang="en"/>
              <a:t>a'</a:t>
            </a:r>
            <a:r>
              <a:rPr baseline="30000" lang="en"/>
              <a:t>)</a:t>
            </a:r>
            <a:br>
              <a:rPr baseline="30000" lang="en"/>
            </a:br>
            <a:endParaRPr/>
          </a:p>
          <a:p>
            <a:pPr indent="-342900" lvl="0" marL="457200" rtl="0" algn="l">
              <a:spcBef>
                <a:spcPts val="0"/>
              </a:spcBef>
              <a:spcAft>
                <a:spcPts val="0"/>
              </a:spcAft>
              <a:buSzPts val="1800"/>
              <a:buChar char="●"/>
            </a:pPr>
            <a:r>
              <a:rPr lang="en"/>
              <a:t>Starting with β close to zero makes distribution more uniform</a:t>
            </a:r>
            <a:endParaRPr/>
          </a:p>
          <a:p>
            <a:pPr indent="-342900" lvl="0" marL="457200" rtl="0" algn="l">
              <a:spcBef>
                <a:spcPts val="0"/>
              </a:spcBef>
              <a:spcAft>
                <a:spcPts val="0"/>
              </a:spcAft>
              <a:buSzPts val="1800"/>
              <a:buChar char="●"/>
            </a:pPr>
            <a:r>
              <a:rPr lang="en"/>
              <a:t>Larger values of β over time make distribution approach argmax</a:t>
            </a:r>
            <a:endParaRPr b="1"/>
          </a:p>
        </p:txBody>
      </p:sp>
    </p:spTree>
  </p:cSld>
  <p:clrMapOvr>
    <a:masterClrMapping/>
  </p:clrMapOvr>
</p:sld>
</file>

<file path=ppt/slides/slide2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sp>
        <p:nvSpPr>
          <p:cNvPr id="1852" name="Google Shape;1852;p30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Difference Q-Learning</a:t>
            </a:r>
            <a:endParaRPr/>
          </a:p>
        </p:txBody>
      </p:sp>
      <p:sp>
        <p:nvSpPr>
          <p:cNvPr id="1853" name="Google Shape;1853;p30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observing the </a:t>
            </a:r>
            <a:r>
              <a:rPr lang="en"/>
              <a:t>state</a:t>
            </a:r>
            <a:r>
              <a:rPr lang="en"/>
              <a:t> transition from state </a:t>
            </a:r>
            <a:r>
              <a:rPr i="1" lang="en"/>
              <a:t>s</a:t>
            </a:r>
            <a:r>
              <a:rPr lang="en"/>
              <a:t> to state </a:t>
            </a:r>
            <a:r>
              <a:rPr i="1" lang="en"/>
              <a:t>s'</a:t>
            </a:r>
            <a:r>
              <a:rPr lang="en"/>
              <a:t> when taking the action </a:t>
            </a:r>
            <a:r>
              <a:rPr i="1" lang="en"/>
              <a:t>a</a:t>
            </a:r>
            <a:r>
              <a:rPr lang="en"/>
              <a:t>, apply the </a:t>
            </a:r>
            <a:r>
              <a:rPr b="1" lang="en"/>
              <a:t>temporal difference update</a:t>
            </a:r>
            <a:r>
              <a:rPr lang="en"/>
              <a:t> to state-action function:</a:t>
            </a:r>
            <a:br>
              <a:rPr lang="en"/>
            </a:br>
            <a:br>
              <a:rPr lang="en"/>
            </a:br>
            <a:r>
              <a:rPr lang="en"/>
              <a:t>Q(</a:t>
            </a:r>
            <a:r>
              <a:rPr i="1" lang="en"/>
              <a:t>s</a:t>
            </a:r>
            <a:r>
              <a:rPr lang="en"/>
              <a:t>, </a:t>
            </a:r>
            <a:r>
              <a:rPr i="1" lang="en"/>
              <a:t>a</a:t>
            </a:r>
            <a:r>
              <a:rPr lang="en"/>
              <a:t>) ← Q(</a:t>
            </a:r>
            <a:r>
              <a:rPr i="1" lang="en"/>
              <a:t>s</a:t>
            </a:r>
            <a:r>
              <a:rPr lang="en"/>
              <a:t>, </a:t>
            </a:r>
            <a:r>
              <a:rPr i="1" lang="en"/>
              <a:t>a</a:t>
            </a:r>
            <a:r>
              <a:rPr lang="en"/>
              <a:t>) + </a:t>
            </a:r>
            <a:r>
              <a:rPr lang="en"/>
              <a:t>ɑ(R(</a:t>
            </a:r>
            <a:r>
              <a:rPr i="1" lang="en"/>
              <a:t>s</a:t>
            </a:r>
            <a:r>
              <a:rPr lang="en"/>
              <a:t>, </a:t>
            </a:r>
            <a:r>
              <a:rPr i="1" lang="en"/>
              <a:t>a</a:t>
            </a:r>
            <a:r>
              <a:rPr lang="en"/>
              <a:t>, </a:t>
            </a:r>
            <a:r>
              <a:rPr i="1" lang="en"/>
              <a:t>s</a:t>
            </a:r>
            <a:r>
              <a:rPr lang="en"/>
              <a:t>') + 𝛾 max</a:t>
            </a:r>
            <a:r>
              <a:rPr baseline="-25000" i="1" lang="en"/>
              <a:t>a'</a:t>
            </a:r>
            <a:r>
              <a:rPr lang="en"/>
              <a:t> Q(</a:t>
            </a:r>
            <a:r>
              <a:rPr i="1" lang="en"/>
              <a:t>s</a:t>
            </a:r>
            <a:r>
              <a:rPr lang="en"/>
              <a:t>', </a:t>
            </a:r>
            <a:r>
              <a:rPr i="1" lang="en"/>
              <a:t>a</a:t>
            </a:r>
            <a:r>
              <a:rPr lang="en"/>
              <a:t>') – Q(</a:t>
            </a:r>
            <a:r>
              <a:rPr i="1" lang="en"/>
              <a:t>s</a:t>
            </a:r>
            <a:r>
              <a:rPr lang="en"/>
              <a:t>, </a:t>
            </a:r>
            <a:r>
              <a:rPr i="1" lang="en"/>
              <a:t>a</a:t>
            </a:r>
            <a:r>
              <a:rPr lang="en"/>
              <a:t>))</a:t>
            </a:r>
            <a:br>
              <a:rPr lang="en"/>
            </a:br>
            <a:endParaRPr/>
          </a:p>
          <a:p>
            <a:pPr indent="-342900" lvl="0" marL="457200" rtl="0" algn="l">
              <a:spcBef>
                <a:spcPts val="0"/>
              </a:spcBef>
              <a:spcAft>
                <a:spcPts val="0"/>
              </a:spcAft>
              <a:buSzPts val="1800"/>
              <a:buChar char="●"/>
            </a:pPr>
            <a:r>
              <a:rPr lang="en"/>
              <a:t>For each step, rule looks at all possible actions in successor state</a:t>
            </a:r>
            <a:endParaRPr/>
          </a:p>
          <a:p>
            <a:pPr indent="-342900" lvl="0" marL="457200" rtl="0" algn="l">
              <a:spcBef>
                <a:spcPts val="0"/>
              </a:spcBef>
              <a:spcAft>
                <a:spcPts val="0"/>
              </a:spcAft>
              <a:buSzPts val="1800"/>
              <a:buChar char="●"/>
            </a:pPr>
            <a:r>
              <a:rPr lang="en"/>
              <a:t>Alternative </a:t>
            </a:r>
            <a:r>
              <a:rPr b="1" lang="en"/>
              <a:t>SARSA rule</a:t>
            </a:r>
            <a:r>
              <a:rPr lang="en"/>
              <a:t> looks at the action </a:t>
            </a:r>
            <a:r>
              <a:rPr i="1" lang="en"/>
              <a:t>a'</a:t>
            </a:r>
            <a:r>
              <a:rPr lang="en"/>
              <a:t> actually taken at successor:</a:t>
            </a:r>
            <a:br>
              <a:rPr lang="en"/>
            </a:br>
            <a:br>
              <a:rPr lang="en"/>
            </a:br>
            <a:r>
              <a:rPr lang="en"/>
              <a:t>Q(</a:t>
            </a:r>
            <a:r>
              <a:rPr i="1" lang="en"/>
              <a:t>s</a:t>
            </a:r>
            <a:r>
              <a:rPr lang="en"/>
              <a:t>, </a:t>
            </a:r>
            <a:r>
              <a:rPr i="1" lang="en"/>
              <a:t>a</a:t>
            </a:r>
            <a:r>
              <a:rPr lang="en"/>
              <a:t>) ← Q(</a:t>
            </a:r>
            <a:r>
              <a:rPr i="1" lang="en"/>
              <a:t>s</a:t>
            </a:r>
            <a:r>
              <a:rPr lang="en"/>
              <a:t>, </a:t>
            </a:r>
            <a:r>
              <a:rPr i="1" lang="en"/>
              <a:t>a</a:t>
            </a:r>
            <a:r>
              <a:rPr lang="en"/>
              <a:t>) + ɑ(R(</a:t>
            </a:r>
            <a:r>
              <a:rPr i="1" lang="en"/>
              <a:t>s</a:t>
            </a:r>
            <a:r>
              <a:rPr lang="en"/>
              <a:t>, </a:t>
            </a:r>
            <a:r>
              <a:rPr i="1" lang="en"/>
              <a:t>a</a:t>
            </a:r>
            <a:r>
              <a:rPr lang="en"/>
              <a:t>, </a:t>
            </a:r>
            <a:r>
              <a:rPr i="1" lang="en"/>
              <a:t>s</a:t>
            </a:r>
            <a:r>
              <a:rPr lang="en"/>
              <a:t>') + 𝛾 Q(</a:t>
            </a:r>
            <a:r>
              <a:rPr i="1" lang="en"/>
              <a:t>s</a:t>
            </a:r>
            <a:r>
              <a:rPr lang="en"/>
              <a:t>', </a:t>
            </a:r>
            <a:r>
              <a:rPr i="1" lang="en"/>
              <a:t>a</a:t>
            </a:r>
            <a:r>
              <a:rPr lang="en"/>
              <a:t>') – Q(</a:t>
            </a:r>
            <a:r>
              <a:rPr i="1" lang="en"/>
              <a:t>s</a:t>
            </a:r>
            <a:r>
              <a:rPr lang="en"/>
              <a:t>, </a:t>
            </a:r>
            <a:r>
              <a:rPr i="1" lang="en"/>
              <a:t>a</a:t>
            </a:r>
            <a:r>
              <a:rPr lang="en"/>
              <a:t>))</a:t>
            </a:r>
            <a:endParaRPr/>
          </a:p>
        </p:txBody>
      </p:sp>
    </p:spTree>
  </p:cSld>
  <p:clrMapOvr>
    <a:masterClrMapping/>
  </p:clrMapOvr>
</p:sld>
</file>

<file path=ppt/slides/slide2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7" name="Shape 1857"/>
        <p:cNvGrpSpPr/>
        <p:nvPr/>
      </p:nvGrpSpPr>
      <p:grpSpPr>
        <a:xfrm>
          <a:off x="0" y="0"/>
          <a:ext cx="0" cy="0"/>
          <a:chOff x="0" y="0"/>
          <a:chExt cx="0" cy="0"/>
        </a:xfrm>
      </p:grpSpPr>
      <p:sp>
        <p:nvSpPr>
          <p:cNvPr id="1858" name="Google Shape;1858;p30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Multistep Temporal Difference</a:t>
            </a:r>
            <a:endParaRPr/>
          </a:p>
        </p:txBody>
      </p:sp>
      <p:sp>
        <p:nvSpPr>
          <p:cNvPr id="1859" name="Google Shape;1859;p30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state spaces where all rewards and penalties come in the end, adjusting Q-values using just one step lookahead makes these values converge slowly</a:t>
            </a:r>
            <a:endParaRPr/>
          </a:p>
          <a:p>
            <a:pPr indent="-342900" lvl="0" marL="457200" rtl="0" algn="l">
              <a:spcBef>
                <a:spcPts val="0"/>
              </a:spcBef>
              <a:spcAft>
                <a:spcPts val="0"/>
              </a:spcAft>
              <a:buSzPts val="1800"/>
              <a:buChar char="●"/>
            </a:pPr>
            <a:r>
              <a:rPr lang="en"/>
              <a:t>Generalize the temporal difference formula to look </a:t>
            </a:r>
            <a:r>
              <a:rPr i="1" lang="en"/>
              <a:t>k</a:t>
            </a:r>
            <a:r>
              <a:rPr lang="en"/>
              <a:t> steps ahead</a:t>
            </a:r>
            <a:endParaRPr/>
          </a:p>
          <a:p>
            <a:pPr indent="-342900" lvl="0" marL="457200" rtl="0" algn="l">
              <a:spcBef>
                <a:spcPts val="0"/>
              </a:spcBef>
              <a:spcAft>
                <a:spcPts val="0"/>
              </a:spcAft>
              <a:buSzPts val="1800"/>
              <a:buChar char="●"/>
            </a:pPr>
            <a:r>
              <a:rPr lang="en"/>
              <a:t>Normal temporal difference special case of this with </a:t>
            </a:r>
            <a:r>
              <a:rPr i="1" lang="en"/>
              <a:t>k</a:t>
            </a:r>
            <a:r>
              <a:rPr lang="en"/>
              <a:t> = 1</a:t>
            </a:r>
            <a:endParaRPr/>
          </a:p>
          <a:p>
            <a:pPr indent="-342900" lvl="0" marL="457200" rtl="0" algn="l">
              <a:spcBef>
                <a:spcPts val="0"/>
              </a:spcBef>
              <a:spcAft>
                <a:spcPts val="0"/>
              </a:spcAft>
              <a:buSzPts val="1800"/>
              <a:buChar char="●"/>
            </a:pPr>
            <a:r>
              <a:rPr lang="en"/>
              <a:t>Rewrite the Bellman update </a:t>
            </a:r>
            <a:r>
              <a:rPr lang="en"/>
              <a:t>formula to adjust Q(</a:t>
            </a:r>
            <a:r>
              <a:rPr i="1" lang="en"/>
              <a:t>s</a:t>
            </a:r>
            <a:r>
              <a:rPr lang="en"/>
              <a:t>, </a:t>
            </a:r>
            <a:r>
              <a:rPr i="1" lang="en"/>
              <a:t>a</a:t>
            </a:r>
            <a:r>
              <a:rPr lang="en"/>
              <a:t>) towards the sum of next </a:t>
            </a:r>
            <a:r>
              <a:rPr i="1" lang="en"/>
              <a:t>k</a:t>
            </a:r>
            <a:r>
              <a:rPr lang="en"/>
              <a:t> rewards plus the value of action taken </a:t>
            </a:r>
            <a:r>
              <a:rPr i="1" lang="en"/>
              <a:t>k</a:t>
            </a:r>
            <a:r>
              <a:rPr lang="en"/>
              <a:t> steps from the current state</a:t>
            </a:r>
            <a:endParaRPr/>
          </a:p>
          <a:p>
            <a:pPr indent="-342900" lvl="0" marL="457200" rtl="0" algn="l">
              <a:spcBef>
                <a:spcPts val="0"/>
              </a:spcBef>
              <a:spcAft>
                <a:spcPts val="0"/>
              </a:spcAft>
              <a:buSzPts val="1800"/>
              <a:buChar char="●"/>
            </a:pPr>
            <a:r>
              <a:rPr lang="en"/>
              <a:t>Generalization TD(λ) uses </a:t>
            </a:r>
            <a:r>
              <a:rPr b="1" lang="en"/>
              <a:t>exponentially decaying</a:t>
            </a:r>
            <a:r>
              <a:rPr lang="en"/>
              <a:t> weights for summing up the rewards ahead in the training sequence</a:t>
            </a:r>
            <a:endParaRPr/>
          </a:p>
          <a:p>
            <a:pPr indent="-342900" lvl="0" marL="457200" rtl="0" algn="l">
              <a:spcBef>
                <a:spcPts val="0"/>
              </a:spcBef>
              <a:spcAft>
                <a:spcPts val="0"/>
              </a:spcAft>
              <a:buSzPts val="1800"/>
              <a:buChar char="●"/>
            </a:pPr>
            <a:r>
              <a:rPr lang="en"/>
              <a:t>Parameter λ is in range [0, 1], easy update rule</a:t>
            </a:r>
            <a:endParaRPr/>
          </a:p>
        </p:txBody>
      </p:sp>
    </p:spTree>
  </p:cSld>
  <p:clrMapOvr>
    <a:masterClrMapping/>
  </p:clrMapOvr>
</p:sld>
</file>

<file path=ppt/slides/slide2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3" name="Shape 1863"/>
        <p:cNvGrpSpPr/>
        <p:nvPr/>
      </p:nvGrpSpPr>
      <p:grpSpPr>
        <a:xfrm>
          <a:off x="0" y="0"/>
          <a:ext cx="0" cy="0"/>
          <a:chOff x="0" y="0"/>
          <a:chExt cx="0" cy="0"/>
        </a:xfrm>
      </p:grpSpPr>
      <p:sp>
        <p:nvSpPr>
          <p:cNvPr id="1864" name="Google Shape;1864;p30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Reward Shaping</a:t>
            </a:r>
            <a:endParaRPr/>
          </a:p>
        </p:txBody>
      </p:sp>
      <p:sp>
        <p:nvSpPr>
          <p:cNvPr id="1865" name="Google Shape;1865;p30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analogous to using a heuristic </a:t>
            </a:r>
            <a:r>
              <a:rPr lang="en"/>
              <a:t>function</a:t>
            </a:r>
            <a:r>
              <a:rPr lang="en"/>
              <a:t> in A* state space search</a:t>
            </a:r>
            <a:endParaRPr/>
          </a:p>
          <a:p>
            <a:pPr indent="-342900" lvl="0" marL="457200" rtl="0" algn="l">
              <a:spcBef>
                <a:spcPts val="0"/>
              </a:spcBef>
              <a:spcAft>
                <a:spcPts val="0"/>
              </a:spcAft>
              <a:buSzPts val="1800"/>
              <a:buChar char="●"/>
            </a:pPr>
            <a:r>
              <a:rPr lang="en"/>
              <a:t>Uses background knowledge to speed up searching for the optimal policy</a:t>
            </a:r>
            <a:endParaRPr/>
          </a:p>
          <a:p>
            <a:pPr indent="-342900" lvl="0" marL="457200" rtl="0" algn="l">
              <a:spcBef>
                <a:spcPts val="0"/>
              </a:spcBef>
              <a:spcAft>
                <a:spcPts val="0"/>
              </a:spcAft>
              <a:buSzPts val="1800"/>
              <a:buChar char="●"/>
            </a:pPr>
            <a:r>
              <a:rPr lang="en"/>
              <a:t>Define a potential function Φ(</a:t>
            </a:r>
            <a:r>
              <a:rPr i="1" lang="en"/>
              <a:t>s</a:t>
            </a:r>
            <a:r>
              <a:rPr lang="en"/>
              <a:t>) for states to guesstimate how good they are</a:t>
            </a:r>
            <a:endParaRPr/>
          </a:p>
          <a:p>
            <a:pPr indent="-342900" lvl="0" marL="457200" rtl="0" algn="l">
              <a:spcBef>
                <a:spcPts val="0"/>
              </a:spcBef>
              <a:spcAft>
                <a:spcPts val="0"/>
              </a:spcAft>
              <a:buSzPts val="1800"/>
              <a:buChar char="●"/>
            </a:pPr>
            <a:r>
              <a:rPr lang="en"/>
              <a:t>This potential function should reflect the features of the current state</a:t>
            </a:r>
            <a:endParaRPr/>
          </a:p>
          <a:p>
            <a:pPr indent="-342900" lvl="0" marL="457200" rtl="0" algn="l">
              <a:spcBef>
                <a:spcPts val="0"/>
              </a:spcBef>
              <a:spcAft>
                <a:spcPts val="0"/>
              </a:spcAft>
              <a:buSzPts val="1800"/>
              <a:buChar char="●"/>
            </a:pPr>
            <a:r>
              <a:rPr lang="en"/>
              <a:t>Instead of </a:t>
            </a:r>
            <a:r>
              <a:rPr lang="en"/>
              <a:t>transition</a:t>
            </a:r>
            <a:r>
              <a:rPr lang="en"/>
              <a:t> reward </a:t>
            </a:r>
            <a:r>
              <a:rPr lang="en"/>
              <a:t>function</a:t>
            </a:r>
            <a:r>
              <a:rPr lang="en"/>
              <a:t> R(</a:t>
            </a:r>
            <a:r>
              <a:rPr i="1" lang="en"/>
              <a:t>s</a:t>
            </a:r>
            <a:r>
              <a:rPr lang="en"/>
              <a:t>, </a:t>
            </a:r>
            <a:r>
              <a:rPr i="1" lang="en"/>
              <a:t>a</a:t>
            </a:r>
            <a:r>
              <a:rPr lang="en"/>
              <a:t>, </a:t>
            </a:r>
            <a:r>
              <a:rPr i="1" lang="en"/>
              <a:t>s</a:t>
            </a:r>
            <a:r>
              <a:rPr lang="en"/>
              <a:t>), use R(</a:t>
            </a:r>
            <a:r>
              <a:rPr i="1" lang="en"/>
              <a:t>s</a:t>
            </a:r>
            <a:r>
              <a:rPr lang="en"/>
              <a:t>, </a:t>
            </a:r>
            <a:r>
              <a:rPr i="1" lang="en"/>
              <a:t>a</a:t>
            </a:r>
            <a:r>
              <a:rPr lang="en"/>
              <a:t>, </a:t>
            </a:r>
            <a:r>
              <a:rPr i="1" lang="en"/>
              <a:t>s'</a:t>
            </a:r>
            <a:r>
              <a:rPr lang="en"/>
              <a:t>) + </a:t>
            </a:r>
            <a:r>
              <a:rPr lang="en"/>
              <a:t>𝛾Φ(</a:t>
            </a:r>
            <a:r>
              <a:rPr i="1" lang="en"/>
              <a:t>s'</a:t>
            </a:r>
            <a:r>
              <a:rPr lang="en"/>
              <a:t>) – </a:t>
            </a:r>
            <a:r>
              <a:rPr lang="en"/>
              <a:t>Φ(</a:t>
            </a:r>
            <a:r>
              <a:rPr i="1" lang="en"/>
              <a:t>s</a:t>
            </a:r>
            <a:r>
              <a:rPr lang="en"/>
              <a:t>)</a:t>
            </a:r>
            <a:endParaRPr/>
          </a:p>
          <a:p>
            <a:pPr indent="-342900" lvl="0" marL="457200" rtl="0" algn="l">
              <a:spcBef>
                <a:spcPts val="0"/>
              </a:spcBef>
              <a:spcAft>
                <a:spcPts val="0"/>
              </a:spcAft>
              <a:buSzPts val="1800"/>
              <a:buChar char="●"/>
            </a:pPr>
            <a:r>
              <a:rPr lang="en"/>
              <a:t>It can be proven that the optimal policy found using such modified rewards will still be optimal under the original reward function</a:t>
            </a:r>
            <a:endParaRPr/>
          </a:p>
          <a:p>
            <a:pPr indent="-342900" lvl="0" marL="457200" rtl="0" algn="l">
              <a:spcBef>
                <a:spcPts val="0"/>
              </a:spcBef>
              <a:spcAft>
                <a:spcPts val="0"/>
              </a:spcAft>
              <a:buSzPts val="1800"/>
              <a:buChar char="●"/>
            </a:pPr>
            <a:r>
              <a:rPr lang="en"/>
              <a:t>However, the search for </a:t>
            </a:r>
            <a:r>
              <a:rPr lang="en"/>
              <a:t>optimal policy will now converge faster, assuming that the potential function Φ contains useful information</a:t>
            </a:r>
            <a:endParaRPr/>
          </a:p>
        </p:txBody>
      </p:sp>
    </p:spTree>
  </p:cSld>
  <p:clrMapOvr>
    <a:masterClrMapping/>
  </p:clrMapOvr>
</p:sld>
</file>

<file path=ppt/slides/slide2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30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Generalization in Reinforcement Learning</a:t>
            </a:r>
            <a:endParaRPr/>
          </a:p>
        </p:txBody>
      </p:sp>
      <p:sp>
        <p:nvSpPr>
          <p:cNvPr id="1871" name="Google Shape;1871;p30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astronomically large state spaces (for example, Backgammon), it is not possible to explore but an infinitesimal portion of all possible states</a:t>
            </a:r>
            <a:endParaRPr/>
          </a:p>
          <a:p>
            <a:pPr indent="-342900" lvl="0" marL="457200" rtl="0" algn="l">
              <a:spcBef>
                <a:spcPts val="0"/>
              </a:spcBef>
              <a:spcAft>
                <a:spcPts val="0"/>
              </a:spcAft>
              <a:buSzPts val="1800"/>
              <a:buChar char="●"/>
            </a:pPr>
            <a:r>
              <a:rPr lang="en"/>
              <a:t>Must generalize the knowledge acquired in the visited states to unseen states that are in some sense "similar" to those visited states</a:t>
            </a:r>
            <a:endParaRPr/>
          </a:p>
          <a:p>
            <a:pPr indent="-342900" lvl="0" marL="457200" rtl="0" algn="l">
              <a:spcBef>
                <a:spcPts val="0"/>
              </a:spcBef>
              <a:spcAft>
                <a:spcPts val="0"/>
              </a:spcAft>
              <a:buSzPts val="1800"/>
              <a:buChar char="●"/>
            </a:pPr>
            <a:r>
              <a:rPr lang="en"/>
              <a:t>Project a complex state into a smaller </a:t>
            </a:r>
            <a:r>
              <a:rPr b="1" lang="en"/>
              <a:t>feature vector</a:t>
            </a:r>
            <a:endParaRPr b="1"/>
          </a:p>
          <a:p>
            <a:pPr indent="-342900" lvl="0" marL="457200" rtl="0" algn="l">
              <a:spcBef>
                <a:spcPts val="0"/>
              </a:spcBef>
              <a:spcAft>
                <a:spcPts val="0"/>
              </a:spcAft>
              <a:buSzPts val="1800"/>
              <a:buChar char="●"/>
            </a:pPr>
            <a:r>
              <a:rPr lang="en"/>
              <a:t>Use a neural network or similar </a:t>
            </a:r>
            <a:r>
              <a:rPr b="1" lang="en"/>
              <a:t>function approximator</a:t>
            </a:r>
            <a:r>
              <a:rPr lang="en"/>
              <a:t> to estimate the utility of the state based on this </a:t>
            </a:r>
            <a:r>
              <a:rPr lang="en"/>
              <a:t>feature</a:t>
            </a:r>
            <a:r>
              <a:rPr lang="en"/>
              <a:t> vector</a:t>
            </a:r>
            <a:endParaRPr/>
          </a:p>
          <a:p>
            <a:pPr indent="-342900" lvl="0" marL="457200" rtl="0" algn="l">
              <a:spcBef>
                <a:spcPts val="0"/>
              </a:spcBef>
              <a:spcAft>
                <a:spcPts val="0"/>
              </a:spcAft>
              <a:buSzPts val="1800"/>
              <a:buChar char="●"/>
            </a:pPr>
            <a:r>
              <a:rPr lang="en"/>
              <a:t>Temporal difference updates performed as neural </a:t>
            </a:r>
            <a:r>
              <a:rPr lang="en"/>
              <a:t>network</a:t>
            </a:r>
            <a:r>
              <a:rPr lang="en"/>
              <a:t> feedback</a:t>
            </a:r>
            <a:endParaRPr/>
          </a:p>
        </p:txBody>
      </p:sp>
    </p:spTree>
  </p:cSld>
  <p:clrMapOvr>
    <a:masterClrMapping/>
  </p:clrMapOvr>
</p:sld>
</file>

<file path=ppt/slides/slide2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5" name="Shape 1875"/>
        <p:cNvGrpSpPr/>
        <p:nvPr/>
      </p:nvGrpSpPr>
      <p:grpSpPr>
        <a:xfrm>
          <a:off x="0" y="0"/>
          <a:ext cx="0" cy="0"/>
          <a:chOff x="0" y="0"/>
          <a:chExt cx="0" cy="0"/>
        </a:xfrm>
      </p:grpSpPr>
      <p:sp>
        <p:nvSpPr>
          <p:cNvPr id="1876" name="Google Shape;1876;p30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TD-Gammon</a:t>
            </a:r>
            <a:endParaRPr/>
          </a:p>
        </p:txBody>
      </p:sp>
      <p:sp>
        <p:nvSpPr>
          <p:cNvPr id="1877" name="Google Shape;1877;p30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Back in 1992, backgammon player using feedforward neural networks that </a:t>
            </a:r>
            <a:r>
              <a:rPr lang="en"/>
              <a:t>estimate the state utility as cutoff evaluation in expectimax search</a:t>
            </a:r>
            <a:endParaRPr/>
          </a:p>
          <a:p>
            <a:pPr indent="-342900" lvl="0" marL="457200" rtl="0" algn="l">
              <a:spcBef>
                <a:spcPts val="0"/>
              </a:spcBef>
              <a:spcAft>
                <a:spcPts val="0"/>
              </a:spcAft>
              <a:buSzPts val="1800"/>
              <a:buChar char="●"/>
            </a:pPr>
            <a:r>
              <a:rPr lang="en"/>
              <a:t>Start with random neural network that surely played </a:t>
            </a:r>
            <a:r>
              <a:rPr lang="en"/>
              <a:t>pretty</a:t>
            </a:r>
            <a:r>
              <a:rPr lang="en"/>
              <a:t> comically</a:t>
            </a:r>
            <a:endParaRPr/>
          </a:p>
          <a:p>
            <a:pPr indent="-342900" lvl="0" marL="457200" rtl="0" algn="l">
              <a:spcBef>
                <a:spcPts val="0"/>
              </a:spcBef>
              <a:spcAft>
                <a:spcPts val="0"/>
              </a:spcAft>
              <a:buSzPts val="1800"/>
              <a:buChar char="●"/>
            </a:pPr>
            <a:r>
              <a:rPr lang="en"/>
              <a:t>Have two copies of such network repeatedly play against each other</a:t>
            </a:r>
            <a:endParaRPr/>
          </a:p>
          <a:p>
            <a:pPr indent="-342900" lvl="0" marL="457200" rtl="0" algn="l">
              <a:spcBef>
                <a:spcPts val="0"/>
              </a:spcBef>
              <a:spcAft>
                <a:spcPts val="0"/>
              </a:spcAft>
              <a:buSzPts val="1800"/>
              <a:buChar char="●"/>
            </a:pPr>
            <a:r>
              <a:rPr lang="en"/>
              <a:t>After each match, observe the outcome, and use temporal difference updates to adjust the neural network weights closer to the observed outcome</a:t>
            </a:r>
            <a:endParaRPr/>
          </a:p>
          <a:p>
            <a:pPr indent="-342900" lvl="0" marL="457200" rtl="0" algn="l">
              <a:spcBef>
                <a:spcPts val="0"/>
              </a:spcBef>
              <a:spcAft>
                <a:spcPts val="0"/>
              </a:spcAft>
              <a:buSzPts val="1800"/>
              <a:buChar char="●"/>
            </a:pPr>
            <a:r>
              <a:rPr lang="en"/>
              <a:t>Converged to fixed weights after 1.5 million matches using expert-chosen features, resulting player revolutionized the theory of backgammon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Reminder of How Life Was Like Back in 2003</a:t>
            </a:r>
            <a:endParaRPr/>
          </a:p>
        </p:txBody>
      </p:sp>
      <p:sp>
        <p:nvSpPr>
          <p:cNvPr id="97" name="Google Shape;97;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22222"/>
                </a:solidFill>
                <a:highlight>
                  <a:srgbClr val="FFFFFF"/>
                </a:highlight>
              </a:rPr>
              <a:t>“Here is a heuristic for getting to someone’s house: Find the last letter we mailed you. Drive to the town in the return address. When you get to town, ask someone where our house is. Everyone knows us—someone will be glad to help you. If you can’t find anyone, call us from a public phone, and we’ll come get you.”</a:t>
            </a:r>
            <a:endParaRPr>
              <a:solidFill>
                <a:srgbClr val="222222"/>
              </a:solidFill>
              <a:highlight>
                <a:srgbClr val="FFFFFF"/>
              </a:highlight>
            </a:endParaRPr>
          </a:p>
          <a:p>
            <a:pPr indent="0" lvl="0" marL="0" rtl="0" algn="l">
              <a:spcBef>
                <a:spcPts val="1200"/>
              </a:spcBef>
              <a:spcAft>
                <a:spcPts val="0"/>
              </a:spcAft>
              <a:buNone/>
            </a:pPr>
            <a:r>
              <a:t/>
            </a:r>
            <a:endParaRPr>
              <a:solidFill>
                <a:srgbClr val="222222"/>
              </a:solidFill>
              <a:highlight>
                <a:srgbClr val="FFFFFF"/>
              </a:highlight>
            </a:endParaRPr>
          </a:p>
          <a:p>
            <a:pPr indent="457200" lvl="0" marL="0" rtl="0" algn="l">
              <a:spcBef>
                <a:spcPts val="1200"/>
              </a:spcBef>
              <a:spcAft>
                <a:spcPts val="1200"/>
              </a:spcAft>
              <a:buNone/>
            </a:pPr>
            <a:r>
              <a:rPr lang="en">
                <a:solidFill>
                  <a:srgbClr val="222222"/>
                </a:solidFill>
                <a:highlight>
                  <a:srgbClr val="FFFFFF"/>
                </a:highlight>
              </a:rPr>
              <a:t>Steve McConnell, </a:t>
            </a:r>
            <a:r>
              <a:rPr i="1" lang="en">
                <a:solidFill>
                  <a:srgbClr val="222222"/>
                </a:solidFill>
                <a:highlight>
                  <a:srgbClr val="FFFFFF"/>
                </a:highlight>
              </a:rPr>
              <a:t>Code Complete, 2nd Ed.</a:t>
            </a:r>
            <a:endParaRPr i="1">
              <a:solidFill>
                <a:srgbClr val="222222"/>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Property</a:t>
            </a:r>
            <a:endParaRPr/>
          </a:p>
        </p:txBody>
      </p:sp>
      <p:sp>
        <p:nvSpPr>
          <p:cNvPr id="269" name="Google Shape;269;p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Environment where only the current situation determines the rational action, but the past history of how you got in that current situation is irrelevant</a:t>
            </a:r>
            <a:endParaRPr/>
          </a:p>
          <a:p>
            <a:pPr indent="-342900" lvl="0" marL="457200" rtl="0" algn="l">
              <a:spcBef>
                <a:spcPts val="0"/>
              </a:spcBef>
              <a:spcAft>
                <a:spcPts val="0"/>
              </a:spcAft>
              <a:buSzPts val="1800"/>
              <a:buChar char="●"/>
            </a:pPr>
            <a:r>
              <a:rPr lang="en"/>
              <a:t>Future is </a:t>
            </a:r>
            <a:r>
              <a:rPr b="1" lang="en"/>
              <a:t>conditionally independent</a:t>
            </a:r>
            <a:r>
              <a:rPr lang="en"/>
              <a:t> of the past, given the present</a:t>
            </a:r>
            <a:endParaRPr/>
          </a:p>
          <a:p>
            <a:pPr indent="-342900" lvl="0" marL="457200" rtl="0" algn="l">
              <a:spcBef>
                <a:spcPts val="0"/>
              </a:spcBef>
              <a:spcAft>
                <a:spcPts val="0"/>
              </a:spcAft>
              <a:buSzPts val="1800"/>
              <a:buChar char="●"/>
            </a:pPr>
            <a:r>
              <a:rPr lang="en"/>
              <a:t>P(</a:t>
            </a:r>
            <a:r>
              <a:rPr i="1" lang="en"/>
              <a:t>Future</a:t>
            </a:r>
            <a:r>
              <a:rPr lang="en"/>
              <a:t> | </a:t>
            </a:r>
            <a:r>
              <a:rPr i="1" lang="en"/>
              <a:t>Present</a:t>
            </a:r>
            <a:r>
              <a:rPr lang="en"/>
              <a:t>) = P(</a:t>
            </a:r>
            <a:r>
              <a:rPr i="1" lang="en"/>
              <a:t>Future</a:t>
            </a:r>
            <a:r>
              <a:rPr lang="en"/>
              <a:t> | </a:t>
            </a:r>
            <a:r>
              <a:rPr i="1" lang="en"/>
              <a:t>Present</a:t>
            </a:r>
            <a:r>
              <a:rPr lang="en"/>
              <a:t> and </a:t>
            </a:r>
            <a:r>
              <a:rPr i="1" lang="en"/>
              <a:t>Past</a:t>
            </a:r>
            <a:r>
              <a:rPr lang="en"/>
              <a:t>)</a:t>
            </a:r>
            <a:endParaRPr/>
          </a:p>
          <a:p>
            <a:pPr indent="-342900" lvl="0" marL="457200" rtl="0" algn="l">
              <a:spcBef>
                <a:spcPts val="0"/>
              </a:spcBef>
              <a:spcAft>
                <a:spcPts val="0"/>
              </a:spcAft>
              <a:buSzPts val="1800"/>
              <a:buChar char="●"/>
            </a:pPr>
            <a:r>
              <a:rPr lang="en"/>
              <a:t>Past cannot affect the future without going through the present</a:t>
            </a:r>
            <a:endParaRPr/>
          </a:p>
          <a:p>
            <a:pPr indent="-342900" lvl="0" marL="457200" rtl="0" algn="l">
              <a:spcBef>
                <a:spcPts val="0"/>
              </a:spcBef>
              <a:spcAft>
                <a:spcPts val="0"/>
              </a:spcAft>
              <a:buSzPts val="1800"/>
              <a:buChar char="●"/>
            </a:pPr>
            <a:r>
              <a:rPr lang="en"/>
              <a:t>Blackjack: if you currently have a hard 15 against the dealer showing a nine, it doesn't matter whether your cards are 8-7 or K-2-3</a:t>
            </a:r>
            <a:endParaRPr/>
          </a:p>
          <a:p>
            <a:pPr indent="-342900" lvl="0" marL="457200" rtl="0" algn="l">
              <a:spcBef>
                <a:spcPts val="0"/>
              </a:spcBef>
              <a:spcAft>
                <a:spcPts val="0"/>
              </a:spcAft>
              <a:buSzPts val="1800"/>
              <a:buChar char="●"/>
            </a:pPr>
            <a:r>
              <a:rPr lang="en"/>
              <a:t>If the </a:t>
            </a:r>
            <a:r>
              <a:rPr lang="en"/>
              <a:t>environment</a:t>
            </a:r>
            <a:r>
              <a:rPr lang="en"/>
              <a:t> is fully </a:t>
            </a:r>
            <a:r>
              <a:rPr lang="en"/>
              <a:t>observable, agent doesn't need to maintain history</a:t>
            </a:r>
            <a:endParaRPr/>
          </a:p>
          <a:p>
            <a:pPr indent="-342900" lvl="0" marL="457200" rtl="0" algn="l">
              <a:spcBef>
                <a:spcPts val="0"/>
              </a:spcBef>
              <a:spcAft>
                <a:spcPts val="0"/>
              </a:spcAft>
              <a:buSzPts val="1800"/>
              <a:buChar char="●"/>
            </a:pPr>
            <a:r>
              <a:rPr lang="en"/>
              <a:t>If environment not fully observable, past state information may reveal some otherwise unseen parts of the current state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Triangle Inequality</a:t>
            </a:r>
            <a:endParaRPr/>
          </a:p>
        </p:txBody>
      </p:sp>
      <p:sp>
        <p:nvSpPr>
          <p:cNvPr id="275" name="Google Shape;275;p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state space, a black box successor function allows us to move around the state space, but doesn't tell anything about global structure</a:t>
            </a:r>
            <a:endParaRPr/>
          </a:p>
          <a:p>
            <a:pPr indent="-342900" lvl="0" marL="457200" rtl="0" algn="l">
              <a:spcBef>
                <a:spcPts val="0"/>
              </a:spcBef>
              <a:spcAft>
                <a:spcPts val="0"/>
              </a:spcAft>
              <a:buSzPts val="1800"/>
              <a:buChar char="●"/>
            </a:pPr>
            <a:r>
              <a:rPr lang="en"/>
              <a:t>Global structure of state space that model some real environment will reflect the "laws of nature" of that environment</a:t>
            </a:r>
            <a:endParaRPr/>
          </a:p>
          <a:p>
            <a:pPr indent="-342900" lvl="0" marL="457200" rtl="0" algn="l">
              <a:spcBef>
                <a:spcPts val="0"/>
              </a:spcBef>
              <a:spcAft>
                <a:spcPts val="0"/>
              </a:spcAft>
              <a:buSzPts val="1800"/>
              <a:buChar char="●"/>
            </a:pPr>
            <a:r>
              <a:rPr lang="en"/>
              <a:t>Especially important is </a:t>
            </a:r>
            <a:r>
              <a:rPr b="1" lang="en"/>
              <a:t>triangle inequality</a:t>
            </a:r>
            <a:r>
              <a:rPr lang="en"/>
              <a:t>: the shortest path between two points is a straight line, and the space has no "short cuts" between points</a:t>
            </a:r>
            <a:endParaRPr/>
          </a:p>
          <a:p>
            <a:pPr indent="-342900" lvl="0" marL="457200" rtl="0" algn="l">
              <a:spcBef>
                <a:spcPts val="0"/>
              </a:spcBef>
              <a:spcAft>
                <a:spcPts val="0"/>
              </a:spcAft>
              <a:buSzPts val="1800"/>
              <a:buChar char="●"/>
            </a:pPr>
            <a:r>
              <a:rPr lang="en"/>
              <a:t>The true distance between states </a:t>
            </a:r>
            <a:r>
              <a:rPr i="1" lang="en"/>
              <a:t>A</a:t>
            </a:r>
            <a:r>
              <a:rPr lang="en"/>
              <a:t> and </a:t>
            </a:r>
            <a:r>
              <a:rPr i="1" lang="en"/>
              <a:t>B</a:t>
            </a:r>
            <a:r>
              <a:rPr lang="en"/>
              <a:t> is at least as long as the </a:t>
            </a:r>
            <a:r>
              <a:rPr lang="en"/>
              <a:t>distance</a:t>
            </a:r>
            <a:r>
              <a:rPr lang="en"/>
              <a:t> between those states "as the crow flies"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Monotonic (Consistent) Heuristic</a:t>
            </a:r>
            <a:endParaRPr/>
          </a:p>
        </p:txBody>
      </p:sp>
      <p:sp>
        <p:nvSpPr>
          <p:cNvPr id="281" name="Google Shape;281;p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the A* </a:t>
            </a:r>
            <a:r>
              <a:rPr lang="en"/>
              <a:t>algorithm</a:t>
            </a:r>
            <a:r>
              <a:rPr lang="en"/>
              <a:t> to guarantee finding the shortest path, the heuristic must be </a:t>
            </a:r>
            <a:r>
              <a:rPr b="1" lang="en"/>
              <a:t>admissible</a:t>
            </a:r>
            <a:r>
              <a:rPr lang="en"/>
              <a:t> so that it never overestimates the true cost to goal</a:t>
            </a:r>
            <a:endParaRPr/>
          </a:p>
          <a:p>
            <a:pPr indent="-342900" lvl="0" marL="457200" rtl="0" algn="l">
              <a:spcBef>
                <a:spcPts val="0"/>
              </a:spcBef>
              <a:spcAft>
                <a:spcPts val="0"/>
              </a:spcAft>
              <a:buSzPts val="1800"/>
              <a:buChar char="●"/>
            </a:pPr>
            <a:r>
              <a:rPr lang="en"/>
              <a:t>If the heuristic is also </a:t>
            </a:r>
            <a:r>
              <a:rPr b="1" lang="en"/>
              <a:t>monotonic</a:t>
            </a:r>
            <a:r>
              <a:rPr lang="en"/>
              <a:t> (or </a:t>
            </a:r>
            <a:r>
              <a:rPr b="1" lang="en"/>
              <a:t>consistent</a:t>
            </a:r>
            <a:r>
              <a:rPr lang="en"/>
              <a:t>), </a:t>
            </a:r>
            <a:r>
              <a:rPr i="1" lang="en"/>
              <a:t>h</a:t>
            </a:r>
            <a:r>
              <a:rPr lang="en"/>
              <a:t>(</a:t>
            </a:r>
            <a:r>
              <a:rPr i="1" lang="en"/>
              <a:t>u</a:t>
            </a:r>
            <a:r>
              <a:rPr lang="en"/>
              <a:t>) ≤ </a:t>
            </a:r>
            <a:r>
              <a:rPr i="1" lang="en"/>
              <a:t>c</a:t>
            </a:r>
            <a:r>
              <a:rPr lang="en"/>
              <a:t>(</a:t>
            </a:r>
            <a:r>
              <a:rPr i="1" lang="en"/>
              <a:t>u</a:t>
            </a:r>
            <a:r>
              <a:rPr lang="en"/>
              <a:t>, </a:t>
            </a:r>
            <a:r>
              <a:rPr i="1" lang="en"/>
              <a:t>v</a:t>
            </a:r>
            <a:r>
              <a:rPr lang="en"/>
              <a:t>) + </a:t>
            </a:r>
            <a:r>
              <a:rPr i="1" lang="en"/>
              <a:t>h</a:t>
            </a:r>
            <a:r>
              <a:rPr lang="en"/>
              <a:t>(</a:t>
            </a:r>
            <a:r>
              <a:rPr i="1" lang="en"/>
              <a:t>v</a:t>
            </a:r>
            <a:r>
              <a:rPr lang="en"/>
              <a:t>)</a:t>
            </a:r>
            <a:endParaRPr/>
          </a:p>
          <a:p>
            <a:pPr indent="-342900" lvl="0" marL="457200" rtl="0" algn="l">
              <a:spcBef>
                <a:spcPts val="0"/>
              </a:spcBef>
              <a:spcAft>
                <a:spcPts val="0"/>
              </a:spcAft>
              <a:buSzPts val="1800"/>
              <a:buChar char="●"/>
            </a:pPr>
            <a:r>
              <a:rPr lang="en"/>
              <a:t>Distance to goal cannot decrease more than transition cost</a:t>
            </a:r>
            <a:endParaRPr/>
          </a:p>
          <a:p>
            <a:pPr indent="-342900" lvl="0" marL="457200" rtl="0" algn="l">
              <a:spcBef>
                <a:spcPts val="0"/>
              </a:spcBef>
              <a:spcAft>
                <a:spcPts val="0"/>
              </a:spcAft>
              <a:buSzPts val="1800"/>
              <a:buChar char="●"/>
            </a:pPr>
            <a:r>
              <a:rPr lang="en"/>
              <a:t>For example, if </a:t>
            </a:r>
            <a:r>
              <a:rPr i="1" lang="en"/>
              <a:t>h</a:t>
            </a:r>
            <a:r>
              <a:rPr lang="en"/>
              <a:t>(</a:t>
            </a:r>
            <a:r>
              <a:rPr i="1" lang="en"/>
              <a:t>u</a:t>
            </a:r>
            <a:r>
              <a:rPr lang="en"/>
              <a:t>) = 10 and </a:t>
            </a:r>
            <a:r>
              <a:rPr i="1" lang="en"/>
              <a:t>c</a:t>
            </a:r>
            <a:r>
              <a:rPr lang="en"/>
              <a:t>(</a:t>
            </a:r>
            <a:r>
              <a:rPr i="1" lang="en"/>
              <a:t>u</a:t>
            </a:r>
            <a:r>
              <a:rPr lang="en"/>
              <a:t>, </a:t>
            </a:r>
            <a:r>
              <a:rPr i="1" lang="en"/>
              <a:t>v</a:t>
            </a:r>
            <a:r>
              <a:rPr lang="en"/>
              <a:t>) = 6, then </a:t>
            </a:r>
            <a:r>
              <a:rPr i="1" lang="en"/>
              <a:t>h</a:t>
            </a:r>
            <a:r>
              <a:rPr lang="en"/>
              <a:t>(</a:t>
            </a:r>
            <a:r>
              <a:rPr i="1" lang="en"/>
              <a:t>v</a:t>
            </a:r>
            <a:r>
              <a:rPr lang="en"/>
              <a:t>) must be at least 4 (DUCY?)</a:t>
            </a:r>
            <a:endParaRPr/>
          </a:p>
          <a:p>
            <a:pPr indent="-342900" lvl="0" marL="457200" rtl="0" algn="l">
              <a:spcBef>
                <a:spcPts val="0"/>
              </a:spcBef>
              <a:spcAft>
                <a:spcPts val="0"/>
              </a:spcAft>
              <a:buSzPts val="1800"/>
              <a:buChar char="●"/>
            </a:pPr>
            <a:r>
              <a:rPr lang="en"/>
              <a:t>Note that </a:t>
            </a:r>
            <a:r>
              <a:rPr i="1" lang="en"/>
              <a:t>h</a:t>
            </a:r>
            <a:r>
              <a:rPr lang="en"/>
              <a:t>(</a:t>
            </a:r>
            <a:r>
              <a:rPr i="1" lang="en"/>
              <a:t>v</a:t>
            </a:r>
            <a:r>
              <a:rPr lang="en"/>
              <a:t>) = 5 is only a lower bound; could have even </a:t>
            </a:r>
            <a:r>
              <a:rPr i="1" lang="en"/>
              <a:t>h</a:t>
            </a:r>
            <a:r>
              <a:rPr lang="en"/>
              <a:t>(</a:t>
            </a:r>
            <a:r>
              <a:rPr i="1" lang="en"/>
              <a:t>v</a:t>
            </a:r>
            <a:r>
              <a:rPr lang="en"/>
              <a:t>) = 1000000</a:t>
            </a:r>
            <a:endParaRPr/>
          </a:p>
          <a:p>
            <a:pPr indent="-342900" lvl="0" marL="457200" rtl="0" algn="l">
              <a:spcBef>
                <a:spcPts val="0"/>
              </a:spcBef>
              <a:spcAft>
                <a:spcPts val="0"/>
              </a:spcAft>
              <a:buSzPts val="1800"/>
              <a:buChar char="●"/>
            </a:pPr>
            <a:r>
              <a:rPr lang="en"/>
              <a:t>As special case, if </a:t>
            </a:r>
            <a:r>
              <a:rPr i="1" lang="en"/>
              <a:t>h</a:t>
            </a:r>
            <a:r>
              <a:rPr lang="en"/>
              <a:t> is identically 0, this says that 0 ≤ </a:t>
            </a:r>
            <a:r>
              <a:rPr i="1" lang="en"/>
              <a:t>c</a:t>
            </a:r>
            <a:r>
              <a:rPr lang="en"/>
              <a:t>(</a:t>
            </a:r>
            <a:r>
              <a:rPr i="1" lang="en"/>
              <a:t>u</a:t>
            </a:r>
            <a:r>
              <a:rPr lang="en"/>
              <a:t>, </a:t>
            </a:r>
            <a:r>
              <a:rPr i="1" lang="en"/>
              <a:t>v</a:t>
            </a:r>
            <a:r>
              <a:rPr lang="en"/>
              <a:t>) (</a:t>
            </a:r>
            <a:r>
              <a:rPr b="1" lang="en"/>
              <a:t>Dijkstra</a:t>
            </a:r>
            <a:r>
              <a:rPr lang="en"/>
              <a:t>)</a:t>
            </a:r>
            <a:endParaRPr/>
          </a:p>
          <a:p>
            <a:pPr indent="-342900" lvl="0" marL="457200" rtl="0" algn="l">
              <a:spcBef>
                <a:spcPts val="0"/>
              </a:spcBef>
              <a:spcAft>
                <a:spcPts val="0"/>
              </a:spcAft>
              <a:buSzPts val="1800"/>
              <a:buChar char="●"/>
            </a:pPr>
            <a:r>
              <a:rPr lang="en"/>
              <a:t>Using a</a:t>
            </a:r>
            <a:r>
              <a:rPr lang="en"/>
              <a:t> monotonic heuristic, no node will be expanded more than once during the execution of the A* algorithm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Optimality of A* with Heuristics</a:t>
            </a:r>
            <a:endParaRPr/>
          </a:p>
        </p:txBody>
      </p:sp>
      <p:sp>
        <p:nvSpPr>
          <p:cNvPr id="287" name="Google Shape;287;p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If heuristic </a:t>
            </a:r>
            <a:r>
              <a:rPr i="1" lang="en"/>
              <a:t>h</a:t>
            </a:r>
            <a:r>
              <a:rPr baseline="-25000" lang="en"/>
              <a:t>1</a:t>
            </a:r>
            <a:r>
              <a:rPr lang="en"/>
              <a:t> dominates heuristic </a:t>
            </a:r>
            <a:r>
              <a:rPr i="1" lang="en"/>
              <a:t>h</a:t>
            </a:r>
            <a:r>
              <a:rPr baseline="-25000" lang="en"/>
              <a:t>2</a:t>
            </a:r>
            <a:r>
              <a:rPr lang="en"/>
              <a:t>, then the A* algorithm will never expand more nodes when using heuristic </a:t>
            </a:r>
            <a:r>
              <a:rPr i="1" lang="en"/>
              <a:t>h</a:t>
            </a:r>
            <a:r>
              <a:rPr baseline="-25000" lang="en"/>
              <a:t>1</a:t>
            </a:r>
            <a:r>
              <a:rPr lang="en"/>
              <a:t> compared to using heuristic </a:t>
            </a:r>
            <a:r>
              <a:rPr i="1" lang="en"/>
              <a:t>h</a:t>
            </a:r>
            <a:r>
              <a:rPr baseline="-25000" lang="en"/>
              <a:t>2</a:t>
            </a:r>
            <a:endParaRPr/>
          </a:p>
          <a:p>
            <a:pPr indent="-342900" lvl="0" marL="457200" rtl="0" algn="l">
              <a:spcBef>
                <a:spcPts val="0"/>
              </a:spcBef>
              <a:spcAft>
                <a:spcPts val="0"/>
              </a:spcAft>
              <a:buSzPts val="1800"/>
              <a:buChar char="●"/>
            </a:pPr>
            <a:r>
              <a:rPr lang="en"/>
              <a:t>Especially of </a:t>
            </a:r>
            <a:r>
              <a:rPr i="1" lang="en"/>
              <a:t>h</a:t>
            </a:r>
            <a:r>
              <a:rPr lang="en"/>
              <a:t> gives the distance to the nearest goal perfectly, A* would only expand the nodes actually on the shortest path </a:t>
            </a:r>
            <a:endParaRPr/>
          </a:p>
          <a:p>
            <a:pPr indent="-342900" lvl="0" marL="457200" rtl="0" algn="l">
              <a:spcBef>
                <a:spcPts val="0"/>
              </a:spcBef>
              <a:spcAft>
                <a:spcPts val="0"/>
              </a:spcAft>
              <a:buSzPts val="1800"/>
              <a:buChar char="●"/>
            </a:pPr>
            <a:r>
              <a:rPr lang="en"/>
              <a:t>Also, a more general result of optimality of A* algorithm itself</a:t>
            </a:r>
            <a:endParaRPr/>
          </a:p>
          <a:p>
            <a:pPr indent="-342900" lvl="0" marL="457200" rtl="0" algn="l">
              <a:spcBef>
                <a:spcPts val="0"/>
              </a:spcBef>
              <a:spcAft>
                <a:spcPts val="0"/>
              </a:spcAft>
              <a:buSzPts val="1800"/>
              <a:buChar char="●"/>
            </a:pPr>
            <a:r>
              <a:rPr lang="en"/>
              <a:t>A* can be proven to be the best possible algorithm among all possible state space search algorithms, given the same information</a:t>
            </a:r>
            <a:endParaRPr/>
          </a:p>
          <a:p>
            <a:pPr indent="-342900" lvl="0" marL="457200" rtl="0" algn="l">
              <a:spcBef>
                <a:spcPts val="0"/>
              </a:spcBef>
              <a:spcAft>
                <a:spcPts val="0"/>
              </a:spcAft>
              <a:buSzPts val="1800"/>
              <a:buChar char="●"/>
            </a:pPr>
            <a:r>
              <a:rPr lang="en"/>
              <a:t>Given the same state space information and heuristic function, every search algorithm </a:t>
            </a:r>
            <a:r>
              <a:rPr b="1" lang="en"/>
              <a:t>must</a:t>
            </a:r>
            <a:r>
              <a:rPr lang="en"/>
              <a:t> expand same nodes as A*, or risk missing the shortest path</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Decision Process</a:t>
            </a:r>
            <a:endParaRPr/>
          </a:p>
        </p:txBody>
      </p:sp>
      <p:sp>
        <p:nvSpPr>
          <p:cNvPr id="293" name="Google Shape;293;p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happens if the fully observable Markovian environment is not deterministic, so that actions can have unpredictable consequences?</a:t>
            </a:r>
            <a:endParaRPr/>
          </a:p>
          <a:p>
            <a:pPr indent="-342900" lvl="0" marL="457200" rtl="0" algn="l">
              <a:spcBef>
                <a:spcPts val="0"/>
              </a:spcBef>
              <a:spcAft>
                <a:spcPts val="0"/>
              </a:spcAft>
              <a:buSzPts val="1800"/>
              <a:buChar char="●"/>
            </a:pPr>
            <a:r>
              <a:rPr lang="en"/>
              <a:t>We are dealing with "known unknowns", instead of "unknown unknowns"</a:t>
            </a:r>
            <a:endParaRPr/>
          </a:p>
          <a:p>
            <a:pPr indent="-342900" lvl="0" marL="457200" rtl="0" algn="l">
              <a:spcBef>
                <a:spcPts val="0"/>
              </a:spcBef>
              <a:spcAft>
                <a:spcPts val="0"/>
              </a:spcAft>
              <a:buSzPts val="1800"/>
              <a:buChar char="●"/>
            </a:pPr>
            <a:r>
              <a:rPr lang="en"/>
              <a:t>Planning a single action sequence is not enough, unless you get lucky when executing that action sequence in the environment</a:t>
            </a:r>
            <a:endParaRPr/>
          </a:p>
          <a:p>
            <a:pPr indent="-342900" lvl="0" marL="457200" rtl="0" algn="l">
              <a:spcBef>
                <a:spcPts val="0"/>
              </a:spcBef>
              <a:spcAft>
                <a:spcPts val="0"/>
              </a:spcAft>
              <a:buSzPts val="1800"/>
              <a:buChar char="●"/>
            </a:pPr>
            <a:r>
              <a:rPr lang="en"/>
              <a:t>Need to compute a </a:t>
            </a:r>
            <a:r>
              <a:rPr b="1" lang="en"/>
              <a:t>policy</a:t>
            </a:r>
            <a:r>
              <a:rPr lang="en"/>
              <a:t> that gives the best action in any state</a:t>
            </a:r>
            <a:endParaRPr/>
          </a:p>
          <a:p>
            <a:pPr indent="-342900" lvl="0" marL="457200" rtl="0" algn="l">
              <a:spcBef>
                <a:spcPts val="0"/>
              </a:spcBef>
              <a:spcAft>
                <a:spcPts val="0"/>
              </a:spcAft>
              <a:buSzPts val="1800"/>
              <a:buChar char="●"/>
            </a:pPr>
            <a:r>
              <a:rPr lang="en"/>
              <a:t>Since environment is Markovian, history of reaching that state doesn't matter</a:t>
            </a:r>
            <a:endParaRPr/>
          </a:p>
          <a:p>
            <a:pPr indent="-342900" lvl="0" marL="457200" rtl="0" algn="l">
              <a:spcBef>
                <a:spcPts val="0"/>
              </a:spcBef>
              <a:spcAft>
                <a:spcPts val="0"/>
              </a:spcAft>
              <a:buSzPts val="1800"/>
              <a:buChar char="●"/>
            </a:pPr>
            <a:r>
              <a:rPr lang="en"/>
              <a:t>Techniques for doing this calculation will be examined in Module 12</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2: Adversarial Search</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Adversarial Search</a:t>
            </a:r>
            <a:endParaRPr/>
          </a:p>
        </p:txBody>
      </p:sp>
      <p:sp>
        <p:nvSpPr>
          <p:cNvPr id="304" name="Google Shape;304;p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Search problems become significantly harder when </a:t>
            </a:r>
            <a:r>
              <a:rPr b="1" lang="en"/>
              <a:t>other agents</a:t>
            </a:r>
            <a:r>
              <a:rPr lang="en"/>
              <a:t> with possibly conflicting interests also get to act in the same environment</a:t>
            </a:r>
            <a:endParaRPr/>
          </a:p>
          <a:p>
            <a:pPr indent="-342900" lvl="0" marL="457200" rtl="0" algn="l">
              <a:spcBef>
                <a:spcPts val="0"/>
              </a:spcBef>
              <a:spcAft>
                <a:spcPts val="0"/>
              </a:spcAft>
              <a:buSzPts val="1800"/>
              <a:buChar char="●"/>
            </a:pPr>
            <a:r>
              <a:rPr b="1" lang="en"/>
              <a:t>The enemy also gets a vote</a:t>
            </a:r>
            <a:r>
              <a:rPr lang="en"/>
              <a:t>, and </a:t>
            </a:r>
            <a:r>
              <a:rPr b="1" lang="en"/>
              <a:t>no battle plan survives contact with enemy</a:t>
            </a:r>
            <a:endParaRPr b="1"/>
          </a:p>
          <a:p>
            <a:pPr indent="-342900" lvl="0" marL="457200" rtl="0" algn="l">
              <a:spcBef>
                <a:spcPts val="0"/>
              </a:spcBef>
              <a:spcAft>
                <a:spcPts val="0"/>
              </a:spcAft>
              <a:buSzPts val="1800"/>
              <a:buChar char="●"/>
            </a:pPr>
            <a:r>
              <a:rPr lang="en"/>
              <a:t>It is not enough to find shortest path to goal, since adversarial agents will not be co-operative and make the moves that we would like them to make</a:t>
            </a:r>
            <a:endParaRPr/>
          </a:p>
          <a:p>
            <a:pPr indent="-342900" lvl="0" marL="457200" rtl="0" algn="l">
              <a:spcBef>
                <a:spcPts val="0"/>
              </a:spcBef>
              <a:spcAft>
                <a:spcPts val="0"/>
              </a:spcAft>
              <a:buSzPts val="1800"/>
              <a:buChar char="●"/>
            </a:pPr>
            <a:r>
              <a:rPr lang="en"/>
              <a:t>Instead of </a:t>
            </a:r>
            <a:r>
              <a:rPr b="1" lang="en"/>
              <a:t>NP-complete</a:t>
            </a:r>
            <a:r>
              <a:rPr lang="en"/>
              <a:t>, </a:t>
            </a:r>
            <a:r>
              <a:rPr lang="en"/>
              <a:t>search</a:t>
            </a:r>
            <a:r>
              <a:rPr lang="en"/>
              <a:t> problems become </a:t>
            </a:r>
            <a:r>
              <a:rPr b="1" lang="en"/>
              <a:t>PSPACE-complete</a:t>
            </a:r>
            <a:endParaRPr b="1"/>
          </a:p>
          <a:p>
            <a:pPr indent="0" lvl="0" marL="45720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 for Minimax Search</a:t>
            </a:r>
            <a:endParaRPr/>
          </a:p>
        </p:txBody>
      </p:sp>
      <p:sp>
        <p:nvSpPr>
          <p:cNvPr id="310" name="Google Shape;310;p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Exactly </a:t>
            </a:r>
            <a:r>
              <a:rPr b="1" lang="en"/>
              <a:t>two agents</a:t>
            </a:r>
            <a:r>
              <a:rPr lang="en"/>
              <a:t> try to maximize their own rewards</a:t>
            </a:r>
            <a:endParaRPr/>
          </a:p>
          <a:p>
            <a:pPr indent="-342900" lvl="0" marL="457200" rtl="0" algn="l">
              <a:spcBef>
                <a:spcPts val="0"/>
              </a:spcBef>
              <a:spcAft>
                <a:spcPts val="0"/>
              </a:spcAft>
              <a:buSzPts val="1800"/>
              <a:buChar char="●"/>
            </a:pPr>
            <a:r>
              <a:rPr b="1" lang="en"/>
              <a:t>Zero-sum rewards</a:t>
            </a:r>
            <a:r>
              <a:rPr lang="en"/>
              <a:t> shared between these two agents</a:t>
            </a:r>
            <a:endParaRPr/>
          </a:p>
          <a:p>
            <a:pPr indent="-342900" lvl="0" marL="457200" rtl="0" algn="l">
              <a:spcBef>
                <a:spcPts val="0"/>
              </a:spcBef>
              <a:spcAft>
                <a:spcPts val="0"/>
              </a:spcAft>
              <a:buSzPts val="1800"/>
              <a:buChar char="●"/>
            </a:pPr>
            <a:r>
              <a:rPr b="1" lang="en"/>
              <a:t>Complete information</a:t>
            </a:r>
            <a:r>
              <a:rPr lang="en"/>
              <a:t>, </a:t>
            </a:r>
            <a:r>
              <a:rPr b="1" lang="en"/>
              <a:t>deterministic</a:t>
            </a:r>
            <a:r>
              <a:rPr lang="en"/>
              <a:t> and </a:t>
            </a:r>
            <a:r>
              <a:rPr b="1" lang="en"/>
              <a:t>fully</a:t>
            </a:r>
            <a:r>
              <a:rPr b="1" lang="en"/>
              <a:t> observable</a:t>
            </a:r>
            <a:r>
              <a:rPr lang="en"/>
              <a:t> environment</a:t>
            </a:r>
            <a:endParaRPr/>
          </a:p>
          <a:p>
            <a:pPr indent="-342900" lvl="0" marL="457200" rtl="0" algn="l">
              <a:spcBef>
                <a:spcPts val="0"/>
              </a:spcBef>
              <a:spcAft>
                <a:spcPts val="0"/>
              </a:spcAft>
              <a:buSzPts val="1800"/>
              <a:buChar char="●"/>
            </a:pPr>
            <a:r>
              <a:rPr lang="en"/>
              <a:t>Players take </a:t>
            </a:r>
            <a:r>
              <a:rPr b="1" lang="en"/>
              <a:t>alternating turns</a:t>
            </a:r>
            <a:r>
              <a:rPr lang="en"/>
              <a:t> making moves, and get to see the opponent's chosen move before they commit to their own next chosen moves</a:t>
            </a:r>
            <a:endParaRPr/>
          </a:p>
          <a:p>
            <a:pPr indent="-342900" lvl="0" marL="457200" rtl="0" algn="l">
              <a:spcBef>
                <a:spcPts val="0"/>
              </a:spcBef>
              <a:spcAft>
                <a:spcPts val="0"/>
              </a:spcAft>
              <a:buSzPts val="1800"/>
              <a:buChar char="●"/>
            </a:pPr>
            <a:r>
              <a:rPr b="1" lang="en"/>
              <a:t>Combinatorial game theory</a:t>
            </a:r>
            <a:r>
              <a:rPr lang="en"/>
              <a:t> is fully solvable </a:t>
            </a:r>
            <a:r>
              <a:rPr lang="en"/>
              <a:t>in theory</a:t>
            </a:r>
            <a:r>
              <a:rPr lang="en"/>
              <a:t>, not in practice</a:t>
            </a:r>
            <a:endParaRPr/>
          </a:p>
          <a:p>
            <a:pPr indent="-342900" lvl="0" marL="457200" rtl="0" algn="l">
              <a:spcBef>
                <a:spcPts val="0"/>
              </a:spcBef>
              <a:spcAft>
                <a:spcPts val="0"/>
              </a:spcAft>
              <a:buSzPts val="1800"/>
              <a:buChar char="●"/>
            </a:pPr>
            <a:r>
              <a:rPr lang="en"/>
              <a:t>General game theory loosens all these assumptions, and needs more general </a:t>
            </a:r>
            <a:r>
              <a:rPr b="1" lang="en"/>
              <a:t>game theoretical analysis</a:t>
            </a:r>
            <a:r>
              <a:rPr lang="en"/>
              <a:t> that is ad hoc even for seemingly simple games</a:t>
            </a:r>
            <a:endParaRPr/>
          </a:p>
          <a:p>
            <a:pPr indent="0" lvl="0" marL="45720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 of Minimax Search</a:t>
            </a:r>
            <a:endParaRPr/>
          </a:p>
        </p:txBody>
      </p:sp>
      <p:sp>
        <p:nvSpPr>
          <p:cNvPr id="316" name="Google Shape;316;p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same general purpose minimax search algorithm can play any game</a:t>
            </a:r>
            <a:endParaRPr/>
          </a:p>
          <a:p>
            <a:pPr indent="-342900" lvl="0" marL="457200" rtl="0" algn="l">
              <a:spcBef>
                <a:spcPts val="0"/>
              </a:spcBef>
              <a:spcAft>
                <a:spcPts val="0"/>
              </a:spcAft>
              <a:buSzPts val="1800"/>
              <a:buChar char="●"/>
            </a:pPr>
            <a:r>
              <a:rPr lang="en"/>
              <a:t>Just have to plug in the following subroutines as </a:t>
            </a:r>
            <a:r>
              <a:rPr b="1" lang="en"/>
              <a:t>black box functions</a:t>
            </a:r>
            <a:endParaRPr b="1"/>
          </a:p>
          <a:p>
            <a:pPr indent="-342900" lvl="0" marL="457200" rtl="0" algn="l">
              <a:spcBef>
                <a:spcPts val="0"/>
              </a:spcBef>
              <a:spcAft>
                <a:spcPts val="0"/>
              </a:spcAft>
              <a:buSzPts val="1800"/>
              <a:buChar char="●"/>
            </a:pPr>
            <a:r>
              <a:rPr b="1" lang="en"/>
              <a:t>Move generator</a:t>
            </a:r>
            <a:r>
              <a:rPr lang="en"/>
              <a:t>: subroutine that produces all possible moves in the given state, along with their successor states</a:t>
            </a:r>
            <a:endParaRPr/>
          </a:p>
          <a:p>
            <a:pPr indent="-342900" lvl="0" marL="457200" rtl="0" algn="l">
              <a:spcBef>
                <a:spcPts val="0"/>
              </a:spcBef>
              <a:spcAft>
                <a:spcPts val="0"/>
              </a:spcAft>
              <a:buSzPts val="1800"/>
              <a:buChar char="●"/>
            </a:pPr>
            <a:r>
              <a:rPr lang="en"/>
              <a:t>Move generator possibly with local ordering for move quality</a:t>
            </a:r>
            <a:endParaRPr/>
          </a:p>
          <a:p>
            <a:pPr indent="-342900" lvl="0" marL="457200" rtl="0" algn="l">
              <a:spcBef>
                <a:spcPts val="0"/>
              </a:spcBef>
              <a:spcAft>
                <a:spcPts val="0"/>
              </a:spcAft>
              <a:buSzPts val="1800"/>
              <a:buChar char="●"/>
            </a:pPr>
            <a:r>
              <a:rPr b="1" lang="en"/>
              <a:t>Terminal state recognition</a:t>
            </a:r>
            <a:r>
              <a:rPr lang="en"/>
              <a:t>: recognize that game is over, and return the score</a:t>
            </a:r>
            <a:endParaRPr/>
          </a:p>
          <a:p>
            <a:pPr indent="-342900" lvl="0" marL="457200" rtl="0" algn="l">
              <a:spcBef>
                <a:spcPts val="0"/>
              </a:spcBef>
              <a:spcAft>
                <a:spcPts val="0"/>
              </a:spcAft>
              <a:buSzPts val="1800"/>
              <a:buChar char="●"/>
            </a:pPr>
            <a:r>
              <a:rPr lang="en"/>
              <a:t>For large game trees, need </a:t>
            </a:r>
            <a:r>
              <a:rPr b="1" lang="en"/>
              <a:t>static estimate of state value</a:t>
            </a:r>
            <a:r>
              <a:rPr lang="en"/>
              <a:t>, evaluating how good a state is without </a:t>
            </a:r>
            <a:r>
              <a:rPr lang="en"/>
              <a:t>looking</a:t>
            </a:r>
            <a:r>
              <a:rPr lang="en"/>
              <a:t> at its successors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Nash Equilibrium</a:t>
            </a:r>
            <a:endParaRPr/>
          </a:p>
        </p:txBody>
      </p:sp>
      <p:sp>
        <p:nvSpPr>
          <p:cNvPr id="322" name="Google Shape;322;p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 large family of "games", every game is guaranteed to have at least one </a:t>
            </a:r>
            <a:r>
              <a:rPr b="1" lang="en"/>
              <a:t>Nash equilibrium strategy</a:t>
            </a:r>
            <a:r>
              <a:rPr lang="en"/>
              <a:t> that maximizes the expectation for players</a:t>
            </a:r>
            <a:endParaRPr/>
          </a:p>
          <a:p>
            <a:pPr indent="-342900" lvl="0" marL="457200" rtl="0" algn="l">
              <a:spcBef>
                <a:spcPts val="0"/>
              </a:spcBef>
              <a:spcAft>
                <a:spcPts val="0"/>
              </a:spcAft>
              <a:buSzPts val="1800"/>
              <a:buChar char="●"/>
            </a:pPr>
            <a:r>
              <a:rPr lang="en"/>
              <a:t>Other players deviating from their Nash equilibrium strategies can never harm those players who stick to their own Nash equilibrium strategies</a:t>
            </a:r>
            <a:endParaRPr/>
          </a:p>
          <a:p>
            <a:pPr indent="-342900" lvl="0" marL="457200" rtl="0" algn="l">
              <a:spcBef>
                <a:spcPts val="0"/>
              </a:spcBef>
              <a:spcAft>
                <a:spcPts val="0"/>
              </a:spcAft>
              <a:buSzPts val="1800"/>
              <a:buChar char="●"/>
            </a:pPr>
            <a:r>
              <a:rPr lang="en"/>
              <a:t>In general games, Nash equilibrium strategies are </a:t>
            </a:r>
            <a:r>
              <a:rPr b="1" lang="en"/>
              <a:t>probabilistic</a:t>
            </a:r>
            <a:r>
              <a:rPr lang="en"/>
              <a:t> (for example, the game of rock-paper-scissors)</a:t>
            </a:r>
            <a:endParaRPr/>
          </a:p>
          <a:p>
            <a:pPr indent="-342900" lvl="0" marL="457200" rtl="0" algn="l">
              <a:spcBef>
                <a:spcPts val="0"/>
              </a:spcBef>
              <a:spcAft>
                <a:spcPts val="0"/>
              </a:spcAft>
              <a:buSzPts val="1800"/>
              <a:buChar char="●"/>
            </a:pPr>
            <a:r>
              <a:rPr lang="en"/>
              <a:t>For deterministic observable two-player zero-sum games, Nash equilibrium strategy collapses into a single line called the </a:t>
            </a:r>
            <a:r>
              <a:rPr b="1" lang="en"/>
              <a:t>principal variation</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GOFAI</a:t>
            </a:r>
            <a:endParaRPr/>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course is given on the </a:t>
            </a:r>
            <a:r>
              <a:rPr b="1" lang="en"/>
              <a:t>Good Old Fashioned AI</a:t>
            </a:r>
            <a:r>
              <a:rPr lang="en"/>
              <a:t> perspective</a:t>
            </a:r>
            <a:endParaRPr/>
          </a:p>
          <a:p>
            <a:pPr indent="-342900" lvl="0" marL="457200" rtl="0" algn="l">
              <a:spcBef>
                <a:spcPts val="0"/>
              </a:spcBef>
              <a:spcAft>
                <a:spcPts val="0"/>
              </a:spcAft>
              <a:buSzPts val="1800"/>
              <a:buChar char="●"/>
            </a:pPr>
            <a:r>
              <a:rPr lang="en"/>
              <a:t>All problems are dealt with using high level </a:t>
            </a:r>
            <a:r>
              <a:rPr b="1" lang="en"/>
              <a:t>symbolic representations</a:t>
            </a:r>
            <a:endParaRPr b="1"/>
          </a:p>
          <a:p>
            <a:pPr indent="-342900" lvl="0" marL="457200" rtl="0" algn="l">
              <a:spcBef>
                <a:spcPts val="0"/>
              </a:spcBef>
              <a:spcAft>
                <a:spcPts val="0"/>
              </a:spcAft>
              <a:buSzPts val="1800"/>
              <a:buChar char="●"/>
            </a:pPr>
            <a:r>
              <a:rPr lang="en"/>
              <a:t>Models consist of </a:t>
            </a:r>
            <a:r>
              <a:rPr lang="en"/>
              <a:t>symbols</a:t>
            </a:r>
            <a:r>
              <a:rPr lang="en"/>
              <a:t> that explicitly refer to things in the problem</a:t>
            </a:r>
            <a:endParaRPr/>
          </a:p>
          <a:p>
            <a:pPr indent="-342900" lvl="0" marL="457200" rtl="0" algn="l">
              <a:spcBef>
                <a:spcPts val="0"/>
              </a:spcBef>
              <a:spcAft>
                <a:spcPts val="0"/>
              </a:spcAft>
              <a:buSzPts val="1800"/>
              <a:buChar char="●"/>
            </a:pPr>
            <a:r>
              <a:rPr lang="en"/>
              <a:t>For example, in a chess playing program, we can identify the exact variables and memory locations that refer to a particular white pawn</a:t>
            </a:r>
            <a:endParaRPr/>
          </a:p>
          <a:p>
            <a:pPr indent="-342900" lvl="0" marL="457200" rtl="0" algn="l">
              <a:spcBef>
                <a:spcPts val="0"/>
              </a:spcBef>
              <a:spcAft>
                <a:spcPts val="0"/>
              </a:spcAft>
              <a:buSzPts val="1800"/>
              <a:buChar char="●"/>
            </a:pPr>
            <a:r>
              <a:rPr lang="en"/>
              <a:t>Philosophical basis on </a:t>
            </a:r>
            <a:r>
              <a:rPr b="1" lang="en"/>
              <a:t>physical symbol system hypothesis</a:t>
            </a:r>
            <a:endParaRPr b="1"/>
          </a:p>
          <a:p>
            <a:pPr indent="-342900" lvl="0" marL="457200" rtl="0" algn="l">
              <a:spcBef>
                <a:spcPts val="0"/>
              </a:spcBef>
              <a:spcAft>
                <a:spcPts val="0"/>
              </a:spcAft>
              <a:buSzPts val="1800"/>
              <a:buChar char="●"/>
            </a:pPr>
            <a:r>
              <a:rPr lang="en"/>
              <a:t>Modern AI advances based on </a:t>
            </a:r>
            <a:r>
              <a:rPr b="1" lang="en"/>
              <a:t>subsymbolic</a:t>
            </a:r>
            <a:r>
              <a:rPr lang="en"/>
              <a:t> and </a:t>
            </a:r>
            <a:r>
              <a:rPr b="1" lang="en"/>
              <a:t>connectionist</a:t>
            </a:r>
            <a:r>
              <a:rPr lang="en"/>
              <a:t> approaches</a:t>
            </a:r>
            <a:endParaRPr/>
          </a:p>
          <a:p>
            <a:pPr indent="-342900" lvl="0" marL="457200" rtl="0" algn="l">
              <a:spcBef>
                <a:spcPts val="0"/>
              </a:spcBef>
              <a:spcAft>
                <a:spcPts val="0"/>
              </a:spcAft>
              <a:buSzPts val="1800"/>
              <a:buChar char="●"/>
            </a:pPr>
            <a:r>
              <a:rPr lang="en"/>
              <a:t>Neural network computation emerges from local actions in network structure</a:t>
            </a:r>
            <a:endParaRPr/>
          </a:p>
          <a:p>
            <a:pPr indent="-342900" lvl="0" marL="457200" rtl="0" algn="l">
              <a:spcBef>
                <a:spcPts val="0"/>
              </a:spcBef>
              <a:spcAft>
                <a:spcPts val="0"/>
              </a:spcAft>
              <a:buSzPts val="1800"/>
              <a:buChar char="●"/>
            </a:pPr>
            <a:r>
              <a:rPr lang="en"/>
              <a:t>These days, "GOFAI is dead"... or is it?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Infinite Move Games Might Not Have Equilibrium</a:t>
            </a:r>
            <a:endParaRPr/>
          </a:p>
        </p:txBody>
      </p:sp>
      <p:sp>
        <p:nvSpPr>
          <p:cNvPr id="328" name="Google Shape;328;p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Nash equilibrium can be proven to exist for a large number of systems that we can think of as "games"</a:t>
            </a:r>
            <a:endParaRPr/>
          </a:p>
          <a:p>
            <a:pPr indent="-342900" lvl="0" marL="457200" rtl="0" algn="l">
              <a:spcBef>
                <a:spcPts val="0"/>
              </a:spcBef>
              <a:spcAft>
                <a:spcPts val="0"/>
              </a:spcAft>
              <a:buSzPts val="1800"/>
              <a:buChar char="●"/>
            </a:pPr>
            <a:r>
              <a:rPr lang="en"/>
              <a:t>Any number of players, uncertainty, makes no difference</a:t>
            </a:r>
            <a:endParaRPr/>
          </a:p>
          <a:p>
            <a:pPr indent="-342900" lvl="0" marL="457200" rtl="0" algn="l">
              <a:spcBef>
                <a:spcPts val="0"/>
              </a:spcBef>
              <a:spcAft>
                <a:spcPts val="0"/>
              </a:spcAft>
              <a:buSzPts val="1800"/>
              <a:buChar char="●"/>
            </a:pPr>
            <a:r>
              <a:rPr lang="en"/>
              <a:t>If the players can choose from infinite number of moves, Nash equilibrium might not necessarily exist</a:t>
            </a:r>
            <a:endParaRPr/>
          </a:p>
          <a:p>
            <a:pPr indent="-342900" lvl="0" marL="457200" rtl="0" algn="l">
              <a:spcBef>
                <a:spcPts val="0"/>
              </a:spcBef>
              <a:spcAft>
                <a:spcPts val="0"/>
              </a:spcAft>
              <a:buSzPts val="1800"/>
              <a:buChar char="●"/>
            </a:pPr>
            <a:r>
              <a:rPr lang="en"/>
              <a:t>Consider a game where two players </a:t>
            </a:r>
            <a:r>
              <a:rPr lang="en"/>
              <a:t>simultaneously</a:t>
            </a:r>
            <a:r>
              <a:rPr lang="en"/>
              <a:t> say a number, and the larger number wins</a:t>
            </a:r>
            <a:endParaRPr/>
          </a:p>
          <a:p>
            <a:pPr indent="-342900" lvl="0" marL="457200" rtl="0" algn="l">
              <a:spcBef>
                <a:spcPts val="0"/>
              </a:spcBef>
              <a:spcAft>
                <a:spcPts val="0"/>
              </a:spcAft>
              <a:buSzPts val="1800"/>
              <a:buChar char="●"/>
            </a:pPr>
            <a:r>
              <a:rPr lang="en"/>
              <a:t>No Nash equilibrium can possibly exist, naming </a:t>
            </a:r>
            <a:r>
              <a:rPr i="1" lang="en"/>
              <a:t>n</a:t>
            </a:r>
            <a:r>
              <a:rPr lang="en"/>
              <a:t>+1 always dominates </a:t>
            </a:r>
            <a:r>
              <a:rPr i="1" lang="en"/>
              <a:t>n</a:t>
            </a:r>
            <a:endParaRPr i="1"/>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Indifference</a:t>
            </a:r>
            <a:endParaRPr/>
          </a:p>
        </p:txBody>
      </p:sp>
      <p:sp>
        <p:nvSpPr>
          <p:cNvPr id="334" name="Google Shape;334;p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you are following your Nash </a:t>
            </a:r>
            <a:r>
              <a:rPr lang="en"/>
              <a:t>equilibrium</a:t>
            </a:r>
            <a:r>
              <a:rPr lang="en"/>
              <a:t> strategy in any game, opponents deviating from their Nash equilibrium </a:t>
            </a:r>
            <a:r>
              <a:rPr lang="en"/>
              <a:t>strategies</a:t>
            </a:r>
            <a:r>
              <a:rPr lang="en"/>
              <a:t> cannot harm you</a:t>
            </a:r>
            <a:endParaRPr/>
          </a:p>
          <a:p>
            <a:pPr indent="-342900" lvl="0" marL="457200" rtl="0" algn="l">
              <a:spcBef>
                <a:spcPts val="0"/>
              </a:spcBef>
              <a:spcAft>
                <a:spcPts val="0"/>
              </a:spcAft>
              <a:buSzPts val="1800"/>
              <a:buChar char="●"/>
            </a:pPr>
            <a:r>
              <a:rPr lang="en"/>
              <a:t>In fact, you can even honestly announce that you are </a:t>
            </a:r>
            <a:r>
              <a:rPr lang="en"/>
              <a:t>following</a:t>
            </a:r>
            <a:r>
              <a:rPr lang="en"/>
              <a:t> your Nash equilibrium strategy, and this information doesn't help the opponents!</a:t>
            </a:r>
            <a:endParaRPr/>
          </a:p>
          <a:p>
            <a:pPr indent="-342900" lvl="0" marL="457200" rtl="0" algn="l">
              <a:spcBef>
                <a:spcPts val="0"/>
              </a:spcBef>
              <a:spcAft>
                <a:spcPts val="0"/>
              </a:spcAft>
              <a:buSzPts val="1800"/>
              <a:buChar char="●"/>
            </a:pPr>
            <a:r>
              <a:rPr lang="en"/>
              <a:t>You are simply indifferent to what the opponents do, always have a counter</a:t>
            </a:r>
            <a:endParaRPr/>
          </a:p>
          <a:p>
            <a:pPr indent="-342900" lvl="0" marL="457200" rtl="0" algn="l">
              <a:spcBef>
                <a:spcPts val="0"/>
              </a:spcBef>
              <a:spcAft>
                <a:spcPts val="0"/>
              </a:spcAft>
              <a:buSzPts val="1800"/>
              <a:buChar char="●"/>
            </a:pPr>
            <a:r>
              <a:rPr lang="en"/>
              <a:t>In practical games, either Nash equilibrium strategies are not known, or the players don't have resources to compute and follow these strategies</a:t>
            </a:r>
            <a:endParaRPr/>
          </a:p>
          <a:p>
            <a:pPr indent="-342900" lvl="0" marL="457200" rtl="0" algn="l">
              <a:spcBef>
                <a:spcPts val="0"/>
              </a:spcBef>
              <a:spcAft>
                <a:spcPts val="0"/>
              </a:spcAft>
              <a:buSzPts val="1800"/>
              <a:buChar char="●"/>
            </a:pPr>
            <a:r>
              <a:rPr b="1" lang="en"/>
              <a:t>Trick play</a:t>
            </a:r>
            <a:r>
              <a:rPr lang="en"/>
              <a:t>: make an intentionally suboptimal move that leads to a complex situation, trusting that weaker opponent does not punish</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4"/>
          <p:cNvSpPr txBox="1"/>
          <p:nvPr>
            <p:ph type="title"/>
          </p:nvPr>
        </p:nvSpPr>
        <p:spPr>
          <a:xfrm>
            <a:off x="311700" y="4000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Partisan and Impartial Games</a:t>
            </a:r>
            <a:endParaRPr/>
          </a:p>
        </p:txBody>
      </p:sp>
      <p:sp>
        <p:nvSpPr>
          <p:cNvPr id="340" name="Google Shape;340;p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games (for example, nim) are </a:t>
            </a:r>
            <a:r>
              <a:rPr b="1" lang="en"/>
              <a:t>impartial</a:t>
            </a:r>
            <a:r>
              <a:rPr lang="en"/>
              <a:t> so that on their turn, both players can make the exact same moves</a:t>
            </a:r>
            <a:endParaRPr/>
          </a:p>
          <a:p>
            <a:pPr indent="-342900" lvl="0" marL="457200" rtl="0" algn="l">
              <a:spcBef>
                <a:spcPts val="0"/>
              </a:spcBef>
              <a:spcAft>
                <a:spcPts val="0"/>
              </a:spcAft>
              <a:buSzPts val="1800"/>
              <a:buChar char="●"/>
            </a:pPr>
            <a:r>
              <a:rPr lang="en"/>
              <a:t>Opposite of </a:t>
            </a:r>
            <a:r>
              <a:rPr b="1" lang="en"/>
              <a:t>partisan</a:t>
            </a:r>
            <a:r>
              <a:rPr lang="en"/>
              <a:t> games such as checkers, chess and backgammon</a:t>
            </a:r>
            <a:endParaRPr/>
          </a:p>
          <a:p>
            <a:pPr indent="-342900" lvl="0" marL="457200" rtl="0" algn="l">
              <a:spcBef>
                <a:spcPts val="0"/>
              </a:spcBef>
              <a:spcAft>
                <a:spcPts val="0"/>
              </a:spcAft>
              <a:buSzPts val="1800"/>
              <a:buChar char="●"/>
            </a:pPr>
            <a:r>
              <a:rPr b="1" lang="en"/>
              <a:t>Sprague–Grundy theorem</a:t>
            </a:r>
            <a:r>
              <a:rPr lang="en"/>
              <a:t>: any complete information impartial game is essentially equivalent into a position in the game of </a:t>
            </a:r>
            <a:r>
              <a:rPr b="1" lang="en"/>
              <a:t>nim</a:t>
            </a:r>
            <a:endParaRPr b="1"/>
          </a:p>
          <a:p>
            <a:pPr indent="-342900" lvl="0" marL="457200" rtl="0" algn="l">
              <a:spcBef>
                <a:spcPts val="0"/>
              </a:spcBef>
              <a:spcAft>
                <a:spcPts val="0"/>
              </a:spcAft>
              <a:buSzPts val="1800"/>
              <a:buChar char="●"/>
            </a:pPr>
            <a:r>
              <a:rPr lang="en"/>
              <a:t>Some impartial games (most famously, </a:t>
            </a:r>
            <a:r>
              <a:rPr b="1" lang="en"/>
              <a:t>Chomp</a:t>
            </a:r>
            <a:r>
              <a:rPr lang="en"/>
              <a:t>) can be proven a win for first player with a nonconstructive </a:t>
            </a:r>
            <a:r>
              <a:rPr b="1" lang="en"/>
              <a:t>strategy stealing</a:t>
            </a:r>
            <a:r>
              <a:rPr lang="en"/>
              <a:t> argument</a:t>
            </a:r>
            <a:endParaRPr/>
          </a:p>
          <a:p>
            <a:pPr indent="-342900" lvl="0" marL="457200" rtl="0" algn="l">
              <a:spcBef>
                <a:spcPts val="0"/>
              </a:spcBef>
              <a:spcAft>
                <a:spcPts val="0"/>
              </a:spcAft>
              <a:buSzPts val="1800"/>
              <a:buChar char="●"/>
            </a:pPr>
            <a:r>
              <a:rPr lang="en"/>
              <a:t>If the game were a win for second player, first player starts by making the move that would have been second player's winning response</a:t>
            </a:r>
            <a:endParaRPr/>
          </a:p>
          <a:p>
            <a:pPr indent="-342900" lvl="0" marL="457200" rtl="0" algn="l">
              <a:spcBef>
                <a:spcPts val="0"/>
              </a:spcBef>
              <a:spcAft>
                <a:spcPts val="0"/>
              </a:spcAft>
              <a:buSzPts val="1800"/>
              <a:buChar char="●"/>
            </a:pPr>
            <a:r>
              <a:rPr lang="en"/>
              <a:t>Effectively "turns the tables" in the game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Playing Against Suboptimal Opponents</a:t>
            </a:r>
            <a:endParaRPr/>
          </a:p>
        </p:txBody>
      </p:sp>
      <p:sp>
        <p:nvSpPr>
          <p:cNvPr id="346" name="Google Shape;346;p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Against opponent that deviates from their Nash equilibrium strategy, you may gain more than your fair share by correctly deviating from Nash equilibrium</a:t>
            </a:r>
            <a:endParaRPr/>
          </a:p>
          <a:p>
            <a:pPr indent="-342900" lvl="0" marL="457200" rtl="0" algn="l">
              <a:spcBef>
                <a:spcPts val="0"/>
              </a:spcBef>
              <a:spcAft>
                <a:spcPts val="0"/>
              </a:spcAft>
              <a:buSzPts val="1800"/>
              <a:buChar char="●"/>
            </a:pPr>
            <a:r>
              <a:rPr lang="en"/>
              <a:t>In rock-paper-scissors, against an opponent who plays the trusty old rock more than 1/3 of his moves, tend to play paper more than 1/3 of your moves</a:t>
            </a:r>
            <a:endParaRPr/>
          </a:p>
          <a:p>
            <a:pPr indent="-342900" lvl="0" marL="457200" rtl="0" algn="l">
              <a:spcBef>
                <a:spcPts val="0"/>
              </a:spcBef>
              <a:spcAft>
                <a:spcPts val="0"/>
              </a:spcAft>
              <a:buSzPts val="1800"/>
              <a:buChar char="●"/>
            </a:pPr>
            <a:r>
              <a:rPr lang="en"/>
              <a:t>"When playing against an idiot, you must also play like an idiot"</a:t>
            </a:r>
            <a:endParaRPr/>
          </a:p>
          <a:p>
            <a:pPr indent="-342900" lvl="0" marL="457200" rtl="0" algn="l">
              <a:spcBef>
                <a:spcPts val="0"/>
              </a:spcBef>
              <a:spcAft>
                <a:spcPts val="0"/>
              </a:spcAft>
              <a:buSzPts val="1800"/>
              <a:buChar char="●"/>
            </a:pPr>
            <a:r>
              <a:rPr lang="en"/>
              <a:t>In poker, against player who folds too often, bluff more than optimally</a:t>
            </a:r>
            <a:endParaRPr/>
          </a:p>
          <a:p>
            <a:pPr indent="-342900" lvl="0" marL="457200" rtl="0" algn="l">
              <a:spcBef>
                <a:spcPts val="0"/>
              </a:spcBef>
              <a:spcAft>
                <a:spcPts val="0"/>
              </a:spcAft>
              <a:buSzPts val="1800"/>
              <a:buChar char="●"/>
            </a:pPr>
            <a:r>
              <a:rPr lang="en"/>
              <a:t>In poker, against a wild bluffer, call liberally and raise conservatively</a:t>
            </a:r>
            <a:endParaRPr/>
          </a:p>
          <a:p>
            <a:pPr indent="-342900" lvl="0" marL="457200" rtl="0" algn="l">
              <a:spcBef>
                <a:spcPts val="0"/>
              </a:spcBef>
              <a:spcAft>
                <a:spcPts val="0"/>
              </a:spcAft>
              <a:buSzPts val="1800"/>
              <a:buChar char="●"/>
            </a:pPr>
            <a:r>
              <a:rPr lang="en"/>
              <a:t>More players entering the ensuing juicy game between two idiots will then break this balance and force return to normalcy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Negamax</a:t>
            </a:r>
            <a:endParaRPr/>
          </a:p>
        </p:txBody>
      </p:sp>
      <p:sp>
        <p:nvSpPr>
          <p:cNvPr id="352" name="Google Shape;352;p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material on two-player complete information games makes one player to be maximizer and the other minimizer, as if they were stock characters in some cartoon melodrama</a:t>
            </a:r>
            <a:endParaRPr/>
          </a:p>
          <a:p>
            <a:pPr indent="-342900" lvl="0" marL="457200" rtl="0" algn="l">
              <a:spcBef>
                <a:spcPts val="0"/>
              </a:spcBef>
              <a:spcAft>
                <a:spcPts val="0"/>
              </a:spcAft>
              <a:buSzPts val="1800"/>
              <a:buChar char="●"/>
            </a:pPr>
            <a:r>
              <a:rPr b="1" lang="en"/>
              <a:t>Negamax</a:t>
            </a:r>
            <a:r>
              <a:rPr lang="en"/>
              <a:t> has both players as </a:t>
            </a:r>
            <a:r>
              <a:rPr lang="en"/>
              <a:t>symmetric</a:t>
            </a:r>
            <a:r>
              <a:rPr lang="en"/>
              <a:t> maximizers, each player being the hero of their own story while the other one is a villain</a:t>
            </a:r>
            <a:endParaRPr/>
          </a:p>
          <a:p>
            <a:pPr indent="-342900" lvl="0" marL="457200" rtl="0" algn="l">
              <a:spcBef>
                <a:spcPts val="0"/>
              </a:spcBef>
              <a:spcAft>
                <a:spcPts val="0"/>
              </a:spcAft>
              <a:buSzPts val="1800"/>
              <a:buChar char="●"/>
            </a:pPr>
            <a:r>
              <a:rPr lang="en"/>
              <a:t>Without moralism, two entities caught in kind of a Sartrean hell chained to each other without recourse to join forces against a sadistic demiurge</a:t>
            </a:r>
            <a:endParaRPr/>
          </a:p>
          <a:p>
            <a:pPr indent="-342900" lvl="0" marL="457200" rtl="0" algn="l">
              <a:spcBef>
                <a:spcPts val="0"/>
              </a:spcBef>
              <a:spcAft>
                <a:spcPts val="0"/>
              </a:spcAft>
              <a:buSzPts val="1800"/>
              <a:buChar char="●"/>
            </a:pPr>
            <a:r>
              <a:rPr lang="en"/>
              <a:t>"Hell is other agents"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Negascout</a:t>
            </a:r>
            <a:endParaRPr/>
          </a:p>
        </p:txBody>
      </p:sp>
      <p:sp>
        <p:nvSpPr>
          <p:cNvPr id="358" name="Google Shape;358;p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Correctness proof of alpha-beta required that the true value of state is </a:t>
            </a:r>
            <a:r>
              <a:rPr lang="en"/>
              <a:t>between</a:t>
            </a:r>
            <a:r>
              <a:rPr lang="en"/>
              <a:t> the alpha and beta parameter values at that node</a:t>
            </a:r>
            <a:endParaRPr/>
          </a:p>
          <a:p>
            <a:pPr indent="-342900" lvl="0" marL="457200" rtl="0" algn="l">
              <a:spcBef>
                <a:spcPts val="0"/>
              </a:spcBef>
              <a:spcAft>
                <a:spcPts val="0"/>
              </a:spcAft>
              <a:buSzPts val="1800"/>
              <a:buChar char="●"/>
            </a:pPr>
            <a:r>
              <a:rPr lang="en"/>
              <a:t>If this is not the case, the search will either </a:t>
            </a:r>
            <a:r>
              <a:rPr b="1" lang="en"/>
              <a:t>fail high</a:t>
            </a:r>
            <a:r>
              <a:rPr lang="en"/>
              <a:t> or </a:t>
            </a:r>
            <a:r>
              <a:rPr b="1" lang="en"/>
              <a:t>fail low</a:t>
            </a:r>
            <a:endParaRPr b="1"/>
          </a:p>
          <a:p>
            <a:pPr indent="-342900" lvl="0" marL="457200" rtl="0" algn="l">
              <a:spcBef>
                <a:spcPts val="0"/>
              </a:spcBef>
              <a:spcAft>
                <a:spcPts val="0"/>
              </a:spcAft>
              <a:buSzPts val="1800"/>
              <a:buChar char="●"/>
            </a:pPr>
            <a:r>
              <a:rPr lang="en"/>
              <a:t>As noted earlier, once an action </a:t>
            </a:r>
            <a:r>
              <a:rPr i="1" lang="en"/>
              <a:t>A</a:t>
            </a:r>
            <a:r>
              <a:rPr lang="en"/>
              <a:t> is known to be better than action </a:t>
            </a:r>
            <a:r>
              <a:rPr i="1" lang="en"/>
              <a:t>B</a:t>
            </a:r>
            <a:r>
              <a:rPr lang="en"/>
              <a:t>, we don't need to waste time computing how much better it is</a:t>
            </a:r>
            <a:endParaRPr/>
          </a:p>
          <a:p>
            <a:pPr indent="-342900" lvl="0" marL="457200" rtl="0" algn="l">
              <a:spcBef>
                <a:spcPts val="0"/>
              </a:spcBef>
              <a:spcAft>
                <a:spcPts val="0"/>
              </a:spcAft>
              <a:buSzPts val="1800"/>
              <a:buChar char="●"/>
            </a:pPr>
            <a:r>
              <a:rPr lang="en"/>
              <a:t>Idea: evaluate the first move "for realsies", then use </a:t>
            </a:r>
            <a:r>
              <a:rPr b="1" lang="en"/>
              <a:t>null window search</a:t>
            </a:r>
            <a:r>
              <a:rPr lang="en"/>
              <a:t> to determine if the next move is better or worse</a:t>
            </a:r>
            <a:endParaRPr/>
          </a:p>
          <a:p>
            <a:pPr indent="-342900" lvl="0" marL="457200" rtl="0" algn="l">
              <a:spcBef>
                <a:spcPts val="0"/>
              </a:spcBef>
              <a:spcAft>
                <a:spcPts val="0"/>
              </a:spcAft>
              <a:buSzPts val="1800"/>
              <a:buChar char="●"/>
            </a:pPr>
            <a:r>
              <a:rPr lang="en"/>
              <a:t>Only if the next move turns out to be better, evaluate it again but for real</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MTD(f)</a:t>
            </a:r>
            <a:endParaRPr/>
          </a:p>
        </p:txBody>
      </p:sp>
      <p:sp>
        <p:nvSpPr>
          <p:cNvPr id="364" name="Google Shape;364;p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"Memory-Enhanced Test Driver"</a:t>
            </a:r>
            <a:r>
              <a:rPr lang="en"/>
              <a:t> combined with </a:t>
            </a:r>
            <a:r>
              <a:rPr b="1" lang="en"/>
              <a:t>transposition table</a:t>
            </a:r>
            <a:endParaRPr b="1"/>
          </a:p>
          <a:p>
            <a:pPr indent="-342900" lvl="0" marL="457200" rtl="0" algn="l">
              <a:spcBef>
                <a:spcPts val="0"/>
              </a:spcBef>
              <a:spcAft>
                <a:spcPts val="0"/>
              </a:spcAft>
              <a:buSzPts val="1800"/>
              <a:buChar char="●"/>
            </a:pPr>
            <a:r>
              <a:rPr lang="en"/>
              <a:t>An even better application of alpha-beta </a:t>
            </a:r>
            <a:r>
              <a:rPr lang="en"/>
              <a:t>pruning</a:t>
            </a:r>
            <a:r>
              <a:rPr lang="en"/>
              <a:t> discovered in 1994</a:t>
            </a:r>
            <a:endParaRPr/>
          </a:p>
          <a:p>
            <a:pPr indent="-342900" lvl="0" marL="457200" rtl="0" algn="l">
              <a:spcBef>
                <a:spcPts val="0"/>
              </a:spcBef>
              <a:spcAft>
                <a:spcPts val="0"/>
              </a:spcAft>
              <a:buSzPts val="1800"/>
              <a:buChar char="●"/>
            </a:pPr>
            <a:r>
              <a:rPr lang="en"/>
              <a:t>To compute the minimax value of a move, use only null window searches where ɑ = β, initially some local over/under estimate for move value</a:t>
            </a:r>
            <a:endParaRPr/>
          </a:p>
          <a:p>
            <a:pPr indent="-342900" lvl="0" marL="457200" rtl="0" algn="l">
              <a:spcBef>
                <a:spcPts val="0"/>
              </a:spcBef>
              <a:spcAft>
                <a:spcPts val="0"/>
              </a:spcAft>
              <a:buSzPts val="1800"/>
              <a:buChar char="●"/>
            </a:pPr>
            <a:r>
              <a:rPr lang="en"/>
              <a:t>Depending on whether search fails high or low, use binary search approach to pinpoint the value of the move</a:t>
            </a:r>
            <a:endParaRPr/>
          </a:p>
          <a:p>
            <a:pPr indent="-342900" lvl="0" marL="457200" rtl="0" algn="l">
              <a:spcBef>
                <a:spcPts val="0"/>
              </a:spcBef>
              <a:spcAft>
                <a:spcPts val="0"/>
              </a:spcAft>
              <a:buSzPts val="1800"/>
              <a:buChar char="●"/>
            </a:pPr>
            <a:r>
              <a:rPr lang="en"/>
              <a:t>Same as in negascout, can always use best move found so far as ɑ</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Transposition Tables</a:t>
            </a:r>
            <a:endParaRPr/>
          </a:p>
        </p:txBody>
      </p:sp>
      <p:sp>
        <p:nvSpPr>
          <p:cNvPr id="370" name="Google Shape;370;p5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Since the actual state space of the game is not necessarily a tree, same game states can be encountered in several branches of the DFS </a:t>
            </a:r>
            <a:r>
              <a:rPr lang="en"/>
              <a:t>search </a:t>
            </a:r>
            <a:r>
              <a:rPr lang="en"/>
              <a:t>tree</a:t>
            </a:r>
            <a:endParaRPr/>
          </a:p>
          <a:p>
            <a:pPr indent="-342900" lvl="0" marL="457200" rtl="0" algn="l">
              <a:spcBef>
                <a:spcPts val="0"/>
              </a:spcBef>
              <a:spcAft>
                <a:spcPts val="0"/>
              </a:spcAft>
              <a:buSzPts val="1800"/>
              <a:buChar char="●"/>
            </a:pPr>
            <a:r>
              <a:rPr lang="en"/>
              <a:t>If the game is Markovian, these nodes all have the same value</a:t>
            </a:r>
            <a:endParaRPr/>
          </a:p>
          <a:p>
            <a:pPr indent="-342900" lvl="0" marL="457200" rtl="0" algn="l">
              <a:spcBef>
                <a:spcPts val="0"/>
              </a:spcBef>
              <a:spcAft>
                <a:spcPts val="0"/>
              </a:spcAft>
              <a:buSzPts val="1800"/>
              <a:buChar char="●"/>
            </a:pPr>
            <a:r>
              <a:rPr lang="en"/>
              <a:t>Idea: use a hash </a:t>
            </a:r>
            <a:r>
              <a:rPr b="1" lang="en"/>
              <a:t>transposition table</a:t>
            </a:r>
            <a:r>
              <a:rPr lang="en"/>
              <a:t> to remember the nodes and their values</a:t>
            </a:r>
            <a:endParaRPr/>
          </a:p>
          <a:p>
            <a:pPr indent="-342900" lvl="0" marL="457200" rtl="0" algn="l">
              <a:spcBef>
                <a:spcPts val="0"/>
              </a:spcBef>
              <a:spcAft>
                <a:spcPts val="0"/>
              </a:spcAft>
              <a:buSzPts val="1800"/>
              <a:buChar char="●"/>
            </a:pPr>
            <a:r>
              <a:rPr lang="en"/>
              <a:t>Combine this with </a:t>
            </a:r>
            <a:r>
              <a:rPr b="1" lang="en"/>
              <a:t>iterative deepening</a:t>
            </a:r>
            <a:r>
              <a:rPr lang="en"/>
              <a:t>: use a hash table to remember the best move for each state during iteration of depth limit </a:t>
            </a:r>
            <a:r>
              <a:rPr i="1" lang="en"/>
              <a:t>d</a:t>
            </a:r>
            <a:r>
              <a:rPr lang="en"/>
              <a:t>, and then try that move first when that same state is </a:t>
            </a:r>
            <a:r>
              <a:rPr lang="en"/>
              <a:t>encountered</a:t>
            </a:r>
            <a:r>
              <a:rPr lang="en"/>
              <a:t> during iteration of depth limit </a:t>
            </a:r>
            <a:r>
              <a:rPr i="1" lang="en"/>
              <a:t>d</a:t>
            </a:r>
            <a:r>
              <a:rPr lang="en"/>
              <a:t> + 1</a:t>
            </a:r>
            <a:endParaRPr/>
          </a:p>
          <a:p>
            <a:pPr indent="-342900" lvl="0" marL="457200" rtl="0" algn="l">
              <a:spcBef>
                <a:spcPts val="0"/>
              </a:spcBef>
              <a:spcAft>
                <a:spcPts val="0"/>
              </a:spcAft>
              <a:buSzPts val="1800"/>
              <a:buChar char="●"/>
            </a:pPr>
            <a:r>
              <a:rPr lang="en"/>
              <a:t>Want to get those sweet alpha-beta cutoffs as soon as possible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Horizon Effect and Quiescence</a:t>
            </a:r>
            <a:endParaRPr/>
          </a:p>
        </p:txBody>
      </p:sp>
      <p:sp>
        <p:nvSpPr>
          <p:cNvPr id="376" name="Google Shape;376;p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Minimax </a:t>
            </a:r>
            <a:r>
              <a:rPr lang="en"/>
              <a:t>algorithm</a:t>
            </a:r>
            <a:r>
              <a:rPr lang="en"/>
              <a:t> can look ahead only some fixed number of </a:t>
            </a:r>
            <a:r>
              <a:rPr b="1" lang="en"/>
              <a:t>plies</a:t>
            </a:r>
            <a:endParaRPr b="1"/>
          </a:p>
          <a:p>
            <a:pPr indent="-342900" lvl="0" marL="457200" rtl="0" algn="l">
              <a:spcBef>
                <a:spcPts val="0"/>
              </a:spcBef>
              <a:spcAft>
                <a:spcPts val="0"/>
              </a:spcAft>
              <a:buSzPts val="1800"/>
              <a:buChar char="●"/>
            </a:pPr>
            <a:r>
              <a:rPr lang="en"/>
              <a:t>Some move might look </a:t>
            </a:r>
            <a:r>
              <a:rPr lang="en"/>
              <a:t>much</a:t>
            </a:r>
            <a:r>
              <a:rPr lang="en"/>
              <a:t> better than it actually is, because it postpones the inevitable loss that is </a:t>
            </a:r>
            <a:r>
              <a:rPr lang="en"/>
              <a:t>beyond</a:t>
            </a:r>
            <a:r>
              <a:rPr lang="en"/>
              <a:t> the lookahead depth </a:t>
            </a:r>
            <a:r>
              <a:rPr b="1" lang="en"/>
              <a:t>horizon</a:t>
            </a:r>
            <a:endParaRPr b="1"/>
          </a:p>
          <a:p>
            <a:pPr indent="-342900" lvl="0" marL="457200" rtl="0" algn="l">
              <a:spcBef>
                <a:spcPts val="0"/>
              </a:spcBef>
              <a:spcAft>
                <a:spcPts val="0"/>
              </a:spcAft>
              <a:buSzPts val="1800"/>
              <a:buChar char="●"/>
            </a:pPr>
            <a:r>
              <a:rPr lang="en"/>
              <a:t>One solution is to extend lookahead depth for positions that are not </a:t>
            </a:r>
            <a:r>
              <a:rPr b="1" lang="en"/>
              <a:t>quiescent</a:t>
            </a:r>
            <a:r>
              <a:rPr lang="en"/>
              <a:t>, where the static evaluation of value of position differs greatly from the </a:t>
            </a:r>
            <a:r>
              <a:rPr lang="en"/>
              <a:t>static</a:t>
            </a:r>
            <a:r>
              <a:rPr lang="en"/>
              <a:t> evaluation of the values of its successor positions</a:t>
            </a:r>
            <a:endParaRPr/>
          </a:p>
          <a:p>
            <a:pPr indent="-342900" lvl="0" marL="457200" rtl="0" algn="l">
              <a:spcBef>
                <a:spcPts val="0"/>
              </a:spcBef>
              <a:spcAft>
                <a:spcPts val="0"/>
              </a:spcAft>
              <a:buSzPts val="1800"/>
              <a:buChar char="●"/>
            </a:pPr>
            <a:r>
              <a:rPr lang="en"/>
              <a:t>Similar situation of </a:t>
            </a:r>
            <a:r>
              <a:rPr b="1" lang="en"/>
              <a:t>thrashing</a:t>
            </a:r>
            <a:r>
              <a:rPr lang="en"/>
              <a:t>: if the player has multiple moves leading to win with different depths, should ensure taking the fastest move</a:t>
            </a:r>
            <a:endParaRPr/>
          </a:p>
          <a:p>
            <a:pPr indent="-342900" lvl="0" marL="457200" rtl="0" algn="l">
              <a:spcBef>
                <a:spcPts val="0"/>
              </a:spcBef>
              <a:spcAft>
                <a:spcPts val="0"/>
              </a:spcAft>
              <a:buSzPts val="1800"/>
              <a:buChar char="●"/>
            </a:pPr>
            <a:r>
              <a:rPr lang="en"/>
              <a:t>Otherwise can get stuck in a "Don't shoot, let's enjoy" situation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and Metagames</a:t>
            </a:r>
            <a:endParaRPr/>
          </a:p>
        </p:txBody>
      </p:sp>
      <p:sp>
        <p:nvSpPr>
          <p:cNvPr id="382" name="Google Shape;382;p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b="1" lang="en"/>
              <a:t>microworld</a:t>
            </a:r>
            <a:r>
              <a:rPr lang="en"/>
              <a:t> of the game is surrounded by some larger reality in which the agents and the game are situated</a:t>
            </a:r>
            <a:endParaRPr/>
          </a:p>
          <a:p>
            <a:pPr indent="-342900" lvl="0" marL="457200" rtl="0" algn="l">
              <a:spcBef>
                <a:spcPts val="0"/>
              </a:spcBef>
              <a:spcAft>
                <a:spcPts val="0"/>
              </a:spcAft>
              <a:buSzPts val="1800"/>
              <a:buChar char="●"/>
            </a:pPr>
            <a:r>
              <a:rPr lang="en"/>
              <a:t>A zero-sum two player game can be analyzed within that microworld, without having to make any assumptions about the surrounding </a:t>
            </a:r>
            <a:r>
              <a:rPr b="1" lang="en"/>
              <a:t>metagame</a:t>
            </a:r>
            <a:endParaRPr b="1"/>
          </a:p>
          <a:p>
            <a:pPr indent="-342900" lvl="0" marL="457200" rtl="0" algn="l">
              <a:spcBef>
                <a:spcPts val="0"/>
              </a:spcBef>
              <a:spcAft>
                <a:spcPts val="0"/>
              </a:spcAft>
              <a:buSzPts val="1800"/>
              <a:buChar char="●"/>
            </a:pPr>
            <a:r>
              <a:rPr lang="en"/>
              <a:t>Everyone understands </a:t>
            </a:r>
            <a:r>
              <a:rPr lang="en"/>
              <a:t>that when playing golf or such against your boss or an important client, you might not necessarily be trying your hardest to win</a:t>
            </a:r>
            <a:endParaRPr/>
          </a:p>
          <a:p>
            <a:pPr indent="-342900" lvl="0" marL="457200" rtl="0" algn="l">
              <a:spcBef>
                <a:spcPts val="0"/>
              </a:spcBef>
              <a:spcAft>
                <a:spcPts val="0"/>
              </a:spcAft>
              <a:buSzPts val="1800"/>
              <a:buChar char="●"/>
            </a:pPr>
            <a:r>
              <a:rPr lang="en"/>
              <a:t>Example of </a:t>
            </a:r>
            <a:r>
              <a:rPr b="1" lang="en"/>
              <a:t>Hanson's razor</a:t>
            </a:r>
            <a:r>
              <a:rPr lang="en"/>
              <a:t> (not to be confused with Hanlon's razor)</a:t>
            </a:r>
            <a:endParaRPr/>
          </a:p>
          <a:p>
            <a:pPr indent="-342900" lvl="0" marL="457200" rtl="0" algn="l">
              <a:spcBef>
                <a:spcPts val="0"/>
              </a:spcBef>
              <a:spcAft>
                <a:spcPts val="0"/>
              </a:spcAft>
              <a:buSzPts val="1800"/>
              <a:buChar char="●"/>
            </a:pPr>
            <a:r>
              <a:rPr lang="en"/>
              <a:t>Metagame is important for making the game itself worth playing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Rationality</a:t>
            </a:r>
            <a:endParaRPr/>
          </a:p>
        </p:txBody>
      </p:sp>
      <p:sp>
        <p:nvSpPr>
          <p:cNvPr id="109" name="Google Shape;109;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a:t>
            </a:r>
            <a:r>
              <a:rPr b="1" lang="en"/>
              <a:t>rational</a:t>
            </a:r>
            <a:r>
              <a:rPr lang="en"/>
              <a:t> agent is embedded in some environment</a:t>
            </a:r>
            <a:endParaRPr/>
          </a:p>
          <a:p>
            <a:pPr indent="-342900" lvl="0" marL="457200" rtl="0" algn="l">
              <a:spcBef>
                <a:spcPts val="0"/>
              </a:spcBef>
              <a:spcAft>
                <a:spcPts val="0"/>
              </a:spcAft>
              <a:buSzPts val="1800"/>
              <a:buChar char="●"/>
            </a:pPr>
            <a:r>
              <a:rPr lang="en"/>
              <a:t>The agent chooses its </a:t>
            </a:r>
            <a:r>
              <a:rPr b="1" lang="en"/>
              <a:t>actions</a:t>
            </a:r>
            <a:r>
              <a:rPr lang="en"/>
              <a:t> aiming to maximize the expected value of some </a:t>
            </a:r>
            <a:r>
              <a:rPr b="1" lang="en"/>
              <a:t>performance measure</a:t>
            </a:r>
            <a:r>
              <a:rPr lang="en"/>
              <a:t>, based on its </a:t>
            </a:r>
            <a:r>
              <a:rPr b="1" lang="en"/>
              <a:t>observations</a:t>
            </a:r>
            <a:endParaRPr b="1"/>
          </a:p>
          <a:p>
            <a:pPr indent="-342900" lvl="0" marL="457200" rtl="0" algn="l">
              <a:spcBef>
                <a:spcPts val="0"/>
              </a:spcBef>
              <a:spcAft>
                <a:spcPts val="0"/>
              </a:spcAft>
              <a:buSzPts val="1800"/>
              <a:buChar char="●"/>
            </a:pPr>
            <a:r>
              <a:rPr lang="en"/>
              <a:t>Agent can't just assign </a:t>
            </a:r>
            <a:r>
              <a:rPr lang="en"/>
              <a:t>everything</a:t>
            </a:r>
            <a:r>
              <a:rPr lang="en"/>
              <a:t> to be how it wants, but must achieve the desired outcome in the </a:t>
            </a:r>
            <a:r>
              <a:rPr lang="en"/>
              <a:t>environment</a:t>
            </a:r>
            <a:r>
              <a:rPr lang="en"/>
              <a:t> through</a:t>
            </a:r>
            <a:r>
              <a:rPr lang="en"/>
              <a:t> its limited set of actions</a:t>
            </a:r>
            <a:endParaRPr/>
          </a:p>
          <a:p>
            <a:pPr indent="-342900" lvl="0" marL="457200" rtl="0" algn="l">
              <a:spcBef>
                <a:spcPts val="0"/>
              </a:spcBef>
              <a:spcAft>
                <a:spcPts val="0"/>
              </a:spcAft>
              <a:buSzPts val="1800"/>
              <a:buChar char="●"/>
            </a:pPr>
            <a:r>
              <a:rPr lang="en"/>
              <a:t>Agent must make a choice between two or more </a:t>
            </a:r>
            <a:r>
              <a:rPr b="1" lang="en"/>
              <a:t>mutually exclusive</a:t>
            </a:r>
            <a:r>
              <a:rPr lang="en"/>
              <a:t> actions, otherwise there wouldn't be any decision making</a:t>
            </a:r>
            <a:endParaRPr/>
          </a:p>
          <a:p>
            <a:pPr indent="-342900" lvl="0" marL="457200" rtl="0" algn="l">
              <a:spcBef>
                <a:spcPts val="0"/>
              </a:spcBef>
              <a:spcAft>
                <a:spcPts val="0"/>
              </a:spcAft>
              <a:buSzPts val="1800"/>
              <a:buChar char="●"/>
            </a:pPr>
            <a:r>
              <a:rPr b="1" lang="en"/>
              <a:t>No backsies</a:t>
            </a:r>
            <a:r>
              <a:rPr lang="en"/>
              <a:t>: agent cannot undo actions to try out different actions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Multiplayer games</a:t>
            </a:r>
            <a:endParaRPr/>
          </a:p>
        </p:txBody>
      </p:sp>
      <p:sp>
        <p:nvSpPr>
          <p:cNvPr id="388" name="Google Shape;388;p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material on minimax algorithm erroneously claims that adding more players to a complete information sequential zero sum game doesn't change the minimax </a:t>
            </a:r>
            <a:r>
              <a:rPr lang="en"/>
              <a:t>algorithm</a:t>
            </a:r>
            <a:r>
              <a:rPr lang="en"/>
              <a:t> used to analyze it</a:t>
            </a:r>
            <a:endParaRPr/>
          </a:p>
          <a:p>
            <a:pPr indent="-342900" lvl="0" marL="457200" rtl="0" algn="l">
              <a:spcBef>
                <a:spcPts val="0"/>
              </a:spcBef>
              <a:spcAft>
                <a:spcPts val="0"/>
              </a:spcAft>
              <a:buSzPts val="1800"/>
              <a:buChar char="●"/>
            </a:pPr>
            <a:r>
              <a:rPr lang="en"/>
              <a:t>"Bu-bu-but each player just gets his turn at that level of recursion, </a:t>
            </a:r>
            <a:r>
              <a:rPr i="1" lang="en"/>
              <a:t>maaan</a:t>
            </a:r>
            <a:r>
              <a:rPr lang="en"/>
              <a:t>"</a:t>
            </a:r>
            <a:endParaRPr/>
          </a:p>
          <a:p>
            <a:pPr indent="-342900" lvl="0" marL="457200" rtl="0" algn="l">
              <a:spcBef>
                <a:spcPts val="0"/>
              </a:spcBef>
              <a:spcAft>
                <a:spcPts val="0"/>
              </a:spcAft>
              <a:buSzPts val="1800"/>
              <a:buChar char="●"/>
            </a:pPr>
            <a:r>
              <a:rPr lang="en"/>
              <a:t>Not true: adding a third player creates </a:t>
            </a:r>
            <a:r>
              <a:rPr b="1" lang="en"/>
              <a:t>alliances</a:t>
            </a:r>
            <a:r>
              <a:rPr lang="en"/>
              <a:t> and </a:t>
            </a:r>
            <a:r>
              <a:rPr b="1" lang="en"/>
              <a:t>kingmaker</a:t>
            </a:r>
            <a:r>
              <a:rPr lang="en"/>
              <a:t> situations</a:t>
            </a:r>
            <a:endParaRPr/>
          </a:p>
          <a:p>
            <a:pPr indent="-342900" lvl="0" marL="457200" rtl="0" algn="l">
              <a:spcBef>
                <a:spcPts val="0"/>
              </a:spcBef>
              <a:spcAft>
                <a:spcPts val="0"/>
              </a:spcAft>
              <a:buSzPts val="1800"/>
              <a:buChar char="●"/>
            </a:pPr>
            <a:r>
              <a:rPr lang="en"/>
              <a:t>Such situations can't possibly be analyzed without looking at surrounding metagame, and the future games that these players will be involved in</a:t>
            </a:r>
            <a:endParaRPr/>
          </a:p>
          <a:p>
            <a:pPr indent="-342900" lvl="0" marL="457200" rtl="0" algn="l">
              <a:spcBef>
                <a:spcPts val="0"/>
              </a:spcBef>
              <a:spcAft>
                <a:spcPts val="0"/>
              </a:spcAft>
              <a:buSzPts val="1800"/>
              <a:buChar char="●"/>
            </a:pPr>
            <a:r>
              <a:rPr lang="en"/>
              <a:t>Under what assumptions would some player betray an alliance?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Nature as Third Player</a:t>
            </a:r>
            <a:endParaRPr/>
          </a:p>
        </p:txBody>
      </p:sp>
      <p:sp>
        <p:nvSpPr>
          <p:cNvPr id="394" name="Google Shape;394;p6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Nature</a:t>
            </a:r>
            <a:r>
              <a:rPr lang="en"/>
              <a:t> can be thought of as a player that has no goals or metagame considerations (it always scores zero in the end, no matter what transpires)</a:t>
            </a:r>
            <a:endParaRPr/>
          </a:p>
          <a:p>
            <a:pPr indent="-342900" lvl="0" marL="457200" rtl="0" algn="l">
              <a:spcBef>
                <a:spcPts val="0"/>
              </a:spcBef>
              <a:spcAft>
                <a:spcPts val="0"/>
              </a:spcAft>
              <a:buSzPts val="1800"/>
              <a:buChar char="●"/>
            </a:pPr>
            <a:r>
              <a:rPr lang="en"/>
              <a:t>Nature especially will never take sides between the </a:t>
            </a:r>
            <a:r>
              <a:rPr lang="en"/>
              <a:t>actual</a:t>
            </a:r>
            <a:r>
              <a:rPr lang="en"/>
              <a:t> players</a:t>
            </a:r>
            <a:endParaRPr/>
          </a:p>
          <a:p>
            <a:pPr indent="-342900" lvl="0" marL="457200" rtl="0" algn="l">
              <a:spcBef>
                <a:spcPts val="0"/>
              </a:spcBef>
              <a:spcAft>
                <a:spcPts val="0"/>
              </a:spcAft>
              <a:buSzPts val="1800"/>
              <a:buChar char="●"/>
            </a:pPr>
            <a:r>
              <a:rPr lang="en"/>
              <a:t>Assuming that the third player is Nature, game can be analyzed within its microworld without having to resort to metagame assumptions</a:t>
            </a:r>
            <a:endParaRPr/>
          </a:p>
          <a:p>
            <a:pPr indent="-342900" lvl="0" marL="457200" rtl="0" algn="l">
              <a:spcBef>
                <a:spcPts val="0"/>
              </a:spcBef>
              <a:spcAft>
                <a:spcPts val="0"/>
              </a:spcAft>
              <a:buSzPts val="1800"/>
              <a:buChar char="●"/>
            </a:pPr>
            <a:r>
              <a:rPr lang="en"/>
              <a:t>In its </a:t>
            </a:r>
            <a:r>
              <a:rPr lang="en"/>
              <a:t>turn, N</a:t>
            </a:r>
            <a:r>
              <a:rPr lang="en"/>
              <a:t>ature makes random moves from some probability distribution</a:t>
            </a:r>
            <a:endParaRPr/>
          </a:p>
          <a:p>
            <a:pPr indent="-342900" lvl="0" marL="457200" rtl="0" algn="l">
              <a:spcBef>
                <a:spcPts val="0"/>
              </a:spcBef>
              <a:spcAft>
                <a:spcPts val="0"/>
              </a:spcAft>
              <a:buSzPts val="1800"/>
              <a:buChar char="●"/>
            </a:pPr>
            <a:r>
              <a:rPr lang="en"/>
              <a:t>Moves of Nature affect the possible moves and outcomes of actual players</a:t>
            </a:r>
            <a:endParaRPr/>
          </a:p>
          <a:p>
            <a:pPr indent="-342900" lvl="0" marL="457200" rtl="0" algn="l">
              <a:spcBef>
                <a:spcPts val="0"/>
              </a:spcBef>
              <a:spcAft>
                <a:spcPts val="0"/>
              </a:spcAft>
              <a:buSzPts val="1800"/>
              <a:buChar char="●"/>
            </a:pPr>
            <a:r>
              <a:rPr lang="en"/>
              <a:t>Randomness in general tends to help the weaker player (consider chess vs. heads-up no limit Texas hold'em poker)</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Expectimax</a:t>
            </a:r>
            <a:endParaRPr/>
          </a:p>
        </p:txBody>
      </p:sp>
      <p:sp>
        <p:nvSpPr>
          <p:cNvPr id="400" name="Google Shape;400;p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Random moves make search tree branch massively sideways</a:t>
            </a:r>
            <a:endParaRPr/>
          </a:p>
          <a:p>
            <a:pPr indent="-342900" lvl="0" marL="457200" rtl="0" algn="l">
              <a:spcBef>
                <a:spcPts val="0"/>
              </a:spcBef>
              <a:spcAft>
                <a:spcPts val="0"/>
              </a:spcAft>
              <a:buSzPts val="1800"/>
              <a:buChar char="●"/>
            </a:pPr>
            <a:r>
              <a:rPr lang="en"/>
              <a:t>Furthermore, value of state is no longer a single number, but a probability distribution, and unlike numbers, those are not totally ordered</a:t>
            </a:r>
            <a:endParaRPr/>
          </a:p>
          <a:p>
            <a:pPr indent="-342900" lvl="0" marL="457200" rtl="0" algn="l">
              <a:spcBef>
                <a:spcPts val="0"/>
              </a:spcBef>
              <a:spcAft>
                <a:spcPts val="0"/>
              </a:spcAft>
              <a:buSzPts val="1800"/>
              <a:buChar char="●"/>
            </a:pPr>
            <a:r>
              <a:rPr lang="en"/>
              <a:t>To allow comparison of moves, collapse each distribution to its </a:t>
            </a:r>
            <a:r>
              <a:rPr b="1" lang="en"/>
              <a:t>mean</a:t>
            </a:r>
            <a:endParaRPr b="1"/>
          </a:p>
          <a:p>
            <a:pPr indent="-342900" lvl="0" marL="457200" rtl="0" algn="l">
              <a:spcBef>
                <a:spcPts val="0"/>
              </a:spcBef>
              <a:spcAft>
                <a:spcPts val="0"/>
              </a:spcAft>
              <a:buSzPts val="1800"/>
              <a:buChar char="●"/>
            </a:pPr>
            <a:r>
              <a:rPr b="1" lang="en"/>
              <a:t>Expectimax</a:t>
            </a:r>
            <a:r>
              <a:rPr lang="en"/>
              <a:t> as generalization of minimax algorithm</a:t>
            </a:r>
            <a:endParaRPr/>
          </a:p>
          <a:p>
            <a:pPr indent="-342900" lvl="0" marL="457200" rtl="0" algn="l">
              <a:spcBef>
                <a:spcPts val="0"/>
              </a:spcBef>
              <a:spcAft>
                <a:spcPts val="0"/>
              </a:spcAft>
              <a:buSzPts val="1800"/>
              <a:buChar char="●"/>
            </a:pPr>
            <a:r>
              <a:rPr lang="en"/>
              <a:t>Analysis requires utilities of outcomes to be linear, which is not the case with money once the stakes get sufficiently high</a:t>
            </a:r>
            <a:endParaRPr/>
          </a:p>
          <a:p>
            <a:pPr indent="-342900" lvl="0" marL="457200" rtl="0" algn="l">
              <a:spcBef>
                <a:spcPts val="0"/>
              </a:spcBef>
              <a:spcAft>
                <a:spcPts val="0"/>
              </a:spcAft>
              <a:buSzPts val="1800"/>
              <a:buChar char="●"/>
            </a:pPr>
            <a:r>
              <a:rPr lang="en"/>
              <a:t>When playing for money, two distributions can have the same expected value, yet have massively different expected utility</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Nonzero Sum Games</a:t>
            </a:r>
            <a:endParaRPr/>
          </a:p>
        </p:txBody>
      </p:sp>
      <p:sp>
        <p:nvSpPr>
          <p:cNvPr id="406" name="Google Shape;406;p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does analysis change if the outcomes for players are not zero sum?</a:t>
            </a:r>
            <a:endParaRPr/>
          </a:p>
          <a:p>
            <a:pPr indent="-342900" lvl="0" marL="457200" rtl="0" algn="l">
              <a:spcBef>
                <a:spcPts val="0"/>
              </a:spcBef>
              <a:spcAft>
                <a:spcPts val="0"/>
              </a:spcAft>
              <a:buSzPts val="1800"/>
              <a:buChar char="●"/>
            </a:pPr>
            <a:r>
              <a:rPr lang="en"/>
              <a:t>Game could have partially adversarial and partially co-operative aspects, depending on the structure of its state space</a:t>
            </a:r>
            <a:endParaRPr/>
          </a:p>
          <a:p>
            <a:pPr indent="-342900" lvl="0" marL="457200" rtl="0" algn="l">
              <a:spcBef>
                <a:spcPts val="0"/>
              </a:spcBef>
              <a:spcAft>
                <a:spcPts val="0"/>
              </a:spcAft>
              <a:buSzPts val="1800"/>
              <a:buChar char="●"/>
            </a:pPr>
            <a:r>
              <a:rPr lang="en"/>
              <a:t>Again, such games cannot be analyzed within the microworld of a single game, but the surrounding metagame needs to be taken into consideration</a:t>
            </a:r>
            <a:endParaRPr/>
          </a:p>
          <a:p>
            <a:pPr indent="-342900" lvl="0" marL="457200" rtl="0" algn="l">
              <a:spcBef>
                <a:spcPts val="0"/>
              </a:spcBef>
              <a:spcAft>
                <a:spcPts val="0"/>
              </a:spcAft>
              <a:buSzPts val="1800"/>
              <a:buChar char="●"/>
            </a:pPr>
            <a:r>
              <a:rPr lang="en"/>
              <a:t>Future games and reputation determine whether an agent should take a trust fall in the current </a:t>
            </a:r>
            <a:r>
              <a:rPr lang="en"/>
              <a:t>match</a:t>
            </a:r>
            <a:r>
              <a:rPr lang="en"/>
              <a:t> so that both agents to score better, if the other agent can betray them to grab all the moolah</a:t>
            </a:r>
            <a:endParaRPr/>
          </a:p>
          <a:p>
            <a:pPr indent="0" lvl="0" marL="0" rtl="0" algn="l">
              <a:spcBef>
                <a:spcPts val="120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Cooperative</a:t>
            </a:r>
            <a:r>
              <a:rPr lang="en"/>
              <a:t> Games</a:t>
            </a:r>
            <a:endParaRPr/>
          </a:p>
        </p:txBody>
      </p:sp>
      <p:sp>
        <p:nvSpPr>
          <p:cNvPr id="412" name="Google Shape;412;p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Game theory covers even fully cooperative games where an agent can never gain by making another agent worse off</a:t>
            </a:r>
            <a:endParaRPr/>
          </a:p>
          <a:p>
            <a:pPr indent="-342900" lvl="0" marL="457200" rtl="0" algn="l">
              <a:spcBef>
                <a:spcPts val="0"/>
              </a:spcBef>
              <a:spcAft>
                <a:spcPts val="0"/>
              </a:spcAft>
              <a:buSzPts val="1800"/>
              <a:buChar char="●"/>
            </a:pPr>
            <a:r>
              <a:rPr lang="en"/>
              <a:t>For example, all agents will get the same score in the end, and should therefore work as a team to reach this shared common goal</a:t>
            </a:r>
            <a:endParaRPr/>
          </a:p>
          <a:p>
            <a:pPr indent="-342900" lvl="0" marL="457200" rtl="0" algn="l">
              <a:spcBef>
                <a:spcPts val="0"/>
              </a:spcBef>
              <a:spcAft>
                <a:spcPts val="0"/>
              </a:spcAft>
              <a:buSzPts val="1800"/>
              <a:buChar char="●"/>
            </a:pPr>
            <a:r>
              <a:rPr lang="en"/>
              <a:t>To make such game interesting, environment isn't fully observable</a:t>
            </a:r>
            <a:endParaRPr/>
          </a:p>
          <a:p>
            <a:pPr indent="-342900" lvl="0" marL="457200" rtl="0" algn="l">
              <a:spcBef>
                <a:spcPts val="0"/>
              </a:spcBef>
              <a:spcAft>
                <a:spcPts val="0"/>
              </a:spcAft>
              <a:buSzPts val="1800"/>
              <a:buChar char="●"/>
            </a:pPr>
            <a:r>
              <a:rPr lang="en"/>
              <a:t>Agents are not allowed to use </a:t>
            </a:r>
            <a:r>
              <a:rPr b="1" lang="en"/>
              <a:t>back channel communications</a:t>
            </a:r>
            <a:r>
              <a:rPr lang="en"/>
              <a:t>, but must communicate and coordinate within the physics of the </a:t>
            </a:r>
            <a:r>
              <a:rPr lang="en"/>
              <a:t>environment</a:t>
            </a:r>
            <a:endParaRPr/>
          </a:p>
          <a:p>
            <a:pPr indent="-342900" lvl="0" marL="457200" rtl="0" algn="l">
              <a:spcBef>
                <a:spcPts val="0"/>
              </a:spcBef>
              <a:spcAft>
                <a:spcPts val="0"/>
              </a:spcAft>
              <a:buSzPts val="1800"/>
              <a:buChar char="●"/>
            </a:pPr>
            <a:r>
              <a:rPr lang="en"/>
              <a:t>Actions have a component of communication in addition to actually achieving the desired outcomes in the environment itself</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of Incomplete Information</a:t>
            </a:r>
            <a:endParaRPr/>
          </a:p>
        </p:txBody>
      </p:sp>
      <p:sp>
        <p:nvSpPr>
          <p:cNvPr id="418" name="Google Shape;418;p6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Unlike chess or backgammon, most card games don't allow players to observe the entire current state of the game</a:t>
            </a:r>
            <a:endParaRPr/>
          </a:p>
          <a:p>
            <a:pPr indent="-342900" lvl="0" marL="457200" rtl="0" algn="l">
              <a:spcBef>
                <a:spcPts val="0"/>
              </a:spcBef>
              <a:spcAft>
                <a:spcPts val="0"/>
              </a:spcAft>
              <a:buSzPts val="1800"/>
              <a:buChar char="●"/>
            </a:pPr>
            <a:r>
              <a:rPr lang="en"/>
              <a:t>State space search with minimax doesn't work</a:t>
            </a:r>
            <a:endParaRPr/>
          </a:p>
          <a:p>
            <a:pPr indent="-342900" lvl="0" marL="457200" rtl="0" algn="l">
              <a:spcBef>
                <a:spcPts val="0"/>
              </a:spcBef>
              <a:spcAft>
                <a:spcPts val="0"/>
              </a:spcAft>
              <a:buSzPts val="1800"/>
              <a:buChar char="●"/>
            </a:pPr>
            <a:r>
              <a:rPr lang="en"/>
              <a:t>Even for one player, such a </a:t>
            </a:r>
            <a:r>
              <a:rPr lang="en"/>
              <a:t>system</a:t>
            </a:r>
            <a:r>
              <a:rPr lang="en"/>
              <a:t> becomes a </a:t>
            </a:r>
            <a:r>
              <a:rPr b="1" lang="en"/>
              <a:t>partially observable Markov decision process (POMDP)</a:t>
            </a:r>
            <a:r>
              <a:rPr lang="en"/>
              <a:t>, already a complex problem on its own</a:t>
            </a:r>
            <a:endParaRPr/>
          </a:p>
          <a:p>
            <a:pPr indent="-342900" lvl="0" marL="457200" rtl="0" algn="l">
              <a:spcBef>
                <a:spcPts val="0"/>
              </a:spcBef>
              <a:spcAft>
                <a:spcPts val="0"/>
              </a:spcAft>
              <a:buSzPts val="1800"/>
              <a:buChar char="●"/>
            </a:pPr>
            <a:r>
              <a:rPr lang="en"/>
              <a:t>For multiple adversarial </a:t>
            </a:r>
            <a:r>
              <a:rPr lang="en"/>
              <a:t>players, the problem is highly nontrivial</a:t>
            </a:r>
            <a:endParaRPr/>
          </a:p>
          <a:p>
            <a:pPr indent="-342900" lvl="0" marL="457200" rtl="0" algn="l">
              <a:spcBef>
                <a:spcPts val="0"/>
              </a:spcBef>
              <a:spcAft>
                <a:spcPts val="0"/>
              </a:spcAft>
              <a:buSzPts val="1800"/>
              <a:buChar char="●"/>
            </a:pPr>
            <a:r>
              <a:rPr lang="en"/>
              <a:t>Best computer players for poker and bridge do not dominate humans the same way as best chess and Go computers players do these days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Simultaneous Moves</a:t>
            </a:r>
            <a:endParaRPr/>
          </a:p>
        </p:txBody>
      </p:sp>
      <p:sp>
        <p:nvSpPr>
          <p:cNvPr id="424" name="Google Shape;424;p6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Minimax algorithm assumes a sequential game of alternating turns, so players </a:t>
            </a:r>
            <a:r>
              <a:rPr lang="en"/>
              <a:t>don't have to commit to moves until they have seen the opponent's move</a:t>
            </a:r>
            <a:endParaRPr/>
          </a:p>
          <a:p>
            <a:pPr indent="-334327" lvl="0" marL="457200" rtl="0" algn="l">
              <a:spcBef>
                <a:spcPts val="0"/>
              </a:spcBef>
              <a:spcAft>
                <a:spcPts val="0"/>
              </a:spcAft>
              <a:buSzPct val="100000"/>
              <a:buChar char="●"/>
            </a:pPr>
            <a:r>
              <a:rPr lang="en"/>
              <a:t>Rock-paper-scissors as a sequential game would be pretty boring</a:t>
            </a:r>
            <a:endParaRPr/>
          </a:p>
          <a:p>
            <a:pPr indent="-334327" lvl="0" marL="457200" rtl="0" algn="l">
              <a:spcBef>
                <a:spcPts val="0"/>
              </a:spcBef>
              <a:spcAft>
                <a:spcPts val="0"/>
              </a:spcAft>
              <a:buSzPct val="100000"/>
              <a:buChar char="●"/>
            </a:pPr>
            <a:r>
              <a:rPr b="1" lang="en"/>
              <a:t>Single-shot game</a:t>
            </a:r>
            <a:r>
              <a:rPr lang="en"/>
              <a:t> (e.g. soccer penalty shoot) analyzed as a table whose rows and columns are the possible moves of both players</a:t>
            </a:r>
            <a:endParaRPr/>
          </a:p>
          <a:p>
            <a:pPr indent="-334327" lvl="0" marL="457200" rtl="0" algn="l">
              <a:spcBef>
                <a:spcPts val="0"/>
              </a:spcBef>
              <a:spcAft>
                <a:spcPts val="0"/>
              </a:spcAft>
              <a:buSzPct val="100000"/>
              <a:buChar char="●"/>
            </a:pPr>
            <a:r>
              <a:rPr lang="en"/>
              <a:t>Nash equilibrium strategy no longer a deterministic principal variation line, but a probability distribution of moves for each player</a:t>
            </a:r>
            <a:endParaRPr/>
          </a:p>
          <a:p>
            <a:pPr indent="-334327" lvl="0" marL="457200" rtl="0" algn="l">
              <a:spcBef>
                <a:spcPts val="0"/>
              </a:spcBef>
              <a:spcAft>
                <a:spcPts val="0"/>
              </a:spcAft>
              <a:buSzPct val="100000"/>
              <a:buChar char="●"/>
            </a:pPr>
            <a:r>
              <a:rPr lang="en"/>
              <a:t>Players choose their probability distributions, after which the outcome is out of their hands after they have rolled the random dice to make the actual move</a:t>
            </a:r>
            <a:endParaRPr/>
          </a:p>
          <a:p>
            <a:pPr indent="-334327" lvl="0" marL="457200" rtl="0" algn="l">
              <a:spcBef>
                <a:spcPts val="0"/>
              </a:spcBef>
              <a:spcAft>
                <a:spcPts val="0"/>
              </a:spcAft>
              <a:buSzPct val="100000"/>
              <a:buChar char="●"/>
            </a:pPr>
            <a:r>
              <a:rPr lang="en"/>
              <a:t>"Pre-game is the real game", as the famous expression goes</a:t>
            </a:r>
            <a:endParaRPr/>
          </a:p>
          <a:p>
            <a:pPr indent="0" lvl="0" marL="457200" rtl="0" algn="l">
              <a:spcBef>
                <a:spcPts val="1200"/>
              </a:spcBef>
              <a:spcAft>
                <a:spcPts val="12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9"/>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3: Constraint Satisfaction</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 Constraints, Global Effect </a:t>
            </a:r>
            <a:endParaRPr/>
          </a:p>
        </p:txBody>
      </p:sp>
      <p:sp>
        <p:nvSpPr>
          <p:cNvPr id="435" name="Google Shape;435;p7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individual </a:t>
            </a:r>
            <a:r>
              <a:rPr b="1" lang="en"/>
              <a:t>constraint</a:t>
            </a:r>
            <a:r>
              <a:rPr lang="en"/>
              <a:t> connects together only a handful of variables</a:t>
            </a:r>
            <a:endParaRPr/>
          </a:p>
          <a:p>
            <a:pPr indent="-342900" lvl="0" marL="457200" rtl="0" algn="l">
              <a:spcBef>
                <a:spcPts val="0"/>
              </a:spcBef>
              <a:spcAft>
                <a:spcPts val="0"/>
              </a:spcAft>
              <a:buSzPts val="1800"/>
              <a:buChar char="●"/>
            </a:pPr>
            <a:r>
              <a:rPr lang="en"/>
              <a:t>Because the same variable can occur in multiple constraints, these constraints create a complex network of dependencies and implications</a:t>
            </a:r>
            <a:endParaRPr/>
          </a:p>
          <a:p>
            <a:pPr indent="-342900" lvl="0" marL="457200" rtl="0" algn="l">
              <a:spcBef>
                <a:spcPts val="0"/>
              </a:spcBef>
              <a:spcAft>
                <a:spcPts val="0"/>
              </a:spcAft>
              <a:buSzPts val="1800"/>
              <a:buChar char="●"/>
            </a:pPr>
            <a:r>
              <a:rPr lang="en"/>
              <a:t>Each individual constraint is simple, yet the resulting network is complex!</a:t>
            </a:r>
            <a:endParaRPr/>
          </a:p>
          <a:p>
            <a:pPr indent="-342900" lvl="0" marL="457200" rtl="0" algn="l">
              <a:spcBef>
                <a:spcPts val="0"/>
              </a:spcBef>
              <a:spcAft>
                <a:spcPts val="0"/>
              </a:spcAft>
              <a:buSzPts val="1800"/>
              <a:buChar char="●"/>
            </a:pPr>
            <a:r>
              <a:rPr lang="en"/>
              <a:t>Even if each variable is a </a:t>
            </a:r>
            <a:r>
              <a:rPr lang="en"/>
              <a:t>boolean</a:t>
            </a:r>
            <a:r>
              <a:rPr lang="en"/>
              <a:t> truth value, and every constraint is a </a:t>
            </a:r>
            <a:r>
              <a:rPr b="1" lang="en"/>
              <a:t>disjunction</a:t>
            </a:r>
            <a:r>
              <a:rPr lang="en"/>
              <a:t> of these variables and their literals, any computational problem whose running time has a known upper limit can be encoded into a constraint satisfaction problem of this form</a:t>
            </a:r>
            <a:endParaRPr/>
          </a:p>
          <a:p>
            <a:pPr indent="-342900" lvl="0" marL="457200" rtl="0" algn="l">
              <a:spcBef>
                <a:spcPts val="0"/>
              </a:spcBef>
              <a:spcAft>
                <a:spcPts val="0"/>
              </a:spcAft>
              <a:buSzPts val="1800"/>
              <a:buChar char="●"/>
            </a:pPr>
            <a:r>
              <a:rPr lang="en"/>
              <a:t>The famous </a:t>
            </a:r>
            <a:r>
              <a:rPr b="1" lang="en"/>
              <a:t>3-CNF-SAT</a:t>
            </a:r>
            <a:r>
              <a:rPr lang="en"/>
              <a:t> problem is </a:t>
            </a:r>
            <a:r>
              <a:rPr b="1" lang="en"/>
              <a:t>NP-complete</a:t>
            </a:r>
            <a:r>
              <a:rPr lang="en"/>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Race Against The Hydra</a:t>
            </a:r>
            <a:endParaRPr/>
          </a:p>
        </p:txBody>
      </p:sp>
      <p:sp>
        <p:nvSpPr>
          <p:cNvPr id="441" name="Google Shape;441;p7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that running time of depth-first search is O(</a:t>
            </a:r>
            <a:r>
              <a:rPr i="1" lang="en"/>
              <a:t>b</a:t>
            </a:r>
            <a:r>
              <a:rPr baseline="30000" i="1" lang="en"/>
              <a:t>d</a:t>
            </a:r>
            <a:r>
              <a:rPr lang="en"/>
              <a:t>)</a:t>
            </a:r>
            <a:endParaRPr/>
          </a:p>
          <a:p>
            <a:pPr indent="-342900" lvl="0" marL="457200" rtl="0" algn="l">
              <a:spcBef>
                <a:spcPts val="0"/>
              </a:spcBef>
              <a:spcAft>
                <a:spcPts val="0"/>
              </a:spcAft>
              <a:buSzPts val="1800"/>
              <a:buChar char="●"/>
            </a:pPr>
            <a:r>
              <a:rPr lang="en"/>
              <a:t>Since </a:t>
            </a:r>
            <a:r>
              <a:rPr i="1" lang="en"/>
              <a:t>d</a:t>
            </a:r>
            <a:r>
              <a:rPr lang="en"/>
              <a:t> is same for all CSP branches, we can't do anything about it, so the branching factor </a:t>
            </a:r>
            <a:r>
              <a:rPr i="1" lang="en"/>
              <a:t>b</a:t>
            </a:r>
            <a:r>
              <a:rPr lang="en"/>
              <a:t> determines the maximum running time of the algorithm</a:t>
            </a:r>
            <a:endParaRPr/>
          </a:p>
          <a:p>
            <a:pPr indent="-342900" lvl="0" marL="457200" rtl="0" algn="l">
              <a:spcBef>
                <a:spcPts val="0"/>
              </a:spcBef>
              <a:spcAft>
                <a:spcPts val="0"/>
              </a:spcAft>
              <a:buSzPts val="1800"/>
              <a:buChar char="●"/>
            </a:pPr>
            <a:r>
              <a:rPr lang="en"/>
              <a:t>Efficiency of </a:t>
            </a:r>
            <a:r>
              <a:rPr lang="en"/>
              <a:t>backtracking</a:t>
            </a:r>
            <a:r>
              <a:rPr lang="en"/>
              <a:t> greatly depends on </a:t>
            </a:r>
            <a:r>
              <a:rPr b="1" lang="en"/>
              <a:t>current variable selection</a:t>
            </a:r>
            <a:endParaRPr b="1"/>
          </a:p>
          <a:p>
            <a:pPr indent="-342900" lvl="0" marL="457200" rtl="0" algn="l">
              <a:spcBef>
                <a:spcPts val="0"/>
              </a:spcBef>
              <a:spcAft>
                <a:spcPts val="0"/>
              </a:spcAft>
              <a:buSzPts val="1800"/>
              <a:buChar char="●"/>
            </a:pPr>
            <a:r>
              <a:rPr lang="en"/>
              <a:t>Good choice for current variable eliminates remaining values from as many unassigned variables as possible, lowering </a:t>
            </a:r>
            <a:r>
              <a:rPr i="1" lang="en"/>
              <a:t>b</a:t>
            </a:r>
            <a:r>
              <a:rPr lang="en"/>
              <a:t> down the line</a:t>
            </a:r>
            <a:endParaRPr/>
          </a:p>
          <a:p>
            <a:pPr indent="-342900" lvl="0" marL="457200" rtl="0" algn="l">
              <a:spcBef>
                <a:spcPts val="0"/>
              </a:spcBef>
              <a:spcAft>
                <a:spcPts val="0"/>
              </a:spcAft>
              <a:buSzPts val="1800"/>
              <a:buChar char="●"/>
            </a:pPr>
            <a:r>
              <a:rPr lang="en"/>
              <a:t>As we explore the tree, nodes try to </a:t>
            </a:r>
            <a:r>
              <a:rPr lang="en"/>
              <a:t>branch</a:t>
            </a:r>
            <a:r>
              <a:rPr lang="en"/>
              <a:t> sideways exponentially</a:t>
            </a:r>
            <a:endParaRPr/>
          </a:p>
          <a:p>
            <a:pPr indent="-342900" lvl="0" marL="457200" rtl="0" algn="l">
              <a:spcBef>
                <a:spcPts val="0"/>
              </a:spcBef>
              <a:spcAft>
                <a:spcPts val="0"/>
              </a:spcAft>
              <a:buSzPts val="1800"/>
              <a:buChar char="●"/>
            </a:pPr>
            <a:r>
              <a:rPr lang="en"/>
              <a:t>The recursion is a race between these heads of the hydra and the assignments to current variables to chop off future heads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Moravec's Paradox</a:t>
            </a:r>
            <a:endParaRPr/>
          </a:p>
        </p:txBody>
      </p:sp>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Humans are good in operating in unknown </a:t>
            </a:r>
            <a:r>
              <a:rPr lang="en"/>
              <a:t>physical reality, but need to be heavily trained to think using abstractions</a:t>
            </a:r>
            <a:endParaRPr/>
          </a:p>
          <a:p>
            <a:pPr indent="-342900" lvl="0" marL="457200" rtl="0" algn="l">
              <a:spcBef>
                <a:spcPts val="0"/>
              </a:spcBef>
              <a:spcAft>
                <a:spcPts val="0"/>
              </a:spcAft>
              <a:buSzPts val="1800"/>
              <a:buChar char="●"/>
            </a:pPr>
            <a:r>
              <a:rPr lang="en"/>
              <a:t>Computers are the opposite of this, so they work best in problems that can be fully abstracted away from the underlying physical media, warts and all</a:t>
            </a:r>
            <a:endParaRPr/>
          </a:p>
          <a:p>
            <a:pPr indent="-342900" lvl="0" marL="457200" rtl="0" algn="l">
              <a:spcBef>
                <a:spcPts val="0"/>
              </a:spcBef>
              <a:spcAft>
                <a:spcPts val="0"/>
              </a:spcAft>
              <a:buSzPts val="1800"/>
              <a:buChar char="●"/>
            </a:pPr>
            <a:r>
              <a:rPr b="1" lang="en"/>
              <a:t>Moravec's Paradox</a:t>
            </a:r>
            <a:r>
              <a:rPr lang="en"/>
              <a:t> is the observation that even though computers can play chess and other games better than humans, they can't do simple things that any healthy five year old is expected to do</a:t>
            </a:r>
            <a:endParaRPr/>
          </a:p>
          <a:p>
            <a:pPr indent="-342900" lvl="0" marL="457200" rtl="0" algn="l">
              <a:spcBef>
                <a:spcPts val="0"/>
              </a:spcBef>
              <a:spcAft>
                <a:spcPts val="0"/>
              </a:spcAft>
              <a:buSzPts val="1800"/>
              <a:buChar char="●"/>
            </a:pPr>
            <a:r>
              <a:rPr lang="en"/>
              <a:t>Computers can't "walk and chew gum at the same time"</a:t>
            </a:r>
            <a:endParaRPr/>
          </a:p>
          <a:p>
            <a:pPr indent="-342900" lvl="0" marL="457200" rtl="0" algn="l">
              <a:spcBef>
                <a:spcPts val="0"/>
              </a:spcBef>
              <a:spcAft>
                <a:spcPts val="0"/>
              </a:spcAft>
              <a:buSzPts val="1800"/>
              <a:buChar char="●"/>
            </a:pPr>
            <a:r>
              <a:rPr lang="en"/>
              <a:t>We are good at catching frisbees, despite being not so good in solving differential equations that govern their flight paths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Minimum Remaining Values</a:t>
            </a:r>
            <a:endParaRPr/>
          </a:p>
        </p:txBody>
      </p:sp>
      <p:sp>
        <p:nvSpPr>
          <p:cNvPr id="447" name="Google Shape;447;p7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choice of which unassigned variable to fill in next, we choose the unassigned </a:t>
            </a:r>
            <a:r>
              <a:rPr lang="en"/>
              <a:t>variable</a:t>
            </a:r>
            <a:r>
              <a:rPr lang="en"/>
              <a:t> with the lowest remaining </a:t>
            </a:r>
            <a:r>
              <a:rPr i="1" lang="en"/>
              <a:t>b</a:t>
            </a:r>
            <a:endParaRPr i="1"/>
          </a:p>
          <a:p>
            <a:pPr indent="-342900" lvl="0" marL="457200" rtl="0" algn="l">
              <a:spcBef>
                <a:spcPts val="0"/>
              </a:spcBef>
              <a:spcAft>
                <a:spcPts val="0"/>
              </a:spcAft>
              <a:buSzPts val="1800"/>
              <a:buChar char="●"/>
            </a:pPr>
            <a:r>
              <a:rPr lang="en"/>
              <a:t>Best case scenario is that the chosen variable has only one remaining value after the previous assignments, making that level essentially a "</a:t>
            </a:r>
            <a:r>
              <a:rPr b="1" lang="en"/>
              <a:t>bye</a:t>
            </a:r>
            <a:r>
              <a:rPr lang="en"/>
              <a:t>" for us in an upside-down cup tournament</a:t>
            </a:r>
            <a:endParaRPr/>
          </a:p>
          <a:p>
            <a:pPr indent="-342900" lvl="0" marL="457200" rtl="0" algn="l">
              <a:spcBef>
                <a:spcPts val="0"/>
              </a:spcBef>
              <a:spcAft>
                <a:spcPts val="0"/>
              </a:spcAft>
              <a:buSzPts val="1800"/>
              <a:buChar char="●"/>
            </a:pPr>
            <a:r>
              <a:rPr lang="en"/>
              <a:t>Since we have to fill in every variable anyway, we can't possibly save time by postponing the assignment to that variable to be done later</a:t>
            </a:r>
            <a:endParaRPr/>
          </a:p>
          <a:p>
            <a:pPr indent="-342900" lvl="0" marL="457200" rtl="0" algn="l">
              <a:spcBef>
                <a:spcPts val="0"/>
              </a:spcBef>
              <a:spcAft>
                <a:spcPts val="0"/>
              </a:spcAft>
              <a:buSzPts val="1800"/>
              <a:buChar char="●"/>
            </a:pPr>
            <a:r>
              <a:rPr lang="en"/>
              <a:t>Besides, assigning that variable now eliminates possible values from other unassigned variables that appear in same constraints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Accept the Things You Cannot Change…</a:t>
            </a:r>
            <a:endParaRPr/>
          </a:p>
        </p:txBody>
      </p:sp>
      <p:sp>
        <p:nvSpPr>
          <p:cNvPr id="453" name="Google Shape;453;p7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seems counterintuitive to look for reasons to turn back as soon as possible, as if we were trying to fail </a:t>
            </a:r>
            <a:r>
              <a:rPr lang="en"/>
              <a:t>instead</a:t>
            </a:r>
            <a:r>
              <a:rPr lang="en"/>
              <a:t> of trying to complete the solution</a:t>
            </a:r>
            <a:endParaRPr/>
          </a:p>
          <a:p>
            <a:pPr indent="-342900" lvl="0" marL="457200" rtl="0" algn="l">
              <a:spcBef>
                <a:spcPts val="0"/>
              </a:spcBef>
              <a:spcAft>
                <a:spcPts val="0"/>
              </a:spcAft>
              <a:buSzPts val="1800"/>
              <a:buChar char="●"/>
            </a:pPr>
            <a:r>
              <a:rPr lang="en"/>
              <a:t>However, if the current partial assignment </a:t>
            </a:r>
            <a:r>
              <a:rPr lang="en"/>
              <a:t>has already painted us in a corner</a:t>
            </a:r>
            <a:r>
              <a:rPr lang="en"/>
              <a:t> so that no solutions can be extended from it, nothing we do can change that</a:t>
            </a:r>
            <a:endParaRPr/>
          </a:p>
          <a:p>
            <a:pPr indent="-342900" lvl="0" marL="457200" rtl="0" algn="l">
              <a:spcBef>
                <a:spcPts val="0"/>
              </a:spcBef>
              <a:spcAft>
                <a:spcPts val="0"/>
              </a:spcAft>
              <a:buSzPts val="1800"/>
              <a:buChar char="●"/>
            </a:pPr>
            <a:r>
              <a:rPr lang="en"/>
              <a:t>When going the wrong way, it's always better to turn back sooner </a:t>
            </a:r>
            <a:r>
              <a:rPr lang="en"/>
              <a:t>than</a:t>
            </a:r>
            <a:r>
              <a:rPr lang="en"/>
              <a:t> later!</a:t>
            </a:r>
            <a:endParaRPr/>
          </a:p>
          <a:p>
            <a:pPr indent="-342900" lvl="0" marL="457200" rtl="0" algn="l">
              <a:spcBef>
                <a:spcPts val="0"/>
              </a:spcBef>
              <a:spcAft>
                <a:spcPts val="0"/>
              </a:spcAft>
              <a:buSzPts val="1800"/>
              <a:buChar char="●"/>
            </a:pPr>
            <a:r>
              <a:rPr lang="en"/>
              <a:t>If the partial assignment is bad, we want to know this as soon as possible</a:t>
            </a:r>
            <a:endParaRPr/>
          </a:p>
          <a:p>
            <a:pPr indent="-342900" lvl="0" marL="457200" rtl="0" algn="l">
              <a:spcBef>
                <a:spcPts val="0"/>
              </a:spcBef>
              <a:spcAft>
                <a:spcPts val="0"/>
              </a:spcAft>
              <a:buSzPts val="1800"/>
              <a:buChar char="●"/>
            </a:pPr>
            <a:r>
              <a:rPr lang="en"/>
              <a:t>Knowing that the current partial </a:t>
            </a:r>
            <a:r>
              <a:rPr lang="en"/>
              <a:t>assignment</a:t>
            </a:r>
            <a:r>
              <a:rPr lang="en"/>
              <a:t> will </a:t>
            </a:r>
            <a:r>
              <a:rPr lang="en"/>
              <a:t>lead</a:t>
            </a:r>
            <a:r>
              <a:rPr lang="en"/>
              <a:t> to a legal solution </a:t>
            </a:r>
            <a:r>
              <a:rPr lang="en"/>
              <a:t>would</a:t>
            </a:r>
            <a:r>
              <a:rPr lang="en"/>
              <a:t> not help us anyway, since this knowledge doesn't change any of the steps that we will take </a:t>
            </a:r>
            <a:r>
              <a:rPr lang="en"/>
              <a:t>completing</a:t>
            </a:r>
            <a:r>
              <a:rPr lang="en"/>
              <a:t> that branch!</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Auxiliary Data Structures</a:t>
            </a:r>
            <a:endParaRPr/>
          </a:p>
        </p:txBody>
      </p:sp>
      <p:sp>
        <p:nvSpPr>
          <p:cNvPr id="459" name="Google Shape;459;p7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During the partial assignment of variables, it is often beneficial to maintain some auxiliary data structure, shared by all levels of backtracking recursion</a:t>
            </a:r>
            <a:endParaRPr/>
          </a:p>
          <a:p>
            <a:pPr indent="-342900" lvl="0" marL="457200" rtl="0" algn="l">
              <a:spcBef>
                <a:spcPts val="0"/>
              </a:spcBef>
              <a:spcAft>
                <a:spcPts val="0"/>
              </a:spcAft>
              <a:buSzPts val="1800"/>
              <a:buChar char="●"/>
            </a:pPr>
            <a:r>
              <a:rPr lang="en"/>
              <a:t>This auxiliary data structure speeds up finding the next variable to assign, and iterating through its possible values that don't violate constraints</a:t>
            </a:r>
            <a:endParaRPr/>
          </a:p>
          <a:p>
            <a:pPr indent="-342900" lvl="0" marL="457200" rtl="0" algn="l">
              <a:spcBef>
                <a:spcPts val="0"/>
              </a:spcBef>
              <a:spcAft>
                <a:spcPts val="0"/>
              </a:spcAft>
              <a:buSzPts val="1800"/>
              <a:buChar char="●"/>
            </a:pPr>
            <a:r>
              <a:rPr lang="en"/>
              <a:t>For example, in </a:t>
            </a:r>
            <a:r>
              <a:rPr i="1" lang="en"/>
              <a:t>n</a:t>
            </a:r>
            <a:r>
              <a:rPr lang="en"/>
              <a:t>-queens problem, maintain three bit vectors that keep track of rows, diagonals and anti-diagonals have already been taken</a:t>
            </a:r>
            <a:endParaRPr/>
          </a:p>
          <a:p>
            <a:pPr indent="-342900" lvl="0" marL="457200" rtl="0" algn="l">
              <a:spcBef>
                <a:spcPts val="0"/>
              </a:spcBef>
              <a:spcAft>
                <a:spcPts val="0"/>
              </a:spcAft>
              <a:buSzPts val="1800"/>
              <a:buChar char="●"/>
            </a:pPr>
            <a:r>
              <a:rPr lang="en"/>
              <a:t>Turn O(</a:t>
            </a:r>
            <a:r>
              <a:rPr i="1" lang="en"/>
              <a:t>n</a:t>
            </a:r>
            <a:r>
              <a:rPr lang="en"/>
              <a:t>) check into O(1) check, an order of magnitude speedup</a:t>
            </a:r>
            <a:endParaRPr/>
          </a:p>
          <a:p>
            <a:pPr indent="-342900" lvl="0" marL="457200" rtl="0" algn="l">
              <a:spcBef>
                <a:spcPts val="0"/>
              </a:spcBef>
              <a:spcAft>
                <a:spcPts val="0"/>
              </a:spcAft>
              <a:buSzPts val="1800"/>
              <a:buChar char="●"/>
            </a:pPr>
            <a:r>
              <a:rPr lang="en"/>
              <a:t>In a sense this auxiliary data structure is redundant, since its contents are entailed by the partial assignment of variables performed so far</a:t>
            </a:r>
            <a:endParaRPr/>
          </a:p>
          <a:p>
            <a:pPr indent="-342900" lvl="0" marL="457200" rtl="0" algn="l">
              <a:spcBef>
                <a:spcPts val="0"/>
              </a:spcBef>
              <a:spcAft>
                <a:spcPts val="0"/>
              </a:spcAft>
              <a:buSzPts val="1800"/>
              <a:buChar char="●"/>
            </a:pPr>
            <a:r>
              <a:rPr lang="en"/>
              <a:t>Trading small extra memory for lots of time is a good trade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Updating and Downdating Auxiliary Data Structure</a:t>
            </a:r>
            <a:endParaRPr/>
          </a:p>
        </p:txBody>
      </p:sp>
      <p:sp>
        <p:nvSpPr>
          <p:cNvPr id="465" name="Google Shape;465;p7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t>
            </a:r>
            <a:r>
              <a:rPr lang="en"/>
              <a:t>each</a:t>
            </a:r>
            <a:r>
              <a:rPr lang="en"/>
              <a:t> assignment of the next unassigned variable, this auxiliary data structure must be updated to reflect the new reality of partial assignment</a:t>
            </a:r>
            <a:endParaRPr/>
          </a:p>
          <a:p>
            <a:pPr indent="-342900" lvl="0" marL="457200" rtl="0" algn="l">
              <a:spcBef>
                <a:spcPts val="0"/>
              </a:spcBef>
              <a:spcAft>
                <a:spcPts val="0"/>
              </a:spcAft>
              <a:buSzPts val="1800"/>
              <a:buChar char="●"/>
            </a:pPr>
            <a:r>
              <a:rPr lang="en"/>
              <a:t>Once the recursive filling of rest of the variables returns and that variable is unassigned again, the data </a:t>
            </a:r>
            <a:r>
              <a:rPr lang="en"/>
              <a:t>structure must be downdated to its previous state</a:t>
            </a:r>
            <a:endParaRPr/>
          </a:p>
          <a:p>
            <a:pPr indent="-342900" lvl="0" marL="457200" rtl="0" algn="l">
              <a:spcBef>
                <a:spcPts val="0"/>
              </a:spcBef>
              <a:spcAft>
                <a:spcPts val="0"/>
              </a:spcAft>
              <a:buSzPts val="1800"/>
              <a:buChar char="●"/>
            </a:pPr>
            <a:r>
              <a:rPr lang="en"/>
              <a:t>Often this is just inverse of the updating statements, but not always</a:t>
            </a:r>
            <a:endParaRPr/>
          </a:p>
          <a:p>
            <a:pPr indent="-342900" lvl="0" marL="457200" rtl="0" algn="l">
              <a:spcBef>
                <a:spcPts val="0"/>
              </a:spcBef>
              <a:spcAft>
                <a:spcPts val="0"/>
              </a:spcAft>
              <a:buSzPts val="1800"/>
              <a:buChar char="●"/>
            </a:pPr>
            <a:r>
              <a:rPr lang="en"/>
              <a:t>A shared (global) </a:t>
            </a:r>
            <a:r>
              <a:rPr b="1" lang="en"/>
              <a:t>undo stack</a:t>
            </a:r>
            <a:r>
              <a:rPr lang="en"/>
              <a:t> is a general technique that always works</a:t>
            </a:r>
            <a:endParaRPr/>
          </a:p>
          <a:p>
            <a:pPr indent="-342900" lvl="0" marL="457200" rtl="0" algn="l">
              <a:spcBef>
                <a:spcPts val="0"/>
              </a:spcBef>
              <a:spcAft>
                <a:spcPts val="0"/>
              </a:spcAft>
              <a:buSzPts val="1800"/>
              <a:buChar char="●"/>
            </a:pPr>
            <a:r>
              <a:rPr lang="en"/>
              <a:t>During update after variable assignments, push into undo stack the instructions required to reverse that update, somehow encoded to ints</a:t>
            </a:r>
            <a:endParaRPr/>
          </a:p>
          <a:p>
            <a:pPr indent="-342900" lvl="0" marL="457200" rtl="0" algn="l">
              <a:spcBef>
                <a:spcPts val="0"/>
              </a:spcBef>
              <a:spcAft>
                <a:spcPts val="0"/>
              </a:spcAft>
              <a:buSzPts val="1800"/>
              <a:buChar char="●"/>
            </a:pPr>
            <a:r>
              <a:rPr lang="en"/>
              <a:t>After unassigning that variable again, pop and execute those instructions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Dancing Links</a:t>
            </a:r>
            <a:endParaRPr/>
          </a:p>
        </p:txBody>
      </p:sp>
      <p:sp>
        <p:nvSpPr>
          <p:cNvPr id="471" name="Google Shape;471;p7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problems that fill an array with some permutation of values from 0 to </a:t>
            </a:r>
            <a:r>
              <a:rPr i="1" lang="en"/>
              <a:t>n</a:t>
            </a:r>
            <a:r>
              <a:rPr lang="en"/>
              <a:t>–1, the </a:t>
            </a:r>
            <a:r>
              <a:rPr b="1" lang="en"/>
              <a:t>Dancing Links</a:t>
            </a:r>
            <a:r>
              <a:rPr lang="en"/>
              <a:t> technique by Donald Knuth allows the remaining values for </a:t>
            </a:r>
            <a:r>
              <a:rPr lang="en"/>
              <a:t>the</a:t>
            </a:r>
            <a:r>
              <a:rPr lang="en"/>
              <a:t> current </a:t>
            </a:r>
            <a:r>
              <a:rPr lang="en"/>
              <a:t>variable</a:t>
            </a:r>
            <a:r>
              <a:rPr lang="en"/>
              <a:t> updated, downdated and iterated over efficiently</a:t>
            </a:r>
            <a:endParaRPr/>
          </a:p>
          <a:p>
            <a:pPr indent="-342900" lvl="0" marL="457200" rtl="0" algn="l">
              <a:spcBef>
                <a:spcPts val="0"/>
              </a:spcBef>
              <a:spcAft>
                <a:spcPts val="0"/>
              </a:spcAft>
              <a:buSzPts val="1800"/>
              <a:buChar char="●"/>
            </a:pPr>
            <a:r>
              <a:rPr lang="en"/>
              <a:t>Initially, all the values 0 to </a:t>
            </a:r>
            <a:r>
              <a:rPr i="1" lang="en"/>
              <a:t>n</a:t>
            </a:r>
            <a:r>
              <a:rPr lang="en"/>
              <a:t>–1 are arranged in a cyclic, doubly linked list with an extra sentinel node, as two (</a:t>
            </a:r>
            <a:r>
              <a:rPr i="1" lang="en"/>
              <a:t>n</a:t>
            </a:r>
            <a:r>
              <a:rPr lang="en"/>
              <a:t>+1)-element arrays </a:t>
            </a:r>
            <a:r>
              <a:rPr lang="en">
                <a:latin typeface="Consolas"/>
                <a:ea typeface="Consolas"/>
                <a:cs typeface="Consolas"/>
                <a:sym typeface="Consolas"/>
              </a:rPr>
              <a:t>prev</a:t>
            </a:r>
            <a:r>
              <a:rPr lang="en"/>
              <a:t> and </a:t>
            </a:r>
            <a:r>
              <a:rPr lang="en">
                <a:latin typeface="Consolas"/>
                <a:ea typeface="Consolas"/>
                <a:cs typeface="Consolas"/>
                <a:sym typeface="Consolas"/>
              </a:rPr>
              <a:t>next</a:t>
            </a:r>
            <a:endParaRPr>
              <a:latin typeface="Consolas"/>
              <a:ea typeface="Consolas"/>
              <a:cs typeface="Consolas"/>
              <a:sym typeface="Consolas"/>
            </a:endParaRPr>
          </a:p>
          <a:p>
            <a:pPr indent="-342900" lvl="0" marL="457200" rtl="0" algn="l">
              <a:spcBef>
                <a:spcPts val="0"/>
              </a:spcBef>
              <a:spcAft>
                <a:spcPts val="0"/>
              </a:spcAft>
              <a:buSzPts val="1800"/>
              <a:buChar char="●"/>
            </a:pPr>
            <a:r>
              <a:rPr lang="en"/>
              <a:t>When value </a:t>
            </a:r>
            <a:r>
              <a:rPr i="1" lang="en"/>
              <a:t>i</a:t>
            </a:r>
            <a:r>
              <a:rPr lang="en"/>
              <a:t> is assigned to current variable, it is </a:t>
            </a:r>
            <a:r>
              <a:rPr lang="en"/>
              <a:t>O(1) </a:t>
            </a:r>
            <a:r>
              <a:rPr lang="en"/>
              <a:t>removed from this list</a:t>
            </a:r>
            <a:endParaRPr/>
          </a:p>
          <a:p>
            <a:pPr indent="-342900" lvl="0" marL="457200" rtl="0" algn="l">
              <a:spcBef>
                <a:spcPts val="0"/>
              </a:spcBef>
              <a:spcAft>
                <a:spcPts val="0"/>
              </a:spcAft>
              <a:buSzPts val="1800"/>
              <a:buChar char="●"/>
            </a:pPr>
            <a:r>
              <a:rPr lang="en"/>
              <a:t>Genius flash of insight: </a:t>
            </a:r>
            <a:r>
              <a:rPr lang="en"/>
              <a:t>when</a:t>
            </a:r>
            <a:r>
              <a:rPr lang="en"/>
              <a:t> that variable is unassigned, node </a:t>
            </a:r>
            <a:r>
              <a:rPr i="1" lang="en"/>
              <a:t>i</a:t>
            </a:r>
            <a:r>
              <a:rPr lang="en"/>
              <a:t> can be restored back to its previous location in O(1) time!</a:t>
            </a:r>
            <a:endParaRPr/>
          </a:p>
          <a:p>
            <a:pPr indent="-342900" lvl="0" marL="457200" rtl="0" algn="l">
              <a:spcBef>
                <a:spcPts val="0"/>
              </a:spcBef>
              <a:spcAft>
                <a:spcPts val="0"/>
              </a:spcAft>
              <a:buSzPts val="1800"/>
              <a:buChar char="●"/>
            </a:pPr>
            <a:r>
              <a:rPr lang="en"/>
              <a:t>Iterating over the </a:t>
            </a:r>
            <a:r>
              <a:rPr i="1" lang="en"/>
              <a:t>m</a:t>
            </a:r>
            <a:r>
              <a:rPr lang="en"/>
              <a:t> values for current variable takes O(</a:t>
            </a:r>
            <a:r>
              <a:rPr i="1" lang="en"/>
              <a:t>m</a:t>
            </a:r>
            <a:r>
              <a:rPr lang="en"/>
              <a: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7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Backtracking Without Recursion</a:t>
            </a:r>
            <a:endParaRPr/>
          </a:p>
        </p:txBody>
      </p:sp>
      <p:sp>
        <p:nvSpPr>
          <p:cNvPr id="477" name="Google Shape;477;p7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Real world instances of CSP's can these days have hundreds of thousands of variables and constraints</a:t>
            </a:r>
            <a:endParaRPr/>
          </a:p>
          <a:p>
            <a:pPr indent="-342900" lvl="0" marL="457200" rtl="0" algn="l">
              <a:spcBef>
                <a:spcPts val="0"/>
              </a:spcBef>
              <a:spcAft>
                <a:spcPts val="0"/>
              </a:spcAft>
              <a:buSzPts val="1800"/>
              <a:buChar char="●"/>
            </a:pPr>
            <a:r>
              <a:rPr lang="en"/>
              <a:t>Recursive backtracking algorithm will surely die with a stack overflow</a:t>
            </a:r>
            <a:endParaRPr/>
          </a:p>
          <a:p>
            <a:pPr indent="-342900" lvl="0" marL="457200" rtl="0" algn="l">
              <a:spcBef>
                <a:spcPts val="0"/>
              </a:spcBef>
              <a:spcAft>
                <a:spcPts val="0"/>
              </a:spcAft>
              <a:buSzPts val="1800"/>
              <a:buChar char="●"/>
            </a:pPr>
            <a:r>
              <a:rPr lang="en"/>
              <a:t>Backtracking can be implemented non-recursively as a single while-loop, easiest to explain assuming variable array is filled left to right</a:t>
            </a:r>
            <a:endParaRPr/>
          </a:p>
          <a:p>
            <a:pPr indent="-342900" lvl="0" marL="457200" rtl="0" algn="l">
              <a:spcBef>
                <a:spcPts val="0"/>
              </a:spcBef>
              <a:spcAft>
                <a:spcPts val="0"/>
              </a:spcAft>
              <a:buSzPts val="1800"/>
              <a:buChar char="●"/>
            </a:pPr>
            <a:r>
              <a:rPr lang="en"/>
              <a:t>The loop keeps track of the variable </a:t>
            </a:r>
            <a:r>
              <a:rPr i="1" lang="en"/>
              <a:t>k</a:t>
            </a:r>
            <a:r>
              <a:rPr lang="en"/>
              <a:t> that it is currently at, initially 0</a:t>
            </a:r>
            <a:endParaRPr/>
          </a:p>
          <a:p>
            <a:pPr indent="-342900" lvl="0" marL="457200" rtl="0" algn="l">
              <a:spcBef>
                <a:spcPts val="0"/>
              </a:spcBef>
              <a:spcAft>
                <a:spcPts val="0"/>
              </a:spcAft>
              <a:buSzPts val="1800"/>
              <a:buChar char="●"/>
            </a:pPr>
            <a:r>
              <a:rPr lang="en"/>
              <a:t>If </a:t>
            </a:r>
            <a:r>
              <a:rPr lang="en"/>
              <a:t>variable</a:t>
            </a:r>
            <a:r>
              <a:rPr lang="en"/>
              <a:t> </a:t>
            </a:r>
            <a:r>
              <a:rPr i="1" lang="en"/>
              <a:t>k</a:t>
            </a:r>
            <a:r>
              <a:rPr lang="en"/>
              <a:t> has possible values remaining, assign first value and increment </a:t>
            </a:r>
            <a:r>
              <a:rPr i="1" lang="en"/>
              <a:t>k</a:t>
            </a:r>
            <a:endParaRPr i="1"/>
          </a:p>
          <a:p>
            <a:pPr indent="-342900" lvl="0" marL="457200" rtl="0" algn="l">
              <a:spcBef>
                <a:spcPts val="0"/>
              </a:spcBef>
              <a:spcAft>
                <a:spcPts val="0"/>
              </a:spcAft>
              <a:buSzPts val="1800"/>
              <a:buChar char="●"/>
            </a:pPr>
            <a:r>
              <a:rPr lang="en"/>
              <a:t>Otherwise, unassign and decrement </a:t>
            </a:r>
            <a:r>
              <a:rPr i="1" lang="en"/>
              <a:t>k</a:t>
            </a:r>
            <a:r>
              <a:rPr lang="en"/>
              <a:t> to go back to previous variable</a:t>
            </a:r>
            <a:endParaRPr/>
          </a:p>
          <a:p>
            <a:pPr indent="-342900" lvl="0" marL="457200" rtl="0" algn="l">
              <a:spcBef>
                <a:spcPts val="0"/>
              </a:spcBef>
              <a:spcAft>
                <a:spcPts val="0"/>
              </a:spcAft>
              <a:buSzPts val="1800"/>
              <a:buChar char="●"/>
            </a:pPr>
            <a:r>
              <a:rPr lang="en"/>
              <a:t>When </a:t>
            </a:r>
            <a:r>
              <a:rPr i="1" lang="en"/>
              <a:t>k</a:t>
            </a:r>
            <a:r>
              <a:rPr lang="en"/>
              <a:t> = </a:t>
            </a:r>
            <a:r>
              <a:rPr i="1" lang="en"/>
              <a:t>d</a:t>
            </a:r>
            <a:r>
              <a:rPr lang="en"/>
              <a:t> so that all variables have been filled, </a:t>
            </a:r>
            <a:r>
              <a:rPr lang="en">
                <a:latin typeface="Consolas"/>
                <a:ea typeface="Consolas"/>
                <a:cs typeface="Consolas"/>
                <a:sym typeface="Consolas"/>
              </a:rPr>
              <a:t>yield</a:t>
            </a:r>
            <a:r>
              <a:rPr lang="en"/>
              <a:t> the current solution</a:t>
            </a:r>
            <a:endParaRPr/>
          </a:p>
          <a:p>
            <a:pPr indent="-342900" lvl="0" marL="457200" rtl="0" algn="l">
              <a:spcBef>
                <a:spcPts val="0"/>
              </a:spcBef>
              <a:spcAft>
                <a:spcPts val="0"/>
              </a:spcAft>
              <a:buSzPts val="1800"/>
              <a:buChar char="●"/>
            </a:pPr>
            <a:r>
              <a:rPr lang="en"/>
              <a:t>Easy to go do something else, and then continue generating more solutions</a:t>
            </a:r>
            <a:endParaRPr/>
          </a:p>
          <a:p>
            <a:pPr indent="0" lvl="0" marL="0" rtl="0" algn="l">
              <a:spcBef>
                <a:spcPts val="1200"/>
              </a:spcBef>
              <a:spcAft>
                <a:spcPts val="12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Search Problems With Cost Functions</a:t>
            </a:r>
            <a:endParaRPr/>
          </a:p>
        </p:txBody>
      </p:sp>
      <p:sp>
        <p:nvSpPr>
          <p:cNvPr id="483" name="Google Shape;483;p7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Constraint</a:t>
            </a:r>
            <a:r>
              <a:rPr lang="en"/>
              <a:t> satisfaction problems can be generalized by finding a solution that not just satisfies the constraints, but optimizes the given </a:t>
            </a:r>
            <a:r>
              <a:rPr b="1" lang="en"/>
              <a:t>cost function</a:t>
            </a:r>
            <a:endParaRPr/>
          </a:p>
          <a:p>
            <a:pPr indent="-342900" lvl="0" marL="457200" rtl="0" algn="l">
              <a:spcBef>
                <a:spcPts val="0"/>
              </a:spcBef>
              <a:spcAft>
                <a:spcPts val="0"/>
              </a:spcAft>
              <a:buSzPts val="1800"/>
              <a:buChar char="●"/>
            </a:pPr>
            <a:r>
              <a:rPr lang="en"/>
              <a:t>CSP's trivial special case of this with cost function 0 for legal solutions</a:t>
            </a:r>
            <a:endParaRPr/>
          </a:p>
          <a:p>
            <a:pPr indent="-342900" lvl="0" marL="457200" rtl="0" algn="l">
              <a:spcBef>
                <a:spcPts val="0"/>
              </a:spcBef>
              <a:spcAft>
                <a:spcPts val="0"/>
              </a:spcAft>
              <a:buSzPts val="1800"/>
              <a:buChar char="●"/>
            </a:pPr>
            <a:r>
              <a:rPr lang="en"/>
              <a:t>More nuanced cost function counts how many constraints are violated</a:t>
            </a:r>
            <a:endParaRPr/>
          </a:p>
          <a:p>
            <a:pPr indent="-342900" lvl="0" marL="457200" rtl="0" algn="l">
              <a:spcBef>
                <a:spcPts val="0"/>
              </a:spcBef>
              <a:spcAft>
                <a:spcPts val="0"/>
              </a:spcAft>
              <a:buSzPts val="1800"/>
              <a:buChar char="●"/>
            </a:pPr>
            <a:r>
              <a:rPr b="1" lang="en"/>
              <a:t>Iterative improvement</a:t>
            </a:r>
            <a:r>
              <a:rPr lang="en"/>
              <a:t> algorithms maintain one complete variable assignment at the time, and </a:t>
            </a:r>
            <a:r>
              <a:rPr lang="en"/>
              <a:t>always</a:t>
            </a:r>
            <a:r>
              <a:rPr lang="en"/>
              <a:t> change individual </a:t>
            </a:r>
            <a:r>
              <a:rPr lang="en"/>
              <a:t>variable</a:t>
            </a:r>
            <a:r>
              <a:rPr lang="en"/>
              <a:t> values</a:t>
            </a:r>
            <a:endParaRPr/>
          </a:p>
          <a:p>
            <a:pPr indent="-342900" lvl="0" marL="457200" rtl="0" algn="l">
              <a:spcBef>
                <a:spcPts val="0"/>
              </a:spcBef>
              <a:spcAft>
                <a:spcPts val="0"/>
              </a:spcAft>
              <a:buSzPts val="1800"/>
              <a:buChar char="●"/>
            </a:pPr>
            <a:r>
              <a:rPr b="1" lang="en"/>
              <a:t>Min-conflicts</a:t>
            </a:r>
            <a:r>
              <a:rPr lang="en"/>
              <a:t>: As long as some constraint is violated, reassign some variable so that the constraint becomes satisfied</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Tabu Search</a:t>
            </a:r>
            <a:endParaRPr/>
          </a:p>
        </p:txBody>
      </p:sp>
      <p:sp>
        <p:nvSpPr>
          <p:cNvPr id="489" name="Google Shape;489;p7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 improvement of hill climbing to prevent getting stuck in local maxima</a:t>
            </a:r>
            <a:endParaRPr/>
          </a:p>
          <a:p>
            <a:pPr indent="-342900" lvl="0" marL="457200" rtl="0" algn="l">
              <a:spcBef>
                <a:spcPts val="0"/>
              </a:spcBef>
              <a:spcAft>
                <a:spcPts val="0"/>
              </a:spcAft>
              <a:buSzPts val="1800"/>
              <a:buChar char="●"/>
            </a:pPr>
            <a:r>
              <a:rPr lang="en"/>
              <a:t>Maintain a </a:t>
            </a:r>
            <a:r>
              <a:rPr b="1" lang="en"/>
              <a:t>tabu list</a:t>
            </a:r>
            <a:r>
              <a:rPr lang="en"/>
              <a:t> of </a:t>
            </a:r>
            <a:r>
              <a:rPr i="1" lang="en"/>
              <a:t>k</a:t>
            </a:r>
            <a:r>
              <a:rPr lang="en"/>
              <a:t> most </a:t>
            </a:r>
            <a:r>
              <a:rPr lang="en"/>
              <a:t>recently</a:t>
            </a:r>
            <a:r>
              <a:rPr lang="en"/>
              <a:t> visited positions</a:t>
            </a:r>
            <a:endParaRPr/>
          </a:p>
          <a:p>
            <a:pPr indent="-342900" lvl="0" marL="457200" rtl="0" algn="l">
              <a:spcBef>
                <a:spcPts val="0"/>
              </a:spcBef>
              <a:spcAft>
                <a:spcPts val="0"/>
              </a:spcAft>
              <a:buSzPts val="1800"/>
              <a:buChar char="●"/>
            </a:pPr>
            <a:r>
              <a:rPr lang="en"/>
              <a:t>Same as hill climbing, always move to the neighbouring position with the highest value, except that the algorithm is not allowed to move to any position in the tabu list</a:t>
            </a:r>
            <a:endParaRPr/>
          </a:p>
          <a:p>
            <a:pPr indent="-342900" lvl="0" marL="457200" rtl="0" algn="l">
              <a:spcBef>
                <a:spcPts val="0"/>
              </a:spcBef>
              <a:spcAft>
                <a:spcPts val="0"/>
              </a:spcAft>
              <a:buSzPts val="1800"/>
              <a:buChar char="●"/>
            </a:pPr>
            <a:r>
              <a:rPr lang="en"/>
              <a:t>Even a move to a lower-value neighbour position is allowed, if no better position in the tabu list is available</a:t>
            </a:r>
            <a:endParaRPr/>
          </a:p>
          <a:p>
            <a:pPr indent="-342900" lvl="0" marL="457200" rtl="0" algn="l">
              <a:spcBef>
                <a:spcPts val="0"/>
              </a:spcBef>
              <a:spcAft>
                <a:spcPts val="0"/>
              </a:spcAft>
              <a:buSzPts val="1800"/>
              <a:buChar char="●"/>
            </a:pPr>
            <a:r>
              <a:rPr lang="en"/>
              <a:t>Generalization by having multiple </a:t>
            </a:r>
            <a:r>
              <a:rPr lang="en"/>
              <a:t>searches going on </a:t>
            </a:r>
            <a:r>
              <a:rPr lang="en"/>
              <a:t>simultaneously, trying to hill climb while avoiding each other</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8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Algorithms</a:t>
            </a:r>
            <a:endParaRPr/>
          </a:p>
        </p:txBody>
      </p:sp>
      <p:sp>
        <p:nvSpPr>
          <p:cNvPr id="495" name="Google Shape;495;p8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for optimization problems where each variable assignment is legal, but their costs are different</a:t>
            </a:r>
            <a:endParaRPr/>
          </a:p>
          <a:p>
            <a:pPr indent="-342900" lvl="0" marL="457200" rtl="0" algn="l">
              <a:spcBef>
                <a:spcPts val="0"/>
              </a:spcBef>
              <a:spcAft>
                <a:spcPts val="0"/>
              </a:spcAft>
              <a:buSzPts val="1800"/>
              <a:buChar char="●"/>
            </a:pPr>
            <a:r>
              <a:rPr lang="en"/>
              <a:t>Maintain a </a:t>
            </a:r>
            <a:r>
              <a:rPr b="1" lang="en"/>
              <a:t>population</a:t>
            </a:r>
            <a:r>
              <a:rPr lang="en"/>
              <a:t> of solution candidates, called a </a:t>
            </a:r>
            <a:r>
              <a:rPr b="1" lang="en"/>
              <a:t>generation</a:t>
            </a:r>
            <a:endParaRPr b="1"/>
          </a:p>
          <a:p>
            <a:pPr indent="-342900" lvl="0" marL="457200" rtl="0" algn="l">
              <a:spcBef>
                <a:spcPts val="0"/>
              </a:spcBef>
              <a:spcAft>
                <a:spcPts val="0"/>
              </a:spcAft>
              <a:buSzPts val="1800"/>
              <a:buChar char="●"/>
            </a:pPr>
            <a:r>
              <a:rPr lang="en"/>
              <a:t>Use each generation to produce the next generation of solutions</a:t>
            </a:r>
            <a:endParaRPr/>
          </a:p>
          <a:p>
            <a:pPr indent="-342900" lvl="0" marL="457200" rtl="0" algn="l">
              <a:spcBef>
                <a:spcPts val="0"/>
              </a:spcBef>
              <a:spcAft>
                <a:spcPts val="0"/>
              </a:spcAft>
              <a:buSzPts val="1800"/>
              <a:buChar char="●"/>
            </a:pPr>
            <a:r>
              <a:rPr lang="en"/>
              <a:t>Repeatedly choose two solutions from the current generation, somehow statistically favouring solutions that have a higher fitness</a:t>
            </a:r>
            <a:endParaRPr/>
          </a:p>
          <a:p>
            <a:pPr indent="-342900" lvl="0" marL="457200" rtl="0" algn="l">
              <a:spcBef>
                <a:spcPts val="0"/>
              </a:spcBef>
              <a:spcAft>
                <a:spcPts val="0"/>
              </a:spcAft>
              <a:buSzPts val="1800"/>
              <a:buChar char="●"/>
            </a:pPr>
            <a:r>
              <a:rPr lang="en"/>
              <a:t>Combine these two solutions with </a:t>
            </a:r>
            <a:r>
              <a:rPr b="1" lang="en"/>
              <a:t>crossover</a:t>
            </a:r>
            <a:r>
              <a:rPr lang="en"/>
              <a:t> to create two new solutions</a:t>
            </a:r>
            <a:endParaRPr/>
          </a:p>
          <a:p>
            <a:pPr indent="-342900" lvl="0" marL="457200" rtl="0" algn="l">
              <a:spcBef>
                <a:spcPts val="0"/>
              </a:spcBef>
              <a:spcAft>
                <a:spcPts val="0"/>
              </a:spcAft>
              <a:buSzPts val="1800"/>
              <a:buChar char="●"/>
            </a:pPr>
            <a:r>
              <a:rPr lang="en"/>
              <a:t>Possibly </a:t>
            </a:r>
            <a:r>
              <a:rPr b="1" lang="en"/>
              <a:t>mutate</a:t>
            </a:r>
            <a:r>
              <a:rPr lang="en"/>
              <a:t> individual </a:t>
            </a:r>
            <a:r>
              <a:rPr lang="en"/>
              <a:t>variables</a:t>
            </a:r>
            <a:r>
              <a:rPr lang="en"/>
              <a:t> randomly with small probability</a:t>
            </a:r>
            <a:endParaRPr/>
          </a:p>
          <a:p>
            <a:pPr indent="-342900" lvl="0" marL="457200" rtl="0" algn="l">
              <a:spcBef>
                <a:spcPts val="0"/>
              </a:spcBef>
              <a:spcAft>
                <a:spcPts val="0"/>
              </a:spcAft>
              <a:buSzPts val="1800"/>
              <a:buChar char="●"/>
            </a:pPr>
            <a:r>
              <a:rPr lang="en"/>
              <a:t>Iterate new populations until "good enough" solution appears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8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Block Lemma</a:t>
            </a:r>
            <a:endParaRPr/>
          </a:p>
        </p:txBody>
      </p:sp>
      <p:sp>
        <p:nvSpPr>
          <p:cNvPr id="501" name="Google Shape;501;p8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
            </a:r>
            <a:r>
              <a:rPr b="1" lang="en"/>
              <a:t>No Free Lunch</a:t>
            </a:r>
            <a:r>
              <a:rPr lang="en"/>
              <a:t>" </a:t>
            </a:r>
            <a:r>
              <a:rPr b="1" lang="en"/>
              <a:t>theorem </a:t>
            </a:r>
            <a:r>
              <a:rPr lang="en"/>
              <a:t>of search algorithms says that over all possible search problems, every search algorithm is equally good</a:t>
            </a:r>
            <a:endParaRPr/>
          </a:p>
          <a:p>
            <a:pPr indent="-342900" lvl="0" marL="457200" rtl="0" algn="l">
              <a:spcBef>
                <a:spcPts val="0"/>
              </a:spcBef>
              <a:spcAft>
                <a:spcPts val="0"/>
              </a:spcAft>
              <a:buSzPts val="1800"/>
              <a:buChar char="●"/>
            </a:pPr>
            <a:r>
              <a:rPr lang="en"/>
              <a:t>Should use a search algorithm that "fits" the underlying fitness landscape in that its moves correctly towards optimal solutions based on the information that it gets from current solution</a:t>
            </a:r>
            <a:endParaRPr/>
          </a:p>
          <a:p>
            <a:pPr indent="-342900" lvl="0" marL="457200" rtl="0" algn="l">
              <a:spcBef>
                <a:spcPts val="0"/>
              </a:spcBef>
              <a:spcAft>
                <a:spcPts val="0"/>
              </a:spcAft>
              <a:buSzPts val="1800"/>
              <a:buChar char="●"/>
            </a:pPr>
            <a:r>
              <a:rPr lang="en"/>
              <a:t>Genetic algorithms work for problems that have a "</a:t>
            </a:r>
            <a:r>
              <a:rPr b="1" lang="en"/>
              <a:t>building block</a:t>
            </a:r>
            <a:r>
              <a:rPr lang="en"/>
              <a:t>" property: solutions with given partial building </a:t>
            </a:r>
            <a:r>
              <a:rPr lang="en"/>
              <a:t>block</a:t>
            </a:r>
            <a:r>
              <a:rPr lang="en"/>
              <a:t> are better than average</a:t>
            </a:r>
            <a:endParaRPr/>
          </a:p>
          <a:p>
            <a:pPr indent="-342900" lvl="0" marL="457200" rtl="0" algn="l">
              <a:spcBef>
                <a:spcPts val="0"/>
              </a:spcBef>
              <a:spcAft>
                <a:spcPts val="0"/>
              </a:spcAft>
              <a:buSzPts val="1800"/>
              <a:buChar char="●"/>
            </a:pPr>
            <a:r>
              <a:rPr lang="en"/>
              <a:t>Search will direct towards creating and maintaining these building blocks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Intelligence Doesn't Require Sentience</a:t>
            </a:r>
            <a:endParaRPr/>
          </a:p>
        </p:txBody>
      </p:sp>
      <p:sp>
        <p:nvSpPr>
          <p:cNvPr id="121" name="Google Shape;121;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Many animal species have evolved to perform actions that look like they are product of conscious reasoning, despite that fact that "nobody is home"</a:t>
            </a:r>
            <a:endParaRPr/>
          </a:p>
          <a:p>
            <a:pPr indent="-342900" lvl="0" marL="457200" rtl="0" algn="l">
              <a:spcBef>
                <a:spcPts val="0"/>
              </a:spcBef>
              <a:spcAft>
                <a:spcPts val="0"/>
              </a:spcAft>
              <a:buSzPts val="1800"/>
              <a:buChar char="●"/>
            </a:pPr>
            <a:r>
              <a:rPr lang="en"/>
              <a:t>Environmental selection pressure has produced a working state machine whose copies are more successful than their competitors</a:t>
            </a:r>
            <a:endParaRPr/>
          </a:p>
          <a:p>
            <a:pPr indent="-342900" lvl="0" marL="457200" rtl="0" algn="l">
              <a:spcBef>
                <a:spcPts val="0"/>
              </a:spcBef>
              <a:spcAft>
                <a:spcPts val="0"/>
              </a:spcAft>
              <a:buSzPts val="1800"/>
              <a:buChar char="●"/>
            </a:pPr>
            <a:r>
              <a:rPr lang="en"/>
              <a:t>"It's competence, not consciousness, that matters"</a:t>
            </a:r>
            <a:endParaRPr/>
          </a:p>
          <a:p>
            <a:pPr indent="-342900" lvl="0" marL="457200" rtl="0" algn="l">
              <a:spcBef>
                <a:spcPts val="0"/>
              </a:spcBef>
              <a:spcAft>
                <a:spcPts val="0"/>
              </a:spcAft>
              <a:buSzPts val="1800"/>
              <a:buChar char="●"/>
            </a:pPr>
            <a:r>
              <a:rPr lang="en"/>
              <a:t>Also </a:t>
            </a:r>
            <a:r>
              <a:rPr b="1" lang="en"/>
              <a:t>Baldwin effect</a:t>
            </a:r>
            <a:r>
              <a:rPr lang="en"/>
              <a:t> of </a:t>
            </a:r>
            <a:r>
              <a:rPr lang="en"/>
              <a:t>species evolving towards direction where they are more inclined to learn important things about their environment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Variations of Genetic Algorithm</a:t>
            </a:r>
            <a:endParaRPr/>
          </a:p>
        </p:txBody>
      </p:sp>
      <p:sp>
        <p:nvSpPr>
          <p:cNvPr id="507" name="Google Shape;507;p8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Instead of normal one-point crossover to combine two solutions, use two-point, three-point, or higher crossover</a:t>
            </a:r>
            <a:endParaRPr/>
          </a:p>
          <a:p>
            <a:pPr indent="-342900" lvl="0" marL="457200" rtl="0" algn="l">
              <a:spcBef>
                <a:spcPts val="0"/>
              </a:spcBef>
              <a:spcAft>
                <a:spcPts val="0"/>
              </a:spcAft>
              <a:buSzPts val="1800"/>
              <a:buChar char="●"/>
            </a:pPr>
            <a:r>
              <a:rPr lang="en"/>
              <a:t>Variations of crossover to maintain legality of solutions in problems such as travelling salesman</a:t>
            </a:r>
            <a:endParaRPr/>
          </a:p>
          <a:p>
            <a:pPr indent="-342900" lvl="0" marL="457200" rtl="0" algn="l">
              <a:spcBef>
                <a:spcPts val="0"/>
              </a:spcBef>
              <a:spcAft>
                <a:spcPts val="0"/>
              </a:spcAft>
              <a:buSzPts val="1800"/>
              <a:buChar char="●"/>
            </a:pPr>
            <a:r>
              <a:rPr b="1" lang="en"/>
              <a:t>Elitism</a:t>
            </a:r>
            <a:r>
              <a:rPr lang="en"/>
              <a:t> copies the </a:t>
            </a:r>
            <a:r>
              <a:rPr i="1" lang="en"/>
              <a:t>k</a:t>
            </a:r>
            <a:r>
              <a:rPr lang="en"/>
              <a:t> best solutions of current generation to next</a:t>
            </a:r>
            <a:endParaRPr/>
          </a:p>
          <a:p>
            <a:pPr indent="-342900" lvl="0" marL="457200" rtl="0" algn="l">
              <a:spcBef>
                <a:spcPts val="0"/>
              </a:spcBef>
              <a:spcAft>
                <a:spcPts val="0"/>
              </a:spcAft>
              <a:buSzPts val="1800"/>
              <a:buChar char="●"/>
            </a:pPr>
            <a:r>
              <a:rPr lang="en"/>
              <a:t>If the cost function isn't explicit, but it's possible to compare two solutions, can use </a:t>
            </a:r>
            <a:r>
              <a:rPr b="1" lang="en"/>
              <a:t>tournament selection</a:t>
            </a:r>
            <a:r>
              <a:rPr lang="en"/>
              <a:t> (akin to a cup tournament)</a:t>
            </a:r>
            <a:endParaRPr/>
          </a:p>
          <a:p>
            <a:pPr indent="-342900" lvl="0" marL="457200" rtl="0" algn="l">
              <a:spcBef>
                <a:spcPts val="0"/>
              </a:spcBef>
              <a:spcAft>
                <a:spcPts val="0"/>
              </a:spcAft>
              <a:buSzPts val="1800"/>
              <a:buChar char="●"/>
            </a:pPr>
            <a:r>
              <a:rPr lang="en"/>
              <a:t>Can maintain </a:t>
            </a:r>
            <a:r>
              <a:rPr b="1" lang="en"/>
              <a:t>multiple populations</a:t>
            </a:r>
            <a:r>
              <a:rPr lang="en"/>
              <a:t> and evaluate them in parallel, with occasional </a:t>
            </a:r>
            <a:r>
              <a:rPr b="1" lang="en"/>
              <a:t>migration</a:t>
            </a:r>
            <a:r>
              <a:rPr lang="en"/>
              <a:t> of best solutions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Programming</a:t>
            </a:r>
            <a:endParaRPr/>
          </a:p>
        </p:txBody>
      </p:sp>
      <p:sp>
        <p:nvSpPr>
          <p:cNvPr id="513" name="Google Shape;513;p8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Generalization of genetic algorithm so that the solutions are </a:t>
            </a:r>
            <a:r>
              <a:rPr b="1" lang="en"/>
              <a:t>programs</a:t>
            </a:r>
            <a:endParaRPr b="1"/>
          </a:p>
          <a:p>
            <a:pPr indent="-342900" lvl="0" marL="457200" rtl="0" algn="l">
              <a:spcBef>
                <a:spcPts val="0"/>
              </a:spcBef>
              <a:spcAft>
                <a:spcPts val="0"/>
              </a:spcAft>
              <a:buSzPts val="1800"/>
              <a:buChar char="●"/>
            </a:pPr>
            <a:r>
              <a:rPr lang="en"/>
              <a:t>Suitable for problems for which no analytical solution is known</a:t>
            </a:r>
            <a:endParaRPr/>
          </a:p>
          <a:p>
            <a:pPr indent="-342900" lvl="0" marL="457200" rtl="0" algn="l">
              <a:spcBef>
                <a:spcPts val="0"/>
              </a:spcBef>
              <a:spcAft>
                <a:spcPts val="0"/>
              </a:spcAft>
              <a:buSzPts val="1800"/>
              <a:buChar char="●"/>
            </a:pPr>
            <a:r>
              <a:rPr lang="en"/>
              <a:t>Fitness of a program is measured by giving it a bunch of test cases with known expected correct solutions, and measuring the error of the answers produced by this program over the entire test suite</a:t>
            </a:r>
            <a:endParaRPr/>
          </a:p>
          <a:p>
            <a:pPr indent="-342900" lvl="0" marL="457200" rtl="0" algn="l">
              <a:spcBef>
                <a:spcPts val="0"/>
              </a:spcBef>
              <a:spcAft>
                <a:spcPts val="0"/>
              </a:spcAft>
              <a:buSzPts val="1800"/>
              <a:buChar char="●"/>
            </a:pPr>
            <a:r>
              <a:rPr lang="en"/>
              <a:t>To make crossover possible, solutions are expressed as </a:t>
            </a:r>
            <a:r>
              <a:rPr b="1" lang="en"/>
              <a:t>parse trees</a:t>
            </a:r>
            <a:endParaRPr b="1"/>
          </a:p>
          <a:p>
            <a:pPr indent="-342900" lvl="0" marL="457200" rtl="0" algn="l">
              <a:spcBef>
                <a:spcPts val="0"/>
              </a:spcBef>
              <a:spcAft>
                <a:spcPts val="0"/>
              </a:spcAft>
              <a:buSzPts val="1800"/>
              <a:buChar char="●"/>
            </a:pPr>
            <a:r>
              <a:rPr lang="en"/>
              <a:t>Crossover of two solutions swaps random subtrees from both parents</a:t>
            </a:r>
            <a:endParaRPr/>
          </a:p>
          <a:p>
            <a:pPr indent="-342900" lvl="0" marL="457200" rtl="0" algn="l">
              <a:spcBef>
                <a:spcPts val="0"/>
              </a:spcBef>
              <a:spcAft>
                <a:spcPts val="0"/>
              </a:spcAft>
              <a:buSzPts val="1800"/>
              <a:buChar char="●"/>
            </a:pPr>
            <a:r>
              <a:rPr lang="en"/>
              <a:t>Mutation replaces randomly chosen subtree with a random subtree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4"/>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Modules 4 to 6: Prolog</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As Seen By ChatGPT... </a:t>
            </a:r>
            <a:endParaRPr/>
          </a:p>
        </p:txBody>
      </p:sp>
      <p:sp>
        <p:nvSpPr>
          <p:cNvPr id="524" name="Google Shape;524;p85"/>
          <p:cNvSpPr txBox="1"/>
          <p:nvPr>
            <p:ph idx="1" type="body"/>
          </p:nvPr>
        </p:nvSpPr>
        <p:spPr>
          <a:xfrm>
            <a:off x="311700" y="1246800"/>
            <a:ext cx="4260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222222"/>
                </a:solidFill>
                <a:latin typeface="Arial"/>
                <a:ea typeface="Arial"/>
                <a:cs typeface="Arial"/>
                <a:sym typeface="Arial"/>
              </a:rPr>
              <a:t>Prolog, a language like no other,</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Declarative, with rules to discover.</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With facts and queries, it leads the way,</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Finding solutions, in an efficient way.</a:t>
            </a:r>
            <a:endParaRPr sz="1600">
              <a:solidFill>
                <a:srgbClr val="222222"/>
              </a:solidFill>
              <a:latin typeface="Arial"/>
              <a:ea typeface="Arial"/>
              <a:cs typeface="Arial"/>
              <a:sym typeface="Arial"/>
            </a:endParaRPr>
          </a:p>
          <a:p>
            <a:pPr indent="0" lvl="0" marL="0" rtl="0" algn="l">
              <a:spcBef>
                <a:spcPts val="0"/>
              </a:spcBef>
              <a:spcAft>
                <a:spcPts val="0"/>
              </a:spcAft>
              <a:buNone/>
            </a:pPr>
            <a:r>
              <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It's logic-based, a different view,</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Thinking in predicates, it's easy to do.</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A symbol of reason, and smart design,</a:t>
            </a:r>
            <a:endParaRPr sz="1600">
              <a:solidFill>
                <a:srgbClr val="222222"/>
              </a:solidFill>
              <a:latin typeface="Arial"/>
              <a:ea typeface="Arial"/>
              <a:cs typeface="Arial"/>
              <a:sym typeface="Arial"/>
            </a:endParaRPr>
          </a:p>
          <a:p>
            <a:pPr indent="0" lvl="0" marL="0" rtl="0" algn="l">
              <a:spcBef>
                <a:spcPts val="0"/>
              </a:spcBef>
              <a:spcAft>
                <a:spcPts val="0"/>
              </a:spcAft>
              <a:buNone/>
            </a:pPr>
            <a:r>
              <a:rPr lang="en" sz="1600">
                <a:solidFill>
                  <a:srgbClr val="222222"/>
                </a:solidFill>
                <a:latin typeface="Arial"/>
                <a:ea typeface="Arial"/>
                <a:cs typeface="Arial"/>
                <a:sym typeface="Arial"/>
              </a:rPr>
              <a:t>Coding with Prolog, a new paradigm.</a:t>
            </a:r>
            <a:endParaRPr sz="1600">
              <a:solidFill>
                <a:srgbClr val="222222"/>
              </a:solidFill>
              <a:latin typeface="Arial"/>
              <a:ea typeface="Arial"/>
              <a:cs typeface="Arial"/>
              <a:sym typeface="Arial"/>
            </a:endParaRPr>
          </a:p>
          <a:p>
            <a:pPr indent="0" lvl="0" marL="0" rtl="0" algn="l">
              <a:spcBef>
                <a:spcPts val="0"/>
              </a:spcBef>
              <a:spcAft>
                <a:spcPts val="1200"/>
              </a:spcAft>
              <a:buNone/>
            </a:pPr>
            <a:r>
              <a:t/>
            </a:r>
            <a:endParaRPr/>
          </a:p>
        </p:txBody>
      </p:sp>
      <p:sp>
        <p:nvSpPr>
          <p:cNvPr id="525" name="Google Shape;525;p85"/>
          <p:cNvSpPr txBox="1"/>
          <p:nvPr/>
        </p:nvSpPr>
        <p:spPr>
          <a:xfrm>
            <a:off x="4685625" y="1246800"/>
            <a:ext cx="414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26" name="Google Shape;526;p85"/>
          <p:cNvSpPr txBox="1"/>
          <p:nvPr/>
        </p:nvSpPr>
        <p:spPr>
          <a:xfrm>
            <a:off x="4643150" y="1268050"/>
            <a:ext cx="4189200" cy="26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27" name="Google Shape;527;p85"/>
          <p:cNvSpPr txBox="1"/>
          <p:nvPr/>
        </p:nvSpPr>
        <p:spPr>
          <a:xfrm>
            <a:off x="4037800" y="1246800"/>
            <a:ext cx="4863900" cy="269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rgbClr val="222222"/>
                </a:solidFill>
              </a:rPr>
              <a:t>You state the facts, and it will reason,</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With rules and queries, it's the right season.</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To build knowledge bases, and solve problems too,</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Prolog is the language, to see it all through.</a:t>
            </a:r>
            <a:endParaRPr sz="1600">
              <a:solidFill>
                <a:srgbClr val="222222"/>
              </a:solidFill>
            </a:endParaRPr>
          </a:p>
          <a:p>
            <a:pPr indent="0" lvl="0" marL="0" rtl="0" algn="l">
              <a:lnSpc>
                <a:spcPct val="115000"/>
              </a:lnSpc>
              <a:spcBef>
                <a:spcPts val="0"/>
              </a:spcBef>
              <a:spcAft>
                <a:spcPts val="0"/>
              </a:spcAft>
              <a:buNone/>
            </a:pPr>
            <a:r>
              <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So let us praise, this language of art,</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For making our work, so smart.</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A language that's unique, and worth exploring,</a:t>
            </a:r>
            <a:endParaRPr sz="1600">
              <a:solidFill>
                <a:srgbClr val="222222"/>
              </a:solidFill>
            </a:endParaRPr>
          </a:p>
          <a:p>
            <a:pPr indent="0" lvl="0" marL="0" rtl="0" algn="l">
              <a:lnSpc>
                <a:spcPct val="115000"/>
              </a:lnSpc>
              <a:spcBef>
                <a:spcPts val="0"/>
              </a:spcBef>
              <a:spcAft>
                <a:spcPts val="0"/>
              </a:spcAft>
              <a:buNone/>
            </a:pPr>
            <a:r>
              <a:rPr lang="en" sz="1600">
                <a:solidFill>
                  <a:srgbClr val="222222"/>
                </a:solidFill>
              </a:rPr>
              <a:t>Prolog, a language, always adoring.</a:t>
            </a:r>
            <a:endParaRPr sz="1600">
              <a:solidFill>
                <a:srgbClr val="222222"/>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8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Have Seen The Future And It Forks</a:t>
            </a:r>
            <a:endParaRPr/>
          </a:p>
        </p:txBody>
      </p:sp>
      <p:sp>
        <p:nvSpPr>
          <p:cNvPr id="533" name="Google Shape;533;p8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000000"/>
                </a:solidFill>
                <a:highlight>
                  <a:srgbClr val="FFFFFF"/>
                </a:highlight>
                <a:latin typeface="Arial"/>
                <a:ea typeface="Arial"/>
                <a:cs typeface="Arial"/>
                <a:sym typeface="Arial"/>
              </a:rPr>
              <a:t>"</a:t>
            </a:r>
            <a:r>
              <a:rPr i="1" lang="en" sz="1400">
                <a:solidFill>
                  <a:srgbClr val="000000"/>
                </a:solidFill>
                <a:highlight>
                  <a:srgbClr val="FFFFFF"/>
                </a:highlight>
                <a:latin typeface="Arial"/>
                <a:ea typeface="Arial"/>
                <a:cs typeface="Arial"/>
                <a:sym typeface="Arial"/>
              </a:rPr>
              <a:t>A language that doesn't affect the way you think about programming, is not worth knowing.</a:t>
            </a:r>
            <a:r>
              <a:rPr lang="en" sz="1400">
                <a:solidFill>
                  <a:srgbClr val="000000"/>
                </a:solidFill>
                <a:highlight>
                  <a:srgbClr val="FFFFFF"/>
                </a:highlight>
                <a:latin typeface="Arial"/>
                <a:ea typeface="Arial"/>
                <a:cs typeface="Arial"/>
                <a:sym typeface="Arial"/>
              </a:rPr>
              <a:t>" (Alan Perlis)</a:t>
            </a:r>
            <a:endParaRPr sz="14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rgbClr val="FFFFFF"/>
                </a:highlight>
                <a:latin typeface="Arial"/>
                <a:ea typeface="Arial"/>
                <a:cs typeface="Arial"/>
                <a:sym typeface="Arial"/>
              </a:rPr>
              <a:t>"</a:t>
            </a:r>
            <a:r>
              <a:rPr i="1" lang="en" sz="1400">
                <a:solidFill>
                  <a:srgbClr val="000000"/>
                </a:solidFill>
                <a:highlight>
                  <a:srgbClr val="FFFFFF"/>
                </a:highlight>
                <a:latin typeface="Arial"/>
                <a:ea typeface="Arial"/>
                <a:cs typeface="Arial"/>
                <a:sym typeface="Arial"/>
              </a:rPr>
              <a:t>Prolog is so simple that one has the sense that sooner or later someone had to discover it. Why did we discover it rather than anyone else?</a:t>
            </a:r>
            <a:r>
              <a:rPr lang="en" sz="1400">
                <a:solidFill>
                  <a:srgbClr val="000000"/>
                </a:solidFill>
                <a:highlight>
                  <a:srgbClr val="FFFFFF"/>
                </a:highlight>
                <a:latin typeface="Arial"/>
                <a:ea typeface="Arial"/>
                <a:cs typeface="Arial"/>
                <a:sym typeface="Arial"/>
              </a:rPr>
              <a:t>" (Alain Colmerauer)</a:t>
            </a:r>
            <a:endParaRPr sz="14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rgbClr val="FFFFFF"/>
                </a:highlight>
                <a:latin typeface="Arial"/>
                <a:ea typeface="Arial"/>
                <a:cs typeface="Arial"/>
                <a:sym typeface="Arial"/>
              </a:rPr>
              <a:t>"</a:t>
            </a:r>
            <a:r>
              <a:rPr i="1" lang="en" sz="1400">
                <a:solidFill>
                  <a:srgbClr val="000000"/>
                </a:solidFill>
                <a:highlight>
                  <a:srgbClr val="FFFFFF"/>
                </a:highlight>
                <a:latin typeface="Arial"/>
                <a:ea typeface="Arial"/>
                <a:cs typeface="Arial"/>
                <a:sym typeface="Arial"/>
              </a:rPr>
              <a:t>I used Prolog in a comparative languages course. The biggest program we did was a map-coloring one (color a map with only four colors so that no bordering items have the same color, given a mapping of things that border each other). I say biggest because we were given the most time with it. I started out like most people in my class trying to hack the language into letting me code a stinking algorithm to color a stinking map. Then I wrote a test function to check if the map was colored and, in a </a:t>
            </a:r>
            <a:r>
              <a:rPr b="1" i="1" lang="en" sz="1400">
                <a:solidFill>
                  <a:srgbClr val="000000"/>
                </a:solidFill>
                <a:highlight>
                  <a:srgbClr val="FFFFFF"/>
                </a:highlight>
                <a:latin typeface="Arial"/>
                <a:ea typeface="Arial"/>
                <a:cs typeface="Arial"/>
                <a:sym typeface="Arial"/>
              </a:rPr>
              <a:t>flash of prolog</a:t>
            </a:r>
            <a:r>
              <a:rPr i="1" lang="en" sz="1400">
                <a:solidFill>
                  <a:srgbClr val="000000"/>
                </a:solidFill>
                <a:highlight>
                  <a:srgbClr val="FFFFFF"/>
                </a:highlight>
                <a:latin typeface="Arial"/>
                <a:ea typeface="Arial"/>
                <a:cs typeface="Arial"/>
                <a:sym typeface="Arial"/>
              </a:rPr>
              <a:t>, realized that that was really all I needed to code.</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8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Terms</a:t>
            </a:r>
            <a:endParaRPr/>
          </a:p>
        </p:txBody>
      </p:sp>
      <p:sp>
        <p:nvSpPr>
          <p:cNvPr id="539" name="Google Shape;539;p8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basic syntactic unit of Prolog programs is a </a:t>
            </a:r>
            <a:r>
              <a:rPr b="1" lang="en"/>
              <a:t>term </a:t>
            </a:r>
            <a:r>
              <a:rPr lang="en"/>
              <a:t>(an </a:t>
            </a:r>
            <a:r>
              <a:rPr b="1" lang="en"/>
              <a:t>expression</a:t>
            </a:r>
            <a:r>
              <a:rPr lang="en"/>
              <a:t>)</a:t>
            </a:r>
            <a:endParaRPr/>
          </a:p>
          <a:p>
            <a:pPr indent="-342900" lvl="0" marL="457200" rtl="0" algn="l">
              <a:spcBef>
                <a:spcPts val="0"/>
              </a:spcBef>
              <a:spcAft>
                <a:spcPts val="0"/>
              </a:spcAft>
              <a:buSzPts val="1800"/>
              <a:buChar char="●"/>
            </a:pPr>
            <a:r>
              <a:rPr lang="en"/>
              <a:t>Structure of l</a:t>
            </a:r>
            <a:r>
              <a:rPr lang="en"/>
              <a:t>egal terms is defined recursively</a:t>
            </a:r>
            <a:endParaRPr/>
          </a:p>
          <a:p>
            <a:pPr indent="-342900" lvl="0" marL="457200" rtl="0" algn="l">
              <a:spcBef>
                <a:spcPts val="0"/>
              </a:spcBef>
              <a:spcAft>
                <a:spcPts val="0"/>
              </a:spcAft>
              <a:buSzPts val="1800"/>
              <a:buChar char="●"/>
            </a:pPr>
            <a:r>
              <a:rPr lang="en"/>
              <a:t>Base cases of recursion are </a:t>
            </a:r>
            <a:r>
              <a:rPr b="1" lang="en"/>
              <a:t>constant</a:t>
            </a:r>
            <a:r>
              <a:rPr lang="en"/>
              <a:t> and </a:t>
            </a:r>
            <a:r>
              <a:rPr b="1" lang="en"/>
              <a:t>symbolic</a:t>
            </a:r>
            <a:r>
              <a:rPr lang="en"/>
              <a:t> </a:t>
            </a:r>
            <a:r>
              <a:rPr b="1" lang="en"/>
              <a:t>literals</a:t>
            </a:r>
            <a:r>
              <a:rPr lang="en"/>
              <a:t>, and </a:t>
            </a:r>
            <a:r>
              <a:rPr b="1" lang="en"/>
              <a:t>variables</a:t>
            </a:r>
            <a:endParaRPr b="1"/>
          </a:p>
          <a:p>
            <a:pPr indent="-342900" lvl="0" marL="457200" rtl="0" algn="l">
              <a:spcBef>
                <a:spcPts val="0"/>
              </a:spcBef>
              <a:spcAft>
                <a:spcPts val="0"/>
              </a:spcAft>
              <a:buSzPts val="1800"/>
              <a:buChar char="●"/>
            </a:pPr>
            <a:r>
              <a:rPr lang="en"/>
              <a:t>Symbolic literals start with </a:t>
            </a:r>
            <a:r>
              <a:rPr b="1" lang="en"/>
              <a:t>lowercase</a:t>
            </a:r>
            <a:r>
              <a:rPr lang="en"/>
              <a:t>, variable names start with </a:t>
            </a:r>
            <a:r>
              <a:rPr b="1" lang="en"/>
              <a:t>uppercase</a:t>
            </a:r>
            <a:endParaRPr b="1"/>
          </a:p>
          <a:p>
            <a:pPr indent="-342900" lvl="0" marL="457200" rtl="0" algn="l">
              <a:spcBef>
                <a:spcPts val="0"/>
              </a:spcBef>
              <a:spcAft>
                <a:spcPts val="0"/>
              </a:spcAft>
              <a:buSzPts val="1800"/>
              <a:buChar char="●"/>
            </a:pPr>
            <a:r>
              <a:rPr b="1" lang="en">
                <a:latin typeface="Consolas"/>
                <a:ea typeface="Consolas"/>
                <a:cs typeface="Consolas"/>
                <a:sym typeface="Consolas"/>
              </a:rPr>
              <a:t>42</a:t>
            </a:r>
            <a:r>
              <a:rPr b="1" lang="en"/>
              <a:t> and </a:t>
            </a:r>
            <a:r>
              <a:rPr b="1" lang="en">
                <a:latin typeface="Consolas"/>
                <a:ea typeface="Consolas"/>
                <a:cs typeface="Consolas"/>
                <a:sym typeface="Consolas"/>
              </a:rPr>
              <a:t>"joe"</a:t>
            </a:r>
            <a:r>
              <a:rPr lang="en"/>
              <a:t> are constant literals, </a:t>
            </a:r>
            <a:r>
              <a:rPr lang="en">
                <a:latin typeface="Consolas"/>
                <a:ea typeface="Consolas"/>
                <a:cs typeface="Consolas"/>
                <a:sym typeface="Consolas"/>
              </a:rPr>
              <a:t>male</a:t>
            </a:r>
            <a:r>
              <a:rPr lang="en"/>
              <a:t> and </a:t>
            </a:r>
            <a:r>
              <a:rPr lang="en">
                <a:latin typeface="Consolas"/>
                <a:ea typeface="Consolas"/>
                <a:cs typeface="Consolas"/>
                <a:sym typeface="Consolas"/>
              </a:rPr>
              <a:t>joe</a:t>
            </a:r>
            <a:r>
              <a:rPr lang="en"/>
              <a:t> symbolic, </a:t>
            </a:r>
            <a:r>
              <a:rPr lang="en">
                <a:latin typeface="Consolas"/>
                <a:ea typeface="Consolas"/>
                <a:cs typeface="Consolas"/>
                <a:sym typeface="Consolas"/>
              </a:rPr>
              <a:t>Joe</a:t>
            </a:r>
            <a:r>
              <a:rPr lang="en"/>
              <a:t> is variable</a:t>
            </a:r>
            <a:endParaRPr/>
          </a:p>
          <a:p>
            <a:pPr indent="-342900" lvl="0" marL="457200" rtl="0" algn="l">
              <a:spcBef>
                <a:spcPts val="0"/>
              </a:spcBef>
              <a:spcAft>
                <a:spcPts val="0"/>
              </a:spcAft>
              <a:buSzPts val="1800"/>
              <a:buChar char="●"/>
            </a:pPr>
            <a:r>
              <a:rPr lang="en"/>
              <a:t>Symbolic literals are not text strings, but an entirely </a:t>
            </a:r>
            <a:r>
              <a:rPr lang="en"/>
              <a:t>different</a:t>
            </a:r>
            <a:r>
              <a:rPr lang="en"/>
              <a:t> thing!</a:t>
            </a:r>
            <a:endParaRPr/>
          </a:p>
          <a:p>
            <a:pPr indent="-342900" lvl="0" marL="457200" rtl="0" algn="l">
              <a:spcBef>
                <a:spcPts val="0"/>
              </a:spcBef>
              <a:spcAft>
                <a:spcPts val="0"/>
              </a:spcAft>
              <a:buSzPts val="1800"/>
              <a:buChar char="●"/>
            </a:pPr>
            <a:r>
              <a:rPr lang="en"/>
              <a:t>More complex terms can be built from applying a </a:t>
            </a:r>
            <a:r>
              <a:rPr b="1" lang="en"/>
              <a:t>functor</a:t>
            </a:r>
            <a:r>
              <a:rPr lang="en"/>
              <a:t> to </a:t>
            </a:r>
            <a:r>
              <a:rPr b="1" lang="en"/>
              <a:t>arguments</a:t>
            </a:r>
            <a:endParaRPr b="1"/>
          </a:p>
          <a:p>
            <a:pPr indent="-342900" lvl="0" marL="457200" rtl="0" algn="l">
              <a:spcBef>
                <a:spcPts val="0"/>
              </a:spcBef>
              <a:spcAft>
                <a:spcPts val="0"/>
              </a:spcAft>
              <a:buSzPts val="1800"/>
              <a:buChar char="●"/>
            </a:pPr>
            <a:r>
              <a:rPr lang="en"/>
              <a:t>Functor is always a symbolic literal, but its arguments can be any terms</a:t>
            </a:r>
            <a:endParaRPr/>
          </a:p>
          <a:p>
            <a:pPr indent="-342900" lvl="0" marL="457200" rtl="0" algn="l">
              <a:spcBef>
                <a:spcPts val="0"/>
              </a:spcBef>
              <a:spcAft>
                <a:spcPts val="0"/>
              </a:spcAft>
              <a:buSzPts val="1800"/>
              <a:buChar char="●"/>
            </a:pPr>
            <a:r>
              <a:rPr lang="en">
                <a:latin typeface="Consolas"/>
                <a:ea typeface="Consolas"/>
                <a:cs typeface="Consolas"/>
                <a:sym typeface="Consolas"/>
              </a:rPr>
              <a:t>male(joe)</a:t>
            </a:r>
            <a:r>
              <a:rPr lang="en"/>
              <a:t> is a complex term, as is </a:t>
            </a:r>
            <a:r>
              <a:rPr lang="en">
                <a:latin typeface="Consolas"/>
                <a:ea typeface="Consolas"/>
                <a:cs typeface="Consolas"/>
                <a:sym typeface="Consolas"/>
              </a:rPr>
              <a:t>foo(qux/"hello", 42+X/9)</a:t>
            </a:r>
            <a:r>
              <a:rPr lang="en"/>
              <a:t>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8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Infix and Prefix Notation</a:t>
            </a:r>
            <a:endParaRPr/>
          </a:p>
        </p:txBody>
      </p:sp>
      <p:sp>
        <p:nvSpPr>
          <p:cNvPr id="545" name="Google Shape;545;p8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Every complex Prolog term is in the </a:t>
            </a:r>
            <a:r>
              <a:rPr b="1" lang="en"/>
              <a:t>prefix</a:t>
            </a:r>
            <a:r>
              <a:rPr lang="en"/>
              <a:t> form </a:t>
            </a:r>
            <a:r>
              <a:rPr lang="en">
                <a:latin typeface="Consolas"/>
                <a:ea typeface="Consolas"/>
                <a:cs typeface="Consolas"/>
                <a:sym typeface="Consolas"/>
              </a:rPr>
              <a:t>functor(args)</a:t>
            </a:r>
            <a:endParaRPr>
              <a:latin typeface="Consolas"/>
              <a:ea typeface="Consolas"/>
              <a:cs typeface="Consolas"/>
              <a:sym typeface="Consolas"/>
            </a:endParaRPr>
          </a:p>
          <a:p>
            <a:pPr indent="-342900" lvl="0" marL="457200" rtl="0" algn="l">
              <a:spcBef>
                <a:spcPts val="0"/>
              </a:spcBef>
              <a:spcAft>
                <a:spcPts val="0"/>
              </a:spcAft>
              <a:buSzPts val="1800"/>
              <a:buChar char="●"/>
            </a:pPr>
            <a:r>
              <a:rPr lang="en"/>
              <a:t>However, for </a:t>
            </a:r>
            <a:r>
              <a:rPr lang="en"/>
              <a:t>convenience</a:t>
            </a:r>
            <a:r>
              <a:rPr lang="en"/>
              <a:t> for us humans, many functors allow </a:t>
            </a:r>
            <a:r>
              <a:rPr b="1" lang="en"/>
              <a:t>infix</a:t>
            </a:r>
            <a:r>
              <a:rPr lang="en"/>
              <a:t> form where the functor is syntactically between the two arguments</a:t>
            </a:r>
            <a:endParaRPr/>
          </a:p>
          <a:p>
            <a:pPr indent="-342900" lvl="0" marL="457200" rtl="0" algn="l">
              <a:spcBef>
                <a:spcPts val="0"/>
              </a:spcBef>
              <a:spcAft>
                <a:spcPts val="0"/>
              </a:spcAft>
              <a:buSzPts val="1800"/>
              <a:buChar char="●"/>
            </a:pPr>
            <a:r>
              <a:rPr lang="en"/>
              <a:t>For example, we write </a:t>
            </a:r>
            <a:r>
              <a:rPr lang="en">
                <a:latin typeface="Consolas"/>
                <a:ea typeface="Consolas"/>
                <a:cs typeface="Consolas"/>
                <a:sym typeface="Consolas"/>
              </a:rPr>
              <a:t>joe * (7 + X)</a:t>
            </a:r>
            <a:r>
              <a:rPr lang="en"/>
              <a:t> </a:t>
            </a:r>
            <a:r>
              <a:rPr lang="en"/>
              <a:t>instead</a:t>
            </a:r>
            <a:r>
              <a:rPr lang="en"/>
              <a:t> of </a:t>
            </a:r>
            <a:r>
              <a:rPr lang="en">
                <a:latin typeface="Consolas"/>
                <a:ea typeface="Consolas"/>
                <a:cs typeface="Consolas"/>
                <a:sym typeface="Consolas"/>
              </a:rPr>
              <a:t>*(joe, +(7, X))</a:t>
            </a:r>
            <a:endParaRPr>
              <a:latin typeface="Consolas"/>
              <a:ea typeface="Consolas"/>
              <a:cs typeface="Consolas"/>
              <a:sym typeface="Consolas"/>
            </a:endParaRPr>
          </a:p>
          <a:p>
            <a:pPr indent="-342900" lvl="0" marL="457200" rtl="0" algn="l">
              <a:spcBef>
                <a:spcPts val="0"/>
              </a:spcBef>
              <a:spcAft>
                <a:spcPts val="0"/>
              </a:spcAft>
              <a:buSzPts val="1800"/>
              <a:buChar char="●"/>
            </a:pPr>
            <a:r>
              <a:rPr lang="en"/>
              <a:t>Both forms become equivalent expression trees when parsed, and work exactly the same as far as computations are concerned</a:t>
            </a:r>
            <a:endParaRPr/>
          </a:p>
          <a:p>
            <a:pPr indent="-342900" lvl="0" marL="457200" rtl="0" algn="l">
              <a:spcBef>
                <a:spcPts val="0"/>
              </a:spcBef>
              <a:spcAft>
                <a:spcPts val="0"/>
              </a:spcAft>
              <a:buSzPts val="1800"/>
              <a:buChar char="●"/>
            </a:pPr>
            <a:r>
              <a:rPr lang="en"/>
              <a:t>Especially </a:t>
            </a:r>
            <a:r>
              <a:rPr b="1" lang="en"/>
              <a:t>comma operator</a:t>
            </a:r>
            <a:r>
              <a:rPr lang="en"/>
              <a:t> looks </a:t>
            </a:r>
            <a:r>
              <a:rPr lang="en"/>
              <a:t>nicer as </a:t>
            </a:r>
            <a:r>
              <a:rPr lang="en">
                <a:latin typeface="Consolas"/>
                <a:ea typeface="Consolas"/>
                <a:cs typeface="Consolas"/>
                <a:sym typeface="Consolas"/>
              </a:rPr>
              <a:t>a, b, c</a:t>
            </a:r>
            <a:r>
              <a:rPr lang="en"/>
              <a:t> than </a:t>
            </a:r>
            <a:r>
              <a:rPr lang="en">
                <a:latin typeface="Consolas"/>
                <a:ea typeface="Consolas"/>
                <a:cs typeface="Consolas"/>
                <a:sym typeface="Consolas"/>
              </a:rPr>
              <a:t>,(a, ,(b, c))</a:t>
            </a:r>
            <a:endParaRPr>
              <a:latin typeface="Consolas"/>
              <a:ea typeface="Consolas"/>
              <a:cs typeface="Consolas"/>
              <a:sym typeface="Consolas"/>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8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Homoiconicity</a:t>
            </a:r>
            <a:endParaRPr/>
          </a:p>
        </p:txBody>
      </p:sp>
      <p:sp>
        <p:nvSpPr>
          <p:cNvPr id="551" name="Google Shape;551;p8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Other languages that you have seen so far in your computer science studies make a hard distinction between </a:t>
            </a:r>
            <a:r>
              <a:rPr b="1" lang="en"/>
              <a:t>code</a:t>
            </a:r>
            <a:r>
              <a:rPr lang="en"/>
              <a:t> and </a:t>
            </a:r>
            <a:r>
              <a:rPr b="1" lang="en"/>
              <a:t>data</a:t>
            </a:r>
            <a:r>
              <a:rPr lang="en"/>
              <a:t> inside that language</a:t>
            </a:r>
            <a:endParaRPr/>
          </a:p>
          <a:p>
            <a:pPr indent="-342900" lvl="0" marL="457200" rtl="0" algn="l">
              <a:spcBef>
                <a:spcPts val="0"/>
              </a:spcBef>
              <a:spcAft>
                <a:spcPts val="0"/>
              </a:spcAft>
              <a:buSzPts val="1800"/>
              <a:buChar char="●"/>
            </a:pPr>
            <a:r>
              <a:rPr lang="en"/>
              <a:t>Code cannot be assigned to variables, data cannot be executed</a:t>
            </a:r>
            <a:endParaRPr/>
          </a:p>
          <a:p>
            <a:pPr indent="-342900" lvl="0" marL="457200" rtl="0" algn="l">
              <a:spcBef>
                <a:spcPts val="0"/>
              </a:spcBef>
              <a:spcAft>
                <a:spcPts val="0"/>
              </a:spcAft>
              <a:buSzPts val="1800"/>
              <a:buChar char="●"/>
            </a:pPr>
            <a:r>
              <a:rPr lang="en"/>
              <a:t>Prolog is </a:t>
            </a:r>
            <a:r>
              <a:rPr b="1" lang="en"/>
              <a:t>homoiconic</a:t>
            </a:r>
            <a:r>
              <a:rPr lang="en"/>
              <a:t> in that its code and data are </a:t>
            </a:r>
            <a:r>
              <a:rPr b="1" lang="en"/>
              <a:t>literally the same thing</a:t>
            </a:r>
            <a:r>
              <a:rPr lang="en"/>
              <a:t>!</a:t>
            </a:r>
            <a:endParaRPr/>
          </a:p>
          <a:p>
            <a:pPr indent="-342900" lvl="0" marL="457200" rtl="0" algn="l">
              <a:spcBef>
                <a:spcPts val="0"/>
              </a:spcBef>
              <a:spcAft>
                <a:spcPts val="0"/>
              </a:spcAft>
              <a:buSzPts val="1800"/>
              <a:buChar char="●"/>
            </a:pPr>
            <a:r>
              <a:rPr lang="en"/>
              <a:t>Prolog code consists of </a:t>
            </a:r>
            <a:r>
              <a:rPr b="1" lang="en"/>
              <a:t>terms</a:t>
            </a:r>
            <a:r>
              <a:rPr lang="en"/>
              <a:t>, and so does its data</a:t>
            </a:r>
            <a:endParaRPr/>
          </a:p>
          <a:p>
            <a:pPr indent="-342900" lvl="0" marL="457200" rtl="0" algn="l">
              <a:spcBef>
                <a:spcPts val="0"/>
              </a:spcBef>
              <a:spcAft>
                <a:spcPts val="0"/>
              </a:spcAft>
              <a:buSzPts val="1800"/>
              <a:buChar char="●"/>
            </a:pPr>
            <a:r>
              <a:rPr lang="en"/>
              <a:t>Complex data in Prolog is essentially </a:t>
            </a:r>
            <a:r>
              <a:rPr b="1" lang="en"/>
              <a:t>untyped</a:t>
            </a:r>
            <a:r>
              <a:rPr lang="en"/>
              <a:t>, but for complex terms, the </a:t>
            </a:r>
            <a:r>
              <a:rPr b="1" lang="en"/>
              <a:t>functor symbol</a:t>
            </a:r>
            <a:r>
              <a:rPr lang="en"/>
              <a:t> can be thought of as "</a:t>
            </a:r>
            <a:r>
              <a:rPr b="1" lang="en"/>
              <a:t>type</a:t>
            </a:r>
            <a:r>
              <a:rPr lang="en"/>
              <a:t>" of that data</a:t>
            </a:r>
            <a:endParaRPr/>
          </a:p>
          <a:p>
            <a:pPr indent="-342900" lvl="0" marL="457200" rtl="0" algn="l">
              <a:spcBef>
                <a:spcPts val="0"/>
              </a:spcBef>
              <a:spcAft>
                <a:spcPts val="0"/>
              </a:spcAft>
              <a:buSzPts val="1800"/>
              <a:buChar char="●"/>
            </a:pPr>
            <a:r>
              <a:rPr lang="en"/>
              <a:t>All code can be treated as data and all data can be executed as code, for flexibility that ordinary languages cannot begin to imagine</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9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Bound and Unbound Variables</a:t>
            </a:r>
            <a:endParaRPr/>
          </a:p>
        </p:txBody>
      </p:sp>
      <p:sp>
        <p:nvSpPr>
          <p:cNvPr id="557" name="Google Shape;557;p9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Prolog variables are untyped, and start as being </a:t>
            </a:r>
            <a:r>
              <a:rPr b="1" lang="en"/>
              <a:t>unbound</a:t>
            </a:r>
            <a:r>
              <a:rPr lang="en"/>
              <a:t> (</a:t>
            </a:r>
            <a:r>
              <a:rPr b="1" lang="en"/>
              <a:t>free</a:t>
            </a:r>
            <a:r>
              <a:rPr lang="en"/>
              <a:t>)</a:t>
            </a:r>
            <a:endParaRPr/>
          </a:p>
          <a:p>
            <a:pPr indent="-342900" lvl="0" marL="457200" rtl="0" algn="l">
              <a:spcBef>
                <a:spcPts val="0"/>
              </a:spcBef>
              <a:spcAft>
                <a:spcPts val="0"/>
              </a:spcAft>
              <a:buSzPts val="1800"/>
              <a:buChar char="●"/>
            </a:pPr>
            <a:r>
              <a:rPr lang="en"/>
              <a:t>During execution of a query, a variable can become </a:t>
            </a:r>
            <a:r>
              <a:rPr b="1" lang="en"/>
              <a:t>bound</a:t>
            </a:r>
            <a:r>
              <a:rPr lang="en"/>
              <a:t> to some term</a:t>
            </a:r>
            <a:endParaRPr/>
          </a:p>
          <a:p>
            <a:pPr indent="-342900" lvl="0" marL="457200" rtl="0" algn="l">
              <a:spcBef>
                <a:spcPts val="0"/>
              </a:spcBef>
              <a:spcAft>
                <a:spcPts val="0"/>
              </a:spcAft>
              <a:buSzPts val="1800"/>
              <a:buChar char="●"/>
            </a:pPr>
            <a:r>
              <a:rPr lang="en"/>
              <a:t>In computer memory, </a:t>
            </a:r>
            <a:r>
              <a:rPr lang="en"/>
              <a:t>each variable is stored as a pointer</a:t>
            </a:r>
            <a:endParaRPr/>
          </a:p>
          <a:p>
            <a:pPr indent="-342900" lvl="0" marL="457200" rtl="0" algn="l">
              <a:spcBef>
                <a:spcPts val="0"/>
              </a:spcBef>
              <a:spcAft>
                <a:spcPts val="0"/>
              </a:spcAft>
              <a:buSzPts val="1800"/>
              <a:buChar char="●"/>
            </a:pPr>
            <a:r>
              <a:rPr lang="en"/>
              <a:t>Unbound variables are </a:t>
            </a:r>
            <a:r>
              <a:rPr b="1" lang="en"/>
              <a:t>null pointers</a:t>
            </a:r>
            <a:endParaRPr b="1"/>
          </a:p>
          <a:p>
            <a:pPr indent="-342900" lvl="0" marL="457200" rtl="0" algn="l">
              <a:spcBef>
                <a:spcPts val="0"/>
              </a:spcBef>
              <a:spcAft>
                <a:spcPts val="0"/>
              </a:spcAft>
              <a:buSzPts val="1800"/>
              <a:buChar char="●"/>
            </a:pPr>
            <a:r>
              <a:rPr b="1" lang="en"/>
              <a:t>Binding</a:t>
            </a:r>
            <a:r>
              <a:rPr lang="en"/>
              <a:t> a variable to a term assigns that variable pointer to point to the root node of the expression tree that represents that term in memory</a:t>
            </a:r>
            <a:endParaRPr/>
          </a:p>
          <a:p>
            <a:pPr indent="-342900" lvl="0" marL="457200" rtl="0" algn="l">
              <a:spcBef>
                <a:spcPts val="0"/>
              </a:spcBef>
              <a:spcAft>
                <a:spcPts val="0"/>
              </a:spcAft>
              <a:buSzPts val="1800"/>
              <a:buChar char="●"/>
            </a:pPr>
            <a:r>
              <a:rPr lang="en"/>
              <a:t>All variables are </a:t>
            </a:r>
            <a:r>
              <a:rPr b="1" lang="en"/>
              <a:t>final</a:t>
            </a:r>
            <a:r>
              <a:rPr lang="en"/>
              <a:t>: a bound variable cannot be bound to something else</a:t>
            </a:r>
            <a:endParaRPr/>
          </a:p>
          <a:p>
            <a:pPr indent="-342900" lvl="0" marL="457200" rtl="0" algn="l">
              <a:spcBef>
                <a:spcPts val="0"/>
              </a:spcBef>
              <a:spcAft>
                <a:spcPts val="0"/>
              </a:spcAft>
              <a:buSzPts val="1800"/>
              <a:buChar char="●"/>
            </a:pPr>
            <a:r>
              <a:rPr lang="en"/>
              <a:t>(</a:t>
            </a:r>
            <a:r>
              <a:rPr b="1" lang="en"/>
              <a:t>Execution backtracking</a:t>
            </a:r>
            <a:r>
              <a:rPr lang="en"/>
              <a:t> will unbind variables on the way back)</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9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Predicates</a:t>
            </a:r>
            <a:endParaRPr/>
          </a:p>
        </p:txBody>
      </p:sp>
      <p:sp>
        <p:nvSpPr>
          <p:cNvPr id="563" name="Google Shape;563;p9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Interpreted</a:t>
            </a:r>
            <a:r>
              <a:rPr lang="en"/>
              <a:t> as code, a Prolog term can be used to define a </a:t>
            </a:r>
            <a:r>
              <a:rPr b="1" lang="en"/>
              <a:t>predicate</a:t>
            </a:r>
            <a:endParaRPr/>
          </a:p>
          <a:p>
            <a:pPr indent="-342900" lvl="0" marL="457200" rtl="0" algn="l">
              <a:spcBef>
                <a:spcPts val="0"/>
              </a:spcBef>
              <a:spcAft>
                <a:spcPts val="0"/>
              </a:spcAft>
              <a:buSzPts val="1800"/>
              <a:buChar char="●"/>
            </a:pPr>
            <a:r>
              <a:rPr lang="en"/>
              <a:t>Each predicate represents some kind of </a:t>
            </a:r>
            <a:r>
              <a:rPr b="1" lang="en"/>
              <a:t>relation</a:t>
            </a:r>
            <a:r>
              <a:rPr lang="en"/>
              <a:t> between the entities that exist in the problem domain</a:t>
            </a:r>
            <a:endParaRPr/>
          </a:p>
          <a:p>
            <a:pPr indent="-342900" lvl="0" marL="457200" rtl="0" algn="l">
              <a:spcBef>
                <a:spcPts val="0"/>
              </a:spcBef>
              <a:spcAft>
                <a:spcPts val="0"/>
              </a:spcAft>
              <a:buSzPts val="1800"/>
              <a:buChar char="●"/>
            </a:pPr>
            <a:r>
              <a:rPr lang="en"/>
              <a:t>Since all Prolog data consists of untyped terms, predicate </a:t>
            </a:r>
            <a:r>
              <a:rPr b="1" lang="en"/>
              <a:t>signature</a:t>
            </a:r>
            <a:r>
              <a:rPr lang="en"/>
              <a:t> consists of the </a:t>
            </a:r>
            <a:r>
              <a:rPr b="1" lang="en"/>
              <a:t>functor</a:t>
            </a:r>
            <a:r>
              <a:rPr lang="en"/>
              <a:t> symbol followed by the </a:t>
            </a:r>
            <a:r>
              <a:rPr b="1" lang="en"/>
              <a:t>arity</a:t>
            </a:r>
            <a:r>
              <a:rPr lang="en"/>
              <a:t> of that predicate</a:t>
            </a:r>
            <a:endParaRPr/>
          </a:p>
          <a:p>
            <a:pPr indent="-342900" lvl="0" marL="457200" rtl="0" algn="l">
              <a:spcBef>
                <a:spcPts val="0"/>
              </a:spcBef>
              <a:spcAft>
                <a:spcPts val="0"/>
              </a:spcAft>
              <a:buSzPts val="1800"/>
              <a:buChar char="●"/>
            </a:pPr>
            <a:r>
              <a:rPr lang="en"/>
              <a:t>For example, predicate </a:t>
            </a:r>
            <a:r>
              <a:rPr lang="en">
                <a:latin typeface="Consolas"/>
                <a:ea typeface="Consolas"/>
                <a:cs typeface="Consolas"/>
                <a:sym typeface="Consolas"/>
              </a:rPr>
              <a:t>male/1</a:t>
            </a:r>
            <a:r>
              <a:rPr lang="en"/>
              <a:t> defines the concept of "maleness"</a:t>
            </a:r>
            <a:endParaRPr/>
          </a:p>
          <a:p>
            <a:pPr indent="-342900" lvl="0" marL="457200" rtl="0" algn="l">
              <a:spcBef>
                <a:spcPts val="0"/>
              </a:spcBef>
              <a:spcAft>
                <a:spcPts val="0"/>
              </a:spcAft>
              <a:buSzPts val="1800"/>
              <a:buChar char="●"/>
            </a:pPr>
            <a:r>
              <a:rPr lang="en"/>
              <a:t>In predicate logic, each predicate is </a:t>
            </a:r>
            <a:r>
              <a:rPr b="1" lang="en"/>
              <a:t>true</a:t>
            </a:r>
            <a:r>
              <a:rPr lang="en"/>
              <a:t> or </a:t>
            </a:r>
            <a:r>
              <a:rPr b="1" lang="en"/>
              <a:t>false</a:t>
            </a:r>
            <a:r>
              <a:rPr lang="en"/>
              <a:t> for the given arguments</a:t>
            </a:r>
            <a:endParaRPr/>
          </a:p>
          <a:p>
            <a:pPr indent="-342900" lvl="0" marL="457200" rtl="0" algn="l">
              <a:spcBef>
                <a:spcPts val="0"/>
              </a:spcBef>
              <a:spcAft>
                <a:spcPts val="0"/>
              </a:spcAft>
              <a:buSzPts val="1800"/>
              <a:buChar char="●"/>
            </a:pPr>
            <a:r>
              <a:rPr lang="en"/>
              <a:t>Formulas in the given Prolog program determine for which arguments the given predicate is true, that is, </a:t>
            </a:r>
            <a:r>
              <a:rPr b="1" lang="en"/>
              <a:t>the query succeeds</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Intentional Stance</a:t>
            </a:r>
            <a:endParaRPr/>
          </a:p>
        </p:txBody>
      </p:sp>
      <p:sp>
        <p:nvSpPr>
          <p:cNvPr id="127" name="Google Shape;127;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Daniel Dennett's three levels of abstraction for explaining and predicting the future behaviour of some system, depending on its complexity</a:t>
            </a:r>
            <a:endParaRPr/>
          </a:p>
          <a:p>
            <a:pPr indent="-342900" lvl="0" marL="457200" rtl="0" algn="l">
              <a:spcBef>
                <a:spcPts val="0"/>
              </a:spcBef>
              <a:spcAft>
                <a:spcPts val="0"/>
              </a:spcAft>
              <a:buSzPts val="1800"/>
              <a:buChar char="●"/>
            </a:pPr>
            <a:r>
              <a:rPr b="1" lang="en"/>
              <a:t>Physical stance</a:t>
            </a:r>
            <a:r>
              <a:rPr lang="en"/>
              <a:t>: analyze system based on its internal structure</a:t>
            </a:r>
            <a:endParaRPr/>
          </a:p>
          <a:p>
            <a:pPr indent="-342900" lvl="0" marL="457200" rtl="0" algn="l">
              <a:spcBef>
                <a:spcPts val="0"/>
              </a:spcBef>
              <a:spcAft>
                <a:spcPts val="0"/>
              </a:spcAft>
              <a:buSzPts val="1800"/>
              <a:buChar char="●"/>
            </a:pPr>
            <a:r>
              <a:rPr lang="en"/>
              <a:t>Best level of explanation for a </a:t>
            </a:r>
            <a:r>
              <a:rPr lang="en"/>
              <a:t>light in a room with its switch</a:t>
            </a:r>
            <a:endParaRPr/>
          </a:p>
          <a:p>
            <a:pPr indent="-342900" lvl="0" marL="457200" rtl="0" algn="l">
              <a:spcBef>
                <a:spcPts val="0"/>
              </a:spcBef>
              <a:spcAft>
                <a:spcPts val="0"/>
              </a:spcAft>
              <a:buSzPts val="1800"/>
              <a:buChar char="●"/>
            </a:pPr>
            <a:r>
              <a:rPr b="1" lang="en"/>
              <a:t>Design stance</a:t>
            </a:r>
            <a:r>
              <a:rPr lang="en"/>
              <a:t>: analyze system based on its purpose, function and design </a:t>
            </a:r>
            <a:endParaRPr/>
          </a:p>
          <a:p>
            <a:pPr indent="-342900" lvl="0" marL="457200" rtl="0" algn="l">
              <a:spcBef>
                <a:spcPts val="0"/>
              </a:spcBef>
              <a:spcAft>
                <a:spcPts val="0"/>
              </a:spcAft>
              <a:buSzPts val="1800"/>
              <a:buChar char="●"/>
            </a:pPr>
            <a:r>
              <a:rPr lang="en"/>
              <a:t>Best level of explanation for a thermostat</a:t>
            </a:r>
            <a:endParaRPr/>
          </a:p>
          <a:p>
            <a:pPr indent="-342900" lvl="0" marL="457200" rtl="0" algn="l">
              <a:spcBef>
                <a:spcPts val="0"/>
              </a:spcBef>
              <a:spcAft>
                <a:spcPts val="0"/>
              </a:spcAft>
              <a:buSzPts val="1800"/>
              <a:buChar char="●"/>
            </a:pPr>
            <a:r>
              <a:rPr b="1" lang="en"/>
              <a:t>Intentional stance</a:t>
            </a:r>
            <a:r>
              <a:rPr lang="en"/>
              <a:t>: analyze a system based on its assumed mental states, goals, beliefs and desires (even if imagined) </a:t>
            </a:r>
            <a:endParaRPr/>
          </a:p>
          <a:p>
            <a:pPr indent="-342900" lvl="0" marL="457200" rtl="0" algn="l">
              <a:spcBef>
                <a:spcPts val="0"/>
              </a:spcBef>
              <a:spcAft>
                <a:spcPts val="0"/>
              </a:spcAft>
              <a:buSzPts val="1800"/>
              <a:buChar char="●"/>
            </a:pPr>
            <a:r>
              <a:rPr lang="en"/>
              <a:t>Best level of explanation for computer chess program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9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Predicate Definitions With Rules</a:t>
            </a:r>
            <a:endParaRPr/>
          </a:p>
        </p:txBody>
      </p:sp>
      <p:sp>
        <p:nvSpPr>
          <p:cNvPr id="569" name="Google Shape;569;p9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Prolog program, a </a:t>
            </a:r>
            <a:r>
              <a:rPr b="1" lang="en"/>
              <a:t>predicate</a:t>
            </a:r>
            <a:r>
              <a:rPr lang="en"/>
              <a:t> is defined with one or more </a:t>
            </a:r>
            <a:r>
              <a:rPr b="1" lang="en"/>
              <a:t>rules</a:t>
            </a:r>
            <a:r>
              <a:rPr lang="en"/>
              <a:t> whose left hand side (</a:t>
            </a:r>
            <a:r>
              <a:rPr b="1" lang="en"/>
              <a:t>head</a:t>
            </a:r>
            <a:r>
              <a:rPr lang="en"/>
              <a:t>) is some term whose functor is that predicate</a:t>
            </a:r>
            <a:endParaRPr/>
          </a:p>
          <a:p>
            <a:pPr indent="-342900" lvl="0" marL="457200" rtl="0" algn="l">
              <a:spcBef>
                <a:spcPts val="0"/>
              </a:spcBef>
              <a:spcAft>
                <a:spcPts val="0"/>
              </a:spcAft>
              <a:buSzPts val="1800"/>
              <a:buChar char="●"/>
            </a:pPr>
            <a:r>
              <a:rPr lang="en"/>
              <a:t>The right hand side (</a:t>
            </a:r>
            <a:r>
              <a:rPr b="1" lang="en"/>
              <a:t>body</a:t>
            </a:r>
            <a:r>
              <a:rPr lang="en"/>
              <a:t>) after the </a:t>
            </a:r>
            <a:r>
              <a:rPr b="1" lang="en"/>
              <a:t>:-</a:t>
            </a:r>
            <a:r>
              <a:rPr lang="en"/>
              <a:t> delimiter is a comma-separated list of the sufficient </a:t>
            </a:r>
            <a:r>
              <a:rPr b="1" lang="en"/>
              <a:t>premises</a:t>
            </a:r>
            <a:r>
              <a:rPr lang="en"/>
              <a:t> for that predicate to be true, followed by a </a:t>
            </a:r>
            <a:r>
              <a:rPr b="1" lang="en"/>
              <a:t>period</a:t>
            </a:r>
            <a:endParaRPr b="1"/>
          </a:p>
          <a:p>
            <a:pPr indent="-342900" lvl="0" marL="457200" rtl="0" algn="l">
              <a:spcBef>
                <a:spcPts val="0"/>
              </a:spcBef>
              <a:spcAft>
                <a:spcPts val="0"/>
              </a:spcAft>
              <a:buSzPts val="1800"/>
              <a:buChar char="●"/>
            </a:pPr>
            <a:r>
              <a:rPr lang="en"/>
              <a:t>Comma in Prolog stands for </a:t>
            </a:r>
            <a:r>
              <a:rPr b="1" lang="en"/>
              <a:t>logical and</a:t>
            </a:r>
            <a:r>
              <a:rPr lang="en"/>
              <a:t> between these </a:t>
            </a:r>
            <a:r>
              <a:rPr b="1" lang="en"/>
              <a:t>premises</a:t>
            </a:r>
            <a:endParaRPr b="1"/>
          </a:p>
          <a:p>
            <a:pPr indent="-342900" lvl="0" marL="457200" rtl="0" algn="l">
              <a:spcBef>
                <a:spcPts val="0"/>
              </a:spcBef>
              <a:spcAft>
                <a:spcPts val="0"/>
              </a:spcAft>
              <a:buSzPts val="1800"/>
              <a:buChar char="●"/>
            </a:pPr>
            <a:r>
              <a:rPr lang="en"/>
              <a:t>The right hand side can also be empty, meaning that the </a:t>
            </a:r>
            <a:r>
              <a:rPr lang="en"/>
              <a:t>predicate</a:t>
            </a:r>
            <a:r>
              <a:rPr lang="en"/>
              <a:t> is true unconditionally for its arguments</a:t>
            </a:r>
            <a:endParaRPr/>
          </a:p>
          <a:p>
            <a:pPr indent="-342900" lvl="0" marL="457200" rtl="0" algn="l">
              <a:spcBef>
                <a:spcPts val="0"/>
              </a:spcBef>
              <a:spcAft>
                <a:spcPts val="0"/>
              </a:spcAft>
              <a:buSzPts val="1800"/>
              <a:buChar char="●"/>
            </a:pPr>
            <a:r>
              <a:rPr lang="en"/>
              <a:t>Predicate rules can contain variables, meaning that that predicate is true for any possible </a:t>
            </a:r>
            <a:r>
              <a:rPr b="1" lang="en"/>
              <a:t>instantiation</a:t>
            </a:r>
            <a:r>
              <a:rPr lang="en"/>
              <a:t> of those variables to any terms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Anonymous Variables</a:t>
            </a:r>
            <a:endParaRPr/>
          </a:p>
        </p:txBody>
      </p:sp>
      <p:sp>
        <p:nvSpPr>
          <p:cNvPr id="575" name="Google Shape;575;p9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same variable name appears multiple times inside the same rule, it will refer to the same variable in all its occurrences</a:t>
            </a:r>
            <a:endParaRPr/>
          </a:p>
          <a:p>
            <a:pPr indent="-342900" lvl="0" marL="457200" rtl="0" algn="l">
              <a:spcBef>
                <a:spcPts val="0"/>
              </a:spcBef>
              <a:spcAft>
                <a:spcPts val="0"/>
              </a:spcAft>
              <a:buSzPts val="1800"/>
              <a:buChar char="●"/>
            </a:pPr>
            <a:r>
              <a:rPr lang="en"/>
              <a:t>Essentially require that same value must be used in both places</a:t>
            </a:r>
            <a:endParaRPr/>
          </a:p>
          <a:p>
            <a:pPr indent="-342900" lvl="0" marL="457200" rtl="0" algn="l">
              <a:spcBef>
                <a:spcPts val="0"/>
              </a:spcBef>
              <a:spcAft>
                <a:spcPts val="0"/>
              </a:spcAft>
              <a:buSzPts val="1800"/>
              <a:buChar char="●"/>
            </a:pPr>
            <a:r>
              <a:rPr lang="en"/>
              <a:t>Some variable might appear </a:t>
            </a:r>
            <a:r>
              <a:rPr lang="en"/>
              <a:t>only</a:t>
            </a:r>
            <a:r>
              <a:rPr lang="en"/>
              <a:t> once inside some rule</a:t>
            </a:r>
            <a:endParaRPr/>
          </a:p>
          <a:p>
            <a:pPr indent="-342900" lvl="0" marL="457200" rtl="0" algn="l">
              <a:spcBef>
                <a:spcPts val="0"/>
              </a:spcBef>
              <a:spcAft>
                <a:spcPts val="0"/>
              </a:spcAft>
              <a:buSzPts val="1800"/>
              <a:buChar char="●"/>
            </a:pPr>
            <a:r>
              <a:rPr lang="en"/>
              <a:t>Effectively, values of such </a:t>
            </a:r>
            <a:r>
              <a:rPr lang="en"/>
              <a:t>variables</a:t>
            </a:r>
            <a:r>
              <a:rPr lang="en"/>
              <a:t> do not </a:t>
            </a:r>
            <a:r>
              <a:rPr lang="en"/>
              <a:t>affect the success of that query</a:t>
            </a:r>
            <a:endParaRPr/>
          </a:p>
          <a:p>
            <a:pPr indent="-342900" lvl="0" marL="457200" rtl="0" algn="l">
              <a:spcBef>
                <a:spcPts val="0"/>
              </a:spcBef>
              <a:spcAft>
                <a:spcPts val="0"/>
              </a:spcAft>
              <a:buSzPts val="1800"/>
              <a:buChar char="●"/>
            </a:pPr>
            <a:r>
              <a:rPr lang="en"/>
              <a:t>Such </a:t>
            </a:r>
            <a:r>
              <a:rPr b="1" lang="en"/>
              <a:t>anonymous variables</a:t>
            </a:r>
            <a:r>
              <a:rPr lang="en"/>
              <a:t> should be named with a single underscore </a:t>
            </a:r>
            <a:r>
              <a:rPr lang="en">
                <a:latin typeface="Consolas"/>
                <a:ea typeface="Consolas"/>
                <a:cs typeface="Consolas"/>
                <a:sym typeface="Consolas"/>
              </a:rPr>
              <a:t>_</a:t>
            </a:r>
            <a:r>
              <a:rPr lang="en"/>
              <a:t> </a:t>
            </a:r>
            <a:endParaRPr/>
          </a:p>
          <a:p>
            <a:pPr indent="-342900" lvl="0" marL="457200" rtl="0" algn="l">
              <a:spcBef>
                <a:spcPts val="0"/>
              </a:spcBef>
              <a:spcAft>
                <a:spcPts val="0"/>
              </a:spcAft>
              <a:buSzPts val="1800"/>
              <a:buChar char="●"/>
            </a:pPr>
            <a:r>
              <a:rPr lang="en"/>
              <a:t>(Read this underscore symbol out loud as "anything" or "whatever")</a:t>
            </a:r>
            <a:endParaRPr/>
          </a:p>
          <a:p>
            <a:pPr indent="-342900" lvl="0" marL="457200" rtl="0" algn="l">
              <a:spcBef>
                <a:spcPts val="0"/>
              </a:spcBef>
              <a:spcAft>
                <a:spcPts val="0"/>
              </a:spcAft>
              <a:buSzPts val="1800"/>
              <a:buChar char="●"/>
            </a:pPr>
            <a:r>
              <a:rPr lang="en"/>
              <a:t>Multiple anonymous variables inside the same rule are separate variables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9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Queries</a:t>
            </a:r>
            <a:endParaRPr/>
          </a:p>
        </p:txBody>
      </p:sp>
      <p:sp>
        <p:nvSpPr>
          <p:cNvPr id="581" name="Google Shape;581;p9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Execution of a Prolog program starts with a top-level query to </a:t>
            </a:r>
            <a:r>
              <a:rPr b="1" lang="en"/>
              <a:t>solve</a:t>
            </a:r>
            <a:endParaRPr b="1"/>
          </a:p>
          <a:p>
            <a:pPr indent="-342900" lvl="0" marL="457200" rtl="0" algn="l">
              <a:spcBef>
                <a:spcPts val="0"/>
              </a:spcBef>
              <a:spcAft>
                <a:spcPts val="0"/>
              </a:spcAft>
              <a:buSzPts val="1800"/>
              <a:buChar char="●"/>
            </a:pPr>
            <a:r>
              <a:rPr lang="en"/>
              <a:t>To solve</a:t>
            </a:r>
            <a:r>
              <a:rPr lang="en"/>
              <a:t> each individual term in the top-level query, Prolog goes through all the rules whose LHS is the same functor</a:t>
            </a:r>
            <a:endParaRPr/>
          </a:p>
          <a:p>
            <a:pPr indent="-342900" lvl="0" marL="457200" rtl="0" algn="l">
              <a:spcBef>
                <a:spcPts val="0"/>
              </a:spcBef>
              <a:spcAft>
                <a:spcPts val="0"/>
              </a:spcAft>
              <a:buSzPts val="1800"/>
              <a:buChar char="●"/>
            </a:pPr>
            <a:r>
              <a:rPr lang="en"/>
              <a:t>If the arguments </a:t>
            </a:r>
            <a:r>
              <a:rPr b="1" lang="en"/>
              <a:t>unify</a:t>
            </a:r>
            <a:r>
              <a:rPr lang="en"/>
              <a:t> with possibly some variable instantiations, Prolog will try to recursively solve the queries in the RHS of that rule</a:t>
            </a:r>
            <a:endParaRPr/>
          </a:p>
          <a:p>
            <a:pPr indent="-342900" lvl="0" marL="457200" rtl="0" algn="l">
              <a:spcBef>
                <a:spcPts val="0"/>
              </a:spcBef>
              <a:spcAft>
                <a:spcPts val="0"/>
              </a:spcAft>
              <a:buSzPts val="1800"/>
              <a:buChar char="●"/>
            </a:pPr>
            <a:r>
              <a:rPr lang="en"/>
              <a:t>These may in turn trigger further recursive queries of arbitrary depth</a:t>
            </a:r>
            <a:endParaRPr/>
          </a:p>
          <a:p>
            <a:pPr indent="-342900" lvl="0" marL="457200" rtl="0" algn="l">
              <a:spcBef>
                <a:spcPts val="0"/>
              </a:spcBef>
              <a:spcAft>
                <a:spcPts val="0"/>
              </a:spcAft>
              <a:buSzPts val="1800"/>
              <a:buChar char="●"/>
            </a:pPr>
            <a:r>
              <a:rPr lang="en"/>
              <a:t>Once all queries have been solved, query is successful, otherwise it </a:t>
            </a:r>
            <a:r>
              <a:rPr b="1" lang="en"/>
              <a:t>fails</a:t>
            </a:r>
            <a:endParaRPr b="1"/>
          </a:p>
          <a:p>
            <a:pPr indent="-342900" lvl="0" marL="457200" rtl="0" algn="l">
              <a:spcBef>
                <a:spcPts val="0"/>
              </a:spcBef>
              <a:spcAft>
                <a:spcPts val="0"/>
              </a:spcAft>
              <a:buSzPts val="1800"/>
              <a:buChar char="●"/>
            </a:pPr>
            <a:r>
              <a:rPr lang="en"/>
              <a:t>When the top-level query is successful, Prolog echoes its variable bindings, and pauses to ask if the user wants more solutions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9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Negation as Failure</a:t>
            </a:r>
            <a:endParaRPr/>
          </a:p>
        </p:txBody>
      </p:sp>
      <p:sp>
        <p:nvSpPr>
          <p:cNvPr id="587" name="Google Shape;587;p9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is a very limited special case of </a:t>
            </a:r>
            <a:r>
              <a:rPr b="1" lang="en"/>
              <a:t>predicate logic</a:t>
            </a:r>
            <a:r>
              <a:rPr lang="en"/>
              <a:t>, yet </a:t>
            </a:r>
            <a:r>
              <a:rPr b="1" lang="en"/>
              <a:t>Turing-complete</a:t>
            </a:r>
            <a:endParaRPr b="1"/>
          </a:p>
          <a:p>
            <a:pPr indent="-342900" lvl="0" marL="457200" rtl="0" algn="l">
              <a:spcBef>
                <a:spcPts val="0"/>
              </a:spcBef>
              <a:spcAft>
                <a:spcPts val="0"/>
              </a:spcAft>
              <a:buSzPts val="1800"/>
              <a:buChar char="●"/>
            </a:pPr>
            <a:r>
              <a:rPr lang="en"/>
              <a:t>Prolog rules are </a:t>
            </a:r>
            <a:r>
              <a:rPr b="1" lang="en"/>
              <a:t>Horn clauses</a:t>
            </a:r>
            <a:r>
              <a:rPr lang="en"/>
              <a:t>: a conjunction of positive premise literals together entail the positive literal at the head of the rule</a:t>
            </a:r>
            <a:endParaRPr/>
          </a:p>
          <a:p>
            <a:pPr indent="-342900" lvl="0" marL="457200" rtl="0" algn="l">
              <a:spcBef>
                <a:spcPts val="0"/>
              </a:spcBef>
              <a:spcAft>
                <a:spcPts val="0"/>
              </a:spcAft>
              <a:buSzPts val="1800"/>
              <a:buChar char="●"/>
            </a:pPr>
            <a:r>
              <a:rPr lang="en"/>
              <a:t>Predicate </a:t>
            </a:r>
            <a:r>
              <a:rPr lang="en"/>
              <a:t>rules</a:t>
            </a:r>
            <a:r>
              <a:rPr lang="en"/>
              <a:t> cannot contain negative requirements</a:t>
            </a:r>
            <a:endParaRPr/>
          </a:p>
          <a:p>
            <a:pPr indent="-342900" lvl="0" marL="457200" rtl="0" algn="l">
              <a:spcBef>
                <a:spcPts val="0"/>
              </a:spcBef>
              <a:spcAft>
                <a:spcPts val="0"/>
              </a:spcAft>
              <a:buSzPts val="1800"/>
              <a:buChar char="●"/>
            </a:pPr>
            <a:r>
              <a:rPr b="1" lang="en"/>
              <a:t>Closed-world assumption</a:t>
            </a:r>
            <a:r>
              <a:rPr lang="en"/>
              <a:t>: in the world that the predicates talk about, only those relations hold that can be proven using the rules of the program</a:t>
            </a:r>
            <a:endParaRPr/>
          </a:p>
          <a:p>
            <a:pPr indent="-342900" lvl="0" marL="457200" rtl="0" algn="l">
              <a:spcBef>
                <a:spcPts val="0"/>
              </a:spcBef>
              <a:spcAft>
                <a:spcPts val="0"/>
              </a:spcAft>
              <a:buSzPts val="1800"/>
              <a:buChar char="●"/>
            </a:pPr>
            <a:r>
              <a:rPr lang="en"/>
              <a:t>If the query </a:t>
            </a:r>
            <a:r>
              <a:rPr lang="en">
                <a:latin typeface="Consolas"/>
                <a:ea typeface="Consolas"/>
                <a:cs typeface="Consolas"/>
                <a:sym typeface="Consolas"/>
              </a:rPr>
              <a:t>male(q8x7)</a:t>
            </a:r>
            <a:r>
              <a:rPr lang="en"/>
              <a:t> fails, </a:t>
            </a:r>
            <a:r>
              <a:rPr lang="en">
                <a:latin typeface="Consolas"/>
                <a:ea typeface="Consolas"/>
                <a:cs typeface="Consolas"/>
                <a:sym typeface="Consolas"/>
              </a:rPr>
              <a:t>q8x7</a:t>
            </a:r>
            <a:r>
              <a:rPr lang="en"/>
              <a:t> is not a male in that world</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9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Predicates Represent Relations </a:t>
            </a:r>
            <a:endParaRPr/>
          </a:p>
        </p:txBody>
      </p:sp>
      <p:sp>
        <p:nvSpPr>
          <p:cNvPr id="593" name="Google Shape;593;p9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predicates are not </a:t>
            </a:r>
            <a:r>
              <a:rPr lang="en"/>
              <a:t>functions</a:t>
            </a:r>
            <a:r>
              <a:rPr lang="en"/>
              <a:t>, they do not "return" any values!</a:t>
            </a:r>
            <a:endParaRPr/>
          </a:p>
          <a:p>
            <a:pPr indent="-342900" lvl="0" marL="457200" rtl="0" algn="l">
              <a:spcBef>
                <a:spcPts val="0"/>
              </a:spcBef>
              <a:spcAft>
                <a:spcPts val="0"/>
              </a:spcAft>
              <a:buSzPts val="1800"/>
              <a:buChar char="●"/>
            </a:pPr>
            <a:r>
              <a:rPr lang="en"/>
              <a:t>Predicates represent </a:t>
            </a:r>
            <a:r>
              <a:rPr b="1" lang="en"/>
              <a:t>relations</a:t>
            </a:r>
            <a:r>
              <a:rPr lang="en"/>
              <a:t>, whose trivial special case functions are</a:t>
            </a:r>
            <a:endParaRPr/>
          </a:p>
          <a:p>
            <a:pPr indent="-342900" lvl="0" marL="457200" rtl="0" algn="l">
              <a:spcBef>
                <a:spcPts val="0"/>
              </a:spcBef>
              <a:spcAft>
                <a:spcPts val="0"/>
              </a:spcAft>
              <a:buSzPts val="1800"/>
              <a:buChar char="●"/>
            </a:pPr>
            <a:r>
              <a:rPr lang="en"/>
              <a:t>Beware the common beginner mistake by making a query </a:t>
            </a:r>
            <a:r>
              <a:rPr lang="en">
                <a:latin typeface="Consolas"/>
                <a:ea typeface="Consolas"/>
                <a:cs typeface="Consolas"/>
                <a:sym typeface="Consolas"/>
              </a:rPr>
              <a:t>X = parent(bob)</a:t>
            </a:r>
            <a:endParaRPr>
              <a:latin typeface="Consolas"/>
              <a:ea typeface="Consolas"/>
              <a:cs typeface="Consolas"/>
              <a:sym typeface="Consolas"/>
            </a:endParaRPr>
          </a:p>
          <a:p>
            <a:pPr indent="-342900" lvl="0" marL="457200" rtl="0" algn="l">
              <a:spcBef>
                <a:spcPts val="0"/>
              </a:spcBef>
              <a:spcAft>
                <a:spcPts val="0"/>
              </a:spcAft>
              <a:buSzPts val="1800"/>
              <a:buChar char="●"/>
            </a:pPr>
            <a:r>
              <a:rPr lang="en"/>
              <a:t>This is still a legal query, but probably not what was intended!</a:t>
            </a:r>
            <a:endParaRPr/>
          </a:p>
          <a:p>
            <a:pPr indent="-342900" lvl="0" marL="457200" rtl="0" algn="l">
              <a:spcBef>
                <a:spcPts val="0"/>
              </a:spcBef>
              <a:spcAft>
                <a:spcPts val="0"/>
              </a:spcAft>
              <a:buSzPts val="1800"/>
              <a:buChar char="●"/>
            </a:pPr>
            <a:r>
              <a:rPr lang="en"/>
              <a:t>The intended </a:t>
            </a:r>
            <a:r>
              <a:rPr lang="en"/>
              <a:t>query</a:t>
            </a:r>
            <a:r>
              <a:rPr lang="en"/>
              <a:t> </a:t>
            </a:r>
            <a:r>
              <a:rPr lang="en">
                <a:latin typeface="Consolas"/>
                <a:ea typeface="Consolas"/>
                <a:cs typeface="Consolas"/>
                <a:sym typeface="Consolas"/>
              </a:rPr>
              <a:t>parent(X, bob)</a:t>
            </a:r>
            <a:r>
              <a:rPr lang="en"/>
              <a:t> either </a:t>
            </a:r>
            <a:r>
              <a:rPr b="1" lang="en"/>
              <a:t>succeeds</a:t>
            </a:r>
            <a:r>
              <a:rPr lang="en"/>
              <a:t> or </a:t>
            </a:r>
            <a:r>
              <a:rPr b="1" lang="en"/>
              <a:t>fails</a:t>
            </a:r>
            <a:endParaRPr/>
          </a:p>
          <a:p>
            <a:pPr indent="-342900" lvl="0" marL="457200" rtl="0" algn="l">
              <a:spcBef>
                <a:spcPts val="0"/>
              </a:spcBef>
              <a:spcAft>
                <a:spcPts val="0"/>
              </a:spcAft>
              <a:buSzPts val="1800"/>
              <a:buChar char="●"/>
            </a:pPr>
            <a:r>
              <a:rPr lang="en"/>
              <a:t>When some query succeeds, it binds the free variables </a:t>
            </a:r>
            <a:r>
              <a:rPr lang="en">
                <a:latin typeface="Consolas"/>
                <a:ea typeface="Consolas"/>
                <a:cs typeface="Consolas"/>
                <a:sym typeface="Consolas"/>
              </a:rPr>
              <a:t>X</a:t>
            </a:r>
            <a:r>
              <a:rPr lang="en"/>
              <a:t> and </a:t>
            </a:r>
            <a:r>
              <a:rPr lang="en">
                <a:latin typeface="Consolas"/>
                <a:ea typeface="Consolas"/>
                <a:cs typeface="Consolas"/>
                <a:sym typeface="Consolas"/>
              </a:rPr>
              <a:t>Y</a:t>
            </a:r>
            <a:r>
              <a:rPr lang="en"/>
              <a:t> into terms for </a:t>
            </a:r>
            <a:r>
              <a:rPr lang="en"/>
              <a:t>which</a:t>
            </a:r>
            <a:r>
              <a:rPr lang="en"/>
              <a:t> the query is successful</a:t>
            </a:r>
            <a:endParaRPr/>
          </a:p>
          <a:p>
            <a:pPr indent="-342900" lvl="0" marL="457200" rtl="0" algn="l">
              <a:spcBef>
                <a:spcPts val="0"/>
              </a:spcBef>
              <a:spcAft>
                <a:spcPts val="0"/>
              </a:spcAft>
              <a:buSzPts val="1800"/>
              <a:buChar char="●"/>
            </a:pPr>
            <a:r>
              <a:rPr lang="en"/>
              <a:t>Query </a:t>
            </a:r>
            <a:r>
              <a:rPr lang="en">
                <a:latin typeface="Consolas"/>
                <a:ea typeface="Consolas"/>
                <a:cs typeface="Consolas"/>
                <a:sym typeface="Consolas"/>
              </a:rPr>
              <a:t>X = parent(bob)</a:t>
            </a:r>
            <a:r>
              <a:rPr lang="en"/>
              <a:t> succeeds by binding variable </a:t>
            </a:r>
            <a:r>
              <a:rPr lang="en">
                <a:latin typeface="Consolas"/>
                <a:ea typeface="Consolas"/>
                <a:cs typeface="Consolas"/>
                <a:sym typeface="Consolas"/>
              </a:rPr>
              <a:t>X</a:t>
            </a:r>
            <a:r>
              <a:rPr lang="en"/>
              <a:t> to </a:t>
            </a:r>
            <a:r>
              <a:rPr lang="en">
                <a:latin typeface="Consolas"/>
                <a:ea typeface="Consolas"/>
                <a:cs typeface="Consolas"/>
                <a:sym typeface="Consolas"/>
              </a:rPr>
              <a:t>parent(bob)</a:t>
            </a:r>
            <a:r>
              <a:rPr lang="en"/>
              <a:t>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9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Determinism and Nondeterminism</a:t>
            </a:r>
            <a:endParaRPr/>
          </a:p>
        </p:txBody>
      </p:sp>
      <p:sp>
        <p:nvSpPr>
          <p:cNvPr id="599" name="Google Shape;599;p9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Prolog </a:t>
            </a:r>
            <a:r>
              <a:rPr lang="en"/>
              <a:t>terminology</a:t>
            </a:r>
            <a:r>
              <a:rPr lang="en"/>
              <a:t>, a predicate can be </a:t>
            </a:r>
            <a:r>
              <a:rPr b="1" lang="en"/>
              <a:t>deterministic</a:t>
            </a:r>
            <a:r>
              <a:rPr lang="en"/>
              <a:t>, </a:t>
            </a:r>
            <a:r>
              <a:rPr b="1" lang="en"/>
              <a:t>semideterministic</a:t>
            </a:r>
            <a:r>
              <a:rPr lang="en"/>
              <a:t> or </a:t>
            </a:r>
            <a:r>
              <a:rPr b="1" lang="en"/>
              <a:t>nondeterministic</a:t>
            </a:r>
            <a:r>
              <a:rPr lang="en"/>
              <a:t>, depending on how many times same query can succeed</a:t>
            </a:r>
            <a:endParaRPr/>
          </a:p>
          <a:p>
            <a:pPr indent="-342900" lvl="0" marL="457200" rtl="0" algn="l">
              <a:spcBef>
                <a:spcPts val="0"/>
              </a:spcBef>
              <a:spcAft>
                <a:spcPts val="0"/>
              </a:spcAft>
              <a:buSzPts val="1800"/>
              <a:buChar char="●"/>
            </a:pPr>
            <a:r>
              <a:rPr lang="en"/>
              <a:t>Deterministic predicates succeed exactly once, regardless of arguments</a:t>
            </a:r>
            <a:endParaRPr/>
          </a:p>
          <a:p>
            <a:pPr indent="-342900" lvl="0" marL="457200" rtl="0" algn="l">
              <a:spcBef>
                <a:spcPts val="0"/>
              </a:spcBef>
              <a:spcAft>
                <a:spcPts val="0"/>
              </a:spcAft>
              <a:buSzPts val="1800"/>
              <a:buChar char="●"/>
            </a:pPr>
            <a:r>
              <a:rPr lang="en"/>
              <a:t>For example, system predicates such as </a:t>
            </a:r>
            <a:r>
              <a:rPr lang="en">
                <a:latin typeface="Consolas"/>
                <a:ea typeface="Consolas"/>
                <a:cs typeface="Consolas"/>
                <a:sym typeface="Consolas"/>
              </a:rPr>
              <a:t>writeln/1</a:t>
            </a:r>
            <a:endParaRPr>
              <a:latin typeface="Consolas"/>
              <a:ea typeface="Consolas"/>
              <a:cs typeface="Consolas"/>
              <a:sym typeface="Consolas"/>
            </a:endParaRPr>
          </a:p>
          <a:p>
            <a:pPr indent="-342900" lvl="0" marL="457200" rtl="0" algn="l">
              <a:spcBef>
                <a:spcPts val="0"/>
              </a:spcBef>
              <a:spcAft>
                <a:spcPts val="0"/>
              </a:spcAft>
              <a:buSzPts val="1800"/>
              <a:buChar char="●"/>
            </a:pPr>
            <a:r>
              <a:rPr lang="en"/>
              <a:t>Semideterministic predicates either fail or succeed exactly once</a:t>
            </a:r>
            <a:endParaRPr/>
          </a:p>
          <a:p>
            <a:pPr indent="-342900" lvl="0" marL="457200" rtl="0" algn="l">
              <a:spcBef>
                <a:spcPts val="0"/>
              </a:spcBef>
              <a:spcAft>
                <a:spcPts val="0"/>
              </a:spcAft>
              <a:buSzPts val="1800"/>
              <a:buChar char="●"/>
            </a:pPr>
            <a:r>
              <a:rPr lang="en"/>
              <a:t>Nondeterministic predicates can </a:t>
            </a:r>
            <a:r>
              <a:rPr lang="en"/>
              <a:t>succeed any number of times (incl. zero)</a:t>
            </a:r>
            <a:endParaRPr/>
          </a:p>
          <a:p>
            <a:pPr indent="-342900" lvl="0" marL="457200" rtl="0" algn="l">
              <a:spcBef>
                <a:spcPts val="0"/>
              </a:spcBef>
              <a:spcAft>
                <a:spcPts val="0"/>
              </a:spcAft>
              <a:buSzPts val="1800"/>
              <a:buChar char="●"/>
            </a:pPr>
            <a:r>
              <a:rPr lang="en"/>
              <a:t>Some nondeterministic predicates even allow </a:t>
            </a:r>
            <a:r>
              <a:rPr b="1" lang="en"/>
              <a:t>infinitely many solutions</a:t>
            </a:r>
            <a:endParaRPr b="1"/>
          </a:p>
          <a:p>
            <a:pPr indent="-342900" lvl="0" marL="457200" rtl="0" algn="l">
              <a:spcBef>
                <a:spcPts val="0"/>
              </a:spcBef>
              <a:spcAft>
                <a:spcPts val="0"/>
              </a:spcAft>
              <a:buSzPts val="1800"/>
              <a:buChar char="●"/>
            </a:pPr>
            <a:r>
              <a:rPr lang="en"/>
              <a:t>Depending on the predicate definition, Prolog may be able to </a:t>
            </a:r>
            <a:r>
              <a:rPr b="1" lang="en"/>
              <a:t>generate</a:t>
            </a:r>
            <a:r>
              <a:rPr lang="en"/>
              <a:t> all these solutions, especially if they form a nice linear infinity</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9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Execution Backtracking</a:t>
            </a:r>
            <a:endParaRPr/>
          </a:p>
        </p:txBody>
      </p:sp>
      <p:sp>
        <p:nvSpPr>
          <p:cNvPr id="605" name="Google Shape;605;p9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a nondeterministic query succeeds, it may leave behind a </a:t>
            </a:r>
            <a:r>
              <a:rPr b="1" lang="en"/>
              <a:t>choice point</a:t>
            </a:r>
            <a:endParaRPr b="1"/>
          </a:p>
          <a:p>
            <a:pPr indent="-342900" lvl="0" marL="457200" rtl="0" algn="l">
              <a:spcBef>
                <a:spcPts val="0"/>
              </a:spcBef>
              <a:spcAft>
                <a:spcPts val="0"/>
              </a:spcAft>
              <a:buSzPts val="1800"/>
              <a:buChar char="●"/>
            </a:pPr>
            <a:r>
              <a:rPr lang="en"/>
              <a:t>The Prolog interpreter remembers all choice points left behind in execution</a:t>
            </a:r>
            <a:endParaRPr/>
          </a:p>
          <a:p>
            <a:pPr indent="-342900" lvl="0" marL="457200" rtl="0" algn="l">
              <a:spcBef>
                <a:spcPts val="0"/>
              </a:spcBef>
              <a:spcAft>
                <a:spcPts val="0"/>
              </a:spcAft>
              <a:buSzPts val="1800"/>
              <a:buChar char="●"/>
            </a:pPr>
            <a:r>
              <a:rPr lang="en"/>
              <a:t>When some later query fails, program execution </a:t>
            </a:r>
            <a:r>
              <a:rPr b="1" lang="en"/>
              <a:t>backtracks</a:t>
            </a:r>
            <a:r>
              <a:rPr lang="en"/>
              <a:t> all the way to the </a:t>
            </a:r>
            <a:r>
              <a:rPr b="1" lang="en"/>
              <a:t>most recent choice point</a:t>
            </a:r>
            <a:r>
              <a:rPr lang="en"/>
              <a:t> that was left behind</a:t>
            </a:r>
            <a:endParaRPr/>
          </a:p>
          <a:p>
            <a:pPr indent="-342900" lvl="0" marL="457200" rtl="0" algn="l">
              <a:spcBef>
                <a:spcPts val="0"/>
              </a:spcBef>
              <a:spcAft>
                <a:spcPts val="0"/>
              </a:spcAft>
              <a:buSzPts val="1800"/>
              <a:buChar char="●"/>
            </a:pPr>
            <a:r>
              <a:rPr lang="en"/>
              <a:t>During backtracking, all variables that were bound when the execution was going to forward direction become unbound again</a:t>
            </a:r>
            <a:endParaRPr/>
          </a:p>
          <a:p>
            <a:pPr indent="-342900" lvl="0" marL="457200" rtl="0" algn="l">
              <a:spcBef>
                <a:spcPts val="0"/>
              </a:spcBef>
              <a:spcAft>
                <a:spcPts val="0"/>
              </a:spcAft>
              <a:buSzPts val="1800"/>
              <a:buChar char="●"/>
            </a:pPr>
            <a:r>
              <a:rPr lang="en"/>
              <a:t>Execution then continues forward from the choice point, allowing these variables to again become bound to some other terms</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9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At First You Fail...</a:t>
            </a:r>
            <a:endParaRPr/>
          </a:p>
        </p:txBody>
      </p:sp>
      <p:sp>
        <p:nvSpPr>
          <p:cNvPr id="611" name="Google Shape;611;p9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Failure</a:t>
            </a:r>
            <a:r>
              <a:rPr lang="en"/>
              <a:t> of a Prolog query should not be confused with </a:t>
            </a:r>
            <a:r>
              <a:rPr b="1" lang="en"/>
              <a:t>errors</a:t>
            </a:r>
            <a:r>
              <a:rPr lang="en"/>
              <a:t> and </a:t>
            </a:r>
            <a:r>
              <a:rPr b="1" lang="en"/>
              <a:t>exceptions</a:t>
            </a:r>
            <a:r>
              <a:rPr lang="en"/>
              <a:t> in imperative languages such as Java or Python</a:t>
            </a:r>
            <a:endParaRPr/>
          </a:p>
          <a:p>
            <a:pPr indent="-342900" lvl="0" marL="457200" rtl="0" algn="l">
              <a:spcBef>
                <a:spcPts val="0"/>
              </a:spcBef>
              <a:spcAft>
                <a:spcPts val="0"/>
              </a:spcAft>
              <a:buSzPts val="1800"/>
              <a:buChar char="●"/>
            </a:pPr>
            <a:r>
              <a:rPr lang="en"/>
              <a:t>Failure doesn't mean that anything is "wrong" with your program or its data, but failures are necessary to prevent the Prolog execution from embarking in a fruitless infinite branch down the implicit search tree</a:t>
            </a:r>
            <a:endParaRPr/>
          </a:p>
          <a:p>
            <a:pPr indent="-342900" lvl="0" marL="457200" rtl="0" algn="l">
              <a:spcBef>
                <a:spcPts val="0"/>
              </a:spcBef>
              <a:spcAft>
                <a:spcPts val="0"/>
              </a:spcAft>
              <a:buSzPts val="1800"/>
              <a:buChar char="●"/>
            </a:pPr>
            <a:r>
              <a:rPr lang="en"/>
              <a:t>Think of the failure of a query as a friendly angel that tells you truthfully that there is nothing for you where you are trying to go, and therefore you should turn back now and try the next branch from the most recent choice point</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0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Generate All Solutions Exactly Once</a:t>
            </a:r>
            <a:endParaRPr/>
          </a:p>
        </p:txBody>
      </p:sp>
      <p:sp>
        <p:nvSpPr>
          <p:cNvPr id="617" name="Google Shape;617;p10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defining rules for some given predicate, your rules should be designed to </a:t>
            </a:r>
            <a:r>
              <a:rPr lang="en"/>
              <a:t>produce</a:t>
            </a:r>
            <a:r>
              <a:rPr lang="en"/>
              <a:t> </a:t>
            </a:r>
            <a:r>
              <a:rPr b="1" lang="en"/>
              <a:t>every solution</a:t>
            </a:r>
            <a:r>
              <a:rPr lang="en"/>
              <a:t> to each legal query </a:t>
            </a:r>
            <a:r>
              <a:rPr b="1" lang="en"/>
              <a:t>exactly once</a:t>
            </a:r>
            <a:endParaRPr b="1"/>
          </a:p>
          <a:p>
            <a:pPr indent="-342900" lvl="0" marL="457200" rtl="0" algn="l">
              <a:spcBef>
                <a:spcPts val="0"/>
              </a:spcBef>
              <a:spcAft>
                <a:spcPts val="0"/>
              </a:spcAft>
              <a:buSzPts val="1800"/>
              <a:buChar char="●"/>
            </a:pPr>
            <a:r>
              <a:rPr lang="en"/>
              <a:t>Furthermore, o</a:t>
            </a:r>
            <a:r>
              <a:rPr lang="en"/>
              <a:t>nce the last solution to the query has been found, there should not be any </a:t>
            </a:r>
            <a:r>
              <a:rPr b="1" lang="en"/>
              <a:t>redundant choice points</a:t>
            </a:r>
            <a:r>
              <a:rPr lang="en"/>
              <a:t> left behind</a:t>
            </a:r>
            <a:endParaRPr/>
          </a:p>
          <a:p>
            <a:pPr indent="-342900" lvl="0" marL="457200" rtl="0" algn="l">
              <a:spcBef>
                <a:spcPts val="0"/>
              </a:spcBef>
              <a:spcAft>
                <a:spcPts val="0"/>
              </a:spcAft>
              <a:buSzPts val="1800"/>
              <a:buChar char="●"/>
            </a:pPr>
            <a:r>
              <a:rPr lang="en"/>
              <a:t>Ideally, predicates should be maximally </a:t>
            </a:r>
            <a:r>
              <a:rPr b="1" lang="en"/>
              <a:t>reversible</a:t>
            </a:r>
            <a:r>
              <a:rPr lang="en"/>
              <a:t> and </a:t>
            </a:r>
            <a:r>
              <a:rPr b="1" lang="en"/>
              <a:t>generative</a:t>
            </a:r>
            <a:r>
              <a:rPr lang="en"/>
              <a:t> so that the query can leave as many arguments unbound as they want, and the rules will still generate all </a:t>
            </a:r>
            <a:r>
              <a:rPr lang="en"/>
              <a:t>possible</a:t>
            </a:r>
            <a:r>
              <a:rPr lang="en"/>
              <a:t> solutions exactly once</a:t>
            </a:r>
            <a:endParaRPr/>
          </a:p>
          <a:p>
            <a:pPr indent="-342900" lvl="0" marL="457200" rtl="0" algn="l">
              <a:spcBef>
                <a:spcPts val="0"/>
              </a:spcBef>
              <a:spcAft>
                <a:spcPts val="0"/>
              </a:spcAft>
              <a:buSzPts val="1800"/>
              <a:buChar char="●"/>
            </a:pPr>
            <a:r>
              <a:rPr lang="en"/>
              <a:t>Realities of computation sometimes prevent this, even with seemingly simple basic integer arithmetic</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10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Order of Rules Inside Program</a:t>
            </a:r>
            <a:endParaRPr/>
          </a:p>
        </p:txBody>
      </p:sp>
      <p:sp>
        <p:nvSpPr>
          <p:cNvPr id="623" name="Google Shape;623;p10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a:t>
            </a:r>
            <a:r>
              <a:rPr lang="en"/>
              <a:t>differs</a:t>
            </a:r>
            <a:r>
              <a:rPr lang="en"/>
              <a:t> from predicate logic in that how you order of rules with the same head functor inside the Prolog program can have consequences</a:t>
            </a:r>
            <a:endParaRPr/>
          </a:p>
          <a:p>
            <a:pPr indent="-342900" lvl="0" marL="457200" rtl="0" algn="l">
              <a:spcBef>
                <a:spcPts val="0"/>
              </a:spcBef>
              <a:spcAft>
                <a:spcPts val="0"/>
              </a:spcAft>
              <a:buSzPts val="1800"/>
              <a:buChar char="●"/>
            </a:pPr>
            <a:r>
              <a:rPr lang="en"/>
              <a:t>Obviously, affects order in which individual </a:t>
            </a:r>
            <a:r>
              <a:rPr lang="en"/>
              <a:t>solutions</a:t>
            </a:r>
            <a:r>
              <a:rPr lang="en"/>
              <a:t> are found</a:t>
            </a:r>
            <a:endParaRPr/>
          </a:p>
          <a:p>
            <a:pPr indent="-342900" lvl="0" marL="457200" rtl="0" algn="l">
              <a:spcBef>
                <a:spcPts val="0"/>
              </a:spcBef>
              <a:spcAft>
                <a:spcPts val="0"/>
              </a:spcAft>
              <a:buSzPts val="1800"/>
              <a:buChar char="●"/>
            </a:pPr>
            <a:r>
              <a:rPr lang="en"/>
              <a:t>For predicates with infinitely many solutions defined recursively, you should place the rules for the base case </a:t>
            </a:r>
            <a:r>
              <a:rPr lang="en"/>
              <a:t>before</a:t>
            </a:r>
            <a:r>
              <a:rPr lang="en"/>
              <a:t> the general case</a:t>
            </a:r>
            <a:endParaRPr/>
          </a:p>
          <a:p>
            <a:pPr indent="-342900" lvl="0" marL="457200" rtl="0" algn="l">
              <a:spcBef>
                <a:spcPts val="0"/>
              </a:spcBef>
              <a:spcAft>
                <a:spcPts val="0"/>
              </a:spcAft>
              <a:buSzPts val="1800"/>
              <a:buChar char="●"/>
            </a:pPr>
            <a:r>
              <a:rPr lang="en"/>
              <a:t>Otherwise </a:t>
            </a:r>
            <a:r>
              <a:rPr lang="en"/>
              <a:t>backtracking</a:t>
            </a:r>
            <a:r>
              <a:rPr lang="en"/>
              <a:t> dives into infinite branch and produces nothing, instead of producing the linear chain of solutions one at the time</a:t>
            </a:r>
            <a:endParaRPr/>
          </a:p>
          <a:p>
            <a:pPr indent="-342900" lvl="0" marL="457200" rtl="0" algn="l">
              <a:spcBef>
                <a:spcPts val="0"/>
              </a:spcBef>
              <a:spcAft>
                <a:spcPts val="0"/>
              </a:spcAft>
              <a:buSzPts val="1800"/>
              <a:buChar char="●"/>
            </a:pPr>
            <a:r>
              <a:rPr lang="en"/>
              <a:t>Ordering of rules becomes especially important with </a:t>
            </a:r>
            <a:r>
              <a:rPr b="1" lang="en"/>
              <a:t>cuts</a:t>
            </a:r>
            <a:r>
              <a:rPr lang="en"/>
              <a:t> seen later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AI-Completeness and Microworlds</a:t>
            </a:r>
            <a:endParaRPr/>
          </a:p>
        </p:txBody>
      </p:sp>
      <p:sp>
        <p:nvSpPr>
          <p:cNvPr id="133" name="Google Shape;133;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parts of reality are connected to each other, there is </a:t>
            </a:r>
            <a:r>
              <a:rPr lang="en"/>
              <a:t>only</a:t>
            </a:r>
            <a:r>
              <a:rPr lang="en"/>
              <a:t> one reality</a:t>
            </a:r>
            <a:endParaRPr/>
          </a:p>
          <a:p>
            <a:pPr indent="-342900" lvl="0" marL="457200" rtl="0" algn="l">
              <a:spcBef>
                <a:spcPts val="0"/>
              </a:spcBef>
              <a:spcAft>
                <a:spcPts val="0"/>
              </a:spcAft>
              <a:buSzPts val="1800"/>
              <a:buChar char="●"/>
            </a:pPr>
            <a:r>
              <a:rPr lang="en"/>
              <a:t>Trying to create a complete model of some part of reality ultimately requires modelling all of reality and its interconnected causes and effects</a:t>
            </a:r>
            <a:endParaRPr/>
          </a:p>
          <a:p>
            <a:pPr indent="-342900" lvl="0" marL="457200" rtl="0" algn="l">
              <a:spcBef>
                <a:spcPts val="0"/>
              </a:spcBef>
              <a:spcAft>
                <a:spcPts val="0"/>
              </a:spcAft>
              <a:buSzPts val="1800"/>
              <a:buChar char="●"/>
            </a:pPr>
            <a:r>
              <a:rPr lang="en"/>
              <a:t>A problem is said to be </a:t>
            </a:r>
            <a:r>
              <a:rPr b="1" lang="en"/>
              <a:t>AI-complete</a:t>
            </a:r>
            <a:r>
              <a:rPr lang="en"/>
              <a:t> if solving it turns out to be equivalent to solving the general artificial intelligence problem</a:t>
            </a:r>
            <a:endParaRPr/>
          </a:p>
          <a:p>
            <a:pPr indent="-342900" lvl="0" marL="457200" rtl="0" algn="l">
              <a:spcBef>
                <a:spcPts val="0"/>
              </a:spcBef>
              <a:spcAft>
                <a:spcPts val="0"/>
              </a:spcAft>
              <a:buSzPts val="1800"/>
              <a:buChar char="●"/>
            </a:pPr>
            <a:r>
              <a:rPr lang="en"/>
              <a:t>In practice, we isolate part of reality into a self-contained microworld</a:t>
            </a:r>
            <a:endParaRPr/>
          </a:p>
          <a:p>
            <a:pPr indent="-342900" lvl="0" marL="457200" rtl="0" algn="l">
              <a:spcBef>
                <a:spcPts val="0"/>
              </a:spcBef>
              <a:spcAft>
                <a:spcPts val="0"/>
              </a:spcAft>
              <a:buSzPts val="1800"/>
              <a:buChar char="●"/>
            </a:pPr>
            <a:r>
              <a:rPr lang="en"/>
              <a:t>Microworld is assumed to be insulated from the rest of reality, or its connections are modelled as statistical randomness</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0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Order of Premises Inside Rules</a:t>
            </a:r>
            <a:endParaRPr/>
          </a:p>
        </p:txBody>
      </p:sp>
      <p:sp>
        <p:nvSpPr>
          <p:cNvPr id="629" name="Google Shape;629;p10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also differs from predicate logic in the behaviour of its inference engine so that order of premises inside the rule body is important</a:t>
            </a:r>
            <a:endParaRPr/>
          </a:p>
          <a:p>
            <a:pPr indent="-342900" lvl="0" marL="457200" rtl="0" algn="l">
              <a:spcBef>
                <a:spcPts val="0"/>
              </a:spcBef>
              <a:spcAft>
                <a:spcPts val="0"/>
              </a:spcAft>
              <a:buSzPts val="1800"/>
              <a:buChar char="●"/>
            </a:pPr>
            <a:r>
              <a:rPr lang="en"/>
              <a:t>Ordering of premises can affect </a:t>
            </a:r>
            <a:r>
              <a:rPr b="1" lang="en"/>
              <a:t>termination</a:t>
            </a:r>
            <a:r>
              <a:rPr lang="en"/>
              <a:t> properties of queries</a:t>
            </a:r>
            <a:endParaRPr/>
          </a:p>
          <a:p>
            <a:pPr indent="-342900" lvl="0" marL="457200" rtl="0" algn="l">
              <a:spcBef>
                <a:spcPts val="0"/>
              </a:spcBef>
              <a:spcAft>
                <a:spcPts val="0"/>
              </a:spcAft>
              <a:buSzPts val="1800"/>
              <a:buChar char="●"/>
            </a:pPr>
            <a:r>
              <a:rPr lang="en"/>
              <a:t>As in all programming, especially should avoid </a:t>
            </a:r>
            <a:r>
              <a:rPr b="1" lang="en"/>
              <a:t>left recursion</a:t>
            </a:r>
            <a:endParaRPr b="1"/>
          </a:p>
          <a:p>
            <a:pPr indent="-342900" lvl="0" marL="457200" rtl="0" algn="l">
              <a:spcBef>
                <a:spcPts val="0"/>
              </a:spcBef>
              <a:spcAft>
                <a:spcPts val="0"/>
              </a:spcAft>
              <a:buSzPts val="1800"/>
              <a:buChar char="●"/>
            </a:pPr>
            <a:r>
              <a:rPr lang="en"/>
              <a:t>Even with terminating queries, rule ordering can affect </a:t>
            </a:r>
            <a:r>
              <a:rPr b="1" lang="en"/>
              <a:t>efficiency</a:t>
            </a:r>
            <a:endParaRPr b="1"/>
          </a:p>
          <a:p>
            <a:pPr indent="-342900" lvl="0" marL="457200" rtl="0" algn="l">
              <a:spcBef>
                <a:spcPts val="0"/>
              </a:spcBef>
              <a:spcAft>
                <a:spcPts val="0"/>
              </a:spcAft>
              <a:buSzPts val="1800"/>
              <a:buChar char="●"/>
            </a:pPr>
            <a:r>
              <a:rPr lang="en"/>
              <a:t>Classic example of finding the </a:t>
            </a:r>
            <a:r>
              <a:rPr lang="en"/>
              <a:t>first</a:t>
            </a:r>
            <a:r>
              <a:rPr lang="en"/>
              <a:t> lady of the nation:</a:t>
            </a:r>
            <a:br>
              <a:rPr lang="en"/>
            </a:br>
            <a:r>
              <a:rPr lang="en">
                <a:latin typeface="Consolas"/>
                <a:ea typeface="Consolas"/>
                <a:cs typeface="Consolas"/>
                <a:sym typeface="Consolas"/>
              </a:rPr>
              <a:t>firstlady(X) :- female(X), married(X, Y), president(Y).</a:t>
            </a:r>
            <a:br>
              <a:rPr lang="en">
                <a:latin typeface="Consolas"/>
                <a:ea typeface="Consolas"/>
                <a:cs typeface="Consolas"/>
                <a:sym typeface="Consolas"/>
              </a:rPr>
            </a:br>
            <a:r>
              <a:rPr lang="en">
                <a:latin typeface="Consolas"/>
                <a:ea typeface="Consolas"/>
                <a:cs typeface="Consolas"/>
                <a:sym typeface="Consolas"/>
              </a:rPr>
              <a:t>firstlady(X) :- president(Y), married(X, Y), female(X).</a:t>
            </a:r>
            <a:endParaRPr>
              <a:latin typeface="Consolas"/>
              <a:ea typeface="Consolas"/>
              <a:cs typeface="Consolas"/>
              <a:sym typeface="Consolas"/>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0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Unification (I)</a:t>
            </a:r>
            <a:endParaRPr/>
          </a:p>
        </p:txBody>
      </p:sp>
      <p:sp>
        <p:nvSpPr>
          <p:cNvPr id="635" name="Google Shape;635;p10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going through the rules that would allow the query to succeed, that query must </a:t>
            </a:r>
            <a:r>
              <a:rPr b="1" lang="en"/>
              <a:t>unify</a:t>
            </a:r>
            <a:r>
              <a:rPr lang="en"/>
              <a:t> with the head of that rule for the rule to be used</a:t>
            </a:r>
            <a:endParaRPr/>
          </a:p>
          <a:p>
            <a:pPr indent="-342900" lvl="0" marL="457200" rtl="0" algn="l">
              <a:spcBef>
                <a:spcPts val="0"/>
              </a:spcBef>
              <a:spcAft>
                <a:spcPts val="0"/>
              </a:spcAft>
              <a:buSzPts val="1800"/>
              <a:buChar char="●"/>
            </a:pPr>
            <a:r>
              <a:rPr b="1" lang="en"/>
              <a:t>Unification</a:t>
            </a:r>
            <a:r>
              <a:rPr lang="en"/>
              <a:t> is a recursive algorithm that operates on pointers to expression trees that represent the terms, no string matching or such is involved</a:t>
            </a:r>
            <a:endParaRPr/>
          </a:p>
          <a:p>
            <a:pPr indent="-342900" lvl="0" marL="457200" rtl="0" algn="l">
              <a:spcBef>
                <a:spcPts val="0"/>
              </a:spcBef>
              <a:spcAft>
                <a:spcPts val="0"/>
              </a:spcAft>
              <a:buSzPts val="1800"/>
              <a:buChar char="●"/>
            </a:pPr>
            <a:r>
              <a:rPr lang="en"/>
              <a:t>Both sides of unification can be arbitrary complex terms</a:t>
            </a:r>
            <a:endParaRPr/>
          </a:p>
          <a:p>
            <a:pPr indent="-342900" lvl="0" marL="457200" rtl="0" algn="l">
              <a:spcBef>
                <a:spcPts val="0"/>
              </a:spcBef>
              <a:spcAft>
                <a:spcPts val="0"/>
              </a:spcAft>
              <a:buSzPts val="1800"/>
              <a:buChar char="●"/>
            </a:pPr>
            <a:r>
              <a:rPr lang="en"/>
              <a:t>An unbound variable unifies with any term, binding that variable to that term</a:t>
            </a:r>
            <a:endParaRPr/>
          </a:p>
          <a:p>
            <a:pPr indent="-342900" lvl="0" marL="457200" rtl="0" algn="l">
              <a:spcBef>
                <a:spcPts val="0"/>
              </a:spcBef>
              <a:spcAft>
                <a:spcPts val="0"/>
              </a:spcAft>
              <a:buSzPts val="1800"/>
              <a:buChar char="●"/>
            </a:pPr>
            <a:r>
              <a:rPr lang="en"/>
              <a:t>Two literals unify if and only if they are the exact same literal</a:t>
            </a:r>
            <a:endParaRPr/>
          </a:p>
          <a:p>
            <a:pPr indent="-342900" lvl="0" marL="457200" rtl="0" algn="l">
              <a:spcBef>
                <a:spcPts val="0"/>
              </a:spcBef>
              <a:spcAft>
                <a:spcPts val="0"/>
              </a:spcAft>
              <a:buSzPts val="1800"/>
              <a:buChar char="●"/>
            </a:pPr>
            <a:r>
              <a:rPr lang="en"/>
              <a:t>Two complex terms unify if and only if they have the exact same head, and their </a:t>
            </a:r>
            <a:r>
              <a:rPr lang="en"/>
              <a:t>arguments</a:t>
            </a:r>
            <a:r>
              <a:rPr lang="en"/>
              <a:t> unify pairwise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0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Unification (II)</a:t>
            </a:r>
            <a:endParaRPr/>
          </a:p>
        </p:txBody>
      </p:sp>
      <p:sp>
        <p:nvSpPr>
          <p:cNvPr id="641" name="Google Shape;641;p10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a:t>
            </a:r>
            <a:r>
              <a:rPr lang="en"/>
              <a:t>unify</a:t>
            </a:r>
            <a:r>
              <a:rPr lang="en"/>
              <a:t> two terms, the </a:t>
            </a:r>
            <a:r>
              <a:rPr lang="en"/>
              <a:t>algorithm</a:t>
            </a:r>
            <a:r>
              <a:rPr lang="en"/>
              <a:t> finds the </a:t>
            </a:r>
            <a:r>
              <a:rPr b="1" lang="en"/>
              <a:t>most general unifier (MGU)</a:t>
            </a:r>
            <a:endParaRPr b="1"/>
          </a:p>
          <a:p>
            <a:pPr indent="-342900" lvl="0" marL="457200" rtl="0" algn="l">
              <a:spcBef>
                <a:spcPts val="0"/>
              </a:spcBef>
              <a:spcAft>
                <a:spcPts val="0"/>
              </a:spcAft>
              <a:buSzPts val="1800"/>
              <a:buChar char="●"/>
            </a:pPr>
            <a:r>
              <a:rPr lang="en"/>
              <a:t>MGU makes </a:t>
            </a:r>
            <a:r>
              <a:rPr b="1" lang="en"/>
              <a:t>minimum commitment</a:t>
            </a:r>
            <a:r>
              <a:rPr lang="en"/>
              <a:t> to variable bindings to allow unification</a:t>
            </a:r>
            <a:endParaRPr/>
          </a:p>
          <a:p>
            <a:pPr indent="-342900" lvl="0" marL="457200" rtl="0" algn="l">
              <a:spcBef>
                <a:spcPts val="0"/>
              </a:spcBef>
              <a:spcAft>
                <a:spcPts val="0"/>
              </a:spcAft>
              <a:buSzPts val="1800"/>
              <a:buChar char="●"/>
            </a:pPr>
            <a:r>
              <a:rPr lang="en"/>
              <a:t>Unification predicate </a:t>
            </a:r>
            <a:r>
              <a:rPr lang="en">
                <a:latin typeface="Consolas"/>
                <a:ea typeface="Consolas"/>
                <a:cs typeface="Consolas"/>
                <a:sym typeface="Consolas"/>
              </a:rPr>
              <a:t>=/2</a:t>
            </a:r>
            <a:r>
              <a:rPr lang="en"/>
              <a:t> has been proven to be </a:t>
            </a:r>
            <a:r>
              <a:rPr b="1" lang="en"/>
              <a:t>semideterministic</a:t>
            </a:r>
            <a:r>
              <a:rPr lang="en"/>
              <a:t>: two terms either do not unify, or their MGU is unique (modulo variable names)</a:t>
            </a:r>
            <a:endParaRPr/>
          </a:p>
          <a:p>
            <a:pPr indent="-342900" lvl="0" marL="457200" rtl="0" algn="l">
              <a:spcBef>
                <a:spcPts val="0"/>
              </a:spcBef>
              <a:spcAft>
                <a:spcPts val="0"/>
              </a:spcAft>
              <a:buSzPts val="1800"/>
              <a:buChar char="●"/>
            </a:pPr>
            <a:r>
              <a:rPr lang="en"/>
              <a:t>In 99% of real use cases, using the predicate </a:t>
            </a:r>
            <a:r>
              <a:rPr lang="en">
                <a:latin typeface="Consolas"/>
                <a:ea typeface="Consolas"/>
                <a:cs typeface="Consolas"/>
                <a:sym typeface="Consolas"/>
              </a:rPr>
              <a:t>=/2</a:t>
            </a:r>
            <a:r>
              <a:rPr lang="en"/>
              <a:t> </a:t>
            </a:r>
            <a:r>
              <a:rPr lang="en"/>
              <a:t>explicitly </a:t>
            </a:r>
            <a:r>
              <a:rPr lang="en"/>
              <a:t>in Prolog rules is correct but clumsy: move the unification action to matching of rule head</a:t>
            </a:r>
            <a:endParaRPr/>
          </a:p>
          <a:p>
            <a:pPr indent="-342900" lvl="0" marL="457200" rtl="0" algn="l">
              <a:spcBef>
                <a:spcPts val="0"/>
              </a:spcBef>
              <a:spcAft>
                <a:spcPts val="0"/>
              </a:spcAft>
              <a:buSzPts val="1800"/>
              <a:buChar char="●"/>
            </a:pPr>
            <a:r>
              <a:rPr lang="en"/>
              <a:t>Predicate \= succeeds if the two terms do not unify</a:t>
            </a:r>
            <a:endParaRPr/>
          </a:p>
          <a:p>
            <a:pPr indent="-342900" lvl="0" marL="457200" rtl="0" algn="l">
              <a:spcBef>
                <a:spcPts val="0"/>
              </a:spcBef>
              <a:spcAft>
                <a:spcPts val="0"/>
              </a:spcAft>
              <a:buSzPts val="1800"/>
              <a:buChar char="●"/>
            </a:pPr>
            <a:r>
              <a:rPr lang="en"/>
              <a:t>This predicate can be defined since </a:t>
            </a:r>
            <a:r>
              <a:rPr lang="en">
                <a:latin typeface="Consolas"/>
                <a:ea typeface="Consolas"/>
                <a:cs typeface="Consolas"/>
                <a:sym typeface="Consolas"/>
              </a:rPr>
              <a:t>=/2</a:t>
            </a:r>
            <a:r>
              <a:rPr lang="en"/>
              <a:t> is semideterministic</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0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Unification With Occurs Check</a:t>
            </a:r>
            <a:endParaRPr/>
          </a:p>
        </p:txBody>
      </p:sp>
      <p:sp>
        <p:nvSpPr>
          <p:cNvPr id="647" name="Google Shape;647;p10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if the same variable occurs on both sides of the unification? </a:t>
            </a:r>
            <a:endParaRPr/>
          </a:p>
          <a:p>
            <a:pPr indent="-342900" lvl="0" marL="457200" rtl="0" algn="l">
              <a:spcBef>
                <a:spcPts val="0"/>
              </a:spcBef>
              <a:spcAft>
                <a:spcPts val="0"/>
              </a:spcAft>
              <a:buSzPts val="1800"/>
              <a:buChar char="●"/>
            </a:pPr>
            <a:r>
              <a:rPr lang="en"/>
              <a:t>Unification can create an infinite result, such as in the query </a:t>
            </a:r>
            <a:r>
              <a:rPr lang="en">
                <a:latin typeface="Consolas"/>
                <a:ea typeface="Consolas"/>
                <a:cs typeface="Consolas"/>
                <a:sym typeface="Consolas"/>
              </a:rPr>
              <a:t>X = f(X).</a:t>
            </a:r>
            <a:endParaRPr>
              <a:latin typeface="Consolas"/>
              <a:ea typeface="Consolas"/>
              <a:cs typeface="Consolas"/>
              <a:sym typeface="Consolas"/>
            </a:endParaRPr>
          </a:p>
          <a:p>
            <a:pPr indent="-342900" lvl="0" marL="457200" rtl="0" algn="l">
              <a:spcBef>
                <a:spcPts val="0"/>
              </a:spcBef>
              <a:spcAft>
                <a:spcPts val="0"/>
              </a:spcAft>
              <a:buSzPts val="1800"/>
              <a:buChar char="●"/>
            </a:pPr>
            <a:r>
              <a:rPr lang="en"/>
              <a:t>Solution </a:t>
            </a:r>
            <a:r>
              <a:rPr lang="en"/>
              <a:t>would</a:t>
            </a:r>
            <a:r>
              <a:rPr lang="en"/>
              <a:t> be infinite term </a:t>
            </a:r>
            <a:r>
              <a:rPr lang="en">
                <a:latin typeface="Consolas"/>
                <a:ea typeface="Consolas"/>
                <a:cs typeface="Consolas"/>
                <a:sym typeface="Consolas"/>
              </a:rPr>
              <a:t>f(f(f(...)))</a:t>
            </a:r>
            <a:endParaRPr>
              <a:latin typeface="Consolas"/>
              <a:ea typeface="Consolas"/>
              <a:cs typeface="Consolas"/>
              <a:sym typeface="Consolas"/>
            </a:endParaRPr>
          </a:p>
          <a:p>
            <a:pPr indent="-342900" lvl="0" marL="457200" rtl="0" algn="l">
              <a:spcBef>
                <a:spcPts val="0"/>
              </a:spcBef>
              <a:spcAft>
                <a:spcPts val="0"/>
              </a:spcAft>
              <a:buSzPts val="1800"/>
              <a:buChar char="●"/>
            </a:pPr>
            <a:r>
              <a:rPr lang="en"/>
              <a:t>Encoded with pointers, the result </a:t>
            </a:r>
            <a:r>
              <a:rPr lang="en"/>
              <a:t>expression</a:t>
            </a:r>
            <a:r>
              <a:rPr lang="en"/>
              <a:t> tree contains a loop</a:t>
            </a:r>
            <a:endParaRPr/>
          </a:p>
          <a:p>
            <a:pPr indent="-342900" lvl="0" marL="457200" rtl="0" algn="l">
              <a:spcBef>
                <a:spcPts val="0"/>
              </a:spcBef>
              <a:spcAft>
                <a:spcPts val="0"/>
              </a:spcAft>
              <a:buSzPts val="1800"/>
              <a:buChar char="●"/>
            </a:pPr>
            <a:r>
              <a:rPr lang="en"/>
              <a:t>Prolog term echo mechanism fortunately recognizes this situation </a:t>
            </a:r>
            <a:endParaRPr/>
          </a:p>
          <a:p>
            <a:pPr indent="-342900" lvl="0" marL="457200" rtl="0" algn="l">
              <a:spcBef>
                <a:spcPts val="0"/>
              </a:spcBef>
              <a:spcAft>
                <a:spcPts val="0"/>
              </a:spcAft>
              <a:buSzPts val="1800"/>
              <a:buChar char="●"/>
            </a:pPr>
            <a:r>
              <a:rPr lang="en"/>
              <a:t>Unification algorithm does not perform the occurrence check, since it would turn O(</a:t>
            </a:r>
            <a:r>
              <a:rPr i="1" lang="en"/>
              <a:t>n</a:t>
            </a:r>
            <a:r>
              <a:rPr lang="en"/>
              <a:t>) algorithm into O(</a:t>
            </a:r>
            <a:r>
              <a:rPr i="1" lang="en"/>
              <a:t>n</a:t>
            </a:r>
            <a:r>
              <a:rPr baseline="30000" lang="en"/>
              <a:t>2</a:t>
            </a:r>
            <a:r>
              <a:rPr lang="en"/>
              <a:t>) algorithm, hindering </a:t>
            </a:r>
            <a:r>
              <a:rPr lang="en"/>
              <a:t>performance for no reason</a:t>
            </a:r>
            <a:endParaRPr/>
          </a:p>
          <a:p>
            <a:pPr indent="-342900" lvl="0" marL="457200" rtl="0" algn="l">
              <a:spcBef>
                <a:spcPts val="0"/>
              </a:spcBef>
              <a:spcAft>
                <a:spcPts val="0"/>
              </a:spcAft>
              <a:buSzPts val="1800"/>
              <a:buChar char="●"/>
            </a:pPr>
            <a:r>
              <a:rPr lang="en"/>
              <a:t>Logically sound </a:t>
            </a:r>
            <a:r>
              <a:rPr lang="en"/>
              <a:t>unification</a:t>
            </a:r>
            <a:r>
              <a:rPr lang="en"/>
              <a:t> with </a:t>
            </a:r>
            <a:r>
              <a:rPr lang="en"/>
              <a:t>predicate</a:t>
            </a:r>
            <a:r>
              <a:rPr lang="en"/>
              <a:t> </a:t>
            </a:r>
            <a:r>
              <a:rPr lang="en">
                <a:latin typeface="Consolas"/>
                <a:ea typeface="Consolas"/>
                <a:cs typeface="Consolas"/>
                <a:sym typeface="Consolas"/>
              </a:rPr>
              <a:t>unify_with_occurs_check/2</a:t>
            </a:r>
            <a:r>
              <a:rPr lang="en"/>
              <a:t>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0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Unification With Forced Evaluation</a:t>
            </a:r>
            <a:endParaRPr/>
          </a:p>
        </p:txBody>
      </p:sp>
      <p:sp>
        <p:nvSpPr>
          <p:cNvPr id="653" name="Google Shape;653;p10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variables can be bound to arbitrarily complex terms</a:t>
            </a:r>
            <a:endParaRPr/>
          </a:p>
          <a:p>
            <a:pPr indent="-342900" lvl="0" marL="457200" rtl="0" algn="l">
              <a:spcBef>
                <a:spcPts val="0"/>
              </a:spcBef>
              <a:spcAft>
                <a:spcPts val="0"/>
              </a:spcAft>
              <a:buSzPts val="1800"/>
              <a:buChar char="●"/>
            </a:pPr>
            <a:r>
              <a:rPr lang="en"/>
              <a:t>Prolog will never try to simplify these terms </a:t>
            </a:r>
            <a:r>
              <a:rPr lang="en"/>
              <a:t>until</a:t>
            </a:r>
            <a:r>
              <a:rPr lang="en"/>
              <a:t> you explicitly order it to do that by using the predicate </a:t>
            </a:r>
            <a:r>
              <a:rPr lang="en">
                <a:latin typeface="Consolas"/>
                <a:ea typeface="Consolas"/>
                <a:cs typeface="Consolas"/>
                <a:sym typeface="Consolas"/>
              </a:rPr>
              <a:t>is/2</a:t>
            </a:r>
            <a:endParaRPr>
              <a:latin typeface="Consolas"/>
              <a:ea typeface="Consolas"/>
              <a:cs typeface="Consolas"/>
              <a:sym typeface="Consolas"/>
            </a:endParaRPr>
          </a:p>
          <a:p>
            <a:pPr indent="-342900" lvl="0" marL="457200" rtl="0" algn="l">
              <a:spcBef>
                <a:spcPts val="0"/>
              </a:spcBef>
              <a:spcAft>
                <a:spcPts val="0"/>
              </a:spcAft>
              <a:buSzPts val="1800"/>
              <a:buChar char="●"/>
            </a:pPr>
            <a:r>
              <a:rPr lang="en">
                <a:latin typeface="Consolas"/>
                <a:ea typeface="Consolas"/>
                <a:cs typeface="Consolas"/>
                <a:sym typeface="Consolas"/>
              </a:rPr>
              <a:t>is/2</a:t>
            </a:r>
            <a:r>
              <a:rPr lang="en"/>
              <a:t> is used otherwise like </a:t>
            </a:r>
            <a:r>
              <a:rPr lang="en">
                <a:latin typeface="Consolas"/>
                <a:ea typeface="Consolas"/>
                <a:cs typeface="Consolas"/>
                <a:sym typeface="Consolas"/>
              </a:rPr>
              <a:t>=/2</a:t>
            </a:r>
            <a:r>
              <a:rPr lang="en"/>
              <a:t>, except that </a:t>
            </a:r>
            <a:r>
              <a:rPr lang="en">
                <a:latin typeface="Consolas"/>
                <a:ea typeface="Consolas"/>
                <a:cs typeface="Consolas"/>
                <a:sym typeface="Consolas"/>
              </a:rPr>
              <a:t>is/2</a:t>
            </a:r>
            <a:r>
              <a:rPr lang="en"/>
              <a:t> will first evaluate the right hand side before attempting to unify both sides</a:t>
            </a:r>
            <a:endParaRPr/>
          </a:p>
          <a:p>
            <a:pPr indent="-342900" lvl="0" marL="457200" rtl="0" algn="l">
              <a:spcBef>
                <a:spcPts val="0"/>
              </a:spcBef>
              <a:spcAft>
                <a:spcPts val="0"/>
              </a:spcAft>
              <a:buSzPts val="1800"/>
              <a:buChar char="●"/>
            </a:pPr>
            <a:r>
              <a:rPr lang="en"/>
              <a:t>Closest thing to </a:t>
            </a:r>
            <a:r>
              <a:rPr b="1" lang="en"/>
              <a:t>assignment</a:t>
            </a:r>
            <a:r>
              <a:rPr lang="en"/>
              <a:t> of imperative languages in Prolog</a:t>
            </a:r>
            <a:endParaRPr/>
          </a:p>
          <a:p>
            <a:pPr indent="-342900" lvl="0" marL="457200" rtl="0" algn="l">
              <a:spcBef>
                <a:spcPts val="0"/>
              </a:spcBef>
              <a:spcAft>
                <a:spcPts val="0"/>
              </a:spcAft>
              <a:buSzPts val="1800"/>
              <a:buChar char="●"/>
            </a:pPr>
            <a:r>
              <a:rPr lang="en"/>
              <a:t>Right hand side must be in a form that allows evaluation, otherwise the entire query will crash with an error</a:t>
            </a:r>
            <a:endParaRPr/>
          </a:p>
          <a:p>
            <a:pPr indent="-342900" lvl="0" marL="457200" rtl="0" algn="l">
              <a:spcBef>
                <a:spcPts val="0"/>
              </a:spcBef>
              <a:spcAft>
                <a:spcPts val="0"/>
              </a:spcAft>
              <a:buSzPts val="1800"/>
              <a:buChar char="●"/>
            </a:pPr>
            <a:r>
              <a:rPr lang="en"/>
              <a:t>Arithmetic equality </a:t>
            </a:r>
            <a:r>
              <a:rPr lang="en">
                <a:latin typeface="Consolas"/>
                <a:ea typeface="Consolas"/>
                <a:cs typeface="Consolas"/>
                <a:sym typeface="Consolas"/>
              </a:rPr>
              <a:t>=:=/2</a:t>
            </a:r>
            <a:r>
              <a:rPr lang="en"/>
              <a:t> evaluates both sides before unify</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0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Reversibility</a:t>
            </a:r>
            <a:endParaRPr/>
          </a:p>
        </p:txBody>
      </p:sp>
      <p:sp>
        <p:nvSpPr>
          <p:cNvPr id="659" name="Google Shape;659;p10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imperative languages such as Python or Java, each function/method call produces exactly one result</a:t>
            </a:r>
            <a:endParaRPr/>
          </a:p>
          <a:p>
            <a:pPr indent="-342900" lvl="0" marL="457200" rtl="0" algn="l">
              <a:spcBef>
                <a:spcPts val="0"/>
              </a:spcBef>
              <a:spcAft>
                <a:spcPts val="0"/>
              </a:spcAft>
              <a:buSzPts val="1800"/>
              <a:buChar char="●"/>
            </a:pPr>
            <a:r>
              <a:rPr lang="en"/>
              <a:t>This result may be an aggregate object, but you get only one</a:t>
            </a:r>
            <a:endParaRPr/>
          </a:p>
          <a:p>
            <a:pPr indent="-342900" lvl="0" marL="457200" rtl="0" algn="l">
              <a:spcBef>
                <a:spcPts val="0"/>
              </a:spcBef>
              <a:spcAft>
                <a:spcPts val="0"/>
              </a:spcAft>
              <a:buSzPts val="1800"/>
              <a:buChar char="●"/>
            </a:pPr>
            <a:r>
              <a:rPr lang="en"/>
              <a:t>Imperative functions cannot be executed in </a:t>
            </a:r>
            <a:r>
              <a:rPr b="1" lang="en"/>
              <a:t>reverse</a:t>
            </a:r>
            <a:r>
              <a:rPr lang="en"/>
              <a:t> so that you give them expected results, and they would return arguments to produce those results!</a:t>
            </a:r>
            <a:endParaRPr/>
          </a:p>
          <a:p>
            <a:pPr indent="-342900" lvl="0" marL="457200" rtl="0" algn="l">
              <a:spcBef>
                <a:spcPts val="0"/>
              </a:spcBef>
              <a:spcAft>
                <a:spcPts val="0"/>
              </a:spcAft>
              <a:buSzPts val="1800"/>
              <a:buChar char="●"/>
            </a:pPr>
            <a:r>
              <a:rPr lang="en"/>
              <a:t>Prolog predicates don't make any distinction </a:t>
            </a:r>
            <a:r>
              <a:rPr lang="en"/>
              <a:t>between</a:t>
            </a:r>
            <a:r>
              <a:rPr lang="en"/>
              <a:t> their "arguments" and "results", but are fully </a:t>
            </a:r>
            <a:r>
              <a:rPr b="1" lang="en"/>
              <a:t>reversible</a:t>
            </a:r>
            <a:r>
              <a:rPr lang="en"/>
              <a:t>, assuming that their rules don't contain any predicates defined "one-way" for efficiency reasons</a:t>
            </a:r>
            <a:endParaRPr/>
          </a:p>
          <a:p>
            <a:pPr indent="-342900" lvl="0" marL="457200" rtl="0" algn="l">
              <a:spcBef>
                <a:spcPts val="0"/>
              </a:spcBef>
              <a:spcAft>
                <a:spcPts val="0"/>
              </a:spcAft>
              <a:buSzPts val="1800"/>
              <a:buChar char="●"/>
            </a:pPr>
            <a:r>
              <a:rPr lang="en"/>
              <a:t>For example, </a:t>
            </a:r>
            <a:r>
              <a:rPr b="1" lang="en"/>
              <a:t>integer multiplication</a:t>
            </a:r>
            <a:r>
              <a:rPr lang="en"/>
              <a:t> and </a:t>
            </a:r>
            <a:r>
              <a:rPr lang="en">
                <a:latin typeface="Consolas"/>
                <a:ea typeface="Consolas"/>
                <a:cs typeface="Consolas"/>
                <a:sym typeface="Consolas"/>
              </a:rPr>
              <a:t>is/2</a:t>
            </a:r>
            <a:r>
              <a:rPr lang="en"/>
              <a:t> are one-way</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0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Unbound Queries and Results</a:t>
            </a:r>
            <a:endParaRPr/>
          </a:p>
        </p:txBody>
      </p:sp>
      <p:sp>
        <p:nvSpPr>
          <p:cNvPr id="665" name="Google Shape;665;p10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predicates require that some of their arguments must be bound to certain types of terms for the query to succeed</a:t>
            </a:r>
            <a:endParaRPr/>
          </a:p>
          <a:p>
            <a:pPr indent="-342900" lvl="0" marL="457200" rtl="0" algn="l">
              <a:spcBef>
                <a:spcPts val="0"/>
              </a:spcBef>
              <a:spcAft>
                <a:spcPts val="0"/>
              </a:spcAft>
              <a:buSzPts val="1800"/>
              <a:buChar char="●"/>
            </a:pPr>
            <a:r>
              <a:rPr lang="en"/>
              <a:t>For example, predicate </a:t>
            </a:r>
            <a:r>
              <a:rPr lang="en">
                <a:latin typeface="Consolas"/>
                <a:ea typeface="Consolas"/>
                <a:cs typeface="Consolas"/>
                <a:sym typeface="Consolas"/>
              </a:rPr>
              <a:t>between/3</a:t>
            </a:r>
            <a:r>
              <a:rPr lang="en"/>
              <a:t>, closest thing to for-loop in Prolog</a:t>
            </a:r>
            <a:endParaRPr/>
          </a:p>
          <a:p>
            <a:pPr indent="-342900" lvl="0" marL="457200" rtl="0" algn="l">
              <a:spcBef>
                <a:spcPts val="0"/>
              </a:spcBef>
              <a:spcAft>
                <a:spcPts val="0"/>
              </a:spcAft>
              <a:buSzPts val="1800"/>
              <a:buChar char="●"/>
            </a:pPr>
            <a:r>
              <a:rPr lang="en"/>
              <a:t>The query </a:t>
            </a:r>
            <a:r>
              <a:rPr lang="en">
                <a:latin typeface="Consolas"/>
                <a:ea typeface="Consolas"/>
                <a:cs typeface="Consolas"/>
                <a:sym typeface="Consolas"/>
              </a:rPr>
              <a:t>between(1, 10, X)</a:t>
            </a:r>
            <a:r>
              <a:rPr lang="en"/>
              <a:t> succeeds for all integer values </a:t>
            </a:r>
            <a:r>
              <a:rPr lang="en">
                <a:latin typeface="Consolas"/>
                <a:ea typeface="Consolas"/>
                <a:cs typeface="Consolas"/>
                <a:sym typeface="Consolas"/>
              </a:rPr>
              <a:t>X</a:t>
            </a:r>
            <a:r>
              <a:rPr lang="en"/>
              <a:t> that are between 1 and 10, inclusive</a:t>
            </a:r>
            <a:endParaRPr/>
          </a:p>
          <a:p>
            <a:pPr indent="-342900" lvl="0" marL="457200" rtl="0" algn="l">
              <a:spcBef>
                <a:spcPts val="0"/>
              </a:spcBef>
              <a:spcAft>
                <a:spcPts val="0"/>
              </a:spcAft>
              <a:buSzPts val="1800"/>
              <a:buChar char="●"/>
            </a:pPr>
            <a:r>
              <a:rPr lang="en"/>
              <a:t>First two arguments must be bound to integer values at time of query</a:t>
            </a:r>
            <a:endParaRPr/>
          </a:p>
          <a:p>
            <a:pPr indent="-342900" lvl="0" marL="457200" rtl="0" algn="l">
              <a:spcBef>
                <a:spcPts val="0"/>
              </a:spcBef>
              <a:spcAft>
                <a:spcPts val="0"/>
              </a:spcAft>
              <a:buSzPts val="1800"/>
              <a:buChar char="●"/>
            </a:pPr>
            <a:r>
              <a:rPr lang="en"/>
              <a:t>Even though queries such as </a:t>
            </a:r>
            <a:r>
              <a:rPr lang="en">
                <a:latin typeface="Consolas"/>
                <a:ea typeface="Consolas"/>
                <a:cs typeface="Consolas"/>
                <a:sym typeface="Consolas"/>
              </a:rPr>
              <a:t>between(2, X, 6)</a:t>
            </a:r>
            <a:r>
              <a:rPr lang="en"/>
              <a:t> would make sense (though with a linear infinity of solutions), implementation does not allow this</a:t>
            </a:r>
            <a:endParaRPr/>
          </a:p>
          <a:p>
            <a:pPr indent="-342900" lvl="0" marL="457200" rtl="0" algn="l">
              <a:spcBef>
                <a:spcPts val="0"/>
              </a:spcBef>
              <a:spcAft>
                <a:spcPts val="0"/>
              </a:spcAft>
              <a:buSzPts val="1800"/>
              <a:buChar char="●"/>
            </a:pPr>
            <a:r>
              <a:rPr lang="en"/>
              <a:t>Gold standard is to allow any and all arguments to be unbound</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10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Lists</a:t>
            </a:r>
            <a:endParaRPr/>
          </a:p>
        </p:txBody>
      </p:sp>
      <p:sp>
        <p:nvSpPr>
          <p:cNvPr id="671" name="Google Shape;671;p10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does not use random access arrays for aggregate data, </a:t>
            </a:r>
            <a:r>
              <a:rPr lang="en"/>
              <a:t>since</a:t>
            </a:r>
            <a:r>
              <a:rPr lang="en"/>
              <a:t> these don't work well with notion of immutable data</a:t>
            </a:r>
            <a:endParaRPr/>
          </a:p>
          <a:p>
            <a:pPr indent="-342900" lvl="0" marL="457200" rtl="0" algn="l">
              <a:spcBef>
                <a:spcPts val="0"/>
              </a:spcBef>
              <a:spcAft>
                <a:spcPts val="0"/>
              </a:spcAft>
              <a:buSzPts val="1800"/>
              <a:buChar char="●"/>
            </a:pPr>
            <a:r>
              <a:rPr lang="en"/>
              <a:t>Prolog aggregate data type is a </a:t>
            </a:r>
            <a:r>
              <a:rPr b="1" lang="en"/>
              <a:t>list</a:t>
            </a:r>
            <a:r>
              <a:rPr lang="en"/>
              <a:t> that is either </a:t>
            </a:r>
            <a:r>
              <a:rPr b="1" lang="en"/>
              <a:t>empty</a:t>
            </a:r>
            <a:r>
              <a:rPr lang="en"/>
              <a:t>, or consists of a </a:t>
            </a:r>
            <a:r>
              <a:rPr b="1" lang="en"/>
              <a:t>head</a:t>
            </a:r>
            <a:r>
              <a:rPr lang="en"/>
              <a:t> element followed by the </a:t>
            </a:r>
            <a:r>
              <a:rPr b="1" lang="en"/>
              <a:t>tail</a:t>
            </a:r>
            <a:r>
              <a:rPr lang="en"/>
              <a:t> of the rest of the elements</a:t>
            </a:r>
            <a:endParaRPr/>
          </a:p>
          <a:p>
            <a:pPr indent="-342900" lvl="0" marL="457200" rtl="0" algn="l">
              <a:spcBef>
                <a:spcPts val="0"/>
              </a:spcBef>
              <a:spcAft>
                <a:spcPts val="0"/>
              </a:spcAft>
              <a:buSzPts val="1800"/>
              <a:buChar char="●"/>
            </a:pPr>
            <a:r>
              <a:rPr lang="en"/>
              <a:t>Easy to </a:t>
            </a:r>
            <a:r>
              <a:rPr b="1" lang="en"/>
              <a:t>add</a:t>
            </a:r>
            <a:r>
              <a:rPr lang="en"/>
              <a:t> or </a:t>
            </a:r>
            <a:r>
              <a:rPr b="1" lang="en"/>
              <a:t>remove</a:t>
            </a:r>
            <a:r>
              <a:rPr lang="en"/>
              <a:t> an element to the </a:t>
            </a:r>
            <a:r>
              <a:rPr b="1" lang="en"/>
              <a:t>front</a:t>
            </a:r>
            <a:r>
              <a:rPr lang="en"/>
              <a:t>, not to the end! </a:t>
            </a:r>
            <a:endParaRPr/>
          </a:p>
          <a:p>
            <a:pPr indent="-342900" lvl="0" marL="457200" rtl="0" algn="l">
              <a:spcBef>
                <a:spcPts val="0"/>
              </a:spcBef>
              <a:spcAft>
                <a:spcPts val="0"/>
              </a:spcAft>
              <a:buSzPts val="1800"/>
              <a:buChar char="●"/>
            </a:pPr>
            <a:r>
              <a:rPr lang="en"/>
              <a:t>Syntactic sugar allows </a:t>
            </a:r>
            <a:r>
              <a:rPr lang="en">
                <a:latin typeface="Consolas"/>
                <a:ea typeface="Consolas"/>
                <a:cs typeface="Consolas"/>
                <a:sym typeface="Consolas"/>
              </a:rPr>
              <a:t>[[42], foo(bar/7), X, bob(bob(bob)))]</a:t>
            </a:r>
            <a:endParaRPr>
              <a:latin typeface="Consolas"/>
              <a:ea typeface="Consolas"/>
              <a:cs typeface="Consolas"/>
              <a:sym typeface="Consolas"/>
            </a:endParaRPr>
          </a:p>
          <a:p>
            <a:pPr indent="-342900" lvl="0" marL="457200" rtl="0" algn="l">
              <a:spcBef>
                <a:spcPts val="0"/>
              </a:spcBef>
              <a:spcAft>
                <a:spcPts val="0"/>
              </a:spcAft>
              <a:buSzPts val="1800"/>
              <a:buChar char="●"/>
            </a:pPr>
            <a:r>
              <a:rPr lang="en"/>
              <a:t>Head is the first element, and can be any Prolog term</a:t>
            </a:r>
            <a:endParaRPr/>
          </a:p>
          <a:p>
            <a:pPr indent="-342900" lvl="0" marL="457200" rtl="0" algn="l">
              <a:spcBef>
                <a:spcPts val="0"/>
              </a:spcBef>
              <a:spcAft>
                <a:spcPts val="0"/>
              </a:spcAft>
              <a:buSzPts val="1800"/>
              <a:buChar char="●"/>
            </a:pPr>
            <a:r>
              <a:rPr lang="en"/>
              <a:t>Tail is the list of remaining elements, </a:t>
            </a:r>
            <a:r>
              <a:rPr b="1" lang="en"/>
              <a:t>must always be a list</a:t>
            </a:r>
            <a:endParaRPr b="1"/>
          </a:p>
          <a:p>
            <a:pPr indent="-342900" lvl="0" marL="457200" rtl="0" algn="l">
              <a:spcBef>
                <a:spcPts val="0"/>
              </a:spcBef>
              <a:spcAft>
                <a:spcPts val="0"/>
              </a:spcAft>
              <a:buSzPts val="1800"/>
              <a:buChar char="●"/>
            </a:pPr>
            <a:r>
              <a:rPr lang="en"/>
              <a:t>In a singleton list such as </a:t>
            </a:r>
            <a:r>
              <a:rPr lang="en">
                <a:latin typeface="Consolas"/>
                <a:ea typeface="Consolas"/>
                <a:cs typeface="Consolas"/>
                <a:sym typeface="Consolas"/>
              </a:rPr>
              <a:t>[42]</a:t>
            </a:r>
            <a:r>
              <a:rPr lang="en"/>
              <a:t>, tail is the empty list</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1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Lists and Unification</a:t>
            </a:r>
            <a:endParaRPr/>
          </a:p>
        </p:txBody>
      </p:sp>
      <p:sp>
        <p:nvSpPr>
          <p:cNvPr id="677" name="Google Shape;677;p11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Many list predicates are defined with recursive rules whose behaviour depends on the head and the tail of the list argument</a:t>
            </a:r>
            <a:endParaRPr/>
          </a:p>
          <a:p>
            <a:pPr indent="-342900" lvl="0" marL="457200" rtl="0" algn="l">
              <a:spcBef>
                <a:spcPts val="0"/>
              </a:spcBef>
              <a:spcAft>
                <a:spcPts val="0"/>
              </a:spcAft>
              <a:buSzPts val="1800"/>
              <a:buChar char="●"/>
            </a:pPr>
            <a:r>
              <a:rPr lang="en"/>
              <a:t>Term </a:t>
            </a:r>
            <a:r>
              <a:rPr lang="en">
                <a:latin typeface="Consolas"/>
                <a:ea typeface="Consolas"/>
                <a:cs typeface="Consolas"/>
                <a:sym typeface="Consolas"/>
              </a:rPr>
              <a:t>[H | T]</a:t>
            </a:r>
            <a:r>
              <a:rPr lang="en"/>
              <a:t> unifies with any list whose head is </a:t>
            </a:r>
            <a:r>
              <a:rPr lang="en">
                <a:latin typeface="Consolas"/>
                <a:ea typeface="Consolas"/>
                <a:cs typeface="Consolas"/>
                <a:sym typeface="Consolas"/>
              </a:rPr>
              <a:t>H</a:t>
            </a:r>
            <a:r>
              <a:rPr lang="en"/>
              <a:t> and tail is </a:t>
            </a:r>
            <a:r>
              <a:rPr lang="en">
                <a:latin typeface="Consolas"/>
                <a:ea typeface="Consolas"/>
                <a:cs typeface="Consolas"/>
                <a:sym typeface="Consolas"/>
              </a:rPr>
              <a:t>T</a:t>
            </a:r>
            <a:endParaRPr>
              <a:latin typeface="Consolas"/>
              <a:ea typeface="Consolas"/>
              <a:cs typeface="Consolas"/>
              <a:sym typeface="Consolas"/>
            </a:endParaRPr>
          </a:p>
          <a:p>
            <a:pPr indent="-342900" lvl="0" marL="457200" rtl="0" algn="l">
              <a:spcBef>
                <a:spcPts val="0"/>
              </a:spcBef>
              <a:spcAft>
                <a:spcPts val="0"/>
              </a:spcAft>
              <a:buSzPts val="1800"/>
              <a:buChar char="●"/>
            </a:pPr>
            <a:r>
              <a:rPr lang="en"/>
              <a:t>For example, </a:t>
            </a:r>
            <a:r>
              <a:rPr lang="en">
                <a:latin typeface="Consolas"/>
                <a:ea typeface="Consolas"/>
                <a:cs typeface="Consolas"/>
                <a:sym typeface="Consolas"/>
              </a:rPr>
              <a:t>[H | T] = [1, 2, 3]</a:t>
            </a:r>
            <a:r>
              <a:rPr lang="en"/>
              <a:t> succeeds with </a:t>
            </a:r>
            <a:r>
              <a:rPr lang="en">
                <a:latin typeface="Consolas"/>
                <a:ea typeface="Consolas"/>
                <a:cs typeface="Consolas"/>
                <a:sym typeface="Consolas"/>
              </a:rPr>
              <a:t>H = 1</a:t>
            </a:r>
            <a:r>
              <a:rPr lang="en"/>
              <a:t> and </a:t>
            </a:r>
            <a:r>
              <a:rPr lang="en">
                <a:latin typeface="Consolas"/>
                <a:ea typeface="Consolas"/>
                <a:cs typeface="Consolas"/>
                <a:sym typeface="Consolas"/>
              </a:rPr>
              <a:t>T = [2, 3]</a:t>
            </a:r>
            <a:endParaRPr>
              <a:latin typeface="Consolas"/>
              <a:ea typeface="Consolas"/>
              <a:cs typeface="Consolas"/>
              <a:sym typeface="Consolas"/>
            </a:endParaRPr>
          </a:p>
          <a:p>
            <a:pPr indent="-342900" lvl="0" marL="457200" rtl="0" algn="l">
              <a:spcBef>
                <a:spcPts val="0"/>
              </a:spcBef>
              <a:spcAft>
                <a:spcPts val="0"/>
              </a:spcAft>
              <a:buSzPts val="1800"/>
              <a:buChar char="●"/>
            </a:pPr>
            <a:r>
              <a:rPr lang="en"/>
              <a:t>Term </a:t>
            </a:r>
            <a:r>
              <a:rPr lang="en">
                <a:latin typeface="Consolas"/>
                <a:ea typeface="Consolas"/>
                <a:cs typeface="Consolas"/>
                <a:sym typeface="Consolas"/>
              </a:rPr>
              <a:t>[H | T]</a:t>
            </a:r>
            <a:r>
              <a:rPr lang="en"/>
              <a:t> does not unify with the empty list </a:t>
            </a:r>
            <a:r>
              <a:rPr lang="en">
                <a:latin typeface="Consolas"/>
                <a:ea typeface="Consolas"/>
                <a:cs typeface="Consolas"/>
                <a:sym typeface="Consolas"/>
              </a:rPr>
              <a:t>[]</a:t>
            </a:r>
            <a:endParaRPr>
              <a:latin typeface="Consolas"/>
              <a:ea typeface="Consolas"/>
              <a:cs typeface="Consolas"/>
              <a:sym typeface="Consolas"/>
            </a:endParaRPr>
          </a:p>
          <a:p>
            <a:pPr indent="-342900" lvl="0" marL="457200" rtl="0" algn="l">
              <a:spcBef>
                <a:spcPts val="0"/>
              </a:spcBef>
              <a:spcAft>
                <a:spcPts val="0"/>
              </a:spcAft>
              <a:buSzPts val="1800"/>
              <a:buChar char="●"/>
            </a:pPr>
            <a:r>
              <a:rPr lang="en"/>
              <a:t>Note important difference between </a:t>
            </a:r>
            <a:r>
              <a:rPr lang="en">
                <a:latin typeface="Consolas"/>
                <a:ea typeface="Consolas"/>
                <a:cs typeface="Consolas"/>
                <a:sym typeface="Consolas"/>
              </a:rPr>
              <a:t>[H | T]</a:t>
            </a:r>
            <a:r>
              <a:rPr lang="en"/>
              <a:t> and </a:t>
            </a:r>
            <a:r>
              <a:rPr lang="en">
                <a:latin typeface="Consolas"/>
                <a:ea typeface="Consolas"/>
                <a:cs typeface="Consolas"/>
                <a:sym typeface="Consolas"/>
              </a:rPr>
              <a:t>[H, T]</a:t>
            </a:r>
            <a:r>
              <a:rPr lang="en"/>
              <a:t>, the latter unifying only with lists that have exactly two elements, no more and no less</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1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Appending</a:t>
            </a:r>
            <a:r>
              <a:rPr lang="en"/>
              <a:t> Two Lists</a:t>
            </a:r>
            <a:endParaRPr/>
          </a:p>
        </p:txBody>
      </p:sp>
      <p:sp>
        <p:nvSpPr>
          <p:cNvPr id="683" name="Google Shape;683;p11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List predicate </a:t>
            </a:r>
            <a:r>
              <a:rPr lang="en">
                <a:latin typeface="Consolas"/>
                <a:ea typeface="Consolas"/>
                <a:cs typeface="Consolas"/>
                <a:sym typeface="Consolas"/>
              </a:rPr>
              <a:t>append/3</a:t>
            </a:r>
            <a:r>
              <a:rPr lang="en"/>
              <a:t> is very useful in defining other list predicates</a:t>
            </a:r>
            <a:endParaRPr/>
          </a:p>
          <a:p>
            <a:pPr indent="-342900" lvl="0" marL="457200" rtl="0" algn="l">
              <a:spcBef>
                <a:spcPts val="0"/>
              </a:spcBef>
              <a:spcAft>
                <a:spcPts val="0"/>
              </a:spcAft>
              <a:buSzPts val="1800"/>
              <a:buChar char="●"/>
            </a:pPr>
            <a:r>
              <a:rPr lang="en"/>
              <a:t>Fully generative and reversible: </a:t>
            </a:r>
            <a:r>
              <a:rPr lang="en">
                <a:latin typeface="Consolas"/>
                <a:ea typeface="Consolas"/>
                <a:cs typeface="Consolas"/>
                <a:sym typeface="Consolas"/>
              </a:rPr>
              <a:t>append(L1, L2, [1, 2, 3, 4, 5])</a:t>
            </a:r>
            <a:r>
              <a:rPr lang="en"/>
              <a:t> produces all six different results</a:t>
            </a:r>
            <a:endParaRPr/>
          </a:p>
          <a:p>
            <a:pPr indent="-342900" lvl="0" marL="457200" rtl="0" algn="l">
              <a:spcBef>
                <a:spcPts val="0"/>
              </a:spcBef>
              <a:spcAft>
                <a:spcPts val="0"/>
              </a:spcAft>
              <a:buSzPts val="1800"/>
              <a:buChar char="●"/>
            </a:pPr>
            <a:r>
              <a:rPr lang="en"/>
              <a:t>Even the query append(L1, L2, L3) produces all solutions</a:t>
            </a:r>
            <a:endParaRPr/>
          </a:p>
          <a:p>
            <a:pPr indent="-342900" lvl="0" marL="457200" rtl="0" algn="l">
              <a:spcBef>
                <a:spcPts val="0"/>
              </a:spcBef>
              <a:spcAft>
                <a:spcPts val="0"/>
              </a:spcAft>
              <a:buSzPts val="1800"/>
              <a:buChar char="●"/>
            </a:pPr>
            <a:r>
              <a:rPr lang="en"/>
              <a:t>Rules for </a:t>
            </a:r>
            <a:r>
              <a:rPr lang="en">
                <a:latin typeface="Consolas"/>
                <a:ea typeface="Consolas"/>
                <a:cs typeface="Consolas"/>
                <a:sym typeface="Consolas"/>
              </a:rPr>
              <a:t>prefix/2</a:t>
            </a:r>
            <a:r>
              <a:rPr lang="en"/>
              <a:t> and </a:t>
            </a:r>
            <a:r>
              <a:rPr lang="en">
                <a:latin typeface="Consolas"/>
                <a:ea typeface="Consolas"/>
                <a:cs typeface="Consolas"/>
                <a:sym typeface="Consolas"/>
              </a:rPr>
              <a:t>suffix/2</a:t>
            </a:r>
            <a:r>
              <a:rPr lang="en"/>
              <a:t> become one-liners</a:t>
            </a:r>
            <a:endParaRPr/>
          </a:p>
          <a:p>
            <a:pPr indent="-342900" lvl="0" marL="457200" rtl="0" algn="l">
              <a:spcBef>
                <a:spcPts val="0"/>
              </a:spcBef>
              <a:spcAft>
                <a:spcPts val="0"/>
              </a:spcAft>
              <a:buSzPts val="1800"/>
              <a:buChar char="●"/>
            </a:pPr>
            <a:r>
              <a:rPr lang="en"/>
              <a:t>When building rules for other predicates with </a:t>
            </a:r>
            <a:r>
              <a:rPr lang="en">
                <a:latin typeface="Consolas"/>
                <a:ea typeface="Consolas"/>
                <a:cs typeface="Consolas"/>
                <a:sym typeface="Consolas"/>
              </a:rPr>
              <a:t>append/3</a:t>
            </a:r>
            <a:r>
              <a:rPr lang="en"/>
              <a:t>, note that </a:t>
            </a:r>
            <a:r>
              <a:rPr lang="en"/>
              <a:t>running</a:t>
            </a:r>
            <a:r>
              <a:rPr lang="en"/>
              <a:t> time of append is linear to the length of the first list</a:t>
            </a:r>
            <a:endParaRPr/>
          </a:p>
          <a:p>
            <a:pPr indent="-342900" lvl="0" marL="457200" rtl="0" algn="l">
              <a:spcBef>
                <a:spcPts val="0"/>
              </a:spcBef>
              <a:spcAft>
                <a:spcPts val="0"/>
              </a:spcAft>
              <a:buSzPts val="1800"/>
              <a:buChar char="●"/>
            </a:pPr>
            <a:r>
              <a:rPr lang="en"/>
              <a:t>Often more efficient to build lists recursively by adding new items to head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