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56.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Lst>
  <p:sldSz cy="5143500" cx="9144000"/>
  <p:notesSz cx="6858000" cy="9144000"/>
  <p:embeddedFontLst>
    <p:embeddedFont>
      <p:font typeface="Roboto"/>
      <p:regular r:id="rId270"/>
      <p:bold r:id="rId271"/>
      <p:italic r:id="rId272"/>
      <p:boldItalic r:id="rId2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356286-B6CA-46B5-88E6-B7493275E506}">
  <a:tblStyle styleId="{3C356286-B6CA-46B5-88E6-B7493275E5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font" Target="fonts/Roboto-bold.fntdata"/><Relationship Id="rId87" Type="http://schemas.openxmlformats.org/officeDocument/2006/relationships/slide" Target="slides/slide81.xml"/><Relationship Id="rId270" Type="http://schemas.openxmlformats.org/officeDocument/2006/relationships/font" Target="fonts/Roboto-regular.fntdata"/><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273" Type="http://schemas.openxmlformats.org/officeDocument/2006/relationships/font" Target="fonts/Roboto-boldItalic.fntdata"/><Relationship Id="rId151" Type="http://schemas.openxmlformats.org/officeDocument/2006/relationships/slide" Target="slides/slide145.xml"/><Relationship Id="rId272" Type="http://schemas.openxmlformats.org/officeDocument/2006/relationships/font" Target="fonts/Roboto-italic.fntdata"/><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701cb55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701cb55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0361dfa61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0361dfa61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0361dfa61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0361dfa61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0361dfa61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0361dfa61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0361dfa6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0361dfa61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0361dfa6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0361dfa6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0361dfa61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0361dfa61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0361dfa61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0361dfa61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c35c324336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c35c324336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c35c32433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1c35c32433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d0922308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d0922308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d701cb55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d701cb55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c35c324336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c35c324336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4b419c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4b419c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c35c324336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c35c324336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c35c32433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c35c32433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1c35c324336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1c35c324336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c35c324336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c35c324336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d701cb55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d701cb55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c35c324336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c35c324336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c35c32433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c35c32433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4b419c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4b419c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c35c324336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c35c324336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c35c324336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c35c324336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c35c324336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c35c324336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6" name="Google Shape;1236;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g1d0922308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1d0922308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c35c324336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8" name="Google Shape;1348;g1c35c324336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d4eef8a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d4eef8a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1" name="Google Shape;1421;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6" name="Google Shape;1536;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7" name="Google Shape;1567;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5" name="Google Shape;1585;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4" name="Shape 1614"/>
        <p:cNvGrpSpPr/>
        <p:nvPr/>
      </p:nvGrpSpPr>
      <p:grpSpPr>
        <a:xfrm>
          <a:off x="0" y="0"/>
          <a:ext cx="0" cy="0"/>
          <a:chOff x="0" y="0"/>
          <a:chExt cx="0" cy="0"/>
        </a:xfrm>
      </p:grpSpPr>
      <p:sp>
        <p:nvSpPr>
          <p:cNvPr id="1615" name="Google Shape;1615;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6" name="Google Shape;1616;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01cb55c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01cb55c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d701cb55c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d701cb55c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e31df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ae31df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ae31df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ae31df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d4b419c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d4b419c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fe353332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fe353332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e353332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e353332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ae31df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ae31df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edcb9ae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edcb9ae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ae31df0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ae31df0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d4b419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d4b419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361dfa6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361dfa6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0361dfa61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0361dfa61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0361dfa6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0361dfa6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f02a4ba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f02a4ba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0361dfa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0361dfa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0361dfa6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0361dfa6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361dfa6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361dfa6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0361dfa6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0361dfa6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d4b419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d4b419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0361dfa61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0361dfa61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0361dfa6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0361dfa6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0361dfa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0361dfa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0361dfa61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0361dfa61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0361dfa6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0361dfa6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0361dfa61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0361dfa61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0361dfa61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0361dfa61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0361dfa61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0361dfa61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0361dfa61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0361dfa61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0361dfa61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0361dfa61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0361dfa6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0361dfa6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0361dfa61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0361dfa61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0361dfa61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0361dfa61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0361dfa61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0361dfa61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0361dfa6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0361dfa6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0361dfa61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0361dfa61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0361dfa61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0361dfa61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0361dfa6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0361dfa6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0361dfa61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0361dfa61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0361dfa61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0361dfa61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4.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4.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9.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5.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s://www.imdb.com/name/nm0000134/?ref_=tt_ch" TargetMode="External"/><Relationship Id="rId4" Type="http://schemas.openxmlformats.org/officeDocument/2006/relationships/hyperlink" Target="https://www.imdb.com/name/nm0089185/?ref_=tt_ch" TargetMode="External"/><Relationship Id="rId9" Type="http://schemas.openxmlformats.org/officeDocument/2006/relationships/hyperlink" Target="https://www.imdb.com/name/nm0000134/?ref_=tt_ch" TargetMode="External"/><Relationship Id="rId5" Type="http://schemas.openxmlformats.org/officeDocument/2006/relationships/hyperlink" Target="https://www.imdb.com/name/nm0000134/?ref_=tt_ch" TargetMode="External"/><Relationship Id="rId6" Type="http://schemas.openxmlformats.org/officeDocument/2006/relationships/hyperlink" Target="https://www.imdb.com/name/nm0089185/?ref_=tt_ch" TargetMode="External"/><Relationship Id="rId7" Type="http://schemas.openxmlformats.org/officeDocument/2006/relationships/hyperlink" Target="https://www.imdb.com/name/nm0000134/?ref_=tt_ch" TargetMode="External"/><Relationship Id="rId8" Type="http://schemas.openxmlformats.org/officeDocument/2006/relationships/hyperlink" Target="https://www.imdb.com/name/nm0089185/?ref_=tt_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2.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7.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8.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2.jp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0.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5.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3.jpg"/></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Feb 3,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Recognize Letter A</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cxnSp>
        <p:nvCxnSpPr>
          <p:cNvPr id="140" name="Google Shape;140;p22"/>
          <p:cNvCxnSpPr/>
          <p:nvPr/>
        </p:nvCxnSpPr>
        <p:spPr>
          <a:xfrm flipH="1">
            <a:off x="2655450" y="1994350"/>
            <a:ext cx="510900" cy="1762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2"/>
          <p:cNvCxnSpPr/>
          <p:nvPr/>
        </p:nvCxnSpPr>
        <p:spPr>
          <a:xfrm>
            <a:off x="3797300" y="1924250"/>
            <a:ext cx="380700" cy="19128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2"/>
          <p:cNvCxnSpPr/>
          <p:nvPr/>
        </p:nvCxnSpPr>
        <p:spPr>
          <a:xfrm flipH="1" rot="10800000">
            <a:off x="3026125" y="3085950"/>
            <a:ext cx="811200" cy="201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2"/>
          <p:cNvCxnSpPr/>
          <p:nvPr/>
        </p:nvCxnSpPr>
        <p:spPr>
          <a:xfrm flipH="1">
            <a:off x="1253575" y="2044425"/>
            <a:ext cx="951300" cy="190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2"/>
          <p:cNvCxnSpPr/>
          <p:nvPr/>
        </p:nvCxnSpPr>
        <p:spPr>
          <a:xfrm>
            <a:off x="1213350" y="2425025"/>
            <a:ext cx="150300" cy="14223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2"/>
          <p:cNvCxnSpPr/>
          <p:nvPr/>
        </p:nvCxnSpPr>
        <p:spPr>
          <a:xfrm>
            <a:off x="1363575" y="3997425"/>
            <a:ext cx="801300" cy="99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2"/>
          <p:cNvCxnSpPr/>
          <p:nvPr/>
        </p:nvCxnSpPr>
        <p:spPr>
          <a:xfrm>
            <a:off x="4588525" y="1944275"/>
            <a:ext cx="1893000" cy="702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2"/>
          <p:cNvCxnSpPr/>
          <p:nvPr/>
        </p:nvCxnSpPr>
        <p:spPr>
          <a:xfrm>
            <a:off x="5409775" y="2094500"/>
            <a:ext cx="20100" cy="175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Cuts</a:t>
            </a:r>
            <a:endParaRPr/>
          </a:p>
        </p:txBody>
      </p:sp>
      <p:sp>
        <p:nvSpPr>
          <p:cNvPr id="686" name="Google Shape;686;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only control structure in Prolog is the </a:t>
            </a:r>
            <a:r>
              <a:rPr b="1" lang="en"/>
              <a:t>cut</a:t>
            </a:r>
            <a:r>
              <a:rPr lang="en"/>
              <a:t>, denoted by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b="1" lang="en"/>
              <a:t>Prolog is Turing-complete even without the cut,</a:t>
            </a:r>
            <a:r>
              <a:rPr lang="en"/>
              <a:t> but cuts can simplify code</a:t>
            </a:r>
            <a:endParaRPr/>
          </a:p>
          <a:p>
            <a:pPr indent="-342900" lvl="0" marL="457200" rtl="0" algn="l">
              <a:spcBef>
                <a:spcPts val="0"/>
              </a:spcBef>
              <a:spcAft>
                <a:spcPts val="0"/>
              </a:spcAft>
              <a:buSzPts val="1800"/>
              <a:buChar char="●"/>
            </a:pPr>
            <a:r>
              <a:rPr lang="en"/>
              <a:t>Cut is a </a:t>
            </a:r>
            <a:r>
              <a:rPr lang="en"/>
              <a:t>deterministic</a:t>
            </a:r>
            <a:r>
              <a:rPr lang="en"/>
              <a:t> predicate that always succeeds, executed for its side effect of </a:t>
            </a:r>
            <a:r>
              <a:rPr b="1" lang="en"/>
              <a:t>cutting away all choice points in the current query</a:t>
            </a:r>
            <a:endParaRPr b="1"/>
          </a:p>
          <a:p>
            <a:pPr indent="-342900" lvl="0" marL="457200" rtl="0" algn="l">
              <a:spcBef>
                <a:spcPts val="0"/>
              </a:spcBef>
              <a:spcAft>
                <a:spcPts val="0"/>
              </a:spcAft>
              <a:buSzPts val="1800"/>
              <a:buChar char="●"/>
            </a:pPr>
            <a:r>
              <a:rPr lang="en"/>
              <a:t>Cut doesn't reach up to the queries above the current query</a:t>
            </a:r>
            <a:endParaRPr/>
          </a:p>
          <a:p>
            <a:pPr indent="-342900" lvl="0" marL="457200" rtl="0" algn="l">
              <a:spcBef>
                <a:spcPts val="0"/>
              </a:spcBef>
              <a:spcAft>
                <a:spcPts val="0"/>
              </a:spcAft>
              <a:buSzPts val="1800"/>
              <a:buChar char="●"/>
            </a:pPr>
            <a:r>
              <a:rPr lang="en"/>
              <a:t>Cut would perhaps better be called "</a:t>
            </a:r>
            <a:r>
              <a:rPr b="1" lang="en"/>
              <a:t>commit</a:t>
            </a:r>
            <a:r>
              <a:rPr lang="en"/>
              <a:t>", since it commits to the current </a:t>
            </a:r>
            <a:r>
              <a:rPr lang="en"/>
              <a:t>branch</a:t>
            </a:r>
            <a:r>
              <a:rPr lang="en"/>
              <a:t> in the search tree and ignores the solutions found by branches hanging from the choice points of the current query</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If-Else Implemented As Cut-Fail</a:t>
            </a:r>
            <a:endParaRPr/>
          </a:p>
        </p:txBody>
      </p:sp>
      <p:sp>
        <p:nvSpPr>
          <p:cNvPr id="692" name="Google Shape;692;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to simulate the </a:t>
            </a:r>
            <a:r>
              <a:rPr b="1" lang="en"/>
              <a:t>if-else structure</a:t>
            </a:r>
            <a:r>
              <a:rPr lang="en"/>
              <a:t> of imperative programming languages so that </a:t>
            </a:r>
            <a:r>
              <a:rPr b="1" lang="en"/>
              <a:t>precisely one</a:t>
            </a:r>
            <a:r>
              <a:rPr lang="en"/>
              <a:t> of the branches will be executed?</a:t>
            </a:r>
            <a:endParaRPr/>
          </a:p>
          <a:p>
            <a:pPr indent="-342900" lvl="0" marL="457200" rtl="0" algn="l">
              <a:spcBef>
                <a:spcPts val="0"/>
              </a:spcBef>
              <a:spcAft>
                <a:spcPts val="0"/>
              </a:spcAft>
              <a:buSzPts val="1800"/>
              <a:buChar char="●"/>
            </a:pPr>
            <a:r>
              <a:rPr lang="en"/>
              <a:t>Standard solution using </a:t>
            </a:r>
            <a:r>
              <a:rPr b="1" lang="en"/>
              <a:t>cut-fail</a:t>
            </a:r>
            <a:r>
              <a:rPr lang="en"/>
              <a:t>: write two versions of the rule</a:t>
            </a:r>
            <a:endParaRPr/>
          </a:p>
          <a:p>
            <a:pPr indent="-342900" lvl="0" marL="457200" rtl="0" algn="l">
              <a:spcBef>
                <a:spcPts val="0"/>
              </a:spcBef>
              <a:spcAft>
                <a:spcPts val="0"/>
              </a:spcAft>
              <a:buSzPts val="1800"/>
              <a:buChar char="●"/>
            </a:pPr>
            <a:r>
              <a:rPr lang="en"/>
              <a:t>Body of the first rule starts with the condition to be tested</a:t>
            </a:r>
            <a:endParaRPr/>
          </a:p>
          <a:p>
            <a:pPr indent="-342900" lvl="0" marL="457200" rtl="0" algn="l">
              <a:spcBef>
                <a:spcPts val="0"/>
              </a:spcBef>
              <a:spcAft>
                <a:spcPts val="0"/>
              </a:spcAft>
              <a:buSzPts val="1800"/>
              <a:buChar char="●"/>
            </a:pPr>
            <a:r>
              <a:rPr lang="en"/>
              <a:t>If the condition is true, do a cut to prevent second rule to be executed for the current query, and follow the cut with the positive branch of if-else</a:t>
            </a:r>
            <a:endParaRPr/>
          </a:p>
          <a:p>
            <a:pPr indent="-342900" lvl="0" marL="457200" rtl="0" algn="l">
              <a:spcBef>
                <a:spcPts val="0"/>
              </a:spcBef>
              <a:spcAft>
                <a:spcPts val="0"/>
              </a:spcAft>
              <a:buSzPts val="1800"/>
              <a:buChar char="●"/>
            </a:pPr>
            <a:r>
              <a:rPr lang="en"/>
              <a:t>The second rule should unconditionally just execute the negative branch</a:t>
            </a:r>
            <a:endParaRPr/>
          </a:p>
          <a:p>
            <a:pPr indent="-342900" lvl="0" marL="457200" rtl="0" algn="l">
              <a:spcBef>
                <a:spcPts val="0"/>
              </a:spcBef>
              <a:spcAft>
                <a:spcPts val="0"/>
              </a:spcAft>
              <a:buSzPts val="1800"/>
              <a:buChar char="●"/>
            </a:pPr>
            <a:r>
              <a:rPr lang="en"/>
              <a:t>The fact that execution gets to the second rule means that the condition is false, since otherwise cut would have taken effect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 Cuts and Green Cuts</a:t>
            </a:r>
            <a:endParaRPr/>
          </a:p>
        </p:txBody>
      </p:sp>
      <p:sp>
        <p:nvSpPr>
          <p:cNvPr id="698" name="Google Shape;698;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a:t>
            </a:r>
            <a:r>
              <a:rPr b="1" lang="en"/>
              <a:t>green cut</a:t>
            </a:r>
            <a:r>
              <a:rPr lang="en"/>
              <a:t> is one that doesn't eliminate any solutions</a:t>
            </a:r>
            <a:endParaRPr/>
          </a:p>
          <a:p>
            <a:pPr indent="-342900" lvl="0" marL="457200" rtl="0" algn="l">
              <a:spcBef>
                <a:spcPts val="0"/>
              </a:spcBef>
              <a:spcAft>
                <a:spcPts val="0"/>
              </a:spcAft>
              <a:buSzPts val="1800"/>
              <a:buChar char="●"/>
            </a:pPr>
            <a:r>
              <a:rPr lang="en"/>
              <a:t>Rules with the green cuts have the same solutions as they would without the green cut, but produce these results faster and possibly without repetitions</a:t>
            </a:r>
            <a:endParaRPr/>
          </a:p>
          <a:p>
            <a:pPr indent="-342900" lvl="0" marL="457200" rtl="0" algn="l">
              <a:spcBef>
                <a:spcPts val="0"/>
              </a:spcBef>
              <a:spcAft>
                <a:spcPts val="0"/>
              </a:spcAft>
              <a:buSzPts val="1800"/>
              <a:buChar char="●"/>
            </a:pPr>
            <a:r>
              <a:rPr lang="en"/>
              <a:t>Especially avoid the cardinal sin of Prolog rules, leaving a </a:t>
            </a:r>
            <a:r>
              <a:rPr b="1" lang="en"/>
              <a:t>redundant choice point</a:t>
            </a:r>
            <a:r>
              <a:rPr lang="en"/>
              <a:t> that we can reason from outside that cannot lead anywhere</a:t>
            </a:r>
            <a:endParaRPr/>
          </a:p>
          <a:p>
            <a:pPr indent="-342900" lvl="0" marL="457200" rtl="0" algn="l">
              <a:spcBef>
                <a:spcPts val="0"/>
              </a:spcBef>
              <a:spcAft>
                <a:spcPts val="0"/>
              </a:spcAft>
              <a:buSzPts val="1800"/>
              <a:buChar char="●"/>
            </a:pPr>
            <a:r>
              <a:rPr lang="en"/>
              <a:t>A </a:t>
            </a:r>
            <a:r>
              <a:rPr b="1" lang="en"/>
              <a:t>red cut</a:t>
            </a:r>
            <a:r>
              <a:rPr lang="en"/>
              <a:t> eliminates some solutions that predicate would have without it</a:t>
            </a:r>
            <a:endParaRPr/>
          </a:p>
          <a:p>
            <a:pPr indent="-342900" lvl="0" marL="457200" rtl="0" algn="l">
              <a:spcBef>
                <a:spcPts val="0"/>
              </a:spcBef>
              <a:spcAft>
                <a:spcPts val="0"/>
              </a:spcAft>
              <a:buSzPts val="1800"/>
              <a:buChar char="●"/>
            </a:pPr>
            <a:r>
              <a:rPr lang="en"/>
              <a:t>Recall the gold standard of making predicates maximally reversible by allowing any and all of their arguments to be unbound variables</a:t>
            </a:r>
            <a:endParaRPr/>
          </a:p>
          <a:p>
            <a:pPr indent="-342900" lvl="0" marL="457200" rtl="0" algn="l">
              <a:spcBef>
                <a:spcPts val="0"/>
              </a:spcBef>
              <a:spcAft>
                <a:spcPts val="0"/>
              </a:spcAft>
              <a:buSzPts val="1800"/>
              <a:buChar char="●"/>
            </a:pPr>
            <a:r>
              <a:rPr lang="en"/>
              <a:t>Adding cuts to predicate rules goes against this noble goal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a:t>
            </a:r>
            <a:r>
              <a:rPr lang="en"/>
              <a:t> Terms as Queries</a:t>
            </a:r>
            <a:endParaRPr/>
          </a:p>
        </p:txBody>
      </p:sp>
      <p:sp>
        <p:nvSpPr>
          <p:cNvPr id="704" name="Google Shape;704;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Noble </a:t>
            </a:r>
            <a:r>
              <a:rPr lang="en"/>
              <a:t>attempt for a query: </a:t>
            </a:r>
            <a:r>
              <a:rPr lang="en">
                <a:latin typeface="Consolas"/>
                <a:ea typeface="Consolas"/>
                <a:cs typeface="Consolas"/>
                <a:sym typeface="Consolas"/>
              </a:rPr>
              <a:t>X = male(bob), X.</a:t>
            </a:r>
            <a:r>
              <a:rPr lang="en"/>
              <a:t> </a:t>
            </a:r>
            <a:endParaRPr/>
          </a:p>
          <a:p>
            <a:pPr indent="-342900" lvl="0" marL="457200" rtl="0" algn="l">
              <a:spcBef>
                <a:spcPts val="0"/>
              </a:spcBef>
              <a:spcAft>
                <a:spcPts val="0"/>
              </a:spcAft>
              <a:buSzPts val="1800"/>
              <a:buChar char="●"/>
            </a:pPr>
            <a:r>
              <a:rPr lang="en"/>
              <a:t>Unfortunately, this doesn't work: query can't syntactically be a variable</a:t>
            </a:r>
            <a:endParaRPr/>
          </a:p>
          <a:p>
            <a:pPr indent="-342900" lvl="0" marL="457200" rtl="0" algn="l">
              <a:spcBef>
                <a:spcPts val="0"/>
              </a:spcBef>
              <a:spcAft>
                <a:spcPts val="0"/>
              </a:spcAft>
              <a:buSzPts val="1800"/>
              <a:buChar char="●"/>
            </a:pPr>
            <a:r>
              <a:rPr lang="en"/>
              <a:t>Need to use the metapredicate </a:t>
            </a:r>
            <a:r>
              <a:rPr lang="en">
                <a:latin typeface="Consolas"/>
                <a:ea typeface="Consolas"/>
                <a:cs typeface="Consolas"/>
                <a:sym typeface="Consolas"/>
              </a:rPr>
              <a:t>call/1</a:t>
            </a:r>
            <a:r>
              <a:rPr lang="en"/>
              <a:t> that executes its argument as query</a:t>
            </a:r>
            <a:endParaRPr/>
          </a:p>
          <a:p>
            <a:pPr indent="-342900" lvl="0" marL="457200" rtl="0" algn="l">
              <a:spcBef>
                <a:spcPts val="0"/>
              </a:spcBef>
              <a:spcAft>
                <a:spcPts val="0"/>
              </a:spcAft>
              <a:buSzPts val="1800"/>
              <a:buChar char="●"/>
            </a:pPr>
            <a:r>
              <a:rPr lang="en"/>
              <a:t>Better: </a:t>
            </a:r>
            <a:r>
              <a:rPr lang="en">
                <a:latin typeface="Consolas"/>
                <a:ea typeface="Consolas"/>
                <a:cs typeface="Consolas"/>
                <a:sym typeface="Consolas"/>
              </a:rPr>
              <a:t>X = male(bob), call(X).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Multiple versions of call allow more arguments to be added to query</a:t>
            </a:r>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X = male, call(X, 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also </a:t>
            </a:r>
            <a:r>
              <a:rPr lang="en">
                <a:latin typeface="Consolas"/>
                <a:ea typeface="Consolas"/>
                <a:cs typeface="Consolas"/>
                <a:sym typeface="Consolas"/>
              </a:rPr>
              <a:t>call_with_depth_limit/2</a:t>
            </a:r>
            <a:r>
              <a:rPr lang="en"/>
              <a:t> for potentially executing queries in iterative deepening fashion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Negation</a:t>
            </a:r>
            <a:endParaRPr/>
          </a:p>
        </p:txBody>
      </p:sp>
      <p:sp>
        <p:nvSpPr>
          <p:cNvPr id="710" name="Google Shape;710;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have a metapredicate </a:t>
            </a:r>
            <a:r>
              <a:rPr lang="en">
                <a:latin typeface="Consolas"/>
                <a:ea typeface="Consolas"/>
                <a:cs typeface="Consolas"/>
                <a:sym typeface="Consolas"/>
              </a:rPr>
              <a:t>not/1</a:t>
            </a:r>
            <a:r>
              <a:rPr lang="en"/>
              <a:t>, but this should not be confused with actual logical negation, since Prolog only deals with </a:t>
            </a:r>
            <a:r>
              <a:rPr lang="en"/>
              <a:t>positive</a:t>
            </a:r>
            <a:r>
              <a:rPr lang="en"/>
              <a:t> terms</a:t>
            </a:r>
            <a:endParaRPr/>
          </a:p>
          <a:p>
            <a:pPr indent="-342900" lvl="0" marL="457200" rtl="0" algn="l">
              <a:spcBef>
                <a:spcPts val="0"/>
              </a:spcBef>
              <a:spcAft>
                <a:spcPts val="0"/>
              </a:spcAft>
              <a:buSzPts val="1800"/>
              <a:buChar char="●"/>
            </a:pPr>
            <a:r>
              <a:rPr b="1" lang="en"/>
              <a:t>Negation as failure</a:t>
            </a:r>
            <a:r>
              <a:rPr lang="en"/>
              <a:t> </a:t>
            </a:r>
            <a:r>
              <a:rPr lang="en"/>
              <a:t>with</a:t>
            </a:r>
            <a:r>
              <a:rPr lang="en"/>
              <a:t> </a:t>
            </a:r>
            <a:r>
              <a:rPr b="1" lang="en"/>
              <a:t>closed world assumption</a:t>
            </a:r>
            <a:r>
              <a:rPr lang="en"/>
              <a:t>: precisely those things are true that can be proven to be true</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not(Q)</a:t>
            </a:r>
            <a:r>
              <a:rPr lang="en"/>
              <a:t> succeeds if and only if </a:t>
            </a:r>
            <a:r>
              <a:rPr lang="en">
                <a:latin typeface="Consolas"/>
                <a:ea typeface="Consolas"/>
                <a:cs typeface="Consolas"/>
                <a:sym typeface="Consolas"/>
              </a:rPr>
              <a:t>Q</a:t>
            </a:r>
            <a:r>
              <a:rPr lang="en"/>
              <a:t> itself would fail without solution</a:t>
            </a:r>
            <a:endParaRPr/>
          </a:p>
          <a:p>
            <a:pPr indent="-342900" lvl="0" marL="457200" rtl="0" algn="l">
              <a:spcBef>
                <a:spcPts val="0"/>
              </a:spcBef>
              <a:spcAft>
                <a:spcPts val="0"/>
              </a:spcAft>
              <a:buSzPts val="1800"/>
              <a:buChar char="●"/>
            </a:pPr>
            <a:r>
              <a:rPr lang="en"/>
              <a:t>Easy definition using cut-fail to </a:t>
            </a:r>
            <a:r>
              <a:rPr b="1" lang="en"/>
              <a:t>simulate if-else</a:t>
            </a:r>
            <a:r>
              <a:rPr lang="en"/>
              <a:t>:</a:t>
            </a:r>
            <a:br>
              <a:rPr lang="en"/>
            </a:br>
            <a:r>
              <a:rPr lang="en"/>
              <a:t>	</a:t>
            </a:r>
            <a:r>
              <a:rPr lang="en">
                <a:latin typeface="Consolas"/>
                <a:ea typeface="Consolas"/>
                <a:cs typeface="Consolas"/>
                <a:sym typeface="Consolas"/>
              </a:rPr>
              <a:t>not(Q) :- call(Q), !, fail.</a:t>
            </a:r>
            <a:br>
              <a:rPr lang="en">
                <a:latin typeface="Consolas"/>
                <a:ea typeface="Consolas"/>
                <a:cs typeface="Consolas"/>
                <a:sym typeface="Consolas"/>
              </a:rPr>
            </a:br>
            <a:r>
              <a:rPr lang="en">
                <a:latin typeface="Consolas"/>
                <a:ea typeface="Consolas"/>
                <a:cs typeface="Consolas"/>
                <a:sym typeface="Consolas"/>
              </a:rPr>
              <a:t>	not(_).</a:t>
            </a:r>
            <a:endParaRPr>
              <a:latin typeface="Consolas"/>
              <a:ea typeface="Consolas"/>
              <a:cs typeface="Consolas"/>
              <a:sym typeface="Consolas"/>
            </a:endParaRPr>
          </a:p>
          <a:p>
            <a:pPr indent="-342900" lvl="0" marL="457200" rtl="0" algn="l">
              <a:spcBef>
                <a:spcPts val="0"/>
              </a:spcBef>
              <a:spcAft>
                <a:spcPts val="0"/>
              </a:spcAft>
              <a:buSzPts val="1800"/>
              <a:buChar char="●"/>
            </a:pPr>
            <a:r>
              <a:rPr lang="en"/>
              <a:t>Riddle me</a:t>
            </a:r>
            <a:r>
              <a:rPr lang="en"/>
              <a:t> this: how are </a:t>
            </a:r>
            <a:r>
              <a:rPr lang="en">
                <a:latin typeface="Consolas"/>
                <a:ea typeface="Consolas"/>
                <a:cs typeface="Consolas"/>
                <a:sym typeface="Consolas"/>
              </a:rPr>
              <a:t>Q</a:t>
            </a:r>
            <a:r>
              <a:rPr lang="en"/>
              <a:t> and </a:t>
            </a:r>
            <a:r>
              <a:rPr lang="en">
                <a:latin typeface="Consolas"/>
                <a:ea typeface="Consolas"/>
                <a:cs typeface="Consolas"/>
                <a:sym typeface="Consolas"/>
              </a:rPr>
              <a:t>not(not(Q))</a:t>
            </a:r>
            <a:r>
              <a:rPr lang="en"/>
              <a:t> </a:t>
            </a:r>
            <a:r>
              <a:rPr lang="en"/>
              <a:t>different</a:t>
            </a:r>
            <a:r>
              <a:rPr lang="en"/>
              <a: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All Solutions To Query In One Swoop</a:t>
            </a:r>
            <a:endParaRPr/>
          </a:p>
        </p:txBody>
      </p:sp>
      <p:sp>
        <p:nvSpPr>
          <p:cNvPr id="716" name="Google Shape;716;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nondeterministic query, Prolog produces solutions one at the time</a:t>
            </a:r>
            <a:endParaRPr/>
          </a:p>
          <a:p>
            <a:pPr indent="-342900" lvl="0" marL="457200" rtl="0" algn="l">
              <a:spcBef>
                <a:spcPts val="0"/>
              </a:spcBef>
              <a:spcAft>
                <a:spcPts val="0"/>
              </a:spcAft>
              <a:buSzPts val="1800"/>
              <a:buChar char="●"/>
            </a:pPr>
            <a:r>
              <a:rPr lang="en"/>
              <a:t>Since there could be exponentially of solutions (for example, consider the list predicate </a:t>
            </a:r>
            <a:r>
              <a:rPr lang="en">
                <a:latin typeface="Consolas"/>
                <a:ea typeface="Consolas"/>
                <a:cs typeface="Consolas"/>
                <a:sym typeface="Consolas"/>
              </a:rPr>
              <a:t>permutation/2</a:t>
            </a:r>
            <a:r>
              <a:rPr lang="en"/>
              <a:t>), we don't want to run out of memory</a:t>
            </a:r>
            <a:endParaRPr/>
          </a:p>
          <a:p>
            <a:pPr indent="-342900" lvl="0" marL="457200" rtl="0" algn="l">
              <a:spcBef>
                <a:spcPts val="0"/>
              </a:spcBef>
              <a:spcAft>
                <a:spcPts val="0"/>
              </a:spcAft>
              <a:buSzPts val="1800"/>
              <a:buChar char="●"/>
            </a:pPr>
            <a:r>
              <a:rPr lang="en"/>
              <a:t>Handy metapredicate </a:t>
            </a:r>
            <a:r>
              <a:rPr lang="en">
                <a:latin typeface="Consolas"/>
                <a:ea typeface="Consolas"/>
                <a:cs typeface="Consolas"/>
                <a:sym typeface="Consolas"/>
              </a:rPr>
              <a:t>findall/3</a:t>
            </a:r>
            <a:r>
              <a:rPr lang="en"/>
              <a:t> generates the list of all solutions for the given query, listed in the order in which the query would produce them</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findall(Y, (between(-3, 3, X), Y is X*X), L)</a:t>
            </a:r>
            <a:r>
              <a:rPr lang="en"/>
              <a:t> would succeed with </a:t>
            </a:r>
            <a:r>
              <a:rPr lang="en">
                <a:latin typeface="Consolas"/>
                <a:ea typeface="Consolas"/>
                <a:cs typeface="Consolas"/>
                <a:sym typeface="Consolas"/>
              </a:rPr>
              <a:t>L = [9, 4, 1, 0, 1, 4, 9]</a:t>
            </a:r>
            <a:endParaRPr/>
          </a:p>
          <a:p>
            <a:pPr indent="-342900" lvl="0" marL="457200" rtl="0" algn="l">
              <a:spcBef>
                <a:spcPts val="0"/>
              </a:spcBef>
              <a:spcAft>
                <a:spcPts val="0"/>
              </a:spcAft>
              <a:buSzPts val="1800"/>
              <a:buChar char="●"/>
            </a:pPr>
            <a:r>
              <a:rPr lang="en"/>
              <a:t>Note the use of parentheses to disambiguate between comma </a:t>
            </a:r>
            <a:r>
              <a:rPr lang="en"/>
              <a:t>denoting</a:t>
            </a:r>
            <a:r>
              <a:rPr lang="en"/>
              <a:t> the logical and, versus comma used as argument separator</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Structured Data Types In Prolog</a:t>
            </a:r>
            <a:endParaRPr/>
          </a:p>
        </p:txBody>
      </p:sp>
      <p:sp>
        <p:nvSpPr>
          <p:cNvPr id="722" name="Google Shape;722;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has only one universal data type, the Prolog term</a:t>
            </a:r>
            <a:endParaRPr/>
          </a:p>
          <a:p>
            <a:pPr indent="-342900" lvl="0" marL="457200" rtl="0" algn="l">
              <a:spcBef>
                <a:spcPts val="0"/>
              </a:spcBef>
              <a:spcAft>
                <a:spcPts val="0"/>
              </a:spcAft>
              <a:buSzPts val="1800"/>
              <a:buChar char="●"/>
            </a:pPr>
            <a:r>
              <a:rPr lang="en"/>
              <a:t>We can simulate </a:t>
            </a:r>
            <a:r>
              <a:rPr b="1" lang="en"/>
              <a:t>structured data types</a:t>
            </a:r>
            <a:r>
              <a:rPr lang="en"/>
              <a:t> of other languages by defining that data type to be any term with the given </a:t>
            </a:r>
            <a:r>
              <a:rPr b="1" lang="en"/>
              <a:t>functor</a:t>
            </a:r>
            <a:endParaRPr b="1"/>
          </a:p>
          <a:p>
            <a:pPr indent="-342900" lvl="0" marL="457200" rtl="0" algn="l">
              <a:spcBef>
                <a:spcPts val="0"/>
              </a:spcBef>
              <a:spcAft>
                <a:spcPts val="0"/>
              </a:spcAft>
              <a:buSzPts val="1800"/>
              <a:buChar char="●"/>
            </a:pPr>
            <a:r>
              <a:rPr lang="en"/>
              <a:t>Arguments of term give the field values for that structured data object</a:t>
            </a:r>
            <a:endParaRPr/>
          </a:p>
          <a:p>
            <a:pPr indent="-342900" lvl="0" marL="457200" rtl="0" algn="l">
              <a:spcBef>
                <a:spcPts val="0"/>
              </a:spcBef>
              <a:spcAft>
                <a:spcPts val="0"/>
              </a:spcAft>
              <a:buSzPts val="1800"/>
              <a:buChar char="●"/>
            </a:pPr>
            <a:r>
              <a:rPr lang="en"/>
              <a:t>Since data is immutable, rules on such terms must determine the effect of applying some mutation operator to the term to produce a new term</a:t>
            </a:r>
            <a:endParaRPr/>
          </a:p>
          <a:p>
            <a:pPr indent="-342900" lvl="0" marL="457200" rtl="0" algn="l">
              <a:spcBef>
                <a:spcPts val="0"/>
              </a:spcBef>
              <a:spcAft>
                <a:spcPts val="0"/>
              </a:spcAft>
              <a:buSzPts val="1800"/>
              <a:buChar char="●"/>
            </a:pPr>
            <a:r>
              <a:rPr lang="en"/>
              <a:t>New and old term share as many subterms as possible</a:t>
            </a:r>
            <a:endParaRPr/>
          </a:p>
          <a:p>
            <a:pPr indent="-342900" lvl="0" marL="457200" rtl="0" algn="l">
              <a:spcBef>
                <a:spcPts val="0"/>
              </a:spcBef>
              <a:spcAft>
                <a:spcPts val="0"/>
              </a:spcAft>
              <a:buSzPts val="1800"/>
              <a:buChar char="●"/>
            </a:pPr>
            <a:r>
              <a:rPr lang="en"/>
              <a:t>See the examples </a:t>
            </a:r>
            <a:r>
              <a:rPr lang="en">
                <a:latin typeface="Consolas"/>
                <a:ea typeface="Consolas"/>
                <a:cs typeface="Consolas"/>
                <a:sym typeface="Consolas"/>
              </a:rPr>
              <a:t>bankaccount.pl</a:t>
            </a:r>
            <a:r>
              <a:rPr lang="en"/>
              <a:t> and </a:t>
            </a:r>
            <a:r>
              <a:rPr lang="en">
                <a:latin typeface="Consolas"/>
                <a:ea typeface="Consolas"/>
                <a:cs typeface="Consolas"/>
                <a:sym typeface="Consolas"/>
              </a:rPr>
              <a:t>bst.pl</a:t>
            </a:r>
            <a:r>
              <a:rPr lang="en"/>
              <a:t> to illustrate this principle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1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733" name="Google Shape;733;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a:t>
            </a:r>
            <a:r>
              <a:rPr b="1" lang="en"/>
              <a:t>laws of environment</a:t>
            </a:r>
            <a:endParaRPr b="1"/>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a:t>
            </a:r>
            <a:r>
              <a:rPr b="1" lang="en"/>
              <a:t>explicit</a:t>
            </a:r>
            <a:r>
              <a:rPr lang="en"/>
              <a:t> (directly observable) parts and </a:t>
            </a:r>
            <a:r>
              <a:rPr b="1" lang="en"/>
              <a:t>implicit</a:t>
            </a:r>
            <a:r>
              <a:rPr lang="en"/>
              <a:t> parts</a:t>
            </a:r>
            <a:endParaRPr/>
          </a:p>
          <a:p>
            <a:pPr indent="-342900" lvl="0" marL="457200" rtl="0" algn="l">
              <a:spcBef>
                <a:spcPts val="0"/>
              </a:spcBef>
              <a:spcAft>
                <a:spcPts val="0"/>
              </a:spcAft>
              <a:buSzPts val="1800"/>
              <a:buChar char="●"/>
            </a:pPr>
            <a:r>
              <a:rPr lang="en"/>
              <a:t>Implicit truths are still just as "real" as explicit truths, in that they have real effects on the consequences of different actions</a:t>
            </a:r>
            <a:endParaRPr/>
          </a:p>
          <a:p>
            <a:pPr indent="-342900" lvl="0" marL="457200" rtl="0" algn="l">
              <a:spcBef>
                <a:spcPts val="0"/>
              </a:spcBef>
              <a:spcAft>
                <a:spcPts val="0"/>
              </a:spcAft>
              <a:buSzPts val="1800"/>
              <a:buChar char="●"/>
            </a:pPr>
            <a:r>
              <a:rPr lang="en"/>
              <a:t>Implicit </a:t>
            </a:r>
            <a:r>
              <a:rPr lang="en"/>
              <a:t>truths must be reasoned from the observed explicit truths, aided with the "laws of nature" of the environment that bind these together</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1"/>
          <p:cNvSpPr txBox="1"/>
          <p:nvPr>
            <p:ph type="title"/>
          </p:nvPr>
        </p:nvSpPr>
        <p:spPr>
          <a:xfrm>
            <a:off x="311700" y="43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Reasoning</a:t>
            </a:r>
            <a:endParaRPr/>
          </a:p>
        </p:txBody>
      </p:sp>
      <p:sp>
        <p:nvSpPr>
          <p:cNvPr id="739" name="Google Shape;739;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Mechanistic inference engines perform logical reasoning based solely on the form of the sentences, without </a:t>
            </a:r>
            <a:r>
              <a:rPr lang="en"/>
              <a:t>appealing to any ideas about objects that the symbols in these sentences happen to refer to</a:t>
            </a:r>
            <a:endParaRPr/>
          </a:p>
          <a:p>
            <a:pPr indent="-342900" lvl="0" marL="457200" rtl="0" algn="l">
              <a:spcBef>
                <a:spcPts val="0"/>
              </a:spcBef>
              <a:spcAft>
                <a:spcPts val="0"/>
              </a:spcAft>
              <a:buSzPts val="1800"/>
              <a:buChar char="●"/>
            </a:pPr>
            <a:r>
              <a:rPr lang="en"/>
              <a:t>Especially rewriting the symbols of a sentence does not change any formal properties of that sentence that could affect mechanistic inference</a:t>
            </a:r>
            <a:endParaRPr/>
          </a:p>
          <a:p>
            <a:pPr indent="-342900" lvl="0" marL="457200" rtl="0" algn="l">
              <a:spcBef>
                <a:spcPts val="0"/>
              </a:spcBef>
              <a:spcAft>
                <a:spcPts val="0"/>
              </a:spcAft>
              <a:buSzPts val="1800"/>
              <a:buChar char="●"/>
            </a:pPr>
            <a:r>
              <a:rPr lang="en"/>
              <a:t>If you agree that sentences "All men are mortal" and "Socrates is mortal" entail the sentence "Socrates is mortal", then you should agree that the sentences "All foo are bar" and "Xyb123 is foo" entail "Xyb123 is bar"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53" name="Google Shape;153;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b="1" lang="en"/>
              <a:t>Winograd schemas</a:t>
            </a:r>
            <a:r>
              <a:rPr lang="en"/>
              <a:t> are so trivial for humans that we don't even realize they are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745" name="Google Shape;745;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a:t>
            </a:r>
            <a:r>
              <a:rPr b="1" lang="en"/>
              <a:t>world</a:t>
            </a:r>
            <a:endParaRPr b="1"/>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a:t>
            </a:r>
            <a:r>
              <a:rPr b="1" lang="en"/>
              <a:t>model</a:t>
            </a:r>
            <a:r>
              <a:rPr lang="en"/>
              <a:t> for that set</a:t>
            </a:r>
            <a:endParaRPr/>
          </a:p>
          <a:p>
            <a:pPr indent="-342900" lvl="0" marL="457200" rtl="0" algn="l">
              <a:spcBef>
                <a:spcPts val="0"/>
              </a:spcBef>
              <a:spcAft>
                <a:spcPts val="0"/>
              </a:spcAft>
              <a:buSzPts val="1800"/>
              <a:buChar char="●"/>
            </a:pPr>
            <a:r>
              <a:rPr lang="en"/>
              <a:t>Sentence that is false in every world is a </a:t>
            </a:r>
            <a:r>
              <a:rPr b="1" lang="en"/>
              <a:t>contradiction</a:t>
            </a:r>
            <a:endParaRPr b="1"/>
          </a:p>
          <a:p>
            <a:pPr indent="-342900" lvl="0" marL="457200" rtl="0" algn="l">
              <a:spcBef>
                <a:spcPts val="0"/>
              </a:spcBef>
              <a:spcAft>
                <a:spcPts val="0"/>
              </a:spcAft>
              <a:buSzPts val="1800"/>
              <a:buChar char="●"/>
            </a:pPr>
            <a:r>
              <a:rPr lang="en"/>
              <a:t>Sentence that is true in </a:t>
            </a:r>
            <a:r>
              <a:rPr lang="en"/>
              <a:t>every</a:t>
            </a:r>
            <a:r>
              <a:rPr lang="en"/>
              <a:t> world is </a:t>
            </a:r>
            <a:r>
              <a:rPr b="1" lang="en"/>
              <a:t>valid</a:t>
            </a:r>
            <a:r>
              <a:rPr lang="en"/>
              <a:t> (</a:t>
            </a:r>
            <a:r>
              <a:rPr b="1" lang="en"/>
              <a:t>tautology</a:t>
            </a:r>
            <a:r>
              <a:rPr lang="en"/>
              <a:t>)</a:t>
            </a:r>
            <a:endParaRPr/>
          </a:p>
          <a:p>
            <a:pPr indent="-342900" lvl="0" marL="457200" rtl="0" algn="l">
              <a:spcBef>
                <a:spcPts val="0"/>
              </a:spcBef>
              <a:spcAft>
                <a:spcPts val="0"/>
              </a:spcAft>
              <a:buSzPts val="1800"/>
              <a:buChar char="●"/>
            </a:pPr>
            <a:r>
              <a:rPr lang="en"/>
              <a:t>Sentences </a:t>
            </a:r>
            <a:r>
              <a:rPr lang="en"/>
              <a:t>ɸ and ψ are </a:t>
            </a:r>
            <a:r>
              <a:rPr b="1" lang="en"/>
              <a:t>consistent</a:t>
            </a:r>
            <a:r>
              <a:rPr lang="en"/>
              <a:t> if ɸ ⋀ ψ is not a contradiction</a:t>
            </a:r>
            <a:endParaRPr/>
          </a:p>
          <a:p>
            <a:pPr indent="-342900" lvl="0" marL="457200" rtl="0" algn="l">
              <a:spcBef>
                <a:spcPts val="0"/>
              </a:spcBef>
              <a:spcAft>
                <a:spcPts val="0"/>
              </a:spcAft>
              <a:buSzPts val="1800"/>
              <a:buChar char="●"/>
            </a:pPr>
            <a:r>
              <a:rPr lang="en"/>
              <a:t>Note that the sentence "2 + 2 = 4" is not a tautology, but depends on the meaning of the symbols 2, + and 4 in that world </a:t>
            </a:r>
            <a:endParaRPr/>
          </a:p>
          <a:p>
            <a:pPr indent="-342900" lvl="0" marL="457200" rtl="0" algn="l">
              <a:spcBef>
                <a:spcPts val="0"/>
              </a:spcBef>
              <a:spcAft>
                <a:spcPts val="0"/>
              </a:spcAft>
              <a:buSzPts val="1800"/>
              <a:buChar char="●"/>
            </a:pPr>
            <a:r>
              <a:rPr lang="en"/>
              <a:t>Sentence "2 + 2 = 2 + 2" is tautology (meaning of = is fixed)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751" name="Google Shape;751;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Entailment</a:t>
            </a:r>
            <a:r>
              <a:rPr lang="en"/>
              <a: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b="1" lang="en"/>
              <a:t>Inference</a:t>
            </a:r>
            <a:r>
              <a:rPr lang="en"/>
              <a:t>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b="1" lang="en"/>
              <a:t>Implication</a:t>
            </a:r>
            <a:r>
              <a:rPr lang="en"/>
              <a:t> ɸ ⇒ ψ: Express the notion of "If ɸ, then ψ" as a sentence stated inside the logic itself</a:t>
            </a:r>
            <a:endParaRPr/>
          </a:p>
          <a:p>
            <a:pPr indent="-342900" lvl="0" marL="457200" rtl="0" algn="l">
              <a:spcBef>
                <a:spcPts val="0"/>
              </a:spcBef>
              <a:spcAft>
                <a:spcPts val="0"/>
              </a:spcAft>
              <a:buSzPts val="1800"/>
              <a:buChar char="●"/>
            </a:pPr>
            <a:r>
              <a:rPr lang="en"/>
              <a:t>Implication is intuitive syntactic sugar for sentence not-ɸ ∨ ψ</a:t>
            </a:r>
            <a:endParaRPr/>
          </a:p>
          <a:p>
            <a:pPr indent="-342900" lvl="0" marL="457200" rtl="0" algn="l">
              <a:spcBef>
                <a:spcPts val="0"/>
              </a:spcBef>
              <a:spcAft>
                <a:spcPts val="0"/>
              </a:spcAft>
              <a:buSzPts val="1800"/>
              <a:buChar char="●"/>
            </a:pPr>
            <a:r>
              <a:rPr lang="en"/>
              <a:t>Do not hallucinate a </a:t>
            </a:r>
            <a:r>
              <a:rPr b="1" lang="en"/>
              <a:t>causal</a:t>
            </a:r>
            <a:r>
              <a:rPr lang="en"/>
              <a:t> relationship between ɸ and ψ</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Carroll's Paradox of Finite Inference</a:t>
            </a:r>
            <a:endParaRPr/>
          </a:p>
        </p:txBody>
      </p:sp>
      <p:sp>
        <p:nvSpPr>
          <p:cNvPr id="757" name="Google Shape;757;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accepts the sentences "</a:t>
            </a:r>
            <a:r>
              <a:rPr i="1" lang="en"/>
              <a:t>A</a:t>
            </a:r>
            <a:r>
              <a:rPr lang="en"/>
              <a:t>" and "If </a:t>
            </a:r>
            <a:r>
              <a:rPr i="1" lang="en"/>
              <a:t>A</a:t>
            </a:r>
            <a:r>
              <a:rPr lang="en"/>
              <a:t>, then </a:t>
            </a:r>
            <a:r>
              <a:rPr i="1" lang="en"/>
              <a:t>Z</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B</a:t>
            </a:r>
            <a:endParaRPr i="1"/>
          </a:p>
          <a:p>
            <a:pPr indent="-342900" lvl="0" marL="457200" rtl="0" algn="l">
              <a:spcBef>
                <a:spcPts val="0"/>
              </a:spcBef>
              <a:spcAft>
                <a:spcPts val="0"/>
              </a:spcAft>
              <a:buSzPts val="1800"/>
              <a:buChar char="●"/>
            </a:pPr>
            <a:r>
              <a:rPr lang="en"/>
              <a:t>Joe says that he accepts the sentences </a:t>
            </a:r>
            <a:r>
              <a:rPr lang="en"/>
              <a:t>"</a:t>
            </a:r>
            <a:r>
              <a:rPr i="1" lang="en"/>
              <a:t>A</a:t>
            </a:r>
            <a:r>
              <a:rPr lang="en"/>
              <a:t>" and "If </a:t>
            </a:r>
            <a:r>
              <a:rPr i="1" lang="en"/>
              <a:t>A</a:t>
            </a:r>
            <a:r>
              <a:rPr lang="en"/>
              <a:t>, then </a:t>
            </a:r>
            <a:r>
              <a:rPr i="1" lang="en"/>
              <a:t>Z</a:t>
            </a:r>
            <a:r>
              <a:rPr lang="en"/>
              <a:t>" and your </a:t>
            </a:r>
            <a:r>
              <a:rPr i="1" lang="en"/>
              <a:t>B</a:t>
            </a:r>
            <a:r>
              <a:rPr lang="en"/>
              <a:t> as being true, but still doesn't accept the sentence "</a:t>
            </a:r>
            <a:r>
              <a:rPr i="1" lang="en"/>
              <a:t>Z</a:t>
            </a:r>
            <a:r>
              <a:rPr lang="en"/>
              <a:t>" as true</a:t>
            </a:r>
            <a:endParaRPr/>
          </a:p>
          <a:p>
            <a:pPr indent="-342900" lvl="0" marL="457200" rtl="0" algn="l">
              <a:spcBef>
                <a:spcPts val="0"/>
              </a:spcBef>
              <a:spcAft>
                <a:spcPts val="0"/>
              </a:spcAft>
              <a:buSzPts val="1800"/>
              <a:buChar char="●"/>
            </a:pPr>
            <a:r>
              <a:rPr lang="en"/>
              <a:t>How would you convince Joe that he must accept also sentence "</a:t>
            </a:r>
            <a:r>
              <a:rPr i="1" lang="en"/>
              <a:t>Z</a:t>
            </a:r>
            <a:r>
              <a:rPr lang="en"/>
              <a:t>" ?</a:t>
            </a:r>
            <a:endParaRPr/>
          </a:p>
          <a:p>
            <a:pPr indent="-342900" lvl="0" marL="457200" rtl="0" algn="l">
              <a:spcBef>
                <a:spcPts val="0"/>
              </a:spcBef>
              <a:spcAft>
                <a:spcPts val="0"/>
              </a:spcAft>
              <a:buSzPts val="1800"/>
              <a:buChar char="●"/>
            </a:pPr>
            <a:r>
              <a:rPr lang="en"/>
              <a:t>Whatever you now say, call that sentence </a:t>
            </a:r>
            <a:r>
              <a:rPr i="1" lang="en"/>
              <a:t>C</a:t>
            </a:r>
            <a:r>
              <a:rPr lang="en"/>
              <a:t>, and repeat</a:t>
            </a:r>
            <a:endParaRPr/>
          </a:p>
          <a:p>
            <a:pPr indent="-342900" lvl="0" marL="457200" rtl="0" algn="l">
              <a:spcBef>
                <a:spcPts val="0"/>
              </a:spcBef>
              <a:spcAft>
                <a:spcPts val="0"/>
              </a:spcAft>
              <a:buSzPts val="1800"/>
              <a:buChar char="●"/>
            </a:pPr>
            <a:r>
              <a:rPr lang="en"/>
              <a:t>Rules of inference can't themselves be sentences in logic, otherwise we will get turtles all the way down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763" name="Google Shape;763;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Bivalence</a:t>
            </a:r>
            <a:r>
              <a:rPr lang="en"/>
              <a:t> is a 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a:t>
            </a:r>
            <a:r>
              <a:rPr b="1" lang="en"/>
              <a:t>fuzzy logic</a:t>
            </a:r>
            <a:endParaRPr b="1"/>
          </a:p>
          <a:p>
            <a:pPr indent="-342900" lvl="0" marL="457200" rtl="0" algn="l">
              <a:spcBef>
                <a:spcPts val="0"/>
              </a:spcBef>
              <a:spcAft>
                <a:spcPts val="0"/>
              </a:spcAft>
              <a:buSzPts val="1800"/>
              <a:buChar char="●"/>
            </a:pPr>
            <a:r>
              <a:rPr lang="en"/>
              <a:t>In </a:t>
            </a:r>
            <a:r>
              <a:rPr b="1" lang="en"/>
              <a:t>Bayesian probability</a:t>
            </a:r>
            <a:r>
              <a:rPr lang="en"/>
              <a:t>, formula ɸ is either true or false in the given world, but our degree of belief in it can vary in range [0, 1]</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769" name="Google Shape;769;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Law of Excluded Middle</a:t>
            </a:r>
            <a:r>
              <a:rPr lang="en"/>
              <a:t> is 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 depending on whether this is </a:t>
            </a:r>
            <a:r>
              <a:rPr b="1" lang="en"/>
              <a:t>ontological</a:t>
            </a:r>
            <a:r>
              <a:rPr lang="en"/>
              <a:t> or </a:t>
            </a:r>
            <a:r>
              <a:rPr b="1" lang="en"/>
              <a:t>epistemological</a:t>
            </a:r>
            <a:r>
              <a:rPr lang="en"/>
              <a:t> </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775" name="Google Shape;775;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a:t>
            </a:r>
            <a:r>
              <a:rPr b="1" lang="en"/>
              <a:t>truth functional</a:t>
            </a:r>
            <a:r>
              <a:rPr lang="en"/>
              <a:t> or </a:t>
            </a:r>
            <a:r>
              <a:rPr b="1" lang="en"/>
              <a:t>compositional</a:t>
            </a:r>
            <a:r>
              <a:rPr lang="en"/>
              <a:t>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the probabilities P(</a:t>
            </a:r>
            <a:r>
              <a:rPr i="1" lang="en"/>
              <a:t>A</a:t>
            </a:r>
            <a:r>
              <a:rPr lang="en"/>
              <a:t> ∨ </a:t>
            </a:r>
            <a:r>
              <a:rPr i="1" lang="en"/>
              <a:t>B</a:t>
            </a:r>
            <a:r>
              <a:rPr lang="en"/>
              <a:t>) or P(</a:t>
            </a:r>
            <a:r>
              <a:rPr i="1" lang="en"/>
              <a:t>A</a:t>
            </a:r>
            <a:r>
              <a:rPr lang="en"/>
              <a:t> ⋀ </a:t>
            </a:r>
            <a:r>
              <a:rPr i="1" lang="en"/>
              <a:t>B</a:t>
            </a:r>
            <a:r>
              <a:rPr lang="en"/>
              <a:t>) from these</a:t>
            </a:r>
            <a:endParaRPr/>
          </a:p>
          <a:p>
            <a:pPr indent="-342900" lvl="0" marL="457200" rtl="0" algn="l">
              <a:spcBef>
                <a:spcPts val="0"/>
              </a:spcBef>
              <a:spcAft>
                <a:spcPts val="0"/>
              </a:spcAft>
              <a:buSzPts val="1800"/>
              <a:buChar char="●"/>
            </a:pPr>
            <a:r>
              <a:rPr lang="en"/>
              <a:t>Does not hold for higher-order </a:t>
            </a:r>
            <a:r>
              <a:rPr b="1" lang="en"/>
              <a:t>modal logics</a:t>
            </a:r>
            <a:r>
              <a:rPr lang="en"/>
              <a:t> that use operators such as "knows" or "believes" or "sometimes" or "always"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781" name="Google Shape;781;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Monotonicity</a:t>
            </a:r>
            <a:r>
              <a:rPr lang="en"/>
              <a:t>: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b="1" lang="en"/>
              <a:t>Locality</a:t>
            </a:r>
            <a:r>
              <a:rPr lang="en"/>
              <a:t>: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b="1" lang="en"/>
              <a:t>Detachment</a:t>
            </a:r>
            <a:r>
              <a:rPr lang="en"/>
              <a: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b="1" lang="en"/>
              <a:t>Principle of explosion</a:t>
            </a:r>
            <a:r>
              <a:rPr lang="en"/>
              <a:t>: From a knowledge base that contains both sentences ɸ and not-ɸ, any sentence whatsoever can be inferred</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787" name="Google Shape;787;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a:t>
            </a:r>
            <a:r>
              <a:rPr b="1" lang="en"/>
              <a:t>fuzzy logic</a:t>
            </a:r>
            <a:r>
              <a:rPr lang="en"/>
              <a:t>, the facts themselves in the world are gray, and each </a:t>
            </a:r>
            <a:r>
              <a:rPr lang="en"/>
              <a:t>proposition</a:t>
            </a:r>
            <a:r>
              <a:rPr lang="en"/>
              <a:t> </a:t>
            </a:r>
            <a:r>
              <a:rPr i="1" lang="en"/>
              <a:t>A</a:t>
            </a:r>
            <a:r>
              <a:rPr lang="en"/>
              <a:t> that refers to them gets a truth value </a:t>
            </a:r>
            <a:r>
              <a:rPr i="1" lang="en"/>
              <a:t>μ</a:t>
            </a:r>
            <a:r>
              <a:rPr lang="en"/>
              <a:t>(</a:t>
            </a:r>
            <a:r>
              <a:rPr i="1" lang="en"/>
              <a:t>A</a:t>
            </a:r>
            <a:r>
              <a:rPr lang="en"/>
              <a:t>) in</a:t>
            </a:r>
            <a:r>
              <a:rPr lang="en"/>
              <a:t>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μ</a:t>
            </a:r>
            <a:r>
              <a:rPr lang="en"/>
              <a:t>(</a:t>
            </a:r>
            <a:r>
              <a:rPr i="1" lang="en"/>
              <a:t>A</a:t>
            </a:r>
            <a:r>
              <a:rPr lang="en"/>
              <a:t> ⋀ </a:t>
            </a:r>
            <a:r>
              <a:rPr i="1" lang="en"/>
              <a:t>B</a:t>
            </a:r>
            <a:r>
              <a:rPr lang="en"/>
              <a:t>) = min(</a:t>
            </a:r>
            <a:r>
              <a:rPr i="1" lang="en"/>
              <a:t>μ</a:t>
            </a:r>
            <a:r>
              <a:rPr lang="en"/>
              <a:t>(</a:t>
            </a:r>
            <a:r>
              <a:rPr i="1" lang="en"/>
              <a:t>A</a:t>
            </a:r>
            <a:r>
              <a:rPr lang="en"/>
              <a:t>), </a:t>
            </a:r>
            <a:r>
              <a:rPr i="1" lang="en"/>
              <a:t>μ</a:t>
            </a:r>
            <a:r>
              <a:rPr lang="en"/>
              <a:t>(</a:t>
            </a:r>
            <a:r>
              <a:rPr i="1" lang="en"/>
              <a:t>B</a:t>
            </a:r>
            <a:r>
              <a:rPr lang="en"/>
              <a:t>)), </a:t>
            </a:r>
            <a:r>
              <a:rPr i="1" lang="en"/>
              <a:t>μ</a:t>
            </a:r>
            <a:r>
              <a:rPr lang="en"/>
              <a:t>(</a:t>
            </a:r>
            <a:r>
              <a:rPr i="1" lang="en"/>
              <a:t>A</a:t>
            </a:r>
            <a:r>
              <a:rPr lang="en"/>
              <a:t> ∨ </a:t>
            </a:r>
            <a:r>
              <a:rPr i="1" lang="en"/>
              <a:t>B</a:t>
            </a:r>
            <a:r>
              <a:rPr lang="en"/>
              <a:t>) = max(</a:t>
            </a:r>
            <a:r>
              <a:rPr i="1" lang="en"/>
              <a:t>μ</a:t>
            </a:r>
            <a:r>
              <a:rPr lang="en"/>
              <a:t>(</a:t>
            </a:r>
            <a:r>
              <a:rPr i="1" lang="en"/>
              <a:t>A</a:t>
            </a:r>
            <a:r>
              <a:rPr lang="en"/>
              <a:t>), </a:t>
            </a:r>
            <a:r>
              <a:rPr i="1" lang="en"/>
              <a:t>μ</a:t>
            </a:r>
            <a:r>
              <a:rPr lang="en"/>
              <a:t>(</a:t>
            </a:r>
            <a:r>
              <a:rPr i="1" lang="en"/>
              <a:t>B</a:t>
            </a:r>
            <a:r>
              <a:rPr lang="en"/>
              <a:t>)), </a:t>
            </a:r>
            <a:r>
              <a:rPr i="1" lang="en"/>
              <a:t>μ</a:t>
            </a:r>
            <a:r>
              <a:rPr lang="en"/>
              <a:t>(not-</a:t>
            </a:r>
            <a:r>
              <a:rPr i="1" lang="en"/>
              <a:t>A</a:t>
            </a:r>
            <a:r>
              <a:rPr lang="en"/>
              <a:t>) = 1 – </a:t>
            </a:r>
            <a:r>
              <a:rPr i="1" lang="en"/>
              <a:t>μ</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Horn Clauses</a:t>
            </a:r>
            <a:endParaRPr/>
          </a:p>
        </p:txBody>
      </p:sp>
      <p:sp>
        <p:nvSpPr>
          <p:cNvPr id="793" name="Google Shape;793;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Disjunctive normal form is implicative normal form rewritten using or</a:t>
            </a:r>
            <a:endParaRPr/>
          </a:p>
          <a:p>
            <a:pPr indent="-342900" lvl="0" marL="457200" rtl="0" algn="l">
              <a:spcBef>
                <a:spcPts val="0"/>
              </a:spcBef>
              <a:spcAft>
                <a:spcPts val="0"/>
              </a:spcAft>
              <a:buSzPts val="1800"/>
              <a:buChar char="●"/>
            </a:pPr>
            <a:r>
              <a:rPr lang="en"/>
              <a:t>(</a:t>
            </a:r>
            <a:r>
              <a:rPr i="1" lang="en"/>
              <a:t>A</a:t>
            </a:r>
            <a:r>
              <a:rPr lang="en"/>
              <a:t> ∨ not-</a:t>
            </a:r>
            <a:r>
              <a:rPr i="1" lang="en"/>
              <a:t>B</a:t>
            </a:r>
            <a:r>
              <a:rPr lang="en"/>
              <a:t> ∨ not-</a:t>
            </a:r>
            <a:r>
              <a:rPr i="1" lang="en"/>
              <a:t>C</a:t>
            </a:r>
            <a:r>
              <a:rPr lang="en"/>
              <a:t> ∨ </a:t>
            </a:r>
            <a:r>
              <a:rPr i="1" lang="en"/>
              <a:t>D</a:t>
            </a:r>
            <a:r>
              <a:rPr lang="en"/>
              <a:t>) is the same formula as (B ⋀ C ⇒ A </a:t>
            </a:r>
            <a:r>
              <a:rPr lang="en"/>
              <a:t>∨ </a:t>
            </a:r>
            <a:r>
              <a:rPr i="1" lang="en"/>
              <a:t>D</a:t>
            </a:r>
            <a:r>
              <a:rPr lang="en"/>
              <a:t>)</a:t>
            </a:r>
            <a:endParaRPr/>
          </a:p>
          <a:p>
            <a:pPr indent="-342900" lvl="0" marL="457200" rtl="0" algn="l">
              <a:spcBef>
                <a:spcPts val="0"/>
              </a:spcBef>
              <a:spcAft>
                <a:spcPts val="0"/>
              </a:spcAft>
              <a:buSzPts val="1800"/>
              <a:buChar char="●"/>
            </a:pPr>
            <a:r>
              <a:rPr lang="en"/>
              <a:t>Formula in a </a:t>
            </a:r>
            <a:r>
              <a:rPr b="1" lang="en"/>
              <a:t>disjunctive normal form</a:t>
            </a:r>
            <a:r>
              <a:rPr lang="en"/>
              <a:t> is said to be in </a:t>
            </a:r>
            <a:r>
              <a:rPr b="1" lang="en"/>
              <a:t>Horn form</a:t>
            </a:r>
            <a:r>
              <a:rPr lang="en"/>
              <a:t> if its every </a:t>
            </a:r>
            <a:r>
              <a:rPr lang="en"/>
              <a:t>clause</a:t>
            </a:r>
            <a:r>
              <a:rPr lang="en"/>
              <a:t> contains at most one positive literal</a:t>
            </a:r>
            <a:endParaRPr/>
          </a:p>
          <a:p>
            <a:pPr indent="-342900" lvl="0" marL="457200" rtl="0" algn="l">
              <a:spcBef>
                <a:spcPts val="0"/>
              </a:spcBef>
              <a:spcAft>
                <a:spcPts val="0"/>
              </a:spcAft>
              <a:buSzPts val="1800"/>
              <a:buChar char="●"/>
            </a:pPr>
            <a:r>
              <a:rPr lang="en"/>
              <a:t>Bunch of positive premises imply exactly one positive conclusion</a:t>
            </a:r>
            <a:endParaRPr/>
          </a:p>
          <a:p>
            <a:pPr indent="-342900" lvl="0" marL="457200" rtl="0" algn="l">
              <a:spcBef>
                <a:spcPts val="0"/>
              </a:spcBef>
              <a:spcAft>
                <a:spcPts val="0"/>
              </a:spcAft>
              <a:buSzPts val="1800"/>
              <a:buChar char="●"/>
            </a:pPr>
            <a:r>
              <a:rPr lang="en"/>
              <a:t>Inference algorithms for Horn clauses are simpler than algorithms for general clauses, since there is no branching for conclusion</a:t>
            </a:r>
            <a:endParaRPr/>
          </a:p>
          <a:p>
            <a:pPr indent="-342900" lvl="0" marL="457200" rtl="0" algn="l">
              <a:spcBef>
                <a:spcPts val="0"/>
              </a:spcBef>
              <a:spcAft>
                <a:spcPts val="0"/>
              </a:spcAft>
              <a:buSzPts val="1800"/>
              <a:buChar char="●"/>
            </a:pPr>
            <a:r>
              <a:rPr b="1" lang="en"/>
              <a:t>Modus Ponens</a:t>
            </a:r>
            <a:r>
              <a:rPr lang="en"/>
              <a:t> is complete reasoning algorithm for Horn clauses, using either </a:t>
            </a:r>
            <a:r>
              <a:rPr b="1" lang="en"/>
              <a:t>forward chaining</a:t>
            </a:r>
            <a:r>
              <a:rPr lang="en"/>
              <a:t> or </a:t>
            </a:r>
            <a:r>
              <a:rPr b="1" lang="en"/>
              <a:t>backwards chaining</a:t>
            </a:r>
            <a:endParaRPr b="1"/>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799" name="Google Shape;799;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a:t>
            </a:r>
            <a:r>
              <a:rPr b="1" lang="en"/>
              <a:t>Tseytin transformation</a:t>
            </a:r>
            <a:r>
              <a:rPr lang="en"/>
              <a:t>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 for subformulas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59" name="Google Shape;159;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a:t>
            </a:r>
            <a:r>
              <a:rPr b="1" lang="en"/>
              <a:t>scoring</a:t>
            </a:r>
            <a:r>
              <a:rPr lang="en"/>
              <a:t> criterion</a:t>
            </a:r>
            <a:endParaRPr/>
          </a:p>
          <a:p>
            <a:pPr indent="-342900" lvl="0" marL="457200" rtl="0" algn="l">
              <a:spcBef>
                <a:spcPts val="0"/>
              </a:spcBef>
              <a:spcAft>
                <a:spcPts val="0"/>
              </a:spcAft>
              <a:buSzPts val="1800"/>
              <a:buChar char="●"/>
            </a:pPr>
            <a:r>
              <a:rPr lang="en"/>
              <a:t>Rules designed to guarantee </a:t>
            </a:r>
            <a:r>
              <a:rPr b="1" lang="en"/>
              <a:t>termination</a:t>
            </a:r>
            <a:endParaRPr b="1"/>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b="1" lang="en"/>
              <a:t>Sports</a:t>
            </a:r>
            <a:r>
              <a:rPr lang="en"/>
              <a:t> are games that cannot be extracted from underlying physical media; soccer changes quite a lot if you use a ball made of concrete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805" name="Google Shape;805;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the clause ɸ with two clauses (</a:t>
            </a:r>
            <a:r>
              <a:rPr i="1" lang="en"/>
              <a:t>Z</a:t>
            </a:r>
            <a:r>
              <a:rPr lang="en"/>
              <a:t> </a:t>
            </a:r>
            <a:r>
              <a:rPr lang="en"/>
              <a:t>∨</a:t>
            </a:r>
            <a:r>
              <a:rPr lang="en"/>
              <a:t> </a:t>
            </a:r>
            <a:r>
              <a:rPr lang="en"/>
              <a:t>ɸ</a:t>
            </a:r>
            <a:r>
              <a:rPr baseline="-25000" lang="en"/>
              <a:t>1</a:t>
            </a:r>
            <a:r>
              <a:rPr lang="en"/>
              <a:t>) and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Resolution Refutation</a:t>
            </a:r>
            <a:endParaRPr/>
          </a:p>
        </p:txBody>
      </p:sp>
      <p:sp>
        <p:nvSpPr>
          <p:cNvPr id="811" name="Google Shape;811;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Resolution rule is sound, but is not strong enough to produce all </a:t>
            </a:r>
            <a:r>
              <a:rPr lang="en"/>
              <a:t>sentences</a:t>
            </a:r>
            <a:r>
              <a:rPr lang="en"/>
              <a:t> entailed by the given knowledge base</a:t>
            </a:r>
            <a:endParaRPr/>
          </a:p>
          <a:p>
            <a:pPr indent="-342900" lvl="0" marL="457200" rtl="0" algn="l">
              <a:spcBef>
                <a:spcPts val="0"/>
              </a:spcBef>
              <a:spcAft>
                <a:spcPts val="0"/>
              </a:spcAft>
              <a:buSzPts val="1800"/>
              <a:buChar char="●"/>
            </a:pPr>
            <a:r>
              <a:rPr lang="en"/>
              <a:t>For </a:t>
            </a:r>
            <a:r>
              <a:rPr lang="en"/>
              <a:t>example</a:t>
            </a:r>
            <a:r>
              <a:rPr lang="en"/>
              <a:t>, can't produce </a:t>
            </a:r>
            <a:r>
              <a:rPr i="1" lang="en"/>
              <a:t>P</a:t>
            </a:r>
            <a:r>
              <a:rPr lang="en"/>
              <a:t> ∨ </a:t>
            </a:r>
            <a:r>
              <a:rPr i="1" lang="en"/>
              <a:t>Q</a:t>
            </a:r>
            <a:r>
              <a:rPr lang="en"/>
              <a:t> from the knowledge base </a:t>
            </a:r>
            <a:r>
              <a:rPr i="1" lang="en"/>
              <a:t>P</a:t>
            </a:r>
            <a:r>
              <a:rPr lang="en"/>
              <a:t> ⋀ </a:t>
            </a:r>
            <a:r>
              <a:rPr i="1" lang="en"/>
              <a:t>Q</a:t>
            </a:r>
            <a:endParaRPr i="1"/>
          </a:p>
          <a:p>
            <a:pPr indent="-342900" lvl="0" marL="457200" rtl="0" algn="l">
              <a:spcBef>
                <a:spcPts val="0"/>
              </a:spcBef>
              <a:spcAft>
                <a:spcPts val="0"/>
              </a:spcAft>
              <a:buSzPts val="1800"/>
              <a:buChar char="●"/>
            </a:pPr>
            <a:r>
              <a:rPr lang="en"/>
              <a:t>To prove that </a:t>
            </a:r>
            <a:r>
              <a:rPr lang="en"/>
              <a:t>ɸ ⊨ ψ</a:t>
            </a:r>
            <a:r>
              <a:rPr lang="en"/>
              <a:t>, show that ɸ ⋀ not-ψ is inconsistent</a:t>
            </a:r>
            <a:endParaRPr/>
          </a:p>
          <a:p>
            <a:pPr indent="-342900" lvl="0" marL="457200" rtl="0" algn="l">
              <a:spcBef>
                <a:spcPts val="0"/>
              </a:spcBef>
              <a:spcAft>
                <a:spcPts val="0"/>
              </a:spcAft>
              <a:buSzPts val="1800"/>
              <a:buChar char="●"/>
            </a:pPr>
            <a:r>
              <a:rPr b="1" lang="en"/>
              <a:t>Proof by </a:t>
            </a:r>
            <a:r>
              <a:rPr b="1" lang="en"/>
              <a:t>contradiction</a:t>
            </a:r>
            <a:r>
              <a:rPr lang="en"/>
              <a:t> by deriving </a:t>
            </a:r>
            <a:r>
              <a:rPr b="1" lang="en"/>
              <a:t>empty clause</a:t>
            </a:r>
            <a:endParaRPr b="1"/>
          </a:p>
          <a:p>
            <a:pPr indent="-342900" lvl="0" marL="457200" rtl="0" algn="l">
              <a:spcBef>
                <a:spcPts val="0"/>
              </a:spcBef>
              <a:spcAft>
                <a:spcPts val="0"/>
              </a:spcAft>
              <a:buSzPts val="1800"/>
              <a:buChar char="●"/>
            </a:pPr>
            <a:r>
              <a:rPr b="1" lang="en"/>
              <a:t>Resolution refutation</a:t>
            </a:r>
            <a:r>
              <a:rPr lang="en"/>
              <a:t> is complete for propositional logic</a:t>
            </a:r>
            <a:endParaRPr/>
          </a:p>
          <a:p>
            <a:pPr indent="-342900" lvl="0" marL="457200" rtl="0" algn="l">
              <a:spcBef>
                <a:spcPts val="0"/>
              </a:spcBef>
              <a:spcAft>
                <a:spcPts val="0"/>
              </a:spcAft>
              <a:buSzPts val="1800"/>
              <a:buChar char="●"/>
            </a:pPr>
            <a:r>
              <a:rPr lang="en"/>
              <a:t>Since there can exist at most 3</a:t>
            </a:r>
            <a:r>
              <a:rPr baseline="30000" i="1" lang="en"/>
              <a:t>n</a:t>
            </a:r>
            <a:r>
              <a:rPr lang="en"/>
              <a:t> clauses for </a:t>
            </a:r>
            <a:r>
              <a:rPr i="1" lang="en"/>
              <a:t>n</a:t>
            </a:r>
            <a:r>
              <a:rPr lang="en"/>
              <a:t> propositional symbols (DUCY?), algorithm will return positive or negative answer in finite time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817" name="Google Shape;817;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a:t>
            </a:r>
            <a:r>
              <a:rPr b="1" lang="en"/>
              <a:t>Cook's theorem</a:t>
            </a:r>
            <a:r>
              <a:rPr lang="en"/>
              <a:t> proves that any decision and search problem from the class </a:t>
            </a:r>
            <a:r>
              <a:rPr b="1" lang="en"/>
              <a:t>NP (non-deterministic polynomial time)</a:t>
            </a:r>
            <a:r>
              <a:rPr lang="en"/>
              <a:t>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823" name="Google Shape;823;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separate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a:t>
            </a:r>
            <a:endParaRPr/>
          </a:p>
          <a:p>
            <a:pPr indent="-342900" lvl="0" marL="457200" rtl="0" algn="l">
              <a:spcBef>
                <a:spcPts val="0"/>
              </a:spcBef>
              <a:spcAft>
                <a:spcPts val="0"/>
              </a:spcAft>
              <a:buSzPts val="1800"/>
              <a:buChar char="●"/>
            </a:pPr>
            <a:r>
              <a:rPr lang="en"/>
              <a:t>Each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share colour</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829" name="Google Shape;829;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Sudoku</a:t>
            </a:r>
            <a:r>
              <a:rPr lang="en"/>
              <a:t>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835" name="Google Shape;835;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both ways, choose some </a:t>
            </a:r>
            <a:r>
              <a:rPr b="1" lang="en"/>
              <a:t>active</a:t>
            </a:r>
            <a:r>
              <a:rPr lang="en"/>
              <a:t>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three combinations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endParaRPr/>
          </a:p>
          <a:p>
            <a:pPr indent="-342900" lvl="0" marL="457200" rtl="0" algn="l">
              <a:spcBef>
                <a:spcPts val="0"/>
              </a:spcBef>
              <a:spcAft>
                <a:spcPts val="0"/>
              </a:spcAft>
              <a:buSzPts val="1800"/>
              <a:buChar char="●"/>
            </a:pPr>
            <a:r>
              <a:rPr lang="en"/>
              <a:t>Clauses satisfied by assignment become </a:t>
            </a:r>
            <a:r>
              <a:rPr b="1" lang="en"/>
              <a:t>inactive</a:t>
            </a:r>
            <a:endParaRPr b="1"/>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841" name="Google Shape;841;p1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b="1" lang="en"/>
              <a:t>Unit propagation</a:t>
            </a:r>
            <a:r>
              <a:rPr lang="en"/>
              <a:t>: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b="1" lang="en"/>
              <a:t>Pure literal elimination</a:t>
            </a:r>
            <a:r>
              <a:rPr lang="en"/>
              <a:t>: If some literal appears only one polarity in the remaining active formulas, make that literal true </a:t>
            </a:r>
            <a:r>
              <a:rPr lang="en"/>
              <a:t>without</a:t>
            </a:r>
            <a:r>
              <a:rPr lang="en"/>
              <a:t> branching</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847" name="Google Shape;847;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a:t>
            </a:r>
            <a:r>
              <a:rPr b="1" lang="en"/>
              <a:t>data structure</a:t>
            </a:r>
            <a:r>
              <a:rPr lang="en"/>
              <a:t>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a preprocessing step computes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a:t>
            </a:r>
            <a:r>
              <a:rPr b="1" lang="en"/>
              <a:t>Conflict-Driven Clause Learning</a:t>
            </a:r>
            <a:r>
              <a:rPr lang="en"/>
              <a:t> analyzes the reason and adds new clauses to knowledge base to prevent this in later branches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853" name="Google Shape;853;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b="1" lang="en"/>
              <a:t>Binary decision diagrams</a:t>
            </a:r>
            <a:r>
              <a:rPr lang="en"/>
              <a:t>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a:t>
            </a:r>
            <a:r>
              <a:rPr b="1" lang="en"/>
              <a:t>product</a:t>
            </a:r>
            <a:r>
              <a:rPr lang="en"/>
              <a:t> of sizes of trees for ɸ and ψ, but hopefully lots of </a:t>
            </a:r>
            <a:r>
              <a:rPr b="1" lang="en"/>
              <a:t>cancellation</a:t>
            </a:r>
            <a:r>
              <a:rPr lang="en"/>
              <a:t> happens while melding these trees</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859" name="Google Shape;859;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otherwise difficult questions become (nearly) trivial to answer</a:t>
            </a:r>
            <a:endParaRPr/>
          </a:p>
          <a:p>
            <a:pPr indent="-342900" lvl="0" marL="457200" rtl="0" algn="l">
              <a:spcBef>
                <a:spcPts val="0"/>
              </a:spcBef>
              <a:spcAft>
                <a:spcPts val="0"/>
              </a:spcAft>
              <a:buSzPts val="1800"/>
              <a:buChar char="●"/>
            </a:pPr>
            <a:r>
              <a:rPr lang="en"/>
              <a:t>Evaluate the formula for the given variable assignment (this one is trivial)</a:t>
            </a:r>
            <a:endParaRPr/>
          </a:p>
          <a:p>
            <a:pPr indent="-342900" lvl="0" marL="457200" rtl="0" algn="l">
              <a:spcBef>
                <a:spcPts val="0"/>
              </a:spcBef>
              <a:spcAft>
                <a:spcPts val="0"/>
              </a:spcAft>
              <a:buSzPts val="1800"/>
              <a:buChar char="●"/>
            </a:pPr>
            <a:r>
              <a:rPr lang="en"/>
              <a:t>Determine whether KB is satisfiable (this one is also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a:t>
            </a:r>
            <a:r>
              <a:rPr b="1" lang="en"/>
              <a:t>exact number of satisfying solutions</a:t>
            </a:r>
            <a:r>
              <a:rPr lang="en"/>
              <a:t> (needs postprocessing)</a:t>
            </a:r>
            <a:endParaRPr/>
          </a:p>
          <a:p>
            <a:pPr indent="-342900" lvl="0" marL="457200" rtl="0" algn="l">
              <a:spcBef>
                <a:spcPts val="0"/>
              </a:spcBef>
              <a:spcAft>
                <a:spcPts val="0"/>
              </a:spcAft>
              <a:buSzPts val="1800"/>
              <a:buChar char="●"/>
            </a:pPr>
            <a:r>
              <a:rPr b="1" lang="en"/>
              <a:t>Choose a random satisfying </a:t>
            </a:r>
            <a:r>
              <a:rPr b="1"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a:t>
            </a:r>
            <a:r>
              <a:rPr b="1" lang="en"/>
              <a:t>optimal cost solution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a:t>
            </a:r>
            <a:r>
              <a:rPr b="1" lang="en"/>
              <a:t>outcomes</a:t>
            </a:r>
            <a:r>
              <a:rPr lang="en"/>
              <a:t> in environment that affect the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only after taking its action,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a:t>
            </a:r>
            <a:r>
              <a:rPr b="1" lang="en"/>
              <a:t>observable</a:t>
            </a:r>
            <a:r>
              <a:rPr lang="en"/>
              <a:t> or </a:t>
            </a:r>
            <a:r>
              <a:rPr b="1" lang="en"/>
              <a:t>deterministic</a:t>
            </a:r>
            <a:r>
              <a:rPr lang="en"/>
              <a:t>, the rational action is not guaranteed to produce the best possible outcome, luck has an effect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Intuitionistic Logic</a:t>
            </a:r>
            <a:endParaRPr/>
          </a:p>
        </p:txBody>
      </p:sp>
      <p:sp>
        <p:nvSpPr>
          <p:cNvPr id="865" name="Google Shape;865;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more restrictive form of logic where double negation elimination and the law of </a:t>
            </a:r>
            <a:r>
              <a:rPr lang="en"/>
              <a:t>excluded</a:t>
            </a:r>
            <a:r>
              <a:rPr lang="en"/>
              <a:t> middle are not considered valid</a:t>
            </a:r>
            <a:endParaRPr/>
          </a:p>
          <a:p>
            <a:pPr indent="-342900" lvl="0" marL="457200" rtl="0" algn="l">
              <a:spcBef>
                <a:spcPts val="0"/>
              </a:spcBef>
              <a:spcAft>
                <a:spcPts val="0"/>
              </a:spcAft>
              <a:buSzPts val="1800"/>
              <a:buChar char="●"/>
            </a:pPr>
            <a:r>
              <a:rPr lang="en"/>
              <a:t>Allows </a:t>
            </a:r>
            <a:r>
              <a:rPr lang="en"/>
              <a:t>only</a:t>
            </a:r>
            <a:r>
              <a:rPr lang="en"/>
              <a:t> constructive proofs</a:t>
            </a:r>
            <a:endParaRPr/>
          </a:p>
          <a:p>
            <a:pPr indent="-342900" lvl="0" marL="457200" rtl="0" algn="l">
              <a:spcBef>
                <a:spcPts val="0"/>
              </a:spcBef>
              <a:spcAft>
                <a:spcPts val="0"/>
              </a:spcAft>
              <a:buSzPts val="1800"/>
              <a:buChar char="●"/>
            </a:pPr>
            <a:r>
              <a:rPr lang="en"/>
              <a:t>In ordinary propositional logic, you can prove </a:t>
            </a:r>
            <a:r>
              <a:rPr i="1" lang="en"/>
              <a:t>A</a:t>
            </a:r>
            <a:r>
              <a:rPr lang="en"/>
              <a:t> by separately proving both formulas </a:t>
            </a:r>
            <a:r>
              <a:rPr i="1" lang="en"/>
              <a:t>B</a:t>
            </a:r>
            <a:r>
              <a:rPr lang="en"/>
              <a:t> ⇒ </a:t>
            </a:r>
            <a:r>
              <a:rPr i="1" lang="en"/>
              <a:t>A</a:t>
            </a:r>
            <a:r>
              <a:rPr lang="en"/>
              <a:t> and not-</a:t>
            </a:r>
            <a:r>
              <a:rPr i="1" lang="en"/>
              <a:t>B</a:t>
            </a:r>
            <a:r>
              <a:rPr lang="en"/>
              <a:t> ⇒ </a:t>
            </a:r>
            <a:r>
              <a:rPr i="1" lang="en"/>
              <a:t>A</a:t>
            </a:r>
            <a:r>
              <a:rPr lang="en"/>
              <a:t> and resolving those</a:t>
            </a:r>
            <a:endParaRPr/>
          </a:p>
          <a:p>
            <a:pPr indent="-342900" lvl="0" marL="457200" rtl="0" algn="l">
              <a:spcBef>
                <a:spcPts val="0"/>
              </a:spcBef>
              <a:spcAft>
                <a:spcPts val="0"/>
              </a:spcAft>
              <a:buSzPts val="1800"/>
              <a:buChar char="●"/>
            </a:pPr>
            <a:r>
              <a:rPr lang="en"/>
              <a:t>Don't need to know whether B or not-</a:t>
            </a:r>
            <a:r>
              <a:rPr i="1" lang="en"/>
              <a:t>B</a:t>
            </a:r>
            <a:r>
              <a:rPr lang="en"/>
              <a:t> is true, the conclusion </a:t>
            </a:r>
            <a:r>
              <a:rPr i="1" lang="en"/>
              <a:t>A</a:t>
            </a:r>
            <a:r>
              <a:rPr lang="en"/>
              <a:t> follows</a:t>
            </a:r>
            <a:endParaRPr/>
          </a:p>
          <a:p>
            <a:pPr indent="-342900" lvl="0" marL="457200" rtl="0" algn="l">
              <a:spcBef>
                <a:spcPts val="0"/>
              </a:spcBef>
              <a:spcAft>
                <a:spcPts val="0"/>
              </a:spcAft>
              <a:buSzPts val="1800"/>
              <a:buChar char="●"/>
            </a:pPr>
            <a:r>
              <a:rPr lang="en"/>
              <a:t>In intuitionistic logic, this move is not allowed</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4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876" name="Google Shape;876;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logic itself, and the external </a:t>
            </a:r>
            <a:r>
              <a:rPr lang="en"/>
              <a:t>world that the logical formulas are referring to</a:t>
            </a:r>
            <a:endParaRPr/>
          </a:p>
          <a:p>
            <a:pPr indent="-342900" lvl="0" marL="457200" rtl="0" algn="l">
              <a:spcBef>
                <a:spcPts val="0"/>
              </a:spcBef>
              <a:spcAft>
                <a:spcPts val="0"/>
              </a:spcAft>
              <a:buSzPts val="1800"/>
              <a:buChar char="●"/>
            </a:pPr>
            <a:r>
              <a:rPr lang="en"/>
              <a:t>In FOL, world consists of </a:t>
            </a:r>
            <a:r>
              <a:rPr b="1" lang="en"/>
              <a:t>objects</a:t>
            </a:r>
            <a:r>
              <a:rPr lang="en"/>
              <a:t> and </a:t>
            </a:r>
            <a:r>
              <a:rPr b="1" lang="en"/>
              <a:t>relationships</a:t>
            </a:r>
            <a:endParaRPr b="1"/>
          </a:p>
          <a:p>
            <a:pPr indent="-342900" lvl="0" marL="457200" rtl="0" algn="l">
              <a:spcBef>
                <a:spcPts val="0"/>
              </a:spcBef>
              <a:spcAft>
                <a:spcPts val="0"/>
              </a:spcAft>
              <a:buSzPts val="1800"/>
              <a:buChar char="●"/>
            </a:pPr>
            <a:r>
              <a:rPr lang="en"/>
              <a:t>In FOL, logic consists of </a:t>
            </a:r>
            <a:r>
              <a:rPr b="1" lang="en"/>
              <a:t>terms</a:t>
            </a:r>
            <a:r>
              <a:rPr lang="en"/>
              <a:t> and </a:t>
            </a:r>
            <a:r>
              <a:rPr b="1" lang="en"/>
              <a:t>relations</a:t>
            </a:r>
            <a:endParaRPr b="1"/>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a:t>
            </a:r>
            <a:r>
              <a:rPr b="1" lang="en"/>
              <a:t>returns another object</a:t>
            </a:r>
            <a:r>
              <a:rPr lang="en"/>
              <a:t> in world</a:t>
            </a:r>
            <a:endParaRPr/>
          </a:p>
          <a:p>
            <a:pPr indent="-342900" lvl="0" marL="457200" rtl="0" algn="l">
              <a:spcBef>
                <a:spcPts val="0"/>
              </a:spcBef>
              <a:spcAft>
                <a:spcPts val="0"/>
              </a:spcAft>
              <a:buSzPts val="1800"/>
              <a:buChar char="●"/>
            </a:pPr>
            <a:r>
              <a:rPr lang="en"/>
              <a:t>All functions are total, defined over all the objects</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a:t>
            </a:r>
            <a:r>
              <a:rPr b="1" lang="en"/>
              <a:t>evaluates to truth value</a:t>
            </a:r>
            <a:r>
              <a:rPr lang="en"/>
              <a:t> inside logic</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882" name="Google Shape;882;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various relationships with each other</a:t>
            </a:r>
            <a:endParaRPr/>
          </a:p>
          <a:p>
            <a:pPr indent="-342900" lvl="0" marL="457200" rtl="0" algn="l">
              <a:spcBef>
                <a:spcPts val="0"/>
              </a:spcBef>
              <a:spcAft>
                <a:spcPts val="0"/>
              </a:spcAft>
              <a:buSzPts val="1800"/>
              <a:buChar char="●"/>
            </a:pPr>
            <a:r>
              <a:rPr lang="en"/>
              <a:t>In many environments, we would like to distinguish objects based on </a:t>
            </a:r>
            <a:r>
              <a:rPr b="1" lang="en"/>
              <a:t>type</a:t>
            </a:r>
            <a:endParaRPr b="1"/>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a:t>
            </a:r>
            <a:r>
              <a:rPr b="1" lang="en"/>
              <a:t>unary predicates</a:t>
            </a:r>
            <a:endParaRPr b="1"/>
          </a:p>
          <a:p>
            <a:pPr indent="-342900" lvl="0" marL="457200" rtl="0" algn="l">
              <a:spcBef>
                <a:spcPts val="0"/>
              </a:spcBef>
              <a:spcAft>
                <a:spcPts val="0"/>
              </a:spcAft>
              <a:buSzPts val="1800"/>
              <a:buChar char="●"/>
            </a:pPr>
            <a:r>
              <a:rPr lang="en"/>
              <a:t>If the world </a:t>
            </a:r>
            <a:r>
              <a:rPr lang="en"/>
              <a:t>consists</a:t>
            </a:r>
            <a:r>
              <a:rPr lang="en"/>
              <a:t> of animals and rocks, define appropriate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t>
            </a:r>
            <a:r>
              <a:rPr b="1" lang="en"/>
              <a:t>a non-logical axiom</a:t>
            </a:r>
            <a:r>
              <a:rPr lang="en"/>
              <a:t> to say "Every object is either animal or rock, but not both"</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888" name="Google Shape;888;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(x </a:t>
            </a:r>
            <a:r>
              <a:rPr lang="en"/>
              <a:t>≠ y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x </a:t>
            </a:r>
            <a:r>
              <a:rPr lang="en"/>
              <a:t>≠ y</a:t>
            </a:r>
            <a:br>
              <a:rPr lang="en"/>
            </a:br>
            <a:endParaRPr>
              <a:solidFill>
                <a:srgbClr val="000000"/>
              </a:solidFill>
              <a:highlight>
                <a:schemeClr val="lt1"/>
              </a:highlight>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Object Equality in FOL</a:t>
            </a:r>
            <a:endParaRPr/>
          </a:p>
        </p:txBody>
      </p:sp>
      <p:sp>
        <p:nvSpPr>
          <p:cNvPr id="894" name="Google Shape;894;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is the hard-coded </a:t>
            </a:r>
            <a:r>
              <a:rPr b="1" lang="en"/>
              <a:t>object equality</a:t>
            </a:r>
            <a:r>
              <a:rPr lang="en"/>
              <a:t> relation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t>
            </a:r>
            <a:r>
              <a:rPr b="1" lang="en"/>
              <a:t>axiom schema</a:t>
            </a:r>
            <a:r>
              <a:rPr lang="en"/>
              <a:t>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a:p>
            <a:pPr indent="-342900" lvl="0" marL="457200" rtl="0" algn="l">
              <a:spcBef>
                <a:spcPts val="0"/>
              </a:spcBef>
              <a:spcAft>
                <a:spcPts val="0"/>
              </a:spcAft>
              <a:buSzPts val="1800"/>
              <a:buChar char="●"/>
            </a:pPr>
            <a:r>
              <a:rPr lang="en"/>
              <a:t>Third possible way </a:t>
            </a:r>
            <a:r>
              <a:rPr b="1" lang="en"/>
              <a:t>paramodulation rule</a:t>
            </a:r>
            <a:endParaRPr b="1"/>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900" name="Google Shape;900;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at least one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x = y</a:t>
            </a:r>
            <a:endParaRPr/>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x ≠ y ⋀ </a:t>
            </a:r>
            <a:r>
              <a:rPr lang="en"/>
              <a:t>∀ </a:t>
            </a:r>
            <a:r>
              <a:rPr i="1" lang="en"/>
              <a:t>z</a:t>
            </a:r>
            <a:r>
              <a:rPr lang="en"/>
              <a:t>: (z = x ∨ z = y)</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906" name="Google Shape;906;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a:t>
            </a:r>
            <a:r>
              <a:rPr b="1" lang="en"/>
              <a:t>standard model</a:t>
            </a:r>
            <a:r>
              <a:rPr lang="en"/>
              <a:t> of integers</a:t>
            </a:r>
            <a:endParaRPr/>
          </a:p>
          <a:p>
            <a:pPr indent="-342900" lvl="0" marL="457200" rtl="0" algn="l">
              <a:spcBef>
                <a:spcPts val="0"/>
              </a:spcBef>
              <a:spcAft>
                <a:spcPts val="0"/>
              </a:spcAft>
              <a:buSzPts val="1800"/>
              <a:buChar char="●"/>
            </a:pPr>
            <a:r>
              <a:rPr lang="en"/>
              <a:t>Formula 2 + 2 = 4 can be proven as </a:t>
            </a:r>
            <a:r>
              <a:rPr b="1" lang="en"/>
              <a:t>theorem</a:t>
            </a:r>
            <a:r>
              <a:rPr lang="en"/>
              <a:t> from integer arithmetic axioms</a:t>
            </a:r>
            <a:endParaRPr/>
          </a:p>
          <a:p>
            <a:pPr indent="-342900" lvl="0" marL="457200" rtl="0" algn="l">
              <a:spcBef>
                <a:spcPts val="0"/>
              </a:spcBef>
              <a:spcAft>
                <a:spcPts val="0"/>
              </a:spcAft>
              <a:buSzPts val="1800"/>
              <a:buChar char="●"/>
            </a:pPr>
            <a:r>
              <a:rPr lang="en"/>
              <a:t>However, world can also contain objects for which no possible term refers to!</a:t>
            </a:r>
            <a:endParaRPr/>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912" name="Google Shape;912;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a:t>
            </a:r>
            <a:r>
              <a:rPr lang="en"/>
              <a:t>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p:txBody>
      </p:sp>
      <p:sp>
        <p:nvSpPr>
          <p:cNvPr id="913" name="Google Shape;913;p150"/>
          <p:cNvSpPr txBox="1"/>
          <p:nvPr/>
        </p:nvSpPr>
        <p:spPr>
          <a:xfrm>
            <a:off x="2814600" y="2056450"/>
            <a:ext cx="17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919" name="Google Shape;919;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a:t>
            </a:r>
            <a:r>
              <a:rPr b="1" lang="en"/>
              <a:t>syntactic sugar</a:t>
            </a:r>
            <a:r>
              <a:rPr lang="en"/>
              <a:t> for relations</a:t>
            </a:r>
            <a:endParaRPr/>
          </a:p>
          <a:p>
            <a:pPr indent="-342900" lvl="0" marL="457200" rtl="0" algn="l">
              <a:spcBef>
                <a:spcPts val="0"/>
              </a:spcBef>
              <a:spcAft>
                <a:spcPts val="0"/>
              </a:spcAft>
              <a:buSzPts val="1800"/>
              <a:buChar char="●"/>
            </a:pPr>
            <a:r>
              <a:rPr lang="en"/>
              <a:t>Literals are just special case of </a:t>
            </a:r>
            <a:r>
              <a:rPr b="1" lang="en"/>
              <a:t>nullary functions</a:t>
            </a:r>
            <a:r>
              <a:rPr lang="en"/>
              <a:t>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457200" lvl="0" marL="457200" rtl="0" algn="l">
              <a:spcBef>
                <a:spcPts val="1200"/>
              </a:spcBef>
              <a:spcAft>
                <a:spcPts val="0"/>
              </a:spcAft>
              <a:buNone/>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120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71" name="Google Shape;17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a:t>
            </a:r>
            <a:r>
              <a:rPr b="1" lang="en"/>
              <a:t>reasoning</a:t>
            </a:r>
            <a:r>
              <a:rPr lang="en"/>
              <a:t> to choose its actions</a:t>
            </a:r>
            <a:endParaRPr/>
          </a:p>
          <a:p>
            <a:pPr indent="-342900" lvl="0" marL="457200" rtl="0" algn="l">
              <a:spcBef>
                <a:spcPts val="0"/>
              </a:spcBef>
              <a:spcAft>
                <a:spcPts val="0"/>
              </a:spcAft>
              <a:buSzPts val="1800"/>
              <a:buChar char="●"/>
            </a:pPr>
            <a:r>
              <a:rPr lang="en"/>
              <a:t>Philosophical question of connection of rational thought and rational action</a:t>
            </a:r>
            <a:endParaRPr/>
          </a:p>
          <a:p>
            <a:pPr indent="-342900" lvl="0" marL="457200" rtl="0" algn="l">
              <a:spcBef>
                <a:spcPts val="0"/>
              </a:spcBef>
              <a:spcAft>
                <a:spcPts val="0"/>
              </a:spcAft>
              <a:buSzPts val="1800"/>
              <a:buChar char="●"/>
            </a:pPr>
            <a:r>
              <a:rPr lang="en"/>
              <a:t>Rational thought is supposed to produce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925" name="Google Shape;925;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a:t>
            </a:r>
            <a:r>
              <a:rPr b="1" lang="en"/>
              <a:t>DPLL algorithm</a:t>
            </a:r>
            <a:r>
              <a:rPr lang="en"/>
              <a:t> produces a assignment for propositional values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931" name="Google Shape;931;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b="1" lang="en"/>
              <a:t>Set of support</a:t>
            </a:r>
            <a:r>
              <a:rPr lang="en"/>
              <a: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 with less branching</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937" name="Google Shape;937;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Resolution</a:t>
            </a:r>
            <a:r>
              <a:rPr lang="en"/>
              <a:t>: in each resolution step, at least one of the two resolved clauses must be a unit clause</a:t>
            </a:r>
            <a:endParaRPr/>
          </a:p>
          <a:p>
            <a:pPr indent="-342900" lvl="0" marL="457200" rtl="0" algn="l">
              <a:spcBef>
                <a:spcPts val="0"/>
              </a:spcBef>
              <a:spcAft>
                <a:spcPts val="0"/>
              </a:spcAft>
              <a:buSzPts val="1800"/>
              <a:buChar char="●"/>
            </a:pPr>
            <a:r>
              <a:rPr b="1" lang="en"/>
              <a:t>Input Resolution</a:t>
            </a:r>
            <a:r>
              <a:rPr lang="en"/>
              <a:t>: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a:t>
            </a:r>
            <a:r>
              <a:rPr b="1" lang="en"/>
              <a:t>refutation complete</a:t>
            </a:r>
            <a:r>
              <a:rPr lang="en"/>
              <a:t> for </a:t>
            </a:r>
            <a:r>
              <a:rPr lang="en"/>
              <a:t>arbitrary</a:t>
            </a:r>
            <a:r>
              <a:rPr lang="en"/>
              <a:t> sets of initial clauses, but both are complete for sets of </a:t>
            </a:r>
            <a:r>
              <a:rPr b="1" lang="en"/>
              <a:t>Horn clauses</a:t>
            </a:r>
            <a:endParaRPr b="1"/>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943" name="Google Shape;943;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resolution</a:t>
            </a:r>
            <a:r>
              <a:rPr lang="en"/>
              <a:t> is an important 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disjunctive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a:t>
            </a:r>
            <a:r>
              <a:rPr b="1" lang="en"/>
              <a:t>merges</a:t>
            </a:r>
            <a:r>
              <a:rPr lang="en"/>
              <a:t>, literal collapses to singleton under unification</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949" name="Google Shape;949;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a:t>
            </a:r>
            <a:r>
              <a:rPr b="1" lang="en"/>
              <a:t>precondition</a:t>
            </a:r>
            <a:r>
              <a:rPr lang="en"/>
              <a:t>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(this predicate is not necessarily </a:t>
            </a:r>
            <a:r>
              <a:rPr b="1" lang="en"/>
              <a:t>deterministic</a:t>
            </a:r>
            <a:r>
              <a:rPr lang="en"/>
              <a:t>)</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955" name="Google Shape;955;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somehow describe all the things that performing the action does not change</a:t>
            </a:r>
            <a:endParaRPr/>
          </a:p>
          <a:p>
            <a:pPr indent="-342900" lvl="0" marL="457200" rtl="0" algn="l">
              <a:spcBef>
                <a:spcPts val="0"/>
              </a:spcBef>
              <a:spcAft>
                <a:spcPts val="0"/>
              </a:spcAft>
              <a:buSzPts val="1800"/>
              <a:buChar char="●"/>
            </a:pPr>
            <a:r>
              <a:rPr lang="en"/>
              <a:t>That is, every Foo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a:t>
            </a:r>
            <a:r>
              <a:rPr b="1" lang="en"/>
              <a:t>Yale shooting problem</a:t>
            </a:r>
            <a:r>
              <a:rPr lang="en"/>
              <a:t>" for a toy example that is surprisingly difficult to solve using first order logic and situation calculus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961" name="Google Shape;961;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b="1" lang="en"/>
              <a:t>Qualification problem</a:t>
            </a:r>
            <a:r>
              <a:rPr lang="en"/>
              <a:t>: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b="1" lang="en"/>
              <a:t>Ramification problem</a:t>
            </a:r>
            <a:r>
              <a:rPr lang="en"/>
              <a:t>: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t>
            </a:r>
            <a:r>
              <a:rPr i="1" lang="en"/>
              <a:t>A</a:t>
            </a:r>
            <a:r>
              <a:rPr lang="en"/>
              <a:t> to point </a:t>
            </a:r>
            <a:r>
              <a:rPr i="1" lang="en"/>
              <a:t>B</a:t>
            </a:r>
            <a:r>
              <a:rPr lang="en"/>
              <a:t>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b="1" lang="en"/>
              <a:t>Nondeterminism</a:t>
            </a:r>
            <a:r>
              <a:rPr lang="en"/>
              <a:t>: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967" name="Google Shape;967;p1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can be thought of as </a:t>
            </a:r>
            <a:r>
              <a:rPr b="1" lang="en"/>
              <a:t>zeroth-order predicate logic</a:t>
            </a:r>
            <a:endParaRPr b="1"/>
          </a:p>
          <a:p>
            <a:pPr indent="-342900" lvl="0" marL="457200" rtl="0" algn="l">
              <a:spcBef>
                <a:spcPts val="0"/>
              </a:spcBef>
              <a:spcAft>
                <a:spcPts val="0"/>
              </a:spcAft>
              <a:buSzPts val="1800"/>
              <a:buChar char="●"/>
            </a:pPr>
            <a:r>
              <a:rPr lang="en"/>
              <a:t>Seems obvious to now ask if there exist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makes that predicate true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6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978" name="Google Shape;978;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though probabilities are subjective and reasonable Bayesians can </a:t>
            </a:r>
            <a:r>
              <a:rPr lang="en"/>
              <a:t>disagree</a:t>
            </a:r>
            <a:r>
              <a:rPr lang="en"/>
              <a:t> based on their different observations and evidence, any coherent assignment of probabilities must still satisfy the </a:t>
            </a:r>
            <a:r>
              <a:rPr b="1" lang="en"/>
              <a:t>Kolmogorov Axioms</a:t>
            </a:r>
            <a:r>
              <a:rPr lang="en"/>
              <a:t>:</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 </a:t>
            </a:r>
            <a:r>
              <a:rPr i="1" lang="en"/>
              <a:t>B</a:t>
            </a:r>
            <a:r>
              <a:rPr lang="en"/>
              <a:t>) = P(</a:t>
            </a:r>
            <a:r>
              <a:rPr i="1" lang="en"/>
              <a:t>A</a:t>
            </a:r>
            <a:r>
              <a:rPr lang="en"/>
              <a:t>) + P(</a:t>
            </a:r>
            <a:r>
              <a:rPr i="1" lang="en"/>
              <a:t>B</a:t>
            </a:r>
            <a:r>
              <a:rPr lang="en"/>
              <a:t>) – P(</a:t>
            </a:r>
            <a:r>
              <a:rPr i="1" lang="en"/>
              <a:t>A</a:t>
            </a:r>
            <a:r>
              <a:rPr lang="en"/>
              <a:t> </a:t>
            </a:r>
            <a:r>
              <a:rPr lang="en">
                <a:solidFill>
                  <a:srgbClr val="000000"/>
                </a:solidFill>
                <a:highlight>
                  <a:schemeClr val="lt1"/>
                </a:highlight>
              </a:rPr>
              <a:t>∧</a:t>
            </a:r>
            <a:r>
              <a:rPr lang="en"/>
              <a:t> </a:t>
            </a:r>
            <a:r>
              <a:rPr i="1" lang="en"/>
              <a:t>B</a:t>
            </a:r>
            <a:r>
              <a:rPr lang="en"/>
              <a:t>)</a:t>
            </a:r>
            <a:endParaRPr/>
          </a:p>
          <a:p>
            <a:pPr indent="-342900" lvl="0" marL="457200" rtl="0" algn="l">
              <a:spcBef>
                <a:spcPts val="0"/>
              </a:spcBef>
              <a:spcAft>
                <a:spcPts val="0"/>
              </a:spcAft>
              <a:buSzPts val="1800"/>
              <a:buChar char="●"/>
            </a:pPr>
            <a:r>
              <a:rPr lang="en"/>
              <a:t>Several other truths of probabilities follow from these two axioms, such as:</a:t>
            </a:r>
            <a:endParaRPr/>
          </a:p>
          <a:p>
            <a:pPr indent="-342900" lvl="0" marL="457200" rtl="0" algn="l">
              <a:spcBef>
                <a:spcPts val="0"/>
              </a:spcBef>
              <a:spcAft>
                <a:spcPts val="0"/>
              </a:spcAft>
              <a:buSzPts val="1800"/>
              <a:buChar char="●"/>
            </a:pPr>
            <a:r>
              <a:rPr lang="en"/>
              <a:t>P(not-</a:t>
            </a:r>
            <a:r>
              <a:rPr i="1" lang="en"/>
              <a:t>A</a:t>
            </a:r>
            <a:r>
              <a:rPr lang="en"/>
              <a:t>) = 1 – P(</a:t>
            </a:r>
            <a:r>
              <a:rPr i="1" lang="en"/>
              <a:t>A</a:t>
            </a:r>
            <a:r>
              <a:rPr lang="en"/>
              <a:t>)</a:t>
            </a:r>
            <a:endParaRPr/>
          </a:p>
          <a:p>
            <a:pPr indent="-342900" lvl="0" marL="457200" rtl="0" algn="l">
              <a:spcBef>
                <a:spcPts val="0"/>
              </a:spcBef>
              <a:spcAft>
                <a:spcPts val="0"/>
              </a:spcAft>
              <a:buSzPts val="1800"/>
              <a:buChar char="●"/>
            </a:pPr>
            <a:r>
              <a:rPr lang="en"/>
              <a:t>P(</a:t>
            </a:r>
            <a:r>
              <a:rPr i="1" lang="en"/>
              <a:t>A</a:t>
            </a:r>
            <a:r>
              <a:rPr lang="en"/>
              <a:t> </a:t>
            </a:r>
            <a:r>
              <a:rPr lang="en">
                <a:solidFill>
                  <a:srgbClr val="000000"/>
                </a:solidFill>
                <a:highlight>
                  <a:schemeClr val="lt1"/>
                </a:highlight>
              </a:rPr>
              <a:t>∧</a:t>
            </a:r>
            <a:r>
              <a:rPr lang="en"/>
              <a:t> </a:t>
            </a:r>
            <a:r>
              <a:rPr i="1" lang="en"/>
              <a:t>B</a:t>
            </a:r>
            <a:r>
              <a:rPr lang="en"/>
              <a:t>) ≤ P(</a:t>
            </a:r>
            <a:r>
              <a:rPr i="1" lang="en"/>
              <a:t>A</a:t>
            </a:r>
            <a:r>
              <a:rPr lang="en"/>
              <a:t>) ≤ P(</a:t>
            </a:r>
            <a:r>
              <a:rPr i="1" lang="en"/>
              <a:t>A</a:t>
            </a:r>
            <a:r>
              <a:rPr lang="en"/>
              <a:t> ∨ </a:t>
            </a:r>
            <a:r>
              <a:rPr i="1" lang="en"/>
              <a:t>B</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Autonomy and Learning</a:t>
            </a:r>
            <a:endParaRPr/>
          </a:p>
        </p:txBody>
      </p:sp>
      <p:sp>
        <p:nvSpPr>
          <p:cNvPr id="177" name="Google Shape;17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started and let loose in its environment, an </a:t>
            </a:r>
            <a:r>
              <a:rPr b="1" lang="en"/>
              <a:t>autonomous</a:t>
            </a:r>
            <a:r>
              <a:rPr lang="en"/>
              <a:t> agent makes its own decisions without consulting its creator or principal</a:t>
            </a:r>
            <a:endParaRPr/>
          </a:p>
          <a:p>
            <a:pPr indent="-342900" lvl="0" marL="457200" rtl="0" algn="l">
              <a:spcBef>
                <a:spcPts val="0"/>
              </a:spcBef>
              <a:spcAft>
                <a:spcPts val="0"/>
              </a:spcAft>
              <a:buSzPts val="1800"/>
              <a:buChar char="●"/>
            </a:pPr>
            <a:r>
              <a:rPr lang="en"/>
              <a:t>Of course, a mechanistic agent can only follow its programming</a:t>
            </a:r>
            <a:endParaRPr/>
          </a:p>
          <a:p>
            <a:pPr indent="-342900" lvl="0" marL="457200" rtl="0" algn="l">
              <a:spcBef>
                <a:spcPts val="0"/>
              </a:spcBef>
              <a:spcAft>
                <a:spcPts val="0"/>
              </a:spcAft>
              <a:buSzPts val="1800"/>
              <a:buChar char="●"/>
            </a:pPr>
            <a:r>
              <a:rPr lang="en"/>
              <a:t>A sufficiently complex agent can even pass the </a:t>
            </a:r>
            <a:r>
              <a:rPr b="1" lang="en"/>
              <a:t>Lovelace test</a:t>
            </a:r>
            <a:endParaRPr/>
          </a:p>
          <a:p>
            <a:pPr indent="-342900" lvl="0" marL="457200" rtl="0" algn="l">
              <a:spcBef>
                <a:spcPts val="0"/>
              </a:spcBef>
              <a:spcAft>
                <a:spcPts val="0"/>
              </a:spcAft>
              <a:buSzPts val="1800"/>
              <a:buChar char="●"/>
            </a:pPr>
            <a:r>
              <a:rPr lang="en"/>
              <a:t>Analogous to Turing test, an agent passes the Lovelace test once it </a:t>
            </a:r>
            <a:r>
              <a:rPr lang="en"/>
              <a:t>achieves</a:t>
            </a:r>
            <a:r>
              <a:rPr lang="en"/>
              <a:t> something that its designer didn't expect it to be able to do</a:t>
            </a:r>
            <a:endParaRPr/>
          </a:p>
          <a:p>
            <a:pPr indent="-342900" lvl="0" marL="457200" rtl="0" algn="l">
              <a:spcBef>
                <a:spcPts val="0"/>
              </a:spcBef>
              <a:spcAft>
                <a:spcPts val="0"/>
              </a:spcAft>
              <a:buSzPts val="1800"/>
              <a:buChar char="●"/>
            </a:pPr>
            <a:r>
              <a:rPr lang="en"/>
              <a:t>A </a:t>
            </a:r>
            <a:r>
              <a:rPr b="1" lang="en"/>
              <a:t>learning agent</a:t>
            </a:r>
            <a:r>
              <a:rPr lang="en"/>
              <a:t> adjusts some of its internal parameters based on its experiences, in a manner that is likely to improve results of future actions</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Denying Kolmogorov Axioms</a:t>
            </a:r>
            <a:endParaRPr/>
          </a:p>
        </p:txBody>
      </p:sp>
      <p:sp>
        <p:nvSpPr>
          <p:cNvPr id="984" name="Google Shape;984;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Joe Palooka believes P(</a:t>
            </a:r>
            <a:r>
              <a:rPr i="1" lang="en"/>
              <a:t>A</a:t>
            </a:r>
            <a:r>
              <a:rPr lang="en"/>
              <a:t>) = 0.4 and P(</a:t>
            </a:r>
            <a:r>
              <a:rPr i="1" lang="en"/>
              <a:t>B</a:t>
            </a:r>
            <a:r>
              <a:rPr lang="en"/>
              <a:t>) = 0.3, but P(</a:t>
            </a:r>
            <a:r>
              <a:rPr i="1" lang="en"/>
              <a:t>A</a:t>
            </a:r>
            <a:r>
              <a:rPr lang="en"/>
              <a:t> ∨ </a:t>
            </a:r>
            <a:r>
              <a:rPr i="1" lang="en"/>
              <a:t>B</a:t>
            </a:r>
            <a:r>
              <a:rPr lang="en"/>
              <a:t>) = 0.8 </a:t>
            </a:r>
            <a:endParaRPr/>
          </a:p>
          <a:p>
            <a:pPr indent="-342900" lvl="0" marL="457200" rtl="0" algn="l">
              <a:spcBef>
                <a:spcPts val="0"/>
              </a:spcBef>
              <a:spcAft>
                <a:spcPts val="0"/>
              </a:spcAft>
              <a:buSzPts val="1800"/>
              <a:buChar char="●"/>
            </a:pPr>
            <a:r>
              <a:rPr lang="en"/>
              <a:t>Kolmogorov axioms entail P(</a:t>
            </a:r>
            <a:r>
              <a:rPr i="1" lang="en"/>
              <a:t>A</a:t>
            </a:r>
            <a:r>
              <a:rPr lang="en"/>
              <a:t> ⋀ </a:t>
            </a:r>
            <a:r>
              <a:rPr i="1" lang="en"/>
              <a:t>B</a:t>
            </a:r>
            <a:r>
              <a:rPr lang="en"/>
              <a:t>) = –0.1, impossible</a:t>
            </a:r>
            <a:endParaRPr/>
          </a:p>
          <a:p>
            <a:pPr indent="-342900" lvl="0" marL="457200" rtl="0" algn="l">
              <a:spcBef>
                <a:spcPts val="0"/>
              </a:spcBef>
              <a:spcAft>
                <a:spcPts val="0"/>
              </a:spcAft>
              <a:buSzPts val="1800"/>
              <a:buChar char="●"/>
            </a:pPr>
            <a:r>
              <a:rPr lang="en"/>
              <a:t>However, as a free man and a singular individualist, Joe doesn't feel the need to follow some axiom system just because it's internally consistent</a:t>
            </a:r>
            <a:endParaRPr/>
          </a:p>
          <a:p>
            <a:pPr indent="-342900" lvl="0" marL="457200" rtl="0" algn="l">
              <a:spcBef>
                <a:spcPts val="0"/>
              </a:spcBef>
              <a:spcAft>
                <a:spcPts val="0"/>
              </a:spcAft>
              <a:buSzPts val="1800"/>
              <a:buChar char="●"/>
            </a:pPr>
            <a:r>
              <a:rPr lang="en"/>
              <a:t>The cosmic "must" that forces everybody to follow these axioms comes from the expectation of "</a:t>
            </a:r>
            <a:r>
              <a:rPr b="1" lang="en"/>
              <a:t>putting your money where your mouth is</a:t>
            </a:r>
            <a:r>
              <a:rPr lang="en"/>
              <a:t>"</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a:t>
            </a:r>
            <a:r>
              <a:rPr b="1" lang="en"/>
              <a:t>Dutch book</a:t>
            </a:r>
            <a:r>
              <a:rPr lang="en"/>
              <a:t> of bets that is guaranteed to lose</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Example of Incoherent Beliefs</a:t>
            </a:r>
            <a:endParaRPr/>
          </a:p>
        </p:txBody>
      </p:sp>
      <p:sp>
        <p:nvSpPr>
          <p:cNvPr id="990" name="Google Shape;990;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offer the following bets to Joe in sequence: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Each bet has </a:t>
            </a:r>
            <a:r>
              <a:rPr lang="en"/>
              <a:t>positive</a:t>
            </a:r>
            <a:r>
              <a:rPr lang="en"/>
              <a:t> expected value to Joe, so he should accept</a:t>
            </a:r>
            <a:endParaRPr/>
          </a:p>
          <a:p>
            <a:pPr indent="-342900" lvl="0" marL="457200" rtl="0" algn="l">
              <a:spcBef>
                <a:spcPts val="0"/>
              </a:spcBef>
              <a:spcAft>
                <a:spcPts val="0"/>
              </a:spcAft>
              <a:buSzPts val="1800"/>
              <a:buChar char="●"/>
            </a:pPr>
            <a:r>
              <a:rPr lang="en"/>
              <a:t>If not, we can ask Joe why not</a:t>
            </a:r>
            <a:endParaRPr/>
          </a:p>
        </p:txBody>
      </p:sp>
      <p:graphicFrame>
        <p:nvGraphicFramePr>
          <p:cNvPr id="991" name="Google Shape;991;p163"/>
          <p:cNvGraphicFramePr/>
          <p:nvPr/>
        </p:nvGraphicFramePr>
        <p:xfrm>
          <a:off x="952500" y="1809750"/>
          <a:ext cx="3000000" cy="3000000"/>
        </p:xfrm>
        <a:graphic>
          <a:graphicData uri="http://schemas.openxmlformats.org/drawingml/2006/table">
            <a:tbl>
              <a:tblPr>
                <a:noFill/>
                <a:tableStyleId>{3C356286-B6CA-46B5-88E6-B7493275E506}</a:tableStyleId>
              </a:tblPr>
              <a:tblGrid>
                <a:gridCol w="1809750"/>
                <a:gridCol w="1809750"/>
                <a:gridCol w="1809750"/>
                <a:gridCol w="1809750"/>
              </a:tblGrid>
              <a:tr h="381000">
                <a:tc>
                  <a:txBody>
                    <a:bodyPr/>
                    <a:lstStyle/>
                    <a:p>
                      <a:pPr indent="0" lvl="0" marL="0" rtl="0" algn="l">
                        <a:spcBef>
                          <a:spcPts val="0"/>
                        </a:spcBef>
                        <a:spcAft>
                          <a:spcPts val="0"/>
                        </a:spcAft>
                        <a:buNone/>
                      </a:pPr>
                      <a:r>
                        <a:rPr lang="en"/>
                        <a:t>Proposition</a:t>
                      </a:r>
                      <a:endParaRPr/>
                    </a:p>
                  </a:txBody>
                  <a:tcPr marT="91425" marB="91425" marR="91425" marL="91425"/>
                </a:tc>
                <a:tc>
                  <a:txBody>
                    <a:bodyPr/>
                    <a:lstStyle/>
                    <a:p>
                      <a:pPr indent="0" lvl="0" marL="0" rtl="0" algn="l">
                        <a:spcBef>
                          <a:spcPts val="0"/>
                        </a:spcBef>
                        <a:spcAft>
                          <a:spcPts val="0"/>
                        </a:spcAft>
                        <a:buNone/>
                      </a:pPr>
                      <a:r>
                        <a:rPr lang="en"/>
                        <a:t>Joe's belief</a:t>
                      </a:r>
                      <a:endParaRPr/>
                    </a:p>
                  </a:txBody>
                  <a:tcPr marT="91425" marB="91425" marR="91425" marL="91425"/>
                </a:tc>
                <a:tc>
                  <a:txBody>
                    <a:bodyPr/>
                    <a:lstStyle/>
                    <a:p>
                      <a:pPr indent="0" lvl="0" marL="0" rtl="0" algn="l">
                        <a:spcBef>
                          <a:spcPts val="0"/>
                        </a:spcBef>
                        <a:spcAft>
                          <a:spcPts val="0"/>
                        </a:spcAft>
                        <a:buNone/>
                      </a:pPr>
                      <a:r>
                        <a:rPr lang="en"/>
                        <a:t>Our side of the bet</a:t>
                      </a:r>
                      <a:endParaRPr/>
                    </a:p>
                  </a:txBody>
                  <a:tcPr marT="91425" marB="91425" marR="91425" marL="91425"/>
                </a:tc>
                <a:tc>
                  <a:txBody>
                    <a:bodyPr/>
                    <a:lstStyle/>
                    <a:p>
                      <a:pPr indent="0" lvl="0" marL="0" rtl="0" algn="l">
                        <a:spcBef>
                          <a:spcPts val="0"/>
                        </a:spcBef>
                        <a:spcAft>
                          <a:spcPts val="0"/>
                        </a:spcAft>
                        <a:buNone/>
                      </a:pPr>
                      <a:r>
                        <a:rPr lang="en"/>
                        <a:t>Joe's stake to ours</a:t>
                      </a:r>
                      <a:endParaRPr/>
                    </a:p>
                  </a:txBody>
                  <a:tcPr marT="91425" marB="91425" marR="91425" marL="91425"/>
                </a:tc>
              </a:tr>
              <a:tr h="381000">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0.4</a:t>
                      </a:r>
                      <a:endParaRPr/>
                    </a:p>
                  </a:txBody>
                  <a:tcPr marT="91425" marB="91425" marR="91425" marL="91425"/>
                </a:tc>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 to 4 + ε</a:t>
                      </a:r>
                      <a:endParaRPr/>
                    </a:p>
                  </a:txBody>
                  <a:tcPr marT="91425" marB="91425" marR="91425" marL="91425"/>
                </a:tc>
              </a:tr>
              <a:tr h="381000">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 to 3 </a:t>
                      </a:r>
                      <a:r>
                        <a:rPr lang="en"/>
                        <a:t>+ ε</a:t>
                      </a:r>
                      <a:endParaRPr/>
                    </a:p>
                  </a:txBody>
                  <a:tcPr marT="91425" marB="91425" marR="91425" marL="91425"/>
                </a:tc>
              </a:tr>
              <a:tr h="381000">
                <a:tc>
                  <a:txBody>
                    <a:bodyPr/>
                    <a:lstStyle/>
                    <a:p>
                      <a:pPr indent="0" lvl="0" marL="0" rtl="0" algn="l">
                        <a:spcBef>
                          <a:spcPts val="0"/>
                        </a:spcBef>
                        <a:spcAft>
                          <a:spcPts val="0"/>
                        </a:spcAft>
                        <a:buNone/>
                      </a:pPr>
                      <a:r>
                        <a:rPr i="1" lang="en"/>
                        <a:t>A</a:t>
                      </a:r>
                      <a:r>
                        <a:rPr lang="en"/>
                        <a:t> ∨ </a:t>
                      </a:r>
                      <a:r>
                        <a:rPr i="1" lang="en"/>
                        <a:t>B</a:t>
                      </a:r>
                      <a:endParaRPr i="1"/>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8 to 2 </a:t>
                      </a:r>
                      <a:r>
                        <a:rPr lang="en"/>
                        <a:t>+ ε</a:t>
                      </a:r>
                      <a:endParaRPr/>
                    </a:p>
                  </a:txBody>
                  <a:tcPr marT="91425" marB="91425" marR="91425" marL="91425"/>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Dutch Book Is A Guaranteed Loss</a:t>
            </a:r>
            <a:endParaRPr/>
          </a:p>
        </p:txBody>
      </p:sp>
      <p:sp>
        <p:nvSpPr>
          <p:cNvPr id="997" name="Google Shape;997;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Trap is shut! We can now even let Joe choose truth values of </a:t>
            </a:r>
            <a:r>
              <a:rPr i="1" lang="en"/>
              <a:t>A</a:t>
            </a:r>
            <a:r>
              <a:rPr lang="en"/>
              <a:t> and </a:t>
            </a:r>
            <a:r>
              <a:rPr i="1" lang="en"/>
              <a:t>B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Joe is guaranteed to lose, ergo his beliefs can't be coherent</a:t>
            </a:r>
            <a:endParaRPr/>
          </a:p>
        </p:txBody>
      </p:sp>
      <p:graphicFrame>
        <p:nvGraphicFramePr>
          <p:cNvPr id="998" name="Google Shape;998;p164"/>
          <p:cNvGraphicFramePr/>
          <p:nvPr/>
        </p:nvGraphicFramePr>
        <p:xfrm>
          <a:off x="902750" y="1748600"/>
          <a:ext cx="3000000" cy="3000000"/>
        </p:xfrm>
        <a:graphic>
          <a:graphicData uri="http://schemas.openxmlformats.org/drawingml/2006/table">
            <a:tbl>
              <a:tblPr>
                <a:noFill/>
                <a:tableStyleId>{3C356286-B6CA-46B5-88E6-B7493275E506}</a:tableStyleId>
              </a:tblPr>
              <a:tblGrid>
                <a:gridCol w="1447800"/>
                <a:gridCol w="1447800"/>
                <a:gridCol w="1447800"/>
                <a:gridCol w="1447800"/>
                <a:gridCol w="1447800"/>
              </a:tblGrid>
              <a:tr h="496350">
                <a:tc>
                  <a:txBody>
                    <a:bodyPr/>
                    <a:lstStyle/>
                    <a:p>
                      <a:pPr indent="0" lvl="0" marL="0" rtl="0" algn="l">
                        <a:spcBef>
                          <a:spcPts val="0"/>
                        </a:spcBef>
                        <a:spcAft>
                          <a:spcPts val="0"/>
                        </a:spcAft>
                        <a:buNone/>
                      </a:pPr>
                      <a:r>
                        <a:rPr lang="en"/>
                        <a:t>Our bet</a:t>
                      </a:r>
                      <a:endParaRPr/>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a:t>
                      </a:r>
                      <a:r>
                        <a:rPr i="1" lang="en"/>
                        <a:t>B</a:t>
                      </a:r>
                      <a:endParaRPr i="1"/>
                    </a:p>
                  </a:txBody>
                  <a:tcPr marT="91425" marB="91425" marR="91425" marL="91425"/>
                </a:tc>
                <a:tc>
                  <a:txBody>
                    <a:bodyPr/>
                    <a:lstStyle/>
                    <a:p>
                      <a:pPr indent="0" lvl="0" marL="0" rtl="0" algn="l">
                        <a:spcBef>
                          <a:spcPts val="0"/>
                        </a:spcBef>
                        <a:spcAft>
                          <a:spcPts val="0"/>
                        </a:spcAft>
                        <a:buNone/>
                      </a:pPr>
                      <a:r>
                        <a:rPr lang="en"/>
                        <a:t>not-</a:t>
                      </a:r>
                      <a:r>
                        <a:rPr i="1" lang="en"/>
                        <a:t>A</a:t>
                      </a:r>
                      <a:r>
                        <a:rPr lang="en"/>
                        <a:t> </a:t>
                      </a:r>
                      <a:r>
                        <a:rPr lang="en" sz="1800">
                          <a:highlight>
                            <a:schemeClr val="lt1"/>
                          </a:highlight>
                          <a:latin typeface="Roboto"/>
                          <a:ea typeface="Roboto"/>
                          <a:cs typeface="Roboto"/>
                          <a:sym typeface="Roboto"/>
                        </a:rPr>
                        <a:t>∧</a:t>
                      </a:r>
                      <a:r>
                        <a:rPr lang="en"/>
                        <a:t> not-</a:t>
                      </a:r>
                      <a:r>
                        <a:rPr i="1" lang="en"/>
                        <a:t>B</a:t>
                      </a:r>
                      <a:endParaRPr i="1"/>
                    </a:p>
                  </a:txBody>
                  <a:tcPr marT="91425" marB="91425" marR="91425" marL="91425"/>
                </a:tc>
              </a:tr>
              <a:tr h="430175">
                <a:tc>
                  <a:txBody>
                    <a:bodyPr/>
                    <a:lstStyle/>
                    <a:p>
                      <a:pPr indent="0" lvl="0" marL="0" rtl="0" algn="l">
                        <a:spcBef>
                          <a:spcPts val="0"/>
                        </a:spcBef>
                        <a:spcAft>
                          <a:spcPts val="0"/>
                        </a:spcAft>
                        <a:buNone/>
                      </a:pPr>
                      <a:r>
                        <a:rPr i="1" lang="en"/>
                        <a:t>A</a:t>
                      </a:r>
                      <a:endParaRPr i="1"/>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30175">
                <a:tc>
                  <a:txBody>
                    <a:bodyPr/>
                    <a:lstStyle/>
                    <a:p>
                      <a:pPr indent="0" lvl="0" marL="0" rtl="0" algn="l">
                        <a:spcBef>
                          <a:spcPts val="0"/>
                        </a:spcBef>
                        <a:spcAft>
                          <a:spcPts val="0"/>
                        </a:spcAft>
                        <a:buNone/>
                      </a:pPr>
                      <a:r>
                        <a:rPr i="1" lang="en"/>
                        <a:t>B</a:t>
                      </a:r>
                      <a:endParaRPr i="1"/>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430175">
                <a:tc>
                  <a:txBody>
                    <a:bodyPr/>
                    <a:lstStyle/>
                    <a:p>
                      <a:pPr indent="0" lvl="0" marL="0" rtl="0" algn="l">
                        <a:spcBef>
                          <a:spcPts val="0"/>
                        </a:spcBef>
                        <a:spcAft>
                          <a:spcPts val="0"/>
                        </a:spcAft>
                        <a:buNone/>
                      </a:pPr>
                      <a:r>
                        <a:rPr lang="en"/>
                        <a:t>not-(</a:t>
                      </a:r>
                      <a:r>
                        <a:rPr i="1" lang="en"/>
                        <a:t>A</a:t>
                      </a:r>
                      <a:r>
                        <a:rPr lang="en"/>
                        <a:t> ∨ </a:t>
                      </a:r>
                      <a:r>
                        <a:rPr i="1" lang="en"/>
                        <a:t>B</a:t>
                      </a:r>
                      <a:r>
                        <a:rPr lang="en"/>
                        <a:t>)</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30175">
                <a:tc>
                  <a:txBody>
                    <a:bodyPr/>
                    <a:lstStyle/>
                    <a:p>
                      <a:pPr indent="0" lvl="0" marL="0" rtl="0" algn="l">
                        <a:spcBef>
                          <a:spcPts val="0"/>
                        </a:spcBef>
                        <a:spcAft>
                          <a:spcPts val="0"/>
                        </a:spcAft>
                        <a:buNone/>
                      </a:pPr>
                      <a:r>
                        <a:rPr lang="en"/>
                        <a:t>Net for joe</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Two Bayesians Disagree</a:t>
            </a:r>
            <a:endParaRPr/>
          </a:p>
        </p:txBody>
      </p:sp>
      <p:sp>
        <p:nvSpPr>
          <p:cNvPr id="1004" name="Google Shape;1004;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evidence, two honest Bayesians can't "agree to disagree"</a:t>
            </a:r>
            <a:endParaRPr/>
          </a:p>
          <a:p>
            <a:pPr indent="-342900" lvl="0" marL="457200" rtl="0" algn="l">
              <a:spcBef>
                <a:spcPts val="0"/>
              </a:spcBef>
              <a:spcAft>
                <a:spcPts val="0"/>
              </a:spcAft>
              <a:buSzPts val="1800"/>
              <a:buChar char="●"/>
            </a:pPr>
            <a:r>
              <a:rPr lang="en"/>
              <a:t>With </a:t>
            </a:r>
            <a:r>
              <a:rPr lang="en"/>
              <a:t>different</a:t>
            </a:r>
            <a:r>
              <a:rPr lang="en"/>
              <a:t> evidence, Alice and Bob can have different views on the probability P(</a:t>
            </a:r>
            <a:r>
              <a:rPr i="1" lang="en"/>
              <a:t>X</a:t>
            </a:r>
            <a:r>
              <a:rPr lang="en"/>
              <a:t>) of some event </a:t>
            </a:r>
            <a:r>
              <a:rPr i="1" lang="en"/>
              <a:t>X</a:t>
            </a:r>
            <a:endParaRPr i="1"/>
          </a:p>
          <a:p>
            <a:pPr indent="-342900" lvl="0" marL="457200" rtl="0" algn="l">
              <a:spcBef>
                <a:spcPts val="0"/>
              </a:spcBef>
              <a:spcAft>
                <a:spcPts val="0"/>
              </a:spcAft>
              <a:buSzPts val="1800"/>
              <a:buChar char="●"/>
            </a:pPr>
            <a:r>
              <a:rPr lang="en"/>
              <a:t>Suppose Alice believes that P(</a:t>
            </a:r>
            <a:r>
              <a:rPr i="1" lang="en"/>
              <a:t>X</a:t>
            </a:r>
            <a:r>
              <a:rPr lang="en"/>
              <a:t>) = 0.2, whereas Bob </a:t>
            </a:r>
            <a:r>
              <a:rPr lang="en"/>
              <a:t>believes</a:t>
            </a:r>
            <a:r>
              <a:rPr lang="en"/>
              <a:t> P(</a:t>
            </a:r>
            <a:r>
              <a:rPr i="1" lang="en"/>
              <a:t>X</a:t>
            </a:r>
            <a:r>
              <a:rPr lang="en"/>
              <a:t>) = 0.7</a:t>
            </a:r>
            <a:endParaRPr/>
          </a:p>
          <a:p>
            <a:pPr indent="-342900" lvl="0" marL="457200" rtl="0" algn="l">
              <a:spcBef>
                <a:spcPts val="0"/>
              </a:spcBef>
              <a:spcAft>
                <a:spcPts val="0"/>
              </a:spcAft>
              <a:buSzPts val="1800"/>
              <a:buChar char="●"/>
            </a:pPr>
            <a:r>
              <a:rPr lang="en"/>
              <a:t>Alice can offer Bob a bet where she bets not-</a:t>
            </a:r>
            <a:r>
              <a:rPr i="1" lang="en"/>
              <a:t>X</a:t>
            </a:r>
            <a:r>
              <a:rPr lang="en"/>
              <a:t>, offering odds up to 3 to 7</a:t>
            </a:r>
            <a:endParaRPr/>
          </a:p>
          <a:p>
            <a:pPr indent="-342900" lvl="0" marL="457200" rtl="0" algn="l">
              <a:spcBef>
                <a:spcPts val="0"/>
              </a:spcBef>
              <a:spcAft>
                <a:spcPts val="0"/>
              </a:spcAft>
              <a:buSzPts val="1800"/>
              <a:buChar char="●"/>
            </a:pPr>
            <a:r>
              <a:rPr lang="en"/>
              <a:t>Expected value for Bob is 0.7 * $3 – 0.3 * $7 = $0, he should accept</a:t>
            </a:r>
            <a:endParaRPr/>
          </a:p>
          <a:p>
            <a:pPr indent="-342900" lvl="0" marL="457200" rtl="0" algn="l">
              <a:spcBef>
                <a:spcPts val="0"/>
              </a:spcBef>
              <a:spcAft>
                <a:spcPts val="0"/>
              </a:spcAft>
              <a:buSzPts val="1800"/>
              <a:buChar char="●"/>
            </a:pPr>
            <a:r>
              <a:rPr lang="en"/>
              <a:t>However, even if Bob's </a:t>
            </a:r>
            <a:r>
              <a:rPr lang="en"/>
              <a:t>assessment is more realistic, Alice can still get lucky</a:t>
            </a:r>
            <a:endParaRPr/>
          </a:p>
          <a:p>
            <a:pPr indent="-342900" lvl="0" marL="457200" rtl="0" algn="l">
              <a:spcBef>
                <a:spcPts val="0"/>
              </a:spcBef>
              <a:spcAft>
                <a:spcPts val="0"/>
              </a:spcAft>
              <a:buSzPts val="1800"/>
              <a:buChar char="●"/>
            </a:pPr>
            <a:r>
              <a:rPr lang="en"/>
              <a:t>Even if </a:t>
            </a:r>
            <a:r>
              <a:rPr i="1" lang="en"/>
              <a:t>X</a:t>
            </a:r>
            <a:r>
              <a:rPr lang="en"/>
              <a:t> turns out to be false, it doesn't follow that Carol who claimed that P(X) = 0 would have been the most correct of the trio</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1010" name="Google Shape;1010;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Objectivist view</a:t>
            </a:r>
            <a:r>
              <a:rPr lang="en"/>
              <a:t> sees </a:t>
            </a:r>
            <a:r>
              <a:rPr lang="en"/>
              <a:t>probabilities as real properties of physical things</a:t>
            </a:r>
            <a:endParaRPr/>
          </a:p>
          <a:p>
            <a:pPr indent="-342900" lvl="0" marL="457200" rtl="0" algn="l">
              <a:spcBef>
                <a:spcPts val="0"/>
              </a:spcBef>
              <a:spcAft>
                <a:spcPts val="0"/>
              </a:spcAft>
              <a:buSzPts val="1800"/>
              <a:buChar char="●"/>
            </a:pPr>
            <a:r>
              <a:rPr b="1" lang="en"/>
              <a:t>Frequentism</a:t>
            </a:r>
            <a:r>
              <a:rPr lang="en"/>
              <a:t>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b="1" lang="en"/>
              <a:t>Reference class problem</a:t>
            </a:r>
            <a:r>
              <a:rPr lang="en"/>
              <a:t> of what counts as "similar" for this purpose</a:t>
            </a:r>
            <a:endParaRPr/>
          </a:p>
          <a:p>
            <a:pPr indent="-342900" lvl="0" marL="457200" rtl="0" algn="l">
              <a:spcBef>
                <a:spcPts val="0"/>
              </a:spcBef>
              <a:spcAft>
                <a:spcPts val="0"/>
              </a:spcAft>
              <a:buSzPts val="1800"/>
              <a:buChar char="●"/>
            </a:pPr>
            <a:r>
              <a:rPr lang="en"/>
              <a:t>Cannot assign probabilities to </a:t>
            </a:r>
            <a:r>
              <a:rPr b="1" lang="en"/>
              <a:t>one-time events</a:t>
            </a:r>
            <a:r>
              <a:rPr lang="en"/>
              <a:t> and </a:t>
            </a:r>
            <a:r>
              <a:rPr b="1" lang="en"/>
              <a:t>unique events</a:t>
            </a:r>
            <a:r>
              <a:rPr lang="en"/>
              <a:t> ("What is the probability that P = NP? Or probability that Goldbach conjecture is true?")</a:t>
            </a:r>
            <a:endParaRPr/>
          </a:p>
          <a:p>
            <a:pPr indent="-342900" lvl="0" marL="457200" rtl="0" algn="l">
              <a:spcBef>
                <a:spcPts val="0"/>
              </a:spcBef>
              <a:spcAft>
                <a:spcPts val="0"/>
              </a:spcAft>
              <a:buSzPts val="1800"/>
              <a:buChar char="●"/>
            </a:pPr>
            <a:r>
              <a:rPr b="1" lang="en"/>
              <a:t>Subjectivist </a:t>
            </a:r>
            <a:r>
              <a:rPr b="1" lang="en"/>
              <a:t>probabilities</a:t>
            </a:r>
            <a:r>
              <a:rPr b="1" lang="en"/>
              <a:t> </a:t>
            </a:r>
            <a:r>
              <a:rPr lang="en"/>
              <a:t>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1016" name="Google Shape;1016;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somehow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more probable, so 1/2</a:t>
            </a:r>
            <a:endParaRPr/>
          </a:p>
          <a:p>
            <a:pPr indent="-342900" lvl="0" marL="457200" rtl="0" algn="l">
              <a:spcBef>
                <a:spcPts val="0"/>
              </a:spcBef>
              <a:spcAft>
                <a:spcPts val="0"/>
              </a:spcAft>
              <a:buSzPts val="1800"/>
              <a:buChar char="●"/>
            </a:pPr>
            <a:r>
              <a:rPr lang="en"/>
              <a:t>Frequentist: We don't know, except that we know that it can't be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1022" name="Google Shape;1022;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b="1" lang="en"/>
              <a:t>Known knowns</a:t>
            </a:r>
            <a:r>
              <a:rPr lang="en"/>
              <a:t>: Deterministic known rules (chess, checkers)</a:t>
            </a:r>
            <a:endParaRPr/>
          </a:p>
          <a:p>
            <a:pPr indent="-342900" lvl="0" marL="457200" rtl="0" algn="l">
              <a:spcBef>
                <a:spcPts val="0"/>
              </a:spcBef>
              <a:spcAft>
                <a:spcPts val="0"/>
              </a:spcAft>
              <a:buSzPts val="1800"/>
              <a:buChar char="●"/>
            </a:pPr>
            <a:r>
              <a:rPr b="1" lang="en"/>
              <a:t>Known unknowns</a:t>
            </a:r>
            <a:r>
              <a:rPr lang="en"/>
              <a:t>: Nondeterminism that is constrained to follow a known probability distribution (roll of dice, draw of cards)</a:t>
            </a:r>
            <a:endParaRPr/>
          </a:p>
          <a:p>
            <a:pPr indent="-342900" lvl="0" marL="457200" rtl="0" algn="l">
              <a:spcBef>
                <a:spcPts val="0"/>
              </a:spcBef>
              <a:spcAft>
                <a:spcPts val="0"/>
              </a:spcAft>
              <a:buSzPts val="1800"/>
              <a:buChar char="●"/>
            </a:pPr>
            <a:r>
              <a:rPr b="1" lang="en"/>
              <a:t>Unknown unknowns</a:t>
            </a:r>
            <a:r>
              <a:rPr lang="en"/>
              <a:t>: Laws of environment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what would </a:t>
            </a:r>
            <a:r>
              <a:rPr b="1" lang="en"/>
              <a:t>Unknown knowns</a:t>
            </a:r>
            <a:r>
              <a:rPr lang="en"/>
              <a:t> be?</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1028" name="Google Shape;1028;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riddle: How many piano tuners are there in Chicago?</a:t>
            </a:r>
            <a:endParaRPr/>
          </a:p>
          <a:p>
            <a:pPr indent="-342900" lvl="0" marL="457200" rtl="0" algn="l">
              <a:spcBef>
                <a:spcPts val="0"/>
              </a:spcBef>
              <a:spcAft>
                <a:spcPts val="0"/>
              </a:spcAft>
              <a:buSzPts val="1800"/>
              <a:buChar char="●"/>
            </a:pPr>
            <a:r>
              <a:rPr lang="en"/>
              <a:t>Your </a:t>
            </a:r>
            <a:r>
              <a:rPr b="1" lang="en"/>
              <a:t>over-under</a:t>
            </a:r>
            <a:r>
              <a:rPr lang="en"/>
              <a:t>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Gifted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a:t>
            </a:r>
            <a:r>
              <a:rPr lang="en"/>
              <a:t>(1 – </a:t>
            </a:r>
            <a:r>
              <a:rPr i="1" lang="en"/>
              <a:t>p</a:t>
            </a:r>
            <a:r>
              <a:rPr lang="en"/>
              <a:t>)</a:t>
            </a:r>
            <a:r>
              <a:rPr lang="en"/>
              <a:t>$</a:t>
            </a:r>
            <a:r>
              <a:rPr i="1" lang="en"/>
              <a:t>M</a:t>
            </a:r>
            <a:r>
              <a:rPr lang="en"/>
              <a:t>, otherwise lose </a:t>
            </a:r>
            <a:r>
              <a:rPr i="1" lang="en"/>
              <a:t>p</a:t>
            </a:r>
            <a:r>
              <a:rPr lang="en"/>
              <a:t>$</a:t>
            </a:r>
            <a:r>
              <a:rPr i="1" lang="en"/>
              <a:t>M</a:t>
            </a:r>
            <a:r>
              <a:rPr lang="en"/>
              <a:t>", where $</a:t>
            </a:r>
            <a:r>
              <a:rPr i="1" lang="en"/>
              <a:t>M</a:t>
            </a:r>
            <a:r>
              <a:rPr lang="en"/>
              <a:t> is some amount of real money whose loss would not be painful but not catastrophic to you</a:t>
            </a:r>
            <a:endParaRPr/>
          </a:p>
          <a:p>
            <a:pPr indent="-342900" lvl="0" marL="457200" rtl="0" algn="l">
              <a:spcBef>
                <a:spcPts val="0"/>
              </a:spcBef>
              <a:spcAft>
                <a:spcPts val="0"/>
              </a:spcAft>
              <a:buSzPts val="1800"/>
              <a:buChar char="●"/>
            </a:pPr>
            <a:r>
              <a:rPr lang="en"/>
              <a:t>Adjust </a:t>
            </a:r>
            <a:r>
              <a:rPr i="1" lang="en"/>
              <a:t>p</a:t>
            </a:r>
            <a:r>
              <a:rPr lang="en"/>
              <a:t> until indifferent between both sides of this bet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1034" name="Google Shape;1034;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a:t>
            </a:r>
            <a:r>
              <a:rPr b="1" lang="en"/>
              <a:t>snapshots</a:t>
            </a:r>
            <a:r>
              <a:rPr lang="en"/>
              <a:t>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full joint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a:t>
            </a:r>
            <a:r>
              <a:rPr b="1" lang="en"/>
              <a:t>causality</a:t>
            </a:r>
            <a:r>
              <a:rPr lang="en"/>
              <a:t>: you may end up with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1040" name="Google Shape;1040;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the agent choose good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Values of agent's possible actions such as "call", "raise" and "fold" depend greatly on these hidden variables</a:t>
            </a:r>
            <a:endParaRPr/>
          </a:p>
          <a:p>
            <a:pPr indent="-342900" lvl="0" marL="457200" rtl="0" algn="l">
              <a:spcBef>
                <a:spcPts val="0"/>
              </a:spcBef>
              <a:spcAft>
                <a:spcPts val="0"/>
              </a:spcAft>
              <a:buSzPts val="1800"/>
              <a:buChar char="●"/>
            </a:pPr>
            <a:r>
              <a:rPr b="1" lang="en"/>
              <a:t>Diagnostic reasoning</a:t>
            </a:r>
            <a:r>
              <a:rPr lang="en"/>
              <a:t> from evidence variables to hidden variables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83" name="Google Shape;183;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 or where the actions don't lead to deterministic outcomes</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always easy to be a "Monday morning quarterback" and start </a:t>
            </a:r>
            <a:r>
              <a:rPr b="1" lang="en"/>
              <a:t>resulting</a:t>
            </a:r>
            <a:r>
              <a:rPr lang="en"/>
              <a:t> after the fact when all the cards are face up and the actions are obvious</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Entailed Conditional Probabilities </a:t>
            </a:r>
            <a:endParaRPr/>
          </a:p>
        </p:txBody>
      </p:sp>
      <p:sp>
        <p:nvSpPr>
          <p:cNvPr id="1046" name="Google Shape;1046;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Mutually exclusive</a:t>
            </a:r>
            <a:r>
              <a:rPr lang="en"/>
              <a:t> and </a:t>
            </a:r>
            <a:r>
              <a:rPr b="1" lang="en"/>
              <a:t>fully </a:t>
            </a:r>
            <a:r>
              <a:rPr b="1" lang="en"/>
              <a:t>exhaustive</a:t>
            </a:r>
            <a:r>
              <a:rPr lang="en"/>
              <a:t>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1052" name="Google Shape;1052;p1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
            </a:r>
            <a:r>
              <a:rPr b="1" lang="en"/>
              <a:t>attract</a:t>
            </a:r>
            <a:r>
              <a:rPr lang="en"/>
              <a: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1058" name="Google Shape;1058;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if both evidences </a:t>
            </a:r>
            <a:r>
              <a:rPr i="1" lang="en"/>
              <a:t>E</a:t>
            </a:r>
            <a:r>
              <a:rPr lang="en"/>
              <a:t> and </a:t>
            </a:r>
            <a:r>
              <a:rPr i="1" lang="en"/>
              <a:t>F</a:t>
            </a:r>
            <a:r>
              <a:rPr lang="en"/>
              <a:t> separately attract </a:t>
            </a:r>
            <a:r>
              <a:rPr i="1" lang="en"/>
              <a:t>A</a:t>
            </a:r>
            <a:r>
              <a:rPr lang="en"/>
              <a:t> so that both P(</a:t>
            </a:r>
            <a:r>
              <a:rPr i="1" lang="en"/>
              <a:t>A</a:t>
            </a:r>
            <a:r>
              <a:rPr lang="en"/>
              <a:t> | </a:t>
            </a:r>
            <a:r>
              <a:rPr i="1" lang="en"/>
              <a:t>E</a:t>
            </a:r>
            <a:r>
              <a:rPr lang="en"/>
              <a:t>) &gt; P(</a:t>
            </a:r>
            <a:r>
              <a:rPr i="1" lang="en"/>
              <a:t>A</a:t>
            </a:r>
            <a:r>
              <a:rPr lang="en"/>
              <a:t>) and P(</a:t>
            </a:r>
            <a:r>
              <a:rPr i="1" lang="en"/>
              <a:t>A</a:t>
            </a:r>
            <a:r>
              <a:rPr lang="en"/>
              <a:t> | </a:t>
            </a:r>
            <a:r>
              <a:rPr i="1" lang="en"/>
              <a:t>F</a:t>
            </a:r>
            <a:r>
              <a:rPr lang="en"/>
              <a:t>) &gt; P(</a:t>
            </a:r>
            <a:r>
              <a:rPr i="1" lang="en"/>
              <a:t>A</a:t>
            </a:r>
            <a:r>
              <a:rPr lang="en"/>
              <a:t>), it doesn't necessarily follow that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Even if F attracts E and E attracts A so that </a:t>
            </a:r>
            <a:r>
              <a:rPr lang="en"/>
              <a:t>P(</a:t>
            </a:r>
            <a:r>
              <a:rPr i="1" lang="en"/>
              <a:t>E</a:t>
            </a:r>
            <a:r>
              <a:rPr lang="en"/>
              <a:t> | </a:t>
            </a:r>
            <a:r>
              <a:rPr i="1" lang="en"/>
              <a:t>F</a:t>
            </a:r>
            <a:r>
              <a:rPr lang="en"/>
              <a:t>) &gt; P(</a:t>
            </a:r>
            <a:r>
              <a:rPr i="1" lang="en"/>
              <a:t>E</a:t>
            </a:r>
            <a:r>
              <a:rPr lang="en"/>
              <a:t>) and P(</a:t>
            </a:r>
            <a:r>
              <a:rPr i="1" lang="en"/>
              <a:t>A</a:t>
            </a:r>
            <a:r>
              <a:rPr lang="en"/>
              <a:t> | </a:t>
            </a:r>
            <a:r>
              <a:rPr i="1" lang="en"/>
              <a:t>E</a:t>
            </a:r>
            <a:r>
              <a:rPr lang="en"/>
              <a:t>) &gt; P(</a:t>
            </a:r>
            <a:r>
              <a:rPr i="1" lang="en"/>
              <a:t>A</a:t>
            </a:r>
            <a:r>
              <a:rPr lang="en"/>
              <a:t>), it doesn't necessarily follow that P(</a:t>
            </a:r>
            <a:r>
              <a:rPr i="1" lang="en"/>
              <a:t>F</a:t>
            </a:r>
            <a:r>
              <a:rPr lang="en"/>
              <a:t> | </a:t>
            </a:r>
            <a:r>
              <a:rPr i="1" lang="en"/>
              <a:t>A</a:t>
            </a:r>
            <a:r>
              <a:rPr lang="en"/>
              <a:t>) &gt; P(</a:t>
            </a:r>
            <a:r>
              <a:rPr i="1" lang="en"/>
              <a:t>F</a:t>
            </a:r>
            <a:r>
              <a:rPr lang="en"/>
              <a:t>)</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claims about conditional probabilities?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1064" name="Google Shape;1064;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b="1" lang="en"/>
              <a:t>Marginalization</a:t>
            </a:r>
            <a:r>
              <a:rPr lang="en"/>
              <a:t>: P(A)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whatsoever,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P(B)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with some tactically chosen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1070" name="Google Shape;1070;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t>
            </a:r>
            <a:r>
              <a:rPr i="1" lang="en"/>
              <a:t>A</a:t>
            </a:r>
            <a:r>
              <a:rPr lang="en"/>
              <a:t> and </a:t>
            </a:r>
            <a:r>
              <a:rPr i="1" lang="en"/>
              <a:t>B</a:t>
            </a:r>
            <a:r>
              <a:rPr lang="en"/>
              <a:t> are </a:t>
            </a:r>
            <a:r>
              <a:rPr b="1" lang="en"/>
              <a:t>independent</a:t>
            </a:r>
            <a:r>
              <a:rPr lang="en"/>
              <a: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a:t>
            </a:r>
            <a:r>
              <a:rPr b="1" lang="en"/>
              <a:t>causal connection</a:t>
            </a:r>
            <a:r>
              <a:rPr lang="en"/>
              <a:t> in the laws of nature of the underlying world, </a:t>
            </a:r>
            <a:r>
              <a:rPr i="1" lang="en"/>
              <a:t>A</a:t>
            </a:r>
            <a:r>
              <a:rPr lang="en"/>
              <a:t> and </a:t>
            </a:r>
            <a:r>
              <a:rPr i="1" lang="en"/>
              <a:t>B</a:t>
            </a:r>
            <a:r>
              <a:rPr lang="en"/>
              <a:t> are not necessarily </a:t>
            </a:r>
            <a:r>
              <a:rPr b="1" lang="en"/>
              <a:t>statistically independent</a:t>
            </a:r>
            <a:endParaRPr b="1"/>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Despite Independence</a:t>
            </a:r>
            <a:endParaRPr/>
          </a:p>
        </p:txBody>
      </p:sp>
      <p:sp>
        <p:nvSpPr>
          <p:cNvPr id="1076" name="Google Shape;1076;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a:t>
            </a:r>
            <a:r>
              <a:rPr lang="en"/>
              <a:t> if A and B are causally connected, can still be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Statistical independence does not rule out causal relationship per se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Consider three bits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and </a:t>
            </a:r>
            <a:r>
              <a:rPr i="1" lang="en">
                <a:solidFill>
                  <a:srgbClr val="000000"/>
                </a:solidFill>
                <a:highlight>
                  <a:schemeClr val="lt1"/>
                </a:highlight>
              </a:rPr>
              <a:t>C</a:t>
            </a:r>
            <a:r>
              <a:rPr lang="en">
                <a:solidFill>
                  <a:srgbClr val="000000"/>
                </a:solidFill>
                <a:highlight>
                  <a:schemeClr val="lt1"/>
                </a:highlight>
              </a:rPr>
              <a:t>, so that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are mutually independent random coin flips, whereas </a:t>
            </a:r>
            <a:r>
              <a:rPr i="1" lang="en">
                <a:solidFill>
                  <a:srgbClr val="000000"/>
                </a:solidFill>
                <a:highlight>
                  <a:schemeClr val="lt1"/>
                </a:highlight>
              </a:rPr>
              <a:t>C</a:t>
            </a:r>
            <a:r>
              <a:rPr lang="en">
                <a:solidFill>
                  <a:srgbClr val="000000"/>
                </a:solidFill>
                <a:highlight>
                  <a:schemeClr val="lt1"/>
                </a:highlight>
              </a:rPr>
              <a:t> is given by the </a:t>
            </a:r>
            <a:r>
              <a:rPr b="1" lang="en">
                <a:solidFill>
                  <a:srgbClr val="000000"/>
                </a:solidFill>
                <a:highlight>
                  <a:schemeClr val="lt1"/>
                </a:highlight>
              </a:rPr>
              <a:t>exclusive or</a:t>
            </a:r>
            <a:r>
              <a:rPr lang="en">
                <a:solidFill>
                  <a:srgbClr val="000000"/>
                </a:solidFill>
                <a:highlight>
                  <a:schemeClr val="lt1"/>
                </a:highlight>
              </a:rPr>
              <a:t> of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A</a:t>
            </a:r>
            <a:r>
              <a:rPr lang="en">
                <a:solidFill>
                  <a:srgbClr val="000000"/>
                </a:solidFill>
                <a:highlight>
                  <a:schemeClr val="lt1"/>
                </a:highlight>
              </a:rPr>
              <a:t>) and P(</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C</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C</a:t>
            </a:r>
            <a:r>
              <a:rPr lang="en">
                <a:solidFill>
                  <a:srgbClr val="000000"/>
                </a:solidFill>
                <a:highlight>
                  <a:schemeClr val="lt1"/>
                </a:highlight>
              </a:rPr>
              <a:t> is independent of both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B</a:t>
            </a:r>
            <a:r>
              <a:rPr lang="en">
                <a:solidFill>
                  <a:srgbClr val="000000"/>
                </a:solidFill>
                <a:highlight>
                  <a:schemeClr val="lt1"/>
                </a:highlight>
              </a:rPr>
              <a:t> separately, despite being caused by them</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However, C is not independent of </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(Exercise for the reader: is C independent of </a:t>
            </a:r>
            <a:r>
              <a:rPr i="1" lang="en">
                <a:solidFill>
                  <a:srgbClr val="000000"/>
                </a:solidFill>
                <a:highlight>
                  <a:schemeClr val="lt1"/>
                </a:highlight>
              </a:rPr>
              <a:t>A</a:t>
            </a:r>
            <a:r>
              <a:rPr lang="en">
                <a:solidFill>
                  <a:srgbClr val="000000"/>
                </a:solidFill>
                <a:highlight>
                  <a:schemeClr val="lt1"/>
                </a:highlight>
              </a:rPr>
              <a:t> </a:t>
            </a:r>
            <a:r>
              <a:rPr lang="en"/>
              <a:t>∨ </a:t>
            </a:r>
            <a:r>
              <a:rPr i="1" lang="en"/>
              <a:t>B</a:t>
            </a:r>
            <a:r>
              <a:rPr lang="en"/>
              <a:t> ?)</a:t>
            </a:r>
            <a:endParaRPr>
              <a:solidFill>
                <a:srgbClr val="000000"/>
              </a:solidFill>
              <a:highlight>
                <a:schemeClr val="lt1"/>
              </a:highligh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Classic Bad Jokes From A Simpler Time</a:t>
            </a:r>
            <a:endParaRPr/>
          </a:p>
        </p:txBody>
      </p:sp>
      <p:sp>
        <p:nvSpPr>
          <p:cNvPr id="1082" name="Google Shape;1082;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Whenever evidence </a:t>
            </a:r>
            <a:r>
              <a:rPr i="1" lang="en"/>
              <a:t>E</a:t>
            </a:r>
            <a:r>
              <a:rPr lang="en"/>
              <a:t> is </a:t>
            </a:r>
            <a:r>
              <a:rPr lang="en"/>
              <a:t>available</a:t>
            </a:r>
            <a:r>
              <a:rPr lang="en"/>
              <a:t>, P(</a:t>
            </a:r>
            <a:r>
              <a:rPr i="1" lang="en"/>
              <a:t>A</a:t>
            </a:r>
            <a:r>
              <a:rPr lang="en"/>
              <a:t>) is meaningless </a:t>
            </a:r>
            <a:r>
              <a:rPr lang="en"/>
              <a:t>next to P(</a:t>
            </a:r>
            <a:r>
              <a:rPr i="1" lang="en"/>
              <a:t>A</a:t>
            </a:r>
            <a:r>
              <a:rPr lang="en"/>
              <a:t> | </a:t>
            </a:r>
            <a:r>
              <a:rPr i="1" lang="en"/>
              <a:t>E</a:t>
            </a:r>
            <a:r>
              <a:rPr lang="en"/>
              <a:t>)</a:t>
            </a:r>
            <a:endParaRPr/>
          </a:p>
          <a:p>
            <a:pPr indent="-342900" lvl="0" marL="457200" rtl="0" algn="l">
              <a:spcBef>
                <a:spcPts val="0"/>
              </a:spcBef>
              <a:spcAft>
                <a:spcPts val="0"/>
              </a:spcAft>
              <a:buSzPts val="1800"/>
              <a:buChar char="●"/>
            </a:pPr>
            <a:r>
              <a:rPr lang="en"/>
              <a:t>In a bad old joke from a very different era, a guy was afraid to fly because there could be a bomb in the plane with small probability P(</a:t>
            </a:r>
            <a:r>
              <a:rPr i="1" lang="en"/>
              <a:t>B</a:t>
            </a:r>
            <a:r>
              <a:rPr lang="en"/>
              <a:t>)</a:t>
            </a:r>
            <a:endParaRPr/>
          </a:p>
          <a:p>
            <a:pPr indent="-342900" lvl="0" marL="457200" rtl="0" algn="l">
              <a:spcBef>
                <a:spcPts val="0"/>
              </a:spcBef>
              <a:spcAft>
                <a:spcPts val="0"/>
              </a:spcAft>
              <a:buSzPts val="1800"/>
              <a:buChar char="●"/>
            </a:pPr>
            <a:r>
              <a:rPr lang="en"/>
              <a:t>To allay his fears, he took his own bomb with him to the plane, reasoning that the squared probability P(</a:t>
            </a:r>
            <a:r>
              <a:rPr i="1" lang="en"/>
              <a:t>B</a:t>
            </a:r>
            <a:r>
              <a:rPr lang="en"/>
              <a:t>)</a:t>
            </a:r>
            <a:r>
              <a:rPr baseline="30000" lang="en"/>
              <a:t>2</a:t>
            </a:r>
            <a:r>
              <a:rPr lang="en"/>
              <a:t> of two bombs on the plane is practically zero</a:t>
            </a:r>
            <a:endParaRPr/>
          </a:p>
          <a:p>
            <a:pPr indent="-342900" lvl="0" marL="457200" rtl="0" algn="l">
              <a:spcBef>
                <a:spcPts val="0"/>
              </a:spcBef>
              <a:spcAft>
                <a:spcPts val="0"/>
              </a:spcAft>
              <a:buSzPts val="1800"/>
              <a:buChar char="●"/>
            </a:pPr>
            <a:r>
              <a:rPr lang="en"/>
              <a:t>In another bad joke from the same era, an old man was close to death</a:t>
            </a:r>
            <a:endParaRPr/>
          </a:p>
          <a:p>
            <a:pPr indent="-342900" lvl="0" marL="457200" rtl="0" algn="l">
              <a:spcBef>
                <a:spcPts val="0"/>
              </a:spcBef>
              <a:spcAft>
                <a:spcPts val="0"/>
              </a:spcAft>
              <a:buSzPts val="1800"/>
              <a:buChar char="●"/>
            </a:pPr>
            <a:r>
              <a:rPr lang="en"/>
              <a:t>To extend his life, he intentionally got infected with HIV, since he had read that with modern medicine, an average HIV patient lives over a decade</a:t>
            </a:r>
            <a:endParaRPr/>
          </a:p>
          <a:p>
            <a:pPr indent="-342900" lvl="0" marL="457200" rtl="0" algn="l">
              <a:spcBef>
                <a:spcPts val="0"/>
              </a:spcBef>
              <a:spcAft>
                <a:spcPts val="0"/>
              </a:spcAft>
              <a:buSzPts val="1800"/>
              <a:buChar char="●"/>
            </a:pPr>
            <a:r>
              <a:rPr lang="en"/>
              <a:t>Without hand waving, what was the mistake in each case?</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1088" name="Google Shape;1088;p1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 and B may be known from the known laws of nature of the world from which A and B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If </a:t>
            </a:r>
            <a:r>
              <a:rPr i="1" lang="en"/>
              <a:t>B</a:t>
            </a:r>
            <a:r>
              <a:rPr lang="en"/>
              <a:t> is observable, </a:t>
            </a:r>
            <a:r>
              <a:rPr b="1" lang="en"/>
              <a:t>causal reasoning</a:t>
            </a:r>
            <a:r>
              <a:rPr lang="en"/>
              <a:t>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a:t>
            </a:r>
            <a:r>
              <a:rPr b="1" lang="en"/>
              <a:t>diagnostic reasoning</a:t>
            </a:r>
            <a:r>
              <a:rPr lang="en"/>
              <a:t> via </a:t>
            </a:r>
            <a:r>
              <a:rPr b="1" lang="en"/>
              <a:t>Bayes Theorem</a:t>
            </a:r>
            <a:br>
              <a:rPr b="1"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A</a:t>
            </a:r>
            <a:r>
              <a:rPr lang="en"/>
              <a:t>) / P(</a:t>
            </a:r>
            <a:r>
              <a:rPr i="1" lang="en"/>
              <a:t>B</a:t>
            </a:r>
            <a:r>
              <a:rPr lang="en"/>
              <a:t>)</a:t>
            </a:r>
            <a:br>
              <a:rPr lang="en"/>
            </a:br>
            <a:endParaRPr/>
          </a:p>
          <a:p>
            <a:pPr indent="-342900" lvl="0" marL="457200" rtl="0" algn="l">
              <a:spcBef>
                <a:spcPts val="0"/>
              </a:spcBef>
              <a:spcAft>
                <a:spcPts val="0"/>
              </a:spcAft>
              <a:buSzPts val="1800"/>
              <a:buChar char="●"/>
            </a:pPr>
            <a:r>
              <a:rPr lang="en"/>
              <a:t>"Google uses Bayes theorem like Microsoft uses if-else"</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1094" name="Google Shape;1094;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a:t>
            </a:r>
            <a:r>
              <a:rPr b="1" lang="en"/>
              <a:t>base rate</a:t>
            </a:r>
            <a:r>
              <a:rPr lang="en"/>
              <a:t>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a:t>
            </a:r>
            <a:r>
              <a:rPr b="1" lang="en"/>
              <a:t>Prosecutor's Fallacy</a:t>
            </a:r>
            <a:r>
              <a:rPr lang="en"/>
              <a:t>" or "</a:t>
            </a:r>
            <a:r>
              <a:rPr b="1" lang="en"/>
              <a:t>Defender's Fallacy</a:t>
            </a:r>
            <a:r>
              <a:rPr lang="en"/>
              <a:t>", depending on which way the rhetoric is supposed to sway the audience</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1100" name="Google Shape;1100;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was before </a:t>
            </a:r>
            <a:r>
              <a:rPr i="1" lang="en"/>
              <a:t>E</a:t>
            </a:r>
            <a:endParaRPr i="1"/>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theoretically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How do we know that we have collected enough evidence to act?</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89" name="Google Shape;189;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the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For small state spaces, this </a:t>
            </a:r>
            <a:r>
              <a:rPr b="1" lang="en"/>
              <a:t>policy</a:t>
            </a:r>
            <a:r>
              <a:rPr lang="en"/>
              <a:t> can be precomputed as a lookup table</a:t>
            </a:r>
            <a:endParaRPr/>
          </a:p>
          <a:p>
            <a:pPr indent="-342900" lvl="0" marL="457200" rtl="0" algn="l">
              <a:spcBef>
                <a:spcPts val="0"/>
              </a:spcBef>
              <a:spcAft>
                <a:spcPts val="0"/>
              </a:spcAft>
              <a:buSzPts val="1800"/>
              <a:buChar char="●"/>
            </a:pPr>
            <a:r>
              <a:rPr lang="en"/>
              <a:t>A reflex agent chooses an action based on its current observations</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1106" name="Google Shape;1106;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Good Lord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1112" name="Google Shape;1112;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13" name="Google Shape;1113;p183"/>
          <p:cNvPicPr preferRelativeResize="0"/>
          <p:nvPr/>
        </p:nvPicPr>
        <p:blipFill>
          <a:blip r:embed="rId3">
            <a:alphaModFix/>
          </a:blip>
          <a:stretch>
            <a:fillRect/>
          </a:stretch>
        </p:blipFill>
        <p:spPr>
          <a:xfrm>
            <a:off x="1479425" y="1017800"/>
            <a:ext cx="5735725" cy="3638425"/>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 2</a:t>
            </a:r>
            <a:endParaRPr/>
          </a:p>
        </p:txBody>
      </p:sp>
      <p:sp>
        <p:nvSpPr>
          <p:cNvPr id="1119" name="Google Shape;1119;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20" name="Google Shape;1120;p184"/>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1126" name="Google Shape;1126;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 and also make conditional probability values easier to estimate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P(X | E) = P(X | S), making </a:t>
            </a:r>
            <a:r>
              <a:rPr i="1" lang="en"/>
              <a:t>X</a:t>
            </a:r>
            <a:r>
              <a:rPr lang="en"/>
              <a:t> is </a:t>
            </a:r>
            <a:r>
              <a:rPr lang="en"/>
              <a:t>conditionally independent of </a:t>
            </a:r>
            <a:r>
              <a:rPr i="1" lang="en"/>
              <a:t>E</a:t>
            </a:r>
            <a:r>
              <a:rPr lang="en"/>
              <a:t> – </a:t>
            </a:r>
            <a:r>
              <a:rPr i="1" lang="en"/>
              <a:t>S</a:t>
            </a:r>
            <a:r>
              <a:rPr lang="en"/>
              <a:t> given </a:t>
            </a:r>
            <a:r>
              <a:rPr i="1" lang="en"/>
              <a:t>S</a:t>
            </a:r>
            <a:endParaRPr/>
          </a:p>
          <a:p>
            <a:pPr indent="-342900" lvl="0" marL="457200" rtl="0" algn="l">
              <a:spcBef>
                <a:spcPts val="0"/>
              </a:spcBef>
              <a:spcAft>
                <a:spcPts val="0"/>
              </a:spcAft>
              <a:buSzPts val="1800"/>
              <a:buChar char="●"/>
            </a:pPr>
            <a:r>
              <a:rPr lang="en"/>
              <a:t>Important machine learning problem to derive a good Bayes network from the given set of training samples</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1132" name="Google Shape;1132;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33" name="Google Shape;1133;p186"/>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Randomly Sampling A Given Bayes Network</a:t>
            </a:r>
            <a:endParaRPr/>
          </a:p>
        </p:txBody>
      </p:sp>
      <p:sp>
        <p:nvSpPr>
          <p:cNvPr id="1139" name="Google Shape;1139;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in the end is the exact entry in the full joint</a:t>
            </a:r>
            <a:endParaRPr/>
          </a:p>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a:t>
            </a:r>
            <a:r>
              <a:rPr lang="en"/>
              <a:t>through</a:t>
            </a:r>
            <a:r>
              <a:rPr lang="en"/>
              <a:t> nodes, make each </a:t>
            </a:r>
            <a:r>
              <a:rPr i="1" lang="en"/>
              <a:t>X</a:t>
            </a:r>
            <a:r>
              <a:rPr lang="en"/>
              <a:t> true with probability P(</a:t>
            </a:r>
            <a:r>
              <a:rPr i="1" lang="en"/>
              <a:t>X</a:t>
            </a:r>
            <a:r>
              <a:rPr lang="en"/>
              <a:t> | Parents(</a:t>
            </a:r>
            <a:r>
              <a:rPr i="1" lang="en"/>
              <a:t>X</a:t>
            </a:r>
            <a:r>
              <a:rPr lang="en"/>
              <a:t>))</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1145" name="Google Shape;1145;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46" name="Google Shape;1146;p188"/>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Blanket</a:t>
            </a:r>
            <a:endParaRPr/>
          </a:p>
        </p:txBody>
      </p:sp>
      <p:sp>
        <p:nvSpPr>
          <p:cNvPr id="1152" name="Google Shape;1152;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non-descendants, given all its parents</a:t>
            </a:r>
            <a:endParaRPr/>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a:t>
            </a:r>
            <a:r>
              <a:rPr b="1" lang="en"/>
              <a:t>Markov blanket</a:t>
            </a:r>
            <a:r>
              <a:rPr lang="en"/>
              <a:t> of its </a:t>
            </a:r>
            <a:r>
              <a:rPr b="1" lang="en"/>
              <a:t>parents, children and children's other parents</a:t>
            </a:r>
            <a:endParaRPr b="1"/>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same conditional independence requirements </a:t>
            </a:r>
            <a:endParaRPr b="1"/>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1158" name="Google Shape;1158;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A</a:t>
            </a:r>
            <a:r>
              <a:rPr lang="en"/>
              <a:t> | </a:t>
            </a:r>
            <a:r>
              <a:rPr i="1" lang="en"/>
              <a:t>E</a:t>
            </a:r>
            <a:r>
              <a:rPr lang="en"/>
              <a:t>) is significantly larger than P(</a:t>
            </a:r>
            <a:r>
              <a:rPr i="1" lang="en"/>
              <a:t>A</a:t>
            </a:r>
            <a:r>
              <a:rPr lang="en"/>
              <a:t>)</a:t>
            </a:r>
            <a:endParaRPr/>
          </a:p>
          <a:p>
            <a:pPr indent="-342900" lvl="0" marL="457200" rtl="0" algn="l">
              <a:spcBef>
                <a:spcPts val="0"/>
              </a:spcBef>
              <a:spcAft>
                <a:spcPts val="0"/>
              </a:spcAft>
              <a:buSzPts val="1800"/>
              <a:buChar char="●"/>
            </a:pPr>
            <a:r>
              <a:rPr lang="en"/>
              <a:t>However,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a:t>
            </a:r>
            <a:r>
              <a:rPr i="1" lang="en">
                <a:solidFill>
                  <a:srgbClr val="000000"/>
                </a:solidFill>
                <a:highlight>
                  <a:schemeClr val="lt1"/>
                </a:highlight>
              </a:rPr>
              <a:t>A</a:t>
            </a:r>
            <a:r>
              <a:rPr lang="en">
                <a:solidFill>
                  <a:srgbClr val="000000"/>
                </a:solidFill>
                <a:highlight>
                  <a:schemeClr val="lt1"/>
                </a:highlight>
              </a:rPr>
              <a:t>) </a:t>
            </a:r>
            <a:r>
              <a:rPr lang="en">
                <a:solidFill>
                  <a:srgbClr val="000000"/>
                </a:solidFill>
                <a:highlight>
                  <a:schemeClr val="lt1"/>
                </a:highlight>
              </a:rPr>
              <a:t>without evidence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1164" name="Google Shape;1164;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a:t>
            </a:r>
            <a:r>
              <a:rPr b="1" lang="en"/>
              <a:t>do-operator</a:t>
            </a:r>
            <a:r>
              <a:rPr lang="en"/>
              <a:t> and </a:t>
            </a:r>
            <a:r>
              <a:rPr b="1" lang="en"/>
              <a:t>do-calculus</a:t>
            </a:r>
            <a:r>
              <a:rPr lang="en"/>
              <a:t>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30"/>
          <p:cNvSpPr txBox="1"/>
          <p:nvPr>
            <p:ph idx="1" type="body"/>
          </p:nvPr>
        </p:nvSpPr>
        <p:spPr>
          <a:xfrm>
            <a:off x="311700" y="785525"/>
            <a:ext cx="8520600" cy="378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6" name="Google Shape;196;p30"/>
          <p:cNvPicPr preferRelativeResize="0"/>
          <p:nvPr/>
        </p:nvPicPr>
        <p:blipFill>
          <a:blip r:embed="rId3">
            <a:alphaModFix/>
          </a:blip>
          <a:stretch>
            <a:fillRect/>
          </a:stretch>
        </p:blipFill>
        <p:spPr>
          <a:xfrm>
            <a:off x="1710850" y="977975"/>
            <a:ext cx="5238750" cy="3505200"/>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1170" name="Google Shape;1170;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71" name="Google Shape;1171;p192"/>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1177" name="Google Shape;1177;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lang="en"/>
              <a:t>Note that P(</a:t>
            </a:r>
            <a:r>
              <a:rPr i="1" lang="en"/>
              <a:t>A</a:t>
            </a:r>
            <a:r>
              <a:rPr lang="en"/>
              <a:t> | </a:t>
            </a:r>
            <a:r>
              <a:rPr i="1" lang="en"/>
              <a:t>B</a:t>
            </a:r>
            <a:r>
              <a:rPr lang="en"/>
              <a:t>) is generally not the same as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a:t>
            </a:r>
            <a:r>
              <a:rPr b="1" lang="en"/>
              <a:t>forced interventions</a:t>
            </a:r>
            <a:endParaRPr b="1"/>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1183" name="Google Shape;1183;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These 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a:p>
            <a:pPr indent="-342900" lvl="0" marL="457200" rtl="0" algn="l">
              <a:spcBef>
                <a:spcPts val="0"/>
              </a:spcBef>
              <a:spcAft>
                <a:spcPts val="0"/>
              </a:spcAft>
              <a:buSzPts val="1800"/>
              <a:buChar char="●"/>
            </a:pPr>
            <a:r>
              <a:rPr lang="en"/>
              <a:t>Obviously not the 4-sided die, but couldn't all other dice produce a six?</a:t>
            </a:r>
            <a:endParaRPr/>
          </a:p>
          <a:p>
            <a:pPr indent="-342900" lvl="0" marL="457200" rtl="0" algn="l">
              <a:spcBef>
                <a:spcPts val="0"/>
              </a:spcBef>
              <a:spcAft>
                <a:spcPts val="0"/>
              </a:spcAft>
              <a:buSzPts val="1800"/>
              <a:buChar char="●"/>
            </a:pPr>
            <a:r>
              <a:rPr lang="en"/>
              <a:t>Yes they can, but not with the same probability</a:t>
            </a:r>
            <a:endParaRPr/>
          </a:p>
          <a:p>
            <a:pPr indent="-342900" lvl="0" marL="457200" rtl="0" algn="l">
              <a:spcBef>
                <a:spcPts val="0"/>
              </a:spcBef>
              <a:spcAft>
                <a:spcPts val="0"/>
              </a:spcAft>
              <a:buSzPts val="1800"/>
              <a:buChar char="●"/>
            </a:pPr>
            <a:r>
              <a:rPr lang="en"/>
              <a:t>Imagine if there was also a trillion-sided die</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189" name="Google Shape;1189;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190" name="Google Shape;1190;p195"/>
          <p:cNvGraphicFramePr/>
          <p:nvPr/>
        </p:nvGraphicFramePr>
        <p:xfrm>
          <a:off x="952500" y="1428750"/>
          <a:ext cx="3000000" cy="3000000"/>
        </p:xfrm>
        <a:graphic>
          <a:graphicData uri="http://schemas.openxmlformats.org/drawingml/2006/table">
            <a:tbl>
              <a:tblPr>
                <a:noFill/>
                <a:tableStyleId>{3C356286-B6CA-46B5-88E6-B7493275E506}</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1196" name="Google Shape;1196;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1197" name="Google Shape;1197;p196"/>
          <p:cNvGraphicFramePr/>
          <p:nvPr/>
        </p:nvGraphicFramePr>
        <p:xfrm>
          <a:off x="1529625" y="2025725"/>
          <a:ext cx="3000000" cy="3000000"/>
        </p:xfrm>
        <a:graphic>
          <a:graphicData uri="http://schemas.openxmlformats.org/drawingml/2006/table">
            <a:tbl>
              <a:tblPr>
                <a:noFill/>
                <a:tableStyleId>{3C356286-B6CA-46B5-88E6-B7493275E506}</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1203" name="Google Shape;1203;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thought experiment based on Bayesian updating of priors</a:t>
            </a:r>
            <a:endParaRPr/>
          </a:p>
          <a:p>
            <a:pPr indent="-342900" lvl="0" marL="457200" rtl="0" algn="l">
              <a:spcBef>
                <a:spcPts val="0"/>
              </a:spcBef>
              <a:spcAft>
                <a:spcPts val="0"/>
              </a:spcAft>
              <a:buSzPts val="1800"/>
              <a:buChar char="●"/>
            </a:pPr>
            <a:r>
              <a:rPr lang="en"/>
              <a:t>In a finite universe, there will be some total number of humans </a:t>
            </a:r>
            <a:r>
              <a:rPr i="1" lang="en"/>
              <a:t>N</a:t>
            </a:r>
            <a:r>
              <a:rPr lang="en"/>
              <a:t> who will ever have existed before the universe reaches heat death</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 plus chump change</a:t>
            </a:r>
            <a:endParaRPr/>
          </a:p>
          <a:p>
            <a:pPr indent="-342900" lvl="0" marL="457200" rtl="0" algn="l">
              <a:spcBef>
                <a:spcPts val="0"/>
              </a:spcBef>
              <a:spcAft>
                <a:spcPts val="0"/>
              </a:spcAft>
              <a:buSzPts val="1800"/>
              <a:buChar char="●"/>
            </a:pPr>
            <a:r>
              <a:rPr lang="en"/>
              <a:t>Use Bayesian updating to compare hypotheses for various values of N</a:t>
            </a:r>
            <a:endParaRPr/>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Hypotheses to Make Predictions</a:t>
            </a:r>
            <a:endParaRPr/>
          </a:p>
        </p:txBody>
      </p:sp>
      <p:sp>
        <p:nvSpPr>
          <p:cNvPr id="1209" name="Google Shape;1209;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hypothesis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lang="en"/>
              <a:t>P(</a:t>
            </a:r>
            <a:r>
              <a:rPr i="1" lang="en"/>
              <a:t>X</a:t>
            </a:r>
            <a:r>
              <a:rPr lang="en"/>
              <a:t>) = P(</a:t>
            </a:r>
            <a:r>
              <a:rPr i="1" lang="en"/>
              <a:t>X</a:t>
            </a:r>
            <a:r>
              <a:rPr lang="en"/>
              <a:t> | </a:t>
            </a:r>
            <a:r>
              <a:rPr i="1" lang="en"/>
              <a:t>H</a:t>
            </a:r>
            <a:r>
              <a:rPr baseline="-25000" lang="en"/>
              <a:t>1</a:t>
            </a:r>
            <a:r>
              <a:rPr lang="en"/>
              <a:t>) P(</a:t>
            </a:r>
            <a:r>
              <a:rPr i="1" lang="en"/>
              <a:t>H</a:t>
            </a:r>
            <a:r>
              <a:rPr baseline="-25000" lang="en"/>
              <a:t>1</a:t>
            </a:r>
            <a:r>
              <a:rPr lang="en"/>
              <a:t>) + … + P(</a:t>
            </a:r>
            <a:r>
              <a:rPr i="1" lang="en"/>
              <a:t>X</a:t>
            </a:r>
            <a:r>
              <a:rPr lang="en"/>
              <a:t> | </a:t>
            </a:r>
            <a:r>
              <a:rPr i="1" lang="en"/>
              <a:t>H</a:t>
            </a:r>
            <a:r>
              <a:rPr baseline="-25000" i="1" lang="en"/>
              <a:t>n</a:t>
            </a:r>
            <a:r>
              <a:rPr lang="en"/>
              <a:t>) P(</a:t>
            </a:r>
            <a:r>
              <a:rPr i="1" lang="en"/>
              <a:t>H</a:t>
            </a:r>
            <a:r>
              <a:rPr baseline="-25000" i="1" lang="en"/>
              <a:t>n</a:t>
            </a:r>
            <a:r>
              <a:rPr lang="en"/>
              <a:t>)</a:t>
            </a:r>
            <a:endParaRPr/>
          </a:p>
          <a:p>
            <a:pPr indent="-342900" lvl="0" marL="457200" rtl="0" algn="l">
              <a:spcBef>
                <a:spcPts val="0"/>
              </a:spcBef>
              <a:spcAft>
                <a:spcPts val="0"/>
              </a:spcAft>
              <a:buSzPts val="1800"/>
              <a:buChar char="●"/>
            </a:pPr>
            <a:r>
              <a:rPr lang="en"/>
              <a:t>Gibbs sampling: choose a random hypothesis </a:t>
            </a:r>
            <a:r>
              <a:rPr i="1" lang="en"/>
              <a:t>H</a:t>
            </a:r>
            <a:r>
              <a:rPr baseline="-25000" i="1" lang="en"/>
              <a:t>i</a:t>
            </a:r>
            <a:r>
              <a:rPr lang="en"/>
              <a:t> weighted by P(</a:t>
            </a:r>
            <a:r>
              <a:rPr i="1" lang="en"/>
              <a:t>H</a:t>
            </a:r>
            <a:r>
              <a:rPr baseline="-25000" i="1" lang="en"/>
              <a:t>i</a:t>
            </a:r>
            <a:r>
              <a:rPr lang="en"/>
              <a:t>)</a:t>
            </a:r>
            <a:endParaRPr/>
          </a:p>
          <a:p>
            <a:pPr indent="-342900" lvl="0" marL="457200" rtl="0" algn="l">
              <a:spcBef>
                <a:spcPts val="0"/>
              </a:spcBef>
              <a:spcAft>
                <a:spcPts val="0"/>
              </a:spcAft>
              <a:buSzPts val="1800"/>
              <a:buChar char="●"/>
            </a:pPr>
            <a:r>
              <a:rPr lang="en"/>
              <a:t>Using only this </a:t>
            </a:r>
            <a:r>
              <a:rPr i="1" lang="en"/>
              <a:t>H</a:t>
            </a:r>
            <a:r>
              <a:rPr baseline="-25000" i="1" lang="en"/>
              <a:t>i</a:t>
            </a:r>
            <a:r>
              <a:rPr lang="en"/>
              <a:t>, error probability still surprisingly small</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Only Unlikely Hypotheses Survive</a:t>
            </a:r>
            <a:endParaRPr/>
          </a:p>
        </p:txBody>
      </p:sp>
      <p:sp>
        <p:nvSpPr>
          <p:cNvPr id="1215" name="Google Shape;1215;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initial set of hypotheses must cover all possible situations that can occur</a:t>
            </a:r>
            <a:endParaRPr/>
          </a:p>
          <a:p>
            <a:pPr indent="-342900" lvl="0" marL="457200" rtl="0" algn="l">
              <a:spcBef>
                <a:spcPts val="0"/>
              </a:spcBef>
              <a:spcAft>
                <a:spcPts val="0"/>
              </a:spcAft>
              <a:buSzPts val="1800"/>
              <a:buChar char="●"/>
            </a:pPr>
            <a:r>
              <a:rPr lang="en"/>
              <a:t>Technique works only when we are dealing with "Known unknowns"</a:t>
            </a:r>
            <a:endParaRPr/>
          </a:p>
          <a:p>
            <a:pPr indent="-342900" lvl="0" marL="457200" rtl="0" algn="l">
              <a:spcBef>
                <a:spcPts val="0"/>
              </a:spcBef>
              <a:spcAft>
                <a:spcPts val="0"/>
              </a:spcAft>
              <a:buSzPts val="1800"/>
              <a:buChar char="●"/>
            </a:pPr>
            <a:r>
              <a:rPr lang="en"/>
              <a:t>However, sometimes the </a:t>
            </a:r>
            <a:r>
              <a:rPr lang="en"/>
              <a:t>evidence</a:t>
            </a:r>
            <a:r>
              <a:rPr lang="en"/>
              <a:t> </a:t>
            </a:r>
            <a:r>
              <a:rPr i="1" lang="en"/>
              <a:t>E</a:t>
            </a:r>
            <a:r>
              <a:rPr lang="en"/>
              <a:t> is so surprising that only hypotheses that were highly unlikely a priori survive that evidence</a:t>
            </a:r>
            <a:endParaRPr/>
          </a:p>
          <a:p>
            <a:pPr indent="-342900" lvl="0" marL="457200" rtl="0" algn="l">
              <a:spcBef>
                <a:spcPts val="0"/>
              </a:spcBef>
              <a:spcAft>
                <a:spcPts val="0"/>
              </a:spcAft>
              <a:buSzPts val="1800"/>
              <a:buChar char="●"/>
            </a:pPr>
            <a:r>
              <a:rPr lang="en"/>
              <a:t>Even though the prior probabilities of the surviving hypotheses were, say, something like 10</a:t>
            </a:r>
            <a:r>
              <a:rPr baseline="30000" lang="en"/>
              <a:t>–10</a:t>
            </a:r>
            <a:r>
              <a:rPr lang="en"/>
              <a:t> and 10</a:t>
            </a:r>
            <a:r>
              <a:rPr baseline="30000" lang="en"/>
              <a:t>–20</a:t>
            </a:r>
            <a:r>
              <a:rPr lang="en"/>
              <a:t>, the posterior probability of one being 1 – </a:t>
            </a:r>
            <a:r>
              <a:rPr lang="en"/>
              <a:t>10</a:t>
            </a:r>
            <a:r>
              <a:rPr baseline="30000" lang="en"/>
              <a:t>–10</a:t>
            </a:r>
            <a:r>
              <a:rPr lang="en"/>
              <a:t> and the other being 10</a:t>
            </a:r>
            <a:r>
              <a:rPr baseline="30000" lang="en"/>
              <a:t>–10</a:t>
            </a:r>
            <a:r>
              <a:rPr lang="en"/>
              <a:t> leaves little doubt of which one to bet on</a:t>
            </a:r>
            <a:endParaRPr/>
          </a:p>
          <a:p>
            <a:pPr indent="-342900" lvl="0" marL="457200" rtl="0" algn="l">
              <a:spcBef>
                <a:spcPts val="0"/>
              </a:spcBef>
              <a:spcAft>
                <a:spcPts val="0"/>
              </a:spcAft>
              <a:buSzPts val="1800"/>
              <a:buChar char="●"/>
            </a:pPr>
            <a:r>
              <a:rPr lang="en"/>
              <a:t>Once you have eliminated the impossible, what remains is the truth</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21" name="Google Shape;1221;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22" name="Google Shape;1222;p200"/>
          <p:cNvPicPr preferRelativeResize="0"/>
          <p:nvPr/>
        </p:nvPicPr>
        <p:blipFill>
          <a:blip r:embed="rId3">
            <a:alphaModFix/>
          </a:blip>
          <a:stretch>
            <a:fillRect/>
          </a:stretch>
        </p:blipFill>
        <p:spPr>
          <a:xfrm>
            <a:off x="1092777" y="520300"/>
            <a:ext cx="6958455" cy="3949075"/>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From </a:t>
            </a:r>
            <a:r>
              <a:rPr i="1" lang="en"/>
              <a:t>Casino</a:t>
            </a:r>
            <a:r>
              <a:rPr lang="en"/>
              <a:t> (1995 film)</a:t>
            </a:r>
            <a:endParaRPr/>
          </a:p>
        </p:txBody>
      </p:sp>
      <p:sp>
        <p:nvSpPr>
          <p:cNvPr id="1228" name="Google Shape;1228;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24090"/>
              </a:lnSpc>
              <a:spcBef>
                <a:spcPts val="0"/>
              </a:spcBef>
              <a:spcAft>
                <a:spcPts val="0"/>
              </a:spcAft>
              <a:buNone/>
            </a:pPr>
            <a:r>
              <a:rPr b="1" lang="en" sz="1500">
                <a:solidFill>
                  <a:srgbClr val="70579D"/>
                </a:solidFill>
                <a:uFill>
                  <a:noFill/>
                </a:uFill>
                <a:latin typeface="Verdana"/>
                <a:ea typeface="Verdana"/>
                <a:cs typeface="Verdana"/>
                <a:sym typeface="Verdana"/>
                <a:hlinkClick r:id="rId3">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Four reels, sevens across on three $15,000 jackpots. Do you have any idea what the odds are?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4">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Shoot, it's gotta be in the millions, maybe more.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5">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Three fuckin' jackpots in 20 minutes? Why didn't you pull the machines? Why didn't you call me?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6">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it happened so quick, 3 guys won; I didn't have a chance...</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7">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i="1" lang="en" sz="1500">
                <a:solidFill>
                  <a:srgbClr val="333333"/>
                </a:solidFill>
                <a:latin typeface="Verdana"/>
                <a:ea typeface="Verdana"/>
                <a:cs typeface="Verdana"/>
                <a:sym typeface="Verdana"/>
              </a:rPr>
              <a:t>[interrupts]  </a:t>
            </a:r>
            <a:r>
              <a:rPr lang="en" sz="1500">
                <a:solidFill>
                  <a:srgbClr val="333333"/>
                </a:solidFill>
                <a:latin typeface="Verdana"/>
                <a:ea typeface="Verdana"/>
                <a:cs typeface="Verdana"/>
                <a:sym typeface="Verdana"/>
              </a:rPr>
              <a:t>You didn't see the scam? You didn't see what was going on?</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8">
                  <a:extLst>
                    <a:ext uri="{A12FA001-AC4F-418D-AE19-62706E023703}">
                      <ahyp:hlinkClr val="tx"/>
                    </a:ext>
                  </a:extLst>
                </a:hlinkClick>
              </a:rPr>
              <a:t>Don Ward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Well, there's no way to determine that...</a:t>
            </a:r>
            <a:endParaRPr sz="1500">
              <a:solidFill>
                <a:srgbClr val="333333"/>
              </a:solidFill>
              <a:latin typeface="Verdana"/>
              <a:ea typeface="Verdana"/>
              <a:cs typeface="Verdana"/>
              <a:sym typeface="Verdana"/>
            </a:endParaRPr>
          </a:p>
          <a:p>
            <a:pPr indent="0" lvl="0" marL="0" rtl="0" algn="l">
              <a:lnSpc>
                <a:spcPct val="124090"/>
              </a:lnSpc>
              <a:spcBef>
                <a:spcPts val="300"/>
              </a:spcBef>
              <a:spcAft>
                <a:spcPts val="0"/>
              </a:spcAft>
              <a:buNone/>
            </a:pPr>
            <a:r>
              <a:rPr b="1" lang="en" sz="1500">
                <a:solidFill>
                  <a:srgbClr val="70579D"/>
                </a:solidFill>
                <a:uFill>
                  <a:noFill/>
                </a:uFill>
                <a:latin typeface="Verdana"/>
                <a:ea typeface="Verdana"/>
                <a:cs typeface="Verdana"/>
                <a:sym typeface="Verdana"/>
                <a:hlinkClick r:id="rId9">
                  <a:extLst>
                    <a:ext uri="{A12FA001-AC4F-418D-AE19-62706E023703}">
                      <ahyp:hlinkClr val="tx"/>
                    </a:ext>
                  </a:extLst>
                </a:hlinkClick>
              </a:rPr>
              <a:t>Ace Rothstein </a:t>
            </a:r>
            <a:r>
              <a:rPr b="1" lang="en" sz="1500">
                <a:solidFill>
                  <a:srgbClr val="333333"/>
                </a:solidFill>
                <a:latin typeface="Verdana"/>
                <a:ea typeface="Verdana"/>
                <a:cs typeface="Verdana"/>
                <a:sym typeface="Verdana"/>
              </a:rPr>
              <a:t>: </a:t>
            </a:r>
            <a:r>
              <a:rPr lang="en" sz="1500">
                <a:solidFill>
                  <a:srgbClr val="333333"/>
                </a:solidFill>
                <a:latin typeface="Verdana"/>
                <a:ea typeface="Verdana"/>
                <a:cs typeface="Verdana"/>
                <a:sym typeface="Verdana"/>
              </a:rPr>
              <a:t>Yes there is! An infallible way, they won!</a:t>
            </a:r>
            <a:endParaRPr sz="1500">
              <a:solidFill>
                <a:srgbClr val="333333"/>
              </a:solidFill>
              <a:latin typeface="Verdana"/>
              <a:ea typeface="Verdana"/>
              <a:cs typeface="Verdana"/>
              <a:sym typeface="Verdana"/>
            </a:endParaRPr>
          </a:p>
          <a:p>
            <a:pPr indent="0" lvl="0" marL="0" rtl="0" algn="l">
              <a:spcBef>
                <a:spcPts val="3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202" name="Google Shape;20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Principal</a:t>
            </a:r>
            <a:r>
              <a:rPr lang="en"/>
              <a:t> determines the </a:t>
            </a:r>
            <a:r>
              <a:rPr b="1" lang="en"/>
              <a:t>performance</a:t>
            </a:r>
            <a:r>
              <a:rPr b="1" lang="en"/>
              <a:t> metric</a:t>
            </a:r>
            <a:r>
              <a:rPr lang="en"/>
              <a:t> hardcoded in the agent</a:t>
            </a:r>
            <a:endParaRPr/>
          </a:p>
          <a:p>
            <a:pPr indent="-342900" lvl="0" marL="457200" rtl="0" algn="l">
              <a:spcBef>
                <a:spcPts val="0"/>
              </a:spcBef>
              <a:spcAft>
                <a:spcPts val="0"/>
              </a:spcAft>
              <a:buSzPts val="1800"/>
              <a:buChar char="●"/>
            </a:pPr>
            <a:r>
              <a:rPr lang="en"/>
              <a:t>Especially no </a:t>
            </a:r>
            <a:r>
              <a:rPr b="1" lang="en"/>
              <a:t>wireheading</a:t>
            </a:r>
            <a:r>
              <a:rPr lang="en"/>
              <a:t> allowed for the agent</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 determines the </a:t>
            </a:r>
            <a:r>
              <a:rPr b="1" lang="en"/>
              <a:t>outcome</a:t>
            </a:r>
            <a:r>
              <a:rPr lang="en"/>
              <a:t>, </a:t>
            </a:r>
            <a:r>
              <a:rPr lang="en"/>
              <a:t>principal</a:t>
            </a:r>
            <a:r>
              <a:rPr lang="en"/>
              <a:t> determines its </a:t>
            </a:r>
            <a:r>
              <a:rPr b="1" lang="en"/>
              <a:t>value</a:t>
            </a:r>
            <a:endParaRPr b="1"/>
          </a:p>
          <a:p>
            <a:pPr indent="-342900" lvl="0" marL="457200" rtl="0" algn="l">
              <a:spcBef>
                <a:spcPts val="0"/>
              </a:spcBef>
              <a:spcAft>
                <a:spcPts val="0"/>
              </a:spcAft>
              <a:buSzPts val="1800"/>
              <a:buChar char="●"/>
            </a:pPr>
            <a:r>
              <a:rPr lang="en"/>
              <a:t>Value is expressed as </a:t>
            </a:r>
            <a:r>
              <a:rPr b="1" lang="en"/>
              <a:t>utility</a:t>
            </a:r>
            <a:r>
              <a:rPr lang="en"/>
              <a:t>, which may not be linear with respect to value, such as with </a:t>
            </a:r>
            <a:r>
              <a:rPr b="1" lang="en"/>
              <a:t>money</a:t>
            </a:r>
            <a:r>
              <a:rPr lang="en"/>
              <a:t> whose utility is not linear</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20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1239" name="Google Shape;1239;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kick in the butt"</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1245" name="Google Shape;1245;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were offered to you a hundred times in sequence?</a:t>
            </a:r>
            <a:endParaRPr/>
          </a:p>
          <a:p>
            <a:pPr indent="-342900" lvl="0" marL="457200" rtl="0" algn="l">
              <a:spcBef>
                <a:spcPts val="0"/>
              </a:spcBef>
              <a:spcAft>
                <a:spcPts val="0"/>
              </a:spcAft>
              <a:buSzPts val="1800"/>
              <a:buChar char="●"/>
            </a:pPr>
            <a:r>
              <a:rPr lang="en"/>
              <a:t>What if you were a professional option trader dealing with hundreds of millions of dollars every day?</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1251" name="Google Shape;1251;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1252" name="Google Shape;1252;p205"/>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1258" name="Google Shape;1258;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life savings, a double-or-nothing bet with 40% chance to win and 60% chance to lose starts looking temptingly rational</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as Insurance Premium</a:t>
            </a:r>
            <a:endParaRPr/>
          </a:p>
        </p:txBody>
      </p:sp>
      <p:sp>
        <p:nvSpPr>
          <p:cNvPr id="1264" name="Google Shape;1264;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This difference $3200 – $2500 = $700 is Joe's </a:t>
            </a:r>
            <a:r>
              <a:rPr b="1" lang="en"/>
              <a:t>insurance premium</a:t>
            </a:r>
            <a:endParaRPr b="1"/>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at least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sides, so it can happen</a:t>
            </a:r>
            <a:endParaRPr/>
          </a:p>
          <a:p>
            <a:pPr indent="-342900" lvl="0" marL="457200" rtl="0" algn="l">
              <a:spcBef>
                <a:spcPts val="0"/>
              </a:spcBef>
              <a:spcAft>
                <a:spcPts val="0"/>
              </a:spcAft>
              <a:buSzPts val="1800"/>
              <a:buChar char="●"/>
            </a:pPr>
            <a:r>
              <a:rPr lang="en"/>
              <a:t>Especially important for lotteries [1–ε: status quo, ε: disaster]</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1270" name="Google Shape;1270;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2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1276" name="Google Shape;1276;p2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Two inequalities with three unknowns, not enough information</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U($0) = 0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in second inequality by 4 for contradiction!</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1282" name="Google Shape;1282;p2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b="1" lang="en"/>
              <a:t>Anchoring</a:t>
            </a:r>
            <a:r>
              <a:rPr lang="en"/>
              <a:t> to baseline: a gambler who first wins $1000 and then loses it will end up feeling worse than a gambler who first loses $1000 and then wins it back, despite the fact that both gamblers started and ended exact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2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1288" name="Google Shape;1288;p2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208" name="Google Shape;20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a:t>
            </a:r>
            <a:r>
              <a:rPr b="1" lang="en"/>
              <a:t>true and false positives, true and false negatives</a:t>
            </a:r>
            <a:endParaRPr b="1"/>
          </a:p>
          <a:p>
            <a:pPr indent="-342900" lvl="0" marL="457200" rtl="0" algn="l">
              <a:spcBef>
                <a:spcPts val="0"/>
              </a:spcBef>
              <a:spcAft>
                <a:spcPts val="0"/>
              </a:spcAft>
              <a:buSzPts val="1800"/>
              <a:buChar char="●"/>
            </a:pPr>
            <a:r>
              <a:rPr lang="en"/>
              <a:t>Performance measure given as a </a:t>
            </a:r>
            <a:r>
              <a:rPr b="1" lang="en"/>
              <a:t>payoff matrix</a:t>
            </a:r>
            <a:r>
              <a:rPr lang="en"/>
              <a:t>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using </a:t>
            </a:r>
            <a:r>
              <a:rPr b="1" lang="en"/>
              <a:t>Bayesian analysis</a:t>
            </a:r>
            <a:r>
              <a:rPr lang="en"/>
              <a:t>, to be examined in Module 9</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2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Using Indifference Principle</a:t>
            </a:r>
            <a:endParaRPr/>
          </a:p>
        </p:txBody>
      </p:sp>
      <p:sp>
        <p:nvSpPr>
          <p:cNvPr id="1294" name="Google Shape;1294;p2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2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1300" name="Google Shape;1300;p2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a:t>
            </a:r>
            <a:r>
              <a:rPr b="1" lang="en"/>
              <a:t>Vickrey Auction</a:t>
            </a:r>
            <a:r>
              <a:rPr lang="en"/>
              <a:t>: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2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1306" name="Google Shape;1306;p2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a:t>
            </a:r>
            <a:r>
              <a:rPr b="1" lang="en"/>
              <a:t>simultaneously</a:t>
            </a:r>
            <a:r>
              <a:rPr lang="en"/>
              <a:t>, game is no longer a tree, but a </a:t>
            </a:r>
            <a:r>
              <a:rPr b="1" lang="en"/>
              <a:t>payoff matrix</a:t>
            </a:r>
            <a:endParaRPr b="1"/>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2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1312" name="Google Shape;1312;p2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1313" name="Google Shape;1313;p215"/>
          <p:cNvGraphicFramePr/>
          <p:nvPr/>
        </p:nvGraphicFramePr>
        <p:xfrm>
          <a:off x="952500" y="1801650"/>
          <a:ext cx="3000000" cy="3000000"/>
        </p:xfrm>
        <a:graphic>
          <a:graphicData uri="http://schemas.openxmlformats.org/drawingml/2006/table">
            <a:tbl>
              <a:tblPr>
                <a:noFill/>
                <a:tableStyleId>{3C356286-B6CA-46B5-88E6-B7493275E506}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2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 Gives The Answer</a:t>
            </a:r>
            <a:endParaRPr/>
          </a:p>
        </p:txBody>
      </p:sp>
      <p:sp>
        <p:nvSpPr>
          <p:cNvPr id="1319" name="Google Shape;1319;p2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a:t>
            </a:r>
            <a:r>
              <a:rPr b="1" lang="en"/>
              <a:t>indifferent</a:t>
            </a:r>
            <a:r>
              <a:rPr lang="en"/>
              <a: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the opponent can't improve their lot by deviating from his own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2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1325" name="Google Shape;1325;p2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here both players ended with same two probabilities for their moves, this doesn't need to happen in general</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2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1331" name="Google Shape;1331;p2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Rock-Paper-Scissors</a:t>
            </a:r>
            <a:r>
              <a:rPr lang="en"/>
              <a:t>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1332" name="Google Shape;1332;p218"/>
          <p:cNvGraphicFramePr/>
          <p:nvPr/>
        </p:nvGraphicFramePr>
        <p:xfrm>
          <a:off x="952500" y="1809750"/>
          <a:ext cx="3000000" cy="3000000"/>
        </p:xfrm>
        <a:graphic>
          <a:graphicData uri="http://schemas.openxmlformats.org/drawingml/2006/table">
            <a:tbl>
              <a:tblPr>
                <a:noFill/>
                <a:tableStyleId>{3C356286-B6CA-46B5-88E6-B7493275E506}</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2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To Modified Rock-Paper-Scissors</a:t>
            </a:r>
            <a:endParaRPr/>
          </a:p>
        </p:txBody>
      </p:sp>
      <p:sp>
        <p:nvSpPr>
          <p:cNvPr id="1338" name="Google Shape;1338;p2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Solution to modified Rock-Paper-Scissors is a bit counterintuitive</a:t>
            </a:r>
            <a:endParaRPr/>
          </a:p>
          <a:p>
            <a:pPr indent="-342900" lvl="0" marL="457200" rtl="0" algn="l">
              <a:spcBef>
                <a:spcPts val="0"/>
              </a:spcBef>
              <a:spcAft>
                <a:spcPts val="0"/>
              </a:spcAft>
              <a:buSzPts val="1800"/>
              <a:buChar char="●"/>
            </a:pPr>
            <a:r>
              <a:rPr lang="en"/>
              <a:t>If winning with rock pays extra well, one might assume that we would play rock more often than in ordinary rock-paper-scissors</a:t>
            </a:r>
            <a:endParaRPr/>
          </a:p>
          <a:p>
            <a:pPr indent="-342900" lvl="0" marL="457200" rtl="0" algn="l">
              <a:spcBef>
                <a:spcPts val="0"/>
              </a:spcBef>
              <a:spcAft>
                <a:spcPts val="0"/>
              </a:spcAft>
              <a:buSzPts val="1800"/>
              <a:buChar char="●"/>
            </a:pPr>
            <a:r>
              <a:rPr lang="en"/>
              <a:t>However, opponent can adapt by playing paper more often</a:t>
            </a:r>
            <a:endParaRPr/>
          </a:p>
          <a:p>
            <a:pPr indent="-342900" lvl="0" marL="457200" rtl="0" algn="l">
              <a:spcBef>
                <a:spcPts val="0"/>
              </a:spcBef>
              <a:spcAft>
                <a:spcPts val="0"/>
              </a:spcAft>
              <a:buSzPts val="1800"/>
              <a:buChar char="●"/>
            </a:pPr>
            <a:r>
              <a:rPr lang="en"/>
              <a:t>Nash equilibrium solution actually plays rock and scissors with probability 1/4, and plays paper with probability 1/2</a:t>
            </a:r>
            <a:endParaRPr/>
          </a:p>
          <a:p>
            <a:pPr indent="-342900" lvl="0" marL="457200" rtl="0" algn="l">
              <a:spcBef>
                <a:spcPts val="0"/>
              </a:spcBef>
              <a:spcAft>
                <a:spcPts val="0"/>
              </a:spcAft>
              <a:buSzPts val="1800"/>
              <a:buChar char="●"/>
            </a:pPr>
            <a:r>
              <a:rPr lang="en"/>
              <a:t>If the payoff with rock were $1000 versus $1 for winning with paper or scissors, the Nash equilibrium solution would play paper with probability 999/1001, and rock and scissors with </a:t>
            </a:r>
            <a:r>
              <a:rPr lang="en"/>
              <a:t>probability</a:t>
            </a:r>
            <a:r>
              <a:rPr lang="en"/>
              <a:t> 1/1001</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2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1344" name="Google Shape;1344;p2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a:t>
            </a:r>
            <a:r>
              <a:rPr b="1" lang="en"/>
              <a:t>saddle point</a:t>
            </a:r>
            <a:r>
              <a:rPr lang="en"/>
              <a: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a:p>
            <a:pPr indent="-342900" lvl="0" marL="457200" rtl="0" algn="l">
              <a:spcBef>
                <a:spcPts val="0"/>
              </a:spcBef>
              <a:spcAft>
                <a:spcPts val="0"/>
              </a:spcAft>
              <a:buSzPts val="1800"/>
              <a:buChar char="●"/>
            </a:pPr>
            <a:r>
              <a:rPr lang="en"/>
              <a:t>Game becomes deterministic</a:t>
            </a:r>
            <a:endParaRPr/>
          </a:p>
        </p:txBody>
      </p:sp>
      <p:graphicFrame>
        <p:nvGraphicFramePr>
          <p:cNvPr id="1345" name="Google Shape;1345;p220"/>
          <p:cNvGraphicFramePr/>
          <p:nvPr/>
        </p:nvGraphicFramePr>
        <p:xfrm>
          <a:off x="952500" y="2168075"/>
          <a:ext cx="3000000" cy="3000000"/>
        </p:xfrm>
        <a:graphic>
          <a:graphicData uri="http://schemas.openxmlformats.org/drawingml/2006/table">
            <a:tbl>
              <a:tblPr>
                <a:noFill/>
                <a:tableStyleId>{3C356286-B6CA-46B5-88E6-B7493275E506}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2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Indifference Principle With More Complex Games</a:t>
            </a:r>
            <a:endParaRPr/>
          </a:p>
        </p:txBody>
      </p:sp>
      <p:sp>
        <p:nvSpPr>
          <p:cNvPr id="1351" name="Google Shape;1351;p2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t>
            </a:r>
            <a:r>
              <a:rPr lang="en"/>
              <a:t>laying against indifferent nature, choose your action to maximize its EV</a:t>
            </a:r>
            <a:endParaRPr/>
          </a:p>
          <a:p>
            <a:pPr indent="-342900" lvl="0" marL="457200" rtl="0" algn="l">
              <a:spcBef>
                <a:spcPts val="0"/>
              </a:spcBef>
              <a:spcAft>
                <a:spcPts val="0"/>
              </a:spcAft>
              <a:buSzPts val="1800"/>
              <a:buChar char="●"/>
            </a:pPr>
            <a:r>
              <a:rPr lang="en"/>
              <a:t>When you follow your Bayes equilibrium strategy, you will c</a:t>
            </a:r>
            <a:r>
              <a:rPr lang="en"/>
              <a:t>hoose your action probabilities so that </a:t>
            </a:r>
            <a:r>
              <a:rPr lang="en"/>
              <a:t>all actions available to your opponent look equally good to him, </a:t>
            </a:r>
            <a:r>
              <a:rPr lang="en"/>
              <a:t>based on what he knows inside the game</a:t>
            </a:r>
            <a:endParaRPr/>
          </a:p>
          <a:p>
            <a:pPr indent="-342900" lvl="0" marL="457200" rtl="0" algn="l">
              <a:spcBef>
                <a:spcPts val="0"/>
              </a:spcBef>
              <a:spcAft>
                <a:spcPts val="0"/>
              </a:spcAft>
              <a:buSzPts val="1800"/>
              <a:buChar char="●"/>
            </a:pPr>
            <a:r>
              <a:rPr b="1" lang="en"/>
              <a:t>Range</a:t>
            </a:r>
            <a:r>
              <a:rPr lang="en"/>
              <a:t>: Create a probability model of states of environment and opponent</a:t>
            </a:r>
            <a:endParaRPr/>
          </a:p>
          <a:p>
            <a:pPr indent="-342900" lvl="0" marL="457200" rtl="0" algn="l">
              <a:spcBef>
                <a:spcPts val="0"/>
              </a:spcBef>
              <a:spcAft>
                <a:spcPts val="0"/>
              </a:spcAft>
              <a:buSzPts val="1800"/>
              <a:buChar char="●"/>
            </a:pPr>
            <a:r>
              <a:rPr b="1" lang="en"/>
              <a:t>Equity</a:t>
            </a:r>
            <a:r>
              <a:rPr lang="en"/>
              <a:t>: Give each action a probability, and compute the values of opponent's actions (not your actions!) based on these probabilities</a:t>
            </a:r>
            <a:endParaRPr/>
          </a:p>
          <a:p>
            <a:pPr indent="-342900" lvl="0" marL="457200" rtl="0" algn="l">
              <a:spcBef>
                <a:spcPts val="0"/>
              </a:spcBef>
              <a:spcAft>
                <a:spcPts val="0"/>
              </a:spcAft>
              <a:buSzPts val="1800"/>
              <a:buChar char="●"/>
            </a:pPr>
            <a:r>
              <a:rPr b="1" lang="en"/>
              <a:t>Equalize</a:t>
            </a:r>
            <a:r>
              <a:rPr lang="en"/>
              <a:t>: Solve your action probabilities not to maximize your own value, but that every action for opponent has the same expected value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214" name="Google Shape;21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t>
            </a:r>
            <a:r>
              <a:rPr lang="en"/>
              <a:t>rincipal or the environment do not give the agent an extra cookie for any elegance and extra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t>
            </a:r>
            <a:r>
              <a:rPr i="1" lang="en"/>
              <a:t>A</a:t>
            </a:r>
            <a:r>
              <a:rPr lang="en"/>
              <a:t> is better than another action </a:t>
            </a:r>
            <a:r>
              <a:rPr i="1" lang="en"/>
              <a:t>B</a:t>
            </a:r>
            <a:r>
              <a:rPr lang="en"/>
              <a:t>, it doesn't need to know how much better </a:t>
            </a:r>
            <a:r>
              <a:rPr i="1" lang="en"/>
              <a:t>A</a:t>
            </a:r>
            <a:r>
              <a:rPr lang="en"/>
              <a:t> is than </a:t>
            </a:r>
            <a:r>
              <a:rPr i="1" lang="en"/>
              <a:t>B</a:t>
            </a:r>
            <a:endParaRPr i="1"/>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t>
            </a:r>
            <a:r>
              <a:rPr i="1" lang="en"/>
              <a:t>A</a:t>
            </a:r>
            <a:r>
              <a:rPr lang="en"/>
              <a:t> is guaranteed to </a:t>
            </a:r>
            <a:r>
              <a:rPr b="1" lang="en"/>
              <a:t>dominate</a:t>
            </a:r>
            <a:r>
              <a:rPr lang="en"/>
              <a:t> the action </a:t>
            </a:r>
            <a:r>
              <a:rPr i="1" lang="en"/>
              <a:t>B</a:t>
            </a:r>
            <a:r>
              <a:rPr lang="en"/>
              <a:t> in this sense, so </a:t>
            </a:r>
            <a:r>
              <a:rPr i="1" lang="en"/>
              <a:t>B</a:t>
            </a:r>
            <a:r>
              <a:rPr lang="en"/>
              <a:t> can be ignored</a:t>
            </a:r>
            <a:endParaRPr/>
          </a:p>
          <a:p>
            <a:pPr indent="-342900" lvl="0" marL="457200" rtl="0" algn="l">
              <a:spcBef>
                <a:spcPts val="0"/>
              </a:spcBef>
              <a:spcAft>
                <a:spcPts val="0"/>
              </a:spcAft>
              <a:buSzPts val="1800"/>
              <a:buChar char="●"/>
            </a:pPr>
            <a:r>
              <a:rPr lang="en"/>
              <a:t>In that case, no need to estimate value of </a:t>
            </a:r>
            <a:r>
              <a:rPr i="1" lang="en"/>
              <a:t>B</a:t>
            </a:r>
            <a:endParaRPr i="1"/>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2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1357" name="Google Shape;1357;p2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a:t>
            </a:r>
            <a:r>
              <a:rPr b="1" lang="en"/>
              <a:t>Prisoner's Dilemma</a:t>
            </a:r>
            <a:r>
              <a:rPr lang="en"/>
              <a:t>,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1358" name="Google Shape;1358;p222"/>
          <p:cNvGraphicFramePr/>
          <p:nvPr/>
        </p:nvGraphicFramePr>
        <p:xfrm>
          <a:off x="952500" y="2085975"/>
          <a:ext cx="3000000" cy="3000000"/>
        </p:xfrm>
        <a:graphic>
          <a:graphicData uri="http://schemas.openxmlformats.org/drawingml/2006/table">
            <a:tbl>
              <a:tblPr>
                <a:noFill/>
                <a:tableStyleId>{3C356286-B6CA-46B5-88E6-B7493275E506}</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2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1364" name="Google Shape;1364;p2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a:t>
            </a:r>
            <a:r>
              <a:rPr b="1" lang="en"/>
              <a:t>metagame enforcement</a:t>
            </a:r>
            <a:r>
              <a:rPr lang="en"/>
              <a:t> mechanisms</a:t>
            </a:r>
            <a:endParaRPr/>
          </a:p>
          <a:p>
            <a:pPr indent="-342900" lvl="0" marL="457200" rtl="0" algn="l">
              <a:spcBef>
                <a:spcPts val="0"/>
              </a:spcBef>
              <a:spcAft>
                <a:spcPts val="0"/>
              </a:spcAft>
              <a:buSzPts val="1800"/>
              <a:buChar char="●"/>
            </a:pPr>
            <a:r>
              <a:rPr lang="en"/>
              <a:t>Since it's always rational to defect in a single-shot game, </a:t>
            </a:r>
            <a:r>
              <a:rPr b="1" lang="en"/>
              <a:t>repeated play</a:t>
            </a:r>
            <a:r>
              <a:rPr lang="en"/>
              <a:t> for a known fixed number of matches doesn't help (proof by induction)</a:t>
            </a:r>
            <a:endParaRPr/>
          </a:p>
          <a:p>
            <a:pPr indent="-342900" lvl="0" marL="457200" rtl="0" algn="l">
              <a:spcBef>
                <a:spcPts val="0"/>
              </a:spcBef>
              <a:spcAft>
                <a:spcPts val="0"/>
              </a:spcAft>
              <a:buSzPts val="1800"/>
              <a:buChar char="●"/>
            </a:pPr>
            <a:r>
              <a:rPr lang="en"/>
              <a:t>More interesting when played for an unknown number of repeated matches</a:t>
            </a:r>
            <a:endParaRPr/>
          </a:p>
          <a:p>
            <a:pPr indent="-342900" lvl="0" marL="457200" rtl="0" algn="l">
              <a:spcBef>
                <a:spcPts val="0"/>
              </a:spcBef>
              <a:spcAft>
                <a:spcPts val="0"/>
              </a:spcAft>
              <a:buSzPts val="1800"/>
              <a:buChar char="●"/>
            </a:pPr>
            <a:r>
              <a:rPr lang="en"/>
              <a:t>Famous contest between different possible strategies</a:t>
            </a:r>
            <a:endParaRPr/>
          </a:p>
          <a:p>
            <a:pPr indent="-342900" lvl="0" marL="457200" rtl="0" algn="l">
              <a:spcBef>
                <a:spcPts val="0"/>
              </a:spcBef>
              <a:spcAft>
                <a:spcPts val="0"/>
              </a:spcAft>
              <a:buSzPts val="1800"/>
              <a:buChar char="●"/>
            </a:pPr>
            <a:r>
              <a:rPr lang="en"/>
              <a:t>Winner the simple </a:t>
            </a:r>
            <a:r>
              <a:rPr b="1" lang="en"/>
              <a:t>tit-for-tat strategy</a:t>
            </a:r>
            <a:r>
              <a:rPr lang="en"/>
              <a:t>: co-operate first, then do whatever your opponent did in the previous round</a:t>
            </a:r>
            <a:endParaRPr/>
          </a:p>
          <a:p>
            <a:pPr indent="-342900" lvl="0" marL="457200" rtl="0" algn="l">
              <a:spcBef>
                <a:spcPts val="0"/>
              </a:spcBef>
              <a:spcAft>
                <a:spcPts val="0"/>
              </a:spcAft>
              <a:buSzPts val="1800"/>
              <a:buChar char="●"/>
            </a:pPr>
            <a:r>
              <a:rPr lang="en"/>
              <a:t>Another famous type of player is the </a:t>
            </a:r>
            <a:r>
              <a:rPr b="1" lang="en"/>
              <a:t>grim trigger</a:t>
            </a:r>
            <a:r>
              <a:rPr lang="en"/>
              <a:t> that never forgives</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2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1370" name="Google Shape;1370;p2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a:t>
            </a:r>
            <a:r>
              <a:rPr b="1" lang="en"/>
              <a:t>shape of values in the payoff matrix</a:t>
            </a:r>
            <a:r>
              <a:rPr lang="en"/>
              <a:t>,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four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a:t>
            </a:r>
            <a:r>
              <a:rPr b="1" lang="en"/>
              <a:t>Battle of the sexes</a:t>
            </a:r>
            <a:r>
              <a:rPr lang="en"/>
              <a:t>", "</a:t>
            </a:r>
            <a:r>
              <a:rPr b="1" lang="en"/>
              <a:t>Matching pennies</a:t>
            </a:r>
            <a:r>
              <a:rPr lang="en"/>
              <a:t>" and "</a:t>
            </a:r>
            <a:r>
              <a:rPr b="1" lang="en"/>
              <a:t>Stag hunt</a:t>
            </a:r>
            <a:r>
              <a:rPr lang="en"/>
              <a: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strategy, no matter what words we happen to use to talk about it</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22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1381" name="Google Shape;1381;p2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a:t>
            </a:r>
            <a:r>
              <a:rPr b="1" lang="en"/>
              <a:t>instructor</a:t>
            </a:r>
            <a:r>
              <a:rPr lang="en"/>
              <a:t> a provides set of </a:t>
            </a:r>
            <a:r>
              <a:rPr b="1" lang="en"/>
              <a:t>training examples</a:t>
            </a:r>
            <a:endParaRPr b="1"/>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a:t>
            </a:r>
            <a:r>
              <a:rPr b="1" lang="en"/>
              <a:t>environment</a:t>
            </a:r>
            <a:r>
              <a:rPr lang="en"/>
              <a:t> acts as the teacher, it produces examples "</a:t>
            </a:r>
            <a:r>
              <a:rPr b="1" lang="en"/>
              <a:t>naturally</a:t>
            </a:r>
            <a:r>
              <a:rPr lang="en"/>
              <a:t>"</a:t>
            </a:r>
            <a:endParaRPr/>
          </a:p>
          <a:p>
            <a:pPr indent="-342900" lvl="0" marL="457200" rtl="0" algn="l">
              <a:spcBef>
                <a:spcPts val="0"/>
              </a:spcBef>
              <a:spcAft>
                <a:spcPts val="0"/>
              </a:spcAft>
              <a:buSzPts val="1800"/>
              <a:buChar char="●"/>
            </a:pPr>
            <a:r>
              <a:rPr lang="en"/>
              <a:t>Each training example is a pair of </a:t>
            </a:r>
            <a:r>
              <a:rPr b="1" lang="en"/>
              <a:t>input</a:t>
            </a:r>
            <a:r>
              <a:rPr lang="en"/>
              <a:t> and </a:t>
            </a:r>
            <a:r>
              <a:rPr b="1" lang="en"/>
              <a:t>expected result</a:t>
            </a:r>
            <a:endParaRPr b="1"/>
          </a:p>
          <a:p>
            <a:pPr indent="-342900" lvl="0" marL="457200" rtl="0" algn="l">
              <a:spcBef>
                <a:spcPts val="0"/>
              </a:spcBef>
              <a:spcAft>
                <a:spcPts val="0"/>
              </a:spcAft>
              <a:buSzPts val="1800"/>
              <a:buChar char="●"/>
            </a:pPr>
            <a:r>
              <a:rPr lang="en"/>
              <a:t>Learner creates a model to fit not just these training examples, but </a:t>
            </a:r>
            <a:r>
              <a:rPr b="1" lang="en"/>
              <a:t>generalize</a:t>
            </a:r>
            <a:r>
              <a:rPr lang="en"/>
              <a:t>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structure and laws of the world, as long as the model is faithful enough to produce correct predictions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2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87" name="Google Shape;1387;p227"/>
          <p:cNvPicPr preferRelativeResize="0"/>
          <p:nvPr/>
        </p:nvPicPr>
        <p:blipFill>
          <a:blip r:embed="rId3">
            <a:alphaModFix/>
          </a:blip>
          <a:stretch>
            <a:fillRect/>
          </a:stretch>
        </p:blipFill>
        <p:spPr>
          <a:xfrm>
            <a:off x="792849" y="410000"/>
            <a:ext cx="7363674" cy="4211375"/>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2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1393" name="Google Shape;1393;p2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a:t>
            </a:r>
            <a:r>
              <a:rPr b="1" lang="en"/>
              <a:t>strict natural laws</a:t>
            </a:r>
            <a:r>
              <a:rPr lang="en"/>
              <a:t>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behaviour we are trying to model</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2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1399" name="Google Shape;1399;p2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2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1405" name="Google Shape;1405;p2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are more numerous so that even a stopped clock is right 99% of the time</a:t>
            </a:r>
            <a:endParaRPr/>
          </a:p>
        </p:txBody>
      </p:sp>
      <p:graphicFrame>
        <p:nvGraphicFramePr>
          <p:cNvPr id="1406" name="Google Shape;1406;p230"/>
          <p:cNvGraphicFramePr/>
          <p:nvPr/>
        </p:nvGraphicFramePr>
        <p:xfrm>
          <a:off x="952500" y="2169400"/>
          <a:ext cx="3000000" cy="3000000"/>
        </p:xfrm>
        <a:graphic>
          <a:graphicData uri="http://schemas.openxmlformats.org/drawingml/2006/table">
            <a:tbl>
              <a:tblPr>
                <a:noFill/>
                <a:tableStyleId>{3C356286-B6CA-46B5-88E6-B7493275E506}</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2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1412" name="Google Shape;1412;p2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Occam's Razor</a:t>
            </a:r>
            <a:r>
              <a:rPr lang="en"/>
              <a:t> is the observation that from </a:t>
            </a:r>
            <a:r>
              <a:rPr lang="en"/>
              <a:t>multiple</a:t>
            </a:r>
            <a:r>
              <a:rPr lang="en"/>
              <a:t> hypothesis that fit the same training examples, the finger-quotes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220" name="Google Shape;22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a:t>
            </a:r>
            <a:r>
              <a:rPr b="1" lang="en"/>
              <a:t>paperclip maximizer</a:t>
            </a:r>
            <a:r>
              <a:rPr lang="en"/>
              <a:t>" problem of AI ethics</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2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 for Classifiers</a:t>
            </a:r>
            <a:endParaRPr/>
          </a:p>
        </p:txBody>
      </p:sp>
      <p:sp>
        <p:nvSpPr>
          <p:cNvPr id="1418" name="Google Shape;1418;p2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b="1" lang="en"/>
              <a:t>No Free Lunch Theorem</a:t>
            </a:r>
            <a:r>
              <a:rPr lang="en"/>
              <a:t> says that </a:t>
            </a:r>
            <a:r>
              <a:rPr lang="en"/>
              <a:t>over all possible worlds, every learning algorithm is equally good on average!</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exactly half of the possible worlds, the other wins in the other half</a:t>
            </a:r>
            <a:endParaRPr/>
          </a:p>
          <a:p>
            <a:pPr indent="-342900" lvl="0" marL="457200" rtl="0" algn="l">
              <a:spcBef>
                <a:spcPts val="0"/>
              </a:spcBef>
              <a:spcAft>
                <a:spcPts val="0"/>
              </a:spcAft>
              <a:buSzPts val="1800"/>
              <a:buChar char="●"/>
            </a:pPr>
            <a:r>
              <a:rPr lang="en"/>
              <a:t>If an algorithm performs well in some class of problems, then it necessarily must pay for this by degraded performance on other problems</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2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424" name="Google Shape;1424;p2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a:t>
            </a:r>
            <a:r>
              <a:rPr b="1" lang="en"/>
              <a:t>bias</a:t>
            </a:r>
            <a:r>
              <a:rPr lang="en"/>
              <a:t>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assumptions</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430" name="Google Shape;1430;p2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separate classifiers independently using the same learning algorithm</a:t>
            </a:r>
            <a:endParaRPr/>
          </a:p>
          <a:p>
            <a:pPr indent="-342900" lvl="0" marL="457200" rtl="0" algn="l">
              <a:spcBef>
                <a:spcPts val="0"/>
              </a:spcBef>
              <a:spcAft>
                <a:spcPts val="0"/>
              </a:spcAft>
              <a:buSzPts val="1800"/>
              <a:buChar char="●"/>
            </a:pPr>
            <a:r>
              <a:rPr lang="en"/>
              <a:t>The </a:t>
            </a:r>
            <a:r>
              <a:rPr b="1" lang="en"/>
              <a:t>variance</a:t>
            </a:r>
            <a:r>
              <a:rPr lang="en"/>
              <a:t> of the learning algorithm is the measure of how often these two classifiers disagree with each other on their classifications on unseen inputs</a:t>
            </a:r>
            <a:endParaRPr/>
          </a:p>
          <a:p>
            <a:pPr indent="-342900" lvl="0" marL="457200" rtl="0" algn="l">
              <a:spcBef>
                <a:spcPts val="0"/>
              </a:spcBef>
              <a:spcAft>
                <a:spcPts val="0"/>
              </a:spcAft>
              <a:buSzPts val="1800"/>
              <a:buChar char="●"/>
            </a:pPr>
            <a:r>
              <a:rPr lang="en"/>
              <a:t>Measures how sensitive the learning algorithm is for quirks of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2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436" name="Google Shape;1436;p2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a:t>
            </a:r>
            <a:r>
              <a:rPr b="1" lang="en"/>
              <a:t>Closed World Assumption</a:t>
            </a:r>
            <a:r>
              <a:rPr lang="en"/>
              <a:t>"</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CWA algorithm has maximum bias, but zero variance</a:t>
            </a:r>
            <a:endParaRPr/>
          </a:p>
          <a:p>
            <a:pPr indent="-342900" lvl="0" marL="457200" rtl="0" algn="l">
              <a:spcBef>
                <a:spcPts val="0"/>
              </a:spcBef>
              <a:spcAft>
                <a:spcPts val="0"/>
              </a:spcAft>
              <a:buSzPts val="1800"/>
              <a:buChar char="●"/>
            </a:pPr>
            <a:r>
              <a:rPr lang="en"/>
              <a:t>Consider then another learning algorithm we can call "</a:t>
            </a:r>
            <a:r>
              <a:rPr b="1" lang="en"/>
              <a:t>Coin Flip</a:t>
            </a:r>
            <a:r>
              <a:rPr lang="en"/>
              <a:t>" that tabulates training data, and for unseen inputs, just flips a coin (w/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CF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2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442" name="Google Shape;1442;p2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b="1" lang="en"/>
              <a:t>Hyperparameters</a:t>
            </a:r>
            <a:r>
              <a:rPr lang="en"/>
              <a:t> are parameters that control the learning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when building a decision tree</a:t>
            </a:r>
            <a:endParaRPr/>
          </a:p>
          <a:p>
            <a:pPr indent="-342900" lvl="0" marL="457200" rtl="0" algn="l">
              <a:spcBef>
                <a:spcPts val="0"/>
              </a:spcBef>
              <a:spcAft>
                <a:spcPts val="0"/>
              </a:spcAft>
              <a:buSzPts val="1800"/>
              <a:buChar char="●"/>
            </a:pPr>
            <a:r>
              <a:rPr lang="en"/>
              <a:t>Hyperparameter </a:t>
            </a:r>
            <a:r>
              <a:rPr lang="en"/>
              <a:t>optimization</a:t>
            </a:r>
            <a:r>
              <a:rPr lang="en"/>
              <a:t> is a dark art in machine learning</a:t>
            </a:r>
            <a:endParaRPr/>
          </a:p>
          <a:p>
            <a:pPr indent="-342900" lvl="0" marL="457200" rtl="0" algn="l">
              <a:spcBef>
                <a:spcPts val="0"/>
              </a:spcBef>
              <a:spcAft>
                <a:spcPts val="0"/>
              </a:spcAft>
              <a:buSzPts val="1800"/>
              <a:buChar char="●"/>
            </a:pPr>
            <a:r>
              <a:rPr lang="en"/>
              <a:t>Can use </a:t>
            </a:r>
            <a:r>
              <a:rPr b="1" lang="en"/>
              <a:t>cross-validation</a:t>
            </a:r>
            <a:r>
              <a:rPr lang="en"/>
              <a:t> to increase hyperparameters until performance on validation set decreases</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2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448" name="Google Shape;1448;p2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a:t>
            </a:r>
            <a:r>
              <a:rPr b="1" lang="en"/>
              <a:t>training data</a:t>
            </a:r>
            <a:r>
              <a:rPr lang="en"/>
              <a:t>, </a:t>
            </a:r>
            <a:r>
              <a:rPr b="1" lang="en"/>
              <a:t>validation data</a:t>
            </a:r>
            <a:r>
              <a:rPr lang="en"/>
              <a:t>, and </a:t>
            </a:r>
            <a:r>
              <a:rPr b="1" lang="en"/>
              <a:t>test data</a:t>
            </a:r>
            <a:endParaRPr b="1"/>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a:t>
            </a:r>
            <a:r>
              <a:rPr lang="en"/>
              <a:t>learning</a:t>
            </a:r>
            <a:r>
              <a:rPr lang="en"/>
              <a:t> algorithm is supposed to generalize the underlying patterns in reality the training data comes from</a:t>
            </a:r>
            <a:endParaRPr/>
          </a:p>
          <a:p>
            <a:pPr indent="-342900" lvl="0" marL="457200" rtl="0" algn="l">
              <a:spcBef>
                <a:spcPts val="0"/>
              </a:spcBef>
              <a:spcAft>
                <a:spcPts val="0"/>
              </a:spcAft>
              <a:buSzPts val="1800"/>
              <a:buChar char="●"/>
            </a:pPr>
            <a:r>
              <a:rPr lang="en"/>
              <a:t>As soon as model becomes worse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2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454" name="Google Shape;1454;p2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5" name="Google Shape;1455;p238"/>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2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461" name="Google Shape;1461;p2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identical simpler models all return the same answers</a:t>
            </a:r>
            <a:endParaRPr/>
          </a:p>
          <a:p>
            <a:pPr indent="-342900" lvl="0" marL="457200" rtl="0" algn="l">
              <a:spcBef>
                <a:spcPts val="0"/>
              </a:spcBef>
              <a:spcAft>
                <a:spcPts val="0"/>
              </a:spcAft>
              <a:buSzPts val="1800"/>
              <a:buChar char="●"/>
            </a:pPr>
            <a:r>
              <a:rPr lang="en"/>
              <a:t>When tallying votes for the result, each </a:t>
            </a:r>
            <a:r>
              <a:rPr lang="en"/>
              <a:t>individual</a:t>
            </a:r>
            <a:r>
              <a:rPr lang="en"/>
              <a:t> model can be given the </a:t>
            </a:r>
            <a:r>
              <a:rPr b="1" lang="en"/>
              <a:t>weight</a:t>
            </a:r>
            <a:r>
              <a:rPr lang="en"/>
              <a:t> based on how well it operated on the training data</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2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467" name="Google Shape;1467;p2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for an ensemble,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2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473" name="Google Shape;1473;p2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226" name="Google Shape;22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can affect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a:t>
            </a:r>
            <a:r>
              <a:rPr b="1" lang="en"/>
              <a:t>rationally ignorant</a:t>
            </a:r>
            <a:r>
              <a:rPr lang="en"/>
              <a:t> and not waste time acquiring useless information</a:t>
            </a:r>
            <a:endParaRPr/>
          </a:p>
          <a:p>
            <a:pPr indent="-342900" lvl="0" marL="457200" rtl="0" algn="l">
              <a:spcBef>
                <a:spcPts val="0"/>
              </a:spcBef>
              <a:spcAft>
                <a:spcPts val="0"/>
              </a:spcAft>
              <a:buSzPts val="1800"/>
              <a:buChar char="●"/>
            </a:pPr>
            <a:r>
              <a:rPr lang="en"/>
              <a:t>Information has value only to the extent that it can </a:t>
            </a:r>
            <a:r>
              <a:rPr b="1" lang="en"/>
              <a:t>change</a:t>
            </a:r>
            <a:r>
              <a:rPr lang="en"/>
              <a:t> future actions</a:t>
            </a:r>
            <a:endParaRPr/>
          </a:p>
          <a:p>
            <a:pPr indent="-342900" lvl="0" marL="457200" rtl="0" algn="l">
              <a:spcBef>
                <a:spcPts val="0"/>
              </a:spcBef>
              <a:spcAft>
                <a:spcPts val="0"/>
              </a:spcAft>
              <a:buSzPts val="1800"/>
              <a:buChar char="●"/>
            </a:pPr>
            <a:r>
              <a:rPr lang="en"/>
              <a:t>Unless the new information doesn't actually change the future action you were already planning to do,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2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479" name="Google Shape;1479;p2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a:t>
            </a:r>
            <a:r>
              <a:rPr b="1" lang="en"/>
              <a:t>nearest neighbour</a:t>
            </a:r>
            <a:endParaRPr b="1"/>
          </a:p>
          <a:p>
            <a:pPr indent="-342900" lvl="0" marL="457200" rtl="0" algn="l">
              <a:spcBef>
                <a:spcPts val="0"/>
              </a:spcBef>
              <a:spcAft>
                <a:spcPts val="0"/>
              </a:spcAft>
              <a:buSzPts val="1800"/>
              <a:buChar char="●"/>
            </a:pPr>
            <a:r>
              <a:rPr lang="en"/>
              <a:t>You should </a:t>
            </a:r>
            <a:r>
              <a:rPr b="1" lang="en"/>
              <a:t>normalize</a:t>
            </a:r>
            <a:r>
              <a:rPr lang="en"/>
              <a:t>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a:t>
            </a:r>
            <a:r>
              <a:rPr b="1" lang="en"/>
              <a:t>redundant</a:t>
            </a:r>
            <a:r>
              <a:rPr lang="en"/>
              <a:t> training data points</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2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485" name="Google Shape;1485;p2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(kinda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a:t>
            </a:r>
            <a:r>
              <a:rPr b="1" lang="en"/>
              <a:t>Naive Bayes Classifier</a:t>
            </a:r>
            <a:r>
              <a:rPr lang="en"/>
              <a:t>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2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491" name="Google Shape;1491;p2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t>
            </a:r>
            <a:r>
              <a:rPr b="1" lang="en"/>
              <a:t>approximately correct</a:t>
            </a:r>
            <a:r>
              <a:rPr lang="en"/>
              <a: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2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497" name="Google Shape;1497;p2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246"/>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2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508" name="Google Shape;1508;p2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b="1" lang="en"/>
              <a:t>Transition model</a:t>
            </a:r>
            <a:r>
              <a:rPr lang="en"/>
              <a:t>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a:t>
            </a:r>
            <a:r>
              <a:rPr b="1" lang="en"/>
              <a:t>reward</a:t>
            </a:r>
            <a:r>
              <a:rPr lang="en"/>
              <a:t>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a:t>
            </a:r>
            <a:r>
              <a:rPr b="1" lang="en"/>
              <a:t>penalties</a:t>
            </a:r>
            <a:endParaRPr b="1"/>
          </a:p>
          <a:p>
            <a:pPr indent="-342900" lvl="0" marL="457200" rtl="0" algn="l">
              <a:spcBef>
                <a:spcPts val="0"/>
              </a:spcBef>
              <a:spcAft>
                <a:spcPts val="0"/>
              </a:spcAft>
              <a:buSzPts val="1800"/>
              <a:buChar char="●"/>
            </a:pPr>
            <a:r>
              <a:rPr lang="en"/>
              <a:t>State </a:t>
            </a:r>
            <a:r>
              <a:rPr lang="en"/>
              <a:t>space</a:t>
            </a:r>
            <a:r>
              <a:rPr lang="en"/>
              <a:t> may be </a:t>
            </a:r>
            <a:r>
              <a:rPr b="1" lang="en"/>
              <a:t>episodic</a:t>
            </a:r>
            <a:r>
              <a:rPr lang="en"/>
              <a:t> so that some states are </a:t>
            </a:r>
            <a:r>
              <a:rPr b="1" lang="en"/>
              <a:t>terminal</a:t>
            </a:r>
            <a:endParaRPr b="1"/>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2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514" name="Google Shape;1514;p2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in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520" name="Google Shape;1520;p2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a:t>
            </a:r>
            <a:r>
              <a:rPr b="1" lang="en"/>
              <a:t>policy</a:t>
            </a:r>
            <a:r>
              <a:rPr lang="en"/>
              <a:t>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reaching the state doesn't matter, policy can be </a:t>
            </a:r>
            <a:r>
              <a:rPr b="1" lang="en"/>
              <a:t>deterministic</a:t>
            </a:r>
            <a:r>
              <a:rPr lang="en"/>
              <a:t>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and during the training stage policies should by randomized</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2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526" name="Google Shape;1526;p2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Also 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 selection</a:t>
            </a:r>
            <a:endParaRPr/>
          </a:p>
        </p:txBody>
      </p:sp>
      <p:pic>
        <p:nvPicPr>
          <p:cNvPr id="1527" name="Google Shape;1527;p250"/>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533" name="Google Shape;1533;p2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a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a:t>
            </a:r>
            <a:r>
              <a:rPr b="1" lang="en"/>
              <a:t>discounting factor</a:t>
            </a:r>
            <a:r>
              <a:rPr lang="en"/>
              <a:t>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 only</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a:t>
            </a:r>
            <a:r>
              <a:rPr b="1" lang="en"/>
              <a:t>Bellman equations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2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539" name="Google Shape;1539;p2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a:t>
            </a:r>
            <a:r>
              <a:rPr b="1" lang="en"/>
              <a:t>utility</a:t>
            </a:r>
            <a:r>
              <a:rPr lang="en"/>
              <a:t>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baseline="-25000" lang="en"/>
              <a:t>𝛑</a:t>
            </a:r>
            <a:r>
              <a:rPr lang="en"/>
              <a:t>(</a:t>
            </a:r>
            <a:r>
              <a:rPr i="1" lang="en"/>
              <a:t>s</a:t>
            </a:r>
            <a:r>
              <a:rPr lang="en"/>
              <a:t>) of the given state </a:t>
            </a:r>
            <a:r>
              <a:rPr i="1" lang="en"/>
              <a:t>s</a:t>
            </a:r>
            <a:r>
              <a:rPr lang="en"/>
              <a:t> is the expected sum of rewards by following the policy 𝛑 starting from that state</a:t>
            </a:r>
            <a:endParaRPr/>
          </a:p>
          <a:p>
            <a:pPr indent="-342900" lvl="0" marL="457200" rtl="0" algn="l">
              <a:spcBef>
                <a:spcPts val="0"/>
              </a:spcBef>
              <a:spcAft>
                <a:spcPts val="0"/>
              </a:spcAft>
              <a:buSzPts val="1800"/>
              <a:buChar char="●"/>
            </a:pPr>
            <a:r>
              <a:rPr lang="en"/>
              <a:t>State utilities are connected to each other with </a:t>
            </a:r>
            <a:r>
              <a:rPr b="1" lang="en"/>
              <a:t>Bellman equation</a:t>
            </a:r>
            <a:br>
              <a:rPr lang="en"/>
            </a:br>
            <a:br>
              <a:rPr lang="en"/>
            </a:br>
            <a:r>
              <a:rPr lang="en"/>
              <a:t>	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Says that the utility of the state equals its local reward, plus the discounted rewards starting from the successor state after best action</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2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545" name="Google Shape;1545;p2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a:t>
            </a:r>
            <a:r>
              <a:rPr b="1" lang="en"/>
              <a:t>state-action pair</a:t>
            </a:r>
            <a:r>
              <a:rPr lang="en"/>
              <a:t>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2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551" name="Google Shape;1551;p2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2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557" name="Google Shape;1557;p2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58" name="Google Shape;1558;p255"/>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256"/>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564" name="Google Shape;1564;p2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optimal</a:t>
            </a:r>
            <a:r>
              <a:rPr lang="en"/>
              <a:t> policy </a:t>
            </a:r>
            <a:r>
              <a:rPr lang="en"/>
              <a:t>𝛑*</a:t>
            </a:r>
            <a:r>
              <a:rPr lang="en"/>
              <a:t> is sufficient for optimal action</a:t>
            </a:r>
            <a:endParaRPr/>
          </a:p>
          <a:p>
            <a:pPr indent="-342900" lvl="0" marL="457200" rtl="0" algn="l">
              <a:spcBef>
                <a:spcPts val="0"/>
              </a:spcBef>
              <a:spcAft>
                <a:spcPts val="0"/>
              </a:spcAft>
              <a:buSzPts val="1800"/>
              <a:buChar char="●"/>
            </a:pPr>
            <a:r>
              <a:rPr lang="en"/>
              <a:t>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2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570" name="Google Shape;1570;p2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a:t>
            </a:r>
            <a:r>
              <a:rPr b="1" lang="en"/>
              <a:t>dynamic programming</a:t>
            </a:r>
            <a:r>
              <a:rPr lang="en"/>
              <a:t>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all states in this order</a:t>
            </a:r>
            <a:endParaRPr/>
          </a:p>
          <a:p>
            <a:pPr indent="-342900" lvl="0" marL="457200" rtl="0" algn="l">
              <a:spcBef>
                <a:spcPts val="0"/>
              </a:spcBef>
              <a:spcAft>
                <a:spcPts val="0"/>
              </a:spcAft>
              <a:buSzPts val="1800"/>
              <a:buChar char="●"/>
            </a:pPr>
            <a:r>
              <a:rPr lang="en"/>
              <a:t>When the loop arrives to look at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 from Bellman equation</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2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576" name="Google Shape;1576;p2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2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582" name="Google Shape;1582;p2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need an exponential number of steps to converge</a:t>
            </a:r>
            <a:endParaRPr/>
          </a:p>
          <a:p>
            <a:pPr indent="-342900" lvl="0" marL="457200" rtl="0" algn="l">
              <a:spcBef>
                <a:spcPts val="0"/>
              </a:spcBef>
              <a:spcAft>
                <a:spcPts val="0"/>
              </a:spcAft>
              <a:buSzPts val="1800"/>
              <a:buChar char="●"/>
            </a:pPr>
            <a:r>
              <a:rPr lang="en"/>
              <a:t>The essential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2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588" name="Google Shape;1588;p2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Use your favourite linear algebra solver to solve U(</a:t>
            </a:r>
            <a:r>
              <a:rPr i="1" lang="en"/>
              <a:t>s</a:t>
            </a:r>
            <a:r>
              <a:rPr lang="en"/>
              <a:t>)</a:t>
            </a:r>
            <a:br>
              <a:rPr lang="en"/>
            </a:b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2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594" name="Google Shape;1594;p2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powerful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237" name="Google Shape;237;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Once the agent executes the chosen action in environment, it is committed to that action, and there are </a:t>
            </a:r>
            <a:r>
              <a:rPr b="1" lang="en"/>
              <a:t>no backsies</a:t>
            </a:r>
            <a:r>
              <a:rPr lang="en"/>
              <a:t> allowed</a:t>
            </a:r>
            <a:endParaRPr/>
          </a:p>
          <a:p>
            <a:pPr indent="-342900" lvl="0" marL="457200" rtl="0" algn="l">
              <a:spcBef>
                <a:spcPts val="0"/>
              </a:spcBef>
              <a:spcAft>
                <a:spcPts val="0"/>
              </a:spcAft>
              <a:buSzPts val="1800"/>
              <a:buChar char="●"/>
            </a:pPr>
            <a:r>
              <a:rPr lang="en"/>
              <a:t>Agent should c</a:t>
            </a:r>
            <a:r>
              <a:rPr lang="en"/>
              <a:t>reate a sufficiently faithful </a:t>
            </a:r>
            <a:r>
              <a:rPr b="1" lang="en"/>
              <a:t>internal model of environment</a:t>
            </a:r>
            <a:r>
              <a:rPr lang="en"/>
              <a:t> to play around with, and use that model to first explore different possibilities</a:t>
            </a:r>
            <a:endParaRPr/>
          </a:p>
          <a:p>
            <a:pPr indent="-342900" lvl="0" marL="457200" rtl="0" algn="l">
              <a:spcBef>
                <a:spcPts val="0"/>
              </a:spcBef>
              <a:spcAft>
                <a:spcPts val="0"/>
              </a:spcAft>
              <a:buSzPts val="1800"/>
              <a:buChar char="●"/>
            </a:pPr>
            <a:r>
              <a:rPr lang="en"/>
              <a:t>Abstract away the details that don't affect action selection for agent</a:t>
            </a:r>
            <a:endParaRPr/>
          </a:p>
          <a:p>
            <a:pPr indent="-342900" lvl="0" marL="457200" rtl="0" algn="l">
              <a:spcBef>
                <a:spcPts val="0"/>
              </a:spcBef>
              <a:spcAft>
                <a:spcPts val="0"/>
              </a:spcAft>
              <a:buSzPts val="1800"/>
              <a:buChar char="●"/>
            </a:pPr>
            <a:r>
              <a:rPr b="1" lang="en"/>
              <a:t>State spaces</a:t>
            </a:r>
            <a:r>
              <a:rPr lang="en"/>
              <a:t>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b="1" lang="en"/>
              <a:t>State space searching</a:t>
            </a:r>
            <a:r>
              <a:rPr lang="en"/>
              <a:t> finds the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2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600" name="Google Shape;1600;p2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a:t>
            </a:r>
            <a:r>
              <a:rPr b="1" lang="en"/>
              <a:t>policy evaluation</a:t>
            </a:r>
            <a:r>
              <a:rPr lang="en"/>
              <a:t> and </a:t>
            </a:r>
            <a:r>
              <a:rPr b="1" lang="en"/>
              <a:t>policy improvement</a:t>
            </a:r>
            <a:r>
              <a:rPr lang="en"/>
              <a: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2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606" name="Google Shape;1606;p2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07" name="Google Shape;1607;p263"/>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2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613" name="Google Shape;1613;p2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7" name="Shape 1617"/>
        <p:cNvGrpSpPr/>
        <p:nvPr/>
      </p:nvGrpSpPr>
      <p:grpSpPr>
        <a:xfrm>
          <a:off x="0" y="0"/>
          <a:ext cx="0" cy="0"/>
          <a:chOff x="0" y="0"/>
          <a:chExt cx="0" cy="0"/>
        </a:xfrm>
      </p:grpSpPr>
      <p:sp>
        <p:nvSpPr>
          <p:cNvPr id="1618" name="Google Shape;1618;p2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619" name="Google Shape;1619;p2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b="1" lang="en"/>
              <a:t>Model-free reinforcement learning</a:t>
            </a:r>
            <a:r>
              <a:rPr lang="en"/>
              <a:t> techniques use this </a:t>
            </a:r>
            <a:r>
              <a:rPr lang="en"/>
              <a:t>information</a:t>
            </a:r>
            <a:r>
              <a:rPr lang="en"/>
              <a:t> only implicitly, converging to optimal policies without creating any explicit T or R tables along the way</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2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625" name="Google Shape;1625;p2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get to start at any state</a:t>
            </a:r>
            <a:endParaRPr/>
          </a:p>
          <a:p>
            <a:pPr indent="-342900" lvl="0" marL="457200" rtl="0" algn="l">
              <a:spcBef>
                <a:spcPts val="0"/>
              </a:spcBef>
              <a:spcAft>
                <a:spcPts val="0"/>
              </a:spcAft>
              <a:buSzPts val="1800"/>
              <a:buChar char="●"/>
            </a:pPr>
            <a:r>
              <a:rPr lang="en"/>
              <a:t>Generate a large number of training samples following the policy 𝛑</a:t>
            </a:r>
            <a:endParaRPr/>
          </a:p>
          <a:p>
            <a:pPr indent="-342900" lvl="0" marL="457200" rtl="0" algn="l">
              <a:spcBef>
                <a:spcPts val="0"/>
              </a:spcBef>
              <a:spcAft>
                <a:spcPts val="0"/>
              </a:spcAft>
              <a:buSzPts val="1800"/>
              <a:buChar char="●"/>
            </a:pPr>
            <a:r>
              <a:rPr lang="en"/>
              <a:t>After generating training examples, 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2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631" name="Google Shape;1631;p2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a:t>
            </a:r>
            <a:r>
              <a:rPr b="1" lang="en"/>
              <a:t>temporal </a:t>
            </a:r>
            <a:r>
              <a:rPr b="1" lang="en"/>
              <a:t>difference</a:t>
            </a:r>
            <a:r>
              <a:rPr b="1" lang="en"/>
              <a:t> learning</a:t>
            </a:r>
            <a:r>
              <a:rPr lang="en"/>
              <a:t>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a:t>
            </a:r>
            <a:r>
              <a:rPr b="1" lang="en"/>
              <a:t>learning rate</a:t>
            </a:r>
            <a:r>
              <a:rPr lang="en"/>
              <a:t> of TD-algorithm</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2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637" name="Google Shape;1637;p2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b="1" lang="en"/>
              <a:t>Active reinforcement learning</a:t>
            </a:r>
            <a:r>
              <a:rPr lang="en"/>
              <a:t>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a:p>
          <a:p>
            <a:pPr indent="-342900" lvl="0" marL="457200" rtl="0" algn="l">
              <a:spcBef>
                <a:spcPts val="0"/>
              </a:spcBef>
              <a:spcAft>
                <a:spcPts val="0"/>
              </a:spcAft>
              <a:buSzPts val="1800"/>
              <a:buChar char="●"/>
            </a:pPr>
            <a:r>
              <a:rPr lang="en"/>
              <a:t>Further training </a:t>
            </a:r>
            <a:r>
              <a:rPr lang="en"/>
              <a:t>samples generated using this updated policy</a:t>
            </a:r>
            <a:endParaRPr/>
          </a:p>
          <a:p>
            <a:pPr indent="0" lvl="0" marL="0" rtl="0" algn="l">
              <a:spcBef>
                <a:spcPts val="1200"/>
              </a:spcBef>
              <a:spcAft>
                <a:spcPts val="1200"/>
              </a:spcAft>
              <a:buNone/>
            </a:pPr>
            <a:r>
              <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2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643" name="Google Shape;1643;p2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2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649" name="Google Shape;1649;p2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Softmax</a:t>
            </a:r>
            <a:r>
              <a:rPr lang="en"/>
              <a:t> is an 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2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655" name="Google Shape;1655;p2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a:t>
            </a:r>
            <a:r>
              <a:rPr b="1" lang="en"/>
              <a:t>temporal difference update</a:t>
            </a:r>
            <a:r>
              <a:rPr lang="en"/>
              <a:t> to state-action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a:t>
            </a:r>
            <a:r>
              <a:rPr b="1" lang="en"/>
              <a:t>SARSA rule</a:t>
            </a:r>
            <a:r>
              <a:rPr lang="en"/>
              <a:t> looks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Famous State Spaces</a:t>
            </a:r>
            <a:endParaRPr/>
          </a:p>
        </p:txBody>
      </p:sp>
      <p:sp>
        <p:nvSpPr>
          <p:cNvPr id="243" name="Google Shape;24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244" name="Google Shape;244;p38"/>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45" name="Google Shape;245;p38"/>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2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661" name="Google Shape;1661;p2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the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a:t>
            </a:r>
            <a:r>
              <a:rPr b="1" lang="en"/>
              <a:t>exponentially decaying</a:t>
            </a:r>
            <a:r>
              <a:rPr lang="en"/>
              <a:t> weights for summing up the rewards ahead in the training sequence</a:t>
            </a:r>
            <a:endParaRPr/>
          </a:p>
          <a:p>
            <a:pPr indent="-342900" lvl="0" marL="457200" rtl="0" algn="l">
              <a:spcBef>
                <a:spcPts val="0"/>
              </a:spcBef>
              <a:spcAft>
                <a:spcPts val="0"/>
              </a:spcAft>
              <a:buSzPts val="1800"/>
              <a:buChar char="●"/>
            </a:pPr>
            <a:r>
              <a:rPr lang="en"/>
              <a:t>Parameter λ is in range [0, 1], easy update rule</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2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667" name="Google Shape;1667;p2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2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673" name="Google Shape;1673;p2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all possible states</a:t>
            </a:r>
            <a:endParaRPr/>
          </a:p>
          <a:p>
            <a:pPr indent="-342900" lvl="0" marL="457200" rtl="0" algn="l">
              <a:spcBef>
                <a:spcPts val="0"/>
              </a:spcBef>
              <a:spcAft>
                <a:spcPts val="0"/>
              </a:spcAft>
              <a:buSzPts val="1800"/>
              <a:buChar char="●"/>
            </a:pPr>
            <a:r>
              <a:rPr lang="en"/>
              <a:t>Must generalize the knowledge acquired in the visited states to unseen states that are in some sense "similar" to those visited states</a:t>
            </a:r>
            <a:endParaRPr/>
          </a:p>
          <a:p>
            <a:pPr indent="-342900" lvl="0" marL="457200" rtl="0" algn="l">
              <a:spcBef>
                <a:spcPts val="0"/>
              </a:spcBef>
              <a:spcAft>
                <a:spcPts val="0"/>
              </a:spcAft>
              <a:buSzPts val="1800"/>
              <a:buChar char="●"/>
            </a:pPr>
            <a:r>
              <a:rPr lang="en"/>
              <a:t>Project a complex state into a smaller </a:t>
            </a:r>
            <a:r>
              <a:rPr b="1" lang="en"/>
              <a:t>feature vector</a:t>
            </a:r>
            <a:endParaRPr b="1"/>
          </a:p>
          <a:p>
            <a:pPr indent="-342900" lvl="0" marL="457200" rtl="0" algn="l">
              <a:spcBef>
                <a:spcPts val="0"/>
              </a:spcBef>
              <a:spcAft>
                <a:spcPts val="0"/>
              </a:spcAft>
              <a:buSzPts val="1800"/>
              <a:buChar char="●"/>
            </a:pPr>
            <a:r>
              <a:rPr lang="en"/>
              <a:t>Use a neural network or similar </a:t>
            </a:r>
            <a:r>
              <a:rPr b="1" lang="en"/>
              <a:t>function approximator</a:t>
            </a:r>
            <a:r>
              <a:rPr lang="en"/>
              <a:t>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2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679" name="Google Shape;1679;p2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surely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repeatedly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a:t>
            </a:r>
            <a:r>
              <a:rPr b="1" lang="en"/>
              <a:t>states</a:t>
            </a:r>
            <a:r>
              <a:rPr lang="en"/>
              <a:t> in the state space that models the environment, versus the </a:t>
            </a:r>
            <a:r>
              <a:rPr b="1" lang="en"/>
              <a:t>nodes</a:t>
            </a:r>
            <a:r>
              <a:rPr lang="en"/>
              <a:t> constructed in the search tree</a:t>
            </a:r>
            <a:endParaRPr/>
          </a:p>
          <a:p>
            <a:pPr indent="-342900" lvl="0" marL="457200" rtl="0" algn="l">
              <a:spcBef>
                <a:spcPts val="0"/>
              </a:spcBef>
              <a:spcAft>
                <a:spcPts val="0"/>
              </a:spcAft>
              <a:buSzPts val="1800"/>
              <a:buChar char="●"/>
            </a:pPr>
            <a:r>
              <a:rPr b="1" lang="en"/>
              <a:t>Nodes correspond to paths in state space</a:t>
            </a:r>
            <a:r>
              <a:rPr lang="en"/>
              <a:t> from start state to current state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Each node has a well-defined </a:t>
            </a:r>
            <a:r>
              <a:rPr b="1" lang="en"/>
              <a:t>distance</a:t>
            </a:r>
            <a:r>
              <a:rPr lang="en"/>
              <a:t>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Frontier Search</a:t>
            </a:r>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state space search algorithms are special cases of </a:t>
            </a:r>
            <a:r>
              <a:rPr b="1" lang="en"/>
              <a:t>frontier search</a:t>
            </a:r>
            <a:endParaRPr b="1"/>
          </a:p>
          <a:p>
            <a:pPr indent="-342900" lvl="0" marL="457200" rtl="0" algn="l">
              <a:spcBef>
                <a:spcPts val="0"/>
              </a:spcBef>
              <a:spcAft>
                <a:spcPts val="0"/>
              </a:spcAft>
              <a:buSzPts val="1800"/>
              <a:buChar char="●"/>
            </a:pPr>
            <a:r>
              <a:rPr lang="en"/>
              <a:t>Maintain a queue of </a:t>
            </a:r>
            <a:r>
              <a:rPr b="1" lang="en"/>
              <a:t>active leaf nodes</a:t>
            </a:r>
            <a:r>
              <a:rPr lang="en"/>
              <a:t> called the </a:t>
            </a:r>
            <a:r>
              <a:rPr b="1" lang="en"/>
              <a:t>frontier</a:t>
            </a:r>
            <a:endParaRPr b="1"/>
          </a:p>
          <a:p>
            <a:pPr indent="-342900" lvl="0" marL="457200" rtl="0" algn="l">
              <a:spcBef>
                <a:spcPts val="0"/>
              </a:spcBef>
              <a:spcAft>
                <a:spcPts val="0"/>
              </a:spcAft>
              <a:buSzPts val="1800"/>
              <a:buChar char="●"/>
            </a:pPr>
            <a:r>
              <a:rPr lang="en"/>
              <a:t>Algorithms pops the next active node from </a:t>
            </a:r>
            <a:r>
              <a:rPr lang="en"/>
              <a:t>the</a:t>
            </a:r>
            <a:r>
              <a:rPr lang="en"/>
              <a:t> frontier to </a:t>
            </a:r>
            <a:r>
              <a:rPr b="1" lang="en"/>
              <a:t>expand</a:t>
            </a:r>
            <a:endParaRPr b="1"/>
          </a:p>
          <a:p>
            <a:pPr indent="-342900" lvl="0" marL="457200" rtl="0" algn="l">
              <a:spcBef>
                <a:spcPts val="0"/>
              </a:spcBef>
              <a:spcAft>
                <a:spcPts val="0"/>
              </a:spcAft>
              <a:buSzPts val="1800"/>
              <a:buChar char="●"/>
            </a:pPr>
            <a:r>
              <a:rPr lang="en"/>
              <a:t>Expanding a leaf node adds all its children to the tree and frontier</a:t>
            </a:r>
            <a:endParaRPr/>
          </a:p>
          <a:p>
            <a:pPr indent="-342900" lvl="0" marL="457200" rtl="0" algn="l">
              <a:spcBef>
                <a:spcPts val="0"/>
              </a:spcBef>
              <a:spcAft>
                <a:spcPts val="0"/>
              </a:spcAft>
              <a:buSzPts val="1800"/>
              <a:buChar char="●"/>
            </a:pPr>
            <a:r>
              <a:rPr lang="en"/>
              <a:t>Algorithm </a:t>
            </a:r>
            <a:r>
              <a:rPr b="1" lang="en"/>
              <a:t>terminates when a goal node is chosen for expansion</a:t>
            </a:r>
            <a:endParaRPr b="1"/>
          </a:p>
          <a:p>
            <a:pPr indent="-342900" lvl="0" marL="457200" rtl="0" algn="l">
              <a:spcBef>
                <a:spcPts val="0"/>
              </a:spcBef>
              <a:spcAft>
                <a:spcPts val="0"/>
              </a:spcAft>
              <a:buSzPts val="1800"/>
              <a:buChar char="●"/>
            </a:pPr>
            <a:r>
              <a:rPr lang="en"/>
              <a:t>Note: when goal node is added as a leaf, can't terminate yet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Algorithms As Special Cases of Frontier Search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Breadth-first search</a:t>
            </a:r>
            <a:r>
              <a:rPr lang="en"/>
              <a:t>: use a </a:t>
            </a:r>
            <a:r>
              <a:rPr b="1" lang="en"/>
              <a:t>FIFO </a:t>
            </a:r>
            <a:r>
              <a:rPr b="1" lang="en"/>
              <a:t>queue</a:t>
            </a:r>
            <a:r>
              <a:rPr lang="en"/>
              <a:t> as frontier</a:t>
            </a:r>
            <a:endParaRPr/>
          </a:p>
          <a:p>
            <a:pPr indent="-342900" lvl="0" marL="457200" rtl="0" algn="l">
              <a:spcBef>
                <a:spcPts val="0"/>
              </a:spcBef>
              <a:spcAft>
                <a:spcPts val="0"/>
              </a:spcAft>
              <a:buSzPts val="1800"/>
              <a:buChar char="●"/>
            </a:pPr>
            <a:r>
              <a:rPr b="1" lang="en"/>
              <a:t>Depth-first search</a:t>
            </a:r>
            <a:r>
              <a:rPr lang="en"/>
              <a:t>: use a </a:t>
            </a:r>
            <a:r>
              <a:rPr b="1" lang="en"/>
              <a:t>LIFO stack</a:t>
            </a:r>
            <a:r>
              <a:rPr lang="en"/>
              <a:t> as frontier</a:t>
            </a:r>
            <a:endParaRPr/>
          </a:p>
          <a:p>
            <a:pPr indent="-342900" lvl="0" marL="457200" rtl="0" algn="l">
              <a:spcBef>
                <a:spcPts val="0"/>
              </a:spcBef>
              <a:spcAft>
                <a:spcPts val="0"/>
              </a:spcAft>
              <a:buSzPts val="1800"/>
              <a:buChar char="●"/>
            </a:pPr>
            <a:r>
              <a:rPr b="1" lang="en"/>
              <a:t>Uniform cost search</a:t>
            </a:r>
            <a:r>
              <a:rPr lang="en"/>
              <a:t>: use a </a:t>
            </a:r>
            <a:r>
              <a:rPr b="1" lang="en"/>
              <a:t>priority queue</a:t>
            </a:r>
            <a:r>
              <a:rPr lang="en"/>
              <a:t> as frontier, always expand frontier node </a:t>
            </a:r>
            <a:r>
              <a:rPr i="1" lang="en"/>
              <a:t>s</a:t>
            </a:r>
            <a:r>
              <a:rPr lang="en"/>
              <a:t> with lowest path cost </a:t>
            </a:r>
            <a:r>
              <a:rPr i="1" lang="en"/>
              <a:t>g</a:t>
            </a:r>
            <a:r>
              <a:rPr lang="en"/>
              <a:t>(</a:t>
            </a:r>
            <a:r>
              <a:rPr i="1" lang="en"/>
              <a:t>s</a:t>
            </a:r>
            <a:r>
              <a:rPr lang="en"/>
              <a:t>)</a:t>
            </a:r>
            <a:endParaRPr/>
          </a:p>
          <a:p>
            <a:pPr indent="-342900" lvl="0" marL="457200" rtl="0" algn="l">
              <a:spcBef>
                <a:spcPts val="0"/>
              </a:spcBef>
              <a:spcAft>
                <a:spcPts val="0"/>
              </a:spcAft>
              <a:buSzPts val="1800"/>
              <a:buChar char="●"/>
            </a:pPr>
            <a:r>
              <a:rPr lang="en"/>
              <a:t>Uniform cost search is special case of Dijkstra's algorithm restricted to operate in a tree, no node can be reached in two different ways</a:t>
            </a:r>
            <a:endParaRPr/>
          </a:p>
          <a:p>
            <a:pPr indent="-342900" lvl="0" marL="457200" rtl="0" algn="l">
              <a:spcBef>
                <a:spcPts val="0"/>
              </a:spcBef>
              <a:spcAft>
                <a:spcPts val="0"/>
              </a:spcAft>
              <a:buSzPts val="1800"/>
              <a:buChar char="●"/>
            </a:pPr>
            <a:r>
              <a:rPr b="1" lang="en"/>
              <a:t>A*</a:t>
            </a:r>
            <a:r>
              <a:rPr lang="en"/>
              <a:t>: use a </a:t>
            </a:r>
            <a:r>
              <a:rPr b="1" lang="en"/>
              <a:t>priority queue</a:t>
            </a:r>
            <a:r>
              <a:rPr lang="en"/>
              <a:t> as frontier, always expand frontier node </a:t>
            </a:r>
            <a:r>
              <a:rPr i="1" lang="en"/>
              <a:t>s</a:t>
            </a:r>
            <a:r>
              <a:rPr lang="en"/>
              <a:t> with lowest </a:t>
            </a:r>
            <a:r>
              <a:rPr b="1" lang="en"/>
              <a:t>heuristic</a:t>
            </a:r>
            <a:r>
              <a:rPr lang="en"/>
              <a:t> path cost </a:t>
            </a:r>
            <a:r>
              <a:rPr i="1" lang="en"/>
              <a:t>g</a:t>
            </a:r>
            <a:r>
              <a:rPr lang="en"/>
              <a:t>(</a:t>
            </a:r>
            <a:r>
              <a:rPr i="1" lang="en"/>
              <a:t>s</a:t>
            </a:r>
            <a:r>
              <a:rPr lang="en"/>
              <a:t>) + </a:t>
            </a:r>
            <a:r>
              <a:rPr i="1" lang="en"/>
              <a:t>h</a:t>
            </a:r>
            <a:r>
              <a:rPr lang="en"/>
              <a:t>(</a:t>
            </a:r>
            <a:r>
              <a:rPr i="1" lang="en"/>
              <a:t>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 of 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69" name="Google Shape;26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a:t>
            </a:r>
            <a:r>
              <a:rPr b="1" lang="en"/>
              <a:t>conditionally independent</a:t>
            </a:r>
            <a:r>
              <a:rPr lang="en"/>
              <a: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the </a:t>
            </a:r>
            <a:r>
              <a:rPr lang="en"/>
              <a:t>environment</a:t>
            </a:r>
            <a:r>
              <a:rPr lang="en"/>
              <a:t> is fully </a:t>
            </a:r>
            <a:r>
              <a:rPr lang="en"/>
              <a:t>observable, agent doesn't need to maintain history</a:t>
            </a:r>
            <a:endParaRPr/>
          </a:p>
          <a:p>
            <a:pPr indent="-342900" lvl="0" marL="457200" rtl="0" algn="l">
              <a:spcBef>
                <a:spcPts val="0"/>
              </a:spcBef>
              <a:spcAft>
                <a:spcPts val="0"/>
              </a:spcAft>
              <a:buSzPts val="1800"/>
              <a:buChar char="●"/>
            </a:pPr>
            <a:r>
              <a:rPr lang="en"/>
              <a:t>If environment not fully observable, past state information may reveal some otherwise unseen parts of the current state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75" name="Google Shape;27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a:t>
            </a:r>
            <a:r>
              <a:rPr b="1" lang="en"/>
              <a:t>triangle inequality</a:t>
            </a:r>
            <a:r>
              <a:rPr lang="en"/>
              <a:t>: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Monotonic (Consistent) Heuristic</a:t>
            </a:r>
            <a:endParaRPr/>
          </a:p>
        </p:txBody>
      </p:sp>
      <p:sp>
        <p:nvSpPr>
          <p:cNvPr id="281" name="Google Shape;28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 </a:t>
            </a:r>
            <a:r>
              <a:rPr lang="en"/>
              <a:t>algorithm</a:t>
            </a:r>
            <a:r>
              <a:rPr lang="en"/>
              <a:t> to guarantee finding the shortest path, the heuristic must be </a:t>
            </a:r>
            <a:r>
              <a:rPr b="1" lang="en"/>
              <a:t>admissible</a:t>
            </a:r>
            <a:r>
              <a:rPr lang="en"/>
              <a:t> so that it never overestimates the true cost to goal</a:t>
            </a:r>
            <a:endParaRPr/>
          </a:p>
          <a:p>
            <a:pPr indent="-342900" lvl="0" marL="457200" rtl="0" algn="l">
              <a:spcBef>
                <a:spcPts val="0"/>
              </a:spcBef>
              <a:spcAft>
                <a:spcPts val="0"/>
              </a:spcAft>
              <a:buSzPts val="1800"/>
              <a:buChar char="●"/>
            </a:pPr>
            <a:r>
              <a:rPr lang="en"/>
              <a:t>If the heuristic is also </a:t>
            </a:r>
            <a:r>
              <a:rPr b="1" lang="en"/>
              <a:t>monotonic</a:t>
            </a:r>
            <a:r>
              <a:rPr lang="en"/>
              <a:t> (or </a:t>
            </a:r>
            <a:r>
              <a:rPr b="1" lang="en"/>
              <a:t>consistent</a:t>
            </a:r>
            <a:r>
              <a:rPr lang="en"/>
              <a:t>), </a:t>
            </a:r>
            <a:r>
              <a:rPr i="1" lang="en"/>
              <a:t>h</a:t>
            </a:r>
            <a:r>
              <a:rPr lang="en"/>
              <a:t>(</a:t>
            </a:r>
            <a:r>
              <a:rPr i="1" lang="en"/>
              <a:t>u</a:t>
            </a:r>
            <a:r>
              <a:rPr lang="en"/>
              <a:t>) ≤ </a:t>
            </a:r>
            <a:r>
              <a:rPr i="1" lang="en"/>
              <a:t>c</a:t>
            </a:r>
            <a:r>
              <a:rPr lang="en"/>
              <a:t>(</a:t>
            </a:r>
            <a:r>
              <a:rPr i="1" lang="en"/>
              <a:t>u</a:t>
            </a:r>
            <a:r>
              <a:rPr lang="en"/>
              <a:t>, </a:t>
            </a:r>
            <a:r>
              <a:rPr i="1" lang="en"/>
              <a:t>v</a:t>
            </a:r>
            <a:r>
              <a:rPr lang="en"/>
              <a:t>) + </a:t>
            </a:r>
            <a:r>
              <a:rPr i="1" lang="en"/>
              <a:t>h</a:t>
            </a:r>
            <a:r>
              <a:rPr lang="en"/>
              <a:t>(</a:t>
            </a:r>
            <a:r>
              <a:rPr i="1" lang="en"/>
              <a:t>v</a:t>
            </a:r>
            <a:r>
              <a:rPr lang="en"/>
              <a:t>)</a:t>
            </a:r>
            <a:endParaRPr/>
          </a:p>
          <a:p>
            <a:pPr indent="-342900" lvl="0" marL="457200" rtl="0" algn="l">
              <a:spcBef>
                <a:spcPts val="0"/>
              </a:spcBef>
              <a:spcAft>
                <a:spcPts val="0"/>
              </a:spcAft>
              <a:buSzPts val="1800"/>
              <a:buChar char="●"/>
            </a:pPr>
            <a:r>
              <a:rPr lang="en"/>
              <a:t>Distance to goal cannot decrease more than transition cost</a:t>
            </a:r>
            <a:endParaRPr/>
          </a:p>
          <a:p>
            <a:pPr indent="-342900" lvl="0" marL="457200" rtl="0" algn="l">
              <a:spcBef>
                <a:spcPts val="0"/>
              </a:spcBef>
              <a:spcAft>
                <a:spcPts val="0"/>
              </a:spcAft>
              <a:buSzPts val="1800"/>
              <a:buChar char="●"/>
            </a:pPr>
            <a:r>
              <a:rPr lang="en"/>
              <a:t>For example, if </a:t>
            </a:r>
            <a:r>
              <a:rPr i="1" lang="en"/>
              <a:t>h</a:t>
            </a:r>
            <a:r>
              <a:rPr lang="en"/>
              <a:t>(</a:t>
            </a:r>
            <a:r>
              <a:rPr i="1" lang="en"/>
              <a:t>u</a:t>
            </a:r>
            <a:r>
              <a:rPr lang="en"/>
              <a:t>) = 10 and </a:t>
            </a:r>
            <a:r>
              <a:rPr i="1" lang="en"/>
              <a:t>c</a:t>
            </a:r>
            <a:r>
              <a:rPr lang="en"/>
              <a:t>(</a:t>
            </a:r>
            <a:r>
              <a:rPr i="1" lang="en"/>
              <a:t>u</a:t>
            </a:r>
            <a:r>
              <a:rPr lang="en"/>
              <a:t>, </a:t>
            </a:r>
            <a:r>
              <a:rPr i="1" lang="en"/>
              <a:t>v</a:t>
            </a:r>
            <a:r>
              <a:rPr lang="en"/>
              <a:t>) = 6, then </a:t>
            </a:r>
            <a:r>
              <a:rPr i="1" lang="en"/>
              <a:t>h</a:t>
            </a:r>
            <a:r>
              <a:rPr lang="en"/>
              <a:t>(</a:t>
            </a:r>
            <a:r>
              <a:rPr i="1" lang="en"/>
              <a:t>v</a:t>
            </a:r>
            <a:r>
              <a:rPr lang="en"/>
              <a:t>) must be at least 4 (DUCY?)</a:t>
            </a:r>
            <a:endParaRPr/>
          </a:p>
          <a:p>
            <a:pPr indent="-342900" lvl="0" marL="457200" rtl="0" algn="l">
              <a:spcBef>
                <a:spcPts val="0"/>
              </a:spcBef>
              <a:spcAft>
                <a:spcPts val="0"/>
              </a:spcAft>
              <a:buSzPts val="1800"/>
              <a:buChar char="●"/>
            </a:pPr>
            <a:r>
              <a:rPr lang="en"/>
              <a:t>Note that </a:t>
            </a:r>
            <a:r>
              <a:rPr i="1" lang="en"/>
              <a:t>h</a:t>
            </a:r>
            <a:r>
              <a:rPr lang="en"/>
              <a:t>(</a:t>
            </a:r>
            <a:r>
              <a:rPr i="1" lang="en"/>
              <a:t>v</a:t>
            </a:r>
            <a:r>
              <a:rPr lang="en"/>
              <a:t>) = 5 is only a lower bound; could have even </a:t>
            </a:r>
            <a:r>
              <a:rPr i="1" lang="en"/>
              <a:t>h</a:t>
            </a:r>
            <a:r>
              <a:rPr lang="en"/>
              <a:t>(</a:t>
            </a:r>
            <a:r>
              <a:rPr i="1" lang="en"/>
              <a:t>v</a:t>
            </a:r>
            <a:r>
              <a:rPr lang="en"/>
              <a:t>) = 1000000</a:t>
            </a:r>
            <a:endParaRPr/>
          </a:p>
          <a:p>
            <a:pPr indent="-342900" lvl="0" marL="457200" rtl="0" algn="l">
              <a:spcBef>
                <a:spcPts val="0"/>
              </a:spcBef>
              <a:spcAft>
                <a:spcPts val="0"/>
              </a:spcAft>
              <a:buSzPts val="1800"/>
              <a:buChar char="●"/>
            </a:pPr>
            <a:r>
              <a:rPr lang="en"/>
              <a:t>As special case, if </a:t>
            </a:r>
            <a:r>
              <a:rPr i="1" lang="en"/>
              <a:t>h</a:t>
            </a:r>
            <a:r>
              <a:rPr lang="en"/>
              <a:t> is identically 0, this says that 0 ≤ </a:t>
            </a:r>
            <a:r>
              <a:rPr i="1" lang="en"/>
              <a:t>c</a:t>
            </a:r>
            <a:r>
              <a:rPr lang="en"/>
              <a:t>(</a:t>
            </a:r>
            <a:r>
              <a:rPr i="1" lang="en"/>
              <a:t>u</a:t>
            </a:r>
            <a:r>
              <a:rPr lang="en"/>
              <a:t>, </a:t>
            </a:r>
            <a:r>
              <a:rPr i="1" lang="en"/>
              <a:t>v</a:t>
            </a:r>
            <a:r>
              <a:rPr lang="en"/>
              <a:t>) (</a:t>
            </a:r>
            <a:r>
              <a:rPr b="1" lang="en"/>
              <a:t>Dijkstra</a:t>
            </a:r>
            <a:r>
              <a:rPr lang="en"/>
              <a:t>)</a:t>
            </a:r>
            <a:endParaRPr/>
          </a:p>
          <a:p>
            <a:pPr indent="-342900" lvl="0" marL="457200" rtl="0" algn="l">
              <a:spcBef>
                <a:spcPts val="0"/>
              </a:spcBef>
              <a:spcAft>
                <a:spcPts val="0"/>
              </a:spcAft>
              <a:buSzPts val="1800"/>
              <a:buChar char="●"/>
            </a:pPr>
            <a:r>
              <a:rPr lang="en"/>
              <a:t>Using a</a:t>
            </a:r>
            <a:r>
              <a:rPr lang="en"/>
              <a:t> monotonic heuristic, no node will be expanded more than once during the execution of the A*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87" name="Google Shape;28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would only expand the nodes actually on the shortest path </a:t>
            </a:r>
            <a:endParaRPr/>
          </a:p>
          <a:p>
            <a:pPr indent="-342900" lvl="0" marL="457200" rtl="0" algn="l">
              <a:spcBef>
                <a:spcPts val="0"/>
              </a:spcBef>
              <a:spcAft>
                <a:spcPts val="0"/>
              </a:spcAft>
              <a:buSzPts val="1800"/>
              <a:buChar char="●"/>
            </a:pPr>
            <a:r>
              <a:rPr lang="en"/>
              <a:t>Also, a more general result of optimality of A* algorithm itself</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a:t>
            </a:r>
            <a:r>
              <a:rPr b="1" lang="en"/>
              <a:t>must</a:t>
            </a:r>
            <a:r>
              <a:rPr lang="en"/>
              <a: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93" name="Google Shape;29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a:t>
            </a:r>
            <a:r>
              <a:rPr b="1" lang="en"/>
              <a:t>policy</a:t>
            </a:r>
            <a:r>
              <a:rPr lang="en"/>
              <a:t>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304" name="Google Shape;304;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a:t>
            </a:r>
            <a:r>
              <a:rPr b="1" lang="en"/>
              <a:t>other agents</a:t>
            </a:r>
            <a:r>
              <a:rPr lang="en"/>
              <a:t> with possibly conflicting interests also get to act in the same environment</a:t>
            </a:r>
            <a:endParaRPr/>
          </a:p>
          <a:p>
            <a:pPr indent="-342900" lvl="0" marL="457200" rtl="0" algn="l">
              <a:spcBef>
                <a:spcPts val="0"/>
              </a:spcBef>
              <a:spcAft>
                <a:spcPts val="0"/>
              </a:spcAft>
              <a:buSzPts val="1800"/>
              <a:buChar char="●"/>
            </a:pPr>
            <a:r>
              <a:rPr b="1" lang="en"/>
              <a:t>The enemy also gets a vote</a:t>
            </a:r>
            <a:r>
              <a:rPr lang="en"/>
              <a:t>, and </a:t>
            </a:r>
            <a:r>
              <a:rPr b="1" lang="en"/>
              <a:t>no battle plan survives contact with enemy</a:t>
            </a:r>
            <a:endParaRPr b="1"/>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a:t>
            </a:r>
            <a:r>
              <a:rPr b="1" lang="en"/>
              <a:t>NP-complete</a:t>
            </a:r>
            <a:r>
              <a:rPr lang="en"/>
              <a:t>, </a:t>
            </a:r>
            <a:r>
              <a:rPr lang="en"/>
              <a:t>search</a:t>
            </a:r>
            <a:r>
              <a:rPr lang="en"/>
              <a:t> problems become </a:t>
            </a:r>
            <a:r>
              <a:rPr b="1" lang="en"/>
              <a:t>PSPACE-complete</a:t>
            </a:r>
            <a:endParaRPr b="1"/>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310" name="Google Shape;310;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a:t>
            </a:r>
            <a:r>
              <a:rPr b="1" lang="en"/>
              <a:t>two agents</a:t>
            </a:r>
            <a:r>
              <a:rPr lang="en"/>
              <a:t> try to maximize their own rewards</a:t>
            </a:r>
            <a:endParaRPr/>
          </a:p>
          <a:p>
            <a:pPr indent="-342900" lvl="0" marL="457200" rtl="0" algn="l">
              <a:spcBef>
                <a:spcPts val="0"/>
              </a:spcBef>
              <a:spcAft>
                <a:spcPts val="0"/>
              </a:spcAft>
              <a:buSzPts val="1800"/>
              <a:buChar char="●"/>
            </a:pPr>
            <a:r>
              <a:rPr b="1" lang="en"/>
              <a:t>Zero-sum rewards</a:t>
            </a:r>
            <a:r>
              <a:rPr lang="en"/>
              <a:t> shared between these two agents</a:t>
            </a:r>
            <a:endParaRPr/>
          </a:p>
          <a:p>
            <a:pPr indent="-342900" lvl="0" marL="457200" rtl="0" algn="l">
              <a:spcBef>
                <a:spcPts val="0"/>
              </a:spcBef>
              <a:spcAft>
                <a:spcPts val="0"/>
              </a:spcAft>
              <a:buSzPts val="1800"/>
              <a:buChar char="●"/>
            </a:pPr>
            <a:r>
              <a:rPr b="1" lang="en"/>
              <a:t>Complete information</a:t>
            </a:r>
            <a:r>
              <a:rPr lang="en"/>
              <a:t>, </a:t>
            </a:r>
            <a:r>
              <a:rPr b="1" lang="en"/>
              <a:t>deterministic</a:t>
            </a:r>
            <a:r>
              <a:rPr lang="en"/>
              <a:t> and </a:t>
            </a:r>
            <a:r>
              <a:rPr b="1" lang="en"/>
              <a:t>fully</a:t>
            </a:r>
            <a:r>
              <a:rPr b="1" lang="en"/>
              <a:t> observable</a:t>
            </a:r>
            <a:r>
              <a:rPr lang="en"/>
              <a:t> environment</a:t>
            </a:r>
            <a:endParaRPr/>
          </a:p>
          <a:p>
            <a:pPr indent="-342900" lvl="0" marL="457200" rtl="0" algn="l">
              <a:spcBef>
                <a:spcPts val="0"/>
              </a:spcBef>
              <a:spcAft>
                <a:spcPts val="0"/>
              </a:spcAft>
              <a:buSzPts val="1800"/>
              <a:buChar char="●"/>
            </a:pPr>
            <a:r>
              <a:rPr lang="en"/>
              <a:t>Players take </a:t>
            </a:r>
            <a:r>
              <a:rPr b="1" lang="en"/>
              <a:t>alternating turns</a:t>
            </a:r>
            <a:r>
              <a:rPr lang="en"/>
              <a:t> making moves, and get to see the opponent's chosen move before they commit to their own next chosen moves</a:t>
            </a:r>
            <a:endParaRPr/>
          </a:p>
          <a:p>
            <a:pPr indent="-342900" lvl="0" marL="457200" rtl="0" algn="l">
              <a:spcBef>
                <a:spcPts val="0"/>
              </a:spcBef>
              <a:spcAft>
                <a:spcPts val="0"/>
              </a:spcAft>
              <a:buSzPts val="1800"/>
              <a:buChar char="●"/>
            </a:pPr>
            <a:r>
              <a:rPr b="1" lang="en"/>
              <a:t>Combinatorial game theory</a:t>
            </a:r>
            <a:r>
              <a:rPr lang="en"/>
              <a:t> is fully solvable </a:t>
            </a:r>
            <a:r>
              <a:rPr lang="en"/>
              <a:t>in theory</a:t>
            </a:r>
            <a:r>
              <a:rPr lang="en"/>
              <a:t>, not in practice</a:t>
            </a:r>
            <a:endParaRPr/>
          </a:p>
          <a:p>
            <a:pPr indent="-342900" lvl="0" marL="457200" rtl="0" algn="l">
              <a:spcBef>
                <a:spcPts val="0"/>
              </a:spcBef>
              <a:spcAft>
                <a:spcPts val="0"/>
              </a:spcAft>
              <a:buSzPts val="1800"/>
              <a:buChar char="●"/>
            </a:pPr>
            <a:r>
              <a:rPr lang="en"/>
              <a:t>General game theory loosens all these assumptions, and needs more general </a:t>
            </a:r>
            <a:r>
              <a:rPr b="1" lang="en"/>
              <a:t>game theoretical analysis</a:t>
            </a:r>
            <a:r>
              <a:rPr lang="en"/>
              <a:t>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Minimax Search</a:t>
            </a:r>
            <a:endParaRPr/>
          </a:p>
        </p:txBody>
      </p:sp>
      <p:sp>
        <p:nvSpPr>
          <p:cNvPr id="316" name="Google Shape;316;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general purpose minimax search algorithm can play any game</a:t>
            </a:r>
            <a:endParaRPr/>
          </a:p>
          <a:p>
            <a:pPr indent="-342900" lvl="0" marL="457200" rtl="0" algn="l">
              <a:spcBef>
                <a:spcPts val="0"/>
              </a:spcBef>
              <a:spcAft>
                <a:spcPts val="0"/>
              </a:spcAft>
              <a:buSzPts val="1800"/>
              <a:buChar char="●"/>
            </a:pPr>
            <a:r>
              <a:rPr lang="en"/>
              <a:t>Just have to plug in the following subroutines as </a:t>
            </a:r>
            <a:r>
              <a:rPr b="1" lang="en"/>
              <a:t>black box functions</a:t>
            </a:r>
            <a:endParaRPr b="1"/>
          </a:p>
          <a:p>
            <a:pPr indent="-342900" lvl="0" marL="457200" rtl="0" algn="l">
              <a:spcBef>
                <a:spcPts val="0"/>
              </a:spcBef>
              <a:spcAft>
                <a:spcPts val="0"/>
              </a:spcAft>
              <a:buSzPts val="1800"/>
              <a:buChar char="●"/>
            </a:pPr>
            <a:r>
              <a:rPr b="1" lang="en"/>
              <a:t>Move generator</a:t>
            </a:r>
            <a:r>
              <a:rPr lang="en"/>
              <a:t>: subroutine that produces all possible moves in the given state, along with their successor states</a:t>
            </a:r>
            <a:endParaRPr/>
          </a:p>
          <a:p>
            <a:pPr indent="-342900" lvl="0" marL="457200" rtl="0" algn="l">
              <a:spcBef>
                <a:spcPts val="0"/>
              </a:spcBef>
              <a:spcAft>
                <a:spcPts val="0"/>
              </a:spcAft>
              <a:buSzPts val="1800"/>
              <a:buChar char="●"/>
            </a:pPr>
            <a:r>
              <a:rPr lang="en"/>
              <a:t>Move generator possibly with local ordering for move quality</a:t>
            </a:r>
            <a:endParaRPr/>
          </a:p>
          <a:p>
            <a:pPr indent="-342900" lvl="0" marL="457200" rtl="0" algn="l">
              <a:spcBef>
                <a:spcPts val="0"/>
              </a:spcBef>
              <a:spcAft>
                <a:spcPts val="0"/>
              </a:spcAft>
              <a:buSzPts val="1800"/>
              <a:buChar char="●"/>
            </a:pPr>
            <a:r>
              <a:rPr b="1" lang="en"/>
              <a:t>Terminal state recognition</a:t>
            </a:r>
            <a:r>
              <a:rPr lang="en"/>
              <a:t>: recognize that game is over, and return the score</a:t>
            </a:r>
            <a:endParaRPr/>
          </a:p>
          <a:p>
            <a:pPr indent="-342900" lvl="0" marL="457200" rtl="0" algn="l">
              <a:spcBef>
                <a:spcPts val="0"/>
              </a:spcBef>
              <a:spcAft>
                <a:spcPts val="0"/>
              </a:spcAft>
              <a:buSzPts val="1800"/>
              <a:buChar char="●"/>
            </a:pPr>
            <a:r>
              <a:rPr lang="en"/>
              <a:t>For large game trees, need </a:t>
            </a:r>
            <a:r>
              <a:rPr b="1" lang="en"/>
              <a:t>static estimate of state value</a:t>
            </a:r>
            <a:r>
              <a:rPr lang="en"/>
              <a:t>, evaluating how good a state is without </a:t>
            </a:r>
            <a:r>
              <a:rPr lang="en"/>
              <a:t>looking</a:t>
            </a:r>
            <a:r>
              <a:rPr lang="en"/>
              <a:t> at its successors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322" name="Google Shape;322;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a:t>
            </a:r>
            <a:r>
              <a:rPr b="1" lang="en"/>
              <a:t>Nash equilibrium strategy</a:t>
            </a:r>
            <a:r>
              <a:rPr lang="en"/>
              <a:t> that maximizes the expectation for players</a:t>
            </a:r>
            <a:endParaRPr/>
          </a:p>
          <a:p>
            <a:pPr indent="-342900" lvl="0" marL="457200" rtl="0" algn="l">
              <a:spcBef>
                <a:spcPts val="0"/>
              </a:spcBef>
              <a:spcAft>
                <a:spcPts val="0"/>
              </a:spcAft>
              <a:buSzPts val="1800"/>
              <a:buChar char="●"/>
            </a:pPr>
            <a:r>
              <a:rPr lang="en"/>
              <a:t>Other players deviating from their Nash equilibrium strategies can never harm those players who stick to their own Nash equilibrium strategies</a:t>
            </a:r>
            <a:endParaRPr/>
          </a:p>
          <a:p>
            <a:pPr indent="-342900" lvl="0" marL="457200" rtl="0" algn="l">
              <a:spcBef>
                <a:spcPts val="0"/>
              </a:spcBef>
              <a:spcAft>
                <a:spcPts val="0"/>
              </a:spcAft>
              <a:buSzPts val="1800"/>
              <a:buChar char="●"/>
            </a:pPr>
            <a:r>
              <a:rPr lang="en"/>
              <a:t>In general games, Nash equilibrium strategies are </a:t>
            </a:r>
            <a:r>
              <a:rPr b="1" lang="en"/>
              <a:t>probabilistic</a:t>
            </a:r>
            <a:r>
              <a:rPr lang="en"/>
              <a:t> (for example, the game of rock-paper-scissors)</a:t>
            </a:r>
            <a:endParaRPr/>
          </a:p>
          <a:p>
            <a:pPr indent="-342900" lvl="0" marL="457200" rtl="0" algn="l">
              <a:spcBef>
                <a:spcPts val="0"/>
              </a:spcBef>
              <a:spcAft>
                <a:spcPts val="0"/>
              </a:spcAft>
              <a:buSzPts val="1800"/>
              <a:buChar char="●"/>
            </a:pPr>
            <a:r>
              <a:rPr lang="en"/>
              <a:t>For deterministic observable two-player zero-sum games, Nash equilibrium strategy collapses into a single line called the </a:t>
            </a:r>
            <a:r>
              <a:rPr b="1" lang="en"/>
              <a:t>principal variation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GOFAI</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course is given on the </a:t>
            </a:r>
            <a:r>
              <a:rPr b="1" lang="en"/>
              <a:t>Good Old Fashioned AI</a:t>
            </a:r>
            <a:r>
              <a:rPr lang="en"/>
              <a:t> perspective</a:t>
            </a:r>
            <a:endParaRPr/>
          </a:p>
          <a:p>
            <a:pPr indent="-342900" lvl="0" marL="457200" rtl="0" algn="l">
              <a:spcBef>
                <a:spcPts val="0"/>
              </a:spcBef>
              <a:spcAft>
                <a:spcPts val="0"/>
              </a:spcAft>
              <a:buSzPts val="1800"/>
              <a:buChar char="●"/>
            </a:pPr>
            <a:r>
              <a:rPr lang="en"/>
              <a:t>All problems are dealt with using high level </a:t>
            </a:r>
            <a:r>
              <a:rPr b="1" lang="en"/>
              <a:t>symbolic representations</a:t>
            </a:r>
            <a:endParaRPr b="1"/>
          </a:p>
          <a:p>
            <a:pPr indent="-342900" lvl="0" marL="457200" rtl="0" algn="l">
              <a:spcBef>
                <a:spcPts val="0"/>
              </a:spcBef>
              <a:spcAft>
                <a:spcPts val="0"/>
              </a:spcAft>
              <a:buSzPts val="1800"/>
              <a:buChar char="●"/>
            </a:pPr>
            <a:r>
              <a:rPr lang="en"/>
              <a:t>Models consist of </a:t>
            </a:r>
            <a:r>
              <a:rPr lang="en"/>
              <a:t>symbols</a:t>
            </a:r>
            <a:r>
              <a:rPr lang="en"/>
              <a:t> that explicitly refer to things in the problem</a:t>
            </a:r>
            <a:endParaRPr/>
          </a:p>
          <a:p>
            <a:pPr indent="-342900" lvl="0" marL="457200" rtl="0" algn="l">
              <a:spcBef>
                <a:spcPts val="0"/>
              </a:spcBef>
              <a:spcAft>
                <a:spcPts val="0"/>
              </a:spcAft>
              <a:buSzPts val="1800"/>
              <a:buChar char="●"/>
            </a:pPr>
            <a:r>
              <a:rPr lang="en"/>
              <a:t>For example, in a chess playing program, we can identify the exact variables and memory locations that refer to a particular white pawn</a:t>
            </a:r>
            <a:endParaRPr/>
          </a:p>
          <a:p>
            <a:pPr indent="-342900" lvl="0" marL="457200" rtl="0" algn="l">
              <a:spcBef>
                <a:spcPts val="0"/>
              </a:spcBef>
              <a:spcAft>
                <a:spcPts val="0"/>
              </a:spcAft>
              <a:buSzPts val="1800"/>
              <a:buChar char="●"/>
            </a:pPr>
            <a:r>
              <a:rPr lang="en"/>
              <a:t>Philosophical basis on </a:t>
            </a:r>
            <a:r>
              <a:rPr b="1" lang="en"/>
              <a:t>physical symbol system hypothesis</a:t>
            </a:r>
            <a:endParaRPr b="1"/>
          </a:p>
          <a:p>
            <a:pPr indent="-342900" lvl="0" marL="457200" rtl="0" algn="l">
              <a:spcBef>
                <a:spcPts val="0"/>
              </a:spcBef>
              <a:spcAft>
                <a:spcPts val="0"/>
              </a:spcAft>
              <a:buSzPts val="1800"/>
              <a:buChar char="●"/>
            </a:pPr>
            <a:r>
              <a:rPr lang="en"/>
              <a:t>Modern AI advances based on </a:t>
            </a:r>
            <a:r>
              <a:rPr b="1" lang="en"/>
              <a:t>subsymbolic</a:t>
            </a:r>
            <a:r>
              <a:rPr lang="en"/>
              <a:t> and </a:t>
            </a:r>
            <a:r>
              <a:rPr b="1" lang="en"/>
              <a:t>connectionist</a:t>
            </a:r>
            <a:r>
              <a:rPr lang="en"/>
              <a:t> approaches</a:t>
            </a:r>
            <a:endParaRPr/>
          </a:p>
          <a:p>
            <a:pPr indent="-342900" lvl="0" marL="457200" rtl="0" algn="l">
              <a:spcBef>
                <a:spcPts val="0"/>
              </a:spcBef>
              <a:spcAft>
                <a:spcPts val="0"/>
              </a:spcAft>
              <a:buSzPts val="1800"/>
              <a:buChar char="●"/>
            </a:pPr>
            <a:r>
              <a:rPr lang="en"/>
              <a:t>Neural network computation emerges from local actions in network structure</a:t>
            </a:r>
            <a:endParaRPr/>
          </a:p>
          <a:p>
            <a:pPr indent="-342900" lvl="0" marL="457200" rtl="0" algn="l">
              <a:spcBef>
                <a:spcPts val="0"/>
              </a:spcBef>
              <a:spcAft>
                <a:spcPts val="0"/>
              </a:spcAft>
              <a:buSzPts val="1800"/>
              <a:buChar char="●"/>
            </a:pPr>
            <a:r>
              <a:rPr lang="en"/>
              <a:t>These days, "GOFAI is dead"... or is it?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Move Games Might Not Have Equilibrium</a:t>
            </a:r>
            <a:endParaRPr/>
          </a:p>
        </p:txBody>
      </p:sp>
      <p:sp>
        <p:nvSpPr>
          <p:cNvPr id="328" name="Google Shape;328;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Nash equilibrium can be proven to exist for a large number of systems that we can think of as "games"</a:t>
            </a:r>
            <a:endParaRPr/>
          </a:p>
          <a:p>
            <a:pPr indent="-342900" lvl="0" marL="457200" rtl="0" algn="l">
              <a:spcBef>
                <a:spcPts val="0"/>
              </a:spcBef>
              <a:spcAft>
                <a:spcPts val="0"/>
              </a:spcAft>
              <a:buSzPts val="1800"/>
              <a:buChar char="●"/>
            </a:pPr>
            <a:r>
              <a:rPr lang="en"/>
              <a:t>Any number of players, uncertainty, makes no difference</a:t>
            </a:r>
            <a:endParaRPr/>
          </a:p>
          <a:p>
            <a:pPr indent="-342900" lvl="0" marL="457200" rtl="0" algn="l">
              <a:spcBef>
                <a:spcPts val="0"/>
              </a:spcBef>
              <a:spcAft>
                <a:spcPts val="0"/>
              </a:spcAft>
              <a:buSzPts val="1800"/>
              <a:buChar char="●"/>
            </a:pPr>
            <a:r>
              <a:rPr lang="en"/>
              <a:t>If the players can choose from infinite number of moves, Nash equilibrium might not necessarily exist</a:t>
            </a:r>
            <a:endParaRPr/>
          </a:p>
          <a:p>
            <a:pPr indent="-342900" lvl="0" marL="457200" rtl="0" algn="l">
              <a:spcBef>
                <a:spcPts val="0"/>
              </a:spcBef>
              <a:spcAft>
                <a:spcPts val="0"/>
              </a:spcAft>
              <a:buSzPts val="1800"/>
              <a:buChar char="●"/>
            </a:pPr>
            <a:r>
              <a:rPr lang="en"/>
              <a:t>Consider a game where two players </a:t>
            </a:r>
            <a:r>
              <a:rPr lang="en"/>
              <a:t>simultaneously</a:t>
            </a:r>
            <a:r>
              <a:rPr lang="en"/>
              <a:t> say a number, and the larger number wins</a:t>
            </a:r>
            <a:endParaRPr/>
          </a:p>
          <a:p>
            <a:pPr indent="-342900" lvl="0" marL="457200" rtl="0" algn="l">
              <a:spcBef>
                <a:spcPts val="0"/>
              </a:spcBef>
              <a:spcAft>
                <a:spcPts val="0"/>
              </a:spcAft>
              <a:buSzPts val="1800"/>
              <a:buChar char="●"/>
            </a:pPr>
            <a:r>
              <a:rPr lang="en"/>
              <a:t>No Nash equilibrium can possibly exist, naming </a:t>
            </a:r>
            <a:r>
              <a:rPr i="1" lang="en"/>
              <a:t>n</a:t>
            </a:r>
            <a:r>
              <a:rPr lang="en"/>
              <a:t>+1 always dominates </a:t>
            </a:r>
            <a:r>
              <a:rPr i="1" lang="en"/>
              <a:t>n</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334" name="Google Shape;334;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any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You are simply indifferent to what the opponents do, always have a counter</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b="1" lang="en"/>
              <a:t>Trick play</a:t>
            </a:r>
            <a:r>
              <a:rPr lang="en"/>
              <a:t>: make an intentionally suboptimal move that leads to a complex situation, trusting that weaker opponent does not punish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340" name="Google Shape;340;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a:t>
            </a:r>
            <a:r>
              <a:rPr b="1" lang="en"/>
              <a:t>impartial</a:t>
            </a:r>
            <a:r>
              <a:rPr lang="en"/>
              <a:t> so that on their turn, both players can make the exact same moves</a:t>
            </a:r>
            <a:endParaRPr/>
          </a:p>
          <a:p>
            <a:pPr indent="-342900" lvl="0" marL="457200" rtl="0" algn="l">
              <a:spcBef>
                <a:spcPts val="0"/>
              </a:spcBef>
              <a:spcAft>
                <a:spcPts val="0"/>
              </a:spcAft>
              <a:buSzPts val="1800"/>
              <a:buChar char="●"/>
            </a:pPr>
            <a:r>
              <a:rPr lang="en"/>
              <a:t>Opposite of </a:t>
            </a:r>
            <a:r>
              <a:rPr b="1" lang="en"/>
              <a:t>partisan</a:t>
            </a:r>
            <a:r>
              <a:rPr lang="en"/>
              <a:t> games such as checkers, chess and backgammon</a:t>
            </a:r>
            <a:endParaRPr/>
          </a:p>
          <a:p>
            <a:pPr indent="-342900" lvl="0" marL="457200" rtl="0" algn="l">
              <a:spcBef>
                <a:spcPts val="0"/>
              </a:spcBef>
              <a:spcAft>
                <a:spcPts val="0"/>
              </a:spcAft>
              <a:buSzPts val="1800"/>
              <a:buChar char="●"/>
            </a:pPr>
            <a:r>
              <a:rPr b="1" lang="en"/>
              <a:t>Sprague–Grundy theorem</a:t>
            </a:r>
            <a:r>
              <a:rPr lang="en"/>
              <a:t>: any complete information impartial game is essentially equivalent into a position in the game of </a:t>
            </a:r>
            <a:r>
              <a:rPr b="1" lang="en"/>
              <a:t>nim</a:t>
            </a:r>
            <a:endParaRPr b="1"/>
          </a:p>
          <a:p>
            <a:pPr indent="-342900" lvl="0" marL="457200" rtl="0" algn="l">
              <a:spcBef>
                <a:spcPts val="0"/>
              </a:spcBef>
              <a:spcAft>
                <a:spcPts val="0"/>
              </a:spcAft>
              <a:buSzPts val="1800"/>
              <a:buChar char="●"/>
            </a:pPr>
            <a:r>
              <a:rPr lang="en"/>
              <a:t>Some impartial games (most famously, </a:t>
            </a:r>
            <a:r>
              <a:rPr b="1" lang="en"/>
              <a:t>Chomp</a:t>
            </a:r>
            <a:r>
              <a:rPr lang="en"/>
              <a:t>) can be proven a win for first player with a nonconstructive </a:t>
            </a:r>
            <a:r>
              <a:rPr b="1" lang="en"/>
              <a:t>strategy stealing</a:t>
            </a:r>
            <a:r>
              <a:rPr lang="en"/>
              <a:t>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346" name="Google Shape;346;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"When playing against an idiot, you must also play like an idiot"</a:t>
            </a:r>
            <a:endParaRPr/>
          </a:p>
          <a:p>
            <a:pPr indent="-342900" lvl="0" marL="457200" rtl="0" algn="l">
              <a:spcBef>
                <a:spcPts val="0"/>
              </a:spcBef>
              <a:spcAft>
                <a:spcPts val="0"/>
              </a:spcAft>
              <a:buSzPts val="1800"/>
              <a:buChar char="●"/>
            </a:pPr>
            <a:r>
              <a:rPr lang="en"/>
              <a:t>In poker, against player who folds too often, bluff more than optimally</a:t>
            </a:r>
            <a:endParaRPr/>
          </a:p>
          <a:p>
            <a:pPr indent="-342900" lvl="0" marL="457200" rtl="0" algn="l">
              <a:spcBef>
                <a:spcPts val="0"/>
              </a:spcBef>
              <a:spcAft>
                <a:spcPts val="0"/>
              </a:spcAft>
              <a:buSzPts val="1800"/>
              <a:buChar char="●"/>
            </a:pPr>
            <a:r>
              <a:rPr lang="en"/>
              <a:t>In poker, against a wild bluffer, call liberally and raise conservatively</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352" name="Google Shape;352;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to be maximizer and the other minimizer, as if they were stock characters in some cartoon melodrama</a:t>
            </a:r>
            <a:endParaRPr/>
          </a:p>
          <a:p>
            <a:pPr indent="-342900" lvl="0" marL="457200" rtl="0" algn="l">
              <a:spcBef>
                <a:spcPts val="0"/>
              </a:spcBef>
              <a:spcAft>
                <a:spcPts val="0"/>
              </a:spcAft>
              <a:buSzPts val="1800"/>
              <a:buChar char="●"/>
            </a:pPr>
            <a:r>
              <a:rPr b="1" lang="en"/>
              <a:t>Negamax</a:t>
            </a:r>
            <a:r>
              <a:rPr lang="en"/>
              <a:t>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358" name="Google Shape;35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either </a:t>
            </a:r>
            <a:r>
              <a:rPr b="1" lang="en"/>
              <a:t>fail high</a:t>
            </a:r>
            <a:r>
              <a:rPr lang="en"/>
              <a:t> or </a:t>
            </a:r>
            <a:r>
              <a:rPr b="1" lang="en"/>
              <a:t>fail low</a:t>
            </a:r>
            <a:endParaRPr b="1"/>
          </a:p>
          <a:p>
            <a:pPr indent="-342900" lvl="0" marL="457200" rtl="0" algn="l">
              <a:spcBef>
                <a:spcPts val="0"/>
              </a:spcBef>
              <a:spcAft>
                <a:spcPts val="0"/>
              </a:spcAft>
              <a:buSzPts val="1800"/>
              <a:buChar char="●"/>
            </a:pPr>
            <a:r>
              <a:rPr lang="en"/>
              <a:t>As noted earlier, once an action </a:t>
            </a:r>
            <a:r>
              <a:rPr i="1" lang="en"/>
              <a:t>A</a:t>
            </a:r>
            <a:r>
              <a:rPr lang="en"/>
              <a:t> is known to be better than action </a:t>
            </a:r>
            <a:r>
              <a:rPr i="1" lang="en"/>
              <a:t>B</a:t>
            </a:r>
            <a:r>
              <a:rPr lang="en"/>
              <a:t>,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a:t>
            </a:r>
            <a:r>
              <a:rPr b="1" lang="en"/>
              <a:t>null window search</a:t>
            </a:r>
            <a:r>
              <a:rPr lang="en"/>
              <a:t> to determine if the next move is better or worse</a:t>
            </a:r>
            <a:endParaRPr/>
          </a:p>
          <a:p>
            <a:pPr indent="-342900" lvl="0" marL="457200" rtl="0" algn="l">
              <a:spcBef>
                <a:spcPts val="0"/>
              </a:spcBef>
              <a:spcAft>
                <a:spcPts val="0"/>
              </a:spcAft>
              <a:buSzPts val="1800"/>
              <a:buChar char="●"/>
            </a:pPr>
            <a:r>
              <a:rPr lang="en"/>
              <a:t>Only if the next move turns out to be better, evaluate it again but for real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MTD(f)</a:t>
            </a:r>
            <a:endParaRPr/>
          </a:p>
        </p:txBody>
      </p:sp>
      <p:sp>
        <p:nvSpPr>
          <p:cNvPr id="364" name="Google Shape;36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"Memory-Enhanced Test Driver"</a:t>
            </a:r>
            <a:r>
              <a:rPr lang="en"/>
              <a:t> combined with </a:t>
            </a:r>
            <a:r>
              <a:rPr b="1" lang="en"/>
              <a:t>transposition table</a:t>
            </a:r>
            <a:endParaRPr b="1"/>
          </a:p>
          <a:p>
            <a:pPr indent="-342900" lvl="0" marL="457200" rtl="0" algn="l">
              <a:spcBef>
                <a:spcPts val="0"/>
              </a:spcBef>
              <a:spcAft>
                <a:spcPts val="0"/>
              </a:spcAft>
              <a:buSzPts val="1800"/>
              <a:buChar char="●"/>
            </a:pPr>
            <a:r>
              <a:rPr lang="en"/>
              <a:t>An even better application of alpha-beta </a:t>
            </a:r>
            <a:r>
              <a:rPr lang="en"/>
              <a:t>pruning</a:t>
            </a:r>
            <a:r>
              <a:rPr lang="en"/>
              <a:t> discovered in 1994</a:t>
            </a:r>
            <a:endParaRPr/>
          </a:p>
          <a:p>
            <a:pPr indent="-342900" lvl="0" marL="457200" rtl="0" algn="l">
              <a:spcBef>
                <a:spcPts val="0"/>
              </a:spcBef>
              <a:spcAft>
                <a:spcPts val="0"/>
              </a:spcAft>
              <a:buSzPts val="1800"/>
              <a:buChar char="●"/>
            </a:pPr>
            <a:r>
              <a:rPr lang="en"/>
              <a:t>To compute the minimax value of a move, use only null window searches where ɑ = β, initially some local over/under estimate for move value</a:t>
            </a:r>
            <a:endParaRPr/>
          </a:p>
          <a:p>
            <a:pPr indent="-342900" lvl="0" marL="457200" rtl="0" algn="l">
              <a:spcBef>
                <a:spcPts val="0"/>
              </a:spcBef>
              <a:spcAft>
                <a:spcPts val="0"/>
              </a:spcAft>
              <a:buSzPts val="1800"/>
              <a:buChar char="●"/>
            </a:pPr>
            <a:r>
              <a:rPr lang="en"/>
              <a:t>Depending on whether search fails high or low, use binary search approach to pinpoint the value of the move</a:t>
            </a:r>
            <a:endParaRPr/>
          </a:p>
          <a:p>
            <a:pPr indent="-342900" lvl="0" marL="457200" rtl="0" algn="l">
              <a:spcBef>
                <a:spcPts val="0"/>
              </a:spcBef>
              <a:spcAft>
                <a:spcPts val="0"/>
              </a:spcAft>
              <a:buSzPts val="1800"/>
              <a:buChar char="●"/>
            </a:pPr>
            <a:r>
              <a:rPr lang="en"/>
              <a:t>Same as in negascout, can always use best move found so far as ɑ</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370" name="Google Shape;37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all have the same value</a:t>
            </a:r>
            <a:endParaRPr/>
          </a:p>
          <a:p>
            <a:pPr indent="-342900" lvl="0" marL="457200" rtl="0" algn="l">
              <a:spcBef>
                <a:spcPts val="0"/>
              </a:spcBef>
              <a:spcAft>
                <a:spcPts val="0"/>
              </a:spcAft>
              <a:buSzPts val="1800"/>
              <a:buChar char="●"/>
            </a:pPr>
            <a:r>
              <a:rPr lang="en"/>
              <a:t>Idea: use a hash </a:t>
            </a:r>
            <a:r>
              <a:rPr b="1" lang="en"/>
              <a:t>transposition table</a:t>
            </a:r>
            <a:r>
              <a:rPr lang="en"/>
              <a:t> to remember the nodes and their values</a:t>
            </a:r>
            <a:endParaRPr/>
          </a:p>
          <a:p>
            <a:pPr indent="-342900" lvl="0" marL="457200" rtl="0" algn="l">
              <a:spcBef>
                <a:spcPts val="0"/>
              </a:spcBef>
              <a:spcAft>
                <a:spcPts val="0"/>
              </a:spcAft>
              <a:buSzPts val="1800"/>
              <a:buChar char="●"/>
            </a:pPr>
            <a:r>
              <a:rPr lang="en"/>
              <a:t>Combine this with </a:t>
            </a:r>
            <a:r>
              <a:rPr b="1" lang="en"/>
              <a:t>iterative deepening</a:t>
            </a:r>
            <a:r>
              <a:rPr lang="en"/>
              <a:t>: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 Effect and Quiescence</a:t>
            </a:r>
            <a:endParaRPr/>
          </a:p>
        </p:txBody>
      </p:sp>
      <p:sp>
        <p:nvSpPr>
          <p:cNvPr id="376" name="Google Shape;37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Minimax </a:t>
            </a:r>
            <a:r>
              <a:rPr lang="en"/>
              <a:t>algorithm</a:t>
            </a:r>
            <a:r>
              <a:rPr lang="en"/>
              <a:t> can look ahead only some fixed number of </a:t>
            </a:r>
            <a:r>
              <a:rPr b="1" lang="en"/>
              <a:t>plies</a:t>
            </a:r>
            <a:endParaRPr b="1"/>
          </a:p>
          <a:p>
            <a:pPr indent="-342900" lvl="0" marL="457200" rtl="0" algn="l">
              <a:spcBef>
                <a:spcPts val="0"/>
              </a:spcBef>
              <a:spcAft>
                <a:spcPts val="0"/>
              </a:spcAft>
              <a:buSzPts val="1800"/>
              <a:buChar char="●"/>
            </a:pPr>
            <a:r>
              <a:rPr lang="en"/>
              <a:t>Some move might look </a:t>
            </a:r>
            <a:r>
              <a:rPr lang="en"/>
              <a:t>much</a:t>
            </a:r>
            <a:r>
              <a:rPr lang="en"/>
              <a:t> better than it actually is, because it postpones the inevitable loss that is </a:t>
            </a:r>
            <a:r>
              <a:rPr lang="en"/>
              <a:t>beyond</a:t>
            </a:r>
            <a:r>
              <a:rPr lang="en"/>
              <a:t> the lookahead depth </a:t>
            </a:r>
            <a:r>
              <a:rPr b="1" lang="en"/>
              <a:t>horizon</a:t>
            </a:r>
            <a:endParaRPr b="1"/>
          </a:p>
          <a:p>
            <a:pPr indent="-342900" lvl="0" marL="457200" rtl="0" algn="l">
              <a:spcBef>
                <a:spcPts val="0"/>
              </a:spcBef>
              <a:spcAft>
                <a:spcPts val="0"/>
              </a:spcAft>
              <a:buSzPts val="1800"/>
              <a:buChar char="●"/>
            </a:pPr>
            <a:r>
              <a:rPr lang="en"/>
              <a:t>One solution is to extend lookahead depth for positions that are not </a:t>
            </a:r>
            <a:r>
              <a:rPr b="1" lang="en"/>
              <a:t>quiescent</a:t>
            </a:r>
            <a:r>
              <a:rPr lang="en"/>
              <a:t>, where the static evaluation of value of position differs greatly from the </a:t>
            </a:r>
            <a:r>
              <a:rPr lang="en"/>
              <a:t>static</a:t>
            </a:r>
            <a:r>
              <a:rPr lang="en"/>
              <a:t> evaluation of the values of its successor positions</a:t>
            </a:r>
            <a:endParaRPr/>
          </a:p>
          <a:p>
            <a:pPr indent="-342900" lvl="0" marL="457200" rtl="0" algn="l">
              <a:spcBef>
                <a:spcPts val="0"/>
              </a:spcBef>
              <a:spcAft>
                <a:spcPts val="0"/>
              </a:spcAft>
              <a:buSzPts val="1800"/>
              <a:buChar char="●"/>
            </a:pPr>
            <a:r>
              <a:rPr lang="en"/>
              <a:t>Similar situation of </a:t>
            </a:r>
            <a:r>
              <a:rPr b="1" lang="en"/>
              <a:t>thrashing</a:t>
            </a:r>
            <a:r>
              <a:rPr lang="en"/>
              <a:t>: if the player has multiple moves leading to win with different depths, should ensure taking the fastest move</a:t>
            </a:r>
            <a:endParaRPr/>
          </a:p>
          <a:p>
            <a:pPr indent="-342900" lvl="0" marL="457200" rtl="0" algn="l">
              <a:spcBef>
                <a:spcPts val="0"/>
              </a:spcBef>
              <a:spcAft>
                <a:spcPts val="0"/>
              </a:spcAft>
              <a:buSzPts val="1800"/>
              <a:buChar char="●"/>
            </a:pPr>
            <a:r>
              <a:rPr lang="en"/>
              <a:t>Otherwise can get stuck in a "Don't shoot, let's enjoy" situation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382" name="Google Shape;38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microworld</a:t>
            </a:r>
            <a:r>
              <a:rPr lang="en"/>
              <a:t>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surrounding </a:t>
            </a:r>
            <a:r>
              <a:rPr b="1" lang="en"/>
              <a:t>metagame</a:t>
            </a:r>
            <a:endParaRPr b="1"/>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a:t>
            </a:r>
            <a:r>
              <a:rPr b="1" lang="en"/>
              <a:t>Hanson's razor</a:t>
            </a:r>
            <a:r>
              <a:rPr lang="en"/>
              <a:t> (not to be confused with Hanlon's razor)</a:t>
            </a:r>
            <a:endParaRPr/>
          </a:p>
          <a:p>
            <a:pPr indent="-342900" lvl="0" marL="457200" rtl="0" algn="l">
              <a:spcBef>
                <a:spcPts val="0"/>
              </a:spcBef>
              <a:spcAft>
                <a:spcPts val="0"/>
              </a:spcAft>
              <a:buSzPts val="1800"/>
              <a:buChar char="●"/>
            </a:pPr>
            <a:r>
              <a:rPr lang="en"/>
              <a:t>Metagame is important for making the game itself worth playing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rational</a:t>
            </a:r>
            <a:r>
              <a:rPr lang="en"/>
              <a:t> agent is embedded in some environment</a:t>
            </a:r>
            <a:endParaRPr/>
          </a:p>
          <a:p>
            <a:pPr indent="-342900" lvl="0" marL="457200" rtl="0" algn="l">
              <a:spcBef>
                <a:spcPts val="0"/>
              </a:spcBef>
              <a:spcAft>
                <a:spcPts val="0"/>
              </a:spcAft>
              <a:buSzPts val="1800"/>
              <a:buChar char="●"/>
            </a:pPr>
            <a:r>
              <a:rPr lang="en"/>
              <a:t>The agent chooses its </a:t>
            </a:r>
            <a:r>
              <a:rPr b="1" lang="en"/>
              <a:t>actions</a:t>
            </a:r>
            <a:r>
              <a:rPr lang="en"/>
              <a:t> aiming to maximize the expected value of some </a:t>
            </a:r>
            <a:r>
              <a:rPr b="1" lang="en"/>
              <a:t>performance measure</a:t>
            </a:r>
            <a:r>
              <a:rPr lang="en"/>
              <a:t>, based on its </a:t>
            </a:r>
            <a:r>
              <a:rPr b="1" lang="en"/>
              <a:t>observations</a:t>
            </a:r>
            <a:endParaRPr b="1"/>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a:t>
            </a:r>
            <a:r>
              <a:rPr b="1" lang="en"/>
              <a:t>mutually exclusive</a:t>
            </a:r>
            <a:r>
              <a:rPr lang="en"/>
              <a:t> actions, otherwise there wouldn't be any decision making</a:t>
            </a:r>
            <a:endParaRPr/>
          </a:p>
          <a:p>
            <a:pPr indent="-342900" lvl="0" marL="457200" rtl="0" algn="l">
              <a:spcBef>
                <a:spcPts val="0"/>
              </a:spcBef>
              <a:spcAft>
                <a:spcPts val="0"/>
              </a:spcAft>
              <a:buSzPts val="1800"/>
              <a:buChar char="●"/>
            </a:pPr>
            <a:r>
              <a:rPr b="1" lang="en"/>
              <a:t>No backsies</a:t>
            </a:r>
            <a:r>
              <a:rPr lang="en"/>
              <a:t>: agent cannot undo actions to try out different actions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88" name="Google Shape;38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"Bu-bu-but each player just gets his turn at that level of recursion, </a:t>
            </a:r>
            <a:r>
              <a:rPr i="1" lang="en"/>
              <a:t>maaan</a:t>
            </a:r>
            <a:r>
              <a:rPr lang="en"/>
              <a:t>"</a:t>
            </a:r>
            <a:endParaRPr/>
          </a:p>
          <a:p>
            <a:pPr indent="-342900" lvl="0" marL="457200" rtl="0" algn="l">
              <a:spcBef>
                <a:spcPts val="0"/>
              </a:spcBef>
              <a:spcAft>
                <a:spcPts val="0"/>
              </a:spcAft>
              <a:buSzPts val="1800"/>
              <a:buChar char="●"/>
            </a:pPr>
            <a:r>
              <a:rPr lang="en"/>
              <a:t>Not true: adding a third player creates </a:t>
            </a:r>
            <a:r>
              <a:rPr b="1" lang="en"/>
              <a:t>alliances</a:t>
            </a:r>
            <a:r>
              <a:rPr lang="en"/>
              <a:t> and </a:t>
            </a:r>
            <a:r>
              <a:rPr b="1" lang="en"/>
              <a:t>kingmaker</a:t>
            </a:r>
            <a:r>
              <a:rPr lang="en"/>
              <a:t> situations</a:t>
            </a:r>
            <a:endParaRPr/>
          </a:p>
          <a:p>
            <a:pPr indent="-342900" lvl="0" marL="457200" rtl="0" algn="l">
              <a:spcBef>
                <a:spcPts val="0"/>
              </a:spcBef>
              <a:spcAft>
                <a:spcPts val="0"/>
              </a:spcAft>
              <a:buSzPts val="1800"/>
              <a:buChar char="●"/>
            </a:pPr>
            <a:r>
              <a:rPr lang="en"/>
              <a:t>Such situations can't possibly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94" name="Google Shape;39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Nature</a:t>
            </a:r>
            <a:r>
              <a:rPr lang="en"/>
              <a:t>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never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400" name="Google Shape;40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each distribution to its </a:t>
            </a:r>
            <a:r>
              <a:rPr b="1" lang="en"/>
              <a:t>mean</a:t>
            </a:r>
            <a:endParaRPr b="1"/>
          </a:p>
          <a:p>
            <a:pPr indent="-342900" lvl="0" marL="457200" rtl="0" algn="l">
              <a:spcBef>
                <a:spcPts val="0"/>
              </a:spcBef>
              <a:spcAft>
                <a:spcPts val="0"/>
              </a:spcAft>
              <a:buSzPts val="1800"/>
              <a:buChar char="●"/>
            </a:pPr>
            <a:r>
              <a:rPr b="1" lang="en"/>
              <a:t>Expectimax</a:t>
            </a:r>
            <a:r>
              <a:rPr lang="en"/>
              <a:t> as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sufficiently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406" name="Google Shape;40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so that both agents to score better, if the other agent can betray them to grab all the moolah</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a:t>
            </a:r>
            <a:r>
              <a:rPr lang="en"/>
              <a:t> Games</a:t>
            </a:r>
            <a:endParaRPr/>
          </a:p>
        </p:txBody>
      </p:sp>
      <p:sp>
        <p:nvSpPr>
          <p:cNvPr id="412" name="Google Shape;41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shared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a:t>
            </a:r>
            <a:r>
              <a:rPr b="1" lang="en"/>
              <a:t>back channel communications</a:t>
            </a:r>
            <a:r>
              <a:rPr lang="en"/>
              <a:t>,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418" name="Google Shape;41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a:t>
            </a:r>
            <a:r>
              <a:rPr b="1" lang="en"/>
              <a:t>partially observable Markov decision process (POMDP)</a:t>
            </a:r>
            <a:r>
              <a:rPr lang="en"/>
              <a:t>,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do these days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424" name="Google Shape;42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Minimax algorithm assumes a sequential game of alternating turns, so players </a:t>
            </a:r>
            <a:r>
              <a:rPr lang="en"/>
              <a:t>don't have to commit to moves until they have seen the opponent's move</a:t>
            </a:r>
            <a:endParaRPr/>
          </a:p>
          <a:p>
            <a:pPr indent="-334327" lvl="0" marL="457200" rtl="0" algn="l">
              <a:spcBef>
                <a:spcPts val="0"/>
              </a:spcBef>
              <a:spcAft>
                <a:spcPts val="0"/>
              </a:spcAft>
              <a:buSzPct val="100000"/>
              <a:buChar char="●"/>
            </a:pPr>
            <a:r>
              <a:rPr lang="en"/>
              <a:t>Rock-paper-scissors as a sequential game would be pretty boring</a:t>
            </a:r>
            <a:endParaRPr/>
          </a:p>
          <a:p>
            <a:pPr indent="-334327" lvl="0" marL="457200" rtl="0" algn="l">
              <a:spcBef>
                <a:spcPts val="0"/>
              </a:spcBef>
              <a:spcAft>
                <a:spcPts val="0"/>
              </a:spcAft>
              <a:buSzPct val="100000"/>
              <a:buChar char="●"/>
            </a:pPr>
            <a:r>
              <a:rPr b="1" lang="en"/>
              <a:t>Single-shot game</a:t>
            </a:r>
            <a:r>
              <a:rPr lang="en"/>
              <a:t> (e.g. soccer penalty shoot) analyzed as a table whose rows and columns are the possible moves of both players</a:t>
            </a:r>
            <a:endParaRPr/>
          </a:p>
          <a:p>
            <a:pPr indent="-334327" lvl="0" marL="457200" rtl="0" algn="l">
              <a:spcBef>
                <a:spcPts val="0"/>
              </a:spcBef>
              <a:spcAft>
                <a:spcPts val="0"/>
              </a:spcAft>
              <a:buSzPct val="100000"/>
              <a:buChar char="●"/>
            </a:pPr>
            <a:r>
              <a:rPr lang="en"/>
              <a:t>Nash equilibrium strategy no longer a deterministic principal variation line, but a probability distribution of moves for each player</a:t>
            </a:r>
            <a:endParaRPr/>
          </a:p>
          <a:p>
            <a:pPr indent="-334327" lvl="0" marL="457200" rtl="0" algn="l">
              <a:spcBef>
                <a:spcPts val="0"/>
              </a:spcBef>
              <a:spcAft>
                <a:spcPts val="0"/>
              </a:spcAft>
              <a:buSzPct val="100000"/>
              <a:buChar char="●"/>
            </a:pPr>
            <a:r>
              <a:rPr lang="en"/>
              <a:t>Players choose their probability distributions, after which the outcome is out of their hands after they have rolled the random dice to make the actual move</a:t>
            </a:r>
            <a:endParaRPr/>
          </a:p>
          <a:p>
            <a:pPr indent="-334327" lvl="0" marL="457200" rtl="0" algn="l">
              <a:spcBef>
                <a:spcPts val="0"/>
              </a:spcBef>
              <a:spcAft>
                <a:spcPts val="0"/>
              </a:spcAft>
              <a:buSzPct val="100000"/>
              <a:buChar char="●"/>
            </a:pPr>
            <a:r>
              <a:rPr lang="en"/>
              <a:t>"Pre-game is the real game", as the famous expression goes</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435" name="Google Shape;43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a:t>
            </a:r>
            <a:r>
              <a:rPr b="1" lang="en"/>
              <a:t>constraint</a:t>
            </a:r>
            <a:r>
              <a:rPr lang="en"/>
              <a: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a:t>
            </a:r>
            <a:r>
              <a:rPr b="1" lang="en"/>
              <a:t>disjunction</a:t>
            </a:r>
            <a:r>
              <a:rPr lang="en"/>
              <a:t>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a:t>
            </a:r>
            <a:r>
              <a:rPr b="1" lang="en"/>
              <a:t>3-CNF-SAT</a:t>
            </a:r>
            <a:r>
              <a:rPr lang="en"/>
              <a:t> problem is </a:t>
            </a:r>
            <a:r>
              <a:rPr b="1" lang="en"/>
              <a:t>NP-complete</a:t>
            </a: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441" name="Google Shape;44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CSP branches, we can't do anything about it, so the branching factor </a:t>
            </a:r>
            <a:r>
              <a:rPr i="1" lang="en"/>
              <a:t>b</a:t>
            </a:r>
            <a:r>
              <a:rPr lang="en"/>
              <a:t> determines the maximum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a:t>
            </a:r>
            <a:r>
              <a:rPr b="1" lang="en"/>
              <a:t>current variable selection</a:t>
            </a:r>
            <a:endParaRPr b="1"/>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using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b="1" lang="en"/>
              <a:t>Moravec's Paradox</a:t>
            </a:r>
            <a:r>
              <a:rPr lang="en"/>
              <a:t>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being not so good in solving differential equations that govern their flight paths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447" name="Google Shape;44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remaining value after the previous assignments, making that level essentially a "</a:t>
            </a:r>
            <a:r>
              <a:rPr b="1" lang="en"/>
              <a:t>bye</a:t>
            </a:r>
            <a:r>
              <a:rPr lang="en"/>
              <a:t>" for us in an upside-down cup tournament</a:t>
            </a:r>
            <a:endParaRPr/>
          </a:p>
          <a:p>
            <a:pPr indent="-342900" lvl="0" marL="457200" rtl="0" algn="l">
              <a:spcBef>
                <a:spcPts val="0"/>
              </a:spcBef>
              <a:spcAft>
                <a:spcPts val="0"/>
              </a:spcAft>
              <a:buSzPts val="1800"/>
              <a:buChar char="●"/>
            </a:pPr>
            <a:r>
              <a:rPr lang="en"/>
              <a:t>Since we have to fill in every variable anyway, we can't possibly save time by postponing the assignment to that variable to be done later</a:t>
            </a:r>
            <a:endParaRPr/>
          </a:p>
          <a:p>
            <a:pPr indent="-342900" lvl="0" marL="457200" rtl="0" algn="l">
              <a:spcBef>
                <a:spcPts val="0"/>
              </a:spcBef>
              <a:spcAft>
                <a:spcPts val="0"/>
              </a:spcAft>
              <a:buSzPts val="1800"/>
              <a:buChar char="●"/>
            </a:pPr>
            <a:r>
              <a:rPr lang="en"/>
              <a:t>Besides, assigning that variable now eliminates possible values from other unassigned variables that appear in same constraints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453" name="Google Shape;45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will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459" name="Google Shape;45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 track of rows, diagonals and anti-diagonals have already been taken</a:t>
            </a:r>
            <a:endParaRPr/>
          </a:p>
          <a:p>
            <a:pPr indent="-342900" lvl="0" marL="457200" rtl="0" algn="l">
              <a:spcBef>
                <a:spcPts val="0"/>
              </a:spcBef>
              <a:spcAft>
                <a:spcPts val="0"/>
              </a:spcAft>
              <a:buSzPts val="1800"/>
              <a:buChar char="●"/>
            </a:pPr>
            <a:r>
              <a:rPr lang="en"/>
              <a:t>Turn O(</a:t>
            </a:r>
            <a:r>
              <a:rPr i="1" lang="en"/>
              <a:t>n</a:t>
            </a:r>
            <a:r>
              <a:rPr lang="en"/>
              <a:t>) check into O(1) check,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465" name="Google Shape;46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shared (global) </a:t>
            </a:r>
            <a:r>
              <a:rPr b="1" lang="en"/>
              <a:t>undo stack</a:t>
            </a:r>
            <a:r>
              <a:rPr lang="en"/>
              <a:t> is a general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471" name="Google Shape;47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a:t>
            </a:r>
            <a:r>
              <a:rPr b="1" lang="en"/>
              <a:t>Dancing Links</a:t>
            </a:r>
            <a:r>
              <a:rPr lang="en"/>
              <a:t>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be restored back to its previous location in O(1) time!</a:t>
            </a:r>
            <a:endParaRPr/>
          </a:p>
          <a:p>
            <a:pPr indent="-342900" lvl="0" marL="457200" rtl="0" algn="l">
              <a:spcBef>
                <a:spcPts val="0"/>
              </a:spcBef>
              <a:spcAft>
                <a:spcPts val="0"/>
              </a:spcAft>
              <a:buSzPts val="1800"/>
              <a:buChar char="●"/>
            </a:pPr>
            <a:r>
              <a:rPr lang="en"/>
              <a:t>Iterating over the </a:t>
            </a:r>
            <a:r>
              <a:rPr i="1" lang="en"/>
              <a:t>m</a:t>
            </a:r>
            <a:r>
              <a:rPr lang="en"/>
              <a:t> values for current variable takes O(</a:t>
            </a:r>
            <a:r>
              <a:rPr i="1" lang="en"/>
              <a:t>m</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477" name="Google Shape;47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 world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Problems With Cost Functions</a:t>
            </a:r>
            <a:endParaRPr/>
          </a:p>
        </p:txBody>
      </p:sp>
      <p:sp>
        <p:nvSpPr>
          <p:cNvPr id="483" name="Google Shape;48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Constraint</a:t>
            </a:r>
            <a:r>
              <a:rPr lang="en"/>
              <a:t> satisfaction problems can be generalized by finding a solution that not just satisfies the constraints, but optimizes the given </a:t>
            </a:r>
            <a:r>
              <a:rPr b="1" lang="en"/>
              <a:t>cost function</a:t>
            </a:r>
            <a:endParaRPr/>
          </a:p>
          <a:p>
            <a:pPr indent="-342900" lvl="0" marL="457200" rtl="0" algn="l">
              <a:spcBef>
                <a:spcPts val="0"/>
              </a:spcBef>
              <a:spcAft>
                <a:spcPts val="0"/>
              </a:spcAft>
              <a:buSzPts val="1800"/>
              <a:buChar char="●"/>
            </a:pPr>
            <a:r>
              <a:rPr lang="en"/>
              <a:t>CSP's trivial special case of this with cost function 0 for legal solutions</a:t>
            </a:r>
            <a:endParaRPr/>
          </a:p>
          <a:p>
            <a:pPr indent="-342900" lvl="0" marL="457200" rtl="0" algn="l">
              <a:spcBef>
                <a:spcPts val="0"/>
              </a:spcBef>
              <a:spcAft>
                <a:spcPts val="0"/>
              </a:spcAft>
              <a:buSzPts val="1800"/>
              <a:buChar char="●"/>
            </a:pPr>
            <a:r>
              <a:rPr lang="en"/>
              <a:t>More nuanced cost function counts how many constraints are violated</a:t>
            </a:r>
            <a:endParaRPr/>
          </a:p>
          <a:p>
            <a:pPr indent="-342900" lvl="0" marL="457200" rtl="0" algn="l">
              <a:spcBef>
                <a:spcPts val="0"/>
              </a:spcBef>
              <a:spcAft>
                <a:spcPts val="0"/>
              </a:spcAft>
              <a:buSzPts val="1800"/>
              <a:buChar char="●"/>
            </a:pPr>
            <a:r>
              <a:rPr b="1" lang="en"/>
              <a:t>Iterative improvement</a:t>
            </a:r>
            <a:r>
              <a:rPr lang="en"/>
              <a:t> algorithms maintain one complete variable assignment at the time, and </a:t>
            </a:r>
            <a:r>
              <a:rPr lang="en"/>
              <a:t>always</a:t>
            </a:r>
            <a:r>
              <a:rPr lang="en"/>
              <a:t> change individual </a:t>
            </a:r>
            <a:r>
              <a:rPr lang="en"/>
              <a:t>variable</a:t>
            </a:r>
            <a:r>
              <a:rPr lang="en"/>
              <a:t> values</a:t>
            </a:r>
            <a:endParaRPr/>
          </a:p>
          <a:p>
            <a:pPr indent="-342900" lvl="0" marL="457200" rtl="0" algn="l">
              <a:spcBef>
                <a:spcPts val="0"/>
              </a:spcBef>
              <a:spcAft>
                <a:spcPts val="0"/>
              </a:spcAft>
              <a:buSzPts val="1800"/>
              <a:buChar char="●"/>
            </a:pPr>
            <a:r>
              <a:rPr b="1" lang="en"/>
              <a:t>Min-conflicts</a:t>
            </a:r>
            <a:r>
              <a:rPr lang="en"/>
              <a:t>: As long as some constraint is violated, reassign some variable so that the constraint becomes satisfied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Tabu Search</a:t>
            </a:r>
            <a:endParaRPr/>
          </a:p>
        </p:txBody>
      </p:sp>
      <p:sp>
        <p:nvSpPr>
          <p:cNvPr id="489" name="Google Shape;48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improvement of hill climbing to prevent getting stuck in local maxima</a:t>
            </a:r>
            <a:endParaRPr/>
          </a:p>
          <a:p>
            <a:pPr indent="-342900" lvl="0" marL="457200" rtl="0" algn="l">
              <a:spcBef>
                <a:spcPts val="0"/>
              </a:spcBef>
              <a:spcAft>
                <a:spcPts val="0"/>
              </a:spcAft>
              <a:buSzPts val="1800"/>
              <a:buChar char="●"/>
            </a:pPr>
            <a:r>
              <a:rPr lang="en"/>
              <a:t>Maintain a </a:t>
            </a:r>
            <a:r>
              <a:rPr b="1" lang="en"/>
              <a:t>tabu list</a:t>
            </a:r>
            <a:r>
              <a:rPr lang="en"/>
              <a:t> of </a:t>
            </a:r>
            <a:r>
              <a:rPr i="1" lang="en"/>
              <a:t>k</a:t>
            </a:r>
            <a:r>
              <a:rPr lang="en"/>
              <a:t> most </a:t>
            </a:r>
            <a:r>
              <a:rPr lang="en"/>
              <a:t>recently</a:t>
            </a:r>
            <a:r>
              <a:rPr lang="en"/>
              <a:t> visited positions</a:t>
            </a:r>
            <a:endParaRPr/>
          </a:p>
          <a:p>
            <a:pPr indent="-342900" lvl="0" marL="457200" rtl="0" algn="l">
              <a:spcBef>
                <a:spcPts val="0"/>
              </a:spcBef>
              <a:spcAft>
                <a:spcPts val="0"/>
              </a:spcAft>
              <a:buSzPts val="1800"/>
              <a:buChar char="●"/>
            </a:pPr>
            <a:r>
              <a:rPr lang="en"/>
              <a:t>Same as hill climbing, always move to the neighbouring position with the highest value, except that the algorithm is not allowed to move to any position in the tabu list</a:t>
            </a:r>
            <a:endParaRPr/>
          </a:p>
          <a:p>
            <a:pPr indent="-342900" lvl="0" marL="457200" rtl="0" algn="l">
              <a:spcBef>
                <a:spcPts val="0"/>
              </a:spcBef>
              <a:spcAft>
                <a:spcPts val="0"/>
              </a:spcAft>
              <a:buSzPts val="1800"/>
              <a:buChar char="●"/>
            </a:pPr>
            <a:r>
              <a:rPr lang="en"/>
              <a:t>Even a move to a lower-value neighbour position is allowed, if no better position in the tabu list is available</a:t>
            </a:r>
            <a:endParaRPr/>
          </a:p>
          <a:p>
            <a:pPr indent="-342900" lvl="0" marL="457200" rtl="0" algn="l">
              <a:spcBef>
                <a:spcPts val="0"/>
              </a:spcBef>
              <a:spcAft>
                <a:spcPts val="0"/>
              </a:spcAft>
              <a:buSzPts val="1800"/>
              <a:buChar char="●"/>
            </a:pPr>
            <a:r>
              <a:rPr lang="en"/>
              <a:t>Generalization by having multiple </a:t>
            </a:r>
            <a:r>
              <a:rPr lang="en"/>
              <a:t>searches going on </a:t>
            </a:r>
            <a:r>
              <a:rPr lang="en"/>
              <a:t>simultaneously, trying to hill climb while avoiding each other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495" name="Google Shape;49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a:t>
            </a:r>
            <a:r>
              <a:rPr b="1" lang="en"/>
              <a:t>population</a:t>
            </a:r>
            <a:r>
              <a:rPr lang="en"/>
              <a:t> of solution candidates, called a </a:t>
            </a:r>
            <a:r>
              <a:rPr b="1" lang="en"/>
              <a:t>generation</a:t>
            </a:r>
            <a:endParaRPr b="1"/>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a:t>
            </a:r>
            <a:r>
              <a:rPr b="1" lang="en"/>
              <a:t>crossover</a:t>
            </a:r>
            <a:r>
              <a:rPr lang="en"/>
              <a:t> to create two new solutions</a:t>
            </a:r>
            <a:endParaRPr/>
          </a:p>
          <a:p>
            <a:pPr indent="-342900" lvl="0" marL="457200" rtl="0" algn="l">
              <a:spcBef>
                <a:spcPts val="0"/>
              </a:spcBef>
              <a:spcAft>
                <a:spcPts val="0"/>
              </a:spcAft>
              <a:buSzPts val="1800"/>
              <a:buChar char="●"/>
            </a:pPr>
            <a:r>
              <a:rPr lang="en"/>
              <a:t>Possibly </a:t>
            </a:r>
            <a:r>
              <a:rPr b="1" lang="en"/>
              <a:t>mutate</a:t>
            </a:r>
            <a:r>
              <a:rPr lang="en"/>
              <a:t>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501" name="Google Shape;50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b="1" lang="en"/>
              <a:t>No Free Lunch</a:t>
            </a:r>
            <a:r>
              <a:rPr lang="en"/>
              <a:t>" </a:t>
            </a:r>
            <a:r>
              <a:rPr b="1" lang="en"/>
              <a:t>theorem </a:t>
            </a:r>
            <a:r>
              <a:rPr lang="en"/>
              <a:t>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a:t>
            </a:r>
            <a:r>
              <a:rPr b="1" lang="en"/>
              <a:t>building block</a:t>
            </a:r>
            <a:r>
              <a:rPr lang="en"/>
              <a:t>"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Intelligence Doesn't Require Sentience</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animal species have evolved to perform actions that look like they are product of conscious reasoning, despite that fact that "nobody is home"</a:t>
            </a:r>
            <a:endParaRPr/>
          </a:p>
          <a:p>
            <a:pPr indent="-342900" lvl="0" marL="457200" rtl="0" algn="l">
              <a:spcBef>
                <a:spcPts val="0"/>
              </a:spcBef>
              <a:spcAft>
                <a:spcPts val="0"/>
              </a:spcAft>
              <a:buSzPts val="1800"/>
              <a:buChar char="●"/>
            </a:pPr>
            <a:r>
              <a:rPr lang="en"/>
              <a:t>Environmental selection pressure has produced a working state machine whose copies are more successful than their competitors</a:t>
            </a:r>
            <a:endParaRPr/>
          </a:p>
          <a:p>
            <a:pPr indent="-342900" lvl="0" marL="457200" rtl="0" algn="l">
              <a:spcBef>
                <a:spcPts val="0"/>
              </a:spcBef>
              <a:spcAft>
                <a:spcPts val="0"/>
              </a:spcAft>
              <a:buSzPts val="1800"/>
              <a:buChar char="●"/>
            </a:pPr>
            <a:r>
              <a:rPr lang="en"/>
              <a:t>"It's competence, not consciousness, that matters"</a:t>
            </a:r>
            <a:endParaRPr/>
          </a:p>
          <a:p>
            <a:pPr indent="-342900" lvl="0" marL="457200" rtl="0" algn="l">
              <a:spcBef>
                <a:spcPts val="0"/>
              </a:spcBef>
              <a:spcAft>
                <a:spcPts val="0"/>
              </a:spcAft>
              <a:buSzPts val="1800"/>
              <a:buChar char="●"/>
            </a:pPr>
            <a:r>
              <a:rPr lang="en"/>
              <a:t>Also </a:t>
            </a:r>
            <a:r>
              <a:rPr b="1" lang="en"/>
              <a:t>Baldwin effect</a:t>
            </a:r>
            <a:r>
              <a:rPr lang="en"/>
              <a:t> of </a:t>
            </a:r>
            <a:r>
              <a:rPr lang="en"/>
              <a:t>species evolving towards direction where they are more inclined to learn important things about their environment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507" name="Google Shape;50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b="1" lang="en"/>
              <a:t>Elitism</a:t>
            </a:r>
            <a:r>
              <a:rPr lang="en"/>
              <a:t>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a:t>
            </a:r>
            <a:r>
              <a:rPr b="1" lang="en"/>
              <a:t>tournament selection</a:t>
            </a:r>
            <a:r>
              <a:rPr lang="en"/>
              <a:t> (akin to a cup tournament)</a:t>
            </a:r>
            <a:endParaRPr/>
          </a:p>
          <a:p>
            <a:pPr indent="-342900" lvl="0" marL="457200" rtl="0" algn="l">
              <a:spcBef>
                <a:spcPts val="0"/>
              </a:spcBef>
              <a:spcAft>
                <a:spcPts val="0"/>
              </a:spcAft>
              <a:buSzPts val="1800"/>
              <a:buChar char="●"/>
            </a:pPr>
            <a:r>
              <a:rPr lang="en"/>
              <a:t>Can maintain </a:t>
            </a:r>
            <a:r>
              <a:rPr b="1" lang="en"/>
              <a:t>multiple populations</a:t>
            </a:r>
            <a:r>
              <a:rPr lang="en"/>
              <a:t> and evaluate them in parallel, with occasional </a:t>
            </a:r>
            <a:r>
              <a:rPr b="1" lang="en"/>
              <a:t>migration</a:t>
            </a:r>
            <a:r>
              <a:rPr lang="en"/>
              <a:t> of best solutions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513" name="Google Shape;51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a:t>
            </a:r>
            <a:r>
              <a:rPr b="1" lang="en"/>
              <a:t>programs</a:t>
            </a:r>
            <a:endParaRPr b="1"/>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a:t>
            </a:r>
            <a:r>
              <a:rPr b="1" lang="en"/>
              <a:t>parse trees</a:t>
            </a:r>
            <a:endParaRPr b="1"/>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4: Prolog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Have Seen The Future And It Forks</a:t>
            </a:r>
            <a:endParaRPr/>
          </a:p>
        </p:txBody>
      </p:sp>
      <p:sp>
        <p:nvSpPr>
          <p:cNvPr id="524" name="Google Shape;524;p8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A language that doesn't affect the way you think about programming, is not worth knowing.</a:t>
            </a:r>
            <a:r>
              <a:rPr lang="en" sz="1400">
                <a:solidFill>
                  <a:srgbClr val="000000"/>
                </a:solidFill>
                <a:highlight>
                  <a:srgbClr val="FFFFFF"/>
                </a:highlight>
                <a:latin typeface="Arial"/>
                <a:ea typeface="Arial"/>
                <a:cs typeface="Arial"/>
                <a:sym typeface="Arial"/>
              </a:rPr>
              <a:t>" (Alan Perlis)</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Prolog is so simple that one has the sense that sooner or later someone had to discover it. Why did we discover it rather than anyone else?</a:t>
            </a:r>
            <a:r>
              <a:rPr lang="en" sz="1400">
                <a:solidFill>
                  <a:srgbClr val="000000"/>
                </a:solidFill>
                <a:highlight>
                  <a:srgbClr val="FFFFFF"/>
                </a:highlight>
                <a:latin typeface="Arial"/>
                <a:ea typeface="Arial"/>
                <a:cs typeface="Arial"/>
                <a:sym typeface="Arial"/>
              </a:rPr>
              <a:t>" (Alain Colmerauer)</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rgbClr val="FFFFFF"/>
                </a:highlight>
                <a:latin typeface="Arial"/>
                <a:ea typeface="Arial"/>
                <a:cs typeface="Arial"/>
                <a:sym typeface="Arial"/>
              </a:rPr>
              <a:t>"</a:t>
            </a:r>
            <a:r>
              <a:rPr i="1" lang="en" sz="1400">
                <a:solidFill>
                  <a:srgbClr val="000000"/>
                </a:solidFill>
                <a:highlight>
                  <a:srgbClr val="FFFFFF"/>
                </a:highlight>
                <a:latin typeface="Arial"/>
                <a:ea typeface="Arial"/>
                <a:cs typeface="Arial"/>
                <a:sym typeface="Arial"/>
              </a:rPr>
              <a:t>I used Prolog in a comparative languages course. The biggest program we did was a map-coloring one (color a map with only four colors so that no bordering items have the same color, given a mapping of things that border each other). I say biggest because we were given the most time with it. I started out like most people in my class trying to hack the language into letting me code a stinking algorithm to color a stinking map. Then I wrote a test function to check if the map was colored and, in a </a:t>
            </a:r>
            <a:r>
              <a:rPr b="1" i="1" lang="en" sz="1400">
                <a:solidFill>
                  <a:srgbClr val="000000"/>
                </a:solidFill>
                <a:highlight>
                  <a:srgbClr val="FFFFFF"/>
                </a:highlight>
                <a:latin typeface="Arial"/>
                <a:ea typeface="Arial"/>
                <a:cs typeface="Arial"/>
                <a:sym typeface="Arial"/>
              </a:rPr>
              <a:t>flash of prolog</a:t>
            </a:r>
            <a:r>
              <a:rPr i="1" lang="en" sz="1400">
                <a:solidFill>
                  <a:srgbClr val="000000"/>
                </a:solidFill>
                <a:highlight>
                  <a:srgbClr val="FFFFFF"/>
                </a:highlight>
                <a:latin typeface="Arial"/>
                <a:ea typeface="Arial"/>
                <a:cs typeface="Arial"/>
                <a:sym typeface="Arial"/>
              </a:rPr>
              <a:t>, realized that that was really all I needed to code.</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Terms</a:t>
            </a:r>
            <a:endParaRPr/>
          </a:p>
        </p:txBody>
      </p:sp>
      <p:sp>
        <p:nvSpPr>
          <p:cNvPr id="530" name="Google Shape;530;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basic syntactic unit of Prolog programs is a </a:t>
            </a:r>
            <a:r>
              <a:rPr b="1" lang="en"/>
              <a:t>term </a:t>
            </a:r>
            <a:r>
              <a:rPr lang="en"/>
              <a:t>(an </a:t>
            </a:r>
            <a:r>
              <a:rPr b="1" lang="en"/>
              <a:t>expression</a:t>
            </a:r>
            <a:r>
              <a:rPr lang="en"/>
              <a:t>)</a:t>
            </a:r>
            <a:endParaRPr/>
          </a:p>
          <a:p>
            <a:pPr indent="-342900" lvl="0" marL="457200" rtl="0" algn="l">
              <a:spcBef>
                <a:spcPts val="0"/>
              </a:spcBef>
              <a:spcAft>
                <a:spcPts val="0"/>
              </a:spcAft>
              <a:buSzPts val="1800"/>
              <a:buChar char="●"/>
            </a:pPr>
            <a:r>
              <a:rPr lang="en"/>
              <a:t>Structure of l</a:t>
            </a:r>
            <a:r>
              <a:rPr lang="en"/>
              <a:t>egal terms is defined recursively</a:t>
            </a:r>
            <a:endParaRPr/>
          </a:p>
          <a:p>
            <a:pPr indent="-342900" lvl="0" marL="457200" rtl="0" algn="l">
              <a:spcBef>
                <a:spcPts val="0"/>
              </a:spcBef>
              <a:spcAft>
                <a:spcPts val="0"/>
              </a:spcAft>
              <a:buSzPts val="1800"/>
              <a:buChar char="●"/>
            </a:pPr>
            <a:r>
              <a:rPr lang="en"/>
              <a:t>Base cases of recursion are </a:t>
            </a:r>
            <a:r>
              <a:rPr b="1" lang="en"/>
              <a:t>constant</a:t>
            </a:r>
            <a:r>
              <a:rPr lang="en"/>
              <a:t> and </a:t>
            </a:r>
            <a:r>
              <a:rPr b="1" lang="en"/>
              <a:t>symbolic</a:t>
            </a:r>
            <a:r>
              <a:rPr lang="en"/>
              <a:t> </a:t>
            </a:r>
            <a:r>
              <a:rPr b="1" lang="en"/>
              <a:t>literals</a:t>
            </a:r>
            <a:r>
              <a:rPr lang="en"/>
              <a:t>, and </a:t>
            </a:r>
            <a:r>
              <a:rPr b="1" lang="en"/>
              <a:t>variables</a:t>
            </a:r>
            <a:endParaRPr b="1"/>
          </a:p>
          <a:p>
            <a:pPr indent="-342900" lvl="0" marL="457200" rtl="0" algn="l">
              <a:spcBef>
                <a:spcPts val="0"/>
              </a:spcBef>
              <a:spcAft>
                <a:spcPts val="0"/>
              </a:spcAft>
              <a:buSzPts val="1800"/>
              <a:buChar char="●"/>
            </a:pPr>
            <a:r>
              <a:rPr lang="en"/>
              <a:t>Symbolic literals start with </a:t>
            </a:r>
            <a:r>
              <a:rPr b="1" lang="en"/>
              <a:t>lowercase</a:t>
            </a:r>
            <a:r>
              <a:rPr lang="en"/>
              <a:t>, variable names start with </a:t>
            </a:r>
            <a:r>
              <a:rPr b="1" lang="en"/>
              <a:t>uppercase</a:t>
            </a:r>
            <a:endParaRPr b="1"/>
          </a:p>
          <a:p>
            <a:pPr indent="-342900" lvl="0" marL="457200" rtl="0" algn="l">
              <a:spcBef>
                <a:spcPts val="0"/>
              </a:spcBef>
              <a:spcAft>
                <a:spcPts val="0"/>
              </a:spcAft>
              <a:buSzPts val="1800"/>
              <a:buChar char="●"/>
            </a:pPr>
            <a:r>
              <a:rPr b="1" lang="en">
                <a:latin typeface="Consolas"/>
                <a:ea typeface="Consolas"/>
                <a:cs typeface="Consolas"/>
                <a:sym typeface="Consolas"/>
              </a:rPr>
              <a:t>42</a:t>
            </a:r>
            <a:r>
              <a:rPr b="1" lang="en"/>
              <a:t> and </a:t>
            </a:r>
            <a:r>
              <a:rPr b="1" lang="en">
                <a:latin typeface="Consolas"/>
                <a:ea typeface="Consolas"/>
                <a:cs typeface="Consolas"/>
                <a:sym typeface="Consolas"/>
              </a:rPr>
              <a:t>"joe"</a:t>
            </a:r>
            <a:r>
              <a:rPr lang="en"/>
              <a:t> are constant literals, </a:t>
            </a:r>
            <a:r>
              <a:rPr lang="en">
                <a:latin typeface="Consolas"/>
                <a:ea typeface="Consolas"/>
                <a:cs typeface="Consolas"/>
                <a:sym typeface="Consolas"/>
              </a:rPr>
              <a:t>male</a:t>
            </a:r>
            <a:r>
              <a:rPr lang="en"/>
              <a:t> and </a:t>
            </a:r>
            <a:r>
              <a:rPr lang="en">
                <a:latin typeface="Consolas"/>
                <a:ea typeface="Consolas"/>
                <a:cs typeface="Consolas"/>
                <a:sym typeface="Consolas"/>
              </a:rPr>
              <a:t>joe</a:t>
            </a:r>
            <a:r>
              <a:rPr lang="en"/>
              <a:t> symbolic, </a:t>
            </a:r>
            <a:r>
              <a:rPr lang="en">
                <a:latin typeface="Consolas"/>
                <a:ea typeface="Consolas"/>
                <a:cs typeface="Consolas"/>
                <a:sym typeface="Consolas"/>
              </a:rPr>
              <a:t>Joe</a:t>
            </a:r>
            <a:r>
              <a:rPr lang="en"/>
              <a:t> is variable</a:t>
            </a:r>
            <a:endParaRPr/>
          </a:p>
          <a:p>
            <a:pPr indent="-342900" lvl="0" marL="457200" rtl="0" algn="l">
              <a:spcBef>
                <a:spcPts val="0"/>
              </a:spcBef>
              <a:spcAft>
                <a:spcPts val="0"/>
              </a:spcAft>
              <a:buSzPts val="1800"/>
              <a:buChar char="●"/>
            </a:pPr>
            <a:r>
              <a:rPr lang="en"/>
              <a:t>Symbolic literals are not text strings, but an entirely </a:t>
            </a:r>
            <a:r>
              <a:rPr lang="en"/>
              <a:t>different</a:t>
            </a:r>
            <a:r>
              <a:rPr lang="en"/>
              <a:t> thing!</a:t>
            </a:r>
            <a:endParaRPr/>
          </a:p>
          <a:p>
            <a:pPr indent="-342900" lvl="0" marL="457200" rtl="0" algn="l">
              <a:spcBef>
                <a:spcPts val="0"/>
              </a:spcBef>
              <a:spcAft>
                <a:spcPts val="0"/>
              </a:spcAft>
              <a:buSzPts val="1800"/>
              <a:buChar char="●"/>
            </a:pPr>
            <a:r>
              <a:rPr lang="en"/>
              <a:t>More complex terms can be built from applying a </a:t>
            </a:r>
            <a:r>
              <a:rPr b="1" lang="en"/>
              <a:t>functor</a:t>
            </a:r>
            <a:r>
              <a:rPr lang="en"/>
              <a:t> to </a:t>
            </a:r>
            <a:r>
              <a:rPr b="1" lang="en"/>
              <a:t>arguments</a:t>
            </a:r>
            <a:endParaRPr b="1"/>
          </a:p>
          <a:p>
            <a:pPr indent="-342900" lvl="0" marL="457200" rtl="0" algn="l">
              <a:spcBef>
                <a:spcPts val="0"/>
              </a:spcBef>
              <a:spcAft>
                <a:spcPts val="0"/>
              </a:spcAft>
              <a:buSzPts val="1800"/>
              <a:buChar char="●"/>
            </a:pPr>
            <a:r>
              <a:rPr lang="en"/>
              <a:t>Functor is always a symbolic literal, but its arguments can be any terms</a:t>
            </a:r>
            <a:endParaRPr/>
          </a:p>
          <a:p>
            <a:pPr indent="-342900" lvl="0" marL="457200" rtl="0" algn="l">
              <a:spcBef>
                <a:spcPts val="0"/>
              </a:spcBef>
              <a:spcAft>
                <a:spcPts val="0"/>
              </a:spcAft>
              <a:buSzPts val="1800"/>
              <a:buChar char="●"/>
            </a:pPr>
            <a:r>
              <a:rPr lang="en">
                <a:latin typeface="Consolas"/>
                <a:ea typeface="Consolas"/>
                <a:cs typeface="Consolas"/>
                <a:sym typeface="Consolas"/>
              </a:rPr>
              <a:t>male(joe)</a:t>
            </a:r>
            <a:r>
              <a:rPr lang="en"/>
              <a:t> is a complex term, as is </a:t>
            </a:r>
            <a:r>
              <a:rPr lang="en">
                <a:latin typeface="Consolas"/>
                <a:ea typeface="Consolas"/>
                <a:cs typeface="Consolas"/>
                <a:sym typeface="Consolas"/>
              </a:rPr>
              <a:t>foo(qux/"hello", 42+X/9)</a:t>
            </a:r>
            <a:r>
              <a:rPr lang="en"/>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Infix and Prefix Notation</a:t>
            </a:r>
            <a:endParaRPr/>
          </a:p>
        </p:txBody>
      </p:sp>
      <p:sp>
        <p:nvSpPr>
          <p:cNvPr id="536" name="Google Shape;536;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complex Prolog term is in the </a:t>
            </a:r>
            <a:r>
              <a:rPr b="1" lang="en"/>
              <a:t>prefix</a:t>
            </a:r>
            <a:r>
              <a:rPr lang="en"/>
              <a:t> form </a:t>
            </a:r>
            <a:r>
              <a:rPr lang="en">
                <a:latin typeface="Consolas"/>
                <a:ea typeface="Consolas"/>
                <a:cs typeface="Consolas"/>
                <a:sym typeface="Consolas"/>
              </a:rPr>
              <a:t>functor(args)</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However, for </a:t>
            </a:r>
            <a:r>
              <a:rPr lang="en"/>
              <a:t>convenience</a:t>
            </a:r>
            <a:r>
              <a:rPr lang="en"/>
              <a:t> for us humans, many functors allow </a:t>
            </a:r>
            <a:r>
              <a:rPr b="1" lang="en"/>
              <a:t>infix</a:t>
            </a:r>
            <a:r>
              <a:rPr lang="en"/>
              <a:t> form where the functor is syntactically between the two arguments</a:t>
            </a:r>
            <a:endParaRPr/>
          </a:p>
          <a:p>
            <a:pPr indent="-342900" lvl="0" marL="457200" rtl="0" algn="l">
              <a:spcBef>
                <a:spcPts val="0"/>
              </a:spcBef>
              <a:spcAft>
                <a:spcPts val="0"/>
              </a:spcAft>
              <a:buSzPts val="1800"/>
              <a:buChar char="●"/>
            </a:pPr>
            <a:r>
              <a:rPr lang="en"/>
              <a:t>For example, we write </a:t>
            </a:r>
            <a:r>
              <a:rPr lang="en">
                <a:latin typeface="Consolas"/>
                <a:ea typeface="Consolas"/>
                <a:cs typeface="Consolas"/>
                <a:sym typeface="Consolas"/>
              </a:rPr>
              <a:t>joe * (7 + X)</a:t>
            </a:r>
            <a:r>
              <a:rPr lang="en"/>
              <a:t> </a:t>
            </a:r>
            <a:r>
              <a:rPr lang="en"/>
              <a:t>instead</a:t>
            </a:r>
            <a:r>
              <a:rPr lang="en"/>
              <a:t> of </a:t>
            </a:r>
            <a:r>
              <a:rPr lang="en">
                <a:latin typeface="Consolas"/>
                <a:ea typeface="Consolas"/>
                <a:cs typeface="Consolas"/>
                <a:sym typeface="Consolas"/>
              </a:rPr>
              <a:t>*(joe, +(7, 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Both forms become equivalent expression trees when parsed, and work exactly the same as far as computations are concerned</a:t>
            </a:r>
            <a:endParaRPr/>
          </a:p>
          <a:p>
            <a:pPr indent="-342900" lvl="0" marL="457200" rtl="0" algn="l">
              <a:spcBef>
                <a:spcPts val="0"/>
              </a:spcBef>
              <a:spcAft>
                <a:spcPts val="0"/>
              </a:spcAft>
              <a:buSzPts val="1800"/>
              <a:buChar char="●"/>
            </a:pPr>
            <a:r>
              <a:rPr lang="en"/>
              <a:t>Especially </a:t>
            </a:r>
            <a:r>
              <a:rPr b="1" lang="en"/>
              <a:t>comma operator</a:t>
            </a:r>
            <a:r>
              <a:rPr lang="en"/>
              <a:t> looks </a:t>
            </a:r>
            <a:r>
              <a:rPr lang="en"/>
              <a:t>nicer as </a:t>
            </a:r>
            <a:r>
              <a:rPr lang="en">
                <a:latin typeface="Consolas"/>
                <a:ea typeface="Consolas"/>
                <a:cs typeface="Consolas"/>
                <a:sym typeface="Consolas"/>
              </a:rPr>
              <a:t>a, b, c</a:t>
            </a:r>
            <a:r>
              <a:rPr lang="en"/>
              <a:t> than </a:t>
            </a:r>
            <a:r>
              <a:rPr lang="en">
                <a:latin typeface="Consolas"/>
                <a:ea typeface="Consolas"/>
                <a:cs typeface="Consolas"/>
                <a:sym typeface="Consolas"/>
              </a:rPr>
              <a:t>,(a, ,(b, c))</a:t>
            </a:r>
            <a:endParaRPr>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Homoiconicity</a:t>
            </a:r>
            <a:endParaRPr/>
          </a:p>
        </p:txBody>
      </p:sp>
      <p:sp>
        <p:nvSpPr>
          <p:cNvPr id="542" name="Google Shape;542;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languages that you have seen so far in your computer science studies make a hard distinction between </a:t>
            </a:r>
            <a:r>
              <a:rPr b="1" lang="en"/>
              <a:t>code</a:t>
            </a:r>
            <a:r>
              <a:rPr lang="en"/>
              <a:t> and </a:t>
            </a:r>
            <a:r>
              <a:rPr b="1" lang="en"/>
              <a:t>data</a:t>
            </a:r>
            <a:r>
              <a:rPr lang="en"/>
              <a:t> inside that language</a:t>
            </a:r>
            <a:endParaRPr/>
          </a:p>
          <a:p>
            <a:pPr indent="-342900" lvl="0" marL="457200" rtl="0" algn="l">
              <a:spcBef>
                <a:spcPts val="0"/>
              </a:spcBef>
              <a:spcAft>
                <a:spcPts val="0"/>
              </a:spcAft>
              <a:buSzPts val="1800"/>
              <a:buChar char="●"/>
            </a:pPr>
            <a:r>
              <a:rPr lang="en"/>
              <a:t>Code cannot be assigned to variables, data cannot be executed</a:t>
            </a:r>
            <a:endParaRPr/>
          </a:p>
          <a:p>
            <a:pPr indent="-342900" lvl="0" marL="457200" rtl="0" algn="l">
              <a:spcBef>
                <a:spcPts val="0"/>
              </a:spcBef>
              <a:spcAft>
                <a:spcPts val="0"/>
              </a:spcAft>
              <a:buSzPts val="1800"/>
              <a:buChar char="●"/>
            </a:pPr>
            <a:r>
              <a:rPr lang="en"/>
              <a:t>Prolog is </a:t>
            </a:r>
            <a:r>
              <a:rPr b="1" lang="en"/>
              <a:t>homoiconic</a:t>
            </a:r>
            <a:r>
              <a:rPr lang="en"/>
              <a:t> in that its code and data are </a:t>
            </a:r>
            <a:r>
              <a:rPr b="1" lang="en"/>
              <a:t>literally the same thing</a:t>
            </a:r>
            <a:r>
              <a:rPr lang="en"/>
              <a:t>!</a:t>
            </a:r>
            <a:endParaRPr/>
          </a:p>
          <a:p>
            <a:pPr indent="-342900" lvl="0" marL="457200" rtl="0" algn="l">
              <a:spcBef>
                <a:spcPts val="0"/>
              </a:spcBef>
              <a:spcAft>
                <a:spcPts val="0"/>
              </a:spcAft>
              <a:buSzPts val="1800"/>
              <a:buChar char="●"/>
            </a:pPr>
            <a:r>
              <a:rPr lang="en"/>
              <a:t>Prolog code consists of </a:t>
            </a:r>
            <a:r>
              <a:rPr b="1" lang="en"/>
              <a:t>terms</a:t>
            </a:r>
            <a:r>
              <a:rPr lang="en"/>
              <a:t>, and so does its data</a:t>
            </a:r>
            <a:endParaRPr/>
          </a:p>
          <a:p>
            <a:pPr indent="-342900" lvl="0" marL="457200" rtl="0" algn="l">
              <a:spcBef>
                <a:spcPts val="0"/>
              </a:spcBef>
              <a:spcAft>
                <a:spcPts val="0"/>
              </a:spcAft>
              <a:buSzPts val="1800"/>
              <a:buChar char="●"/>
            </a:pPr>
            <a:r>
              <a:rPr lang="en"/>
              <a:t>Complex data in Prolog is essentially </a:t>
            </a:r>
            <a:r>
              <a:rPr b="1" lang="en"/>
              <a:t>untyped</a:t>
            </a:r>
            <a:r>
              <a:rPr lang="en"/>
              <a:t>, but for complex terms, the </a:t>
            </a:r>
            <a:r>
              <a:rPr b="1" lang="en"/>
              <a:t>functor symbol</a:t>
            </a:r>
            <a:r>
              <a:rPr lang="en"/>
              <a:t> can be thought of as "</a:t>
            </a:r>
            <a:r>
              <a:rPr b="1" lang="en"/>
              <a:t>type</a:t>
            </a:r>
            <a:r>
              <a:rPr lang="en"/>
              <a:t>" of that data</a:t>
            </a:r>
            <a:endParaRPr/>
          </a:p>
          <a:p>
            <a:pPr indent="-342900" lvl="0" marL="457200" rtl="0" algn="l">
              <a:spcBef>
                <a:spcPts val="0"/>
              </a:spcBef>
              <a:spcAft>
                <a:spcPts val="0"/>
              </a:spcAft>
              <a:buSzPts val="1800"/>
              <a:buChar char="●"/>
            </a:pPr>
            <a:r>
              <a:rPr lang="en"/>
              <a:t>All code can be treated as data and all data can be executed as code, for flexibility that ordinary languages cannot begin to imagine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 and Unbound Variables</a:t>
            </a:r>
            <a:endParaRPr/>
          </a:p>
        </p:txBody>
      </p:sp>
      <p:sp>
        <p:nvSpPr>
          <p:cNvPr id="548" name="Google Shape;548;p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Prolog variables are untyped, and start as being </a:t>
            </a:r>
            <a:r>
              <a:rPr b="1" lang="en"/>
              <a:t>unbound</a:t>
            </a:r>
            <a:r>
              <a:rPr lang="en"/>
              <a:t> (</a:t>
            </a:r>
            <a:r>
              <a:rPr b="1" lang="en"/>
              <a:t>free</a:t>
            </a:r>
            <a:r>
              <a:rPr lang="en"/>
              <a:t>)</a:t>
            </a:r>
            <a:endParaRPr/>
          </a:p>
          <a:p>
            <a:pPr indent="-342900" lvl="0" marL="457200" rtl="0" algn="l">
              <a:spcBef>
                <a:spcPts val="0"/>
              </a:spcBef>
              <a:spcAft>
                <a:spcPts val="0"/>
              </a:spcAft>
              <a:buSzPts val="1800"/>
              <a:buChar char="●"/>
            </a:pPr>
            <a:r>
              <a:rPr lang="en"/>
              <a:t>During execution of a query, a variable can become </a:t>
            </a:r>
            <a:r>
              <a:rPr b="1" lang="en"/>
              <a:t>bound</a:t>
            </a:r>
            <a:r>
              <a:rPr lang="en"/>
              <a:t> to some term</a:t>
            </a:r>
            <a:endParaRPr/>
          </a:p>
          <a:p>
            <a:pPr indent="-342900" lvl="0" marL="457200" rtl="0" algn="l">
              <a:spcBef>
                <a:spcPts val="0"/>
              </a:spcBef>
              <a:spcAft>
                <a:spcPts val="0"/>
              </a:spcAft>
              <a:buSzPts val="1800"/>
              <a:buChar char="●"/>
            </a:pPr>
            <a:r>
              <a:rPr lang="en"/>
              <a:t>In computer memory, </a:t>
            </a:r>
            <a:r>
              <a:rPr lang="en"/>
              <a:t>each variable is stored as a pointer</a:t>
            </a:r>
            <a:endParaRPr/>
          </a:p>
          <a:p>
            <a:pPr indent="-342900" lvl="0" marL="457200" rtl="0" algn="l">
              <a:spcBef>
                <a:spcPts val="0"/>
              </a:spcBef>
              <a:spcAft>
                <a:spcPts val="0"/>
              </a:spcAft>
              <a:buSzPts val="1800"/>
              <a:buChar char="●"/>
            </a:pPr>
            <a:r>
              <a:rPr lang="en"/>
              <a:t>Unbound variables are </a:t>
            </a:r>
            <a:r>
              <a:rPr b="1" lang="en"/>
              <a:t>null pointers</a:t>
            </a:r>
            <a:endParaRPr b="1"/>
          </a:p>
          <a:p>
            <a:pPr indent="-342900" lvl="0" marL="457200" rtl="0" algn="l">
              <a:spcBef>
                <a:spcPts val="0"/>
              </a:spcBef>
              <a:spcAft>
                <a:spcPts val="0"/>
              </a:spcAft>
              <a:buSzPts val="1800"/>
              <a:buChar char="●"/>
            </a:pPr>
            <a:r>
              <a:rPr b="1" lang="en"/>
              <a:t>Binding</a:t>
            </a:r>
            <a:r>
              <a:rPr lang="en"/>
              <a:t> a variable to a term assigns that variable pointer to point to the root node of the expression tree that represents that term in memory</a:t>
            </a:r>
            <a:endParaRPr/>
          </a:p>
          <a:p>
            <a:pPr indent="-342900" lvl="0" marL="457200" rtl="0" algn="l">
              <a:spcBef>
                <a:spcPts val="0"/>
              </a:spcBef>
              <a:spcAft>
                <a:spcPts val="0"/>
              </a:spcAft>
              <a:buSzPts val="1800"/>
              <a:buChar char="●"/>
            </a:pPr>
            <a:r>
              <a:rPr lang="en"/>
              <a:t>All variables are </a:t>
            </a:r>
            <a:r>
              <a:rPr b="1" lang="en"/>
              <a:t>final</a:t>
            </a:r>
            <a:r>
              <a:rPr lang="en"/>
              <a:t>: a bound variable cannot be bound to something else</a:t>
            </a:r>
            <a:endParaRPr/>
          </a:p>
          <a:p>
            <a:pPr indent="-342900" lvl="0" marL="457200" rtl="0" algn="l">
              <a:spcBef>
                <a:spcPts val="0"/>
              </a:spcBef>
              <a:spcAft>
                <a:spcPts val="0"/>
              </a:spcAft>
              <a:buSzPts val="1800"/>
              <a:buChar char="●"/>
            </a:pPr>
            <a:r>
              <a:rPr lang="en"/>
              <a:t>(</a:t>
            </a:r>
            <a:r>
              <a:rPr b="1" lang="en"/>
              <a:t>Execution backtracking</a:t>
            </a:r>
            <a:r>
              <a:rPr lang="en"/>
              <a:t> will unbind variables on the way back)</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Predicates</a:t>
            </a:r>
            <a:endParaRPr/>
          </a:p>
        </p:txBody>
      </p:sp>
      <p:sp>
        <p:nvSpPr>
          <p:cNvPr id="554" name="Google Shape;554;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Interpreted</a:t>
            </a:r>
            <a:r>
              <a:rPr lang="en"/>
              <a:t> as code, a Prolog term can be used to define a </a:t>
            </a:r>
            <a:r>
              <a:rPr b="1" lang="en"/>
              <a:t>predicate</a:t>
            </a:r>
            <a:endParaRPr/>
          </a:p>
          <a:p>
            <a:pPr indent="-342900" lvl="0" marL="457200" rtl="0" algn="l">
              <a:spcBef>
                <a:spcPts val="0"/>
              </a:spcBef>
              <a:spcAft>
                <a:spcPts val="0"/>
              </a:spcAft>
              <a:buSzPts val="1800"/>
              <a:buChar char="●"/>
            </a:pPr>
            <a:r>
              <a:rPr lang="en"/>
              <a:t>Each predicate represents some kind of </a:t>
            </a:r>
            <a:r>
              <a:rPr b="1" lang="en"/>
              <a:t>relation</a:t>
            </a:r>
            <a:r>
              <a:rPr lang="en"/>
              <a:t> between the entities that exist in the problem domain</a:t>
            </a:r>
            <a:endParaRPr/>
          </a:p>
          <a:p>
            <a:pPr indent="-342900" lvl="0" marL="457200" rtl="0" algn="l">
              <a:spcBef>
                <a:spcPts val="0"/>
              </a:spcBef>
              <a:spcAft>
                <a:spcPts val="0"/>
              </a:spcAft>
              <a:buSzPts val="1800"/>
              <a:buChar char="●"/>
            </a:pPr>
            <a:r>
              <a:rPr lang="en"/>
              <a:t>Since all Prolog data consists of untyped terms, predicate </a:t>
            </a:r>
            <a:r>
              <a:rPr b="1" lang="en"/>
              <a:t>signature</a:t>
            </a:r>
            <a:r>
              <a:rPr lang="en"/>
              <a:t> consists of the </a:t>
            </a:r>
            <a:r>
              <a:rPr b="1" lang="en"/>
              <a:t>functor</a:t>
            </a:r>
            <a:r>
              <a:rPr lang="en"/>
              <a:t> symbol followed by the </a:t>
            </a:r>
            <a:r>
              <a:rPr b="1" lang="en"/>
              <a:t>arity</a:t>
            </a:r>
            <a:r>
              <a:rPr lang="en"/>
              <a:t> of that predicate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male/1</a:t>
            </a:r>
            <a:r>
              <a:rPr lang="en"/>
              <a:t> defines the concept of "maleness"</a:t>
            </a:r>
            <a:endParaRPr/>
          </a:p>
          <a:p>
            <a:pPr indent="-342900" lvl="0" marL="457200" rtl="0" algn="l">
              <a:spcBef>
                <a:spcPts val="0"/>
              </a:spcBef>
              <a:spcAft>
                <a:spcPts val="0"/>
              </a:spcAft>
              <a:buSzPts val="1800"/>
              <a:buChar char="●"/>
            </a:pPr>
            <a:r>
              <a:rPr lang="en"/>
              <a:t>In predicate logic, each predicate is </a:t>
            </a:r>
            <a:r>
              <a:rPr b="1" lang="en"/>
              <a:t>true</a:t>
            </a:r>
            <a:r>
              <a:rPr lang="en"/>
              <a:t> or </a:t>
            </a:r>
            <a:r>
              <a:rPr b="1" lang="en"/>
              <a:t>false</a:t>
            </a:r>
            <a:r>
              <a:rPr lang="en"/>
              <a:t> for the given arguments</a:t>
            </a:r>
            <a:endParaRPr/>
          </a:p>
          <a:p>
            <a:pPr indent="-342900" lvl="0" marL="457200" rtl="0" algn="l">
              <a:spcBef>
                <a:spcPts val="0"/>
              </a:spcBef>
              <a:spcAft>
                <a:spcPts val="0"/>
              </a:spcAft>
              <a:buSzPts val="1800"/>
              <a:buChar char="●"/>
            </a:pPr>
            <a:r>
              <a:rPr lang="en"/>
              <a:t>Formulas in the given Prolog program determine for which arguments the given predicate is true, that is, </a:t>
            </a:r>
            <a:r>
              <a:rPr b="1" lang="en"/>
              <a:t>the query succeeds</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Definitions With Rules</a:t>
            </a:r>
            <a:endParaRPr/>
          </a:p>
        </p:txBody>
      </p:sp>
      <p:sp>
        <p:nvSpPr>
          <p:cNvPr id="560" name="Google Shape;560;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Prolog program, a </a:t>
            </a:r>
            <a:r>
              <a:rPr b="1" lang="en"/>
              <a:t>predicate</a:t>
            </a:r>
            <a:r>
              <a:rPr lang="en"/>
              <a:t> is defined with one or more </a:t>
            </a:r>
            <a:r>
              <a:rPr b="1" lang="en"/>
              <a:t>rules</a:t>
            </a:r>
            <a:r>
              <a:rPr lang="en"/>
              <a:t> whose left hand side (</a:t>
            </a:r>
            <a:r>
              <a:rPr b="1" lang="en"/>
              <a:t>head</a:t>
            </a:r>
            <a:r>
              <a:rPr lang="en"/>
              <a:t>) is some term whose functor is that predicate</a:t>
            </a:r>
            <a:endParaRPr/>
          </a:p>
          <a:p>
            <a:pPr indent="-342900" lvl="0" marL="457200" rtl="0" algn="l">
              <a:spcBef>
                <a:spcPts val="0"/>
              </a:spcBef>
              <a:spcAft>
                <a:spcPts val="0"/>
              </a:spcAft>
              <a:buSzPts val="1800"/>
              <a:buChar char="●"/>
            </a:pPr>
            <a:r>
              <a:rPr lang="en"/>
              <a:t>The right hand side (</a:t>
            </a:r>
            <a:r>
              <a:rPr b="1" lang="en"/>
              <a:t>body</a:t>
            </a:r>
            <a:r>
              <a:rPr lang="en"/>
              <a:t>) after the </a:t>
            </a:r>
            <a:r>
              <a:rPr b="1" lang="en"/>
              <a:t>:-</a:t>
            </a:r>
            <a:r>
              <a:rPr lang="en"/>
              <a:t> delimiter is a comma-separated list of the sufficient </a:t>
            </a:r>
            <a:r>
              <a:rPr b="1" lang="en"/>
              <a:t>premises</a:t>
            </a:r>
            <a:r>
              <a:rPr lang="en"/>
              <a:t> for that predicate to be true, followed by a </a:t>
            </a:r>
            <a:r>
              <a:rPr b="1" lang="en"/>
              <a:t>period</a:t>
            </a:r>
            <a:endParaRPr b="1"/>
          </a:p>
          <a:p>
            <a:pPr indent="-342900" lvl="0" marL="457200" rtl="0" algn="l">
              <a:spcBef>
                <a:spcPts val="0"/>
              </a:spcBef>
              <a:spcAft>
                <a:spcPts val="0"/>
              </a:spcAft>
              <a:buSzPts val="1800"/>
              <a:buChar char="●"/>
            </a:pPr>
            <a:r>
              <a:rPr lang="en"/>
              <a:t>Comma in Prolog stands for </a:t>
            </a:r>
            <a:r>
              <a:rPr b="1" lang="en"/>
              <a:t>logical and</a:t>
            </a:r>
            <a:r>
              <a:rPr lang="en"/>
              <a:t> between these </a:t>
            </a:r>
            <a:r>
              <a:rPr b="1" lang="en"/>
              <a:t>premises</a:t>
            </a:r>
            <a:endParaRPr b="1"/>
          </a:p>
          <a:p>
            <a:pPr indent="-342900" lvl="0" marL="457200" rtl="0" algn="l">
              <a:spcBef>
                <a:spcPts val="0"/>
              </a:spcBef>
              <a:spcAft>
                <a:spcPts val="0"/>
              </a:spcAft>
              <a:buSzPts val="1800"/>
              <a:buChar char="●"/>
            </a:pPr>
            <a:r>
              <a:rPr lang="en"/>
              <a:t>The right hand side can also be empty, meaning that the </a:t>
            </a:r>
            <a:r>
              <a:rPr lang="en"/>
              <a:t>predicate</a:t>
            </a:r>
            <a:r>
              <a:rPr lang="en"/>
              <a:t> is true unconditionally for its arguments</a:t>
            </a:r>
            <a:endParaRPr/>
          </a:p>
          <a:p>
            <a:pPr indent="-342900" lvl="0" marL="457200" rtl="0" algn="l">
              <a:spcBef>
                <a:spcPts val="0"/>
              </a:spcBef>
              <a:spcAft>
                <a:spcPts val="0"/>
              </a:spcAft>
              <a:buSzPts val="1800"/>
              <a:buChar char="●"/>
            </a:pPr>
            <a:r>
              <a:rPr lang="en"/>
              <a:t>Predicate rules can contain variables, meaning that that predicate is true for any possible </a:t>
            </a:r>
            <a:r>
              <a:rPr b="1" lang="en"/>
              <a:t>instantiation</a:t>
            </a:r>
            <a:r>
              <a:rPr lang="en"/>
              <a:t> of those variables to any terms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Intentional Stance</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Daniel Dennett's three levels of abstraction for explaining and predicting the future behaviour of some system, depending on its complexity</a:t>
            </a:r>
            <a:endParaRPr/>
          </a:p>
          <a:p>
            <a:pPr indent="-342900" lvl="0" marL="457200" rtl="0" algn="l">
              <a:spcBef>
                <a:spcPts val="0"/>
              </a:spcBef>
              <a:spcAft>
                <a:spcPts val="0"/>
              </a:spcAft>
              <a:buSzPts val="1800"/>
              <a:buChar char="●"/>
            </a:pPr>
            <a:r>
              <a:rPr b="1" lang="en"/>
              <a:t>Physical stance</a:t>
            </a:r>
            <a:r>
              <a:rPr lang="en"/>
              <a:t>: analyze system based on its internal structure</a:t>
            </a:r>
            <a:endParaRPr/>
          </a:p>
          <a:p>
            <a:pPr indent="-342900" lvl="0" marL="457200" rtl="0" algn="l">
              <a:spcBef>
                <a:spcPts val="0"/>
              </a:spcBef>
              <a:spcAft>
                <a:spcPts val="0"/>
              </a:spcAft>
              <a:buSzPts val="1800"/>
              <a:buChar char="●"/>
            </a:pPr>
            <a:r>
              <a:rPr lang="en"/>
              <a:t>Best level of explanation for a </a:t>
            </a:r>
            <a:r>
              <a:rPr lang="en"/>
              <a:t>light in a room with its switch</a:t>
            </a:r>
            <a:endParaRPr/>
          </a:p>
          <a:p>
            <a:pPr indent="-342900" lvl="0" marL="457200" rtl="0" algn="l">
              <a:spcBef>
                <a:spcPts val="0"/>
              </a:spcBef>
              <a:spcAft>
                <a:spcPts val="0"/>
              </a:spcAft>
              <a:buSzPts val="1800"/>
              <a:buChar char="●"/>
            </a:pPr>
            <a:r>
              <a:rPr b="1" lang="en"/>
              <a:t>Design stance</a:t>
            </a:r>
            <a:r>
              <a:rPr lang="en"/>
              <a:t>: analyze system based on its purpose, function and design </a:t>
            </a:r>
            <a:endParaRPr/>
          </a:p>
          <a:p>
            <a:pPr indent="-342900" lvl="0" marL="457200" rtl="0" algn="l">
              <a:spcBef>
                <a:spcPts val="0"/>
              </a:spcBef>
              <a:spcAft>
                <a:spcPts val="0"/>
              </a:spcAft>
              <a:buSzPts val="1800"/>
              <a:buChar char="●"/>
            </a:pPr>
            <a:r>
              <a:rPr lang="en"/>
              <a:t>Best level of explanation for a thermostat</a:t>
            </a:r>
            <a:endParaRPr/>
          </a:p>
          <a:p>
            <a:pPr indent="-342900" lvl="0" marL="457200" rtl="0" algn="l">
              <a:spcBef>
                <a:spcPts val="0"/>
              </a:spcBef>
              <a:spcAft>
                <a:spcPts val="0"/>
              </a:spcAft>
              <a:buSzPts val="1800"/>
              <a:buChar char="●"/>
            </a:pPr>
            <a:r>
              <a:rPr b="1" lang="en"/>
              <a:t>Intentional stance</a:t>
            </a:r>
            <a:r>
              <a:rPr lang="en"/>
              <a:t>: analyze a system based on its assumed mental states, goals, beliefs and desires (even if imagined) </a:t>
            </a:r>
            <a:endParaRPr/>
          </a:p>
          <a:p>
            <a:pPr indent="-342900" lvl="0" marL="457200" rtl="0" algn="l">
              <a:spcBef>
                <a:spcPts val="0"/>
              </a:spcBef>
              <a:spcAft>
                <a:spcPts val="0"/>
              </a:spcAft>
              <a:buSzPts val="1800"/>
              <a:buChar char="●"/>
            </a:pPr>
            <a:r>
              <a:rPr lang="en"/>
              <a:t>Best level of explanation for computer chess program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Variables</a:t>
            </a:r>
            <a:endParaRPr/>
          </a:p>
        </p:txBody>
      </p:sp>
      <p:sp>
        <p:nvSpPr>
          <p:cNvPr id="566" name="Google Shape;566;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same variable name appears multiple times inside the same rule, it will refer to the same variable in all its occurrences</a:t>
            </a:r>
            <a:endParaRPr/>
          </a:p>
          <a:p>
            <a:pPr indent="-342900" lvl="0" marL="457200" rtl="0" algn="l">
              <a:spcBef>
                <a:spcPts val="0"/>
              </a:spcBef>
              <a:spcAft>
                <a:spcPts val="0"/>
              </a:spcAft>
              <a:buSzPts val="1800"/>
              <a:buChar char="●"/>
            </a:pPr>
            <a:r>
              <a:rPr lang="en"/>
              <a:t>Essentially require that same value must be used in both places</a:t>
            </a:r>
            <a:endParaRPr/>
          </a:p>
          <a:p>
            <a:pPr indent="-342900" lvl="0" marL="457200" rtl="0" algn="l">
              <a:spcBef>
                <a:spcPts val="0"/>
              </a:spcBef>
              <a:spcAft>
                <a:spcPts val="0"/>
              </a:spcAft>
              <a:buSzPts val="1800"/>
              <a:buChar char="●"/>
            </a:pPr>
            <a:r>
              <a:rPr lang="en"/>
              <a:t>Some variable might appear </a:t>
            </a:r>
            <a:r>
              <a:rPr lang="en"/>
              <a:t>only</a:t>
            </a:r>
            <a:r>
              <a:rPr lang="en"/>
              <a:t> once inside some rule</a:t>
            </a:r>
            <a:endParaRPr/>
          </a:p>
          <a:p>
            <a:pPr indent="-342900" lvl="0" marL="457200" rtl="0" algn="l">
              <a:spcBef>
                <a:spcPts val="0"/>
              </a:spcBef>
              <a:spcAft>
                <a:spcPts val="0"/>
              </a:spcAft>
              <a:buSzPts val="1800"/>
              <a:buChar char="●"/>
            </a:pPr>
            <a:r>
              <a:rPr lang="en"/>
              <a:t>Effectively, values of such </a:t>
            </a:r>
            <a:r>
              <a:rPr lang="en"/>
              <a:t>variables</a:t>
            </a:r>
            <a:r>
              <a:rPr lang="en"/>
              <a:t> do not </a:t>
            </a:r>
            <a:r>
              <a:rPr lang="en"/>
              <a:t>affect the success of that query</a:t>
            </a:r>
            <a:endParaRPr/>
          </a:p>
          <a:p>
            <a:pPr indent="-342900" lvl="0" marL="457200" rtl="0" algn="l">
              <a:spcBef>
                <a:spcPts val="0"/>
              </a:spcBef>
              <a:spcAft>
                <a:spcPts val="0"/>
              </a:spcAft>
              <a:buSzPts val="1800"/>
              <a:buChar char="●"/>
            </a:pPr>
            <a:r>
              <a:rPr lang="en"/>
              <a:t>Such </a:t>
            </a:r>
            <a:r>
              <a:rPr b="1" lang="en"/>
              <a:t>anonymous variables</a:t>
            </a:r>
            <a:r>
              <a:rPr lang="en"/>
              <a:t> should be named with a single underscore </a:t>
            </a:r>
            <a:r>
              <a:rPr lang="en">
                <a:latin typeface="Consolas"/>
                <a:ea typeface="Consolas"/>
                <a:cs typeface="Consolas"/>
                <a:sym typeface="Consolas"/>
              </a:rPr>
              <a:t>_</a:t>
            </a:r>
            <a:r>
              <a:rPr lang="en"/>
              <a:t> </a:t>
            </a:r>
            <a:endParaRPr/>
          </a:p>
          <a:p>
            <a:pPr indent="-342900" lvl="0" marL="457200" rtl="0" algn="l">
              <a:spcBef>
                <a:spcPts val="0"/>
              </a:spcBef>
              <a:spcAft>
                <a:spcPts val="0"/>
              </a:spcAft>
              <a:buSzPts val="1800"/>
              <a:buChar char="●"/>
            </a:pPr>
            <a:r>
              <a:rPr lang="en"/>
              <a:t>(Read this underscore symbol out loud as "anything" or "whatever")</a:t>
            </a:r>
            <a:endParaRPr/>
          </a:p>
          <a:p>
            <a:pPr indent="-342900" lvl="0" marL="457200" rtl="0" algn="l">
              <a:spcBef>
                <a:spcPts val="0"/>
              </a:spcBef>
              <a:spcAft>
                <a:spcPts val="0"/>
              </a:spcAft>
              <a:buSzPts val="1800"/>
              <a:buChar char="●"/>
            </a:pPr>
            <a:r>
              <a:rPr lang="en"/>
              <a:t>Multiple anonymous variables inside the same rule are separate variables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Prolog Queries</a:t>
            </a:r>
            <a:endParaRPr/>
          </a:p>
        </p:txBody>
      </p:sp>
      <p:sp>
        <p:nvSpPr>
          <p:cNvPr id="572" name="Google Shape;572;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Execution of a Prolog program starts with a top-level query to </a:t>
            </a:r>
            <a:r>
              <a:rPr b="1" lang="en"/>
              <a:t>solve</a:t>
            </a:r>
            <a:endParaRPr b="1"/>
          </a:p>
          <a:p>
            <a:pPr indent="-342900" lvl="0" marL="457200" rtl="0" algn="l">
              <a:spcBef>
                <a:spcPts val="0"/>
              </a:spcBef>
              <a:spcAft>
                <a:spcPts val="0"/>
              </a:spcAft>
              <a:buSzPts val="1800"/>
              <a:buChar char="●"/>
            </a:pPr>
            <a:r>
              <a:rPr lang="en"/>
              <a:t>To solve</a:t>
            </a:r>
            <a:r>
              <a:rPr lang="en"/>
              <a:t> each individual term in the top-level query, Prolog goes through all the rules whose LHS is the same functor</a:t>
            </a:r>
            <a:endParaRPr/>
          </a:p>
          <a:p>
            <a:pPr indent="-342900" lvl="0" marL="457200" rtl="0" algn="l">
              <a:spcBef>
                <a:spcPts val="0"/>
              </a:spcBef>
              <a:spcAft>
                <a:spcPts val="0"/>
              </a:spcAft>
              <a:buSzPts val="1800"/>
              <a:buChar char="●"/>
            </a:pPr>
            <a:r>
              <a:rPr lang="en"/>
              <a:t>If the arguments </a:t>
            </a:r>
            <a:r>
              <a:rPr b="1" lang="en"/>
              <a:t>unify</a:t>
            </a:r>
            <a:r>
              <a:rPr lang="en"/>
              <a:t> with possibly some variable instantiations, Prolog will try to recursively solve the queries in the RHS of that rule</a:t>
            </a:r>
            <a:endParaRPr/>
          </a:p>
          <a:p>
            <a:pPr indent="-342900" lvl="0" marL="457200" rtl="0" algn="l">
              <a:spcBef>
                <a:spcPts val="0"/>
              </a:spcBef>
              <a:spcAft>
                <a:spcPts val="0"/>
              </a:spcAft>
              <a:buSzPts val="1800"/>
              <a:buChar char="●"/>
            </a:pPr>
            <a:r>
              <a:rPr lang="en"/>
              <a:t>These may in turn trigger further recursive queries of arbitrary depth</a:t>
            </a:r>
            <a:endParaRPr/>
          </a:p>
          <a:p>
            <a:pPr indent="-342900" lvl="0" marL="457200" rtl="0" algn="l">
              <a:spcBef>
                <a:spcPts val="0"/>
              </a:spcBef>
              <a:spcAft>
                <a:spcPts val="0"/>
              </a:spcAft>
              <a:buSzPts val="1800"/>
              <a:buChar char="●"/>
            </a:pPr>
            <a:r>
              <a:rPr lang="en"/>
              <a:t>Once all queries have been solved, query is successful, otherwise it </a:t>
            </a:r>
            <a:r>
              <a:rPr b="1" lang="en"/>
              <a:t>fails</a:t>
            </a:r>
            <a:endParaRPr b="1"/>
          </a:p>
          <a:p>
            <a:pPr indent="-342900" lvl="0" marL="457200" rtl="0" algn="l">
              <a:spcBef>
                <a:spcPts val="0"/>
              </a:spcBef>
              <a:spcAft>
                <a:spcPts val="0"/>
              </a:spcAft>
              <a:buSzPts val="1800"/>
              <a:buChar char="●"/>
            </a:pPr>
            <a:r>
              <a:rPr lang="en"/>
              <a:t>When the top-level query is successful, Prolog echoes its variable bindings, and pauses to ask if the user wants more solutions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 as Failure</a:t>
            </a:r>
            <a:endParaRPr/>
          </a:p>
        </p:txBody>
      </p:sp>
      <p:sp>
        <p:nvSpPr>
          <p:cNvPr id="578" name="Google Shape;578;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is a very limited special case of </a:t>
            </a:r>
            <a:r>
              <a:rPr b="1" lang="en"/>
              <a:t>predicate logic</a:t>
            </a:r>
            <a:r>
              <a:rPr lang="en"/>
              <a:t>, yet </a:t>
            </a:r>
            <a:r>
              <a:rPr b="1" lang="en"/>
              <a:t>Turing-complete</a:t>
            </a:r>
            <a:endParaRPr b="1"/>
          </a:p>
          <a:p>
            <a:pPr indent="-342900" lvl="0" marL="457200" rtl="0" algn="l">
              <a:spcBef>
                <a:spcPts val="0"/>
              </a:spcBef>
              <a:spcAft>
                <a:spcPts val="0"/>
              </a:spcAft>
              <a:buSzPts val="1800"/>
              <a:buChar char="●"/>
            </a:pPr>
            <a:r>
              <a:rPr lang="en"/>
              <a:t>Prolog rules are </a:t>
            </a:r>
            <a:r>
              <a:rPr b="1" lang="en"/>
              <a:t>Horn clauses</a:t>
            </a:r>
            <a:r>
              <a:rPr lang="en"/>
              <a:t>: a conjunction of positive premise literals together entail the positive literal at the head of the rule</a:t>
            </a:r>
            <a:endParaRPr/>
          </a:p>
          <a:p>
            <a:pPr indent="-342900" lvl="0" marL="457200" rtl="0" algn="l">
              <a:spcBef>
                <a:spcPts val="0"/>
              </a:spcBef>
              <a:spcAft>
                <a:spcPts val="0"/>
              </a:spcAft>
              <a:buSzPts val="1800"/>
              <a:buChar char="●"/>
            </a:pPr>
            <a:r>
              <a:rPr lang="en"/>
              <a:t>Predicate </a:t>
            </a:r>
            <a:r>
              <a:rPr lang="en"/>
              <a:t>rules</a:t>
            </a:r>
            <a:r>
              <a:rPr lang="en"/>
              <a:t> cannot contain negative requirements</a:t>
            </a:r>
            <a:endParaRPr/>
          </a:p>
          <a:p>
            <a:pPr indent="-342900" lvl="0" marL="457200" rtl="0" algn="l">
              <a:spcBef>
                <a:spcPts val="0"/>
              </a:spcBef>
              <a:spcAft>
                <a:spcPts val="0"/>
              </a:spcAft>
              <a:buSzPts val="1800"/>
              <a:buChar char="●"/>
            </a:pPr>
            <a:r>
              <a:rPr b="1" lang="en"/>
              <a:t>Closed-world assumption</a:t>
            </a:r>
            <a:r>
              <a:rPr lang="en"/>
              <a:t>: in the world that the predicates talk about, only those relations hold that can be proven using the rules of the program</a:t>
            </a:r>
            <a:endParaRPr/>
          </a:p>
          <a:p>
            <a:pPr indent="-342900" lvl="0" marL="457200" rtl="0" algn="l">
              <a:spcBef>
                <a:spcPts val="0"/>
              </a:spcBef>
              <a:spcAft>
                <a:spcPts val="0"/>
              </a:spcAft>
              <a:buSzPts val="1800"/>
              <a:buChar char="●"/>
            </a:pPr>
            <a:r>
              <a:rPr lang="en"/>
              <a:t>If the query </a:t>
            </a:r>
            <a:r>
              <a:rPr lang="en">
                <a:latin typeface="Consolas"/>
                <a:ea typeface="Consolas"/>
                <a:cs typeface="Consolas"/>
                <a:sym typeface="Consolas"/>
              </a:rPr>
              <a:t>male(q8x7)</a:t>
            </a:r>
            <a:r>
              <a:rPr lang="en"/>
              <a:t> fails, </a:t>
            </a:r>
            <a:r>
              <a:rPr lang="en">
                <a:latin typeface="Consolas"/>
                <a:ea typeface="Consolas"/>
                <a:cs typeface="Consolas"/>
                <a:sym typeface="Consolas"/>
              </a:rPr>
              <a:t>q8x7</a:t>
            </a:r>
            <a:r>
              <a:rPr lang="en"/>
              <a:t> is not a male in that world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Predicates Represent Relations </a:t>
            </a:r>
            <a:endParaRPr/>
          </a:p>
        </p:txBody>
      </p:sp>
      <p:sp>
        <p:nvSpPr>
          <p:cNvPr id="584" name="Google Shape;584;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predicates are not </a:t>
            </a:r>
            <a:r>
              <a:rPr lang="en"/>
              <a:t>functions</a:t>
            </a:r>
            <a:r>
              <a:rPr lang="en"/>
              <a:t>, they do not "return" any values!</a:t>
            </a:r>
            <a:endParaRPr/>
          </a:p>
          <a:p>
            <a:pPr indent="-342900" lvl="0" marL="457200" rtl="0" algn="l">
              <a:spcBef>
                <a:spcPts val="0"/>
              </a:spcBef>
              <a:spcAft>
                <a:spcPts val="0"/>
              </a:spcAft>
              <a:buSzPts val="1800"/>
              <a:buChar char="●"/>
            </a:pPr>
            <a:r>
              <a:rPr lang="en"/>
              <a:t>Predicates represent </a:t>
            </a:r>
            <a:r>
              <a:rPr b="1" lang="en"/>
              <a:t>relations</a:t>
            </a:r>
            <a:r>
              <a:rPr lang="en"/>
              <a:t>, whose trivial special case functions are</a:t>
            </a:r>
            <a:endParaRPr/>
          </a:p>
          <a:p>
            <a:pPr indent="-342900" lvl="0" marL="457200" rtl="0" algn="l">
              <a:spcBef>
                <a:spcPts val="0"/>
              </a:spcBef>
              <a:spcAft>
                <a:spcPts val="0"/>
              </a:spcAft>
              <a:buSzPts val="1800"/>
              <a:buChar char="●"/>
            </a:pPr>
            <a:r>
              <a:rPr lang="en"/>
              <a:t>Beware the common beginner mistake by making a query </a:t>
            </a:r>
            <a:r>
              <a:rPr lang="en">
                <a:latin typeface="Consolas"/>
                <a:ea typeface="Consolas"/>
                <a:cs typeface="Consolas"/>
                <a:sym typeface="Consolas"/>
              </a:rPr>
              <a:t>X = parent(bob)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This is still a legal query, but probably not what was intended!</a:t>
            </a:r>
            <a:endParaRPr/>
          </a:p>
          <a:p>
            <a:pPr indent="-342900" lvl="0" marL="457200" rtl="0" algn="l">
              <a:spcBef>
                <a:spcPts val="0"/>
              </a:spcBef>
              <a:spcAft>
                <a:spcPts val="0"/>
              </a:spcAft>
              <a:buSzPts val="1800"/>
              <a:buChar char="●"/>
            </a:pPr>
            <a:r>
              <a:rPr lang="en"/>
              <a:t>The intended </a:t>
            </a:r>
            <a:r>
              <a:rPr lang="en"/>
              <a:t>query</a:t>
            </a:r>
            <a:r>
              <a:rPr lang="en"/>
              <a:t> </a:t>
            </a:r>
            <a:r>
              <a:rPr lang="en">
                <a:latin typeface="Consolas"/>
                <a:ea typeface="Consolas"/>
                <a:cs typeface="Consolas"/>
                <a:sym typeface="Consolas"/>
              </a:rPr>
              <a:t>parent(X, bob)</a:t>
            </a:r>
            <a:r>
              <a:rPr lang="en"/>
              <a:t> either </a:t>
            </a:r>
            <a:r>
              <a:rPr b="1" lang="en"/>
              <a:t>succeeds</a:t>
            </a:r>
            <a:r>
              <a:rPr lang="en"/>
              <a:t> or </a:t>
            </a:r>
            <a:r>
              <a:rPr b="1" lang="en"/>
              <a:t>fails</a:t>
            </a:r>
            <a:endParaRPr/>
          </a:p>
          <a:p>
            <a:pPr indent="-342900" lvl="0" marL="457200" rtl="0" algn="l">
              <a:spcBef>
                <a:spcPts val="0"/>
              </a:spcBef>
              <a:spcAft>
                <a:spcPts val="0"/>
              </a:spcAft>
              <a:buSzPts val="1800"/>
              <a:buChar char="●"/>
            </a:pPr>
            <a:r>
              <a:rPr lang="en"/>
              <a:t>When some query succeeds, it binds the free variables </a:t>
            </a:r>
            <a:r>
              <a:rPr lang="en">
                <a:latin typeface="Consolas"/>
                <a:ea typeface="Consolas"/>
                <a:cs typeface="Consolas"/>
                <a:sym typeface="Consolas"/>
              </a:rPr>
              <a:t>X</a:t>
            </a:r>
            <a:r>
              <a:rPr lang="en"/>
              <a:t> and </a:t>
            </a:r>
            <a:r>
              <a:rPr lang="en">
                <a:latin typeface="Consolas"/>
                <a:ea typeface="Consolas"/>
                <a:cs typeface="Consolas"/>
                <a:sym typeface="Consolas"/>
              </a:rPr>
              <a:t>Y</a:t>
            </a:r>
            <a:r>
              <a:rPr lang="en"/>
              <a:t> into terms for </a:t>
            </a:r>
            <a:r>
              <a:rPr lang="en"/>
              <a:t>which</a:t>
            </a:r>
            <a:r>
              <a:rPr lang="en"/>
              <a:t> the query is successful</a:t>
            </a:r>
            <a:endParaRPr/>
          </a:p>
          <a:p>
            <a:pPr indent="-342900" lvl="0" marL="457200" rtl="0" algn="l">
              <a:spcBef>
                <a:spcPts val="0"/>
              </a:spcBef>
              <a:spcAft>
                <a:spcPts val="0"/>
              </a:spcAft>
              <a:buSzPts val="1800"/>
              <a:buChar char="●"/>
            </a:pPr>
            <a:r>
              <a:rPr lang="en"/>
              <a:t>Query </a:t>
            </a:r>
            <a:r>
              <a:rPr lang="en">
                <a:latin typeface="Consolas"/>
                <a:ea typeface="Consolas"/>
                <a:cs typeface="Consolas"/>
                <a:sym typeface="Consolas"/>
              </a:rPr>
              <a:t>X = parent(bob)</a:t>
            </a:r>
            <a:r>
              <a:rPr lang="en"/>
              <a:t> succeeds by binding variable </a:t>
            </a:r>
            <a:r>
              <a:rPr lang="en">
                <a:latin typeface="Consolas"/>
                <a:ea typeface="Consolas"/>
                <a:cs typeface="Consolas"/>
                <a:sym typeface="Consolas"/>
              </a:rPr>
              <a:t>X</a:t>
            </a:r>
            <a:r>
              <a:rPr lang="en"/>
              <a:t> to </a:t>
            </a:r>
            <a:r>
              <a:rPr lang="en">
                <a:latin typeface="Consolas"/>
                <a:ea typeface="Consolas"/>
                <a:cs typeface="Consolas"/>
                <a:sym typeface="Consolas"/>
              </a:rPr>
              <a:t>parent(bob)</a:t>
            </a:r>
            <a:r>
              <a:rPr lang="en"/>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Determinism and Nondeterminism</a:t>
            </a:r>
            <a:endParaRPr/>
          </a:p>
        </p:txBody>
      </p:sp>
      <p:sp>
        <p:nvSpPr>
          <p:cNvPr id="590" name="Google Shape;590;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Prolog </a:t>
            </a:r>
            <a:r>
              <a:rPr lang="en"/>
              <a:t>terminology</a:t>
            </a:r>
            <a:r>
              <a:rPr lang="en"/>
              <a:t>, a predicate can be </a:t>
            </a:r>
            <a:r>
              <a:rPr b="1" lang="en"/>
              <a:t>deterministic</a:t>
            </a:r>
            <a:r>
              <a:rPr lang="en"/>
              <a:t>, </a:t>
            </a:r>
            <a:r>
              <a:rPr b="1" lang="en"/>
              <a:t>semideterministic</a:t>
            </a:r>
            <a:r>
              <a:rPr lang="en"/>
              <a:t> or </a:t>
            </a:r>
            <a:r>
              <a:rPr b="1" lang="en"/>
              <a:t>nondeterministic</a:t>
            </a:r>
            <a:r>
              <a:rPr lang="en"/>
              <a:t>, depending on how many times same query can succeed</a:t>
            </a:r>
            <a:endParaRPr/>
          </a:p>
          <a:p>
            <a:pPr indent="-342900" lvl="0" marL="457200" rtl="0" algn="l">
              <a:spcBef>
                <a:spcPts val="0"/>
              </a:spcBef>
              <a:spcAft>
                <a:spcPts val="0"/>
              </a:spcAft>
              <a:buSzPts val="1800"/>
              <a:buChar char="●"/>
            </a:pPr>
            <a:r>
              <a:rPr lang="en"/>
              <a:t>Deterministic predicates succeed exactly once, regardless of arguments</a:t>
            </a:r>
            <a:endParaRPr/>
          </a:p>
          <a:p>
            <a:pPr indent="-342900" lvl="0" marL="457200" rtl="0" algn="l">
              <a:spcBef>
                <a:spcPts val="0"/>
              </a:spcBef>
              <a:spcAft>
                <a:spcPts val="0"/>
              </a:spcAft>
              <a:buSzPts val="1800"/>
              <a:buChar char="●"/>
            </a:pPr>
            <a:r>
              <a:rPr lang="en"/>
              <a:t>For example, system predicates such as </a:t>
            </a:r>
            <a:r>
              <a:rPr lang="en">
                <a:latin typeface="Consolas"/>
                <a:ea typeface="Consolas"/>
                <a:cs typeface="Consolas"/>
                <a:sym typeface="Consolas"/>
              </a:rPr>
              <a:t>writeln/1</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Semideterministic predicates either fail or succeed exactly once</a:t>
            </a:r>
            <a:endParaRPr/>
          </a:p>
          <a:p>
            <a:pPr indent="-342900" lvl="0" marL="457200" rtl="0" algn="l">
              <a:spcBef>
                <a:spcPts val="0"/>
              </a:spcBef>
              <a:spcAft>
                <a:spcPts val="0"/>
              </a:spcAft>
              <a:buSzPts val="1800"/>
              <a:buChar char="●"/>
            </a:pPr>
            <a:r>
              <a:rPr lang="en"/>
              <a:t>Nondeterministic predicates can </a:t>
            </a:r>
            <a:r>
              <a:rPr lang="en"/>
              <a:t>succeed any number of times (incl. zero)</a:t>
            </a:r>
            <a:endParaRPr/>
          </a:p>
          <a:p>
            <a:pPr indent="-342900" lvl="0" marL="457200" rtl="0" algn="l">
              <a:spcBef>
                <a:spcPts val="0"/>
              </a:spcBef>
              <a:spcAft>
                <a:spcPts val="0"/>
              </a:spcAft>
              <a:buSzPts val="1800"/>
              <a:buChar char="●"/>
            </a:pPr>
            <a:r>
              <a:rPr lang="en"/>
              <a:t>Some nondeterministic predicates even allow </a:t>
            </a:r>
            <a:r>
              <a:rPr b="1" lang="en"/>
              <a:t>infinitely many solutions</a:t>
            </a:r>
            <a:endParaRPr b="1"/>
          </a:p>
          <a:p>
            <a:pPr indent="-342900" lvl="0" marL="457200" rtl="0" algn="l">
              <a:spcBef>
                <a:spcPts val="0"/>
              </a:spcBef>
              <a:spcAft>
                <a:spcPts val="0"/>
              </a:spcAft>
              <a:buSzPts val="1800"/>
              <a:buChar char="●"/>
            </a:pPr>
            <a:r>
              <a:rPr lang="en"/>
              <a:t>Depending on the predicate definition, Prolog may be able to </a:t>
            </a:r>
            <a:r>
              <a:rPr b="1" lang="en"/>
              <a:t>generate</a:t>
            </a:r>
            <a:r>
              <a:rPr lang="en"/>
              <a:t> all these solutions, especially if they form a nice linear infinity</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Backtracking</a:t>
            </a:r>
            <a:endParaRPr/>
          </a:p>
        </p:txBody>
      </p:sp>
      <p:sp>
        <p:nvSpPr>
          <p:cNvPr id="596" name="Google Shape;596;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 nondeterministic query succeeds, it may leave behind a </a:t>
            </a:r>
            <a:r>
              <a:rPr b="1" lang="en"/>
              <a:t>choice point</a:t>
            </a:r>
            <a:endParaRPr b="1"/>
          </a:p>
          <a:p>
            <a:pPr indent="-342900" lvl="0" marL="457200" rtl="0" algn="l">
              <a:spcBef>
                <a:spcPts val="0"/>
              </a:spcBef>
              <a:spcAft>
                <a:spcPts val="0"/>
              </a:spcAft>
              <a:buSzPts val="1800"/>
              <a:buChar char="●"/>
            </a:pPr>
            <a:r>
              <a:rPr lang="en"/>
              <a:t>The Prolog interpreter remembers all choice points left behind in execution</a:t>
            </a:r>
            <a:endParaRPr/>
          </a:p>
          <a:p>
            <a:pPr indent="-342900" lvl="0" marL="457200" rtl="0" algn="l">
              <a:spcBef>
                <a:spcPts val="0"/>
              </a:spcBef>
              <a:spcAft>
                <a:spcPts val="0"/>
              </a:spcAft>
              <a:buSzPts val="1800"/>
              <a:buChar char="●"/>
            </a:pPr>
            <a:r>
              <a:rPr lang="en"/>
              <a:t>When some later query fails, program execution </a:t>
            </a:r>
            <a:r>
              <a:rPr b="1" lang="en"/>
              <a:t>backtracks</a:t>
            </a:r>
            <a:r>
              <a:rPr lang="en"/>
              <a:t> all the way to the </a:t>
            </a:r>
            <a:r>
              <a:rPr b="1" lang="en"/>
              <a:t>most recent choice point</a:t>
            </a:r>
            <a:r>
              <a:rPr lang="en"/>
              <a:t> that was left behind</a:t>
            </a:r>
            <a:endParaRPr/>
          </a:p>
          <a:p>
            <a:pPr indent="-342900" lvl="0" marL="457200" rtl="0" algn="l">
              <a:spcBef>
                <a:spcPts val="0"/>
              </a:spcBef>
              <a:spcAft>
                <a:spcPts val="0"/>
              </a:spcAft>
              <a:buSzPts val="1800"/>
              <a:buChar char="●"/>
            </a:pPr>
            <a:r>
              <a:rPr lang="en"/>
              <a:t>During backtracking, all variables that were bound when the execution was going to forward direction become unbound again</a:t>
            </a:r>
            <a:endParaRPr/>
          </a:p>
          <a:p>
            <a:pPr indent="-342900" lvl="0" marL="457200" rtl="0" algn="l">
              <a:spcBef>
                <a:spcPts val="0"/>
              </a:spcBef>
              <a:spcAft>
                <a:spcPts val="0"/>
              </a:spcAft>
              <a:buSzPts val="1800"/>
              <a:buChar char="●"/>
            </a:pPr>
            <a:r>
              <a:rPr lang="en"/>
              <a:t>Execution then continues forward from the choice point, allowing these variables to again become bound to some other terms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At First You Fail...</a:t>
            </a:r>
            <a:endParaRPr/>
          </a:p>
        </p:txBody>
      </p:sp>
      <p:sp>
        <p:nvSpPr>
          <p:cNvPr id="602" name="Google Shape;602;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Failure</a:t>
            </a:r>
            <a:r>
              <a:rPr lang="en"/>
              <a:t> of a Prolog query should not be confused with </a:t>
            </a:r>
            <a:r>
              <a:rPr b="1" lang="en"/>
              <a:t>errors</a:t>
            </a:r>
            <a:r>
              <a:rPr lang="en"/>
              <a:t> and </a:t>
            </a:r>
            <a:r>
              <a:rPr b="1" lang="en"/>
              <a:t>exceptions</a:t>
            </a:r>
            <a:r>
              <a:rPr lang="en"/>
              <a:t> in imperative languages such as Java or Python</a:t>
            </a:r>
            <a:endParaRPr/>
          </a:p>
          <a:p>
            <a:pPr indent="-342900" lvl="0" marL="457200" rtl="0" algn="l">
              <a:spcBef>
                <a:spcPts val="0"/>
              </a:spcBef>
              <a:spcAft>
                <a:spcPts val="0"/>
              </a:spcAft>
              <a:buSzPts val="1800"/>
              <a:buChar char="●"/>
            </a:pPr>
            <a:r>
              <a:rPr lang="en"/>
              <a:t>Failure doesn't mean that anything is "wrong" with your program or its data, but failures are necessary to prevent the Prolog execution from embarking in a fruitless infinite branch down the implicit search tree</a:t>
            </a:r>
            <a:endParaRPr/>
          </a:p>
          <a:p>
            <a:pPr indent="-342900" lvl="0" marL="457200" rtl="0" algn="l">
              <a:spcBef>
                <a:spcPts val="0"/>
              </a:spcBef>
              <a:spcAft>
                <a:spcPts val="0"/>
              </a:spcAft>
              <a:buSzPts val="1800"/>
              <a:buChar char="●"/>
            </a:pPr>
            <a:r>
              <a:rPr lang="en"/>
              <a:t>Think of the failure of a query as a friendly angel that tells you truthfully that there is nothing for you where you are trying to go, and therefore you should turn back now and try the next branch from the most recent choice point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All Solutions Exactly Once</a:t>
            </a:r>
            <a:endParaRPr/>
          </a:p>
        </p:txBody>
      </p:sp>
      <p:sp>
        <p:nvSpPr>
          <p:cNvPr id="608" name="Google Shape;608;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defining rules for some given predicate, your rules should be designed to </a:t>
            </a:r>
            <a:r>
              <a:rPr lang="en"/>
              <a:t>produce</a:t>
            </a:r>
            <a:r>
              <a:rPr lang="en"/>
              <a:t> </a:t>
            </a:r>
            <a:r>
              <a:rPr b="1" lang="en"/>
              <a:t>every solution</a:t>
            </a:r>
            <a:r>
              <a:rPr lang="en"/>
              <a:t> to each legal query </a:t>
            </a:r>
            <a:r>
              <a:rPr b="1" lang="en"/>
              <a:t>exactly once</a:t>
            </a:r>
            <a:endParaRPr b="1"/>
          </a:p>
          <a:p>
            <a:pPr indent="-342900" lvl="0" marL="457200" rtl="0" algn="l">
              <a:spcBef>
                <a:spcPts val="0"/>
              </a:spcBef>
              <a:spcAft>
                <a:spcPts val="0"/>
              </a:spcAft>
              <a:buSzPts val="1800"/>
              <a:buChar char="●"/>
            </a:pPr>
            <a:r>
              <a:rPr lang="en"/>
              <a:t>Furthermore, o</a:t>
            </a:r>
            <a:r>
              <a:rPr lang="en"/>
              <a:t>nce the last solution to the query has been found, there should not be any </a:t>
            </a:r>
            <a:r>
              <a:rPr b="1" lang="en"/>
              <a:t>redundant choice points</a:t>
            </a:r>
            <a:r>
              <a:rPr lang="en"/>
              <a:t> left behind</a:t>
            </a:r>
            <a:endParaRPr/>
          </a:p>
          <a:p>
            <a:pPr indent="-342900" lvl="0" marL="457200" rtl="0" algn="l">
              <a:spcBef>
                <a:spcPts val="0"/>
              </a:spcBef>
              <a:spcAft>
                <a:spcPts val="0"/>
              </a:spcAft>
              <a:buSzPts val="1800"/>
              <a:buChar char="●"/>
            </a:pPr>
            <a:r>
              <a:rPr lang="en"/>
              <a:t>Ideally, predicates should be maximally </a:t>
            </a:r>
            <a:r>
              <a:rPr b="1" lang="en"/>
              <a:t>reversible</a:t>
            </a:r>
            <a:r>
              <a:rPr lang="en"/>
              <a:t> and </a:t>
            </a:r>
            <a:r>
              <a:rPr b="1" lang="en"/>
              <a:t>generative</a:t>
            </a:r>
            <a:r>
              <a:rPr lang="en"/>
              <a:t> so that the query can leave as many arguments unbound as they want, and the rules will still generate all </a:t>
            </a:r>
            <a:r>
              <a:rPr lang="en"/>
              <a:t>possible</a:t>
            </a:r>
            <a:r>
              <a:rPr lang="en"/>
              <a:t> solutions exactly once</a:t>
            </a:r>
            <a:endParaRPr/>
          </a:p>
          <a:p>
            <a:pPr indent="-342900" lvl="0" marL="457200" rtl="0" algn="l">
              <a:spcBef>
                <a:spcPts val="0"/>
              </a:spcBef>
              <a:spcAft>
                <a:spcPts val="0"/>
              </a:spcAft>
              <a:buSzPts val="1800"/>
              <a:buChar char="●"/>
            </a:pPr>
            <a:r>
              <a:rPr lang="en"/>
              <a:t>Realities of computation sometimes prevent this, even with seemingly simple basic integer arithmetic</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Rules Inside Program</a:t>
            </a:r>
            <a:endParaRPr/>
          </a:p>
        </p:txBody>
      </p:sp>
      <p:sp>
        <p:nvSpPr>
          <p:cNvPr id="614" name="Google Shape;614;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t>
            </a:r>
            <a:r>
              <a:rPr lang="en"/>
              <a:t>differs</a:t>
            </a:r>
            <a:r>
              <a:rPr lang="en"/>
              <a:t> from predicate logic in that how you order of rules with the same head functor inside the Prolog program can have consequences</a:t>
            </a:r>
            <a:endParaRPr/>
          </a:p>
          <a:p>
            <a:pPr indent="-342900" lvl="0" marL="457200" rtl="0" algn="l">
              <a:spcBef>
                <a:spcPts val="0"/>
              </a:spcBef>
              <a:spcAft>
                <a:spcPts val="0"/>
              </a:spcAft>
              <a:buSzPts val="1800"/>
              <a:buChar char="●"/>
            </a:pPr>
            <a:r>
              <a:rPr lang="en"/>
              <a:t>Obviously, affects order in which individual </a:t>
            </a:r>
            <a:r>
              <a:rPr lang="en"/>
              <a:t>solutions</a:t>
            </a:r>
            <a:r>
              <a:rPr lang="en"/>
              <a:t> are found</a:t>
            </a:r>
            <a:endParaRPr/>
          </a:p>
          <a:p>
            <a:pPr indent="-342900" lvl="0" marL="457200" rtl="0" algn="l">
              <a:spcBef>
                <a:spcPts val="0"/>
              </a:spcBef>
              <a:spcAft>
                <a:spcPts val="0"/>
              </a:spcAft>
              <a:buSzPts val="1800"/>
              <a:buChar char="●"/>
            </a:pPr>
            <a:r>
              <a:rPr lang="en"/>
              <a:t>For predicates with infinitely many solutions defined recursively, you should place the rules for the base case </a:t>
            </a:r>
            <a:r>
              <a:rPr lang="en"/>
              <a:t>before</a:t>
            </a:r>
            <a:r>
              <a:rPr lang="en"/>
              <a:t> the general case</a:t>
            </a:r>
            <a:endParaRPr/>
          </a:p>
          <a:p>
            <a:pPr indent="-342900" lvl="0" marL="457200" rtl="0" algn="l">
              <a:spcBef>
                <a:spcPts val="0"/>
              </a:spcBef>
              <a:spcAft>
                <a:spcPts val="0"/>
              </a:spcAft>
              <a:buSzPts val="1800"/>
              <a:buChar char="●"/>
            </a:pPr>
            <a:r>
              <a:rPr lang="en"/>
              <a:t>Otherwise </a:t>
            </a:r>
            <a:r>
              <a:rPr lang="en"/>
              <a:t>backtracking</a:t>
            </a:r>
            <a:r>
              <a:rPr lang="en"/>
              <a:t> dives into infinite branch and produces nothing, instead of producing the linear chain of solutions one at the time</a:t>
            </a:r>
            <a:endParaRPr/>
          </a:p>
          <a:p>
            <a:pPr indent="-342900" lvl="0" marL="457200" rtl="0" algn="l">
              <a:spcBef>
                <a:spcPts val="0"/>
              </a:spcBef>
              <a:spcAft>
                <a:spcPts val="0"/>
              </a:spcAft>
              <a:buSzPts val="1800"/>
              <a:buChar char="●"/>
            </a:pPr>
            <a:r>
              <a:rPr lang="en"/>
              <a:t>Ordering of rules becomes especially important with </a:t>
            </a:r>
            <a:r>
              <a:rPr b="1" lang="en"/>
              <a:t>cuts</a:t>
            </a:r>
            <a:r>
              <a:rPr lang="en"/>
              <a:t> seen later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of Premises Inside Rules</a:t>
            </a:r>
            <a:endParaRPr/>
          </a:p>
        </p:txBody>
      </p:sp>
      <p:sp>
        <p:nvSpPr>
          <p:cNvPr id="620" name="Google Shape;620;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also differs from predicate logic in the behaviour of its inference engine so that order of premises inside the rule body is important</a:t>
            </a:r>
            <a:endParaRPr/>
          </a:p>
          <a:p>
            <a:pPr indent="-342900" lvl="0" marL="457200" rtl="0" algn="l">
              <a:spcBef>
                <a:spcPts val="0"/>
              </a:spcBef>
              <a:spcAft>
                <a:spcPts val="0"/>
              </a:spcAft>
              <a:buSzPts val="1800"/>
              <a:buChar char="●"/>
            </a:pPr>
            <a:r>
              <a:rPr lang="en"/>
              <a:t>Ordering of premises can affect </a:t>
            </a:r>
            <a:r>
              <a:rPr b="1" lang="en"/>
              <a:t>termination</a:t>
            </a:r>
            <a:r>
              <a:rPr lang="en"/>
              <a:t> properties of queries</a:t>
            </a:r>
            <a:endParaRPr/>
          </a:p>
          <a:p>
            <a:pPr indent="-342900" lvl="0" marL="457200" rtl="0" algn="l">
              <a:spcBef>
                <a:spcPts val="0"/>
              </a:spcBef>
              <a:spcAft>
                <a:spcPts val="0"/>
              </a:spcAft>
              <a:buSzPts val="1800"/>
              <a:buChar char="●"/>
            </a:pPr>
            <a:r>
              <a:rPr lang="en"/>
              <a:t>As in all programming, especially should avoid </a:t>
            </a:r>
            <a:r>
              <a:rPr b="1" lang="en"/>
              <a:t>left recursion</a:t>
            </a:r>
            <a:endParaRPr b="1"/>
          </a:p>
          <a:p>
            <a:pPr indent="-342900" lvl="0" marL="457200" rtl="0" algn="l">
              <a:spcBef>
                <a:spcPts val="0"/>
              </a:spcBef>
              <a:spcAft>
                <a:spcPts val="0"/>
              </a:spcAft>
              <a:buSzPts val="1800"/>
              <a:buChar char="●"/>
            </a:pPr>
            <a:r>
              <a:rPr lang="en"/>
              <a:t>Even with terminating queries, rule ordering can affect </a:t>
            </a:r>
            <a:r>
              <a:rPr b="1" lang="en"/>
              <a:t>efficiency</a:t>
            </a:r>
            <a:endParaRPr b="1"/>
          </a:p>
          <a:p>
            <a:pPr indent="-342900" lvl="0" marL="457200" rtl="0" algn="l">
              <a:spcBef>
                <a:spcPts val="0"/>
              </a:spcBef>
              <a:spcAft>
                <a:spcPts val="0"/>
              </a:spcAft>
              <a:buSzPts val="1800"/>
              <a:buChar char="●"/>
            </a:pPr>
            <a:r>
              <a:rPr lang="en"/>
              <a:t>Classic example of finding the </a:t>
            </a:r>
            <a:r>
              <a:rPr lang="en"/>
              <a:t>first</a:t>
            </a:r>
            <a:r>
              <a:rPr lang="en"/>
              <a:t> lady of the nation:</a:t>
            </a:r>
            <a:br>
              <a:rPr lang="en"/>
            </a:br>
            <a:r>
              <a:rPr lang="en">
                <a:latin typeface="Consolas"/>
                <a:ea typeface="Consolas"/>
                <a:cs typeface="Consolas"/>
                <a:sym typeface="Consolas"/>
              </a:rPr>
              <a:t>firstlady(X) :- female(X), married(X, Y), president(Y).</a:t>
            </a:r>
            <a:br>
              <a:rPr lang="en">
                <a:latin typeface="Consolas"/>
                <a:ea typeface="Consolas"/>
                <a:cs typeface="Consolas"/>
                <a:sym typeface="Consolas"/>
              </a:rPr>
            </a:br>
            <a:r>
              <a:rPr lang="en">
                <a:latin typeface="Consolas"/>
                <a:ea typeface="Consolas"/>
                <a:cs typeface="Consolas"/>
                <a:sym typeface="Consolas"/>
              </a:rPr>
              <a:t>firstlady(X) :- president(Y), married(X, Y), female(X).</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t>
            </a:r>
            <a:r>
              <a:rPr b="1" lang="en"/>
              <a:t>AI-complete</a:t>
            </a:r>
            <a:r>
              <a:rPr lang="en"/>
              <a:t> if solving it turns out to be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a:t>
            </a:r>
            <a:endParaRPr/>
          </a:p>
        </p:txBody>
      </p:sp>
      <p:sp>
        <p:nvSpPr>
          <p:cNvPr id="626" name="Google Shape;626;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going through the rules that would allow the query to succeed, that query must </a:t>
            </a:r>
            <a:r>
              <a:rPr b="1" lang="en"/>
              <a:t>unify</a:t>
            </a:r>
            <a:r>
              <a:rPr lang="en"/>
              <a:t> with the head of that rule for the rule to be used</a:t>
            </a:r>
            <a:endParaRPr/>
          </a:p>
          <a:p>
            <a:pPr indent="-342900" lvl="0" marL="457200" rtl="0" algn="l">
              <a:spcBef>
                <a:spcPts val="0"/>
              </a:spcBef>
              <a:spcAft>
                <a:spcPts val="0"/>
              </a:spcAft>
              <a:buSzPts val="1800"/>
              <a:buChar char="●"/>
            </a:pPr>
            <a:r>
              <a:rPr b="1" lang="en"/>
              <a:t>Unification</a:t>
            </a:r>
            <a:r>
              <a:rPr lang="en"/>
              <a:t> is a recursive algorithm that operates on pointers to expression trees that represent the terms, no string matching or such is involved</a:t>
            </a:r>
            <a:endParaRPr/>
          </a:p>
          <a:p>
            <a:pPr indent="-342900" lvl="0" marL="457200" rtl="0" algn="l">
              <a:spcBef>
                <a:spcPts val="0"/>
              </a:spcBef>
              <a:spcAft>
                <a:spcPts val="0"/>
              </a:spcAft>
              <a:buSzPts val="1800"/>
              <a:buChar char="●"/>
            </a:pPr>
            <a:r>
              <a:rPr lang="en"/>
              <a:t>Both sides of unification can be arbitrary complex terms</a:t>
            </a:r>
            <a:endParaRPr/>
          </a:p>
          <a:p>
            <a:pPr indent="-342900" lvl="0" marL="457200" rtl="0" algn="l">
              <a:spcBef>
                <a:spcPts val="0"/>
              </a:spcBef>
              <a:spcAft>
                <a:spcPts val="0"/>
              </a:spcAft>
              <a:buSzPts val="1800"/>
              <a:buChar char="●"/>
            </a:pPr>
            <a:r>
              <a:rPr lang="en"/>
              <a:t>An unbound variable unifies with any term, binding that variable to that term</a:t>
            </a:r>
            <a:endParaRPr/>
          </a:p>
          <a:p>
            <a:pPr indent="-342900" lvl="0" marL="457200" rtl="0" algn="l">
              <a:spcBef>
                <a:spcPts val="0"/>
              </a:spcBef>
              <a:spcAft>
                <a:spcPts val="0"/>
              </a:spcAft>
              <a:buSzPts val="1800"/>
              <a:buChar char="●"/>
            </a:pPr>
            <a:r>
              <a:rPr lang="en"/>
              <a:t>Two literals unify if and only if they are the exact same literal</a:t>
            </a:r>
            <a:endParaRPr/>
          </a:p>
          <a:p>
            <a:pPr indent="-342900" lvl="0" marL="457200" rtl="0" algn="l">
              <a:spcBef>
                <a:spcPts val="0"/>
              </a:spcBef>
              <a:spcAft>
                <a:spcPts val="0"/>
              </a:spcAft>
              <a:buSzPts val="1800"/>
              <a:buChar char="●"/>
            </a:pPr>
            <a:r>
              <a:rPr lang="en"/>
              <a:t>Two complex terms unify if and only if they have the exact same head, and their </a:t>
            </a:r>
            <a:r>
              <a:rPr lang="en"/>
              <a:t>arguments</a:t>
            </a:r>
            <a:r>
              <a:rPr lang="en"/>
              <a:t> unify pairwise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(II)</a:t>
            </a:r>
            <a:endParaRPr/>
          </a:p>
        </p:txBody>
      </p:sp>
      <p:sp>
        <p:nvSpPr>
          <p:cNvPr id="632" name="Google Shape;632;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unify</a:t>
            </a:r>
            <a:r>
              <a:rPr lang="en"/>
              <a:t> two terms, the </a:t>
            </a:r>
            <a:r>
              <a:rPr lang="en"/>
              <a:t>algorithm</a:t>
            </a:r>
            <a:r>
              <a:rPr lang="en"/>
              <a:t> finds the </a:t>
            </a:r>
            <a:r>
              <a:rPr b="1" lang="en"/>
              <a:t>most general unifier (MGU)</a:t>
            </a:r>
            <a:endParaRPr b="1"/>
          </a:p>
          <a:p>
            <a:pPr indent="-342900" lvl="0" marL="457200" rtl="0" algn="l">
              <a:spcBef>
                <a:spcPts val="0"/>
              </a:spcBef>
              <a:spcAft>
                <a:spcPts val="0"/>
              </a:spcAft>
              <a:buSzPts val="1800"/>
              <a:buChar char="●"/>
            </a:pPr>
            <a:r>
              <a:rPr lang="en"/>
              <a:t>MGU makes </a:t>
            </a:r>
            <a:r>
              <a:rPr b="1" lang="en"/>
              <a:t>minimum commitment</a:t>
            </a:r>
            <a:r>
              <a:rPr lang="en"/>
              <a:t> to variable bindings to allow unification</a:t>
            </a:r>
            <a:endParaRPr/>
          </a:p>
          <a:p>
            <a:pPr indent="-342900" lvl="0" marL="457200" rtl="0" algn="l">
              <a:spcBef>
                <a:spcPts val="0"/>
              </a:spcBef>
              <a:spcAft>
                <a:spcPts val="0"/>
              </a:spcAft>
              <a:buSzPts val="1800"/>
              <a:buChar char="●"/>
            </a:pPr>
            <a:r>
              <a:rPr lang="en"/>
              <a:t>Unification predicate </a:t>
            </a:r>
            <a:r>
              <a:rPr lang="en">
                <a:latin typeface="Consolas"/>
                <a:ea typeface="Consolas"/>
                <a:cs typeface="Consolas"/>
                <a:sym typeface="Consolas"/>
              </a:rPr>
              <a:t>=/2</a:t>
            </a:r>
            <a:r>
              <a:rPr lang="en"/>
              <a:t> has been proven to be </a:t>
            </a:r>
            <a:r>
              <a:rPr b="1" lang="en"/>
              <a:t>semideterministic</a:t>
            </a:r>
            <a:r>
              <a:rPr lang="en"/>
              <a:t>: two terms either do not unify, or their MGU is unique (modulo variable names)</a:t>
            </a:r>
            <a:endParaRPr/>
          </a:p>
          <a:p>
            <a:pPr indent="-342900" lvl="0" marL="457200" rtl="0" algn="l">
              <a:spcBef>
                <a:spcPts val="0"/>
              </a:spcBef>
              <a:spcAft>
                <a:spcPts val="0"/>
              </a:spcAft>
              <a:buSzPts val="1800"/>
              <a:buChar char="●"/>
            </a:pPr>
            <a:r>
              <a:rPr lang="en"/>
              <a:t>In 99% of real use cases, using the predicate </a:t>
            </a:r>
            <a:r>
              <a:rPr lang="en">
                <a:latin typeface="Consolas"/>
                <a:ea typeface="Consolas"/>
                <a:cs typeface="Consolas"/>
                <a:sym typeface="Consolas"/>
              </a:rPr>
              <a:t>=/2</a:t>
            </a:r>
            <a:r>
              <a:rPr lang="en"/>
              <a:t> </a:t>
            </a:r>
            <a:r>
              <a:rPr lang="en"/>
              <a:t>explicitly </a:t>
            </a:r>
            <a:r>
              <a:rPr lang="en"/>
              <a:t>in Prolog rules is correct but clumsy: move the unification action to matching of rule head</a:t>
            </a:r>
            <a:endParaRPr/>
          </a:p>
          <a:p>
            <a:pPr indent="-342900" lvl="0" marL="457200" rtl="0" algn="l">
              <a:spcBef>
                <a:spcPts val="0"/>
              </a:spcBef>
              <a:spcAft>
                <a:spcPts val="0"/>
              </a:spcAft>
              <a:buSzPts val="1800"/>
              <a:buChar char="●"/>
            </a:pPr>
            <a:r>
              <a:rPr lang="en"/>
              <a:t>Predicate \= succeeds if the two terms do not unify</a:t>
            </a:r>
            <a:endParaRPr/>
          </a:p>
          <a:p>
            <a:pPr indent="-342900" lvl="0" marL="457200" rtl="0" algn="l">
              <a:spcBef>
                <a:spcPts val="0"/>
              </a:spcBef>
              <a:spcAft>
                <a:spcPts val="0"/>
              </a:spcAft>
              <a:buSzPts val="1800"/>
              <a:buChar char="●"/>
            </a:pPr>
            <a:r>
              <a:rPr lang="en"/>
              <a:t>This predicate can be defined since </a:t>
            </a:r>
            <a:r>
              <a:rPr lang="en">
                <a:latin typeface="Consolas"/>
                <a:ea typeface="Consolas"/>
                <a:cs typeface="Consolas"/>
                <a:sym typeface="Consolas"/>
              </a:rPr>
              <a:t>=/2</a:t>
            </a:r>
            <a:r>
              <a:rPr lang="en"/>
              <a:t> is semideterministic</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Occurs Check</a:t>
            </a:r>
            <a:endParaRPr/>
          </a:p>
        </p:txBody>
      </p:sp>
      <p:sp>
        <p:nvSpPr>
          <p:cNvPr id="638" name="Google Shape;638;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the same variable occurs on both sides of the unification? </a:t>
            </a:r>
            <a:endParaRPr/>
          </a:p>
          <a:p>
            <a:pPr indent="-342900" lvl="0" marL="457200" rtl="0" algn="l">
              <a:spcBef>
                <a:spcPts val="0"/>
              </a:spcBef>
              <a:spcAft>
                <a:spcPts val="0"/>
              </a:spcAft>
              <a:buSzPts val="1800"/>
              <a:buChar char="●"/>
            </a:pPr>
            <a:r>
              <a:rPr lang="en"/>
              <a:t>Unification can create an infinite result, such as in the query </a:t>
            </a:r>
            <a:r>
              <a:rPr lang="en">
                <a:latin typeface="Consolas"/>
                <a:ea typeface="Consolas"/>
                <a:cs typeface="Consolas"/>
                <a:sym typeface="Consolas"/>
              </a:rPr>
              <a:t>X = f(X).</a:t>
            </a:r>
            <a:endParaRPr>
              <a:latin typeface="Consolas"/>
              <a:ea typeface="Consolas"/>
              <a:cs typeface="Consolas"/>
              <a:sym typeface="Consolas"/>
            </a:endParaRPr>
          </a:p>
          <a:p>
            <a:pPr indent="-342900" lvl="0" marL="457200" rtl="0" algn="l">
              <a:spcBef>
                <a:spcPts val="0"/>
              </a:spcBef>
              <a:spcAft>
                <a:spcPts val="0"/>
              </a:spcAft>
              <a:buSzPts val="1800"/>
              <a:buChar char="●"/>
            </a:pPr>
            <a:r>
              <a:rPr lang="en"/>
              <a:t>Solution </a:t>
            </a:r>
            <a:r>
              <a:rPr lang="en"/>
              <a:t>would</a:t>
            </a:r>
            <a:r>
              <a:rPr lang="en"/>
              <a:t> be infinite term </a:t>
            </a:r>
            <a:r>
              <a:rPr lang="en">
                <a:latin typeface="Consolas"/>
                <a:ea typeface="Consolas"/>
                <a:cs typeface="Consolas"/>
                <a:sym typeface="Consolas"/>
              </a:rPr>
              <a:t>f(f(f(...)))</a:t>
            </a:r>
            <a:endParaRPr>
              <a:latin typeface="Consolas"/>
              <a:ea typeface="Consolas"/>
              <a:cs typeface="Consolas"/>
              <a:sym typeface="Consolas"/>
            </a:endParaRPr>
          </a:p>
          <a:p>
            <a:pPr indent="-342900" lvl="0" marL="457200" rtl="0" algn="l">
              <a:spcBef>
                <a:spcPts val="0"/>
              </a:spcBef>
              <a:spcAft>
                <a:spcPts val="0"/>
              </a:spcAft>
              <a:buSzPts val="1800"/>
              <a:buChar char="●"/>
            </a:pPr>
            <a:r>
              <a:rPr lang="en"/>
              <a:t>Encoded with pointers, the result </a:t>
            </a:r>
            <a:r>
              <a:rPr lang="en"/>
              <a:t>expression</a:t>
            </a:r>
            <a:r>
              <a:rPr lang="en"/>
              <a:t> tree contains a loop</a:t>
            </a:r>
            <a:endParaRPr/>
          </a:p>
          <a:p>
            <a:pPr indent="-342900" lvl="0" marL="457200" rtl="0" algn="l">
              <a:spcBef>
                <a:spcPts val="0"/>
              </a:spcBef>
              <a:spcAft>
                <a:spcPts val="0"/>
              </a:spcAft>
              <a:buSzPts val="1800"/>
              <a:buChar char="●"/>
            </a:pPr>
            <a:r>
              <a:rPr lang="en"/>
              <a:t>Prolog term echo mechanism fortunately recognizes this situation </a:t>
            </a:r>
            <a:endParaRPr/>
          </a:p>
          <a:p>
            <a:pPr indent="-342900" lvl="0" marL="457200" rtl="0" algn="l">
              <a:spcBef>
                <a:spcPts val="0"/>
              </a:spcBef>
              <a:spcAft>
                <a:spcPts val="0"/>
              </a:spcAft>
              <a:buSzPts val="1800"/>
              <a:buChar char="●"/>
            </a:pPr>
            <a:r>
              <a:rPr lang="en"/>
              <a:t>Unification algorithm does not perform the occurrence check, since it would turn O(</a:t>
            </a:r>
            <a:r>
              <a:rPr i="1" lang="en"/>
              <a:t>n</a:t>
            </a:r>
            <a:r>
              <a:rPr lang="en"/>
              <a:t>) algorithm into O(</a:t>
            </a:r>
            <a:r>
              <a:rPr i="1" lang="en"/>
              <a:t>n</a:t>
            </a:r>
            <a:r>
              <a:rPr baseline="30000" lang="en"/>
              <a:t>2</a:t>
            </a:r>
            <a:r>
              <a:rPr lang="en"/>
              <a:t>) algorithm, hindering </a:t>
            </a:r>
            <a:r>
              <a:rPr lang="en"/>
              <a:t>performance for no reason</a:t>
            </a:r>
            <a:endParaRPr/>
          </a:p>
          <a:p>
            <a:pPr indent="-342900" lvl="0" marL="457200" rtl="0" algn="l">
              <a:spcBef>
                <a:spcPts val="0"/>
              </a:spcBef>
              <a:spcAft>
                <a:spcPts val="0"/>
              </a:spcAft>
              <a:buSzPts val="1800"/>
              <a:buChar char="●"/>
            </a:pPr>
            <a:r>
              <a:rPr lang="en"/>
              <a:t>Logically sound </a:t>
            </a:r>
            <a:r>
              <a:rPr lang="en"/>
              <a:t>unification</a:t>
            </a:r>
            <a:r>
              <a:rPr lang="en"/>
              <a:t> with </a:t>
            </a:r>
            <a:r>
              <a:rPr lang="en"/>
              <a:t>predicate</a:t>
            </a:r>
            <a:r>
              <a:rPr lang="en"/>
              <a:t> </a:t>
            </a:r>
            <a:r>
              <a:rPr lang="en">
                <a:latin typeface="Consolas"/>
                <a:ea typeface="Consolas"/>
                <a:cs typeface="Consolas"/>
                <a:sym typeface="Consolas"/>
              </a:rPr>
              <a:t>unify_with_occurs_check/2</a:t>
            </a:r>
            <a:r>
              <a:rPr lang="en"/>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Unification With Forced Evaluation</a:t>
            </a:r>
            <a:endParaRPr/>
          </a:p>
        </p:txBody>
      </p:sp>
      <p:sp>
        <p:nvSpPr>
          <p:cNvPr id="644" name="Google Shape;644;p1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variables can be bound to arbitrarily complex terms</a:t>
            </a:r>
            <a:endParaRPr/>
          </a:p>
          <a:p>
            <a:pPr indent="-342900" lvl="0" marL="457200" rtl="0" algn="l">
              <a:spcBef>
                <a:spcPts val="0"/>
              </a:spcBef>
              <a:spcAft>
                <a:spcPts val="0"/>
              </a:spcAft>
              <a:buSzPts val="1800"/>
              <a:buChar char="●"/>
            </a:pPr>
            <a:r>
              <a:rPr lang="en"/>
              <a:t>Prolog will never try to simplify these terms </a:t>
            </a:r>
            <a:r>
              <a:rPr lang="en"/>
              <a:t>until</a:t>
            </a:r>
            <a:r>
              <a:rPr lang="en"/>
              <a:t> you explicitly order it to do that by using the predicate </a:t>
            </a:r>
            <a:r>
              <a:rPr lang="en">
                <a:latin typeface="Consolas"/>
                <a:ea typeface="Consolas"/>
                <a:cs typeface="Consolas"/>
                <a:sym typeface="Consolas"/>
              </a:rPr>
              <a:t>is/2</a:t>
            </a:r>
            <a:endParaRPr>
              <a:latin typeface="Consolas"/>
              <a:ea typeface="Consolas"/>
              <a:cs typeface="Consolas"/>
              <a:sym typeface="Consolas"/>
            </a:endParaRPr>
          </a:p>
          <a:p>
            <a:pPr indent="-342900" lvl="0" marL="457200" rtl="0" algn="l">
              <a:spcBef>
                <a:spcPts val="0"/>
              </a:spcBef>
              <a:spcAft>
                <a:spcPts val="0"/>
              </a:spcAft>
              <a:buSzPts val="1800"/>
              <a:buChar char="●"/>
            </a:pPr>
            <a:r>
              <a:rPr lang="en">
                <a:latin typeface="Consolas"/>
                <a:ea typeface="Consolas"/>
                <a:cs typeface="Consolas"/>
                <a:sym typeface="Consolas"/>
              </a:rPr>
              <a:t>is/2</a:t>
            </a:r>
            <a:r>
              <a:rPr lang="en"/>
              <a:t> is used otherwise like </a:t>
            </a:r>
            <a:r>
              <a:rPr lang="en">
                <a:latin typeface="Consolas"/>
                <a:ea typeface="Consolas"/>
                <a:cs typeface="Consolas"/>
                <a:sym typeface="Consolas"/>
              </a:rPr>
              <a:t>=/2</a:t>
            </a:r>
            <a:r>
              <a:rPr lang="en"/>
              <a:t>, except that </a:t>
            </a:r>
            <a:r>
              <a:rPr lang="en">
                <a:latin typeface="Consolas"/>
                <a:ea typeface="Consolas"/>
                <a:cs typeface="Consolas"/>
                <a:sym typeface="Consolas"/>
              </a:rPr>
              <a:t>is/2</a:t>
            </a:r>
            <a:r>
              <a:rPr lang="en"/>
              <a:t> will first evaluate the right hand side before attempting to unify both sides</a:t>
            </a:r>
            <a:endParaRPr/>
          </a:p>
          <a:p>
            <a:pPr indent="-342900" lvl="0" marL="457200" rtl="0" algn="l">
              <a:spcBef>
                <a:spcPts val="0"/>
              </a:spcBef>
              <a:spcAft>
                <a:spcPts val="0"/>
              </a:spcAft>
              <a:buSzPts val="1800"/>
              <a:buChar char="●"/>
            </a:pPr>
            <a:r>
              <a:rPr lang="en"/>
              <a:t>Closest thing to </a:t>
            </a:r>
            <a:r>
              <a:rPr b="1" lang="en"/>
              <a:t>assignment</a:t>
            </a:r>
            <a:r>
              <a:rPr lang="en"/>
              <a:t> of imperative languages in Prolog</a:t>
            </a:r>
            <a:endParaRPr/>
          </a:p>
          <a:p>
            <a:pPr indent="-342900" lvl="0" marL="457200" rtl="0" algn="l">
              <a:spcBef>
                <a:spcPts val="0"/>
              </a:spcBef>
              <a:spcAft>
                <a:spcPts val="0"/>
              </a:spcAft>
              <a:buSzPts val="1800"/>
              <a:buChar char="●"/>
            </a:pPr>
            <a:r>
              <a:rPr lang="en"/>
              <a:t>Right hand side must be in a form that allows evaluation, otherwise the entire query will crash with an error</a:t>
            </a:r>
            <a:endParaRPr/>
          </a:p>
          <a:p>
            <a:pPr indent="-342900" lvl="0" marL="457200" rtl="0" algn="l">
              <a:spcBef>
                <a:spcPts val="0"/>
              </a:spcBef>
              <a:spcAft>
                <a:spcPts val="0"/>
              </a:spcAft>
              <a:buSzPts val="1800"/>
              <a:buChar char="●"/>
            </a:pPr>
            <a:r>
              <a:rPr lang="en"/>
              <a:t>Arithmetic equality </a:t>
            </a:r>
            <a:r>
              <a:rPr lang="en">
                <a:latin typeface="Consolas"/>
                <a:ea typeface="Consolas"/>
                <a:cs typeface="Consolas"/>
                <a:sym typeface="Consolas"/>
              </a:rPr>
              <a:t>=:=/2</a:t>
            </a:r>
            <a:r>
              <a:rPr lang="en"/>
              <a:t> evaluates both sides before unify</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Reversibility</a:t>
            </a:r>
            <a:endParaRPr/>
          </a:p>
        </p:txBody>
      </p:sp>
      <p:sp>
        <p:nvSpPr>
          <p:cNvPr id="650" name="Google Shape;650;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imperative languages such as Python or Java, each function/method call produces exactly one result</a:t>
            </a:r>
            <a:endParaRPr/>
          </a:p>
          <a:p>
            <a:pPr indent="-342900" lvl="0" marL="457200" rtl="0" algn="l">
              <a:spcBef>
                <a:spcPts val="0"/>
              </a:spcBef>
              <a:spcAft>
                <a:spcPts val="0"/>
              </a:spcAft>
              <a:buSzPts val="1800"/>
              <a:buChar char="●"/>
            </a:pPr>
            <a:r>
              <a:rPr lang="en"/>
              <a:t>This result may be an aggregate object, but you get only one</a:t>
            </a:r>
            <a:endParaRPr/>
          </a:p>
          <a:p>
            <a:pPr indent="-342900" lvl="0" marL="457200" rtl="0" algn="l">
              <a:spcBef>
                <a:spcPts val="0"/>
              </a:spcBef>
              <a:spcAft>
                <a:spcPts val="0"/>
              </a:spcAft>
              <a:buSzPts val="1800"/>
              <a:buChar char="●"/>
            </a:pPr>
            <a:r>
              <a:rPr lang="en"/>
              <a:t>Imperative functions cannot be executed in </a:t>
            </a:r>
            <a:r>
              <a:rPr b="1" lang="en"/>
              <a:t>reverse</a:t>
            </a:r>
            <a:r>
              <a:rPr lang="en"/>
              <a:t> so that you give them expected results, and they would return arguments to produce those results!</a:t>
            </a:r>
            <a:endParaRPr/>
          </a:p>
          <a:p>
            <a:pPr indent="-342900" lvl="0" marL="457200" rtl="0" algn="l">
              <a:spcBef>
                <a:spcPts val="0"/>
              </a:spcBef>
              <a:spcAft>
                <a:spcPts val="0"/>
              </a:spcAft>
              <a:buSzPts val="1800"/>
              <a:buChar char="●"/>
            </a:pPr>
            <a:r>
              <a:rPr lang="en"/>
              <a:t>Prolog predicates don't make any distinction </a:t>
            </a:r>
            <a:r>
              <a:rPr lang="en"/>
              <a:t>between</a:t>
            </a:r>
            <a:r>
              <a:rPr lang="en"/>
              <a:t> their "arguments" and "results", but are fully </a:t>
            </a:r>
            <a:r>
              <a:rPr b="1" lang="en"/>
              <a:t>reversible</a:t>
            </a:r>
            <a:r>
              <a:rPr lang="en"/>
              <a:t>, assuming that their rules don't contain any predicates defined "one-way" for efficiency reasons</a:t>
            </a:r>
            <a:endParaRPr/>
          </a:p>
          <a:p>
            <a:pPr indent="-342900" lvl="0" marL="457200" rtl="0" algn="l">
              <a:spcBef>
                <a:spcPts val="0"/>
              </a:spcBef>
              <a:spcAft>
                <a:spcPts val="0"/>
              </a:spcAft>
              <a:buSzPts val="1800"/>
              <a:buChar char="●"/>
            </a:pPr>
            <a:r>
              <a:rPr lang="en"/>
              <a:t>For example, </a:t>
            </a:r>
            <a:r>
              <a:rPr b="1" lang="en"/>
              <a:t>integer multiplication</a:t>
            </a:r>
            <a:r>
              <a:rPr lang="en"/>
              <a:t> and </a:t>
            </a:r>
            <a:r>
              <a:rPr lang="en">
                <a:latin typeface="Consolas"/>
                <a:ea typeface="Consolas"/>
                <a:cs typeface="Consolas"/>
                <a:sym typeface="Consolas"/>
              </a:rPr>
              <a:t>is/2</a:t>
            </a:r>
            <a:r>
              <a:rPr lang="en"/>
              <a:t> are one-way</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Unbound Queries and Results</a:t>
            </a:r>
            <a:endParaRPr/>
          </a:p>
        </p:txBody>
      </p:sp>
      <p:sp>
        <p:nvSpPr>
          <p:cNvPr id="656" name="Google Shape;656;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predicates require that some of their arguments must be bound to certain types of terms for the query to succeed</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between/3</a:t>
            </a:r>
            <a:r>
              <a:rPr lang="en"/>
              <a:t>, closest thing to for-loop in Prolog</a:t>
            </a:r>
            <a:endParaRPr/>
          </a:p>
          <a:p>
            <a:pPr indent="-342900" lvl="0" marL="457200" rtl="0" algn="l">
              <a:spcBef>
                <a:spcPts val="0"/>
              </a:spcBef>
              <a:spcAft>
                <a:spcPts val="0"/>
              </a:spcAft>
              <a:buSzPts val="1800"/>
              <a:buChar char="●"/>
            </a:pPr>
            <a:r>
              <a:rPr lang="en"/>
              <a:t>The query </a:t>
            </a:r>
            <a:r>
              <a:rPr lang="en">
                <a:latin typeface="Consolas"/>
                <a:ea typeface="Consolas"/>
                <a:cs typeface="Consolas"/>
                <a:sym typeface="Consolas"/>
              </a:rPr>
              <a:t>between(1, 10, X)</a:t>
            </a:r>
            <a:r>
              <a:rPr lang="en"/>
              <a:t> succeeds for all integer values </a:t>
            </a:r>
            <a:r>
              <a:rPr lang="en">
                <a:latin typeface="Consolas"/>
                <a:ea typeface="Consolas"/>
                <a:cs typeface="Consolas"/>
                <a:sym typeface="Consolas"/>
              </a:rPr>
              <a:t>X</a:t>
            </a:r>
            <a:r>
              <a:rPr lang="en"/>
              <a:t> that are between 1 and 10, inclusive</a:t>
            </a:r>
            <a:endParaRPr/>
          </a:p>
          <a:p>
            <a:pPr indent="-342900" lvl="0" marL="457200" rtl="0" algn="l">
              <a:spcBef>
                <a:spcPts val="0"/>
              </a:spcBef>
              <a:spcAft>
                <a:spcPts val="0"/>
              </a:spcAft>
              <a:buSzPts val="1800"/>
              <a:buChar char="●"/>
            </a:pPr>
            <a:r>
              <a:rPr lang="en"/>
              <a:t>First two arguments must be bound to integer values at time of query</a:t>
            </a:r>
            <a:endParaRPr/>
          </a:p>
          <a:p>
            <a:pPr indent="-342900" lvl="0" marL="457200" rtl="0" algn="l">
              <a:spcBef>
                <a:spcPts val="0"/>
              </a:spcBef>
              <a:spcAft>
                <a:spcPts val="0"/>
              </a:spcAft>
              <a:buSzPts val="1800"/>
              <a:buChar char="●"/>
            </a:pPr>
            <a:r>
              <a:rPr lang="en"/>
              <a:t>Even though queries such as </a:t>
            </a:r>
            <a:r>
              <a:rPr lang="en">
                <a:latin typeface="Consolas"/>
                <a:ea typeface="Consolas"/>
                <a:cs typeface="Consolas"/>
                <a:sym typeface="Consolas"/>
              </a:rPr>
              <a:t>between(2, X, 6)</a:t>
            </a:r>
            <a:r>
              <a:rPr lang="en"/>
              <a:t> would make sense (though with a linear infinity of solutions), implementation does not allow this</a:t>
            </a:r>
            <a:endParaRPr/>
          </a:p>
          <a:p>
            <a:pPr indent="-342900" lvl="0" marL="457200" rtl="0" algn="l">
              <a:spcBef>
                <a:spcPts val="0"/>
              </a:spcBef>
              <a:spcAft>
                <a:spcPts val="0"/>
              </a:spcAft>
              <a:buSzPts val="1800"/>
              <a:buChar char="●"/>
            </a:pPr>
            <a:r>
              <a:rPr lang="en"/>
              <a:t>Gold standard is to allow any and all arguments to be unbound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a:t>
            </a:r>
            <a:endParaRPr/>
          </a:p>
        </p:txBody>
      </p:sp>
      <p:sp>
        <p:nvSpPr>
          <p:cNvPr id="662" name="Google Shape;662;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Prolog does not use random access arrays for aggregate data, </a:t>
            </a:r>
            <a:r>
              <a:rPr lang="en"/>
              <a:t>since</a:t>
            </a:r>
            <a:r>
              <a:rPr lang="en"/>
              <a:t> these don't work well with notion of immutable data</a:t>
            </a:r>
            <a:endParaRPr/>
          </a:p>
          <a:p>
            <a:pPr indent="-342900" lvl="0" marL="457200" rtl="0" algn="l">
              <a:spcBef>
                <a:spcPts val="0"/>
              </a:spcBef>
              <a:spcAft>
                <a:spcPts val="0"/>
              </a:spcAft>
              <a:buSzPts val="1800"/>
              <a:buChar char="●"/>
            </a:pPr>
            <a:r>
              <a:rPr lang="en"/>
              <a:t>Prolog aggregate data type is a </a:t>
            </a:r>
            <a:r>
              <a:rPr b="1" lang="en"/>
              <a:t>list</a:t>
            </a:r>
            <a:r>
              <a:rPr lang="en"/>
              <a:t> that is either </a:t>
            </a:r>
            <a:r>
              <a:rPr b="1" lang="en"/>
              <a:t>empty</a:t>
            </a:r>
            <a:r>
              <a:rPr lang="en"/>
              <a:t>, or consists of a </a:t>
            </a:r>
            <a:r>
              <a:rPr b="1" lang="en"/>
              <a:t>head</a:t>
            </a:r>
            <a:r>
              <a:rPr lang="en"/>
              <a:t> element followed by the </a:t>
            </a:r>
            <a:r>
              <a:rPr b="1" lang="en"/>
              <a:t>tail</a:t>
            </a:r>
            <a:r>
              <a:rPr lang="en"/>
              <a:t> of the rest of the elements</a:t>
            </a:r>
            <a:endParaRPr/>
          </a:p>
          <a:p>
            <a:pPr indent="-342900" lvl="0" marL="457200" rtl="0" algn="l">
              <a:spcBef>
                <a:spcPts val="0"/>
              </a:spcBef>
              <a:spcAft>
                <a:spcPts val="0"/>
              </a:spcAft>
              <a:buSzPts val="1800"/>
              <a:buChar char="●"/>
            </a:pPr>
            <a:r>
              <a:rPr lang="en"/>
              <a:t>Easy to </a:t>
            </a:r>
            <a:r>
              <a:rPr b="1" lang="en"/>
              <a:t>add</a:t>
            </a:r>
            <a:r>
              <a:rPr lang="en"/>
              <a:t> or </a:t>
            </a:r>
            <a:r>
              <a:rPr b="1" lang="en"/>
              <a:t>remove</a:t>
            </a:r>
            <a:r>
              <a:rPr lang="en"/>
              <a:t> an element to the </a:t>
            </a:r>
            <a:r>
              <a:rPr b="1" lang="en"/>
              <a:t>front</a:t>
            </a:r>
            <a:r>
              <a:rPr lang="en"/>
              <a:t>, not to the end! </a:t>
            </a:r>
            <a:endParaRPr/>
          </a:p>
          <a:p>
            <a:pPr indent="-342900" lvl="0" marL="457200" rtl="0" algn="l">
              <a:spcBef>
                <a:spcPts val="0"/>
              </a:spcBef>
              <a:spcAft>
                <a:spcPts val="0"/>
              </a:spcAft>
              <a:buSzPts val="1800"/>
              <a:buChar char="●"/>
            </a:pPr>
            <a:r>
              <a:rPr lang="en"/>
              <a:t>Syntactic sugar allows </a:t>
            </a:r>
            <a:r>
              <a:rPr lang="en">
                <a:latin typeface="Consolas"/>
                <a:ea typeface="Consolas"/>
                <a:cs typeface="Consolas"/>
                <a:sym typeface="Consolas"/>
              </a:rPr>
              <a:t>[[42], foo(bar/7), X, bob(bob(bob)))]</a:t>
            </a:r>
            <a:endParaRPr>
              <a:latin typeface="Consolas"/>
              <a:ea typeface="Consolas"/>
              <a:cs typeface="Consolas"/>
              <a:sym typeface="Consolas"/>
            </a:endParaRPr>
          </a:p>
          <a:p>
            <a:pPr indent="-342900" lvl="0" marL="457200" rtl="0" algn="l">
              <a:spcBef>
                <a:spcPts val="0"/>
              </a:spcBef>
              <a:spcAft>
                <a:spcPts val="0"/>
              </a:spcAft>
              <a:buSzPts val="1800"/>
              <a:buChar char="●"/>
            </a:pPr>
            <a:r>
              <a:rPr lang="en"/>
              <a:t>Head is the first element, and can be any Prolog term</a:t>
            </a:r>
            <a:endParaRPr/>
          </a:p>
          <a:p>
            <a:pPr indent="-342900" lvl="0" marL="457200" rtl="0" algn="l">
              <a:spcBef>
                <a:spcPts val="0"/>
              </a:spcBef>
              <a:spcAft>
                <a:spcPts val="0"/>
              </a:spcAft>
              <a:buSzPts val="1800"/>
              <a:buChar char="●"/>
            </a:pPr>
            <a:r>
              <a:rPr lang="en"/>
              <a:t>Tail is the list of remaining elements, </a:t>
            </a:r>
            <a:r>
              <a:rPr b="1" lang="en"/>
              <a:t>must always be a list</a:t>
            </a:r>
            <a:endParaRPr b="1"/>
          </a:p>
          <a:p>
            <a:pPr indent="-342900" lvl="0" marL="457200" rtl="0" algn="l">
              <a:spcBef>
                <a:spcPts val="0"/>
              </a:spcBef>
              <a:spcAft>
                <a:spcPts val="0"/>
              </a:spcAft>
              <a:buSzPts val="1800"/>
              <a:buChar char="●"/>
            </a:pPr>
            <a:r>
              <a:rPr lang="en"/>
              <a:t>In a singleton list such as </a:t>
            </a:r>
            <a:r>
              <a:rPr lang="en">
                <a:latin typeface="Consolas"/>
                <a:ea typeface="Consolas"/>
                <a:cs typeface="Consolas"/>
                <a:sym typeface="Consolas"/>
              </a:rPr>
              <a:t>[42]</a:t>
            </a:r>
            <a:r>
              <a:rPr lang="en"/>
              <a:t>, tail is the empty list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Lists and Unification</a:t>
            </a:r>
            <a:endParaRPr/>
          </a:p>
        </p:txBody>
      </p:sp>
      <p:sp>
        <p:nvSpPr>
          <p:cNvPr id="668" name="Google Shape;668;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list predicates are defined with recursive rules whose behaviour depends on the head and the tail of the list argument</a:t>
            </a:r>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unifies with any list whose head is </a:t>
            </a:r>
            <a:r>
              <a:rPr lang="en">
                <a:latin typeface="Consolas"/>
                <a:ea typeface="Consolas"/>
                <a:cs typeface="Consolas"/>
                <a:sym typeface="Consolas"/>
              </a:rPr>
              <a:t>H</a:t>
            </a:r>
            <a:r>
              <a:rPr lang="en"/>
              <a:t> and tail is </a:t>
            </a:r>
            <a:r>
              <a:rPr lang="en">
                <a:latin typeface="Consolas"/>
                <a:ea typeface="Consolas"/>
                <a:cs typeface="Consolas"/>
                <a:sym typeface="Consolas"/>
              </a:rPr>
              <a:t>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[H | T] = [1, 2, 3]</a:t>
            </a:r>
            <a:r>
              <a:rPr lang="en"/>
              <a:t> succeeds with </a:t>
            </a:r>
            <a:r>
              <a:rPr lang="en">
                <a:latin typeface="Consolas"/>
                <a:ea typeface="Consolas"/>
                <a:cs typeface="Consolas"/>
                <a:sym typeface="Consolas"/>
              </a:rPr>
              <a:t>H = 1</a:t>
            </a:r>
            <a:r>
              <a:rPr lang="en"/>
              <a:t> and </a:t>
            </a:r>
            <a:r>
              <a:rPr lang="en">
                <a:latin typeface="Consolas"/>
                <a:ea typeface="Consolas"/>
                <a:cs typeface="Consolas"/>
                <a:sym typeface="Consolas"/>
              </a:rPr>
              <a:t>T = [2, 3]</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Term </a:t>
            </a:r>
            <a:r>
              <a:rPr lang="en">
                <a:latin typeface="Consolas"/>
                <a:ea typeface="Consolas"/>
                <a:cs typeface="Consolas"/>
                <a:sym typeface="Consolas"/>
              </a:rPr>
              <a:t>[H | T]</a:t>
            </a:r>
            <a:r>
              <a:rPr lang="en"/>
              <a:t> does not unify with the empty list </a:t>
            </a:r>
            <a:r>
              <a:rPr lang="en">
                <a:latin typeface="Consolas"/>
                <a:ea typeface="Consolas"/>
                <a:cs typeface="Consolas"/>
                <a:sym typeface="Consolas"/>
              </a:rPr>
              <a: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Note important difference between </a:t>
            </a:r>
            <a:r>
              <a:rPr lang="en">
                <a:latin typeface="Consolas"/>
                <a:ea typeface="Consolas"/>
                <a:cs typeface="Consolas"/>
                <a:sym typeface="Consolas"/>
              </a:rPr>
              <a:t>[H | T]</a:t>
            </a:r>
            <a:r>
              <a:rPr lang="en"/>
              <a:t> and </a:t>
            </a:r>
            <a:r>
              <a:rPr lang="en">
                <a:latin typeface="Consolas"/>
                <a:ea typeface="Consolas"/>
                <a:cs typeface="Consolas"/>
                <a:sym typeface="Consolas"/>
              </a:rPr>
              <a:t>[H, T]</a:t>
            </a:r>
            <a:r>
              <a:rPr lang="en"/>
              <a:t>, the latter unifying only with lists that have exactly two elements, no more and no less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Appending</a:t>
            </a:r>
            <a:r>
              <a:rPr lang="en"/>
              <a:t> Two Lists</a:t>
            </a:r>
            <a:endParaRPr/>
          </a:p>
        </p:txBody>
      </p:sp>
      <p:sp>
        <p:nvSpPr>
          <p:cNvPr id="674" name="Google Shape;674;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List predicate </a:t>
            </a:r>
            <a:r>
              <a:rPr lang="en">
                <a:latin typeface="Consolas"/>
                <a:ea typeface="Consolas"/>
                <a:cs typeface="Consolas"/>
                <a:sym typeface="Consolas"/>
              </a:rPr>
              <a:t>append/3</a:t>
            </a:r>
            <a:r>
              <a:rPr lang="en"/>
              <a:t> is very useful in defining other list predicates</a:t>
            </a:r>
            <a:endParaRPr/>
          </a:p>
          <a:p>
            <a:pPr indent="-342900" lvl="0" marL="457200" rtl="0" algn="l">
              <a:spcBef>
                <a:spcPts val="0"/>
              </a:spcBef>
              <a:spcAft>
                <a:spcPts val="0"/>
              </a:spcAft>
              <a:buSzPts val="1800"/>
              <a:buChar char="●"/>
            </a:pPr>
            <a:r>
              <a:rPr lang="en"/>
              <a:t>Fully generative and reversible: </a:t>
            </a:r>
            <a:r>
              <a:rPr lang="en">
                <a:latin typeface="Consolas"/>
                <a:ea typeface="Consolas"/>
                <a:cs typeface="Consolas"/>
                <a:sym typeface="Consolas"/>
              </a:rPr>
              <a:t>append(L1, L2, [1, 2, 3, 4, 5])</a:t>
            </a:r>
            <a:r>
              <a:rPr lang="en"/>
              <a:t> produces all six different results</a:t>
            </a:r>
            <a:endParaRPr/>
          </a:p>
          <a:p>
            <a:pPr indent="-342900" lvl="0" marL="457200" rtl="0" algn="l">
              <a:spcBef>
                <a:spcPts val="0"/>
              </a:spcBef>
              <a:spcAft>
                <a:spcPts val="0"/>
              </a:spcAft>
              <a:buSzPts val="1800"/>
              <a:buChar char="●"/>
            </a:pPr>
            <a:r>
              <a:rPr lang="en"/>
              <a:t>Even the query append(L1, L2, L3) produces all solutions</a:t>
            </a:r>
            <a:endParaRPr/>
          </a:p>
          <a:p>
            <a:pPr indent="-342900" lvl="0" marL="457200" rtl="0" algn="l">
              <a:spcBef>
                <a:spcPts val="0"/>
              </a:spcBef>
              <a:spcAft>
                <a:spcPts val="0"/>
              </a:spcAft>
              <a:buSzPts val="1800"/>
              <a:buChar char="●"/>
            </a:pPr>
            <a:r>
              <a:rPr lang="en"/>
              <a:t>Rules for </a:t>
            </a:r>
            <a:r>
              <a:rPr lang="en">
                <a:latin typeface="Consolas"/>
                <a:ea typeface="Consolas"/>
                <a:cs typeface="Consolas"/>
                <a:sym typeface="Consolas"/>
              </a:rPr>
              <a:t>prefix/2</a:t>
            </a:r>
            <a:r>
              <a:rPr lang="en"/>
              <a:t> and </a:t>
            </a:r>
            <a:r>
              <a:rPr lang="en">
                <a:latin typeface="Consolas"/>
                <a:ea typeface="Consolas"/>
                <a:cs typeface="Consolas"/>
                <a:sym typeface="Consolas"/>
              </a:rPr>
              <a:t>suffix/2</a:t>
            </a:r>
            <a:r>
              <a:rPr lang="en"/>
              <a:t> become one-liners</a:t>
            </a:r>
            <a:endParaRPr/>
          </a:p>
          <a:p>
            <a:pPr indent="-342900" lvl="0" marL="457200" rtl="0" algn="l">
              <a:spcBef>
                <a:spcPts val="0"/>
              </a:spcBef>
              <a:spcAft>
                <a:spcPts val="0"/>
              </a:spcAft>
              <a:buSzPts val="1800"/>
              <a:buChar char="●"/>
            </a:pPr>
            <a:r>
              <a:rPr lang="en"/>
              <a:t>When building rules for other predicates with </a:t>
            </a:r>
            <a:r>
              <a:rPr lang="en">
                <a:latin typeface="Consolas"/>
                <a:ea typeface="Consolas"/>
                <a:cs typeface="Consolas"/>
                <a:sym typeface="Consolas"/>
              </a:rPr>
              <a:t>append/3</a:t>
            </a:r>
            <a:r>
              <a:rPr lang="en"/>
              <a:t>, note that </a:t>
            </a:r>
            <a:r>
              <a:rPr lang="en"/>
              <a:t>running</a:t>
            </a:r>
            <a:r>
              <a:rPr lang="en"/>
              <a:t> time of append is linear to the length of the first list</a:t>
            </a:r>
            <a:endParaRPr/>
          </a:p>
          <a:p>
            <a:pPr indent="-342900" lvl="0" marL="457200" rtl="0" algn="l">
              <a:spcBef>
                <a:spcPts val="0"/>
              </a:spcBef>
              <a:spcAft>
                <a:spcPts val="0"/>
              </a:spcAft>
              <a:buSzPts val="1800"/>
              <a:buChar char="●"/>
            </a:pPr>
            <a:r>
              <a:rPr lang="en"/>
              <a:t>Often more efficient to build lists recursively by adding new items to head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Introspective Predicates</a:t>
            </a:r>
            <a:endParaRPr/>
          </a:p>
        </p:txBody>
      </p:sp>
      <p:sp>
        <p:nvSpPr>
          <p:cNvPr id="680" name="Google Shape;680;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system predicates </a:t>
            </a:r>
            <a:r>
              <a:rPr b="1" lang="en"/>
              <a:t>inspect</a:t>
            </a:r>
            <a:r>
              <a:rPr lang="en"/>
              <a:t> the current state of the Prolog computation</a:t>
            </a:r>
            <a:endParaRPr/>
          </a:p>
          <a:p>
            <a:pPr indent="-342900" lvl="0" marL="457200" rtl="0" algn="l">
              <a:spcBef>
                <a:spcPts val="0"/>
              </a:spcBef>
              <a:spcAft>
                <a:spcPts val="0"/>
              </a:spcAft>
              <a:buSzPts val="1800"/>
              <a:buChar char="●"/>
            </a:pPr>
            <a:r>
              <a:rPr lang="en"/>
              <a:t>For example, </a:t>
            </a:r>
            <a:r>
              <a:rPr lang="en">
                <a:latin typeface="Consolas"/>
                <a:ea typeface="Consolas"/>
                <a:cs typeface="Consolas"/>
                <a:sym typeface="Consolas"/>
              </a:rPr>
              <a:t>statistics/2</a:t>
            </a:r>
            <a:r>
              <a:rPr lang="en"/>
              <a:t> can be used to gauge various metrics</a:t>
            </a:r>
            <a:endParaRPr/>
          </a:p>
          <a:p>
            <a:pPr indent="-342900" lvl="0" marL="457200" rtl="0" algn="l">
              <a:spcBef>
                <a:spcPts val="0"/>
              </a:spcBef>
              <a:spcAft>
                <a:spcPts val="0"/>
              </a:spcAft>
              <a:buSzPts val="1800"/>
              <a:buChar char="●"/>
            </a:pPr>
            <a:r>
              <a:rPr lang="en"/>
              <a:t>Important family of </a:t>
            </a:r>
            <a:r>
              <a:rPr lang="en"/>
              <a:t>introspective</a:t>
            </a:r>
            <a:r>
              <a:rPr lang="en"/>
              <a:t> predicates determines </a:t>
            </a:r>
            <a:r>
              <a:rPr b="1" lang="en"/>
              <a:t>the type of term</a:t>
            </a:r>
            <a:r>
              <a:rPr lang="en"/>
              <a:t> that a particular </a:t>
            </a:r>
            <a:r>
              <a:rPr lang="en"/>
              <a:t>variable</a:t>
            </a:r>
            <a:r>
              <a:rPr lang="en"/>
              <a:t> is currently bound to, or whether it is unbound</a:t>
            </a:r>
            <a:endParaRPr/>
          </a:p>
          <a:p>
            <a:pPr indent="-342900" lvl="0" marL="457200" rtl="0" algn="l">
              <a:spcBef>
                <a:spcPts val="0"/>
              </a:spcBef>
              <a:spcAft>
                <a:spcPts val="0"/>
              </a:spcAft>
              <a:buSzPts val="1800"/>
              <a:buChar char="●"/>
            </a:pPr>
            <a:r>
              <a:rPr lang="en"/>
              <a:t>Such predicates help define predicates that are more reversible</a:t>
            </a:r>
            <a:endParaRPr/>
          </a:p>
          <a:p>
            <a:pPr indent="-342900" lvl="0" marL="457200" rtl="0" algn="l">
              <a:spcBef>
                <a:spcPts val="0"/>
              </a:spcBef>
              <a:spcAft>
                <a:spcPts val="0"/>
              </a:spcAft>
              <a:buSzPts val="1800"/>
              <a:buChar char="●"/>
            </a:pPr>
            <a:r>
              <a:rPr lang="en"/>
              <a:t>For example, predicate </a:t>
            </a:r>
            <a:r>
              <a:rPr lang="en">
                <a:latin typeface="Consolas"/>
                <a:ea typeface="Consolas"/>
                <a:cs typeface="Consolas"/>
                <a:sym typeface="Consolas"/>
              </a:rPr>
              <a:t>plus/3</a:t>
            </a:r>
            <a:r>
              <a:rPr lang="en"/>
              <a:t> to replace the </a:t>
            </a:r>
            <a:r>
              <a:rPr lang="en">
                <a:latin typeface="Consolas"/>
                <a:ea typeface="Consolas"/>
                <a:cs typeface="Consolas"/>
                <a:sym typeface="Consolas"/>
              </a:rPr>
              <a:t>+</a:t>
            </a:r>
            <a:r>
              <a:rPr lang="en"/>
              <a:t> operator</a:t>
            </a:r>
            <a:endParaRPr/>
          </a:p>
          <a:p>
            <a:pPr indent="-342900" lvl="0" marL="457200" rtl="0" algn="l">
              <a:spcBef>
                <a:spcPts val="0"/>
              </a:spcBef>
              <a:spcAft>
                <a:spcPts val="0"/>
              </a:spcAft>
              <a:buSzPts val="1800"/>
              <a:buChar char="●"/>
            </a:pPr>
            <a:r>
              <a:rPr lang="en"/>
              <a:t>Depending on which one of the three parameters is unbound, the queries </a:t>
            </a:r>
            <a:r>
              <a:rPr lang="en">
                <a:latin typeface="Consolas"/>
                <a:ea typeface="Consolas"/>
                <a:cs typeface="Consolas"/>
                <a:sym typeface="Consolas"/>
              </a:rPr>
              <a:t>plus(1, 2, X)</a:t>
            </a:r>
            <a:r>
              <a:rPr lang="en"/>
              <a:t>, </a:t>
            </a:r>
            <a:r>
              <a:rPr lang="en">
                <a:latin typeface="Consolas"/>
                <a:ea typeface="Consolas"/>
                <a:cs typeface="Consolas"/>
                <a:sym typeface="Consolas"/>
              </a:rPr>
              <a:t>plus(1, X, 3)</a:t>
            </a:r>
            <a:r>
              <a:rPr lang="en"/>
              <a:t> and </a:t>
            </a:r>
            <a:r>
              <a:rPr lang="en">
                <a:latin typeface="Consolas"/>
                <a:ea typeface="Consolas"/>
                <a:cs typeface="Consolas"/>
                <a:sym typeface="Consolas"/>
              </a:rPr>
              <a:t>plus(X, 2, 3)</a:t>
            </a:r>
            <a:r>
              <a:rPr lang="en"/>
              <a:t> all work correctly</a:t>
            </a:r>
            <a:endParaRPr/>
          </a:p>
          <a:p>
            <a:pPr indent="-342900" lvl="0" marL="457200" rtl="0" algn="l">
              <a:spcBef>
                <a:spcPts val="0"/>
              </a:spcBef>
              <a:spcAft>
                <a:spcPts val="0"/>
              </a:spcAft>
              <a:buSzPts val="1800"/>
              <a:buChar char="●"/>
            </a:pPr>
            <a:r>
              <a:rPr lang="en"/>
              <a:t>(Hard exercise: define </a:t>
            </a:r>
            <a:r>
              <a:rPr lang="en">
                <a:latin typeface="Consolas"/>
                <a:ea typeface="Consolas"/>
                <a:cs typeface="Consolas"/>
                <a:sym typeface="Consolas"/>
              </a:rPr>
              <a:t>my_plus/3</a:t>
            </a:r>
            <a:r>
              <a:rPr lang="en"/>
              <a:t> to allow any two arguments unbound)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