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Lst>
  <p:sldSz cy="5143500" cx="9144000"/>
  <p:notesSz cx="6858000" cy="9144000"/>
  <p:embeddedFontLst>
    <p:embeddedFont>
      <p:font typeface="Roboto"/>
      <p:regular r:id="rId203"/>
      <p:bold r:id="rId204"/>
      <p:italic r:id="rId205"/>
      <p:boldItalic r:id="rId20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9B00E2-08B5-4F09-87CD-53CB2B8DA8CD}">
  <a:tblStyle styleId="{109B00E2-08B5-4F09-87CD-53CB2B8DA8C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190" Type="http://schemas.openxmlformats.org/officeDocument/2006/relationships/slide" Target="slides/slide18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194" Type="http://schemas.openxmlformats.org/officeDocument/2006/relationships/slide" Target="slides/slide188.xml"/><Relationship Id="rId43" Type="http://schemas.openxmlformats.org/officeDocument/2006/relationships/slide" Target="slides/slide37.xml"/><Relationship Id="rId193" Type="http://schemas.openxmlformats.org/officeDocument/2006/relationships/slide" Target="slides/slide187.xml"/><Relationship Id="rId46" Type="http://schemas.openxmlformats.org/officeDocument/2006/relationships/slide" Target="slides/slide40.xml"/><Relationship Id="rId192" Type="http://schemas.openxmlformats.org/officeDocument/2006/relationships/slide" Target="slides/slide186.xml"/><Relationship Id="rId45" Type="http://schemas.openxmlformats.org/officeDocument/2006/relationships/slide" Target="slides/slide39.xml"/><Relationship Id="rId191" Type="http://schemas.openxmlformats.org/officeDocument/2006/relationships/slide" Target="slides/slide185.xml"/><Relationship Id="rId48" Type="http://schemas.openxmlformats.org/officeDocument/2006/relationships/slide" Target="slides/slide42.xml"/><Relationship Id="rId187" Type="http://schemas.openxmlformats.org/officeDocument/2006/relationships/slide" Target="slides/slide181.xml"/><Relationship Id="rId47" Type="http://schemas.openxmlformats.org/officeDocument/2006/relationships/slide" Target="slides/slide41.xml"/><Relationship Id="rId186" Type="http://schemas.openxmlformats.org/officeDocument/2006/relationships/slide" Target="slides/slide180.xml"/><Relationship Id="rId185" Type="http://schemas.openxmlformats.org/officeDocument/2006/relationships/slide" Target="slides/slide179.xml"/><Relationship Id="rId49" Type="http://schemas.openxmlformats.org/officeDocument/2006/relationships/slide" Target="slides/slide43.xml"/><Relationship Id="rId184" Type="http://schemas.openxmlformats.org/officeDocument/2006/relationships/slide" Target="slides/slide178.xml"/><Relationship Id="rId189" Type="http://schemas.openxmlformats.org/officeDocument/2006/relationships/slide" Target="slides/slide183.xml"/><Relationship Id="rId188" Type="http://schemas.openxmlformats.org/officeDocument/2006/relationships/slide" Target="slides/slide18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183" Type="http://schemas.openxmlformats.org/officeDocument/2006/relationships/slide" Target="slides/slide177.xml"/><Relationship Id="rId32" Type="http://schemas.openxmlformats.org/officeDocument/2006/relationships/slide" Target="slides/slide26.xml"/><Relationship Id="rId182" Type="http://schemas.openxmlformats.org/officeDocument/2006/relationships/slide" Target="slides/slide176.xml"/><Relationship Id="rId35" Type="http://schemas.openxmlformats.org/officeDocument/2006/relationships/slide" Target="slides/slide29.xml"/><Relationship Id="rId181" Type="http://schemas.openxmlformats.org/officeDocument/2006/relationships/slide" Target="slides/slide175.xml"/><Relationship Id="rId34" Type="http://schemas.openxmlformats.org/officeDocument/2006/relationships/slide" Target="slides/slide28.xml"/><Relationship Id="rId180" Type="http://schemas.openxmlformats.org/officeDocument/2006/relationships/slide" Target="slides/slide174.xml"/><Relationship Id="rId37" Type="http://schemas.openxmlformats.org/officeDocument/2006/relationships/slide" Target="slides/slide31.xml"/><Relationship Id="rId176" Type="http://schemas.openxmlformats.org/officeDocument/2006/relationships/slide" Target="slides/slide170.xml"/><Relationship Id="rId36" Type="http://schemas.openxmlformats.org/officeDocument/2006/relationships/slide" Target="slides/slide30.xml"/><Relationship Id="rId175" Type="http://schemas.openxmlformats.org/officeDocument/2006/relationships/slide" Target="slides/slide169.xml"/><Relationship Id="rId39" Type="http://schemas.openxmlformats.org/officeDocument/2006/relationships/slide" Target="slides/slide33.xml"/><Relationship Id="rId174" Type="http://schemas.openxmlformats.org/officeDocument/2006/relationships/slide" Target="slides/slide168.xml"/><Relationship Id="rId38" Type="http://schemas.openxmlformats.org/officeDocument/2006/relationships/slide" Target="slides/slide32.xml"/><Relationship Id="rId173" Type="http://schemas.openxmlformats.org/officeDocument/2006/relationships/slide" Target="slides/slide167.xml"/><Relationship Id="rId179" Type="http://schemas.openxmlformats.org/officeDocument/2006/relationships/slide" Target="slides/slide173.xml"/><Relationship Id="rId178" Type="http://schemas.openxmlformats.org/officeDocument/2006/relationships/slide" Target="slides/slide172.xml"/><Relationship Id="rId177" Type="http://schemas.openxmlformats.org/officeDocument/2006/relationships/slide" Target="slides/slide171.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98" Type="http://schemas.openxmlformats.org/officeDocument/2006/relationships/slide" Target="slides/slide192.xml"/><Relationship Id="rId14" Type="http://schemas.openxmlformats.org/officeDocument/2006/relationships/slide" Target="slides/slide8.xml"/><Relationship Id="rId197" Type="http://schemas.openxmlformats.org/officeDocument/2006/relationships/slide" Target="slides/slide191.xml"/><Relationship Id="rId17" Type="http://schemas.openxmlformats.org/officeDocument/2006/relationships/slide" Target="slides/slide11.xml"/><Relationship Id="rId196" Type="http://schemas.openxmlformats.org/officeDocument/2006/relationships/slide" Target="slides/slide190.xml"/><Relationship Id="rId16" Type="http://schemas.openxmlformats.org/officeDocument/2006/relationships/slide" Target="slides/slide10.xml"/><Relationship Id="rId195" Type="http://schemas.openxmlformats.org/officeDocument/2006/relationships/slide" Target="slides/slide189.xml"/><Relationship Id="rId19" Type="http://schemas.openxmlformats.org/officeDocument/2006/relationships/slide" Target="slides/slide13.xml"/><Relationship Id="rId18" Type="http://schemas.openxmlformats.org/officeDocument/2006/relationships/slide" Target="slides/slide12.xml"/><Relationship Id="rId199" Type="http://schemas.openxmlformats.org/officeDocument/2006/relationships/slide" Target="slides/slide193.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65" Type="http://schemas.openxmlformats.org/officeDocument/2006/relationships/slide" Target="slides/slide59.xml"/><Relationship Id="rId171" Type="http://schemas.openxmlformats.org/officeDocument/2006/relationships/slide" Target="slides/slide165.xml"/><Relationship Id="rId68" Type="http://schemas.openxmlformats.org/officeDocument/2006/relationships/slide" Target="slides/slide62.xml"/><Relationship Id="rId170" Type="http://schemas.openxmlformats.org/officeDocument/2006/relationships/slide" Target="slides/slide164.xml"/><Relationship Id="rId67" Type="http://schemas.openxmlformats.org/officeDocument/2006/relationships/slide" Target="slides/slide61.xml"/><Relationship Id="rId60" Type="http://schemas.openxmlformats.org/officeDocument/2006/relationships/slide" Target="slides/slide54.xml"/><Relationship Id="rId165" Type="http://schemas.openxmlformats.org/officeDocument/2006/relationships/slide" Target="slides/slide159.xml"/><Relationship Id="rId69" Type="http://schemas.openxmlformats.org/officeDocument/2006/relationships/slide" Target="slides/slide63.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9" Type="http://schemas.openxmlformats.org/officeDocument/2006/relationships/slide" Target="slides/slide163.xml"/><Relationship Id="rId168" Type="http://schemas.openxmlformats.org/officeDocument/2006/relationships/slide" Target="slides/slide162.xml"/><Relationship Id="rId167" Type="http://schemas.openxmlformats.org/officeDocument/2006/relationships/slide" Target="slides/slide161.xml"/><Relationship Id="rId166" Type="http://schemas.openxmlformats.org/officeDocument/2006/relationships/slide" Target="slides/slide160.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54" Type="http://schemas.openxmlformats.org/officeDocument/2006/relationships/slide" Target="slides/slide48.xml"/><Relationship Id="rId160" Type="http://schemas.openxmlformats.org/officeDocument/2006/relationships/slide" Target="slides/slide154.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121" Type="http://schemas.openxmlformats.org/officeDocument/2006/relationships/slide" Target="slides/slide115.xml"/><Relationship Id="rId120" Type="http://schemas.openxmlformats.org/officeDocument/2006/relationships/slide" Target="slides/slide114.xml"/><Relationship Id="rId125" Type="http://schemas.openxmlformats.org/officeDocument/2006/relationships/slide" Target="slides/slide119.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99" Type="http://schemas.openxmlformats.org/officeDocument/2006/relationships/slide" Target="slides/slide93.xml"/><Relationship Id="rId98" Type="http://schemas.openxmlformats.org/officeDocument/2006/relationships/slide" Target="slides/slide92.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10" Type="http://schemas.openxmlformats.org/officeDocument/2006/relationships/slide" Target="slides/slide104.xml"/><Relationship Id="rId114" Type="http://schemas.openxmlformats.org/officeDocument/2006/relationships/slide" Target="slides/slide108.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206" Type="http://schemas.openxmlformats.org/officeDocument/2006/relationships/font" Target="fonts/Roboto-boldItalic.fntdata"/><Relationship Id="rId205" Type="http://schemas.openxmlformats.org/officeDocument/2006/relationships/font" Target="fonts/Roboto-italic.fntdata"/><Relationship Id="rId204" Type="http://schemas.openxmlformats.org/officeDocument/2006/relationships/font" Target="fonts/Roboto-bold.fntdata"/><Relationship Id="rId203" Type="http://schemas.openxmlformats.org/officeDocument/2006/relationships/font" Target="fonts/Roboto-regular.fntdata"/><Relationship Id="rId202" Type="http://schemas.openxmlformats.org/officeDocument/2006/relationships/slide" Target="slides/slide196.xml"/><Relationship Id="rId201" Type="http://schemas.openxmlformats.org/officeDocument/2006/relationships/slide" Target="slides/slide195.xml"/><Relationship Id="rId200" Type="http://schemas.openxmlformats.org/officeDocument/2006/relationships/slide" Target="slides/slide19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80f445da90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80f445da9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1c35c324336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1c35c324336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1c35c324336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1c35c324336_0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1c35c324336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1c35c324336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1c35c324336_0_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1c35c324336_0_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1c35c324336_0_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1c35c324336_0_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1c35c324336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1c35c324336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1c35c324336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1c35c324336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1c35c324336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1c35c324336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180f445da90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180f445da90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180f445da90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180f445da90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c35c324336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c35c324336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1c35c324336_0_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1c35c324336_0_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1c35c324336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1c35c324336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1c35c324336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1c35c324336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1c35c324336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1c35c324336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1c35c324336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1c35c324336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1c35c324336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1c35c324336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1c35c324336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1c35c324336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1c35c324336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1c35c324336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1c35c324336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1c35c324336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1c35c324336_0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1c35c324336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80f445da90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80f445da9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1c35c324336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1c35c324336_0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1c35c324336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1c35c324336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1c35c324336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1c35c324336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1c35c324336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1c35c324336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1c35c324336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1c35c324336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1c35c324336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1c35c324336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1c35c324336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1c35c324336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1c35c324336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1c35c324336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1c35c324336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1c35c324336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1c35c324336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1c35c324336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80f445da9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80f445da9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1c35c324336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1c35c324336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1c35c324336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1c35c324336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1c35c324336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1c35c324336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1c35c324336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1c35c324336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1c35c324336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1c35c324336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1c35c324336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1c35c324336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1c35c324336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1c35c324336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1c35c324336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1c35c324336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1c35c324336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1c35c324336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1c35c324336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1c35c324336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80f445da90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80f445da90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1c35c324336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1c35c324336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1c35c324336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1c35c324336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1c35c324336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1c35c324336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1c35c324336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1c35c324336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1c35c324336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1c35c324336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1c35c324336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1c35c324336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1c35c324336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1c35c324336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g1c35c324336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5" name="Google Shape;965;g1c35c324336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180f445da90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180f445da90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180f445da90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180f445da90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80f445da9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80f445da9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180f445da90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180f445da90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1c35c324336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1c35c324336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180f445da90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180f445da90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180f445da90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1" name="Google Shape;1001;g180f445da90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180f445da90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180f445da90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180f445da90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180f445da90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180f445da90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180f445da90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1c35c324336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1c35c324336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180f445da90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180f445da90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1c35c324336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1c35c324336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80f445da9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80f445da9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180f445da90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180f445da90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g180f445da90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0" name="Google Shape;1050;g180f445da90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180f445da90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180f445da90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g180f445da90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2" name="Google Shape;1062;g180f445da90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180f445da90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180f445da90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g1c35c324336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1c35c324336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g1c35c324336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1c35c324336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4" name="Shape 1084"/>
        <p:cNvGrpSpPr/>
        <p:nvPr/>
      </p:nvGrpSpPr>
      <p:grpSpPr>
        <a:xfrm>
          <a:off x="0" y="0"/>
          <a:ext cx="0" cy="0"/>
          <a:chOff x="0" y="0"/>
          <a:chExt cx="0" cy="0"/>
        </a:xfrm>
      </p:grpSpPr>
      <p:sp>
        <p:nvSpPr>
          <p:cNvPr id="1085" name="Google Shape;1085;g1c35c324336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6" name="Google Shape;1086;g1c35c324336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g1c35c3243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1" name="Google Shape;1091;g1c35c3243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g1c35c32433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7" name="Google Shape;1097;g1c35c32433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c35c324336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c35c324336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g1c35c32433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3" name="Google Shape;1103;g1c35c32433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g1c35c32433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9" name="Google Shape;1109;g1c35c32433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1c35c32433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6" name="Google Shape;1116;g1c35c32433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1c35c32433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1c35c32433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1c35c32433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8" name="Google Shape;1128;g1c35c32433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g1c35c32433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4" name="Google Shape;1134;g1c35c32433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g1c35c32433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0" name="Google Shape;1140;g1c35c32433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5" name="Shape 1145"/>
        <p:cNvGrpSpPr/>
        <p:nvPr/>
      </p:nvGrpSpPr>
      <p:grpSpPr>
        <a:xfrm>
          <a:off x="0" y="0"/>
          <a:ext cx="0" cy="0"/>
          <a:chOff x="0" y="0"/>
          <a:chExt cx="0" cy="0"/>
        </a:xfrm>
      </p:grpSpPr>
      <p:sp>
        <p:nvSpPr>
          <p:cNvPr id="1146" name="Google Shape;1146;g1c35c32433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7" name="Google Shape;1147;g1c35c32433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1" name="Shape 1151"/>
        <p:cNvGrpSpPr/>
        <p:nvPr/>
      </p:nvGrpSpPr>
      <p:grpSpPr>
        <a:xfrm>
          <a:off x="0" y="0"/>
          <a:ext cx="0" cy="0"/>
          <a:chOff x="0" y="0"/>
          <a:chExt cx="0" cy="0"/>
        </a:xfrm>
      </p:grpSpPr>
      <p:sp>
        <p:nvSpPr>
          <p:cNvPr id="1152" name="Google Shape;1152;g1c35c32433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3" name="Google Shape;1153;g1c35c32433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g1c35c32433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9" name="Google Shape;1159;g1c35c32433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c35c324336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c35c324336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3" name="Shape 1163"/>
        <p:cNvGrpSpPr/>
        <p:nvPr/>
      </p:nvGrpSpPr>
      <p:grpSpPr>
        <a:xfrm>
          <a:off x="0" y="0"/>
          <a:ext cx="0" cy="0"/>
          <a:chOff x="0" y="0"/>
          <a:chExt cx="0" cy="0"/>
        </a:xfrm>
      </p:grpSpPr>
      <p:sp>
        <p:nvSpPr>
          <p:cNvPr id="1164" name="Google Shape;1164;g1c35c32433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5" name="Google Shape;1165;g1c35c32433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g1c35c32433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1" name="Google Shape;1171;g1c35c32433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5" name="Shape 1175"/>
        <p:cNvGrpSpPr/>
        <p:nvPr/>
      </p:nvGrpSpPr>
      <p:grpSpPr>
        <a:xfrm>
          <a:off x="0" y="0"/>
          <a:ext cx="0" cy="0"/>
          <a:chOff x="0" y="0"/>
          <a:chExt cx="0" cy="0"/>
        </a:xfrm>
      </p:grpSpPr>
      <p:sp>
        <p:nvSpPr>
          <p:cNvPr id="1176" name="Google Shape;1176;g1c35c32433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7" name="Google Shape;1177;g1c35c32433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1" name="Shape 1181"/>
        <p:cNvGrpSpPr/>
        <p:nvPr/>
      </p:nvGrpSpPr>
      <p:grpSpPr>
        <a:xfrm>
          <a:off x="0" y="0"/>
          <a:ext cx="0" cy="0"/>
          <a:chOff x="0" y="0"/>
          <a:chExt cx="0" cy="0"/>
        </a:xfrm>
      </p:grpSpPr>
      <p:sp>
        <p:nvSpPr>
          <p:cNvPr id="1182" name="Google Shape;1182;g1c35c32433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3" name="Google Shape;1183;g1c35c32433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7" name="Shape 1187"/>
        <p:cNvGrpSpPr/>
        <p:nvPr/>
      </p:nvGrpSpPr>
      <p:grpSpPr>
        <a:xfrm>
          <a:off x="0" y="0"/>
          <a:ext cx="0" cy="0"/>
          <a:chOff x="0" y="0"/>
          <a:chExt cx="0" cy="0"/>
        </a:xfrm>
      </p:grpSpPr>
      <p:sp>
        <p:nvSpPr>
          <p:cNvPr id="1188" name="Google Shape;1188;g1c35c32433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9" name="Google Shape;1189;g1c35c32433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4" name="Shape 1194"/>
        <p:cNvGrpSpPr/>
        <p:nvPr/>
      </p:nvGrpSpPr>
      <p:grpSpPr>
        <a:xfrm>
          <a:off x="0" y="0"/>
          <a:ext cx="0" cy="0"/>
          <a:chOff x="0" y="0"/>
          <a:chExt cx="0" cy="0"/>
        </a:xfrm>
      </p:grpSpPr>
      <p:sp>
        <p:nvSpPr>
          <p:cNvPr id="1195" name="Google Shape;1195;g1c35c32433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6" name="Google Shape;1196;g1c35c32433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1c35c32433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1c35c32433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6" name="Shape 1206"/>
        <p:cNvGrpSpPr/>
        <p:nvPr/>
      </p:nvGrpSpPr>
      <p:grpSpPr>
        <a:xfrm>
          <a:off x="0" y="0"/>
          <a:ext cx="0" cy="0"/>
          <a:chOff x="0" y="0"/>
          <a:chExt cx="0" cy="0"/>
        </a:xfrm>
      </p:grpSpPr>
      <p:sp>
        <p:nvSpPr>
          <p:cNvPr id="1207" name="Google Shape;1207;g1c35c32433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8" name="Google Shape;1208;g1c35c32433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2" name="Shape 1212"/>
        <p:cNvGrpSpPr/>
        <p:nvPr/>
      </p:nvGrpSpPr>
      <p:grpSpPr>
        <a:xfrm>
          <a:off x="0" y="0"/>
          <a:ext cx="0" cy="0"/>
          <a:chOff x="0" y="0"/>
          <a:chExt cx="0" cy="0"/>
        </a:xfrm>
      </p:grpSpPr>
      <p:sp>
        <p:nvSpPr>
          <p:cNvPr id="1213" name="Google Shape;1213;g1c35c32433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4" name="Google Shape;1214;g1c35c32433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1c35c32433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1c35c32433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80f445da9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80f445da9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g1c35c32433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6" name="Google Shape;1226;g1c35c32433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0" name="Shape 1230"/>
        <p:cNvGrpSpPr/>
        <p:nvPr/>
      </p:nvGrpSpPr>
      <p:grpSpPr>
        <a:xfrm>
          <a:off x="0" y="0"/>
          <a:ext cx="0" cy="0"/>
          <a:chOff x="0" y="0"/>
          <a:chExt cx="0" cy="0"/>
        </a:xfrm>
      </p:grpSpPr>
      <p:sp>
        <p:nvSpPr>
          <p:cNvPr id="1231" name="Google Shape;1231;g1c35c324336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2" name="Google Shape;1232;g1c35c324336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g1c35c32433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8" name="Google Shape;1238;g1c35c32433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2" name="Shape 1242"/>
        <p:cNvGrpSpPr/>
        <p:nvPr/>
      </p:nvGrpSpPr>
      <p:grpSpPr>
        <a:xfrm>
          <a:off x="0" y="0"/>
          <a:ext cx="0" cy="0"/>
          <a:chOff x="0" y="0"/>
          <a:chExt cx="0" cy="0"/>
        </a:xfrm>
      </p:grpSpPr>
      <p:sp>
        <p:nvSpPr>
          <p:cNvPr id="1243" name="Google Shape;1243;g1c35c324336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4" name="Google Shape;1244;g1c35c324336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g1c35c324336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0" name="Google Shape;1250;g1c35c324336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g1c35c32433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6" name="Google Shape;1256;g1c35c32433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0" name="Shape 1260"/>
        <p:cNvGrpSpPr/>
        <p:nvPr/>
      </p:nvGrpSpPr>
      <p:grpSpPr>
        <a:xfrm>
          <a:off x="0" y="0"/>
          <a:ext cx="0" cy="0"/>
          <a:chOff x="0" y="0"/>
          <a:chExt cx="0" cy="0"/>
        </a:xfrm>
      </p:grpSpPr>
      <p:sp>
        <p:nvSpPr>
          <p:cNvPr id="1261" name="Google Shape;1261;g1c35c32433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2" name="Google Shape;1262;g1c35c32433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c35c32433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c35c32433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80f445da90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80f445da90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c35c324336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c35c324336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80f445da9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80f445da9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80f445da90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80f445da90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80f445da9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80f445da9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80f445da90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80f445da90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c35c324336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c35c324336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80f445da90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80f445da9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80f445da9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80f445da9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80f445da9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80f445da9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c35c324336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c35c324336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80f445da90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80f445da90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c35c324336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c35c324336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80f445da90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80f445da90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80f445da90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80f445da90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80f445da90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80f445da90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80f445da90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80f445da9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80f445da90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80f445da90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80f445da90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80f445da90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80f445da90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80f445da90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80f445da90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80f445da90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80f445da9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80f445da9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80f445da90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80f445da90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80f445da90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80f445da90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80f445da90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80f445da90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80f445da90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80f445da90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c35c324336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c35c324336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80f445da90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80f445da90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80f445da90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80f445da90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80f445da90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80f445da90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80f445da90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80f445da90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80f445da90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80f445da90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80f445da9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80f445da9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80f445da90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80f445da90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80f445da90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80f445da90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80f445da90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80f445da90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c35c324336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c35c324336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c35c324336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c35c324336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c35c324336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c35c324336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c35c324336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c35c324336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c35c324336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c35c324336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80f445da90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80f445da90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80f445da90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80f445da90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80f445da9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80f445da9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80f445da90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80f445da90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80f445da90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80f445da90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80f445da90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80f445da90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80f445da90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80f445da90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80f445da90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80f445da90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80f445da90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80f445da90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80f445da90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80f445da90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80f445da90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80f445da90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80f445da90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80f445da90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80f445da90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80f445da90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c35c324336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c35c324336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80f445da90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80f445da90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80f445da90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80f445da90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80f445da90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80f445da90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80f445da90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80f445da90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80f445da90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180f445da90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80f445da90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80f445da90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80f445da90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180f445da90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c35c324336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1c35c324336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c23394b49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1c23394b49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c35c324336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1c35c324336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80f445da9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80f445da9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c35c324336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c35c324336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c23394b4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1c23394b4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1c35c324336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1c35c324336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c35c324336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c35c324336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c35c324336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1c35c324336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1c23394b49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1c23394b4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1c35c324336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1c35c324336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1c35c324336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1c35c324336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1c35c324336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1c35c324336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180f445da90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180f445da90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80f445da9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80f445da9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180f445da90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180f445da90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180f445da90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180f445da90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1c35c324336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1c35c324336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1c35c324336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1c35c324336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180f445da90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180f445da90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1c35c32433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1c35c32433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1c35c324336_0_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1c35c324336_0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c35c324336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1c35c324336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180f445da90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180f445da90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1c35c324336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1c35c324336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4.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7.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9.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image" Target="../media/image1.jp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 Id="rId3" Type="http://schemas.openxmlformats.org/officeDocument/2006/relationships/image" Target="../media/image5.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image" Target="../media/image12.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 Id="rId4"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CCPS 721 Artificial Intelligence</a:t>
            </a:r>
            <a:endParaRPr/>
          </a:p>
        </p:txBody>
      </p:sp>
      <p:sp>
        <p:nvSpPr>
          <p:cNvPr id="86" name="Google Shape;86;p13"/>
          <p:cNvSpPr txBox="1"/>
          <p:nvPr>
            <p:ph idx="1" type="subTitle"/>
          </p:nvPr>
        </p:nvSpPr>
        <p:spPr>
          <a:xfrm>
            <a:off x="598100" y="2715950"/>
            <a:ext cx="8222100" cy="13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Extra Slides and Observations, Version Jan 6, 2022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support the original classic nineties AIMA slides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Rational thought vs. Rational action</a:t>
            </a:r>
            <a:endParaRPr/>
          </a:p>
        </p:txBody>
      </p:sp>
      <p:sp>
        <p:nvSpPr>
          <p:cNvPr id="139" name="Google Shape;139;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Agent will </a:t>
            </a:r>
            <a:r>
              <a:rPr lang="en"/>
              <a:t>generally</a:t>
            </a:r>
            <a:r>
              <a:rPr lang="en"/>
              <a:t> use some type of internal reasoning to choose its actions</a:t>
            </a:r>
            <a:endParaRPr/>
          </a:p>
          <a:p>
            <a:pPr indent="-342900" lvl="0" marL="457200" rtl="0" algn="l">
              <a:spcBef>
                <a:spcPts val="0"/>
              </a:spcBef>
              <a:spcAft>
                <a:spcPts val="0"/>
              </a:spcAft>
              <a:buSzPts val="1800"/>
              <a:buChar char="●"/>
            </a:pPr>
            <a:r>
              <a:rPr lang="en"/>
              <a:t>Philosophical question of the connection of rational thought and rational action, the former leading to the latter</a:t>
            </a:r>
            <a:endParaRPr/>
          </a:p>
          <a:p>
            <a:pPr indent="-342900" lvl="0" marL="457200" rtl="0" algn="l">
              <a:spcBef>
                <a:spcPts val="0"/>
              </a:spcBef>
              <a:spcAft>
                <a:spcPts val="0"/>
              </a:spcAft>
              <a:buSzPts val="1800"/>
              <a:buChar char="●"/>
            </a:pPr>
            <a:r>
              <a:rPr lang="en"/>
              <a:t>Rational thought somehow produces rational actions</a:t>
            </a:r>
            <a:endParaRPr/>
          </a:p>
          <a:p>
            <a:pPr indent="-342900" lvl="0" marL="457200" rtl="0" algn="l">
              <a:spcBef>
                <a:spcPts val="0"/>
              </a:spcBef>
              <a:spcAft>
                <a:spcPts val="0"/>
              </a:spcAft>
              <a:buSzPts val="1800"/>
              <a:buChar char="●"/>
            </a:pPr>
            <a:r>
              <a:rPr lang="en"/>
              <a:t>However, </a:t>
            </a:r>
            <a:r>
              <a:rPr lang="en"/>
              <a:t>environment</a:t>
            </a:r>
            <a:r>
              <a:rPr lang="en"/>
              <a:t> is affected only by actions, not by thoughts</a:t>
            </a:r>
            <a:endParaRPr/>
          </a:p>
          <a:p>
            <a:pPr indent="-342900" lvl="0" marL="457200" rtl="0" algn="l">
              <a:spcBef>
                <a:spcPts val="0"/>
              </a:spcBef>
              <a:spcAft>
                <a:spcPts val="0"/>
              </a:spcAft>
              <a:buSzPts val="1800"/>
              <a:buChar char="●"/>
            </a:pPr>
            <a:r>
              <a:rPr lang="en"/>
              <a:t>A black box that thinks perfectly about thoughts but never acts is worthless</a:t>
            </a:r>
            <a:endParaRPr/>
          </a:p>
          <a:p>
            <a:pPr indent="-342900" lvl="0" marL="457200" rtl="0" algn="l">
              <a:spcBef>
                <a:spcPts val="0"/>
              </a:spcBef>
              <a:spcAft>
                <a:spcPts val="0"/>
              </a:spcAft>
              <a:buSzPts val="1800"/>
              <a:buChar char="●"/>
            </a:pPr>
            <a:r>
              <a:rPr lang="en"/>
              <a:t>Right action done for totally wrong reasons is still the right action</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11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We Are Doing All This</a:t>
            </a:r>
            <a:endParaRPr/>
          </a:p>
        </p:txBody>
      </p:sp>
      <p:sp>
        <p:nvSpPr>
          <p:cNvPr id="675" name="Google Shape;675;p11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that we are trying to make agent choose optimal actions</a:t>
            </a:r>
            <a:endParaRPr/>
          </a:p>
          <a:p>
            <a:pPr indent="-342900" lvl="0" marL="457200" rtl="0" algn="l">
              <a:spcBef>
                <a:spcPts val="0"/>
              </a:spcBef>
              <a:spcAft>
                <a:spcPts val="0"/>
              </a:spcAft>
              <a:buSzPts val="1800"/>
              <a:buChar char="●"/>
            </a:pPr>
            <a:r>
              <a:rPr lang="en"/>
              <a:t>If the environment isn't fully </a:t>
            </a:r>
            <a:r>
              <a:rPr lang="en"/>
              <a:t>observable</a:t>
            </a:r>
            <a:r>
              <a:rPr lang="en"/>
              <a:t>, some variables are hidden</a:t>
            </a:r>
            <a:endParaRPr/>
          </a:p>
          <a:p>
            <a:pPr indent="-342900" lvl="0" marL="457200" rtl="0" algn="l">
              <a:spcBef>
                <a:spcPts val="0"/>
              </a:spcBef>
              <a:spcAft>
                <a:spcPts val="0"/>
              </a:spcAft>
              <a:buSzPts val="1800"/>
              <a:buChar char="●"/>
            </a:pPr>
            <a:r>
              <a:rPr lang="en"/>
              <a:t>These variables affect the expected values of actions</a:t>
            </a:r>
            <a:endParaRPr/>
          </a:p>
          <a:p>
            <a:pPr indent="-342900" lvl="0" marL="457200" rtl="0" algn="l">
              <a:spcBef>
                <a:spcPts val="0"/>
              </a:spcBef>
              <a:spcAft>
                <a:spcPts val="0"/>
              </a:spcAft>
              <a:buSzPts val="1800"/>
              <a:buChar char="●"/>
            </a:pPr>
            <a:r>
              <a:rPr lang="en"/>
              <a:t>For </a:t>
            </a:r>
            <a:r>
              <a:rPr lang="en"/>
              <a:t>example</a:t>
            </a:r>
            <a:r>
              <a:rPr lang="en"/>
              <a:t>, in heads-up poker, hidden variables are opponent's cards </a:t>
            </a:r>
            <a:r>
              <a:rPr lang="en"/>
              <a:t>and</a:t>
            </a:r>
            <a:r>
              <a:rPr lang="en"/>
              <a:t> mindset, evidence variables are our cards, board, and betting action</a:t>
            </a:r>
            <a:endParaRPr/>
          </a:p>
          <a:p>
            <a:pPr indent="-342900" lvl="0" marL="457200" rtl="0" algn="l">
              <a:spcBef>
                <a:spcPts val="0"/>
              </a:spcBef>
              <a:spcAft>
                <a:spcPts val="0"/>
              </a:spcAft>
              <a:buSzPts val="1800"/>
              <a:buChar char="●"/>
            </a:pPr>
            <a:r>
              <a:rPr lang="en"/>
              <a:t>Value of actions such as "call", "raise" and "fold" depends greatly on these hidden variables</a:t>
            </a:r>
            <a:endParaRPr/>
          </a:p>
          <a:p>
            <a:pPr indent="-342900" lvl="0" marL="457200" rtl="0" algn="l">
              <a:spcBef>
                <a:spcPts val="0"/>
              </a:spcBef>
              <a:spcAft>
                <a:spcPts val="0"/>
              </a:spcAft>
              <a:buSzPts val="1800"/>
              <a:buChar char="●"/>
            </a:pPr>
            <a:r>
              <a:rPr lang="en"/>
              <a:t>Diagnostic reasoning from evidence variables to hidden variables </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11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Solving Conditional Probabilities </a:t>
            </a:r>
            <a:endParaRPr/>
          </a:p>
        </p:txBody>
      </p:sp>
      <p:sp>
        <p:nvSpPr>
          <p:cNvPr id="681" name="Google Shape;681;p11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Mutually exclusive and fully </a:t>
            </a:r>
            <a:r>
              <a:rPr lang="en"/>
              <a:t>exhaustive probabilities always add up to 1</a:t>
            </a:r>
            <a:endParaRPr/>
          </a:p>
          <a:p>
            <a:pPr indent="-342900" lvl="0" marL="457200" rtl="0" algn="l">
              <a:spcBef>
                <a:spcPts val="0"/>
              </a:spcBef>
              <a:spcAft>
                <a:spcPts val="0"/>
              </a:spcAft>
              <a:buSzPts val="1800"/>
              <a:buChar char="●"/>
            </a:pPr>
            <a:r>
              <a:rPr lang="en"/>
              <a:t>If you know P(</a:t>
            </a:r>
            <a:r>
              <a:rPr i="1" lang="en"/>
              <a:t>A</a:t>
            </a:r>
            <a:r>
              <a:rPr lang="en"/>
              <a:t> | </a:t>
            </a:r>
            <a:r>
              <a:rPr i="1" lang="en"/>
              <a:t>B</a:t>
            </a:r>
            <a:r>
              <a:rPr lang="en"/>
              <a:t>), </a:t>
            </a:r>
            <a:r>
              <a:rPr lang="en"/>
              <a:t>you also know P(not-</a:t>
            </a:r>
            <a:r>
              <a:rPr i="1" lang="en"/>
              <a:t>A</a:t>
            </a:r>
            <a:r>
              <a:rPr lang="en"/>
              <a:t> | </a:t>
            </a:r>
            <a:r>
              <a:rPr i="1" lang="en"/>
              <a:t>B</a:t>
            </a:r>
            <a:r>
              <a:rPr lang="en"/>
              <a:t>) = 1 – P(</a:t>
            </a:r>
            <a:r>
              <a:rPr i="1" lang="en"/>
              <a:t>A</a:t>
            </a:r>
            <a:r>
              <a:rPr lang="en"/>
              <a:t> | </a:t>
            </a:r>
            <a:r>
              <a:rPr i="1" lang="en"/>
              <a:t>B</a:t>
            </a:r>
            <a:r>
              <a:rPr lang="en"/>
              <a:t>)</a:t>
            </a:r>
            <a:endParaRPr/>
          </a:p>
          <a:p>
            <a:pPr indent="-342900" lvl="0" marL="457200" rtl="0" algn="l">
              <a:spcBef>
                <a:spcPts val="0"/>
              </a:spcBef>
              <a:spcAft>
                <a:spcPts val="0"/>
              </a:spcAft>
              <a:buSzPts val="1800"/>
              <a:buChar char="●"/>
            </a:pPr>
            <a:r>
              <a:rPr lang="en"/>
              <a:t>However, even if you know P(</a:t>
            </a:r>
            <a:r>
              <a:rPr i="1" lang="en"/>
              <a:t>A</a:t>
            </a:r>
            <a:r>
              <a:rPr lang="en"/>
              <a:t> | </a:t>
            </a:r>
            <a:r>
              <a:rPr i="1" lang="en"/>
              <a:t>B</a:t>
            </a:r>
            <a:r>
              <a:rPr lang="en"/>
              <a:t>), you don't directly know P(</a:t>
            </a:r>
            <a:r>
              <a:rPr i="1" lang="en"/>
              <a:t>A</a:t>
            </a:r>
            <a:r>
              <a:rPr lang="en"/>
              <a:t> | not-</a:t>
            </a:r>
            <a:r>
              <a:rPr i="1" lang="en"/>
              <a:t>B</a:t>
            </a:r>
            <a:r>
              <a:rPr lang="en"/>
              <a:t>)</a:t>
            </a:r>
            <a:endParaRPr/>
          </a:p>
          <a:p>
            <a:pPr indent="-342900" lvl="0" marL="457200" rtl="0" algn="l">
              <a:spcBef>
                <a:spcPts val="0"/>
              </a:spcBef>
              <a:spcAft>
                <a:spcPts val="0"/>
              </a:spcAft>
              <a:buSzPts val="1800"/>
              <a:buChar char="●"/>
            </a:pPr>
            <a:r>
              <a:rPr lang="en"/>
              <a:t>Probabilities P(</a:t>
            </a:r>
            <a:r>
              <a:rPr i="1" lang="en"/>
              <a:t>A</a:t>
            </a:r>
            <a:r>
              <a:rPr lang="en"/>
              <a:t> | </a:t>
            </a:r>
            <a:r>
              <a:rPr i="1" lang="en"/>
              <a:t>B</a:t>
            </a:r>
            <a:r>
              <a:rPr lang="en"/>
              <a:t>) and P(</a:t>
            </a:r>
            <a:r>
              <a:rPr i="1" lang="en"/>
              <a:t>A</a:t>
            </a:r>
            <a:r>
              <a:rPr lang="en"/>
              <a:t> | not-</a:t>
            </a:r>
            <a:r>
              <a:rPr i="1" lang="en"/>
              <a:t>B</a:t>
            </a:r>
            <a:r>
              <a:rPr lang="en"/>
              <a:t>) can be wildly different</a:t>
            </a:r>
            <a:endParaRPr/>
          </a:p>
          <a:p>
            <a:pPr indent="-342900" lvl="0" marL="457200" rtl="0" algn="l">
              <a:spcBef>
                <a:spcPts val="0"/>
              </a:spcBef>
              <a:spcAft>
                <a:spcPts val="0"/>
              </a:spcAft>
              <a:buSzPts val="1800"/>
              <a:buChar char="●"/>
            </a:pPr>
            <a:r>
              <a:rPr lang="en"/>
              <a:t>However, P(</a:t>
            </a:r>
            <a:r>
              <a:rPr i="1" lang="en"/>
              <a:t>A</a:t>
            </a:r>
            <a:r>
              <a:rPr lang="en"/>
              <a:t>) = P(</a:t>
            </a:r>
            <a:r>
              <a:rPr i="1" lang="en"/>
              <a:t>A</a:t>
            </a:r>
            <a:r>
              <a:rPr lang="en"/>
              <a:t> | </a:t>
            </a:r>
            <a:r>
              <a:rPr i="1" lang="en"/>
              <a:t>B</a:t>
            </a:r>
            <a:r>
              <a:rPr lang="en"/>
              <a:t>) P(</a:t>
            </a:r>
            <a:r>
              <a:rPr i="1" lang="en"/>
              <a:t>B</a:t>
            </a:r>
            <a:r>
              <a:rPr lang="en"/>
              <a:t>) + P(</a:t>
            </a:r>
            <a:r>
              <a:rPr i="1" lang="en"/>
              <a:t>A</a:t>
            </a:r>
            <a:r>
              <a:rPr lang="en"/>
              <a:t> | not-</a:t>
            </a:r>
            <a:r>
              <a:rPr i="1" lang="en"/>
              <a:t>B</a:t>
            </a:r>
            <a:r>
              <a:rPr lang="en"/>
              <a:t>) P(not-</a:t>
            </a:r>
            <a:r>
              <a:rPr i="1" lang="en"/>
              <a:t>B</a:t>
            </a:r>
            <a:r>
              <a:rPr lang="en"/>
              <a:t>)</a:t>
            </a:r>
            <a:endParaRPr/>
          </a:p>
          <a:p>
            <a:pPr indent="-342900" lvl="0" marL="457200" rtl="0" algn="l">
              <a:spcBef>
                <a:spcPts val="0"/>
              </a:spcBef>
              <a:spcAft>
                <a:spcPts val="0"/>
              </a:spcAft>
              <a:buSzPts val="1800"/>
              <a:buChar char="●"/>
            </a:pPr>
            <a:r>
              <a:rPr lang="en"/>
              <a:t>Once the prior probabilities P(</a:t>
            </a:r>
            <a:r>
              <a:rPr i="1" lang="en"/>
              <a:t>A</a:t>
            </a:r>
            <a:r>
              <a:rPr lang="en"/>
              <a:t>) and P(</a:t>
            </a:r>
            <a:r>
              <a:rPr i="1" lang="en"/>
              <a:t>B</a:t>
            </a:r>
            <a:r>
              <a:rPr lang="en"/>
              <a:t>) are known, knowing P(</a:t>
            </a:r>
            <a:r>
              <a:rPr i="1" lang="en"/>
              <a:t>A</a:t>
            </a:r>
            <a:r>
              <a:rPr lang="en"/>
              <a:t> | </a:t>
            </a:r>
            <a:r>
              <a:rPr i="1" lang="en"/>
              <a:t>B</a:t>
            </a:r>
            <a:r>
              <a:rPr lang="en"/>
              <a:t>) allows us to compute P(</a:t>
            </a:r>
            <a:r>
              <a:rPr i="1" lang="en"/>
              <a:t>A</a:t>
            </a:r>
            <a:r>
              <a:rPr lang="en"/>
              <a:t> | not-</a:t>
            </a:r>
            <a:r>
              <a:rPr i="1" lang="en"/>
              <a:t>B</a:t>
            </a:r>
            <a:r>
              <a:rPr lang="en"/>
              <a:t>), and vice versa</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1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Attraction and Repellence</a:t>
            </a:r>
            <a:endParaRPr/>
          </a:p>
        </p:txBody>
      </p:sp>
      <p:sp>
        <p:nvSpPr>
          <p:cNvPr id="687" name="Google Shape;687;p1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Evidence </a:t>
            </a:r>
            <a:r>
              <a:rPr i="1" lang="en"/>
              <a:t>E</a:t>
            </a:r>
            <a:r>
              <a:rPr lang="en"/>
              <a:t> is said to attract the event </a:t>
            </a:r>
            <a:r>
              <a:rPr i="1" lang="en"/>
              <a:t>A</a:t>
            </a:r>
            <a:r>
              <a:rPr lang="en"/>
              <a:t> if P(</a:t>
            </a:r>
            <a:r>
              <a:rPr i="1" lang="en"/>
              <a:t>A</a:t>
            </a:r>
            <a:r>
              <a:rPr lang="en"/>
              <a:t> | </a:t>
            </a:r>
            <a:r>
              <a:rPr i="1" lang="en"/>
              <a:t>E</a:t>
            </a:r>
            <a:r>
              <a:rPr lang="en"/>
              <a:t>) &gt; P(</a:t>
            </a:r>
            <a:r>
              <a:rPr i="1" lang="en"/>
              <a:t>A</a:t>
            </a:r>
            <a:r>
              <a:rPr lang="en"/>
              <a:t>)</a:t>
            </a:r>
            <a:endParaRPr/>
          </a:p>
          <a:p>
            <a:pPr indent="-342900" lvl="0" marL="457200" rtl="0" algn="l">
              <a:spcBef>
                <a:spcPts val="0"/>
              </a:spcBef>
              <a:spcAft>
                <a:spcPts val="0"/>
              </a:spcAft>
              <a:buSzPts val="1800"/>
              <a:buChar char="●"/>
            </a:pPr>
            <a:r>
              <a:rPr lang="en"/>
              <a:t>Evidence </a:t>
            </a:r>
            <a:r>
              <a:rPr i="1" lang="en"/>
              <a:t>E</a:t>
            </a:r>
            <a:r>
              <a:rPr lang="en"/>
              <a:t> is said repel the event </a:t>
            </a:r>
            <a:r>
              <a:rPr i="1" lang="en"/>
              <a:t>A</a:t>
            </a:r>
            <a:r>
              <a:rPr lang="en"/>
              <a:t> if P(</a:t>
            </a:r>
            <a:r>
              <a:rPr i="1" lang="en"/>
              <a:t>A</a:t>
            </a:r>
            <a:r>
              <a:rPr lang="en"/>
              <a:t> | </a:t>
            </a:r>
            <a:r>
              <a:rPr i="1" lang="en"/>
              <a:t>E</a:t>
            </a:r>
            <a:r>
              <a:rPr lang="en"/>
              <a:t>) &lt; P(</a:t>
            </a:r>
            <a:r>
              <a:rPr i="1" lang="en"/>
              <a:t>A</a:t>
            </a:r>
            <a:r>
              <a:rPr lang="en"/>
              <a:t>)</a:t>
            </a:r>
            <a:endParaRPr/>
          </a:p>
          <a:p>
            <a:pPr indent="-342900" lvl="0" marL="457200" rtl="0" algn="l">
              <a:spcBef>
                <a:spcPts val="0"/>
              </a:spcBef>
              <a:spcAft>
                <a:spcPts val="0"/>
              </a:spcAft>
              <a:buSzPts val="1800"/>
              <a:buChar char="●"/>
            </a:pPr>
            <a:r>
              <a:rPr i="1" lang="en"/>
              <a:t>E</a:t>
            </a:r>
            <a:r>
              <a:rPr lang="en"/>
              <a:t> attracts </a:t>
            </a:r>
            <a:r>
              <a:rPr i="1" lang="en"/>
              <a:t>A</a:t>
            </a:r>
            <a:r>
              <a:rPr lang="en"/>
              <a:t> if and only if </a:t>
            </a:r>
            <a:r>
              <a:rPr i="1" lang="en"/>
              <a:t>E</a:t>
            </a:r>
            <a:r>
              <a:rPr lang="en"/>
              <a:t> repels not-</a:t>
            </a:r>
            <a:r>
              <a:rPr i="1" lang="en"/>
              <a:t>A</a:t>
            </a:r>
            <a:endParaRPr i="1"/>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Attraction is symmetric: </a:t>
            </a:r>
            <a:r>
              <a:rPr i="1" lang="en">
                <a:solidFill>
                  <a:srgbClr val="000000"/>
                </a:solidFill>
                <a:highlight>
                  <a:schemeClr val="lt1"/>
                </a:highlight>
              </a:rPr>
              <a:t>A</a:t>
            </a:r>
            <a:r>
              <a:rPr lang="en">
                <a:solidFill>
                  <a:srgbClr val="000000"/>
                </a:solidFill>
                <a:highlight>
                  <a:schemeClr val="lt1"/>
                </a:highlight>
              </a:rPr>
              <a:t> attracts </a:t>
            </a:r>
            <a:r>
              <a:rPr i="1" lang="en">
                <a:solidFill>
                  <a:srgbClr val="000000"/>
                </a:solidFill>
                <a:highlight>
                  <a:schemeClr val="lt1"/>
                </a:highlight>
              </a:rPr>
              <a:t>E</a:t>
            </a:r>
            <a:r>
              <a:rPr lang="en">
                <a:solidFill>
                  <a:srgbClr val="000000"/>
                </a:solidFill>
                <a:highlight>
                  <a:schemeClr val="lt1"/>
                </a:highlight>
              </a:rPr>
              <a:t> if and only if </a:t>
            </a:r>
            <a:r>
              <a:rPr i="1" lang="en">
                <a:solidFill>
                  <a:srgbClr val="000000"/>
                </a:solidFill>
                <a:highlight>
                  <a:schemeClr val="lt1"/>
                </a:highlight>
              </a:rPr>
              <a:t>E</a:t>
            </a:r>
            <a:r>
              <a:rPr lang="en">
                <a:solidFill>
                  <a:srgbClr val="000000"/>
                </a:solidFill>
                <a:highlight>
                  <a:schemeClr val="lt1"/>
                </a:highlight>
              </a:rPr>
              <a:t> attracts </a:t>
            </a:r>
            <a:r>
              <a:rPr i="1" lang="en">
                <a:solidFill>
                  <a:srgbClr val="000000"/>
                </a:solidFill>
                <a:highlight>
                  <a:schemeClr val="lt1"/>
                </a:highlight>
              </a:rPr>
              <a:t>A</a:t>
            </a:r>
            <a:endParaRPr i="1">
              <a:solidFill>
                <a:srgbClr val="000000"/>
              </a:solidFill>
              <a:highlight>
                <a:schemeClr val="lt1"/>
              </a:highlight>
            </a:endParaRPr>
          </a:p>
          <a:p>
            <a:pPr indent="-342900" lvl="0" marL="457200" rtl="0" algn="l">
              <a:spcBef>
                <a:spcPts val="0"/>
              </a:spcBef>
              <a:spcAft>
                <a:spcPts val="0"/>
              </a:spcAft>
              <a:buClr>
                <a:srgbClr val="000000"/>
              </a:buClr>
              <a:buSzPts val="1800"/>
              <a:buChar char="●"/>
            </a:pPr>
            <a:r>
              <a:rPr i="1" lang="en">
                <a:solidFill>
                  <a:srgbClr val="000000"/>
                </a:solidFill>
                <a:highlight>
                  <a:schemeClr val="lt1"/>
                </a:highlight>
              </a:rPr>
              <a:t>A</a:t>
            </a:r>
            <a:r>
              <a:rPr lang="en">
                <a:solidFill>
                  <a:srgbClr val="000000"/>
                </a:solidFill>
                <a:highlight>
                  <a:schemeClr val="lt1"/>
                </a:highlight>
              </a:rPr>
              <a:t> neither attracts </a:t>
            </a:r>
            <a:r>
              <a:rPr i="1" lang="en">
                <a:solidFill>
                  <a:srgbClr val="000000"/>
                </a:solidFill>
                <a:highlight>
                  <a:schemeClr val="lt1"/>
                </a:highlight>
              </a:rPr>
              <a:t>E</a:t>
            </a:r>
            <a:r>
              <a:rPr lang="en">
                <a:solidFill>
                  <a:srgbClr val="000000"/>
                </a:solidFill>
                <a:highlight>
                  <a:schemeClr val="lt1"/>
                </a:highlight>
              </a:rPr>
              <a:t> nor </a:t>
            </a:r>
            <a:r>
              <a:rPr i="1" lang="en">
                <a:solidFill>
                  <a:srgbClr val="000000"/>
                </a:solidFill>
                <a:highlight>
                  <a:schemeClr val="lt1"/>
                </a:highlight>
              </a:rPr>
              <a:t>E</a:t>
            </a:r>
            <a:r>
              <a:rPr lang="en">
                <a:solidFill>
                  <a:srgbClr val="000000"/>
                </a:solidFill>
                <a:highlight>
                  <a:schemeClr val="lt1"/>
                </a:highlight>
              </a:rPr>
              <a:t> attracts </a:t>
            </a:r>
            <a:r>
              <a:rPr i="1" lang="en">
                <a:solidFill>
                  <a:srgbClr val="000000"/>
                </a:solidFill>
                <a:highlight>
                  <a:schemeClr val="lt1"/>
                </a:highlight>
              </a:rPr>
              <a:t>A</a:t>
            </a:r>
            <a:r>
              <a:rPr lang="en">
                <a:solidFill>
                  <a:srgbClr val="000000"/>
                </a:solidFill>
                <a:highlight>
                  <a:schemeClr val="lt1"/>
                </a:highlight>
              </a:rPr>
              <a:t> if and </a:t>
            </a:r>
            <a:r>
              <a:rPr lang="en">
                <a:solidFill>
                  <a:srgbClr val="000000"/>
                </a:solidFill>
                <a:highlight>
                  <a:schemeClr val="lt1"/>
                </a:highlight>
              </a:rPr>
              <a:t>only</a:t>
            </a:r>
            <a:r>
              <a:rPr lang="en">
                <a:solidFill>
                  <a:srgbClr val="000000"/>
                </a:solidFill>
                <a:highlight>
                  <a:schemeClr val="lt1"/>
                </a:highlight>
              </a:rPr>
              <a:t> if </a:t>
            </a:r>
            <a:r>
              <a:rPr i="1" lang="en">
                <a:solidFill>
                  <a:srgbClr val="000000"/>
                </a:solidFill>
                <a:highlight>
                  <a:schemeClr val="lt1"/>
                </a:highlight>
              </a:rPr>
              <a:t>A</a:t>
            </a:r>
            <a:r>
              <a:rPr lang="en">
                <a:solidFill>
                  <a:srgbClr val="000000"/>
                </a:solidFill>
                <a:highlight>
                  <a:schemeClr val="lt1"/>
                </a:highlight>
              </a:rPr>
              <a:t> and </a:t>
            </a:r>
            <a:r>
              <a:rPr i="1" lang="en">
                <a:solidFill>
                  <a:srgbClr val="000000"/>
                </a:solidFill>
                <a:highlight>
                  <a:schemeClr val="lt1"/>
                </a:highlight>
              </a:rPr>
              <a:t>E</a:t>
            </a:r>
            <a:r>
              <a:rPr lang="en">
                <a:solidFill>
                  <a:srgbClr val="000000"/>
                </a:solidFill>
                <a:highlight>
                  <a:schemeClr val="lt1"/>
                </a:highlight>
              </a:rPr>
              <a:t> are independent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i="1" lang="en">
                <a:solidFill>
                  <a:srgbClr val="000000"/>
                </a:solidFill>
                <a:highlight>
                  <a:schemeClr val="lt1"/>
                </a:highlight>
              </a:rPr>
              <a:t>A</a:t>
            </a:r>
            <a:r>
              <a:rPr lang="en">
                <a:solidFill>
                  <a:srgbClr val="000000"/>
                </a:solidFill>
                <a:highlight>
                  <a:schemeClr val="lt1"/>
                </a:highlight>
              </a:rPr>
              <a:t> and </a:t>
            </a:r>
            <a:r>
              <a:rPr i="1" lang="en">
                <a:solidFill>
                  <a:srgbClr val="000000"/>
                </a:solidFill>
                <a:highlight>
                  <a:schemeClr val="lt1"/>
                </a:highlight>
              </a:rPr>
              <a:t>E</a:t>
            </a:r>
            <a:r>
              <a:rPr lang="en">
                <a:solidFill>
                  <a:srgbClr val="000000"/>
                </a:solidFill>
                <a:highlight>
                  <a:schemeClr val="lt1"/>
                </a:highlight>
              </a:rPr>
              <a:t> are mutually </a:t>
            </a:r>
            <a:r>
              <a:rPr lang="en">
                <a:solidFill>
                  <a:srgbClr val="000000"/>
                </a:solidFill>
                <a:highlight>
                  <a:schemeClr val="lt1"/>
                </a:highlight>
              </a:rPr>
              <a:t>attractive</a:t>
            </a:r>
            <a:r>
              <a:rPr lang="en">
                <a:solidFill>
                  <a:srgbClr val="000000"/>
                </a:solidFill>
                <a:highlight>
                  <a:schemeClr val="lt1"/>
                </a:highlight>
              </a:rPr>
              <a:t> if and only if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E</a:t>
            </a:r>
            <a:r>
              <a:rPr lang="en">
                <a:solidFill>
                  <a:srgbClr val="000000"/>
                </a:solidFill>
                <a:highlight>
                  <a:schemeClr val="lt1"/>
                </a:highlight>
              </a:rPr>
              <a:t>) &gt; P(</a:t>
            </a:r>
            <a:r>
              <a:rPr i="1" lang="en">
                <a:solidFill>
                  <a:srgbClr val="000000"/>
                </a:solidFill>
                <a:highlight>
                  <a:schemeClr val="lt1"/>
                </a:highlight>
              </a:rPr>
              <a:t>A</a:t>
            </a:r>
            <a:r>
              <a:rPr lang="en">
                <a:solidFill>
                  <a:srgbClr val="000000"/>
                </a:solidFill>
                <a:highlight>
                  <a:schemeClr val="lt1"/>
                </a:highlight>
              </a:rPr>
              <a:t> | not-</a:t>
            </a:r>
            <a:r>
              <a:rPr i="1" lang="en">
                <a:solidFill>
                  <a:srgbClr val="000000"/>
                </a:solidFill>
                <a:highlight>
                  <a:schemeClr val="lt1"/>
                </a:highlight>
              </a:rPr>
              <a:t>E</a:t>
            </a:r>
            <a:r>
              <a:rPr lang="en">
                <a:solidFill>
                  <a:srgbClr val="000000"/>
                </a:solidFill>
                <a:highlight>
                  <a:schemeClr val="lt1"/>
                </a:highlight>
              </a:rPr>
              <a:t>)</a:t>
            </a:r>
            <a:endParaRPr>
              <a:solidFill>
                <a:srgbClr val="000000"/>
              </a:solidFill>
              <a:highlight>
                <a:schemeClr val="lt1"/>
              </a:highlight>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1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Combining Multiple Pieces of Evidence</a:t>
            </a:r>
            <a:endParaRPr/>
          </a:p>
        </p:txBody>
      </p:sp>
      <p:sp>
        <p:nvSpPr>
          <p:cNvPr id="693" name="Google Shape;693;p1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Even if both evidences </a:t>
            </a:r>
            <a:r>
              <a:rPr i="1" lang="en"/>
              <a:t>E</a:t>
            </a:r>
            <a:r>
              <a:rPr lang="en"/>
              <a:t> and </a:t>
            </a:r>
            <a:r>
              <a:rPr i="1" lang="en"/>
              <a:t>F</a:t>
            </a:r>
            <a:r>
              <a:rPr lang="en"/>
              <a:t> separately attract </a:t>
            </a:r>
            <a:r>
              <a:rPr i="1" lang="en"/>
              <a:t>A</a:t>
            </a:r>
            <a:r>
              <a:rPr lang="en"/>
              <a:t> so that both P(</a:t>
            </a:r>
            <a:r>
              <a:rPr i="1" lang="en"/>
              <a:t>A</a:t>
            </a:r>
            <a:r>
              <a:rPr lang="en"/>
              <a:t> | </a:t>
            </a:r>
            <a:r>
              <a:rPr i="1" lang="en"/>
              <a:t>E</a:t>
            </a:r>
            <a:r>
              <a:rPr lang="en"/>
              <a:t>) &gt; P(</a:t>
            </a:r>
            <a:r>
              <a:rPr i="1" lang="en"/>
              <a:t>A</a:t>
            </a:r>
            <a:r>
              <a:rPr lang="en"/>
              <a:t>) and P(</a:t>
            </a:r>
            <a:r>
              <a:rPr i="1" lang="en"/>
              <a:t>A</a:t>
            </a:r>
            <a:r>
              <a:rPr lang="en"/>
              <a:t> | </a:t>
            </a:r>
            <a:r>
              <a:rPr i="1" lang="en"/>
              <a:t>F</a:t>
            </a:r>
            <a:r>
              <a:rPr lang="en"/>
              <a:t>) &gt; P(</a:t>
            </a:r>
            <a:r>
              <a:rPr i="1" lang="en"/>
              <a:t>A</a:t>
            </a:r>
            <a:r>
              <a:rPr lang="en"/>
              <a:t>), it doesn't necessarily follow that P(</a:t>
            </a:r>
            <a:r>
              <a:rPr i="1" lang="en"/>
              <a:t>A</a:t>
            </a:r>
            <a:r>
              <a:rPr lang="en"/>
              <a:t> | </a:t>
            </a:r>
            <a:r>
              <a:rPr i="1" lang="en"/>
              <a:t>E</a:t>
            </a:r>
            <a:r>
              <a:rPr lang="en"/>
              <a:t> </a:t>
            </a:r>
            <a:r>
              <a:rPr lang="en">
                <a:solidFill>
                  <a:srgbClr val="000000"/>
                </a:solidFill>
                <a:highlight>
                  <a:schemeClr val="lt1"/>
                </a:highlight>
              </a:rPr>
              <a:t>∧ </a:t>
            </a:r>
            <a:r>
              <a:rPr i="1" lang="en">
                <a:solidFill>
                  <a:srgbClr val="000000"/>
                </a:solidFill>
                <a:highlight>
                  <a:schemeClr val="lt1"/>
                </a:highlight>
              </a:rPr>
              <a:t>F</a:t>
            </a:r>
            <a:r>
              <a:rPr lang="en">
                <a:solidFill>
                  <a:srgbClr val="000000"/>
                </a:solidFill>
                <a:highlight>
                  <a:schemeClr val="lt1"/>
                </a:highlight>
              </a:rPr>
              <a:t>) &gt; P(</a:t>
            </a:r>
            <a:r>
              <a:rPr i="1" lang="en">
                <a:solidFill>
                  <a:srgbClr val="000000"/>
                </a:solidFill>
                <a:highlight>
                  <a:schemeClr val="lt1"/>
                </a:highlight>
              </a:rPr>
              <a:t>A</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Even if F attracts E and E attracts A so that </a:t>
            </a:r>
            <a:r>
              <a:rPr lang="en"/>
              <a:t>P(</a:t>
            </a:r>
            <a:r>
              <a:rPr i="1" lang="en"/>
              <a:t>E</a:t>
            </a:r>
            <a:r>
              <a:rPr lang="en"/>
              <a:t> | </a:t>
            </a:r>
            <a:r>
              <a:rPr i="1" lang="en"/>
              <a:t>F</a:t>
            </a:r>
            <a:r>
              <a:rPr lang="en"/>
              <a:t>) &gt; P(</a:t>
            </a:r>
            <a:r>
              <a:rPr i="1" lang="en"/>
              <a:t>E</a:t>
            </a:r>
            <a:r>
              <a:rPr lang="en"/>
              <a:t>) and P(</a:t>
            </a:r>
            <a:r>
              <a:rPr i="1" lang="en"/>
              <a:t>A</a:t>
            </a:r>
            <a:r>
              <a:rPr lang="en"/>
              <a:t> | </a:t>
            </a:r>
            <a:r>
              <a:rPr i="1" lang="en"/>
              <a:t>E</a:t>
            </a:r>
            <a:r>
              <a:rPr lang="en"/>
              <a:t>) &gt; P(</a:t>
            </a:r>
            <a:r>
              <a:rPr i="1" lang="en"/>
              <a:t>A</a:t>
            </a:r>
            <a:r>
              <a:rPr lang="en"/>
              <a:t>), it doesn't necessarily follow that P(</a:t>
            </a:r>
            <a:r>
              <a:rPr i="1" lang="en"/>
              <a:t>A</a:t>
            </a:r>
            <a:r>
              <a:rPr lang="en"/>
              <a:t> | </a:t>
            </a:r>
            <a:r>
              <a:rPr i="1" lang="en"/>
              <a:t>F</a:t>
            </a:r>
            <a:r>
              <a:rPr lang="en"/>
              <a:t>) &gt; P(</a:t>
            </a:r>
            <a:r>
              <a:rPr i="1" lang="en"/>
              <a:t>A</a:t>
            </a:r>
            <a:r>
              <a:rPr lang="en"/>
              <a:t>)</a:t>
            </a:r>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Can you think up real world interpretations for </a:t>
            </a:r>
            <a:r>
              <a:rPr i="1" lang="en">
                <a:solidFill>
                  <a:srgbClr val="000000"/>
                </a:solidFill>
                <a:highlight>
                  <a:schemeClr val="lt1"/>
                </a:highlight>
              </a:rPr>
              <a:t>A</a:t>
            </a:r>
            <a:r>
              <a:rPr lang="en">
                <a:solidFill>
                  <a:srgbClr val="000000"/>
                </a:solidFill>
                <a:highlight>
                  <a:schemeClr val="lt1"/>
                </a:highlight>
              </a:rPr>
              <a:t>, </a:t>
            </a:r>
            <a:r>
              <a:rPr i="1" lang="en">
                <a:solidFill>
                  <a:srgbClr val="000000"/>
                </a:solidFill>
                <a:highlight>
                  <a:schemeClr val="lt1"/>
                </a:highlight>
              </a:rPr>
              <a:t>E</a:t>
            </a:r>
            <a:r>
              <a:rPr lang="en">
                <a:solidFill>
                  <a:srgbClr val="000000"/>
                </a:solidFill>
                <a:highlight>
                  <a:schemeClr val="lt1"/>
                </a:highlight>
              </a:rPr>
              <a:t> and </a:t>
            </a:r>
            <a:r>
              <a:rPr i="1" lang="en">
                <a:solidFill>
                  <a:srgbClr val="000000"/>
                </a:solidFill>
                <a:highlight>
                  <a:schemeClr val="lt1"/>
                </a:highlight>
              </a:rPr>
              <a:t>F</a:t>
            </a:r>
            <a:r>
              <a:rPr lang="en">
                <a:solidFill>
                  <a:srgbClr val="000000"/>
                </a:solidFill>
                <a:highlight>
                  <a:schemeClr val="lt1"/>
                </a:highlight>
              </a:rPr>
              <a:t> to illustrate these counterintuitive truths?</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1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Marginalization</a:t>
            </a:r>
            <a:endParaRPr/>
          </a:p>
        </p:txBody>
      </p:sp>
      <p:sp>
        <p:nvSpPr>
          <p:cNvPr id="699" name="Google Shape;699;p1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sometimes have some prior probability P(</a:t>
            </a:r>
            <a:r>
              <a:rPr i="1" lang="en"/>
              <a:t>A</a:t>
            </a:r>
            <a:r>
              <a:rPr lang="en"/>
              <a:t>) that we </a:t>
            </a:r>
            <a:r>
              <a:rPr lang="en"/>
              <a:t>wish</a:t>
            </a:r>
            <a:r>
              <a:rPr lang="en"/>
              <a:t> to compute</a:t>
            </a:r>
            <a:endParaRPr/>
          </a:p>
          <a:p>
            <a:pPr indent="-342900" lvl="0" marL="457200" rtl="0" algn="l">
              <a:spcBef>
                <a:spcPts val="0"/>
              </a:spcBef>
              <a:spcAft>
                <a:spcPts val="0"/>
              </a:spcAft>
              <a:buSzPts val="1800"/>
              <a:buChar char="●"/>
            </a:pPr>
            <a:r>
              <a:rPr lang="en"/>
              <a:t>Such a prior probability might appear as a part of some other calculation</a:t>
            </a:r>
            <a:endParaRPr/>
          </a:p>
          <a:p>
            <a:pPr indent="-342900" lvl="0" marL="457200" rtl="0" algn="l">
              <a:spcBef>
                <a:spcPts val="0"/>
              </a:spcBef>
              <a:spcAft>
                <a:spcPts val="0"/>
              </a:spcAft>
              <a:buSzPts val="1800"/>
              <a:buChar char="●"/>
            </a:pPr>
            <a:r>
              <a:rPr lang="en"/>
              <a:t>Marginalization: P(A) = P(</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 P(</a:t>
            </a:r>
            <a:r>
              <a:rPr i="1" lang="en">
                <a:solidFill>
                  <a:srgbClr val="000000"/>
                </a:solidFill>
                <a:highlight>
                  <a:schemeClr val="lt1"/>
                </a:highlight>
              </a:rPr>
              <a:t>A</a:t>
            </a:r>
            <a:r>
              <a:rPr lang="en">
                <a:solidFill>
                  <a:srgbClr val="000000"/>
                </a:solidFill>
                <a:highlight>
                  <a:schemeClr val="lt1"/>
                </a:highlight>
              </a:rPr>
              <a:t> ∧ not-</a:t>
            </a:r>
            <a:r>
              <a:rPr i="1" lang="en">
                <a:solidFill>
                  <a:srgbClr val="000000"/>
                </a:solidFill>
                <a:highlight>
                  <a:schemeClr val="lt1"/>
                </a:highlight>
              </a:rPr>
              <a:t>B</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i="1" lang="en">
                <a:solidFill>
                  <a:srgbClr val="000000"/>
                </a:solidFill>
                <a:highlight>
                  <a:schemeClr val="lt1"/>
                </a:highlight>
              </a:rPr>
              <a:t>B</a:t>
            </a:r>
            <a:r>
              <a:rPr lang="en">
                <a:solidFill>
                  <a:srgbClr val="000000"/>
                </a:solidFill>
                <a:highlight>
                  <a:schemeClr val="lt1"/>
                </a:highlight>
              </a:rPr>
              <a:t> can be literally any formula, allowing us to choose it tactically</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t>P(</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can then be rewritten as P(B) P(</a:t>
            </a:r>
            <a:r>
              <a:rPr i="1" lang="en">
                <a:solidFill>
                  <a:srgbClr val="000000"/>
                </a:solidFill>
                <a:highlight>
                  <a:schemeClr val="lt1"/>
                </a:highlight>
              </a:rPr>
              <a:t>A</a:t>
            </a:r>
            <a:r>
              <a:rPr lang="en">
                <a:solidFill>
                  <a:srgbClr val="000000"/>
                </a:solidFill>
                <a:highlight>
                  <a:schemeClr val="lt1"/>
                </a:highlight>
              </a:rPr>
              <a:t> | </a:t>
            </a:r>
            <a:r>
              <a:rPr i="1" lang="en">
                <a:solidFill>
                  <a:srgbClr val="000000"/>
                </a:solidFill>
                <a:highlight>
                  <a:schemeClr val="lt1"/>
                </a:highlight>
              </a:rPr>
              <a:t>B</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If P(</a:t>
            </a:r>
            <a:r>
              <a:rPr i="1" lang="en">
                <a:solidFill>
                  <a:srgbClr val="000000"/>
                </a:solidFill>
                <a:highlight>
                  <a:schemeClr val="lt1"/>
                </a:highlight>
              </a:rPr>
              <a:t>B</a:t>
            </a:r>
            <a:r>
              <a:rPr lang="en">
                <a:solidFill>
                  <a:srgbClr val="000000"/>
                </a:solidFill>
                <a:highlight>
                  <a:schemeClr val="lt1"/>
                </a:highlight>
              </a:rPr>
              <a:t>) is not known, solve it the same way with some tactical </a:t>
            </a:r>
            <a:r>
              <a:rPr i="1" lang="en">
                <a:solidFill>
                  <a:srgbClr val="000000"/>
                </a:solidFill>
                <a:highlight>
                  <a:schemeClr val="lt1"/>
                </a:highlight>
              </a:rPr>
              <a:t>C</a:t>
            </a:r>
            <a:endParaRPr i="1">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P(</a:t>
            </a:r>
            <a:r>
              <a:rPr i="1" lang="en">
                <a:solidFill>
                  <a:srgbClr val="000000"/>
                </a:solidFill>
                <a:highlight>
                  <a:schemeClr val="lt1"/>
                </a:highlight>
              </a:rPr>
              <a:t>B</a:t>
            </a:r>
            <a:r>
              <a:rPr lang="en">
                <a:solidFill>
                  <a:srgbClr val="000000"/>
                </a:solidFill>
                <a:highlight>
                  <a:schemeClr val="lt1"/>
                </a:highlight>
              </a:rPr>
              <a:t>) = P(</a:t>
            </a:r>
            <a:r>
              <a:rPr i="1" lang="en">
                <a:solidFill>
                  <a:srgbClr val="000000"/>
                </a:solidFill>
                <a:highlight>
                  <a:schemeClr val="lt1"/>
                </a:highlight>
              </a:rPr>
              <a:t>B</a:t>
            </a:r>
            <a:r>
              <a:rPr lang="en">
                <a:solidFill>
                  <a:srgbClr val="000000"/>
                </a:solidFill>
                <a:highlight>
                  <a:schemeClr val="lt1"/>
                </a:highlight>
              </a:rPr>
              <a:t> ∧ </a:t>
            </a:r>
            <a:r>
              <a:rPr i="1" lang="en">
                <a:solidFill>
                  <a:srgbClr val="000000"/>
                </a:solidFill>
                <a:highlight>
                  <a:schemeClr val="lt1"/>
                </a:highlight>
              </a:rPr>
              <a:t>C</a:t>
            </a:r>
            <a:r>
              <a:rPr lang="en">
                <a:solidFill>
                  <a:srgbClr val="000000"/>
                </a:solidFill>
                <a:highlight>
                  <a:schemeClr val="lt1"/>
                </a:highlight>
              </a:rPr>
              <a:t>) + P(</a:t>
            </a:r>
            <a:r>
              <a:rPr i="1" lang="en">
                <a:solidFill>
                  <a:srgbClr val="000000"/>
                </a:solidFill>
                <a:highlight>
                  <a:schemeClr val="lt1"/>
                </a:highlight>
              </a:rPr>
              <a:t>B</a:t>
            </a:r>
            <a:r>
              <a:rPr lang="en">
                <a:solidFill>
                  <a:srgbClr val="000000"/>
                </a:solidFill>
                <a:highlight>
                  <a:schemeClr val="lt1"/>
                </a:highlight>
              </a:rPr>
              <a:t> ∧ not-</a:t>
            </a:r>
            <a:r>
              <a:rPr i="1" lang="en">
                <a:solidFill>
                  <a:srgbClr val="000000"/>
                </a:solidFill>
                <a:highlight>
                  <a:schemeClr val="lt1"/>
                </a:highlight>
              </a:rPr>
              <a:t>C</a:t>
            </a:r>
            <a:r>
              <a:rPr lang="en">
                <a:solidFill>
                  <a:srgbClr val="000000"/>
                </a:solidFill>
                <a:highlight>
                  <a:schemeClr val="lt1"/>
                </a:highlight>
              </a:rPr>
              <a:t>)</a:t>
            </a:r>
            <a:endParaRPr>
              <a:solidFill>
                <a:srgbClr val="000000"/>
              </a:solidFill>
              <a:highlight>
                <a:schemeClr val="lt1"/>
              </a:highlight>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1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Causal and Statistical Independence</a:t>
            </a:r>
            <a:endParaRPr/>
          </a:p>
        </p:txBody>
      </p:sp>
      <p:sp>
        <p:nvSpPr>
          <p:cNvPr id="705" name="Google Shape;705;p1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Events A and B are independent if P(</a:t>
            </a:r>
            <a:r>
              <a:rPr i="1" lang="en"/>
              <a:t>A</a:t>
            </a:r>
            <a:r>
              <a:rPr lang="en"/>
              <a:t>) = P(</a:t>
            </a:r>
            <a:r>
              <a:rPr i="1" lang="en"/>
              <a:t>A</a:t>
            </a:r>
            <a:r>
              <a:rPr lang="en"/>
              <a:t> | </a:t>
            </a:r>
            <a:r>
              <a:rPr i="1" lang="en"/>
              <a:t>B</a:t>
            </a:r>
            <a:r>
              <a:rPr lang="en"/>
              <a:t>) and P(</a:t>
            </a:r>
            <a:r>
              <a:rPr i="1" lang="en"/>
              <a:t>B</a:t>
            </a:r>
            <a:r>
              <a:rPr lang="en"/>
              <a:t>) = P(</a:t>
            </a:r>
            <a:r>
              <a:rPr i="1" lang="en"/>
              <a:t>B</a:t>
            </a:r>
            <a:r>
              <a:rPr lang="en"/>
              <a:t> | </a:t>
            </a:r>
            <a:r>
              <a:rPr i="1" lang="en"/>
              <a:t>A</a:t>
            </a:r>
            <a:r>
              <a:rPr lang="en"/>
              <a:t>)</a:t>
            </a:r>
            <a:endParaRPr/>
          </a:p>
          <a:p>
            <a:pPr indent="-342900" lvl="0" marL="457200" rtl="0" algn="l">
              <a:spcBef>
                <a:spcPts val="0"/>
              </a:spcBef>
              <a:spcAft>
                <a:spcPts val="0"/>
              </a:spcAft>
              <a:buSzPts val="1800"/>
              <a:buChar char="●"/>
            </a:pPr>
            <a:r>
              <a:rPr lang="en"/>
              <a:t>Alternative formulation for independence is P(</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 P(</a:t>
            </a:r>
            <a:r>
              <a:rPr i="1" lang="en">
                <a:solidFill>
                  <a:srgbClr val="000000"/>
                </a:solidFill>
                <a:highlight>
                  <a:schemeClr val="lt1"/>
                </a:highlight>
              </a:rPr>
              <a:t>A</a:t>
            </a:r>
            <a:r>
              <a:rPr lang="en">
                <a:solidFill>
                  <a:srgbClr val="000000"/>
                </a:solidFill>
                <a:highlight>
                  <a:schemeClr val="lt1"/>
                </a:highlight>
              </a:rPr>
              <a:t>) P(</a:t>
            </a:r>
            <a:r>
              <a:rPr i="1" lang="en">
                <a:solidFill>
                  <a:srgbClr val="000000"/>
                </a:solidFill>
                <a:highlight>
                  <a:schemeClr val="lt1"/>
                </a:highlight>
              </a:rPr>
              <a:t>B</a:t>
            </a:r>
            <a:r>
              <a:rPr lang="en">
                <a:solidFill>
                  <a:srgbClr val="000000"/>
                </a:solidFill>
                <a:highlight>
                  <a:schemeClr val="lt1"/>
                </a:highlight>
              </a:rPr>
              <a:t>)</a:t>
            </a:r>
            <a:endParaRPr/>
          </a:p>
          <a:p>
            <a:pPr indent="-342900" lvl="0" marL="457200" rtl="0" algn="l">
              <a:spcBef>
                <a:spcPts val="0"/>
              </a:spcBef>
              <a:spcAft>
                <a:spcPts val="0"/>
              </a:spcAft>
              <a:buSzPts val="1800"/>
              <a:buChar char="●"/>
            </a:pPr>
            <a:r>
              <a:rPr lang="en"/>
              <a:t>Even if </a:t>
            </a:r>
            <a:r>
              <a:rPr i="1" lang="en"/>
              <a:t>A</a:t>
            </a:r>
            <a:r>
              <a:rPr lang="en"/>
              <a:t> and </a:t>
            </a:r>
            <a:r>
              <a:rPr i="1" lang="en"/>
              <a:t>B</a:t>
            </a:r>
            <a:r>
              <a:rPr lang="en"/>
              <a:t> have no causal connection in the laws of nature of the underlying world, </a:t>
            </a:r>
            <a:r>
              <a:rPr i="1" lang="en"/>
              <a:t>A</a:t>
            </a:r>
            <a:r>
              <a:rPr lang="en"/>
              <a:t> and </a:t>
            </a:r>
            <a:r>
              <a:rPr i="1" lang="en"/>
              <a:t>B</a:t>
            </a:r>
            <a:r>
              <a:rPr lang="en"/>
              <a:t> are not necessarily statistically independent</a:t>
            </a:r>
            <a:endParaRPr/>
          </a:p>
          <a:p>
            <a:pPr indent="-342900" lvl="0" marL="457200" rtl="0" algn="l">
              <a:spcBef>
                <a:spcPts val="0"/>
              </a:spcBef>
              <a:spcAft>
                <a:spcPts val="0"/>
              </a:spcAft>
              <a:buSzPts val="1800"/>
              <a:buChar char="●"/>
            </a:pPr>
            <a:r>
              <a:rPr lang="en"/>
              <a:t>There could be some underlying hidden cause </a:t>
            </a:r>
            <a:r>
              <a:rPr i="1" lang="en"/>
              <a:t>C</a:t>
            </a:r>
            <a:r>
              <a:rPr lang="en"/>
              <a:t> that causes both </a:t>
            </a:r>
            <a:r>
              <a:rPr i="1" lang="en"/>
              <a:t>A</a:t>
            </a:r>
            <a:r>
              <a:rPr lang="en"/>
              <a:t> and </a:t>
            </a:r>
            <a:r>
              <a:rPr i="1" lang="en"/>
              <a:t>B</a:t>
            </a:r>
            <a:endParaRPr/>
          </a:p>
          <a:p>
            <a:pPr indent="-342900" lvl="0" marL="457200" rtl="0" algn="l">
              <a:spcBef>
                <a:spcPts val="0"/>
              </a:spcBef>
              <a:spcAft>
                <a:spcPts val="0"/>
              </a:spcAft>
              <a:buSzPts val="1800"/>
              <a:buChar char="●"/>
            </a:pPr>
            <a:r>
              <a:rPr lang="en"/>
              <a:t>By diagnostic reasoning, </a:t>
            </a:r>
            <a:r>
              <a:rPr lang="en"/>
              <a:t>P(</a:t>
            </a:r>
            <a:r>
              <a:rPr i="1" lang="en"/>
              <a:t>C</a:t>
            </a:r>
            <a:r>
              <a:rPr lang="en"/>
              <a:t>) ≠ </a:t>
            </a:r>
            <a:r>
              <a:rPr lang="en"/>
              <a:t>P(</a:t>
            </a:r>
            <a:r>
              <a:rPr i="1" lang="en"/>
              <a:t>C</a:t>
            </a:r>
            <a:r>
              <a:rPr lang="en"/>
              <a:t> | </a:t>
            </a:r>
            <a:r>
              <a:rPr i="1" lang="en"/>
              <a:t>A</a:t>
            </a:r>
            <a:r>
              <a:rPr lang="en"/>
              <a:t>), therefore P(</a:t>
            </a:r>
            <a:r>
              <a:rPr i="1" lang="en"/>
              <a:t>B</a:t>
            </a:r>
            <a:r>
              <a:rPr lang="en"/>
              <a:t> | </a:t>
            </a:r>
            <a:r>
              <a:rPr i="1" lang="en"/>
              <a:t>A</a:t>
            </a:r>
            <a:r>
              <a:rPr lang="en"/>
              <a:t>) ≠ P(</a:t>
            </a:r>
            <a:r>
              <a:rPr i="1" lang="en"/>
              <a:t>B</a:t>
            </a:r>
            <a:r>
              <a:rPr lang="en"/>
              <a:t>)</a:t>
            </a:r>
            <a:endParaRPr/>
          </a:p>
          <a:p>
            <a:pPr indent="-342900" lvl="0" marL="457200" rtl="0" algn="l">
              <a:spcBef>
                <a:spcPts val="0"/>
              </a:spcBef>
              <a:spcAft>
                <a:spcPts val="0"/>
              </a:spcAft>
              <a:buSzPts val="1800"/>
              <a:buChar char="●"/>
            </a:pPr>
            <a:r>
              <a:rPr lang="en"/>
              <a:t>Even if A and B are causally connected, can still be </a:t>
            </a:r>
            <a:r>
              <a:rPr lang="en"/>
              <a:t>P(</a:t>
            </a:r>
            <a:r>
              <a:rPr i="1" lang="en"/>
              <a:t>A</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 P(</a:t>
            </a:r>
            <a:r>
              <a:rPr i="1" lang="en">
                <a:solidFill>
                  <a:srgbClr val="000000"/>
                </a:solidFill>
                <a:highlight>
                  <a:schemeClr val="lt1"/>
                </a:highlight>
              </a:rPr>
              <a:t>A</a:t>
            </a:r>
            <a:r>
              <a:rPr lang="en">
                <a:solidFill>
                  <a:srgbClr val="000000"/>
                </a:solidFill>
                <a:highlight>
                  <a:schemeClr val="lt1"/>
                </a:highlight>
              </a:rPr>
              <a:t>) P(</a:t>
            </a:r>
            <a:r>
              <a:rPr i="1" lang="en">
                <a:solidFill>
                  <a:srgbClr val="000000"/>
                </a:solidFill>
                <a:highlight>
                  <a:schemeClr val="lt1"/>
                </a:highlight>
              </a:rPr>
              <a:t>B</a:t>
            </a:r>
            <a:r>
              <a:rPr lang="en">
                <a:solidFill>
                  <a:srgbClr val="000000"/>
                </a:solidFill>
                <a:highlight>
                  <a:schemeClr val="lt1"/>
                </a:highlight>
              </a:rPr>
              <a:t>)</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1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Causal And Diagnostic Reasoning</a:t>
            </a:r>
            <a:endParaRPr/>
          </a:p>
        </p:txBody>
      </p:sp>
      <p:sp>
        <p:nvSpPr>
          <p:cNvPr id="711" name="Google Shape;711;p1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Causal connections between propositions A and B may be known from the known laws of nature of the world from which A and B comes from</a:t>
            </a:r>
            <a:endParaRPr/>
          </a:p>
          <a:p>
            <a:pPr indent="-342900" lvl="0" marL="457200" rtl="0" algn="l">
              <a:spcBef>
                <a:spcPts val="0"/>
              </a:spcBef>
              <a:spcAft>
                <a:spcPts val="0"/>
              </a:spcAft>
              <a:buSzPts val="1800"/>
              <a:buChar char="●"/>
            </a:pPr>
            <a:r>
              <a:rPr lang="en"/>
              <a:t>For example, fire </a:t>
            </a:r>
            <a:r>
              <a:rPr lang="en"/>
              <a:t>causes</a:t>
            </a:r>
            <a:r>
              <a:rPr lang="en"/>
              <a:t> smoke, but smoke doesn't cause fire</a:t>
            </a:r>
            <a:endParaRPr/>
          </a:p>
          <a:p>
            <a:pPr indent="-342900" lvl="0" marL="457200" rtl="0" algn="l">
              <a:spcBef>
                <a:spcPts val="0"/>
              </a:spcBef>
              <a:spcAft>
                <a:spcPts val="0"/>
              </a:spcAft>
              <a:buSzPts val="1800"/>
              <a:buChar char="●"/>
            </a:pPr>
            <a:r>
              <a:rPr lang="en"/>
              <a:t>Assume </a:t>
            </a:r>
            <a:r>
              <a:rPr i="1" lang="en"/>
              <a:t>B</a:t>
            </a:r>
            <a:r>
              <a:rPr lang="en"/>
              <a:t> </a:t>
            </a:r>
            <a:r>
              <a:rPr lang="en"/>
              <a:t>causes</a:t>
            </a:r>
            <a:r>
              <a:rPr lang="en"/>
              <a:t> </a:t>
            </a:r>
            <a:r>
              <a:rPr i="1" lang="en"/>
              <a:t>A</a:t>
            </a:r>
            <a:r>
              <a:rPr lang="en"/>
              <a:t> </a:t>
            </a:r>
            <a:endParaRPr/>
          </a:p>
          <a:p>
            <a:pPr indent="-342900" lvl="0" marL="457200" rtl="0" algn="l">
              <a:spcBef>
                <a:spcPts val="0"/>
              </a:spcBef>
              <a:spcAft>
                <a:spcPts val="0"/>
              </a:spcAft>
              <a:buSzPts val="1800"/>
              <a:buChar char="●"/>
            </a:pPr>
            <a:r>
              <a:rPr lang="en"/>
              <a:t>If </a:t>
            </a:r>
            <a:r>
              <a:rPr i="1" lang="en"/>
              <a:t>B</a:t>
            </a:r>
            <a:r>
              <a:rPr lang="en"/>
              <a:t> is observable, causal reasoning uses conditional probability P(</a:t>
            </a:r>
            <a:r>
              <a:rPr i="1" lang="en"/>
              <a:t>A</a:t>
            </a:r>
            <a:r>
              <a:rPr lang="en"/>
              <a:t> | </a:t>
            </a:r>
            <a:r>
              <a:rPr i="1" lang="en"/>
              <a:t>B</a:t>
            </a:r>
            <a:r>
              <a:rPr lang="en"/>
              <a:t>)</a:t>
            </a:r>
            <a:endParaRPr/>
          </a:p>
          <a:p>
            <a:pPr indent="-342900" lvl="0" marL="457200" rtl="0" algn="l">
              <a:spcBef>
                <a:spcPts val="0"/>
              </a:spcBef>
              <a:spcAft>
                <a:spcPts val="0"/>
              </a:spcAft>
              <a:buSzPts val="1800"/>
              <a:buChar char="●"/>
            </a:pPr>
            <a:r>
              <a:rPr lang="en"/>
              <a:t>If A is observable, diagnostic reasoning via </a:t>
            </a:r>
            <a:r>
              <a:rPr lang="en"/>
              <a:t>Bayes Theorem</a:t>
            </a:r>
            <a:br>
              <a:rPr lang="en"/>
            </a:br>
            <a:br>
              <a:rPr lang="en"/>
            </a:br>
            <a:r>
              <a:rPr lang="en"/>
              <a:t>					</a:t>
            </a:r>
            <a:r>
              <a:rPr lang="en"/>
              <a:t>P(</a:t>
            </a:r>
            <a:r>
              <a:rPr i="1" lang="en"/>
              <a:t>B</a:t>
            </a:r>
            <a:r>
              <a:rPr lang="en"/>
              <a:t> | </a:t>
            </a:r>
            <a:r>
              <a:rPr i="1" lang="en"/>
              <a:t>A</a:t>
            </a:r>
            <a:r>
              <a:rPr lang="en"/>
              <a:t>) = P(</a:t>
            </a:r>
            <a:r>
              <a:rPr i="1" lang="en"/>
              <a:t>A</a:t>
            </a:r>
            <a:r>
              <a:rPr lang="en"/>
              <a:t> | </a:t>
            </a:r>
            <a:r>
              <a:rPr i="1" lang="en"/>
              <a:t>B</a:t>
            </a:r>
            <a:r>
              <a:rPr lang="en"/>
              <a:t>) P(</a:t>
            </a:r>
            <a:r>
              <a:rPr i="1" lang="en"/>
              <a:t>A</a:t>
            </a:r>
            <a:r>
              <a:rPr lang="en"/>
              <a:t>) / P(</a:t>
            </a:r>
            <a:r>
              <a:rPr i="1" lang="en"/>
              <a:t>B</a:t>
            </a:r>
            <a:r>
              <a:rPr lang="en"/>
              <a:t>)</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1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 Rate Fallacy</a:t>
            </a:r>
            <a:endParaRPr/>
          </a:p>
        </p:txBody>
      </p:sp>
      <p:sp>
        <p:nvSpPr>
          <p:cNvPr id="717" name="Google Shape;717;p1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Bayes rule says that P(</a:t>
            </a:r>
            <a:r>
              <a:rPr i="1" lang="en"/>
              <a:t>A</a:t>
            </a:r>
            <a:r>
              <a:rPr lang="en"/>
              <a:t> | </a:t>
            </a:r>
            <a:r>
              <a:rPr i="1" lang="en"/>
              <a:t>B</a:t>
            </a:r>
            <a:r>
              <a:rPr lang="en"/>
              <a:t>) = P(</a:t>
            </a:r>
            <a:r>
              <a:rPr i="1" lang="en"/>
              <a:t>B</a:t>
            </a:r>
            <a:r>
              <a:rPr lang="en"/>
              <a:t> | </a:t>
            </a:r>
            <a:r>
              <a:rPr i="1" lang="en"/>
              <a:t>A</a:t>
            </a:r>
            <a:r>
              <a:rPr lang="en"/>
              <a:t>) P(</a:t>
            </a:r>
            <a:r>
              <a:rPr i="1" lang="en"/>
              <a:t>B</a:t>
            </a:r>
            <a:r>
              <a:rPr lang="en"/>
              <a:t>) / P(</a:t>
            </a:r>
            <a:r>
              <a:rPr i="1" lang="en"/>
              <a:t>A</a:t>
            </a:r>
            <a:r>
              <a:rPr lang="en"/>
              <a:t>)</a:t>
            </a:r>
            <a:endParaRPr/>
          </a:p>
          <a:p>
            <a:pPr indent="-342900" lvl="0" marL="457200" rtl="0" algn="l">
              <a:spcBef>
                <a:spcPts val="0"/>
              </a:spcBef>
              <a:spcAft>
                <a:spcPts val="0"/>
              </a:spcAft>
              <a:buSzPts val="1800"/>
              <a:buChar char="●"/>
            </a:pPr>
            <a:r>
              <a:rPr lang="en"/>
              <a:t>Common fallacy to assume that P(</a:t>
            </a:r>
            <a:r>
              <a:rPr i="1" lang="en"/>
              <a:t>A</a:t>
            </a:r>
            <a:r>
              <a:rPr lang="en"/>
              <a:t> | </a:t>
            </a:r>
            <a:r>
              <a:rPr i="1" lang="en"/>
              <a:t>B</a:t>
            </a:r>
            <a:r>
              <a:rPr lang="en"/>
              <a:t>) = P(</a:t>
            </a:r>
            <a:r>
              <a:rPr i="1" lang="en"/>
              <a:t>B</a:t>
            </a:r>
            <a:r>
              <a:rPr lang="en"/>
              <a:t> | </a:t>
            </a:r>
            <a:r>
              <a:rPr i="1" lang="en"/>
              <a:t>A</a:t>
            </a:r>
            <a:r>
              <a:rPr lang="en"/>
              <a:t>)</a:t>
            </a:r>
            <a:endParaRPr/>
          </a:p>
          <a:p>
            <a:pPr indent="-342900" lvl="0" marL="457200" rtl="0" algn="l">
              <a:spcBef>
                <a:spcPts val="0"/>
              </a:spcBef>
              <a:spcAft>
                <a:spcPts val="0"/>
              </a:spcAft>
              <a:buSzPts val="1800"/>
              <a:buChar char="●"/>
            </a:pPr>
            <a:r>
              <a:rPr lang="en"/>
              <a:t>Effectively asserting that base rate P(</a:t>
            </a:r>
            <a:r>
              <a:rPr i="1" lang="en"/>
              <a:t>B</a:t>
            </a:r>
            <a:r>
              <a:rPr lang="en"/>
              <a:t>) / P(</a:t>
            </a:r>
            <a:r>
              <a:rPr i="1" lang="en"/>
              <a:t>A</a:t>
            </a:r>
            <a:r>
              <a:rPr lang="en"/>
              <a:t>) = 1</a:t>
            </a:r>
            <a:endParaRPr/>
          </a:p>
          <a:p>
            <a:pPr indent="-342900" lvl="0" marL="457200" rtl="0" algn="l">
              <a:spcBef>
                <a:spcPts val="0"/>
              </a:spcBef>
              <a:spcAft>
                <a:spcPts val="0"/>
              </a:spcAft>
              <a:buSzPts val="1800"/>
              <a:buChar char="●"/>
            </a:pPr>
            <a:r>
              <a:rPr lang="en"/>
              <a:t>Base rate describes how common events </a:t>
            </a:r>
            <a:r>
              <a:rPr i="1" lang="en"/>
              <a:t>A</a:t>
            </a:r>
            <a:r>
              <a:rPr lang="en"/>
              <a:t> and </a:t>
            </a:r>
            <a:r>
              <a:rPr i="1" lang="en"/>
              <a:t>B</a:t>
            </a:r>
            <a:r>
              <a:rPr lang="en"/>
              <a:t> are relative to each other</a:t>
            </a:r>
            <a:endParaRPr/>
          </a:p>
          <a:p>
            <a:pPr indent="-342900" lvl="0" marL="457200" rtl="0" algn="l">
              <a:spcBef>
                <a:spcPts val="0"/>
              </a:spcBef>
              <a:spcAft>
                <a:spcPts val="0"/>
              </a:spcAft>
              <a:buSzPts val="1800"/>
              <a:buChar char="●"/>
            </a:pPr>
            <a:r>
              <a:rPr lang="en"/>
              <a:t>Base rate can be anything from 0 to infinity, depending on </a:t>
            </a:r>
            <a:r>
              <a:rPr i="1" lang="en"/>
              <a:t>A</a:t>
            </a:r>
            <a:r>
              <a:rPr lang="en"/>
              <a:t> and </a:t>
            </a:r>
            <a:r>
              <a:rPr i="1" lang="en"/>
              <a:t>B</a:t>
            </a:r>
            <a:endParaRPr i="1"/>
          </a:p>
          <a:p>
            <a:pPr indent="-342900" lvl="0" marL="457200" rtl="0" algn="l">
              <a:spcBef>
                <a:spcPts val="0"/>
              </a:spcBef>
              <a:spcAft>
                <a:spcPts val="0"/>
              </a:spcAft>
              <a:buSzPts val="1800"/>
              <a:buChar char="●"/>
            </a:pPr>
            <a:r>
              <a:rPr lang="en"/>
              <a:t>Often a good way to lie with statistics, when trying to convince innumerate readers, and score all kinds of cheap rhetorical points</a:t>
            </a:r>
            <a:endParaRPr/>
          </a:p>
          <a:p>
            <a:pPr indent="-342900" lvl="0" marL="457200" rtl="0" algn="l">
              <a:spcBef>
                <a:spcPts val="0"/>
              </a:spcBef>
              <a:spcAft>
                <a:spcPts val="0"/>
              </a:spcAft>
              <a:buSzPts val="1800"/>
              <a:buChar char="●"/>
            </a:pPr>
            <a:r>
              <a:rPr lang="en"/>
              <a:t>Also known as "Prosecutor's Fallacy" or "Defender's Fallacy", depending on which way the rhetoric is supposed to sway the audience</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1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Extraordinary Evidence</a:t>
            </a:r>
            <a:endParaRPr/>
          </a:p>
        </p:txBody>
      </p:sp>
      <p:sp>
        <p:nvSpPr>
          <p:cNvPr id="723" name="Google Shape;723;p1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P(</a:t>
            </a:r>
            <a:r>
              <a:rPr i="1" lang="en"/>
              <a:t>A</a:t>
            </a:r>
            <a:r>
              <a:rPr lang="en"/>
              <a:t>) is in (0, 1), new evidence can always theoretically swing it arbitrarily so that P(</a:t>
            </a:r>
            <a:r>
              <a:rPr i="1" lang="en"/>
              <a:t>A</a:t>
            </a:r>
            <a:r>
              <a:rPr lang="en"/>
              <a:t> | </a:t>
            </a:r>
            <a:r>
              <a:rPr i="1" lang="en"/>
              <a:t>E</a:t>
            </a:r>
            <a:r>
              <a:rPr lang="en"/>
              <a:t>) can be any value in [0, 1], no matter what P(</a:t>
            </a:r>
            <a:r>
              <a:rPr i="1" lang="en"/>
              <a:t>A</a:t>
            </a:r>
            <a:r>
              <a:rPr lang="en"/>
              <a:t>) is</a:t>
            </a:r>
            <a:endParaRPr/>
          </a:p>
          <a:p>
            <a:pPr indent="-342900" lvl="0" marL="457200" rtl="0" algn="l">
              <a:spcBef>
                <a:spcPts val="0"/>
              </a:spcBef>
              <a:spcAft>
                <a:spcPts val="0"/>
              </a:spcAft>
              <a:buSzPts val="1800"/>
              <a:buChar char="●"/>
            </a:pPr>
            <a:r>
              <a:rPr lang="en"/>
              <a:t>If this is the case, what use is knowing that, say, P(</a:t>
            </a:r>
            <a:r>
              <a:rPr i="1" lang="en"/>
              <a:t>A</a:t>
            </a:r>
            <a:r>
              <a:rPr lang="en"/>
              <a:t>) = 0.01, if some evidence </a:t>
            </a:r>
            <a:r>
              <a:rPr i="1" lang="en"/>
              <a:t>E</a:t>
            </a:r>
            <a:r>
              <a:rPr lang="en"/>
              <a:t> could arrive that makes P(</a:t>
            </a:r>
            <a:r>
              <a:rPr i="1" lang="en"/>
              <a:t>A</a:t>
            </a:r>
            <a:r>
              <a:rPr lang="en"/>
              <a:t> | </a:t>
            </a:r>
            <a:r>
              <a:rPr i="1" lang="en"/>
              <a:t>E</a:t>
            </a:r>
            <a:r>
              <a:rPr lang="en"/>
              <a:t>) = 0.99?</a:t>
            </a:r>
            <a:endParaRPr/>
          </a:p>
          <a:p>
            <a:pPr indent="-342900" lvl="0" marL="457200" rtl="0" algn="l">
              <a:spcBef>
                <a:spcPts val="0"/>
              </a:spcBef>
              <a:spcAft>
                <a:spcPts val="0"/>
              </a:spcAft>
              <a:buSzPts val="1800"/>
              <a:buChar char="●"/>
            </a:pPr>
            <a:r>
              <a:rPr lang="en"/>
              <a:t>It can be proven that probability P(</a:t>
            </a:r>
            <a:r>
              <a:rPr i="1" lang="en"/>
              <a:t>E</a:t>
            </a:r>
            <a:r>
              <a:rPr lang="en"/>
              <a:t>) of such evidence must itself be small</a:t>
            </a:r>
            <a:endParaRPr/>
          </a:p>
          <a:p>
            <a:pPr indent="-342900" lvl="0" marL="457200" rtl="0" algn="l">
              <a:spcBef>
                <a:spcPts val="0"/>
              </a:spcBef>
              <a:spcAft>
                <a:spcPts val="0"/>
              </a:spcAft>
              <a:buSzPts val="1800"/>
              <a:buChar char="●"/>
            </a:pPr>
            <a:r>
              <a:rPr lang="en"/>
              <a:t>Extraordinary changes of probability estimations can only be caused by pieces of evidence that are themselves extraordinary unlikely to appear </a:t>
            </a:r>
            <a:endParaRPr/>
          </a:p>
          <a:p>
            <a:pPr indent="0" lvl="0" marL="0" rtl="0" algn="l">
              <a:spcBef>
                <a:spcPts val="1200"/>
              </a:spcBef>
              <a:spcAft>
                <a:spcPts val="1200"/>
              </a:spcAft>
              <a:buNone/>
            </a:pPr>
            <a:r>
              <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1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Cromwell's Rule</a:t>
            </a:r>
            <a:endParaRPr/>
          </a:p>
        </p:txBody>
      </p:sp>
      <p:sp>
        <p:nvSpPr>
          <p:cNvPr id="729" name="Google Shape;729;p1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P(</a:t>
            </a:r>
            <a:r>
              <a:rPr i="1" lang="en"/>
              <a:t>A</a:t>
            </a:r>
            <a:r>
              <a:rPr lang="en"/>
              <a:t>) = 0, then P(</a:t>
            </a:r>
            <a:r>
              <a:rPr i="1" lang="en"/>
              <a:t>A</a:t>
            </a:r>
            <a:r>
              <a:rPr lang="en"/>
              <a:t> | </a:t>
            </a:r>
            <a:r>
              <a:rPr i="1" lang="en"/>
              <a:t>E</a:t>
            </a:r>
            <a:r>
              <a:rPr lang="en"/>
              <a:t>) = 0, and if P(</a:t>
            </a:r>
            <a:r>
              <a:rPr i="1" lang="en"/>
              <a:t>A</a:t>
            </a:r>
            <a:r>
              <a:rPr lang="en"/>
              <a:t>) = 1, then P(</a:t>
            </a:r>
            <a:r>
              <a:rPr i="1" lang="en"/>
              <a:t>A</a:t>
            </a:r>
            <a:r>
              <a:rPr lang="en"/>
              <a:t> | </a:t>
            </a:r>
            <a:r>
              <a:rPr i="1" lang="en"/>
              <a:t>E</a:t>
            </a:r>
            <a:r>
              <a:rPr lang="en"/>
              <a:t>) = 1</a:t>
            </a:r>
            <a:endParaRPr/>
          </a:p>
          <a:p>
            <a:pPr indent="-342900" lvl="0" marL="457200" rtl="0" algn="l">
              <a:spcBef>
                <a:spcPts val="0"/>
              </a:spcBef>
              <a:spcAft>
                <a:spcPts val="0"/>
              </a:spcAft>
              <a:buSzPts val="1800"/>
              <a:buChar char="●"/>
            </a:pPr>
            <a:r>
              <a:rPr lang="en"/>
              <a:t>Once some probability has been determined to be 0 or 1, no additional evidence can change that, even if God himself told us otherwise</a:t>
            </a:r>
            <a:endParaRPr/>
          </a:p>
          <a:p>
            <a:pPr indent="-342900" lvl="0" marL="457200" rtl="0" algn="l">
              <a:spcBef>
                <a:spcPts val="0"/>
              </a:spcBef>
              <a:spcAft>
                <a:spcPts val="0"/>
              </a:spcAft>
              <a:buSzPts val="1800"/>
              <a:buChar char="●"/>
            </a:pPr>
            <a:r>
              <a:rPr lang="en"/>
              <a:t>When solving real problems that someone would actually pay us to solve, this is a pretty heavy position to make i</a:t>
            </a:r>
            <a:r>
              <a:rPr lang="en"/>
              <a:t>n our fallible knowledge </a:t>
            </a:r>
            <a:endParaRPr/>
          </a:p>
          <a:p>
            <a:pPr indent="-342900" lvl="0" marL="457200" rtl="0" algn="l">
              <a:spcBef>
                <a:spcPts val="0"/>
              </a:spcBef>
              <a:spcAft>
                <a:spcPts val="0"/>
              </a:spcAft>
              <a:buSzPts val="1800"/>
              <a:buChar char="●"/>
            </a:pPr>
            <a:r>
              <a:rPr lang="en"/>
              <a:t>Other people and sources of info can always be lying or honestly mistaken</a:t>
            </a:r>
            <a:endParaRPr/>
          </a:p>
          <a:p>
            <a:pPr indent="-342900" lvl="0" marL="457200" rtl="0" algn="l">
              <a:spcBef>
                <a:spcPts val="0"/>
              </a:spcBef>
              <a:spcAft>
                <a:spcPts val="0"/>
              </a:spcAft>
              <a:buSzPts val="1800"/>
              <a:buChar char="●"/>
            </a:pPr>
            <a:r>
              <a:rPr lang="en"/>
              <a:t>If you really believe that P(</a:t>
            </a:r>
            <a:r>
              <a:rPr i="1" lang="en"/>
              <a:t>A</a:t>
            </a:r>
            <a:r>
              <a:rPr lang="en"/>
              <a:t>) = 0, are you ready to accept the bet where your head is chopped of in a guillotine if </a:t>
            </a:r>
            <a:r>
              <a:rPr i="1" lang="en"/>
              <a:t>A</a:t>
            </a:r>
            <a:r>
              <a:rPr lang="en"/>
              <a:t> turns out to be true?</a:t>
            </a:r>
            <a:endParaRPr/>
          </a:p>
          <a:p>
            <a:pPr indent="-342900" lvl="0" marL="457200" rtl="0" algn="l">
              <a:spcBef>
                <a:spcPts val="0"/>
              </a:spcBef>
              <a:spcAft>
                <a:spcPts val="0"/>
              </a:spcAft>
              <a:buSzPts val="1800"/>
              <a:buChar char="●"/>
            </a:pPr>
            <a:r>
              <a:rPr lang="en"/>
              <a:t>Treat probabilities 0 and 1 as if they were ε and 1 – ε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Merchants</a:t>
            </a:r>
            <a:endParaRPr/>
          </a:p>
        </p:txBody>
      </p:sp>
      <p:sp>
        <p:nvSpPr>
          <p:cNvPr id="145" name="Google Shape;145;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Rationality is not omniscience in environments that are not observable</a:t>
            </a:r>
            <a:endParaRPr/>
          </a:p>
          <a:p>
            <a:pPr indent="-342900" lvl="0" marL="457200" rtl="0" algn="l">
              <a:spcBef>
                <a:spcPts val="0"/>
              </a:spcBef>
              <a:spcAft>
                <a:spcPts val="0"/>
              </a:spcAft>
              <a:buSzPts val="1800"/>
              <a:buChar char="●"/>
            </a:pPr>
            <a:r>
              <a:rPr lang="en"/>
              <a:t>An action is judged by its expected value, given the information available at the time the decision was made</a:t>
            </a:r>
            <a:endParaRPr/>
          </a:p>
          <a:p>
            <a:pPr indent="-342900" lvl="0" marL="457200" rtl="0" algn="l">
              <a:spcBef>
                <a:spcPts val="0"/>
              </a:spcBef>
              <a:spcAft>
                <a:spcPts val="0"/>
              </a:spcAft>
              <a:buSzPts val="1800"/>
              <a:buChar char="●"/>
            </a:pPr>
            <a:r>
              <a:rPr lang="en"/>
              <a:t>It's easy to be a "Monday morning quarterback" and start "resulting" after the fact when all the cards are face up</a:t>
            </a:r>
            <a:endParaRPr/>
          </a:p>
          <a:p>
            <a:pPr indent="-342900" lvl="0" marL="457200" rtl="0" algn="l">
              <a:spcBef>
                <a:spcPts val="0"/>
              </a:spcBef>
              <a:spcAft>
                <a:spcPts val="0"/>
              </a:spcAft>
              <a:buSzPts val="1800"/>
              <a:buChar char="●"/>
            </a:pPr>
            <a:r>
              <a:rPr lang="en"/>
              <a:t>There are many branching futures, but only one linear past</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1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Bayes Network</a:t>
            </a:r>
            <a:endParaRPr/>
          </a:p>
        </p:txBody>
      </p:sp>
      <p:sp>
        <p:nvSpPr>
          <p:cNvPr id="735" name="Google Shape;735;p1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736" name="Google Shape;736;p122"/>
          <p:cNvPicPr preferRelativeResize="0"/>
          <p:nvPr/>
        </p:nvPicPr>
        <p:blipFill>
          <a:blip r:embed="rId3">
            <a:alphaModFix/>
          </a:blip>
          <a:stretch>
            <a:fillRect/>
          </a:stretch>
        </p:blipFill>
        <p:spPr>
          <a:xfrm>
            <a:off x="1479425" y="1017800"/>
            <a:ext cx="5735725" cy="3638425"/>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1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Bayes Network 2</a:t>
            </a:r>
            <a:endParaRPr/>
          </a:p>
        </p:txBody>
      </p:sp>
      <p:sp>
        <p:nvSpPr>
          <p:cNvPr id="742" name="Google Shape;742;p1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743" name="Google Shape;743;p123"/>
          <p:cNvPicPr preferRelativeResize="0"/>
          <p:nvPr/>
        </p:nvPicPr>
        <p:blipFill>
          <a:blip r:embed="rId3">
            <a:alphaModFix/>
          </a:blip>
          <a:stretch>
            <a:fillRect/>
          </a:stretch>
        </p:blipFill>
        <p:spPr>
          <a:xfrm>
            <a:off x="1279699" y="1082200"/>
            <a:ext cx="6584601" cy="3541249"/>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1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a Bayes Network</a:t>
            </a:r>
            <a:endParaRPr/>
          </a:p>
        </p:txBody>
      </p:sp>
      <p:sp>
        <p:nvSpPr>
          <p:cNvPr id="749" name="Google Shape;749;p1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model of world with </a:t>
            </a:r>
            <a:r>
              <a:rPr i="1" lang="en"/>
              <a:t>n</a:t>
            </a:r>
            <a:r>
              <a:rPr lang="en"/>
              <a:t> propositional variables </a:t>
            </a:r>
            <a:endParaRPr/>
          </a:p>
          <a:p>
            <a:pPr indent="-342900" lvl="0" marL="457200" rtl="0" algn="l">
              <a:spcBef>
                <a:spcPts val="0"/>
              </a:spcBef>
              <a:spcAft>
                <a:spcPts val="0"/>
              </a:spcAft>
              <a:buSzPts val="1800"/>
              <a:buChar char="●"/>
            </a:pPr>
            <a:r>
              <a:rPr lang="en"/>
              <a:t>In principle, could build network for any of the </a:t>
            </a:r>
            <a:r>
              <a:rPr i="1" lang="en"/>
              <a:t>n</a:t>
            </a:r>
            <a:r>
              <a:rPr lang="en"/>
              <a:t>! possible variable orderings</a:t>
            </a:r>
            <a:endParaRPr/>
          </a:p>
          <a:p>
            <a:pPr indent="-342900" lvl="0" marL="457200" rtl="0" algn="l">
              <a:spcBef>
                <a:spcPts val="0"/>
              </a:spcBef>
              <a:spcAft>
                <a:spcPts val="0"/>
              </a:spcAft>
              <a:buSzPts val="1800"/>
              <a:buChar char="●"/>
            </a:pPr>
            <a:r>
              <a:rPr lang="en"/>
              <a:t>In practice, sort variables in order of causality</a:t>
            </a:r>
            <a:endParaRPr/>
          </a:p>
          <a:p>
            <a:pPr indent="-342900" lvl="0" marL="457200" rtl="0" algn="l">
              <a:spcBef>
                <a:spcPts val="0"/>
              </a:spcBef>
              <a:spcAft>
                <a:spcPts val="0"/>
              </a:spcAft>
              <a:buSzPts val="1800"/>
              <a:buChar char="●"/>
            </a:pPr>
            <a:r>
              <a:rPr lang="en"/>
              <a:t>This tends to keep number of parents smaller for each node</a:t>
            </a:r>
            <a:endParaRPr/>
          </a:p>
          <a:p>
            <a:pPr indent="-342900" lvl="0" marL="457200" rtl="0" algn="l">
              <a:spcBef>
                <a:spcPts val="0"/>
              </a:spcBef>
              <a:spcAft>
                <a:spcPts val="0"/>
              </a:spcAft>
              <a:buSzPts val="1800"/>
              <a:buChar char="●"/>
            </a:pPr>
            <a:r>
              <a:rPr lang="en"/>
              <a:t>To add a new </a:t>
            </a:r>
            <a:r>
              <a:rPr lang="en"/>
              <a:t>variable</a:t>
            </a:r>
            <a:r>
              <a:rPr lang="en"/>
              <a:t> </a:t>
            </a:r>
            <a:r>
              <a:rPr i="1" lang="en"/>
              <a:t>X</a:t>
            </a:r>
            <a:r>
              <a:rPr lang="en"/>
              <a:t>, find a good subset </a:t>
            </a:r>
            <a:r>
              <a:rPr i="1" lang="en"/>
              <a:t>S</a:t>
            </a:r>
            <a:r>
              <a:rPr lang="en"/>
              <a:t> of all </a:t>
            </a:r>
            <a:r>
              <a:rPr lang="en"/>
              <a:t>previous</a:t>
            </a:r>
            <a:r>
              <a:rPr lang="en"/>
              <a:t> nodes </a:t>
            </a:r>
            <a:r>
              <a:rPr i="1" lang="en"/>
              <a:t>E</a:t>
            </a:r>
            <a:r>
              <a:rPr lang="en"/>
              <a:t> so that P(X | E) = P(X | S), making </a:t>
            </a:r>
            <a:r>
              <a:rPr i="1" lang="en"/>
              <a:t>X</a:t>
            </a:r>
            <a:r>
              <a:rPr lang="en"/>
              <a:t> is </a:t>
            </a:r>
            <a:r>
              <a:rPr lang="en"/>
              <a:t>conditionally independent of </a:t>
            </a:r>
            <a:r>
              <a:rPr i="1" lang="en"/>
              <a:t>E</a:t>
            </a:r>
            <a:r>
              <a:rPr lang="en"/>
              <a:t> – </a:t>
            </a:r>
            <a:r>
              <a:rPr i="1" lang="en"/>
              <a:t>S</a:t>
            </a:r>
            <a:r>
              <a:rPr lang="en"/>
              <a:t> given </a:t>
            </a:r>
            <a:r>
              <a:rPr i="1" lang="en"/>
              <a:t>S</a:t>
            </a:r>
            <a:endParaRPr i="1"/>
          </a:p>
          <a:p>
            <a:pPr indent="-342900" lvl="0" marL="457200" rtl="0" algn="l">
              <a:spcBef>
                <a:spcPts val="0"/>
              </a:spcBef>
              <a:spcAft>
                <a:spcPts val="0"/>
              </a:spcAft>
              <a:buSzPts val="1800"/>
              <a:buChar char="●"/>
            </a:pPr>
            <a:r>
              <a:rPr lang="en"/>
              <a:t>What if the underlying causality isn't known?</a:t>
            </a:r>
            <a:endParaRPr/>
          </a:p>
          <a:p>
            <a:pPr indent="-342900" lvl="0" marL="457200" rtl="0" algn="l">
              <a:spcBef>
                <a:spcPts val="0"/>
              </a:spcBef>
              <a:spcAft>
                <a:spcPts val="0"/>
              </a:spcAft>
              <a:buSzPts val="1800"/>
              <a:buChar char="●"/>
            </a:pPr>
            <a:r>
              <a:rPr lang="en"/>
              <a:t>Important machine learning problem to derive a good Bayes network from the given set of training samples</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1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 Ordering Can Have a Big Effect</a:t>
            </a:r>
            <a:endParaRPr/>
          </a:p>
        </p:txBody>
      </p:sp>
      <p:sp>
        <p:nvSpPr>
          <p:cNvPr id="755" name="Google Shape;755;p1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756" name="Google Shape;756;p125"/>
          <p:cNvPicPr preferRelativeResize="0"/>
          <p:nvPr/>
        </p:nvPicPr>
        <p:blipFill>
          <a:blip r:embed="rId3">
            <a:alphaModFix/>
          </a:blip>
          <a:stretch>
            <a:fillRect/>
          </a:stretch>
        </p:blipFill>
        <p:spPr>
          <a:xfrm>
            <a:off x="1451000" y="1017800"/>
            <a:ext cx="5228102" cy="3627999"/>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1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Randomly Sampling The Given Bayes Network</a:t>
            </a:r>
            <a:endParaRPr/>
          </a:p>
        </p:txBody>
      </p:sp>
      <p:sp>
        <p:nvSpPr>
          <p:cNvPr id="762" name="Google Shape;762;p1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you have </a:t>
            </a:r>
            <a:r>
              <a:rPr lang="en"/>
              <a:t>constructed</a:t>
            </a:r>
            <a:r>
              <a:rPr lang="en"/>
              <a:t> a Bayes network, can </a:t>
            </a:r>
            <a:r>
              <a:rPr lang="en"/>
              <a:t>quickly</a:t>
            </a:r>
            <a:r>
              <a:rPr lang="en"/>
              <a:t> compute the exact value of any individual entry of full joint distribution</a:t>
            </a:r>
            <a:endParaRPr/>
          </a:p>
          <a:p>
            <a:pPr indent="-342900" lvl="0" marL="457200" rtl="0" algn="l">
              <a:spcBef>
                <a:spcPts val="0"/>
              </a:spcBef>
              <a:spcAft>
                <a:spcPts val="0"/>
              </a:spcAft>
              <a:buSzPts val="1800"/>
              <a:buChar char="●"/>
            </a:pPr>
            <a:r>
              <a:rPr lang="en"/>
              <a:t>Start with initial probability 1</a:t>
            </a:r>
            <a:endParaRPr/>
          </a:p>
          <a:p>
            <a:pPr indent="-342900" lvl="0" marL="457200" rtl="0" algn="l">
              <a:spcBef>
                <a:spcPts val="0"/>
              </a:spcBef>
              <a:spcAft>
                <a:spcPts val="0"/>
              </a:spcAft>
              <a:buSzPts val="1800"/>
              <a:buChar char="●"/>
            </a:pPr>
            <a:r>
              <a:rPr lang="en"/>
              <a:t>Loop through nodes in some topological sorted order</a:t>
            </a:r>
            <a:endParaRPr/>
          </a:p>
          <a:p>
            <a:pPr indent="-342900" lvl="0" marL="457200" rtl="0" algn="l">
              <a:spcBef>
                <a:spcPts val="0"/>
              </a:spcBef>
              <a:spcAft>
                <a:spcPts val="0"/>
              </a:spcAft>
              <a:buSzPts val="1800"/>
              <a:buChar char="●"/>
            </a:pPr>
            <a:r>
              <a:rPr lang="en"/>
              <a:t>For each node </a:t>
            </a:r>
            <a:r>
              <a:rPr i="1" lang="en"/>
              <a:t>X</a:t>
            </a:r>
            <a:r>
              <a:rPr lang="en"/>
              <a:t>, multiply current probability with P(</a:t>
            </a:r>
            <a:r>
              <a:rPr i="1" lang="en"/>
              <a:t>X</a:t>
            </a:r>
            <a:r>
              <a:rPr lang="en"/>
              <a:t> | Parents(</a:t>
            </a:r>
            <a:r>
              <a:rPr i="1" lang="en"/>
              <a:t>X</a:t>
            </a:r>
            <a:r>
              <a:rPr lang="en"/>
              <a:t>))</a:t>
            </a:r>
            <a:endParaRPr/>
          </a:p>
          <a:p>
            <a:pPr indent="-342900" lvl="0" marL="457200" rtl="0" algn="l">
              <a:spcBef>
                <a:spcPts val="0"/>
              </a:spcBef>
              <a:spcAft>
                <a:spcPts val="0"/>
              </a:spcAft>
              <a:buSzPts val="1800"/>
              <a:buChar char="●"/>
            </a:pPr>
            <a:r>
              <a:rPr lang="en"/>
              <a:t>Resulting probability in the end is the exact entry in the full joint</a:t>
            </a:r>
            <a:endParaRPr/>
          </a:p>
          <a:p>
            <a:pPr indent="-342900" lvl="0" marL="457200" rtl="0" algn="l">
              <a:spcBef>
                <a:spcPts val="0"/>
              </a:spcBef>
              <a:spcAft>
                <a:spcPts val="0"/>
              </a:spcAft>
              <a:buSzPts val="1800"/>
              <a:buChar char="●"/>
            </a:pPr>
            <a:r>
              <a:rPr lang="en"/>
              <a:t>Similarly easy to generate a random world from the probability distribution</a:t>
            </a:r>
            <a:endParaRPr/>
          </a:p>
          <a:p>
            <a:pPr indent="-342900" lvl="0" marL="457200" rtl="0" algn="l">
              <a:spcBef>
                <a:spcPts val="0"/>
              </a:spcBef>
              <a:spcAft>
                <a:spcPts val="0"/>
              </a:spcAft>
              <a:buSzPts val="1800"/>
              <a:buChar char="●"/>
            </a:pPr>
            <a:r>
              <a:rPr lang="en"/>
              <a:t>Loop </a:t>
            </a:r>
            <a:r>
              <a:rPr lang="en"/>
              <a:t>through</a:t>
            </a:r>
            <a:r>
              <a:rPr lang="en"/>
              <a:t> nodes, make each </a:t>
            </a:r>
            <a:r>
              <a:rPr i="1" lang="en"/>
              <a:t>X</a:t>
            </a:r>
            <a:r>
              <a:rPr lang="en"/>
              <a:t> true with probability P(</a:t>
            </a:r>
            <a:r>
              <a:rPr i="1" lang="en"/>
              <a:t>X</a:t>
            </a:r>
            <a:r>
              <a:rPr lang="en"/>
              <a:t> | Parents(</a:t>
            </a:r>
            <a:r>
              <a:rPr i="1" lang="en"/>
              <a:t>X</a:t>
            </a:r>
            <a:r>
              <a:rPr lang="en"/>
              <a:t>))</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1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Complex Bayes Network</a:t>
            </a:r>
            <a:endParaRPr/>
          </a:p>
        </p:txBody>
      </p:sp>
      <p:sp>
        <p:nvSpPr>
          <p:cNvPr id="768" name="Google Shape;768;p1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69" name="Google Shape;769;p127"/>
          <p:cNvPicPr preferRelativeResize="0"/>
          <p:nvPr/>
        </p:nvPicPr>
        <p:blipFill>
          <a:blip r:embed="rId3">
            <a:alphaModFix/>
          </a:blip>
          <a:stretch>
            <a:fillRect/>
          </a:stretch>
        </p:blipFill>
        <p:spPr>
          <a:xfrm>
            <a:off x="1704900" y="1229875"/>
            <a:ext cx="5269523" cy="3449049"/>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1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Blanket</a:t>
            </a:r>
            <a:endParaRPr/>
          </a:p>
        </p:txBody>
      </p:sp>
      <p:sp>
        <p:nvSpPr>
          <p:cNvPr id="775" name="Google Shape;775;p1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node of a Bayes </a:t>
            </a:r>
            <a:r>
              <a:rPr lang="en"/>
              <a:t>network</a:t>
            </a:r>
            <a:r>
              <a:rPr lang="en"/>
              <a:t> is conditionally independent of its non-descendants, given all its parents</a:t>
            </a:r>
            <a:endParaRPr/>
          </a:p>
          <a:p>
            <a:pPr indent="-342900" lvl="0" marL="457200" rtl="0" algn="l">
              <a:spcBef>
                <a:spcPts val="0"/>
              </a:spcBef>
              <a:spcAft>
                <a:spcPts val="0"/>
              </a:spcAft>
              <a:buSzPts val="1800"/>
              <a:buChar char="●"/>
            </a:pPr>
            <a:r>
              <a:rPr lang="en"/>
              <a:t>Parents shield the node from its earlier ancestors in the calculation</a:t>
            </a:r>
            <a:endParaRPr/>
          </a:p>
          <a:p>
            <a:pPr indent="-342900" lvl="0" marL="457200" rtl="0" algn="l">
              <a:spcBef>
                <a:spcPts val="0"/>
              </a:spcBef>
              <a:spcAft>
                <a:spcPts val="0"/>
              </a:spcAft>
              <a:buSzPts val="1800"/>
              <a:buChar char="●"/>
            </a:pPr>
            <a:r>
              <a:rPr lang="en"/>
              <a:t>Each node of a Bayes network is </a:t>
            </a:r>
            <a:r>
              <a:rPr lang="en"/>
              <a:t>conditionally</a:t>
            </a:r>
            <a:r>
              <a:rPr lang="en"/>
              <a:t> independent of all other nodes, given its Markov blanket of its parents, children and children's other parents</a:t>
            </a:r>
            <a:endParaRPr/>
          </a:p>
          <a:p>
            <a:pPr indent="-342900" lvl="0" marL="457200" rtl="0" algn="l">
              <a:spcBef>
                <a:spcPts val="0"/>
              </a:spcBef>
              <a:spcAft>
                <a:spcPts val="0"/>
              </a:spcAft>
              <a:buSzPts val="1800"/>
              <a:buChar char="●"/>
            </a:pPr>
            <a:r>
              <a:rPr lang="en"/>
              <a:t>These other parents determine the way that known values of the child nodes affect the probability of the node in question</a:t>
            </a:r>
            <a:endParaRPr/>
          </a:p>
          <a:p>
            <a:pPr indent="-342900" lvl="0" marL="457200" rtl="0" algn="l">
              <a:spcBef>
                <a:spcPts val="0"/>
              </a:spcBef>
              <a:spcAft>
                <a:spcPts val="0"/>
              </a:spcAft>
              <a:buSzPts val="1800"/>
              <a:buChar char="●"/>
            </a:pPr>
            <a:r>
              <a:rPr lang="en"/>
              <a:t>Bayesian networks on </a:t>
            </a:r>
            <a:r>
              <a:rPr lang="en"/>
              <a:t>graphs </a:t>
            </a:r>
            <a:r>
              <a:rPr i="1" lang="en"/>
              <a:t>A</a:t>
            </a:r>
            <a:r>
              <a:rPr lang="en"/>
              <a:t>→</a:t>
            </a:r>
            <a:r>
              <a:rPr i="1" lang="en"/>
              <a:t>B</a:t>
            </a:r>
            <a:r>
              <a:rPr lang="en"/>
              <a:t>→</a:t>
            </a:r>
            <a:r>
              <a:rPr i="1" lang="en"/>
              <a:t>C</a:t>
            </a:r>
            <a:r>
              <a:rPr lang="en"/>
              <a:t> and </a:t>
            </a:r>
            <a:r>
              <a:rPr i="1" lang="en"/>
              <a:t>C</a:t>
            </a:r>
            <a:r>
              <a:rPr lang="en"/>
              <a:t>→</a:t>
            </a:r>
            <a:r>
              <a:rPr i="1" lang="en"/>
              <a:t>B</a:t>
            </a:r>
            <a:r>
              <a:rPr lang="en"/>
              <a:t>→</a:t>
            </a:r>
            <a:r>
              <a:rPr i="1" lang="en"/>
              <a:t>A</a:t>
            </a:r>
            <a:r>
              <a:rPr lang="en"/>
              <a:t> are equivalent in that impose the exact same conditional independence requirements </a:t>
            </a:r>
            <a:endParaRPr b="1"/>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1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Explaining Away</a:t>
            </a:r>
            <a:endParaRPr/>
          </a:p>
        </p:txBody>
      </p:sp>
      <p:sp>
        <p:nvSpPr>
          <p:cNvPr id="781" name="Google Shape;781;p1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unlikely symptom </a:t>
            </a:r>
            <a:r>
              <a:rPr i="1" lang="en"/>
              <a:t>E</a:t>
            </a:r>
            <a:r>
              <a:rPr lang="en"/>
              <a:t> so that P(</a:t>
            </a:r>
            <a:r>
              <a:rPr i="1" lang="en"/>
              <a:t>E</a:t>
            </a:r>
            <a:r>
              <a:rPr lang="en"/>
              <a:t>) is small</a:t>
            </a:r>
            <a:endParaRPr/>
          </a:p>
          <a:p>
            <a:pPr indent="-342900" lvl="0" marL="457200" rtl="0" algn="l">
              <a:spcBef>
                <a:spcPts val="0"/>
              </a:spcBef>
              <a:spcAft>
                <a:spcPts val="0"/>
              </a:spcAft>
              <a:buSzPts val="1800"/>
              <a:buChar char="●"/>
            </a:pPr>
            <a:r>
              <a:rPr lang="en"/>
              <a:t>Assume two possible separate causes </a:t>
            </a:r>
            <a:r>
              <a:rPr i="1" lang="en"/>
              <a:t>A</a:t>
            </a:r>
            <a:r>
              <a:rPr lang="en"/>
              <a:t> and </a:t>
            </a:r>
            <a:r>
              <a:rPr i="1" lang="en"/>
              <a:t>B</a:t>
            </a:r>
            <a:r>
              <a:rPr lang="en"/>
              <a:t> for </a:t>
            </a:r>
            <a:r>
              <a:rPr i="1" lang="en"/>
              <a:t>E</a:t>
            </a:r>
            <a:endParaRPr/>
          </a:p>
          <a:p>
            <a:pPr indent="-342900" lvl="0" marL="457200" rtl="0" algn="l">
              <a:spcBef>
                <a:spcPts val="0"/>
              </a:spcBef>
              <a:spcAft>
                <a:spcPts val="0"/>
              </a:spcAft>
              <a:buSzPts val="1800"/>
              <a:buChar char="●"/>
            </a:pPr>
            <a:r>
              <a:rPr lang="en"/>
              <a:t>For example, </a:t>
            </a:r>
            <a:r>
              <a:rPr i="1" lang="en"/>
              <a:t>E</a:t>
            </a:r>
            <a:r>
              <a:rPr lang="en"/>
              <a:t> is burglar alarm, </a:t>
            </a:r>
            <a:r>
              <a:rPr i="1" lang="en"/>
              <a:t>A</a:t>
            </a:r>
            <a:r>
              <a:rPr lang="en"/>
              <a:t> is burglar, </a:t>
            </a:r>
            <a:r>
              <a:rPr i="1" lang="en"/>
              <a:t>B</a:t>
            </a:r>
            <a:r>
              <a:rPr lang="en"/>
              <a:t> is cat playing with alarm</a:t>
            </a:r>
            <a:endParaRPr/>
          </a:p>
          <a:p>
            <a:pPr indent="-342900" lvl="0" marL="457200" rtl="0" algn="l">
              <a:spcBef>
                <a:spcPts val="0"/>
              </a:spcBef>
              <a:spcAft>
                <a:spcPts val="0"/>
              </a:spcAft>
              <a:buSzPts val="1800"/>
              <a:buChar char="●"/>
            </a:pPr>
            <a:r>
              <a:rPr lang="en"/>
              <a:t>Both P(</a:t>
            </a:r>
            <a:r>
              <a:rPr i="1" lang="en"/>
              <a:t>E</a:t>
            </a:r>
            <a:r>
              <a:rPr lang="en"/>
              <a:t> | </a:t>
            </a:r>
            <a:r>
              <a:rPr i="1" lang="en"/>
              <a:t>A</a:t>
            </a:r>
            <a:r>
              <a:rPr lang="en"/>
              <a:t>) and </a:t>
            </a:r>
            <a:r>
              <a:rPr lang="en"/>
              <a:t>P(</a:t>
            </a:r>
            <a:r>
              <a:rPr i="1" lang="en"/>
              <a:t>E</a:t>
            </a:r>
            <a:r>
              <a:rPr lang="en"/>
              <a:t> | </a:t>
            </a:r>
            <a:r>
              <a:rPr i="1" lang="en"/>
              <a:t>B</a:t>
            </a:r>
            <a:r>
              <a:rPr lang="en"/>
              <a:t>)</a:t>
            </a:r>
            <a:r>
              <a:rPr lang="en"/>
              <a:t> are large </a:t>
            </a:r>
            <a:endParaRPr/>
          </a:p>
          <a:p>
            <a:pPr indent="-342900" lvl="0" marL="457200" rtl="0" algn="l">
              <a:spcBef>
                <a:spcPts val="0"/>
              </a:spcBef>
              <a:spcAft>
                <a:spcPts val="0"/>
              </a:spcAft>
              <a:buSzPts val="1800"/>
              <a:buChar char="●"/>
            </a:pPr>
            <a:r>
              <a:rPr lang="en"/>
              <a:t>Since P(</a:t>
            </a:r>
            <a:r>
              <a:rPr i="1" lang="en"/>
              <a:t>E</a:t>
            </a:r>
            <a:r>
              <a:rPr lang="en"/>
              <a:t>) is small, also P(</a:t>
            </a:r>
            <a:r>
              <a:rPr i="1" lang="en"/>
              <a:t>A</a:t>
            </a:r>
            <a:r>
              <a:rPr lang="en"/>
              <a:t>) and P(</a:t>
            </a:r>
            <a:r>
              <a:rPr i="1" lang="en"/>
              <a:t>B</a:t>
            </a:r>
            <a:r>
              <a:rPr lang="en"/>
              <a:t>) must be small </a:t>
            </a:r>
            <a:r>
              <a:rPr i="1" lang="en"/>
              <a:t>a priori</a:t>
            </a:r>
            <a:endParaRPr i="1"/>
          </a:p>
          <a:p>
            <a:pPr indent="-342900" lvl="0" marL="457200" rtl="0" algn="l">
              <a:spcBef>
                <a:spcPts val="0"/>
              </a:spcBef>
              <a:spcAft>
                <a:spcPts val="0"/>
              </a:spcAft>
              <a:buSzPts val="1800"/>
              <a:buChar char="●"/>
            </a:pPr>
            <a:r>
              <a:rPr lang="en"/>
              <a:t>However, P(</a:t>
            </a:r>
            <a:r>
              <a:rPr i="1" lang="en"/>
              <a:t>A</a:t>
            </a:r>
            <a:r>
              <a:rPr lang="en"/>
              <a:t> | </a:t>
            </a:r>
            <a:r>
              <a:rPr i="1" lang="en"/>
              <a:t>E</a:t>
            </a:r>
            <a:r>
              <a:rPr lang="en"/>
              <a:t>) is significantly larger than P(</a:t>
            </a:r>
            <a:r>
              <a:rPr i="1" lang="en"/>
              <a:t>A</a:t>
            </a:r>
            <a:r>
              <a:rPr lang="en"/>
              <a:t>)</a:t>
            </a:r>
            <a:endParaRPr/>
          </a:p>
          <a:p>
            <a:pPr indent="-342900" lvl="0" marL="457200" rtl="0" algn="l">
              <a:spcBef>
                <a:spcPts val="0"/>
              </a:spcBef>
              <a:spcAft>
                <a:spcPts val="0"/>
              </a:spcAft>
              <a:buSzPts val="1800"/>
              <a:buChar char="●"/>
            </a:pPr>
            <a:r>
              <a:rPr lang="en"/>
              <a:t>However, P(</a:t>
            </a:r>
            <a:r>
              <a:rPr i="1" lang="en"/>
              <a:t>A</a:t>
            </a:r>
            <a:r>
              <a:rPr lang="en"/>
              <a:t> | </a:t>
            </a:r>
            <a:r>
              <a:rPr i="1" lang="en"/>
              <a:t>E</a:t>
            </a:r>
            <a:r>
              <a:rPr lang="en"/>
              <a:t> </a:t>
            </a:r>
            <a:r>
              <a:rPr lang="en">
                <a:solidFill>
                  <a:srgbClr val="000000"/>
                </a:solidFill>
                <a:highlight>
                  <a:schemeClr val="lt1"/>
                </a:highlight>
              </a:rPr>
              <a:t>∧ </a:t>
            </a:r>
            <a:r>
              <a:rPr i="1" lang="en">
                <a:solidFill>
                  <a:srgbClr val="000000"/>
                </a:solidFill>
                <a:highlight>
                  <a:schemeClr val="lt1"/>
                </a:highlight>
              </a:rPr>
              <a:t>B</a:t>
            </a:r>
            <a:r>
              <a:rPr lang="en">
                <a:solidFill>
                  <a:srgbClr val="000000"/>
                </a:solidFill>
                <a:highlight>
                  <a:schemeClr val="lt1"/>
                </a:highlight>
              </a:rPr>
              <a:t>) is again small, far closer to P(</a:t>
            </a:r>
            <a:r>
              <a:rPr i="1" lang="en">
                <a:solidFill>
                  <a:srgbClr val="000000"/>
                </a:solidFill>
                <a:highlight>
                  <a:schemeClr val="lt1"/>
                </a:highlight>
              </a:rPr>
              <a:t>A</a:t>
            </a:r>
            <a:r>
              <a:rPr lang="en">
                <a:solidFill>
                  <a:srgbClr val="000000"/>
                </a:solidFill>
                <a:highlight>
                  <a:schemeClr val="lt1"/>
                </a:highlight>
              </a:rPr>
              <a:t>) </a:t>
            </a:r>
            <a:r>
              <a:rPr lang="en">
                <a:solidFill>
                  <a:srgbClr val="000000"/>
                </a:solidFill>
                <a:highlight>
                  <a:schemeClr val="lt1"/>
                </a:highlight>
              </a:rPr>
              <a:t>without evidence</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Known cause </a:t>
            </a:r>
            <a:r>
              <a:rPr i="1" lang="en">
                <a:solidFill>
                  <a:srgbClr val="000000"/>
                </a:solidFill>
                <a:highlight>
                  <a:schemeClr val="lt1"/>
                </a:highlight>
              </a:rPr>
              <a:t>B</a:t>
            </a:r>
            <a:r>
              <a:rPr lang="en">
                <a:solidFill>
                  <a:srgbClr val="000000"/>
                </a:solidFill>
                <a:highlight>
                  <a:schemeClr val="lt1"/>
                </a:highlight>
              </a:rPr>
              <a:t> for </a:t>
            </a:r>
            <a:r>
              <a:rPr i="1" lang="en">
                <a:solidFill>
                  <a:srgbClr val="000000"/>
                </a:solidFill>
                <a:highlight>
                  <a:schemeClr val="lt1"/>
                </a:highlight>
              </a:rPr>
              <a:t>E</a:t>
            </a:r>
            <a:r>
              <a:rPr lang="en">
                <a:solidFill>
                  <a:srgbClr val="000000"/>
                </a:solidFill>
                <a:highlight>
                  <a:schemeClr val="lt1"/>
                </a:highlight>
              </a:rPr>
              <a:t> makes the competing cause </a:t>
            </a:r>
            <a:r>
              <a:rPr i="1" lang="en">
                <a:solidFill>
                  <a:srgbClr val="000000"/>
                </a:solidFill>
                <a:highlight>
                  <a:schemeClr val="lt1"/>
                </a:highlight>
              </a:rPr>
              <a:t>A</a:t>
            </a:r>
            <a:r>
              <a:rPr lang="en">
                <a:solidFill>
                  <a:srgbClr val="000000"/>
                </a:solidFill>
                <a:highlight>
                  <a:schemeClr val="lt1"/>
                </a:highlight>
              </a:rPr>
              <a:t> less likely</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Important if </a:t>
            </a:r>
            <a:r>
              <a:rPr i="1" lang="en">
                <a:solidFill>
                  <a:srgbClr val="000000"/>
                </a:solidFill>
                <a:highlight>
                  <a:schemeClr val="lt1"/>
                </a:highlight>
              </a:rPr>
              <a:t>A</a:t>
            </a:r>
            <a:r>
              <a:rPr lang="en">
                <a:solidFill>
                  <a:srgbClr val="000000"/>
                </a:solidFill>
                <a:highlight>
                  <a:schemeClr val="lt1"/>
                </a:highlight>
              </a:rPr>
              <a:t> is serious whereas </a:t>
            </a:r>
            <a:r>
              <a:rPr i="1" lang="en">
                <a:solidFill>
                  <a:srgbClr val="000000"/>
                </a:solidFill>
                <a:highlight>
                  <a:schemeClr val="lt1"/>
                </a:highlight>
              </a:rPr>
              <a:t>B</a:t>
            </a:r>
            <a:r>
              <a:rPr lang="en">
                <a:solidFill>
                  <a:srgbClr val="000000"/>
                </a:solidFill>
                <a:highlight>
                  <a:schemeClr val="lt1"/>
                </a:highlight>
              </a:rPr>
              <a:t> is harmless</a:t>
            </a:r>
            <a:endParaRPr>
              <a:solidFill>
                <a:srgbClr val="000000"/>
              </a:solidFill>
              <a:highlight>
                <a:schemeClr val="lt1"/>
              </a:highlight>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1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Analyzing Causality With Do-Operator</a:t>
            </a:r>
            <a:endParaRPr/>
          </a:p>
        </p:txBody>
      </p:sp>
      <p:sp>
        <p:nvSpPr>
          <p:cNvPr id="787" name="Google Shape;787;p1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if we want to find out the underlying causality?</a:t>
            </a:r>
            <a:endParaRPr/>
          </a:p>
          <a:p>
            <a:pPr indent="-342900" lvl="0" marL="457200" rtl="0" algn="l">
              <a:spcBef>
                <a:spcPts val="0"/>
              </a:spcBef>
              <a:spcAft>
                <a:spcPts val="0"/>
              </a:spcAft>
              <a:buSzPts val="1800"/>
              <a:buChar char="●"/>
            </a:pPr>
            <a:r>
              <a:rPr lang="en"/>
              <a:t>Joint distribution itself would allow either true direction causality</a:t>
            </a:r>
            <a:endParaRPr/>
          </a:p>
          <a:p>
            <a:pPr indent="-342900" lvl="0" marL="457200" rtl="0" algn="l">
              <a:spcBef>
                <a:spcPts val="0"/>
              </a:spcBef>
              <a:spcAft>
                <a:spcPts val="0"/>
              </a:spcAft>
              <a:buSzPts val="1800"/>
              <a:buChar char="●"/>
            </a:pPr>
            <a:r>
              <a:rPr lang="en"/>
              <a:t>Can use do-operator and do-calculus devised by Judea Pearl and friends</a:t>
            </a:r>
            <a:endParaRPr/>
          </a:p>
          <a:p>
            <a:pPr indent="-342900" lvl="0" marL="457200" rtl="0" algn="l">
              <a:spcBef>
                <a:spcPts val="0"/>
              </a:spcBef>
              <a:spcAft>
                <a:spcPts val="0"/>
              </a:spcAft>
              <a:buSzPts val="1800"/>
              <a:buChar char="●"/>
            </a:pPr>
            <a:r>
              <a:rPr lang="en"/>
              <a:t>What effect does forcing the value of some variable to a fixed value have to the probabilities of other variables in the network?</a:t>
            </a:r>
            <a:endParaRPr/>
          </a:p>
          <a:p>
            <a:pPr indent="-342900" lvl="0" marL="457200" rtl="0" algn="l">
              <a:spcBef>
                <a:spcPts val="0"/>
              </a:spcBef>
              <a:spcAft>
                <a:spcPts val="0"/>
              </a:spcAft>
              <a:buSzPts val="1800"/>
              <a:buChar char="●"/>
            </a:pPr>
            <a:r>
              <a:rPr lang="en"/>
              <a:t>Forcing the value of A to be true is denoted by </a:t>
            </a:r>
            <a:r>
              <a:rPr i="1" lang="en"/>
              <a:t>do</a:t>
            </a:r>
            <a:r>
              <a:rPr lang="en"/>
              <a:t>(</a:t>
            </a:r>
            <a:r>
              <a:rPr i="1" lang="en"/>
              <a:t>A</a:t>
            </a:r>
            <a:r>
              <a:rPr lang="en"/>
              <a:t> = true)</a:t>
            </a:r>
            <a:endParaRPr/>
          </a:p>
          <a:p>
            <a:pPr indent="-342900" lvl="0" marL="457200" rtl="0" algn="l">
              <a:spcBef>
                <a:spcPts val="0"/>
              </a:spcBef>
              <a:spcAft>
                <a:spcPts val="0"/>
              </a:spcAft>
              <a:buSzPts val="1800"/>
              <a:buChar char="●"/>
            </a:pPr>
            <a:r>
              <a:rPr lang="en"/>
              <a:t>Variable </a:t>
            </a:r>
            <a:r>
              <a:rPr i="1" lang="en"/>
              <a:t>A</a:t>
            </a:r>
            <a:r>
              <a:rPr lang="en"/>
              <a:t> no longer produces information about its ancestors</a:t>
            </a:r>
            <a:endParaRPr/>
          </a:p>
          <a:p>
            <a:pPr indent="-342900" lvl="0" marL="457200" rtl="0" algn="l">
              <a:spcBef>
                <a:spcPts val="0"/>
              </a:spcBef>
              <a:spcAft>
                <a:spcPts val="0"/>
              </a:spcAft>
              <a:buSzPts val="1800"/>
              <a:buChar char="●"/>
            </a:pPr>
            <a:r>
              <a:rPr lang="en"/>
              <a:t>Effectively eliminates the incoming arrows from variable </a:t>
            </a:r>
            <a:r>
              <a:rPr i="1" lang="en"/>
              <a:t>A</a:t>
            </a:r>
            <a:endParaRPr i="1"/>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Using The Do-Operator</a:t>
            </a:r>
            <a:endParaRPr/>
          </a:p>
        </p:txBody>
      </p:sp>
      <p:sp>
        <p:nvSpPr>
          <p:cNvPr id="793" name="Google Shape;793;p1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794" name="Google Shape;794;p131"/>
          <p:cNvPicPr preferRelativeResize="0"/>
          <p:nvPr/>
        </p:nvPicPr>
        <p:blipFill>
          <a:blip r:embed="rId3">
            <a:alphaModFix/>
          </a:blip>
          <a:stretch>
            <a:fillRect/>
          </a:stretch>
        </p:blipFill>
        <p:spPr>
          <a:xfrm>
            <a:off x="1379500" y="1229875"/>
            <a:ext cx="6219828" cy="3339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Executing Actions in Actual Environment</a:t>
            </a:r>
            <a:endParaRPr/>
          </a:p>
        </p:txBody>
      </p:sp>
      <p:sp>
        <p:nvSpPr>
          <p:cNvPr id="151" name="Google Shape;151;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the </a:t>
            </a:r>
            <a:r>
              <a:rPr lang="en"/>
              <a:t>environment</a:t>
            </a:r>
            <a:r>
              <a:rPr lang="en"/>
              <a:t> is observable and deterministic, the action sequence given by state space search can be executed in actual </a:t>
            </a:r>
            <a:r>
              <a:rPr lang="en"/>
              <a:t>environment</a:t>
            </a:r>
            <a:endParaRPr/>
          </a:p>
          <a:p>
            <a:pPr indent="-342900" lvl="0" marL="457200" rtl="0" algn="l">
              <a:spcBef>
                <a:spcPts val="0"/>
              </a:spcBef>
              <a:spcAft>
                <a:spcPts val="0"/>
              </a:spcAft>
              <a:buSzPts val="1800"/>
              <a:buChar char="●"/>
            </a:pPr>
            <a:r>
              <a:rPr lang="en"/>
              <a:t>In nondeterministic environments, the policy is constructed to cover all possible outcomes using techniques of Module 12</a:t>
            </a:r>
            <a:endParaRPr/>
          </a:p>
          <a:p>
            <a:pPr indent="-342900" lvl="0" marL="457200" rtl="0" algn="l">
              <a:spcBef>
                <a:spcPts val="0"/>
              </a:spcBef>
              <a:spcAft>
                <a:spcPts val="0"/>
              </a:spcAft>
              <a:buSzPts val="1800"/>
              <a:buChar char="●"/>
            </a:pPr>
            <a:r>
              <a:rPr lang="en"/>
              <a:t>Same if costs and rewards are not deterministic</a:t>
            </a:r>
            <a:endParaRPr/>
          </a:p>
          <a:p>
            <a:pPr indent="-342900" lvl="0" marL="457200" rtl="0" algn="l">
              <a:spcBef>
                <a:spcPts val="0"/>
              </a:spcBef>
              <a:spcAft>
                <a:spcPts val="0"/>
              </a:spcAft>
              <a:buSzPts val="1800"/>
              <a:buChar char="●"/>
            </a:pPr>
            <a:r>
              <a:rPr lang="en"/>
              <a:t>For small state spaces, this policy can be precomputed as a lookup table</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1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Inferring Causality</a:t>
            </a:r>
            <a:endParaRPr/>
          </a:p>
        </p:txBody>
      </p:sp>
      <p:sp>
        <p:nvSpPr>
          <p:cNvPr id="800" name="Google Shape;800;p1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variable that is forced to be true is effectively "caused" by our hand</a:t>
            </a:r>
            <a:endParaRPr/>
          </a:p>
          <a:p>
            <a:pPr indent="-342900" lvl="0" marL="457200" rtl="0" algn="l">
              <a:spcBef>
                <a:spcPts val="0"/>
              </a:spcBef>
              <a:spcAft>
                <a:spcPts val="0"/>
              </a:spcAft>
              <a:buSzPts val="1800"/>
              <a:buChar char="●"/>
            </a:pPr>
            <a:r>
              <a:rPr lang="en"/>
              <a:t>Note that P(</a:t>
            </a:r>
            <a:r>
              <a:rPr i="1" lang="en"/>
              <a:t>A</a:t>
            </a:r>
            <a:r>
              <a:rPr lang="en"/>
              <a:t> | </a:t>
            </a:r>
            <a:r>
              <a:rPr i="1" lang="en"/>
              <a:t>B</a:t>
            </a:r>
            <a:r>
              <a:rPr lang="en"/>
              <a:t>) is generally not the same as P(</a:t>
            </a:r>
            <a:r>
              <a:rPr i="1" lang="en"/>
              <a:t>A</a:t>
            </a:r>
            <a:r>
              <a:rPr lang="en"/>
              <a:t> | </a:t>
            </a:r>
            <a:r>
              <a:rPr i="1" lang="en"/>
              <a:t>do</a:t>
            </a:r>
            <a:r>
              <a:rPr lang="en"/>
              <a:t>(</a:t>
            </a:r>
            <a:r>
              <a:rPr i="1" lang="en"/>
              <a:t>B</a:t>
            </a:r>
            <a:r>
              <a:rPr lang="en"/>
              <a:t>)) </a:t>
            </a:r>
            <a:endParaRPr/>
          </a:p>
          <a:p>
            <a:pPr indent="-342900" lvl="0" marL="457200" rtl="0" algn="l">
              <a:spcBef>
                <a:spcPts val="0"/>
              </a:spcBef>
              <a:spcAft>
                <a:spcPts val="0"/>
              </a:spcAft>
              <a:buSzPts val="1800"/>
              <a:buChar char="●"/>
            </a:pPr>
            <a:r>
              <a:rPr lang="en"/>
              <a:t>If </a:t>
            </a:r>
            <a:r>
              <a:rPr i="1" lang="en"/>
              <a:t>A</a:t>
            </a:r>
            <a:r>
              <a:rPr lang="en"/>
              <a:t> and </a:t>
            </a:r>
            <a:r>
              <a:rPr i="1" lang="en"/>
              <a:t>B</a:t>
            </a:r>
            <a:r>
              <a:rPr lang="en"/>
              <a:t> have common ancestors, </a:t>
            </a:r>
            <a:r>
              <a:rPr i="1" lang="en"/>
              <a:t>do</a:t>
            </a:r>
            <a:r>
              <a:rPr lang="en"/>
              <a:t>(</a:t>
            </a:r>
            <a:r>
              <a:rPr i="1" lang="en"/>
              <a:t>B</a:t>
            </a:r>
            <a:r>
              <a:rPr lang="en"/>
              <a:t>) does not affect the diagnostic probabilities of these ancestors, whereas </a:t>
            </a:r>
            <a:r>
              <a:rPr i="1" lang="en"/>
              <a:t>B</a:t>
            </a:r>
            <a:r>
              <a:rPr lang="en"/>
              <a:t> becoming "naturally" true via the </a:t>
            </a:r>
            <a:r>
              <a:rPr lang="en"/>
              <a:t>influence</a:t>
            </a:r>
            <a:r>
              <a:rPr lang="en"/>
              <a:t> of these ancestors provides information about these ancestors</a:t>
            </a:r>
            <a:endParaRPr/>
          </a:p>
          <a:p>
            <a:pPr indent="-342900" lvl="0" marL="457200" rtl="0" algn="l">
              <a:spcBef>
                <a:spcPts val="0"/>
              </a:spcBef>
              <a:spcAft>
                <a:spcPts val="0"/>
              </a:spcAft>
              <a:buSzPts val="1800"/>
              <a:buChar char="●"/>
            </a:pPr>
            <a:r>
              <a:rPr lang="en"/>
              <a:t>In brief, causality is everything that makes </a:t>
            </a:r>
            <a:r>
              <a:rPr lang="en"/>
              <a:t>P(</a:t>
            </a:r>
            <a:r>
              <a:rPr i="1" lang="en"/>
              <a:t>A</a:t>
            </a:r>
            <a:r>
              <a:rPr lang="en"/>
              <a:t> | </a:t>
            </a:r>
            <a:r>
              <a:rPr i="1" lang="en"/>
              <a:t>B</a:t>
            </a:r>
            <a:r>
              <a:rPr lang="en"/>
              <a:t>) and </a:t>
            </a:r>
            <a:r>
              <a:rPr lang="en"/>
              <a:t>P(</a:t>
            </a:r>
            <a:r>
              <a:rPr i="1" lang="en"/>
              <a:t>A</a:t>
            </a:r>
            <a:r>
              <a:rPr lang="en"/>
              <a:t> | </a:t>
            </a:r>
            <a:r>
              <a:rPr i="1" lang="en"/>
              <a:t>do</a:t>
            </a:r>
            <a:r>
              <a:rPr lang="en"/>
              <a:t>(</a:t>
            </a:r>
            <a:r>
              <a:rPr i="1" lang="en"/>
              <a:t>B</a:t>
            </a:r>
            <a:r>
              <a:rPr lang="en"/>
              <a:t>)) different!</a:t>
            </a:r>
            <a:endParaRPr/>
          </a:p>
          <a:p>
            <a:pPr indent="-342900" lvl="0" marL="457200" rtl="0" algn="l">
              <a:spcBef>
                <a:spcPts val="0"/>
              </a:spcBef>
              <a:spcAft>
                <a:spcPts val="0"/>
              </a:spcAft>
              <a:buSzPts val="1800"/>
              <a:buChar char="●"/>
            </a:pPr>
            <a:r>
              <a:rPr lang="en"/>
              <a:t>Can study and quantify effects of forced interventions</a:t>
            </a:r>
            <a:endParaRPr/>
          </a:p>
          <a:p>
            <a:pPr indent="-342900" lvl="0" marL="457200" rtl="0" algn="l">
              <a:spcBef>
                <a:spcPts val="0"/>
              </a:spcBef>
              <a:spcAft>
                <a:spcPts val="0"/>
              </a:spcAft>
              <a:buSzPts val="1800"/>
              <a:buChar char="●"/>
            </a:pPr>
            <a:r>
              <a:rPr lang="en"/>
              <a:t>To learn more about reasoning about causality, interested students can consult the highly readable "</a:t>
            </a:r>
            <a:r>
              <a:rPr i="1" lang="en"/>
              <a:t>The Book of Why</a:t>
            </a:r>
            <a:r>
              <a:rPr lang="en"/>
              <a:t>" by Judea Pearl</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1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Bayesian Updating Example</a:t>
            </a:r>
            <a:endParaRPr/>
          </a:p>
        </p:txBody>
      </p:sp>
      <p:sp>
        <p:nvSpPr>
          <p:cNvPr id="806" name="Google Shape;806;p1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(From </a:t>
            </a:r>
            <a:r>
              <a:rPr i="1" lang="en"/>
              <a:t>Think Bayes 2nd Ed</a:t>
            </a:r>
            <a:r>
              <a:rPr lang="en"/>
              <a:t>, Allen Downey)</a:t>
            </a:r>
            <a:endParaRPr/>
          </a:p>
          <a:p>
            <a:pPr indent="-342900" lvl="0" marL="457200" rtl="0" algn="l">
              <a:spcBef>
                <a:spcPts val="0"/>
              </a:spcBef>
              <a:spcAft>
                <a:spcPts val="0"/>
              </a:spcAft>
              <a:buSzPts val="1800"/>
              <a:buChar char="●"/>
            </a:pPr>
            <a:r>
              <a:rPr lang="en"/>
              <a:t>You have a set of dice from </a:t>
            </a:r>
            <a:r>
              <a:rPr i="1" lang="en"/>
              <a:t>Dungeons and Dragons</a:t>
            </a:r>
            <a:endParaRPr i="1"/>
          </a:p>
          <a:p>
            <a:pPr indent="-342900" lvl="0" marL="457200" rtl="0" algn="l">
              <a:spcBef>
                <a:spcPts val="0"/>
              </a:spcBef>
              <a:spcAft>
                <a:spcPts val="0"/>
              </a:spcAft>
              <a:buSzPts val="1800"/>
              <a:buChar char="●"/>
            </a:pPr>
            <a:r>
              <a:rPr lang="en"/>
              <a:t>Dice has 4, 6, 8, 12 and 20 sides, respectively</a:t>
            </a:r>
            <a:endParaRPr/>
          </a:p>
          <a:p>
            <a:pPr indent="-342900" lvl="0" marL="457200" rtl="0" algn="l">
              <a:spcBef>
                <a:spcPts val="0"/>
              </a:spcBef>
              <a:spcAft>
                <a:spcPts val="0"/>
              </a:spcAft>
              <a:buSzPts val="1800"/>
              <a:buChar char="●"/>
            </a:pPr>
            <a:r>
              <a:rPr lang="en"/>
              <a:t>You choose one die at random and roll it</a:t>
            </a:r>
            <a:endParaRPr/>
          </a:p>
          <a:p>
            <a:pPr indent="-342900" lvl="0" marL="457200" rtl="0" algn="l">
              <a:spcBef>
                <a:spcPts val="0"/>
              </a:spcBef>
              <a:spcAft>
                <a:spcPts val="0"/>
              </a:spcAft>
              <a:buSzPts val="1800"/>
              <a:buChar char="●"/>
            </a:pPr>
            <a:r>
              <a:rPr lang="en"/>
              <a:t>Suppose you get a six</a:t>
            </a:r>
            <a:endParaRPr/>
          </a:p>
          <a:p>
            <a:pPr indent="-342900" lvl="0" marL="457200" rtl="0" algn="l">
              <a:spcBef>
                <a:spcPts val="0"/>
              </a:spcBef>
              <a:spcAft>
                <a:spcPts val="0"/>
              </a:spcAft>
              <a:buSzPts val="1800"/>
              <a:buChar char="●"/>
            </a:pPr>
            <a:r>
              <a:rPr lang="en"/>
              <a:t>What is the probability for each die that it was the one that you rolled?</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1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Bayesian Updating Example (cont.)</a:t>
            </a:r>
            <a:endParaRPr/>
          </a:p>
        </p:txBody>
      </p:sp>
      <p:sp>
        <p:nvSpPr>
          <p:cNvPr id="812" name="Google Shape;812;p1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graphicFrame>
        <p:nvGraphicFramePr>
          <p:cNvPr id="813" name="Google Shape;813;p134"/>
          <p:cNvGraphicFramePr/>
          <p:nvPr/>
        </p:nvGraphicFramePr>
        <p:xfrm>
          <a:off x="952500" y="1428750"/>
          <a:ext cx="3000000" cy="3000000"/>
        </p:xfrm>
        <a:graphic>
          <a:graphicData uri="http://schemas.openxmlformats.org/drawingml/2006/table">
            <a:tbl>
              <a:tblPr>
                <a:noFill/>
                <a:tableStyleId>{109B00E2-08B5-4F09-87CD-53CB2B8DA8CD}</a:tableStyleId>
              </a:tblPr>
              <a:tblGrid>
                <a:gridCol w="1182900"/>
                <a:gridCol w="1003825"/>
                <a:gridCol w="1013725"/>
                <a:gridCol w="4038550"/>
              </a:tblGrid>
              <a:tr h="381000">
                <a:tc>
                  <a:txBody>
                    <a:bodyPr/>
                    <a:lstStyle/>
                    <a:p>
                      <a:pPr indent="0" lvl="0" marL="0" rtl="0" algn="l">
                        <a:spcBef>
                          <a:spcPts val="0"/>
                        </a:spcBef>
                        <a:spcAft>
                          <a:spcPts val="0"/>
                        </a:spcAft>
                        <a:buNone/>
                      </a:pPr>
                      <a:r>
                        <a:rPr i="1" lang="en"/>
                        <a:t>H</a:t>
                      </a:r>
                      <a:endParaRPr i="1"/>
                    </a:p>
                  </a:txBody>
                  <a:tcPr marT="91425" marB="91425" marR="91425" marL="91425"/>
                </a:tc>
                <a:tc>
                  <a:txBody>
                    <a:bodyPr/>
                    <a:lstStyle/>
                    <a:p>
                      <a:pPr indent="0" lvl="0" marL="0" rtl="0" algn="l">
                        <a:spcBef>
                          <a:spcPts val="0"/>
                        </a:spcBef>
                        <a:spcAft>
                          <a:spcPts val="0"/>
                        </a:spcAft>
                        <a:buNone/>
                      </a:pPr>
                      <a:r>
                        <a:rPr lang="en"/>
                        <a:t>P(</a:t>
                      </a:r>
                      <a:r>
                        <a:rPr i="1" lang="en"/>
                        <a:t>H</a:t>
                      </a:r>
                      <a:r>
                        <a:rPr lang="en"/>
                        <a:t>)</a:t>
                      </a:r>
                      <a:endParaRPr/>
                    </a:p>
                  </a:txBody>
                  <a:tcPr marT="91425" marB="91425" marR="91425" marL="91425"/>
                </a:tc>
                <a:tc>
                  <a:txBody>
                    <a:bodyPr/>
                    <a:lstStyle/>
                    <a:p>
                      <a:pPr indent="0" lvl="0" marL="0" rtl="0" algn="l">
                        <a:spcBef>
                          <a:spcPts val="0"/>
                        </a:spcBef>
                        <a:spcAft>
                          <a:spcPts val="0"/>
                        </a:spcAft>
                        <a:buNone/>
                      </a:pPr>
                      <a:r>
                        <a:rPr lang="en"/>
                        <a:t>P(</a:t>
                      </a:r>
                      <a:r>
                        <a:rPr i="1" lang="en"/>
                        <a:t>E </a:t>
                      </a:r>
                      <a:r>
                        <a:rPr lang="en"/>
                        <a:t>| </a:t>
                      </a:r>
                      <a:r>
                        <a:rPr i="1" lang="en"/>
                        <a:t>H</a:t>
                      </a:r>
                      <a:r>
                        <a:rPr lang="en"/>
                        <a:t>)</a:t>
                      </a:r>
                      <a:endParaRPr/>
                    </a:p>
                  </a:txBody>
                  <a:tcPr marT="91425" marB="91425" marR="91425" marL="91425"/>
                </a:tc>
                <a:tc>
                  <a:txBody>
                    <a:bodyPr/>
                    <a:lstStyle/>
                    <a:p>
                      <a:pPr indent="0" lvl="0" marL="0" rtl="0" algn="l">
                        <a:spcBef>
                          <a:spcPts val="0"/>
                        </a:spcBef>
                        <a:spcAft>
                          <a:spcPts val="0"/>
                        </a:spcAft>
                        <a:buNone/>
                      </a:pPr>
                      <a:r>
                        <a:rPr lang="en"/>
                        <a:t>P(</a:t>
                      </a:r>
                      <a:r>
                        <a:rPr i="1" lang="en"/>
                        <a:t>H</a:t>
                      </a:r>
                      <a:r>
                        <a:rPr lang="en"/>
                        <a:t> | </a:t>
                      </a:r>
                      <a:r>
                        <a:rPr i="1" lang="en"/>
                        <a:t>E</a:t>
                      </a:r>
                      <a:r>
                        <a:rPr lang="en"/>
                        <a:t>) = P(</a:t>
                      </a:r>
                      <a:r>
                        <a:rPr i="1" lang="en"/>
                        <a:t>E </a:t>
                      </a:r>
                      <a:r>
                        <a:rPr lang="en"/>
                        <a:t>| </a:t>
                      </a:r>
                      <a:r>
                        <a:rPr i="1" lang="en"/>
                        <a:t>H</a:t>
                      </a:r>
                      <a:r>
                        <a:rPr lang="en"/>
                        <a:t>) P(</a:t>
                      </a:r>
                      <a:r>
                        <a:rPr i="1" lang="en"/>
                        <a:t>H) </a:t>
                      </a:r>
                      <a:r>
                        <a:rPr lang="en"/>
                        <a:t>/ P(</a:t>
                      </a:r>
                      <a:r>
                        <a:rPr i="1" lang="en"/>
                        <a:t>D</a:t>
                      </a:r>
                      <a:r>
                        <a:rPr lang="en"/>
                        <a:t>)</a:t>
                      </a:r>
                      <a:endParaRPr/>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r>
              <a:tr h="3810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1/6</a:t>
                      </a:r>
                      <a:endParaRPr/>
                    </a:p>
                  </a:txBody>
                  <a:tcPr marT="91425" marB="91425" marR="91425" marL="91425"/>
                </a:tc>
                <a:tc>
                  <a:txBody>
                    <a:bodyPr/>
                    <a:lstStyle/>
                    <a:p>
                      <a:pPr indent="0" lvl="0" marL="0" rtl="0" algn="l">
                        <a:spcBef>
                          <a:spcPts val="0"/>
                        </a:spcBef>
                        <a:spcAft>
                          <a:spcPts val="0"/>
                        </a:spcAft>
                        <a:buNone/>
                      </a:pPr>
                      <a:r>
                        <a:rPr lang="en"/>
                        <a:t>0.392</a:t>
                      </a:r>
                      <a:endParaRPr/>
                    </a:p>
                  </a:txBody>
                  <a:tcPr marT="91425" marB="91425" marR="91425" marL="91425"/>
                </a:tc>
              </a:tr>
              <a:tr h="381000">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1/8</a:t>
                      </a:r>
                      <a:endParaRPr/>
                    </a:p>
                  </a:txBody>
                  <a:tcPr marT="91425" marB="91425" marR="91425" marL="91425"/>
                </a:tc>
                <a:tc>
                  <a:txBody>
                    <a:bodyPr/>
                    <a:lstStyle/>
                    <a:p>
                      <a:pPr indent="0" lvl="0" marL="0" rtl="0" algn="l">
                        <a:spcBef>
                          <a:spcPts val="0"/>
                        </a:spcBef>
                        <a:spcAft>
                          <a:spcPts val="0"/>
                        </a:spcAft>
                        <a:buNone/>
                      </a:pPr>
                      <a:r>
                        <a:rPr lang="en"/>
                        <a:t>0.294</a:t>
                      </a:r>
                      <a:endParaRPr/>
                    </a:p>
                  </a:txBody>
                  <a:tcPr marT="91425" marB="91425" marR="91425" marL="91425"/>
                </a:tc>
              </a:tr>
              <a:tr h="381000">
                <a:tc>
                  <a:txBody>
                    <a:bodyPr/>
                    <a:lstStyle/>
                    <a:p>
                      <a:pPr indent="0" lvl="0" marL="0" rtl="0" algn="l">
                        <a:spcBef>
                          <a:spcPts val="0"/>
                        </a:spcBef>
                        <a:spcAft>
                          <a:spcPts val="0"/>
                        </a:spcAft>
                        <a:buNone/>
                      </a:pPr>
                      <a:r>
                        <a:rPr lang="en"/>
                        <a:t>12</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1/12</a:t>
                      </a:r>
                      <a:endParaRPr/>
                    </a:p>
                  </a:txBody>
                  <a:tcPr marT="91425" marB="91425" marR="91425" marL="91425"/>
                </a:tc>
                <a:tc>
                  <a:txBody>
                    <a:bodyPr/>
                    <a:lstStyle/>
                    <a:p>
                      <a:pPr indent="0" lvl="0" marL="0" rtl="0" algn="l">
                        <a:spcBef>
                          <a:spcPts val="0"/>
                        </a:spcBef>
                        <a:spcAft>
                          <a:spcPts val="0"/>
                        </a:spcAft>
                        <a:buNone/>
                      </a:pPr>
                      <a:r>
                        <a:rPr lang="en"/>
                        <a:t>0.196</a:t>
                      </a:r>
                      <a:endParaRPr/>
                    </a:p>
                  </a:txBody>
                  <a:tcPr marT="91425" marB="91425" marR="91425" marL="91425"/>
                </a:tc>
              </a:tr>
              <a:tr h="381000">
                <a:tc>
                  <a:txBody>
                    <a:bodyPr/>
                    <a:lstStyle/>
                    <a:p>
                      <a:pPr indent="0" lvl="0" marL="0" rtl="0" algn="l">
                        <a:spcBef>
                          <a:spcPts val="0"/>
                        </a:spcBef>
                        <a:spcAft>
                          <a:spcPts val="0"/>
                        </a:spcAft>
                        <a:buNone/>
                      </a:pPr>
                      <a:r>
                        <a:rPr lang="en"/>
                        <a:t>20</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1/20</a:t>
                      </a:r>
                      <a:endParaRPr/>
                    </a:p>
                  </a:txBody>
                  <a:tcPr marT="91425" marB="91425" marR="91425" marL="91425"/>
                </a:tc>
                <a:tc>
                  <a:txBody>
                    <a:bodyPr/>
                    <a:lstStyle/>
                    <a:p>
                      <a:pPr indent="0" lvl="0" marL="0" rtl="0" algn="l">
                        <a:spcBef>
                          <a:spcPts val="0"/>
                        </a:spcBef>
                        <a:spcAft>
                          <a:spcPts val="0"/>
                        </a:spcAft>
                        <a:buNone/>
                      </a:pPr>
                      <a:r>
                        <a:rPr lang="en"/>
                        <a:t>0.117</a:t>
                      </a:r>
                      <a:endParaRPr/>
                    </a:p>
                  </a:txBody>
                  <a:tcPr marT="91425" marB="91425" marR="91425" marL="91425"/>
                </a:tc>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1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Bayesian Updating Example (cont.)</a:t>
            </a:r>
            <a:endParaRPr/>
          </a:p>
        </p:txBody>
      </p:sp>
      <p:sp>
        <p:nvSpPr>
          <p:cNvPr id="819" name="Google Shape;819;p1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we roll several times and get results </a:t>
            </a:r>
            <a:r>
              <a:rPr i="1" lang="en"/>
              <a:t>E</a:t>
            </a:r>
            <a:r>
              <a:rPr lang="en"/>
              <a:t> = [6, 7, 7, 5, 4]</a:t>
            </a:r>
            <a:endParaRPr/>
          </a:p>
          <a:p>
            <a:pPr indent="-342900" lvl="0" marL="457200" rtl="0" algn="l">
              <a:spcBef>
                <a:spcPts val="0"/>
              </a:spcBef>
              <a:spcAft>
                <a:spcPts val="0"/>
              </a:spcAft>
              <a:buSzPts val="1800"/>
              <a:buChar char="●"/>
            </a:pPr>
            <a:r>
              <a:rPr lang="en"/>
              <a:t>After the updating calculations, the updated conditional probabilities are</a:t>
            </a:r>
            <a:endParaRPr/>
          </a:p>
          <a:p>
            <a:pPr indent="0" lvl="0" marL="0" rtl="0" algn="l">
              <a:spcBef>
                <a:spcPts val="1200"/>
              </a:spcBef>
              <a:spcAft>
                <a:spcPts val="1200"/>
              </a:spcAft>
              <a:buNone/>
            </a:pPr>
            <a:r>
              <a:t/>
            </a:r>
            <a:endParaRPr/>
          </a:p>
        </p:txBody>
      </p:sp>
      <p:graphicFrame>
        <p:nvGraphicFramePr>
          <p:cNvPr id="820" name="Google Shape;820;p135"/>
          <p:cNvGraphicFramePr/>
          <p:nvPr/>
        </p:nvGraphicFramePr>
        <p:xfrm>
          <a:off x="1529625" y="2025725"/>
          <a:ext cx="3000000" cy="3000000"/>
        </p:xfrm>
        <a:graphic>
          <a:graphicData uri="http://schemas.openxmlformats.org/drawingml/2006/table">
            <a:tbl>
              <a:tblPr>
                <a:noFill/>
                <a:tableStyleId>{109B00E2-08B5-4F09-87CD-53CB2B8DA8CD}</a:tableStyleId>
              </a:tblPr>
              <a:tblGrid>
                <a:gridCol w="698575"/>
                <a:gridCol w="3882525"/>
              </a:tblGrid>
              <a:tr h="396200">
                <a:tc>
                  <a:txBody>
                    <a:bodyPr/>
                    <a:lstStyle/>
                    <a:p>
                      <a:pPr indent="0" lvl="0" marL="0" rtl="0" algn="l">
                        <a:spcBef>
                          <a:spcPts val="0"/>
                        </a:spcBef>
                        <a:spcAft>
                          <a:spcPts val="0"/>
                        </a:spcAft>
                        <a:buNone/>
                      </a:pPr>
                      <a:r>
                        <a:rPr i="1" lang="en"/>
                        <a:t>H</a:t>
                      </a:r>
                      <a:endParaRPr i="1"/>
                    </a:p>
                  </a:txBody>
                  <a:tcPr marT="91425" marB="91425" marR="91425" marL="91425"/>
                </a:tc>
                <a:tc>
                  <a:txBody>
                    <a:bodyPr/>
                    <a:lstStyle/>
                    <a:p>
                      <a:pPr indent="0" lvl="0" marL="0" rtl="0" algn="l">
                        <a:spcBef>
                          <a:spcPts val="0"/>
                        </a:spcBef>
                        <a:spcAft>
                          <a:spcPts val="0"/>
                        </a:spcAft>
                        <a:buNone/>
                      </a:pPr>
                      <a:r>
                        <a:rPr lang="en"/>
                        <a:t>P(</a:t>
                      </a:r>
                      <a:r>
                        <a:rPr i="1" lang="en"/>
                        <a:t>H</a:t>
                      </a:r>
                      <a:r>
                        <a:rPr lang="en"/>
                        <a:t> | </a:t>
                      </a:r>
                      <a:r>
                        <a:rPr i="1" lang="en"/>
                        <a:t>E</a:t>
                      </a:r>
                      <a:r>
                        <a:rPr lang="en"/>
                        <a:t>) = P(</a:t>
                      </a:r>
                      <a:r>
                        <a:rPr i="1" lang="en"/>
                        <a:t>E </a:t>
                      </a:r>
                      <a:r>
                        <a:rPr lang="en"/>
                        <a:t>| </a:t>
                      </a:r>
                      <a:r>
                        <a:rPr i="1" lang="en"/>
                        <a:t>H</a:t>
                      </a:r>
                      <a:r>
                        <a:rPr lang="en"/>
                        <a:t>) P(</a:t>
                      </a:r>
                      <a:r>
                        <a:rPr i="1" lang="en"/>
                        <a:t>H) </a:t>
                      </a:r>
                      <a:r>
                        <a:rPr lang="en"/>
                        <a:t>/ P(</a:t>
                      </a:r>
                      <a:r>
                        <a:rPr i="1" lang="en"/>
                        <a:t>D</a:t>
                      </a:r>
                      <a:r>
                        <a:rPr lang="en"/>
                        <a:t>)</a:t>
                      </a:r>
                      <a:endParaRPr/>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r>
              <a:tr h="3810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r>
              <a:tr h="381000">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0.943</a:t>
                      </a:r>
                      <a:endParaRPr/>
                    </a:p>
                  </a:txBody>
                  <a:tcPr marT="91425" marB="91425" marR="91425" marL="91425"/>
                </a:tc>
              </a:tr>
              <a:tr h="381000">
                <a:tc>
                  <a:txBody>
                    <a:bodyPr/>
                    <a:lstStyle/>
                    <a:p>
                      <a:pPr indent="0" lvl="0" marL="0" rtl="0" algn="l">
                        <a:spcBef>
                          <a:spcPts val="0"/>
                        </a:spcBef>
                        <a:spcAft>
                          <a:spcPts val="0"/>
                        </a:spcAft>
                        <a:buNone/>
                      </a:pPr>
                      <a:r>
                        <a:rPr lang="en"/>
                        <a:t>12</a:t>
                      </a:r>
                      <a:endParaRPr/>
                    </a:p>
                  </a:txBody>
                  <a:tcPr marT="91425" marB="91425" marR="91425" marL="91425"/>
                </a:tc>
                <a:tc>
                  <a:txBody>
                    <a:bodyPr/>
                    <a:lstStyle/>
                    <a:p>
                      <a:pPr indent="0" lvl="0" marL="0" rtl="0" algn="l">
                        <a:spcBef>
                          <a:spcPts val="0"/>
                        </a:spcBef>
                        <a:spcAft>
                          <a:spcPts val="0"/>
                        </a:spcAft>
                        <a:buNone/>
                      </a:pPr>
                      <a:r>
                        <a:rPr lang="en"/>
                        <a:t>0.055</a:t>
                      </a:r>
                      <a:endParaRPr/>
                    </a:p>
                  </a:txBody>
                  <a:tcPr marT="91425" marB="91425" marR="91425" marL="91425"/>
                </a:tc>
              </a:tr>
              <a:tr h="381000">
                <a:tc>
                  <a:txBody>
                    <a:bodyPr/>
                    <a:lstStyle/>
                    <a:p>
                      <a:pPr indent="0" lvl="0" marL="0" rtl="0" algn="l">
                        <a:spcBef>
                          <a:spcPts val="0"/>
                        </a:spcBef>
                        <a:spcAft>
                          <a:spcPts val="0"/>
                        </a:spcAft>
                        <a:buNone/>
                      </a:pPr>
                      <a:r>
                        <a:rPr lang="en"/>
                        <a:t>20</a:t>
                      </a:r>
                      <a:endParaRPr/>
                    </a:p>
                  </a:txBody>
                  <a:tcPr marT="91425" marB="91425" marR="91425" marL="91425"/>
                </a:tc>
                <a:tc>
                  <a:txBody>
                    <a:bodyPr/>
                    <a:lstStyle/>
                    <a:p>
                      <a:pPr indent="0" lvl="0" marL="0" rtl="0" algn="l">
                        <a:spcBef>
                          <a:spcPts val="0"/>
                        </a:spcBef>
                        <a:spcAft>
                          <a:spcPts val="0"/>
                        </a:spcAft>
                        <a:buNone/>
                      </a:pPr>
                      <a:r>
                        <a:rPr lang="en"/>
                        <a:t>0.001</a:t>
                      </a:r>
                      <a:endParaRPr/>
                    </a:p>
                  </a:txBody>
                  <a:tcPr marT="91425" marB="91425" marR="91425" marL="91425"/>
                </a:tc>
              </a:tr>
            </a:tbl>
          </a:graphicData>
        </a:graphic>
      </p:graphicFrame>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1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Doomsday Argument</a:t>
            </a:r>
            <a:endParaRPr/>
          </a:p>
        </p:txBody>
      </p:sp>
      <p:sp>
        <p:nvSpPr>
          <p:cNvPr id="826" name="Google Shape;826;p1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 finite universe, there will be some total number of humans who will ever have existed until the universe ends</a:t>
            </a:r>
            <a:endParaRPr/>
          </a:p>
          <a:p>
            <a:pPr indent="-342900" lvl="0" marL="457200" rtl="0" algn="l">
              <a:spcBef>
                <a:spcPts val="0"/>
              </a:spcBef>
              <a:spcAft>
                <a:spcPts val="0"/>
              </a:spcAft>
              <a:buSzPts val="1800"/>
              <a:buChar char="●"/>
            </a:pPr>
            <a:r>
              <a:rPr lang="en"/>
              <a:t>Denote this number by </a:t>
            </a:r>
            <a:r>
              <a:rPr i="1" lang="en"/>
              <a:t>N</a:t>
            </a:r>
            <a:endParaRPr i="1"/>
          </a:p>
          <a:p>
            <a:pPr indent="-342900" lvl="0" marL="457200" rtl="0" algn="l">
              <a:spcBef>
                <a:spcPts val="0"/>
              </a:spcBef>
              <a:spcAft>
                <a:spcPts val="0"/>
              </a:spcAft>
              <a:buSzPts val="1800"/>
              <a:buChar char="●"/>
            </a:pPr>
            <a:r>
              <a:rPr lang="en"/>
              <a:t>What is your best over/under estimate for the value of </a:t>
            </a:r>
            <a:r>
              <a:rPr i="1" lang="en"/>
              <a:t>N</a:t>
            </a:r>
            <a:r>
              <a:rPr lang="en"/>
              <a:t>?</a:t>
            </a:r>
            <a:endParaRPr/>
          </a:p>
          <a:p>
            <a:pPr indent="-342900" lvl="0" marL="457200" rtl="0" algn="l">
              <a:spcBef>
                <a:spcPts val="0"/>
              </a:spcBef>
              <a:spcAft>
                <a:spcPts val="0"/>
              </a:spcAft>
              <a:buSzPts val="1800"/>
              <a:buChar char="●"/>
            </a:pPr>
            <a:r>
              <a:rPr lang="en"/>
              <a:t>Assume that all humans are numbered 1, 2, 3, … as they are born</a:t>
            </a:r>
            <a:endParaRPr/>
          </a:p>
          <a:p>
            <a:pPr indent="-342900" lvl="0" marL="457200" rtl="0" algn="l">
              <a:spcBef>
                <a:spcPts val="0"/>
              </a:spcBef>
              <a:spcAft>
                <a:spcPts val="0"/>
              </a:spcAft>
              <a:buSzPts val="1800"/>
              <a:buChar char="●"/>
            </a:pPr>
            <a:r>
              <a:rPr lang="en"/>
              <a:t>You are currently human number about 60 billion</a:t>
            </a:r>
            <a:endParaRPr/>
          </a:p>
          <a:p>
            <a:pPr indent="-342900" lvl="0" marL="457200" rtl="0" algn="l">
              <a:spcBef>
                <a:spcPts val="0"/>
              </a:spcBef>
              <a:spcAft>
                <a:spcPts val="0"/>
              </a:spcAft>
              <a:buSzPts val="1800"/>
              <a:buChar char="●"/>
            </a:pPr>
            <a:r>
              <a:rPr lang="en"/>
              <a:t>Use Bayesian updating to compare hypotheses for various values of N</a:t>
            </a:r>
            <a:endParaRPr/>
          </a:p>
          <a:p>
            <a:pPr indent="-342900" lvl="0" marL="457200" rtl="0" algn="l">
              <a:spcBef>
                <a:spcPts val="0"/>
              </a:spcBef>
              <a:spcAft>
                <a:spcPts val="0"/>
              </a:spcAft>
              <a:buSzPts val="1800"/>
              <a:buChar char="●"/>
            </a:pPr>
            <a:r>
              <a:rPr lang="en"/>
              <a:t>Doomsday for humanity is probably relatively near! </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1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Hypotheses to Make Predictions</a:t>
            </a:r>
            <a:endParaRPr/>
          </a:p>
        </p:txBody>
      </p:sp>
      <p:sp>
        <p:nvSpPr>
          <p:cNvPr id="832" name="Google Shape;832;p1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Having calculated the probabilities for these competing mutually exclusive hypotheses, how do we use these probabilities to make a prediction?</a:t>
            </a:r>
            <a:endParaRPr/>
          </a:p>
          <a:p>
            <a:pPr indent="-342900" lvl="0" marL="457200" rtl="0" algn="l">
              <a:spcBef>
                <a:spcPts val="0"/>
              </a:spcBef>
              <a:spcAft>
                <a:spcPts val="0"/>
              </a:spcAft>
              <a:buSzPts val="1800"/>
              <a:buChar char="●"/>
            </a:pPr>
            <a:r>
              <a:rPr lang="en"/>
              <a:t>For </a:t>
            </a:r>
            <a:r>
              <a:rPr lang="en"/>
              <a:t>example</a:t>
            </a:r>
            <a:r>
              <a:rPr lang="en"/>
              <a:t>, what is the probability that the next dice roll will show 14?</a:t>
            </a:r>
            <a:endParaRPr/>
          </a:p>
          <a:p>
            <a:pPr indent="-342900" lvl="0" marL="457200" rtl="0" algn="l">
              <a:spcBef>
                <a:spcPts val="0"/>
              </a:spcBef>
              <a:spcAft>
                <a:spcPts val="0"/>
              </a:spcAft>
              <a:buSzPts val="1800"/>
              <a:buChar char="●"/>
            </a:pPr>
            <a:r>
              <a:rPr lang="en"/>
              <a:t>Easy</a:t>
            </a:r>
            <a:r>
              <a:rPr lang="en"/>
              <a:t> way: use the hypothesis whose probability is the highest</a:t>
            </a:r>
            <a:endParaRPr/>
          </a:p>
          <a:p>
            <a:pPr indent="-342900" lvl="0" marL="457200" rtl="0" algn="l">
              <a:spcBef>
                <a:spcPts val="0"/>
              </a:spcBef>
              <a:spcAft>
                <a:spcPts val="0"/>
              </a:spcAft>
              <a:buSzPts val="1800"/>
              <a:buChar char="●"/>
            </a:pPr>
            <a:r>
              <a:rPr lang="en"/>
              <a:t>Can be wildly off, if several hypotheses are equally likely</a:t>
            </a:r>
            <a:endParaRPr/>
          </a:p>
          <a:p>
            <a:pPr indent="-342900" lvl="0" marL="457200" rtl="0" algn="l">
              <a:spcBef>
                <a:spcPts val="0"/>
              </a:spcBef>
              <a:spcAft>
                <a:spcPts val="0"/>
              </a:spcAft>
              <a:buSzPts val="1800"/>
              <a:buChar char="●"/>
            </a:pPr>
            <a:r>
              <a:rPr lang="en"/>
              <a:t>Better way: add up all predictions weighted by hypothesis probabilities</a:t>
            </a:r>
            <a:endParaRPr/>
          </a:p>
          <a:p>
            <a:pPr indent="-342900" lvl="0" marL="457200" rtl="0" algn="l">
              <a:spcBef>
                <a:spcPts val="0"/>
              </a:spcBef>
              <a:spcAft>
                <a:spcPts val="0"/>
              </a:spcAft>
              <a:buSzPts val="1800"/>
              <a:buChar char="●"/>
            </a:pPr>
            <a:r>
              <a:rPr lang="en"/>
              <a:t>P(</a:t>
            </a:r>
            <a:r>
              <a:rPr i="1" lang="en"/>
              <a:t>C</a:t>
            </a:r>
            <a:r>
              <a:rPr lang="en"/>
              <a:t>) = P(</a:t>
            </a:r>
            <a:r>
              <a:rPr i="1" lang="en"/>
              <a:t>C</a:t>
            </a:r>
            <a:r>
              <a:rPr lang="en"/>
              <a:t> | </a:t>
            </a:r>
            <a:r>
              <a:rPr i="1" lang="en"/>
              <a:t>H</a:t>
            </a:r>
            <a:r>
              <a:rPr baseline="-25000" lang="en"/>
              <a:t>1</a:t>
            </a:r>
            <a:r>
              <a:rPr lang="en"/>
              <a:t>) P(</a:t>
            </a:r>
            <a:r>
              <a:rPr i="1" lang="en"/>
              <a:t>H</a:t>
            </a:r>
            <a:r>
              <a:rPr baseline="-25000" lang="en"/>
              <a:t>1</a:t>
            </a:r>
            <a:r>
              <a:rPr lang="en"/>
              <a:t>) + … + P(</a:t>
            </a:r>
            <a:r>
              <a:rPr i="1" lang="en"/>
              <a:t>C</a:t>
            </a:r>
            <a:r>
              <a:rPr lang="en"/>
              <a:t> | </a:t>
            </a:r>
            <a:r>
              <a:rPr i="1" lang="en"/>
              <a:t>H</a:t>
            </a:r>
            <a:r>
              <a:rPr baseline="-25000" i="1" lang="en"/>
              <a:t>n</a:t>
            </a:r>
            <a:r>
              <a:rPr lang="en"/>
              <a:t>) P(</a:t>
            </a:r>
            <a:r>
              <a:rPr i="1" lang="en"/>
              <a:t>H</a:t>
            </a:r>
            <a:r>
              <a:rPr baseline="-25000" i="1" lang="en"/>
              <a:t>n</a:t>
            </a:r>
            <a:r>
              <a:rPr lang="en"/>
              <a:t>)</a:t>
            </a:r>
            <a:endParaRPr/>
          </a:p>
          <a:p>
            <a:pPr indent="-342900" lvl="0" marL="457200" rtl="0" algn="l">
              <a:spcBef>
                <a:spcPts val="0"/>
              </a:spcBef>
              <a:spcAft>
                <a:spcPts val="0"/>
              </a:spcAft>
              <a:buSzPts val="1800"/>
              <a:buChar char="●"/>
            </a:pPr>
            <a:r>
              <a:rPr lang="en"/>
              <a:t>Gibbs sampling: choose a random hypothesis </a:t>
            </a:r>
            <a:r>
              <a:rPr i="1" lang="en"/>
              <a:t>H</a:t>
            </a:r>
            <a:r>
              <a:rPr baseline="-25000" i="1" lang="en"/>
              <a:t>i</a:t>
            </a:r>
            <a:r>
              <a:rPr lang="en"/>
              <a:t> weighted by P(</a:t>
            </a:r>
            <a:r>
              <a:rPr i="1" lang="en"/>
              <a:t>H</a:t>
            </a:r>
            <a:r>
              <a:rPr baseline="-25000" i="1" lang="en"/>
              <a:t>i</a:t>
            </a:r>
            <a:r>
              <a:rPr lang="en"/>
              <a:t>)</a:t>
            </a:r>
            <a:endParaRPr/>
          </a:p>
          <a:p>
            <a:pPr indent="-342900" lvl="0" marL="457200" rtl="0" algn="l">
              <a:spcBef>
                <a:spcPts val="0"/>
              </a:spcBef>
              <a:spcAft>
                <a:spcPts val="0"/>
              </a:spcAft>
              <a:buSzPts val="1800"/>
              <a:buChar char="●"/>
            </a:pPr>
            <a:r>
              <a:rPr lang="en"/>
              <a:t>Using only </a:t>
            </a:r>
            <a:r>
              <a:rPr i="1" lang="en"/>
              <a:t>H</a:t>
            </a:r>
            <a:r>
              <a:rPr baseline="-25000" i="1" lang="en"/>
              <a:t>i</a:t>
            </a:r>
            <a:r>
              <a:rPr lang="en"/>
              <a:t>, error probability still surprisingly small</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138"/>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10: Simple Decisions</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1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Turning Ordinal Preferences into Cardinal</a:t>
            </a:r>
            <a:endParaRPr/>
          </a:p>
        </p:txBody>
      </p:sp>
      <p:sp>
        <p:nvSpPr>
          <p:cNvPr id="843" name="Google Shape;843;p1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three </a:t>
            </a:r>
            <a:r>
              <a:rPr lang="en"/>
              <a:t>outcomes A, B and C,</a:t>
            </a:r>
            <a:r>
              <a:rPr lang="en"/>
              <a:t> some agent has preferences </a:t>
            </a:r>
            <a:r>
              <a:rPr lang="en"/>
              <a:t>A ≻ B ≻ C</a:t>
            </a:r>
            <a:endParaRPr/>
          </a:p>
          <a:p>
            <a:pPr indent="-342900" lvl="0" marL="457200" rtl="0" algn="l">
              <a:spcBef>
                <a:spcPts val="0"/>
              </a:spcBef>
              <a:spcAft>
                <a:spcPts val="0"/>
              </a:spcAft>
              <a:buSzPts val="1800"/>
              <a:buChar char="●"/>
            </a:pPr>
            <a:r>
              <a:rPr lang="en"/>
              <a:t>This ordering doesn't say anything about relative preferences</a:t>
            </a:r>
            <a:endParaRPr/>
          </a:p>
          <a:p>
            <a:pPr indent="-342900" lvl="0" marL="457200" rtl="0" algn="l">
              <a:spcBef>
                <a:spcPts val="0"/>
              </a:spcBef>
              <a:spcAft>
                <a:spcPts val="0"/>
              </a:spcAft>
              <a:buSzPts val="1800"/>
              <a:buChar char="●"/>
            </a:pPr>
            <a:r>
              <a:rPr lang="en"/>
              <a:t>For example, consider A = $1000, B = $999, C = $0</a:t>
            </a:r>
            <a:endParaRPr/>
          </a:p>
          <a:p>
            <a:pPr indent="-342900" lvl="0" marL="457200" rtl="0" algn="l">
              <a:spcBef>
                <a:spcPts val="0"/>
              </a:spcBef>
              <a:spcAft>
                <a:spcPts val="0"/>
              </a:spcAft>
              <a:buSzPts val="1800"/>
              <a:buChar char="●"/>
            </a:pPr>
            <a:r>
              <a:rPr lang="en"/>
              <a:t>For example, consider A = $1000, B = $1, C = $0</a:t>
            </a:r>
            <a:endParaRPr/>
          </a:p>
          <a:p>
            <a:pPr indent="-342900" lvl="0" marL="457200" rtl="0" algn="l">
              <a:spcBef>
                <a:spcPts val="0"/>
              </a:spcBef>
              <a:spcAft>
                <a:spcPts val="0"/>
              </a:spcAft>
              <a:buSzPts val="1800"/>
              <a:buChar char="●"/>
            </a:pPr>
            <a:r>
              <a:rPr lang="en"/>
              <a:t>Or even weirder, A = "get a duck", B = "get a chicken", C = "get slapped"</a:t>
            </a:r>
            <a:endParaRPr/>
          </a:p>
          <a:p>
            <a:pPr indent="-342900" lvl="0" marL="457200" rtl="0" algn="l">
              <a:spcBef>
                <a:spcPts val="0"/>
              </a:spcBef>
              <a:spcAft>
                <a:spcPts val="0"/>
              </a:spcAft>
              <a:buSzPts val="1800"/>
              <a:buChar char="●"/>
            </a:pPr>
            <a:r>
              <a:rPr lang="en"/>
              <a:t>To measure the relative cardinalities of A, B and C, let's use over-under</a:t>
            </a:r>
            <a:endParaRPr/>
          </a:p>
          <a:p>
            <a:pPr indent="-342900" lvl="0" marL="457200" rtl="0" algn="l">
              <a:spcBef>
                <a:spcPts val="0"/>
              </a:spcBef>
              <a:spcAft>
                <a:spcPts val="0"/>
              </a:spcAft>
              <a:buSzPts val="1800"/>
              <a:buChar char="●"/>
            </a:pPr>
            <a:r>
              <a:rPr lang="en"/>
              <a:t>Find the probability </a:t>
            </a:r>
            <a:r>
              <a:rPr i="1" lang="en"/>
              <a:t>p</a:t>
            </a:r>
            <a:r>
              <a:rPr lang="en"/>
              <a:t> so that [</a:t>
            </a:r>
            <a:r>
              <a:rPr i="1" lang="en"/>
              <a:t>p</a:t>
            </a:r>
            <a:r>
              <a:rPr lang="en"/>
              <a:t>, A; (1–</a:t>
            </a:r>
            <a:r>
              <a:rPr i="1" lang="en"/>
              <a:t>p</a:t>
            </a:r>
            <a:r>
              <a:rPr lang="en"/>
              <a:t>), C] ～ B</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1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Utility of Money Is Not Linear</a:t>
            </a:r>
            <a:endParaRPr/>
          </a:p>
        </p:txBody>
      </p:sp>
      <p:sp>
        <p:nvSpPr>
          <p:cNvPr id="849" name="Google Shape;849;p1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being such a good student, a friendly </a:t>
            </a:r>
            <a:r>
              <a:rPr lang="en"/>
              <a:t>billionaire</a:t>
            </a:r>
            <a:r>
              <a:rPr lang="en"/>
              <a:t> Tony Stark enters the lecture room to offer you a reward, the choice of two </a:t>
            </a:r>
            <a:r>
              <a:rPr lang="en"/>
              <a:t>lotteries:</a:t>
            </a:r>
            <a:br>
              <a:rPr lang="en"/>
            </a:br>
            <a:br>
              <a:rPr lang="en"/>
            </a:br>
            <a:r>
              <a:rPr lang="en"/>
              <a:t>A: [0.8, $4000; 0.2, $0]</a:t>
            </a:r>
            <a:br>
              <a:rPr lang="en"/>
            </a:br>
            <a:r>
              <a:rPr lang="en"/>
              <a:t>B: [1.0, $3000]</a:t>
            </a:r>
            <a:br>
              <a:rPr lang="en"/>
            </a:br>
            <a:endParaRPr/>
          </a:p>
          <a:p>
            <a:pPr indent="-342900" lvl="0" marL="457200" rtl="0" algn="l">
              <a:spcBef>
                <a:spcPts val="0"/>
              </a:spcBef>
              <a:spcAft>
                <a:spcPts val="0"/>
              </a:spcAft>
              <a:buSzPts val="1800"/>
              <a:buChar char="●"/>
            </a:pPr>
            <a:r>
              <a:rPr lang="en"/>
              <a:t>Noting that EV(A) = $3200 and EV(B) = $3000, which one will you choose?</a:t>
            </a:r>
            <a:endParaRPr/>
          </a:p>
          <a:p>
            <a:pPr indent="-342900" lvl="0" marL="457200" rtl="0" algn="l">
              <a:spcBef>
                <a:spcPts val="0"/>
              </a:spcBef>
              <a:spcAft>
                <a:spcPts val="0"/>
              </a:spcAft>
              <a:buSzPts val="1800"/>
              <a:buChar char="●"/>
            </a:pPr>
            <a:r>
              <a:rPr lang="en"/>
              <a:t>What if this lottery is offered to you a hundred times?</a:t>
            </a:r>
            <a:endParaRPr/>
          </a:p>
          <a:p>
            <a:pPr indent="-342900" lvl="0" marL="457200" rtl="0" algn="l">
              <a:spcBef>
                <a:spcPts val="0"/>
              </a:spcBef>
              <a:spcAft>
                <a:spcPts val="0"/>
              </a:spcAft>
              <a:buSzPts val="1800"/>
              <a:buChar char="●"/>
            </a:pPr>
            <a:r>
              <a:rPr lang="en"/>
              <a:t>What if you are a professional option trader dealing with hundreds of millions of dollars every day?</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1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Convex Utility of Money</a:t>
            </a:r>
            <a:endParaRPr/>
          </a:p>
        </p:txBody>
      </p:sp>
      <p:sp>
        <p:nvSpPr>
          <p:cNvPr id="855" name="Google Shape;855;p1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Utility of money is not linear, but follows a convex logistic curve</a:t>
            </a:r>
            <a:endParaRPr/>
          </a:p>
          <a:p>
            <a:pPr indent="-342900" lvl="0" marL="457200" rtl="0" algn="l">
              <a:spcBef>
                <a:spcPts val="0"/>
              </a:spcBef>
              <a:spcAft>
                <a:spcPts val="0"/>
              </a:spcAft>
              <a:buSzPts val="1800"/>
              <a:buChar char="●"/>
            </a:pPr>
            <a:r>
              <a:rPr lang="en"/>
              <a:t>Even though EV(A) &gt; EV(B), we still have EU(A) &lt; EU(B) </a:t>
            </a:r>
            <a:endParaRPr/>
          </a:p>
        </p:txBody>
      </p:sp>
      <p:pic>
        <p:nvPicPr>
          <p:cNvPr id="856" name="Google Shape;856;p141"/>
          <p:cNvPicPr preferRelativeResize="0"/>
          <p:nvPr/>
        </p:nvPicPr>
        <p:blipFill>
          <a:blip r:embed="rId3">
            <a:alphaModFix/>
          </a:blip>
          <a:stretch>
            <a:fillRect/>
          </a:stretch>
        </p:blipFill>
        <p:spPr>
          <a:xfrm>
            <a:off x="1766725" y="2030500"/>
            <a:ext cx="6028448" cy="28656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Agent vs. Principal</a:t>
            </a:r>
            <a:endParaRPr/>
          </a:p>
        </p:txBody>
      </p:sp>
      <p:sp>
        <p:nvSpPr>
          <p:cNvPr id="157" name="Google Shape;157;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Principal</a:t>
            </a:r>
            <a:r>
              <a:rPr lang="en"/>
              <a:t> determines the </a:t>
            </a:r>
            <a:r>
              <a:rPr lang="en"/>
              <a:t>performance</a:t>
            </a:r>
            <a:r>
              <a:rPr lang="en"/>
              <a:t> metric that is hardcoded in the agent structure: especially no wireheading allowed</a:t>
            </a:r>
            <a:endParaRPr/>
          </a:p>
          <a:p>
            <a:pPr indent="-342900" lvl="0" marL="457200" rtl="0" algn="l">
              <a:spcBef>
                <a:spcPts val="0"/>
              </a:spcBef>
              <a:spcAft>
                <a:spcPts val="0"/>
              </a:spcAft>
              <a:buSzPts val="1800"/>
              <a:buChar char="●"/>
            </a:pPr>
            <a:r>
              <a:rPr lang="en"/>
              <a:t>After acting, the agent cannot simply sit down and declare that all is for the best in the best of all possible worlds</a:t>
            </a:r>
            <a:endParaRPr/>
          </a:p>
          <a:p>
            <a:pPr indent="-342900" lvl="0" marL="457200" rtl="0" algn="l">
              <a:spcBef>
                <a:spcPts val="0"/>
              </a:spcBef>
              <a:spcAft>
                <a:spcPts val="0"/>
              </a:spcAft>
              <a:buSzPts val="1800"/>
              <a:buChar char="●"/>
            </a:pPr>
            <a:r>
              <a:rPr lang="en"/>
              <a:t>Environments determines the outcome, </a:t>
            </a:r>
            <a:r>
              <a:rPr lang="en"/>
              <a:t>principal</a:t>
            </a:r>
            <a:r>
              <a:rPr lang="en"/>
              <a:t> determines its value</a:t>
            </a:r>
            <a:endParaRPr/>
          </a:p>
          <a:p>
            <a:pPr indent="-342900" lvl="0" marL="457200" rtl="0" algn="l">
              <a:spcBef>
                <a:spcPts val="0"/>
              </a:spcBef>
              <a:spcAft>
                <a:spcPts val="0"/>
              </a:spcAft>
              <a:buSzPts val="1800"/>
              <a:buChar char="●"/>
            </a:pPr>
            <a:r>
              <a:rPr lang="en"/>
              <a:t>Value is expressed as utility, which may not be linear with respect to value</a:t>
            </a:r>
            <a:endParaRPr/>
          </a:p>
          <a:p>
            <a:pPr indent="-342900" lvl="0" marL="457200" rtl="0" algn="l">
              <a:spcBef>
                <a:spcPts val="0"/>
              </a:spcBef>
              <a:spcAft>
                <a:spcPts val="0"/>
              </a:spcAft>
              <a:buSzPts val="1800"/>
              <a:buChar char="●"/>
            </a:pPr>
            <a:r>
              <a:rPr lang="en"/>
              <a:t>This can make a difference if the outcomes have uncertainty</a:t>
            </a:r>
            <a:endParaRPr/>
          </a:p>
          <a:p>
            <a:pPr indent="0" lvl="0" marL="0" rtl="0" algn="l">
              <a:spcBef>
                <a:spcPts val="1200"/>
              </a:spcBef>
              <a:spcAft>
                <a:spcPts val="1200"/>
              </a:spcAft>
              <a:buNone/>
            </a:pPr>
            <a:r>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1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Principle of </a:t>
            </a:r>
            <a:r>
              <a:rPr lang="en"/>
              <a:t>Maximum Misery</a:t>
            </a:r>
            <a:endParaRPr/>
          </a:p>
        </p:txBody>
      </p:sp>
      <p:sp>
        <p:nvSpPr>
          <p:cNvPr id="862" name="Google Shape;862;p1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material on convex utility of money looks at only the positive side</a:t>
            </a:r>
            <a:endParaRPr/>
          </a:p>
          <a:p>
            <a:pPr indent="-342900" lvl="0" marL="457200" rtl="0" algn="l">
              <a:spcBef>
                <a:spcPts val="0"/>
              </a:spcBef>
              <a:spcAft>
                <a:spcPts val="0"/>
              </a:spcAft>
              <a:buSzPts val="1800"/>
              <a:buChar char="●"/>
            </a:pPr>
            <a:r>
              <a:rPr lang="en"/>
              <a:t>This coin has a flip side on the negative side of losses</a:t>
            </a:r>
            <a:endParaRPr/>
          </a:p>
          <a:p>
            <a:pPr indent="-342900" lvl="0" marL="457200" rtl="0" algn="l">
              <a:spcBef>
                <a:spcPts val="0"/>
              </a:spcBef>
              <a:spcAft>
                <a:spcPts val="0"/>
              </a:spcAft>
              <a:buSzPts val="1800"/>
              <a:buChar char="●"/>
            </a:pPr>
            <a:r>
              <a:rPr lang="en"/>
              <a:t>On the negative side of losses, the utility function is concave, so rational agents </a:t>
            </a:r>
            <a:r>
              <a:rPr lang="en"/>
              <a:t>suddenly</a:t>
            </a:r>
            <a:r>
              <a:rPr lang="en"/>
              <a:t> become </a:t>
            </a:r>
            <a:r>
              <a:rPr lang="en"/>
              <a:t>risk-seeking</a:t>
            </a:r>
            <a:endParaRPr/>
          </a:p>
          <a:p>
            <a:pPr indent="-342900" lvl="0" marL="457200" rtl="0" algn="l">
              <a:spcBef>
                <a:spcPts val="0"/>
              </a:spcBef>
              <a:spcAft>
                <a:spcPts val="0"/>
              </a:spcAft>
              <a:buSzPts val="1800"/>
              <a:buChar char="●"/>
            </a:pPr>
            <a:r>
              <a:rPr lang="en"/>
              <a:t>Once the losses are large enough, larger losses become meaningless</a:t>
            </a:r>
            <a:endParaRPr/>
          </a:p>
          <a:p>
            <a:pPr indent="-342900" lvl="0" marL="457200" rtl="0" algn="l">
              <a:spcBef>
                <a:spcPts val="0"/>
              </a:spcBef>
              <a:spcAft>
                <a:spcPts val="0"/>
              </a:spcAft>
              <a:buSzPts val="1800"/>
              <a:buChar char="●"/>
            </a:pPr>
            <a:r>
              <a:rPr lang="en"/>
              <a:t>Agent starts chasing losses with desperate bets</a:t>
            </a:r>
            <a:endParaRPr/>
          </a:p>
          <a:p>
            <a:pPr indent="-342900" lvl="0" marL="457200" rtl="0" algn="l">
              <a:spcBef>
                <a:spcPts val="0"/>
              </a:spcBef>
              <a:spcAft>
                <a:spcPts val="0"/>
              </a:spcAft>
              <a:buSzPts val="1800"/>
              <a:buChar char="●"/>
            </a:pPr>
            <a:r>
              <a:rPr lang="en"/>
              <a:t>Once you have lost all your savings, a double-or-nothing bet with 40% chance to win and 60% chance to lose starts looking quite rational</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1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of Certainty Insurance Premium</a:t>
            </a:r>
            <a:endParaRPr/>
          </a:p>
        </p:txBody>
      </p:sp>
      <p:sp>
        <p:nvSpPr>
          <p:cNvPr id="868" name="Google Shape;868;p1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Assume that for Joe, U($2500) is same as EU(</a:t>
            </a:r>
            <a:r>
              <a:rPr lang="en"/>
              <a:t>[0.8, $4000; 0.2, $0]</a:t>
            </a:r>
            <a:r>
              <a:rPr lang="en"/>
              <a:t>)</a:t>
            </a:r>
            <a:endParaRPr/>
          </a:p>
          <a:p>
            <a:pPr indent="-342900" lvl="0" marL="457200" rtl="0" algn="l">
              <a:spcBef>
                <a:spcPts val="0"/>
              </a:spcBef>
              <a:spcAft>
                <a:spcPts val="0"/>
              </a:spcAft>
              <a:buSzPts val="1800"/>
              <a:buChar char="●"/>
            </a:pPr>
            <a:r>
              <a:rPr lang="en"/>
              <a:t>$2500 is called Joe's certainty equivalent for lottery </a:t>
            </a:r>
            <a:r>
              <a:rPr lang="en"/>
              <a:t>[0.8, $4000; 0.2, $0]</a:t>
            </a:r>
            <a:endParaRPr/>
          </a:p>
          <a:p>
            <a:pPr indent="-342900" lvl="0" marL="457200" rtl="0" algn="l">
              <a:spcBef>
                <a:spcPts val="0"/>
              </a:spcBef>
              <a:spcAft>
                <a:spcPts val="0"/>
              </a:spcAft>
              <a:buSzPts val="1800"/>
              <a:buChar char="●"/>
            </a:pPr>
            <a:r>
              <a:rPr lang="en"/>
              <a:t>EV(</a:t>
            </a:r>
            <a:r>
              <a:rPr lang="en"/>
              <a:t>[0.8, $4000; 0.2, $0]</a:t>
            </a:r>
            <a:r>
              <a:rPr lang="en"/>
              <a:t>) = $3200</a:t>
            </a:r>
            <a:endParaRPr/>
          </a:p>
          <a:p>
            <a:pPr indent="-342900" lvl="0" marL="457200" rtl="0" algn="l">
              <a:spcBef>
                <a:spcPts val="0"/>
              </a:spcBef>
              <a:spcAft>
                <a:spcPts val="0"/>
              </a:spcAft>
              <a:buSzPts val="1800"/>
              <a:buChar char="●"/>
            </a:pPr>
            <a:r>
              <a:rPr lang="en"/>
              <a:t>This difference $3200 – $2500 = $700 is Joe's insurance premium</a:t>
            </a:r>
            <a:endParaRPr/>
          </a:p>
          <a:p>
            <a:pPr indent="-342900" lvl="0" marL="457200" rtl="0" algn="l">
              <a:spcBef>
                <a:spcPts val="0"/>
              </a:spcBef>
              <a:spcAft>
                <a:spcPts val="0"/>
              </a:spcAft>
              <a:buSzPts val="1800"/>
              <a:buChar char="●"/>
            </a:pPr>
            <a:r>
              <a:rPr lang="en"/>
              <a:t>G</a:t>
            </a:r>
            <a:r>
              <a:rPr lang="en"/>
              <a:t>iven the lottery [0.8, $4000; 0.2, $0], </a:t>
            </a:r>
            <a:r>
              <a:rPr lang="en"/>
              <a:t>Joe would be willing to trade this uncertainty for the </a:t>
            </a:r>
            <a:r>
              <a:rPr lang="en"/>
              <a:t>guaranteed </a:t>
            </a:r>
            <a:r>
              <a:rPr lang="en"/>
              <a:t>certainty of </a:t>
            </a:r>
            <a:r>
              <a:rPr lang="en"/>
              <a:t>lump sum of $2500</a:t>
            </a:r>
            <a:endParaRPr/>
          </a:p>
          <a:p>
            <a:pPr indent="-342900" lvl="0" marL="457200" rtl="0" algn="l">
              <a:spcBef>
                <a:spcPts val="0"/>
              </a:spcBef>
              <a:spcAft>
                <a:spcPts val="0"/>
              </a:spcAft>
              <a:buSzPts val="1800"/>
              <a:buChar char="●"/>
            </a:pPr>
            <a:r>
              <a:rPr lang="en"/>
              <a:t>For insurance company, money on this scale has essentially linear utility</a:t>
            </a:r>
            <a:endParaRPr/>
          </a:p>
          <a:p>
            <a:pPr indent="-342900" lvl="0" marL="457200" rtl="0" algn="l">
              <a:spcBef>
                <a:spcPts val="0"/>
              </a:spcBef>
              <a:spcAft>
                <a:spcPts val="0"/>
              </a:spcAft>
              <a:buSzPts val="1800"/>
              <a:buChar char="●"/>
            </a:pPr>
            <a:r>
              <a:rPr lang="en"/>
              <a:t>Trade has positive EV for insurance company but EV –$700 for Joe</a:t>
            </a:r>
            <a:endParaRPr/>
          </a:p>
          <a:p>
            <a:pPr indent="-342900" lvl="0" marL="457200" rtl="0" algn="l">
              <a:spcBef>
                <a:spcPts val="0"/>
              </a:spcBef>
              <a:spcAft>
                <a:spcPts val="0"/>
              </a:spcAft>
              <a:buSzPts val="1800"/>
              <a:buChar char="●"/>
            </a:pPr>
            <a:r>
              <a:rPr lang="en"/>
              <a:t>Yet trade is positive EU for both, so it can happen</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1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Allais Paradox</a:t>
            </a:r>
            <a:endParaRPr/>
          </a:p>
        </p:txBody>
      </p:sp>
      <p:sp>
        <p:nvSpPr>
          <p:cNvPr id="874" name="Google Shape;874;p1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the previous lotteries </a:t>
            </a:r>
            <a:r>
              <a:rPr lang="en"/>
              <a:t>A: [0.8, $4000; 0.2, $0] and B: [1.0, $3000]</a:t>
            </a:r>
            <a:endParaRPr/>
          </a:p>
          <a:p>
            <a:pPr indent="-342900" lvl="0" marL="457200" rtl="0" algn="l">
              <a:spcBef>
                <a:spcPts val="0"/>
              </a:spcBef>
              <a:spcAft>
                <a:spcPts val="0"/>
              </a:spcAft>
              <a:buSzPts val="1800"/>
              <a:buChar char="●"/>
            </a:pPr>
            <a:r>
              <a:rPr lang="en"/>
              <a:t>Most people rationally choose lottery A</a:t>
            </a:r>
            <a:endParaRPr/>
          </a:p>
          <a:p>
            <a:pPr indent="-342900" lvl="0" marL="457200" rtl="0" algn="l">
              <a:spcBef>
                <a:spcPts val="0"/>
              </a:spcBef>
              <a:spcAft>
                <a:spcPts val="0"/>
              </a:spcAft>
              <a:buSzPts val="1800"/>
              <a:buChar char="●"/>
            </a:pPr>
            <a:r>
              <a:rPr lang="en"/>
              <a:t>Consider lotteries C: [0.2, $4000, 0.8, $0] and D: [0.25, $3000, 0.75, $0]</a:t>
            </a:r>
            <a:endParaRPr/>
          </a:p>
          <a:p>
            <a:pPr indent="-342900" lvl="0" marL="457200" rtl="0" algn="l">
              <a:spcBef>
                <a:spcPts val="0"/>
              </a:spcBef>
              <a:spcAft>
                <a:spcPts val="0"/>
              </a:spcAft>
              <a:buSzPts val="1800"/>
              <a:buChar char="●"/>
            </a:pPr>
            <a:r>
              <a:rPr lang="en"/>
              <a:t>No certain money available, most likely outcome getting nothing</a:t>
            </a:r>
            <a:endParaRPr/>
          </a:p>
          <a:p>
            <a:pPr indent="-342900" lvl="0" marL="457200" rtl="0" algn="l">
              <a:spcBef>
                <a:spcPts val="0"/>
              </a:spcBef>
              <a:spcAft>
                <a:spcPts val="0"/>
              </a:spcAft>
              <a:buSzPts val="1800"/>
              <a:buChar char="●"/>
            </a:pPr>
            <a:r>
              <a:rPr lang="en"/>
              <a:t>EV(C) = $800, EV(D) = $750</a:t>
            </a:r>
            <a:endParaRPr/>
          </a:p>
          <a:p>
            <a:pPr indent="-342900" lvl="0" marL="457200" rtl="0" algn="l">
              <a:spcBef>
                <a:spcPts val="0"/>
              </a:spcBef>
              <a:spcAft>
                <a:spcPts val="0"/>
              </a:spcAft>
              <a:buSzPts val="1800"/>
              <a:buChar char="●"/>
            </a:pPr>
            <a:r>
              <a:rPr lang="en"/>
              <a:t>Most people rationally choose C over D</a:t>
            </a:r>
            <a:endParaRPr/>
          </a:p>
          <a:p>
            <a:pPr indent="-342900" lvl="0" marL="457200" rtl="0" algn="l">
              <a:spcBef>
                <a:spcPts val="0"/>
              </a:spcBef>
              <a:spcAft>
                <a:spcPts val="0"/>
              </a:spcAft>
              <a:buSzPts val="1800"/>
              <a:buChar char="●"/>
            </a:pPr>
            <a:r>
              <a:rPr lang="en"/>
              <a:t>However, what happens if we compare these decisions using utility theory?</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1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Allais Paradox Contradiction</a:t>
            </a:r>
            <a:endParaRPr/>
          </a:p>
        </p:txBody>
      </p:sp>
      <p:sp>
        <p:nvSpPr>
          <p:cNvPr id="880" name="Google Shape;880;p1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 ≻ A, so 0.8U($4000) + 0.2U($0) &lt; U($3000)</a:t>
            </a:r>
            <a:endParaRPr/>
          </a:p>
          <a:p>
            <a:pPr indent="-342900" lvl="0" marL="457200" rtl="0" algn="l">
              <a:spcBef>
                <a:spcPts val="0"/>
              </a:spcBef>
              <a:spcAft>
                <a:spcPts val="0"/>
              </a:spcAft>
              <a:buSzPts val="1800"/>
              <a:buChar char="●"/>
            </a:pPr>
            <a:r>
              <a:rPr lang="en"/>
              <a:t>C ≻ D, so 0.2U($4000) + 0.8U($0) &gt; 0.25U($3000) + 0.75U($0)</a:t>
            </a:r>
            <a:endParaRPr/>
          </a:p>
          <a:p>
            <a:pPr indent="-342900" lvl="0" marL="457200" rtl="0" algn="l">
              <a:spcBef>
                <a:spcPts val="0"/>
              </a:spcBef>
              <a:spcAft>
                <a:spcPts val="0"/>
              </a:spcAft>
              <a:buSzPts val="1800"/>
              <a:buChar char="●"/>
            </a:pPr>
            <a:r>
              <a:rPr lang="en"/>
              <a:t>Since utility functions can be shifted without affect the rational action, let us fix U($0) = 0 (it is important to note that this isn't the case in general)</a:t>
            </a:r>
            <a:endParaRPr/>
          </a:p>
          <a:p>
            <a:pPr indent="-342900" lvl="0" marL="457200" rtl="0" algn="l">
              <a:spcBef>
                <a:spcPts val="0"/>
              </a:spcBef>
              <a:spcAft>
                <a:spcPts val="0"/>
              </a:spcAft>
              <a:buSzPts val="1800"/>
              <a:buChar char="●"/>
            </a:pPr>
            <a:r>
              <a:rPr lang="en"/>
              <a:t>Simplifying previous equations this way, we get</a:t>
            </a:r>
            <a:br>
              <a:rPr lang="en"/>
            </a:br>
            <a:r>
              <a:rPr lang="en"/>
              <a:t>0.8U($4000) &lt; U($3000)</a:t>
            </a:r>
            <a:br>
              <a:rPr lang="en"/>
            </a:br>
            <a:r>
              <a:rPr lang="en"/>
              <a:t>0.2U($4000) &gt; 0.25U($3000)</a:t>
            </a:r>
            <a:endParaRPr/>
          </a:p>
          <a:p>
            <a:pPr indent="-342900" lvl="0" marL="457200" rtl="0" algn="l">
              <a:spcBef>
                <a:spcPts val="0"/>
              </a:spcBef>
              <a:spcAft>
                <a:spcPts val="0"/>
              </a:spcAft>
              <a:buSzPts val="1800"/>
              <a:buChar char="●"/>
            </a:pPr>
            <a:r>
              <a:rPr lang="en"/>
              <a:t>Multiply both sides of lower equation by 4 to see the contradiction!</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1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Factors of Rationality</a:t>
            </a:r>
            <a:endParaRPr/>
          </a:p>
        </p:txBody>
      </p:sp>
      <p:sp>
        <p:nvSpPr>
          <p:cNvPr id="886" name="Google Shape;886;p14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choosing an uncertain action, resulting loss has an additional sting compared to certainty that was available as an option in the beginning</a:t>
            </a:r>
            <a:endParaRPr/>
          </a:p>
          <a:p>
            <a:pPr indent="-342900" lvl="0" marL="457200" rtl="0" algn="l">
              <a:spcBef>
                <a:spcPts val="0"/>
              </a:spcBef>
              <a:spcAft>
                <a:spcPts val="0"/>
              </a:spcAft>
              <a:buSzPts val="1800"/>
              <a:buChar char="●"/>
            </a:pPr>
            <a:r>
              <a:rPr lang="en"/>
              <a:t>This especially when other people are watching us from the peanut gallery</a:t>
            </a:r>
            <a:endParaRPr/>
          </a:p>
          <a:p>
            <a:pPr indent="-342900" lvl="0" marL="457200" rtl="0" algn="l">
              <a:spcBef>
                <a:spcPts val="0"/>
              </a:spcBef>
              <a:spcAft>
                <a:spcPts val="0"/>
              </a:spcAft>
              <a:buSzPts val="1800"/>
              <a:buChar char="●"/>
            </a:pPr>
            <a:r>
              <a:rPr lang="en"/>
              <a:t>Anchoring to baseline: a gambler who first wins $1000 and then loses it will end up feeling worse than a gambler who first loses $1000 and then wins it back, despite the fact that both gamblers started and ended the same</a:t>
            </a:r>
            <a:endParaRPr/>
          </a:p>
          <a:p>
            <a:pPr indent="-342900" lvl="0" marL="457200" rtl="0" algn="l">
              <a:spcBef>
                <a:spcPts val="0"/>
              </a:spcBef>
              <a:spcAft>
                <a:spcPts val="0"/>
              </a:spcAft>
              <a:buSzPts val="1800"/>
              <a:buChar char="●"/>
            </a:pPr>
            <a:r>
              <a:rPr lang="en"/>
              <a:t>Human tendency to add up the gains of alternative actions to compare with actual outcome, despite these actions being mutually exclusive</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1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Multiagent Decisions</a:t>
            </a:r>
            <a:endParaRPr/>
          </a:p>
        </p:txBody>
      </p:sp>
      <p:sp>
        <p:nvSpPr>
          <p:cNvPr id="892" name="Google Shape;892;p14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Example: three friends together rent a three-bedroom apartment, and all three value the three bedrooms A, B and C as A ≻ B ≻ C</a:t>
            </a:r>
            <a:endParaRPr/>
          </a:p>
          <a:p>
            <a:pPr indent="-342900" lvl="0" marL="457200" rtl="0" algn="l">
              <a:spcBef>
                <a:spcPts val="0"/>
              </a:spcBef>
              <a:spcAft>
                <a:spcPts val="0"/>
              </a:spcAft>
              <a:buSzPts val="1800"/>
              <a:buChar char="●"/>
            </a:pPr>
            <a:r>
              <a:rPr lang="en"/>
              <a:t>How to determine </a:t>
            </a:r>
            <a:r>
              <a:rPr lang="en"/>
              <a:t>fairly</a:t>
            </a:r>
            <a:r>
              <a:rPr lang="en"/>
              <a:t> which friend gets which bedroom?</a:t>
            </a:r>
            <a:endParaRPr/>
          </a:p>
          <a:p>
            <a:pPr indent="-342900" lvl="0" marL="457200" rtl="0" algn="l">
              <a:spcBef>
                <a:spcPts val="0"/>
              </a:spcBef>
              <a:spcAft>
                <a:spcPts val="0"/>
              </a:spcAft>
              <a:buSzPts val="1800"/>
              <a:buChar char="●"/>
            </a:pPr>
            <a:r>
              <a:rPr lang="en"/>
              <a:t>Since we can't pop open their heads to measure their hedonic preferences, must convert their preferences into something that can be measured</a:t>
            </a:r>
            <a:endParaRPr/>
          </a:p>
          <a:p>
            <a:pPr indent="-342900" lvl="0" marL="457200" rtl="0" algn="l">
              <a:spcBef>
                <a:spcPts val="0"/>
              </a:spcBef>
              <a:spcAft>
                <a:spcPts val="0"/>
              </a:spcAft>
              <a:buSzPts val="1800"/>
              <a:buChar char="●"/>
            </a:pPr>
            <a:r>
              <a:rPr lang="en"/>
              <a:t>Simple solution: Auction of the bedrooms as </a:t>
            </a:r>
            <a:r>
              <a:rPr lang="en"/>
              <a:t>share</a:t>
            </a:r>
            <a:r>
              <a:rPr lang="en"/>
              <a:t> of rent</a:t>
            </a:r>
            <a:endParaRPr/>
          </a:p>
          <a:p>
            <a:pPr indent="-342900" lvl="0" marL="457200" rtl="0" algn="l">
              <a:spcBef>
                <a:spcPts val="0"/>
              </a:spcBef>
              <a:spcAft>
                <a:spcPts val="0"/>
              </a:spcAft>
              <a:buSzPts val="1800"/>
              <a:buChar char="●"/>
            </a:pPr>
            <a:r>
              <a:rPr lang="en"/>
              <a:t>Use price signals to measure preferences</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1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Multiagent Decisions With Indifference Principle</a:t>
            </a:r>
            <a:endParaRPr/>
          </a:p>
        </p:txBody>
      </p:sp>
      <p:sp>
        <p:nvSpPr>
          <p:cNvPr id="898" name="Google Shape;898;p1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Another solution is based on the observation that the bedroom A gives most utility for the friend who is willing to risk most to get it</a:t>
            </a:r>
            <a:endParaRPr/>
          </a:p>
          <a:p>
            <a:pPr indent="-342900" lvl="0" marL="457200" rtl="0" algn="l">
              <a:spcBef>
                <a:spcPts val="0"/>
              </a:spcBef>
              <a:spcAft>
                <a:spcPts val="0"/>
              </a:spcAft>
              <a:buSzPts val="1800"/>
              <a:buChar char="●"/>
            </a:pPr>
            <a:r>
              <a:rPr lang="en"/>
              <a:t>Have each friend choose probability </a:t>
            </a:r>
            <a:r>
              <a:rPr i="1" lang="en"/>
              <a:t>p</a:t>
            </a:r>
            <a:r>
              <a:rPr lang="en"/>
              <a:t> that would make them indifferent between [</a:t>
            </a:r>
            <a:r>
              <a:rPr i="1" lang="en"/>
              <a:t>p</a:t>
            </a:r>
            <a:r>
              <a:rPr lang="en"/>
              <a:t>, A: 1 – </a:t>
            </a:r>
            <a:r>
              <a:rPr i="1" lang="en"/>
              <a:t>p</a:t>
            </a:r>
            <a:r>
              <a:rPr lang="en"/>
              <a:t>, C] and B</a:t>
            </a:r>
            <a:endParaRPr/>
          </a:p>
          <a:p>
            <a:pPr indent="-342900" lvl="0" marL="457200" rtl="0" algn="l">
              <a:spcBef>
                <a:spcPts val="0"/>
              </a:spcBef>
              <a:spcAft>
                <a:spcPts val="0"/>
              </a:spcAft>
              <a:buSzPts val="1800"/>
              <a:buChar char="●"/>
            </a:pPr>
            <a:r>
              <a:rPr lang="en"/>
              <a:t>Starting from friend with lowest </a:t>
            </a:r>
            <a:r>
              <a:rPr i="1" lang="en"/>
              <a:t>p</a:t>
            </a:r>
            <a:r>
              <a:rPr lang="en"/>
              <a:t>, flip a </a:t>
            </a:r>
            <a:r>
              <a:rPr i="1" lang="en"/>
              <a:t>p</a:t>
            </a:r>
            <a:r>
              <a:rPr lang="en"/>
              <a:t>-weighted coin</a:t>
            </a:r>
            <a:endParaRPr/>
          </a:p>
          <a:p>
            <a:pPr indent="-342900" lvl="0" marL="457200" rtl="0" algn="l">
              <a:spcBef>
                <a:spcPts val="0"/>
              </a:spcBef>
              <a:spcAft>
                <a:spcPts val="0"/>
              </a:spcAft>
              <a:buSzPts val="1800"/>
              <a:buChar char="●"/>
            </a:pPr>
            <a:r>
              <a:rPr lang="en"/>
              <a:t>That friend gets either the bedroom A or bedroom C based on that coin</a:t>
            </a:r>
            <a:endParaRPr/>
          </a:p>
          <a:p>
            <a:pPr indent="-342900" lvl="0" marL="457200" rtl="0" algn="l">
              <a:spcBef>
                <a:spcPts val="0"/>
              </a:spcBef>
              <a:spcAft>
                <a:spcPts val="0"/>
              </a:spcAft>
              <a:buSzPts val="1800"/>
              <a:buChar char="●"/>
            </a:pPr>
            <a:r>
              <a:rPr lang="en"/>
              <a:t>The other two friends divide the other two rooms the same way</a:t>
            </a:r>
            <a:endParaRPr/>
          </a:p>
          <a:p>
            <a:pPr indent="-342900" lvl="0" marL="457200" rtl="0" algn="l">
              <a:spcBef>
                <a:spcPts val="0"/>
              </a:spcBef>
              <a:spcAft>
                <a:spcPts val="0"/>
              </a:spcAft>
              <a:buSzPts val="1800"/>
              <a:buChar char="●"/>
            </a:pPr>
            <a:r>
              <a:rPr lang="en"/>
              <a:t>Example of mechanism design that enforces honesty: no friend can gain by lying about their preferences about </a:t>
            </a:r>
            <a:r>
              <a:rPr i="1" lang="en"/>
              <a:t>p</a:t>
            </a:r>
            <a:endParaRPr i="1"/>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1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Vickrey Auction</a:t>
            </a:r>
            <a:endParaRPr/>
          </a:p>
        </p:txBody>
      </p:sp>
      <p:sp>
        <p:nvSpPr>
          <p:cNvPr id="904" name="Google Shape;904;p1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an ordinary sealed-bid auction, an agent with additional knowledge about the true value of an underappreciated item may gain by lowballing its bid</a:t>
            </a:r>
            <a:endParaRPr/>
          </a:p>
          <a:p>
            <a:pPr indent="-342900" lvl="0" marL="457200" rtl="0" algn="l">
              <a:spcBef>
                <a:spcPts val="0"/>
              </a:spcBef>
              <a:spcAft>
                <a:spcPts val="0"/>
              </a:spcAft>
              <a:buSzPts val="1800"/>
              <a:buChar char="●"/>
            </a:pPr>
            <a:r>
              <a:rPr lang="en"/>
              <a:t>Simple mechanism design solution of Vickrey Auction: the highest bid wins, but the winner has to pay only the second highest bid!</a:t>
            </a:r>
            <a:endParaRPr/>
          </a:p>
          <a:p>
            <a:pPr indent="-342900" lvl="0" marL="457200" rtl="0" algn="l">
              <a:spcBef>
                <a:spcPts val="0"/>
              </a:spcBef>
              <a:spcAft>
                <a:spcPts val="0"/>
              </a:spcAft>
              <a:buSzPts val="1800"/>
              <a:buChar char="●"/>
            </a:pPr>
            <a:r>
              <a:rPr lang="en"/>
              <a:t>Assume agent truly values the item at $P, but bids $B so that B &lt; P </a:t>
            </a:r>
            <a:endParaRPr/>
          </a:p>
          <a:p>
            <a:pPr indent="-342900" lvl="0" marL="457200" rtl="0" algn="l">
              <a:spcBef>
                <a:spcPts val="0"/>
              </a:spcBef>
              <a:spcAft>
                <a:spcPts val="0"/>
              </a:spcAft>
              <a:buSzPts val="1800"/>
              <a:buChar char="●"/>
            </a:pPr>
            <a:r>
              <a:rPr lang="en"/>
              <a:t>Let the winning bid equal $W: three possible cases</a:t>
            </a:r>
            <a:endParaRPr/>
          </a:p>
          <a:p>
            <a:pPr indent="-342900" lvl="0" marL="457200" rtl="0" algn="l">
              <a:spcBef>
                <a:spcPts val="0"/>
              </a:spcBef>
              <a:spcAft>
                <a:spcPts val="0"/>
              </a:spcAft>
              <a:buSzPts val="1800"/>
              <a:buChar char="●"/>
            </a:pPr>
            <a:r>
              <a:rPr lang="en"/>
              <a:t>If P &lt; W, also B &lt; W, so bidding less wouldn't have made a difference</a:t>
            </a:r>
            <a:endParaRPr/>
          </a:p>
          <a:p>
            <a:pPr indent="-342900" lvl="0" marL="457200" rtl="0" algn="l">
              <a:spcBef>
                <a:spcPts val="0"/>
              </a:spcBef>
              <a:spcAft>
                <a:spcPts val="0"/>
              </a:spcAft>
              <a:buSzPts val="1800"/>
              <a:buChar char="●"/>
            </a:pPr>
            <a:r>
              <a:rPr lang="en"/>
              <a:t>If P &gt; W but B &lt; W, agent missed opportunity to pay $W for value of $P</a:t>
            </a:r>
            <a:endParaRPr/>
          </a:p>
          <a:p>
            <a:pPr indent="-342900" lvl="0" marL="457200" rtl="0" algn="l">
              <a:spcBef>
                <a:spcPts val="0"/>
              </a:spcBef>
              <a:spcAft>
                <a:spcPts val="0"/>
              </a:spcAft>
              <a:buSzPts val="1800"/>
              <a:buChar char="●"/>
            </a:pPr>
            <a:r>
              <a:rPr lang="en"/>
              <a:t>If B &gt; W, bidding $B is same as bidding $P, </a:t>
            </a:r>
            <a:r>
              <a:rPr lang="en"/>
              <a:t>makes no difference</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1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With Simultaneous Moves</a:t>
            </a:r>
            <a:endParaRPr/>
          </a:p>
        </p:txBody>
      </p:sp>
      <p:sp>
        <p:nvSpPr>
          <p:cNvPr id="910" name="Google Shape;910;p1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Previous lecture on game playing assumed alternating moves</a:t>
            </a:r>
            <a:endParaRPr/>
          </a:p>
          <a:p>
            <a:pPr indent="-342900" lvl="0" marL="457200" rtl="0" algn="l">
              <a:spcBef>
                <a:spcPts val="0"/>
              </a:spcBef>
              <a:spcAft>
                <a:spcPts val="0"/>
              </a:spcAft>
              <a:buSzPts val="1800"/>
              <a:buChar char="●"/>
            </a:pPr>
            <a:r>
              <a:rPr lang="en"/>
              <a:t>When two players have to make their moves simultaneously, game is no longer a tree, but a payoff matrix</a:t>
            </a:r>
            <a:endParaRPr/>
          </a:p>
          <a:p>
            <a:pPr indent="-342900" lvl="0" marL="457200" rtl="0" algn="l">
              <a:spcBef>
                <a:spcPts val="0"/>
              </a:spcBef>
              <a:spcAft>
                <a:spcPts val="0"/>
              </a:spcAft>
              <a:buSzPts val="1800"/>
              <a:buChar char="●"/>
            </a:pPr>
            <a:r>
              <a:rPr lang="en"/>
              <a:t>Rows are moves of first player, columns are moves of second player</a:t>
            </a:r>
            <a:endParaRPr/>
          </a:p>
          <a:p>
            <a:pPr indent="-342900" lvl="0" marL="457200" rtl="0" algn="l">
              <a:spcBef>
                <a:spcPts val="0"/>
              </a:spcBef>
              <a:spcAft>
                <a:spcPts val="0"/>
              </a:spcAft>
              <a:buSzPts val="1800"/>
              <a:buChar char="●"/>
            </a:pPr>
            <a:r>
              <a:rPr lang="en"/>
              <a:t>Entries of payoff matrix give the outcomes for both players</a:t>
            </a:r>
            <a:endParaRPr/>
          </a:p>
          <a:p>
            <a:pPr indent="-342900" lvl="0" marL="457200" rtl="0" algn="l">
              <a:spcBef>
                <a:spcPts val="0"/>
              </a:spcBef>
              <a:spcAft>
                <a:spcPts val="0"/>
              </a:spcAft>
              <a:buSzPts val="1800"/>
              <a:buChar char="●"/>
            </a:pPr>
            <a:r>
              <a:rPr lang="en"/>
              <a:t>In zero-sum game sufficient to give outcome for row player</a:t>
            </a:r>
            <a:endParaRPr/>
          </a:p>
          <a:p>
            <a:pPr indent="-342900" lvl="0" marL="457200" rtl="0" algn="l">
              <a:spcBef>
                <a:spcPts val="0"/>
              </a:spcBef>
              <a:spcAft>
                <a:spcPts val="0"/>
              </a:spcAft>
              <a:buSzPts val="1800"/>
              <a:buChar char="●"/>
            </a:pPr>
            <a:r>
              <a:rPr lang="en"/>
              <a:t>If the game </a:t>
            </a:r>
            <a:r>
              <a:rPr lang="en"/>
              <a:t>consists of multiple moves, evaluate subgames recursively</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1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Game</a:t>
            </a:r>
            <a:endParaRPr/>
          </a:p>
        </p:txBody>
      </p:sp>
      <p:sp>
        <p:nvSpPr>
          <p:cNvPr id="916" name="Google Shape;916;p1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the zero-sum game with the following payoffs for row player: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How to solve the Nash equilibrium?</a:t>
            </a:r>
            <a:endParaRPr/>
          </a:p>
          <a:p>
            <a:pPr indent="-342900" lvl="0" marL="457200" rtl="0" algn="l">
              <a:spcBef>
                <a:spcPts val="0"/>
              </a:spcBef>
              <a:spcAft>
                <a:spcPts val="0"/>
              </a:spcAft>
              <a:buSzPts val="1800"/>
              <a:buChar char="●"/>
            </a:pPr>
            <a:r>
              <a:rPr lang="en"/>
              <a:t>Deterministic strategies can't be Nash equilibria: must randomize moves </a:t>
            </a:r>
            <a:endParaRPr/>
          </a:p>
          <a:p>
            <a:pPr indent="0" lvl="0" marL="0" rtl="0" algn="l">
              <a:spcBef>
                <a:spcPts val="1200"/>
              </a:spcBef>
              <a:spcAft>
                <a:spcPts val="1200"/>
              </a:spcAft>
              <a:buNone/>
            </a:pPr>
            <a:r>
              <a:t/>
            </a:r>
            <a:endParaRPr/>
          </a:p>
        </p:txBody>
      </p:sp>
      <p:graphicFrame>
        <p:nvGraphicFramePr>
          <p:cNvPr id="917" name="Google Shape;917;p151"/>
          <p:cNvGraphicFramePr/>
          <p:nvPr/>
        </p:nvGraphicFramePr>
        <p:xfrm>
          <a:off x="952500" y="1801650"/>
          <a:ext cx="3000000" cy="3000000"/>
        </p:xfrm>
        <a:graphic>
          <a:graphicData uri="http://schemas.openxmlformats.org/drawingml/2006/table">
            <a:tbl>
              <a:tblPr>
                <a:noFill/>
                <a:tableStyleId>{109B00E2-08B5-4F09-87CD-53CB2B8DA8CD}</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B1</a:t>
                      </a:r>
                      <a:endParaRPr/>
                    </a:p>
                  </a:txBody>
                  <a:tcPr marT="91425" marB="91425" marR="91425" marL="91425"/>
                </a:tc>
                <a:tc>
                  <a:txBody>
                    <a:bodyPr/>
                    <a:lstStyle/>
                    <a:p>
                      <a:pPr indent="0" lvl="0" marL="0" rtl="0" algn="l">
                        <a:spcBef>
                          <a:spcPts val="0"/>
                        </a:spcBef>
                        <a:spcAft>
                          <a:spcPts val="0"/>
                        </a:spcAft>
                        <a:buNone/>
                      </a:pPr>
                      <a:r>
                        <a:rPr lang="en"/>
                        <a:t>B2</a:t>
                      </a:r>
                      <a:endParaRPr/>
                    </a:p>
                  </a:txBody>
                  <a:tcPr marT="91425" marB="91425" marR="91425" marL="91425"/>
                </a:tc>
              </a:tr>
              <a:tr h="381000">
                <a:tc>
                  <a:txBody>
                    <a:bodyPr/>
                    <a:lstStyle/>
                    <a:p>
                      <a:pPr indent="0" lvl="0" marL="0" rtl="0" algn="l">
                        <a:spcBef>
                          <a:spcPts val="0"/>
                        </a:spcBef>
                        <a:spcAft>
                          <a:spcPts val="0"/>
                        </a:spcAft>
                        <a:buNone/>
                      </a:pPr>
                      <a:r>
                        <a:rPr lang="en"/>
                        <a:t>A1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r>
              <a:tr h="381000">
                <a:tc>
                  <a:txBody>
                    <a:bodyPr/>
                    <a:lstStyle/>
                    <a:p>
                      <a:pPr indent="0" lvl="0" marL="0" rtl="0" algn="l">
                        <a:spcBef>
                          <a:spcPts val="0"/>
                        </a:spcBef>
                        <a:spcAft>
                          <a:spcPts val="0"/>
                        </a:spcAft>
                        <a:buNone/>
                      </a:pPr>
                      <a:r>
                        <a:rPr lang="en"/>
                        <a:t>A2</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Spam Filter Agent</a:t>
            </a:r>
            <a:endParaRPr/>
          </a:p>
        </p:txBody>
      </p:sp>
      <p:sp>
        <p:nvSpPr>
          <p:cNvPr id="163" name="Google Shape;163;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Classic example of a computer agent serving the human principal</a:t>
            </a:r>
            <a:endParaRPr/>
          </a:p>
          <a:p>
            <a:pPr indent="-342900" lvl="0" marL="457200" rtl="0" algn="l">
              <a:spcBef>
                <a:spcPts val="0"/>
              </a:spcBef>
              <a:spcAft>
                <a:spcPts val="0"/>
              </a:spcAft>
              <a:buSzPts val="1800"/>
              <a:buChar char="●"/>
            </a:pPr>
            <a:r>
              <a:rPr lang="en"/>
              <a:t>Episodic environment where each incoming email is an </a:t>
            </a:r>
            <a:r>
              <a:rPr lang="en"/>
              <a:t>independent</a:t>
            </a:r>
            <a:r>
              <a:rPr lang="en"/>
              <a:t> episode</a:t>
            </a:r>
            <a:endParaRPr/>
          </a:p>
          <a:p>
            <a:pPr indent="-342900" lvl="0" marL="457200" rtl="0" algn="l">
              <a:spcBef>
                <a:spcPts val="0"/>
              </a:spcBef>
              <a:spcAft>
                <a:spcPts val="0"/>
              </a:spcAft>
              <a:buSzPts val="1800"/>
              <a:buChar char="●"/>
            </a:pPr>
            <a:r>
              <a:rPr lang="en"/>
              <a:t>Two possible actions: classify that email as "spam" or "ham"</a:t>
            </a:r>
            <a:endParaRPr/>
          </a:p>
          <a:p>
            <a:pPr indent="-342900" lvl="0" marL="457200" rtl="0" algn="l">
              <a:spcBef>
                <a:spcPts val="0"/>
              </a:spcBef>
              <a:spcAft>
                <a:spcPts val="0"/>
              </a:spcAft>
              <a:buSzPts val="1800"/>
              <a:buChar char="●"/>
            </a:pPr>
            <a:r>
              <a:rPr lang="en"/>
              <a:t>Four possible outcomes; true and false positives, true and false negatives</a:t>
            </a:r>
            <a:endParaRPr/>
          </a:p>
          <a:p>
            <a:pPr indent="-342900" lvl="0" marL="457200" rtl="0" algn="l">
              <a:spcBef>
                <a:spcPts val="0"/>
              </a:spcBef>
              <a:spcAft>
                <a:spcPts val="0"/>
              </a:spcAft>
              <a:buSzPts val="1800"/>
              <a:buChar char="●"/>
            </a:pPr>
            <a:r>
              <a:rPr lang="en"/>
              <a:t>Performance measure given as a payoff matrix </a:t>
            </a:r>
            <a:r>
              <a:rPr lang="en"/>
              <a:t>for</a:t>
            </a:r>
            <a:r>
              <a:rPr lang="en"/>
              <a:t> the four outcomes</a:t>
            </a:r>
            <a:endParaRPr/>
          </a:p>
          <a:p>
            <a:pPr indent="-342900" lvl="0" marL="457200" rtl="0" algn="l">
              <a:spcBef>
                <a:spcPts val="0"/>
              </a:spcBef>
              <a:spcAft>
                <a:spcPts val="0"/>
              </a:spcAft>
              <a:buSzPts val="1800"/>
              <a:buChar char="●"/>
            </a:pPr>
            <a:r>
              <a:rPr lang="en"/>
              <a:t>Threshold for sensitivity for discarding the email depends on the relative costs false positives and negatives compared to true classifications</a:t>
            </a:r>
            <a:endParaRPr/>
          </a:p>
          <a:p>
            <a:pPr indent="-342900" lvl="0" marL="457200" rtl="0" algn="l">
              <a:spcBef>
                <a:spcPts val="0"/>
              </a:spcBef>
              <a:spcAft>
                <a:spcPts val="0"/>
              </a:spcAft>
              <a:buSzPts val="1800"/>
              <a:buChar char="●"/>
            </a:pPr>
            <a:r>
              <a:rPr lang="en"/>
              <a:t>Also depends on </a:t>
            </a:r>
            <a:r>
              <a:rPr lang="en"/>
              <a:t>actual </a:t>
            </a:r>
            <a:r>
              <a:rPr lang="en"/>
              <a:t>frequencies of spam and ham emails</a:t>
            </a:r>
            <a:endParaRPr/>
          </a:p>
          <a:p>
            <a:pPr indent="-342900" lvl="0" marL="457200" rtl="0" algn="l">
              <a:spcBef>
                <a:spcPts val="0"/>
              </a:spcBef>
              <a:spcAft>
                <a:spcPts val="0"/>
              </a:spcAft>
              <a:buSzPts val="1800"/>
              <a:buChar char="●"/>
            </a:pPr>
            <a:r>
              <a:rPr lang="en"/>
              <a:t>Done with Bayesian analysis, to be examined in Module 9</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1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Principle of Indifference</a:t>
            </a:r>
            <a:endParaRPr/>
          </a:p>
        </p:txBody>
      </p:sp>
      <p:sp>
        <p:nvSpPr>
          <p:cNvPr id="923" name="Google Shape;923;p1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Somewhat counterintuitive solution is to play so that you are indifferent to </a:t>
            </a:r>
            <a:r>
              <a:rPr lang="en"/>
              <a:t>opponent</a:t>
            </a:r>
            <a:r>
              <a:rPr lang="en"/>
              <a:t>'s strategy, so they can choose their moves any way they wish</a:t>
            </a:r>
            <a:endParaRPr/>
          </a:p>
          <a:p>
            <a:pPr indent="-342900" lvl="0" marL="457200" rtl="0" algn="l">
              <a:spcBef>
                <a:spcPts val="0"/>
              </a:spcBef>
              <a:spcAft>
                <a:spcPts val="0"/>
              </a:spcAft>
              <a:buSzPts val="1800"/>
              <a:buChar char="●"/>
            </a:pPr>
            <a:r>
              <a:rPr lang="en"/>
              <a:t>This is how Nash equilibria work: opponent can't improve their lot by deviating from his Nash equilibrium strategy</a:t>
            </a:r>
            <a:endParaRPr/>
          </a:p>
          <a:p>
            <a:pPr indent="-342900" lvl="0" marL="457200" rtl="0" algn="l">
              <a:spcBef>
                <a:spcPts val="0"/>
              </a:spcBef>
              <a:spcAft>
                <a:spcPts val="0"/>
              </a:spcAft>
              <a:buSzPts val="1800"/>
              <a:buChar char="●"/>
            </a:pPr>
            <a:r>
              <a:rPr lang="en"/>
              <a:t>Player A should choose the randomizing strategy so that E(B1) = E(B2)</a:t>
            </a:r>
            <a:endParaRPr/>
          </a:p>
          <a:p>
            <a:pPr indent="-342900" lvl="0" marL="457200" rtl="0" algn="l">
              <a:spcBef>
                <a:spcPts val="0"/>
              </a:spcBef>
              <a:spcAft>
                <a:spcPts val="0"/>
              </a:spcAft>
              <a:buSzPts val="1800"/>
              <a:buChar char="●"/>
            </a:pPr>
            <a:r>
              <a:rPr lang="en"/>
              <a:t>Player A chooses move A1 with probability </a:t>
            </a:r>
            <a:r>
              <a:rPr i="1" lang="en"/>
              <a:t>p</a:t>
            </a:r>
            <a:r>
              <a:rPr lang="en"/>
              <a:t>, and move A2 with 1 – </a:t>
            </a:r>
            <a:r>
              <a:rPr i="1" lang="en"/>
              <a:t>p</a:t>
            </a:r>
            <a:endParaRPr/>
          </a:p>
          <a:p>
            <a:pPr indent="-342900" lvl="0" marL="457200" rtl="0" algn="l">
              <a:spcBef>
                <a:spcPts val="0"/>
              </a:spcBef>
              <a:spcAft>
                <a:spcPts val="0"/>
              </a:spcAft>
              <a:buSzPts val="1800"/>
              <a:buChar char="●"/>
            </a:pPr>
            <a:r>
              <a:rPr lang="en"/>
              <a:t>E(B1) = 2</a:t>
            </a:r>
            <a:r>
              <a:rPr i="1" lang="en"/>
              <a:t>p</a:t>
            </a:r>
            <a:r>
              <a:rPr lang="en"/>
              <a:t> – 4(1 – </a:t>
            </a:r>
            <a:r>
              <a:rPr i="1" lang="en"/>
              <a:t>p</a:t>
            </a:r>
            <a:r>
              <a:rPr lang="en"/>
              <a:t>) = 6</a:t>
            </a:r>
            <a:r>
              <a:rPr i="1" lang="en"/>
              <a:t>p</a:t>
            </a:r>
            <a:r>
              <a:rPr lang="en"/>
              <a:t> – 4, and E(B2) = –5</a:t>
            </a:r>
            <a:r>
              <a:rPr i="1" lang="en"/>
              <a:t>p</a:t>
            </a:r>
            <a:r>
              <a:rPr lang="en"/>
              <a:t> + 2(1 – </a:t>
            </a:r>
            <a:r>
              <a:rPr i="1" lang="en"/>
              <a:t>p</a:t>
            </a:r>
            <a:r>
              <a:rPr lang="en"/>
              <a:t>) = –7</a:t>
            </a:r>
            <a:r>
              <a:rPr i="1" lang="en"/>
              <a:t>p</a:t>
            </a:r>
            <a:r>
              <a:rPr lang="en"/>
              <a:t> + 2</a:t>
            </a:r>
            <a:endParaRPr/>
          </a:p>
          <a:p>
            <a:pPr indent="-342900" lvl="0" marL="457200" rtl="0" algn="l">
              <a:spcBef>
                <a:spcPts val="0"/>
              </a:spcBef>
              <a:spcAft>
                <a:spcPts val="0"/>
              </a:spcAft>
              <a:buSzPts val="1800"/>
              <a:buChar char="●"/>
            </a:pPr>
            <a:r>
              <a:rPr lang="en"/>
              <a:t>Setting these two values to be equal we get </a:t>
            </a:r>
            <a:r>
              <a:rPr i="1" lang="en"/>
              <a:t>p</a:t>
            </a:r>
            <a:r>
              <a:rPr lang="en"/>
              <a:t> = 6/13 </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1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Same Analysis for Player B</a:t>
            </a:r>
            <a:endParaRPr/>
          </a:p>
        </p:txBody>
      </p:sp>
      <p:sp>
        <p:nvSpPr>
          <p:cNvPr id="929" name="Google Shape;929;p1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Similarly, player B chooses move B1 with the probability </a:t>
            </a:r>
            <a:r>
              <a:rPr i="1" lang="en"/>
              <a:t>q</a:t>
            </a:r>
            <a:r>
              <a:rPr lang="en"/>
              <a:t>, and the move B2 with the probability 1 – </a:t>
            </a:r>
            <a:r>
              <a:rPr i="1" lang="en"/>
              <a:t>q</a:t>
            </a:r>
            <a:endParaRPr/>
          </a:p>
          <a:p>
            <a:pPr indent="-342900" lvl="0" marL="457200" rtl="0" algn="l">
              <a:spcBef>
                <a:spcPts val="0"/>
              </a:spcBef>
              <a:spcAft>
                <a:spcPts val="0"/>
              </a:spcAft>
              <a:buSzPts val="1800"/>
              <a:buChar char="●"/>
            </a:pPr>
            <a:r>
              <a:rPr lang="en"/>
              <a:t>E(A1) = –2</a:t>
            </a:r>
            <a:r>
              <a:rPr i="1" lang="en"/>
              <a:t>q</a:t>
            </a:r>
            <a:r>
              <a:rPr lang="en"/>
              <a:t> + 5(1 – </a:t>
            </a:r>
            <a:r>
              <a:rPr i="1" lang="en"/>
              <a:t>q</a:t>
            </a:r>
            <a:r>
              <a:rPr lang="en"/>
              <a:t>) = –7</a:t>
            </a:r>
            <a:r>
              <a:rPr i="1" lang="en"/>
              <a:t>q</a:t>
            </a:r>
            <a:r>
              <a:rPr lang="en"/>
              <a:t> + 5</a:t>
            </a:r>
            <a:endParaRPr/>
          </a:p>
          <a:p>
            <a:pPr indent="-342900" lvl="0" marL="457200" rtl="0" algn="l">
              <a:spcBef>
                <a:spcPts val="0"/>
              </a:spcBef>
              <a:spcAft>
                <a:spcPts val="0"/>
              </a:spcAft>
              <a:buSzPts val="1800"/>
              <a:buChar char="●"/>
            </a:pPr>
            <a:r>
              <a:rPr lang="en"/>
              <a:t>E(A2) = 4</a:t>
            </a:r>
            <a:r>
              <a:rPr i="1" lang="en"/>
              <a:t>q</a:t>
            </a:r>
            <a:r>
              <a:rPr lang="en"/>
              <a:t> – 2(1 – </a:t>
            </a:r>
            <a:r>
              <a:rPr i="1" lang="en"/>
              <a:t>q</a:t>
            </a:r>
            <a:r>
              <a:rPr lang="en"/>
              <a:t>) = 6</a:t>
            </a:r>
            <a:r>
              <a:rPr i="1" lang="en"/>
              <a:t>q</a:t>
            </a:r>
            <a:r>
              <a:rPr lang="en"/>
              <a:t> – 2</a:t>
            </a:r>
            <a:endParaRPr/>
          </a:p>
          <a:p>
            <a:pPr indent="-342900" lvl="0" marL="457200" rtl="0" algn="l">
              <a:spcBef>
                <a:spcPts val="0"/>
              </a:spcBef>
              <a:spcAft>
                <a:spcPts val="0"/>
              </a:spcAft>
              <a:buSzPts val="1800"/>
              <a:buChar char="●"/>
            </a:pPr>
            <a:r>
              <a:rPr lang="en"/>
              <a:t>Setting these two values equal we get </a:t>
            </a:r>
            <a:r>
              <a:rPr i="1" lang="en"/>
              <a:t>q</a:t>
            </a:r>
            <a:r>
              <a:rPr lang="en"/>
              <a:t> = 7/13</a:t>
            </a:r>
            <a:endParaRPr/>
          </a:p>
          <a:p>
            <a:pPr indent="-342900" lvl="0" marL="457200" rtl="0" algn="l">
              <a:spcBef>
                <a:spcPts val="0"/>
              </a:spcBef>
              <a:spcAft>
                <a:spcPts val="0"/>
              </a:spcAft>
              <a:buSzPts val="1800"/>
              <a:buChar char="●"/>
            </a:pPr>
            <a:r>
              <a:rPr lang="en"/>
              <a:t>It's just a coincidence that both players ended with same two probabilities for moves: this doesn't need to happen in general</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15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With Three Possible Moves</a:t>
            </a:r>
            <a:endParaRPr/>
          </a:p>
        </p:txBody>
      </p:sp>
      <p:sp>
        <p:nvSpPr>
          <p:cNvPr id="935" name="Google Shape;935;p1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Rock-Paper-Scissors so that winning with rock pays $2, other wins pay $1</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Need to solve equations for two probabilities for each player (these determine the probability of the third move)</a:t>
            </a:r>
            <a:endParaRPr/>
          </a:p>
        </p:txBody>
      </p:sp>
      <p:graphicFrame>
        <p:nvGraphicFramePr>
          <p:cNvPr id="936" name="Google Shape;936;p154"/>
          <p:cNvGraphicFramePr/>
          <p:nvPr/>
        </p:nvGraphicFramePr>
        <p:xfrm>
          <a:off x="952500" y="1809750"/>
          <a:ext cx="3000000" cy="3000000"/>
        </p:xfrm>
        <a:graphic>
          <a:graphicData uri="http://schemas.openxmlformats.org/drawingml/2006/table">
            <a:tbl>
              <a:tblPr>
                <a:noFill/>
                <a:tableStyleId>{109B00E2-08B5-4F09-87CD-53CB2B8DA8CD}</a:tableStyleId>
              </a:tblPr>
              <a:tblGrid>
                <a:gridCol w="1809750"/>
                <a:gridCol w="1809750"/>
                <a:gridCol w="1809750"/>
                <a:gridCol w="1809750"/>
              </a:tblGrid>
              <a:tr h="381000">
                <a:tc>
                  <a:txBody>
                    <a:bodyPr/>
                    <a:lstStyle/>
                    <a:p>
                      <a:pPr indent="0" lvl="0" marL="0" rtl="0" algn="just">
                        <a:spcBef>
                          <a:spcPts val="0"/>
                        </a:spcBef>
                        <a:spcAft>
                          <a:spcPts val="0"/>
                        </a:spcAft>
                        <a:buNone/>
                      </a:pPr>
                      <a:r>
                        <a:t/>
                      </a:r>
                      <a:endParaRPr/>
                    </a:p>
                  </a:txBody>
                  <a:tcPr marT="91425" marB="91425" marR="91425" marL="91425"/>
                </a:tc>
                <a:tc>
                  <a:txBody>
                    <a:bodyPr/>
                    <a:lstStyle/>
                    <a:p>
                      <a:pPr indent="0" lvl="0" marL="0" rtl="0" algn="just">
                        <a:spcBef>
                          <a:spcPts val="0"/>
                        </a:spcBef>
                        <a:spcAft>
                          <a:spcPts val="0"/>
                        </a:spcAft>
                        <a:buNone/>
                      </a:pPr>
                      <a:r>
                        <a:rPr lang="en"/>
                        <a:t>Rock</a:t>
                      </a:r>
                      <a:endParaRPr/>
                    </a:p>
                  </a:txBody>
                  <a:tcPr marT="91425" marB="91425" marR="91425" marL="91425"/>
                </a:tc>
                <a:tc>
                  <a:txBody>
                    <a:bodyPr/>
                    <a:lstStyle/>
                    <a:p>
                      <a:pPr indent="0" lvl="0" marL="0" rtl="0" algn="just">
                        <a:spcBef>
                          <a:spcPts val="0"/>
                        </a:spcBef>
                        <a:spcAft>
                          <a:spcPts val="0"/>
                        </a:spcAft>
                        <a:buNone/>
                      </a:pPr>
                      <a:r>
                        <a:rPr lang="en"/>
                        <a:t>Paper</a:t>
                      </a:r>
                      <a:endParaRPr/>
                    </a:p>
                  </a:txBody>
                  <a:tcPr marT="91425" marB="91425" marR="91425" marL="91425"/>
                </a:tc>
                <a:tc>
                  <a:txBody>
                    <a:bodyPr/>
                    <a:lstStyle/>
                    <a:p>
                      <a:pPr indent="0" lvl="0" marL="0" rtl="0" algn="just">
                        <a:spcBef>
                          <a:spcPts val="0"/>
                        </a:spcBef>
                        <a:spcAft>
                          <a:spcPts val="0"/>
                        </a:spcAft>
                        <a:buNone/>
                      </a:pPr>
                      <a:r>
                        <a:rPr lang="en"/>
                        <a:t>Scissors</a:t>
                      </a:r>
                      <a:endParaRPr/>
                    </a:p>
                  </a:txBody>
                  <a:tcPr marT="91425" marB="91425" marR="91425" marL="91425"/>
                </a:tc>
              </a:tr>
              <a:tr h="381000">
                <a:tc>
                  <a:txBody>
                    <a:bodyPr/>
                    <a:lstStyle/>
                    <a:p>
                      <a:pPr indent="0" lvl="0" marL="0" rtl="0" algn="just">
                        <a:spcBef>
                          <a:spcPts val="0"/>
                        </a:spcBef>
                        <a:spcAft>
                          <a:spcPts val="0"/>
                        </a:spcAft>
                        <a:buNone/>
                      </a:pPr>
                      <a:r>
                        <a:rPr lang="en"/>
                        <a:t>Rock</a:t>
                      </a:r>
                      <a:endParaRPr/>
                    </a:p>
                  </a:txBody>
                  <a:tcPr marT="91425" marB="91425" marR="91425" marL="91425"/>
                </a:tc>
                <a:tc>
                  <a:txBody>
                    <a:bodyPr/>
                    <a:lstStyle/>
                    <a:p>
                      <a:pPr indent="0" lvl="0" marL="0" rtl="0" algn="just">
                        <a:spcBef>
                          <a:spcPts val="0"/>
                        </a:spcBef>
                        <a:spcAft>
                          <a:spcPts val="0"/>
                        </a:spcAft>
                        <a:buNone/>
                      </a:pPr>
                      <a:r>
                        <a:rPr lang="en"/>
                        <a:t>0</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c>
                  <a:txBody>
                    <a:bodyPr/>
                    <a:lstStyle/>
                    <a:p>
                      <a:pPr indent="0" lvl="0" marL="0" rtl="0" algn="just">
                        <a:spcBef>
                          <a:spcPts val="0"/>
                        </a:spcBef>
                        <a:spcAft>
                          <a:spcPts val="0"/>
                        </a:spcAft>
                        <a:buNone/>
                      </a:pPr>
                      <a:r>
                        <a:rPr lang="en"/>
                        <a:t>+2</a:t>
                      </a:r>
                      <a:endParaRPr/>
                    </a:p>
                  </a:txBody>
                  <a:tcPr marT="91425" marB="91425" marR="91425" marL="91425"/>
                </a:tc>
              </a:tr>
              <a:tr h="381000">
                <a:tc>
                  <a:txBody>
                    <a:bodyPr/>
                    <a:lstStyle/>
                    <a:p>
                      <a:pPr indent="0" lvl="0" marL="0" rtl="0" algn="just">
                        <a:spcBef>
                          <a:spcPts val="0"/>
                        </a:spcBef>
                        <a:spcAft>
                          <a:spcPts val="0"/>
                        </a:spcAft>
                        <a:buNone/>
                      </a:pPr>
                      <a:r>
                        <a:rPr lang="en"/>
                        <a:t>Paper</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c>
                  <a:txBody>
                    <a:bodyPr/>
                    <a:lstStyle/>
                    <a:p>
                      <a:pPr indent="0" lvl="0" marL="0" rtl="0" algn="just">
                        <a:spcBef>
                          <a:spcPts val="0"/>
                        </a:spcBef>
                        <a:spcAft>
                          <a:spcPts val="0"/>
                        </a:spcAft>
                        <a:buNone/>
                      </a:pPr>
                      <a:r>
                        <a:rPr lang="en"/>
                        <a:t>0</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r>
              <a:tr h="381000">
                <a:tc>
                  <a:txBody>
                    <a:bodyPr/>
                    <a:lstStyle/>
                    <a:p>
                      <a:pPr indent="0" lvl="0" marL="0" rtl="0" algn="just">
                        <a:spcBef>
                          <a:spcPts val="0"/>
                        </a:spcBef>
                        <a:spcAft>
                          <a:spcPts val="0"/>
                        </a:spcAft>
                        <a:buNone/>
                      </a:pPr>
                      <a:r>
                        <a:rPr lang="en"/>
                        <a:t>Scissors</a:t>
                      </a:r>
                      <a:endParaRPr/>
                    </a:p>
                  </a:txBody>
                  <a:tcPr marT="91425" marB="91425" marR="91425" marL="91425"/>
                </a:tc>
                <a:tc>
                  <a:txBody>
                    <a:bodyPr/>
                    <a:lstStyle/>
                    <a:p>
                      <a:pPr indent="0" lvl="0" marL="0" rtl="0" algn="just">
                        <a:spcBef>
                          <a:spcPts val="0"/>
                        </a:spcBef>
                        <a:spcAft>
                          <a:spcPts val="0"/>
                        </a:spcAft>
                        <a:buNone/>
                      </a:pPr>
                      <a:r>
                        <a:rPr lang="en"/>
                        <a:t>-2</a:t>
                      </a:r>
                      <a:endParaRPr/>
                    </a:p>
                  </a:txBody>
                  <a:tcPr marT="91425" marB="91425" marR="91425" marL="91425"/>
                </a:tc>
                <a:tc>
                  <a:txBody>
                    <a:bodyPr/>
                    <a:lstStyle/>
                    <a:p>
                      <a:pPr indent="0" lvl="0" marL="0" rtl="0" algn="just">
                        <a:spcBef>
                          <a:spcPts val="0"/>
                        </a:spcBef>
                        <a:spcAft>
                          <a:spcPts val="0"/>
                        </a:spcAft>
                        <a:buNone/>
                      </a:pPr>
                      <a:r>
                        <a:rPr lang="en"/>
                        <a:t>+1</a:t>
                      </a:r>
                      <a:endParaRPr/>
                    </a:p>
                  </a:txBody>
                  <a:tcPr marT="91425" marB="91425" marR="91425" marL="91425"/>
                </a:tc>
                <a:tc>
                  <a:txBody>
                    <a:bodyPr/>
                    <a:lstStyle/>
                    <a:p>
                      <a:pPr indent="0" lvl="0" marL="0" rtl="0" algn="just">
                        <a:spcBef>
                          <a:spcPts val="0"/>
                        </a:spcBef>
                        <a:spcAft>
                          <a:spcPts val="0"/>
                        </a:spcAft>
                        <a:buNone/>
                      </a:pPr>
                      <a:r>
                        <a:rPr lang="en"/>
                        <a:t>0</a:t>
                      </a:r>
                      <a:endParaRPr/>
                    </a:p>
                  </a:txBody>
                  <a:tcPr marT="91425" marB="91425" marR="91425" marL="91425"/>
                </a:tc>
              </a:tr>
            </a:tbl>
          </a:graphicData>
        </a:graphic>
      </p:graphicFrame>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1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With Saddle Point</a:t>
            </a:r>
            <a:endParaRPr/>
          </a:p>
        </p:txBody>
      </p:sp>
      <p:sp>
        <p:nvSpPr>
          <p:cNvPr id="942" name="Google Shape;942;p15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the game with the following payoff matrix with a saddle point that is simultaneously its row minimum and column maximum:</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Both players will choose the saddle point move all the time</a:t>
            </a:r>
            <a:endParaRPr/>
          </a:p>
        </p:txBody>
      </p:sp>
      <p:graphicFrame>
        <p:nvGraphicFramePr>
          <p:cNvPr id="943" name="Google Shape;943;p155"/>
          <p:cNvGraphicFramePr/>
          <p:nvPr/>
        </p:nvGraphicFramePr>
        <p:xfrm>
          <a:off x="952500" y="2168075"/>
          <a:ext cx="3000000" cy="3000000"/>
        </p:xfrm>
        <a:graphic>
          <a:graphicData uri="http://schemas.openxmlformats.org/drawingml/2006/table">
            <a:tbl>
              <a:tblPr>
                <a:noFill/>
                <a:tableStyleId>{109B00E2-08B5-4F09-87CD-53CB2B8DA8CD}</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B1</a:t>
                      </a:r>
                      <a:endParaRPr/>
                    </a:p>
                  </a:txBody>
                  <a:tcPr marT="91425" marB="91425" marR="91425" marL="91425"/>
                </a:tc>
                <a:tc>
                  <a:txBody>
                    <a:bodyPr/>
                    <a:lstStyle/>
                    <a:p>
                      <a:pPr indent="0" lvl="0" marL="0" rtl="0" algn="l">
                        <a:spcBef>
                          <a:spcPts val="0"/>
                        </a:spcBef>
                        <a:spcAft>
                          <a:spcPts val="0"/>
                        </a:spcAft>
                        <a:buNone/>
                      </a:pPr>
                      <a:r>
                        <a:rPr lang="en"/>
                        <a:t>B2</a:t>
                      </a:r>
                      <a:endParaRPr/>
                    </a:p>
                  </a:txBody>
                  <a:tcPr marT="91425" marB="91425" marR="91425" marL="91425"/>
                </a:tc>
              </a:tr>
              <a:tr h="381000">
                <a:tc>
                  <a:txBody>
                    <a:bodyPr/>
                    <a:lstStyle/>
                    <a:p>
                      <a:pPr indent="0" lvl="0" marL="0" rtl="0" algn="l">
                        <a:spcBef>
                          <a:spcPts val="0"/>
                        </a:spcBef>
                        <a:spcAft>
                          <a:spcPts val="0"/>
                        </a:spcAft>
                        <a:buNone/>
                      </a:pPr>
                      <a:r>
                        <a:rPr lang="en"/>
                        <a:t>A1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solidFill>
                      <a:srgbClr val="00FF00"/>
                    </a:solidFill>
                  </a:tcPr>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A2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bl>
          </a:graphicData>
        </a:graphic>
      </p:graphicFrame>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15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Prisoner's Dilemma</a:t>
            </a:r>
            <a:endParaRPr/>
          </a:p>
        </p:txBody>
      </p:sp>
      <p:sp>
        <p:nvSpPr>
          <p:cNvPr id="949" name="Google Shape;949;p15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famous Prisoner's Dilemma, the tragic condition of all humanity appearing in many guises and forms: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Both players have a dominating play "Defect", never making them worse off than the </a:t>
            </a:r>
            <a:r>
              <a:rPr lang="en"/>
              <a:t>cooperating</a:t>
            </a:r>
            <a:r>
              <a:rPr lang="en"/>
              <a:t> play, regardless of what the opponent does</a:t>
            </a:r>
            <a:endParaRPr/>
          </a:p>
        </p:txBody>
      </p:sp>
      <p:graphicFrame>
        <p:nvGraphicFramePr>
          <p:cNvPr id="950" name="Google Shape;950;p156"/>
          <p:cNvGraphicFramePr/>
          <p:nvPr/>
        </p:nvGraphicFramePr>
        <p:xfrm>
          <a:off x="952500" y="2085975"/>
          <a:ext cx="3000000" cy="3000000"/>
        </p:xfrm>
        <a:graphic>
          <a:graphicData uri="http://schemas.openxmlformats.org/drawingml/2006/table">
            <a:tbl>
              <a:tblPr>
                <a:noFill/>
                <a:tableStyleId>{109B00E2-08B5-4F09-87CD-53CB2B8DA8CD}</a:tableStyleId>
              </a:tblPr>
              <a:tblGrid>
                <a:gridCol w="2413000"/>
                <a:gridCol w="2413000"/>
                <a:gridCol w="2413000"/>
              </a:tblGrid>
              <a:tr h="381000">
                <a:tc>
                  <a:txBody>
                    <a:bodyPr/>
                    <a:lstStyle/>
                    <a:p>
                      <a:pPr indent="0" lvl="0" marL="0" rtl="0" algn="l">
                        <a:spcBef>
                          <a:spcPts val="0"/>
                        </a:spcBef>
                        <a:spcAft>
                          <a:spcPts val="0"/>
                        </a:spcAft>
                        <a:buNone/>
                      </a:pPr>
                      <a:r>
                        <a:rPr lang="en"/>
                        <a:t>[</a:t>
                      </a:r>
                      <a:r>
                        <a:rPr i="1" lang="en"/>
                        <a:t>row outcome, col outcome</a:t>
                      </a:r>
                      <a:r>
                        <a:rPr lang="en"/>
                        <a:t>]</a:t>
                      </a:r>
                      <a:endParaRPr/>
                    </a:p>
                  </a:txBody>
                  <a:tcPr marT="91425" marB="91425" marR="91425" marL="91425"/>
                </a:tc>
                <a:tc>
                  <a:txBody>
                    <a:bodyPr/>
                    <a:lstStyle/>
                    <a:p>
                      <a:pPr indent="0" lvl="0" marL="0" rtl="0" algn="l">
                        <a:spcBef>
                          <a:spcPts val="0"/>
                        </a:spcBef>
                        <a:spcAft>
                          <a:spcPts val="0"/>
                        </a:spcAft>
                        <a:buNone/>
                      </a:pPr>
                      <a:r>
                        <a:rPr lang="en"/>
                        <a:t>Cooperate</a:t>
                      </a:r>
                      <a:endParaRPr/>
                    </a:p>
                  </a:txBody>
                  <a:tcPr marT="91425" marB="91425" marR="91425" marL="91425"/>
                </a:tc>
                <a:tc>
                  <a:txBody>
                    <a:bodyPr/>
                    <a:lstStyle/>
                    <a:p>
                      <a:pPr indent="0" lvl="0" marL="0" rtl="0" algn="l">
                        <a:spcBef>
                          <a:spcPts val="0"/>
                        </a:spcBef>
                        <a:spcAft>
                          <a:spcPts val="0"/>
                        </a:spcAft>
                        <a:buNone/>
                      </a:pPr>
                      <a:r>
                        <a:rPr lang="en"/>
                        <a:t>Defect</a:t>
                      </a:r>
                      <a:endParaRPr/>
                    </a:p>
                  </a:txBody>
                  <a:tcPr marT="91425" marB="91425" marR="91425" marL="91425"/>
                </a:tc>
              </a:tr>
              <a:tr h="381000">
                <a:tc>
                  <a:txBody>
                    <a:bodyPr/>
                    <a:lstStyle/>
                    <a:p>
                      <a:pPr indent="0" lvl="0" marL="0" rtl="0" algn="l">
                        <a:spcBef>
                          <a:spcPts val="0"/>
                        </a:spcBef>
                        <a:spcAft>
                          <a:spcPts val="0"/>
                        </a:spcAft>
                        <a:buNone/>
                      </a:pPr>
                      <a:r>
                        <a:rPr lang="en"/>
                        <a:t>Cooperate</a:t>
                      </a:r>
                      <a:endParaRPr/>
                    </a:p>
                  </a:txBody>
                  <a:tcPr marT="91425" marB="91425" marR="91425" marL="91425"/>
                </a:tc>
                <a:tc>
                  <a:txBody>
                    <a:bodyPr/>
                    <a:lstStyle/>
                    <a:p>
                      <a:pPr indent="0" lvl="0" marL="0" rtl="0" algn="l">
                        <a:spcBef>
                          <a:spcPts val="0"/>
                        </a:spcBef>
                        <a:spcAft>
                          <a:spcPts val="0"/>
                        </a:spcAft>
                        <a:buNone/>
                      </a:pPr>
                      <a:r>
                        <a:rPr lang="en"/>
                        <a:t>[+2, +2]</a:t>
                      </a:r>
                      <a:endParaRPr/>
                    </a:p>
                  </a:txBody>
                  <a:tcPr marT="91425" marB="91425" marR="91425" marL="91425"/>
                </a:tc>
                <a:tc>
                  <a:txBody>
                    <a:bodyPr/>
                    <a:lstStyle/>
                    <a:p>
                      <a:pPr indent="0" lvl="0" marL="0" rtl="0" algn="l">
                        <a:spcBef>
                          <a:spcPts val="0"/>
                        </a:spcBef>
                        <a:spcAft>
                          <a:spcPts val="0"/>
                        </a:spcAft>
                        <a:buNone/>
                      </a:pPr>
                      <a:r>
                        <a:rPr lang="en"/>
                        <a:t>[-10, +10]</a:t>
                      </a:r>
                      <a:endParaRPr/>
                    </a:p>
                  </a:txBody>
                  <a:tcPr marT="91425" marB="91425" marR="91425" marL="91425"/>
                </a:tc>
              </a:tr>
              <a:tr h="381000">
                <a:tc>
                  <a:txBody>
                    <a:bodyPr/>
                    <a:lstStyle/>
                    <a:p>
                      <a:pPr indent="0" lvl="0" marL="0" rtl="0" algn="l">
                        <a:spcBef>
                          <a:spcPts val="0"/>
                        </a:spcBef>
                        <a:spcAft>
                          <a:spcPts val="0"/>
                        </a:spcAft>
                        <a:buNone/>
                      </a:pPr>
                      <a:r>
                        <a:rPr lang="en"/>
                        <a:t>Defect</a:t>
                      </a:r>
                      <a:endParaRPr/>
                    </a:p>
                  </a:txBody>
                  <a:tcPr marT="91425" marB="91425" marR="91425" marL="91425"/>
                </a:tc>
                <a:tc>
                  <a:txBody>
                    <a:bodyPr/>
                    <a:lstStyle/>
                    <a:p>
                      <a:pPr indent="0" lvl="0" marL="0" rtl="0" algn="l">
                        <a:spcBef>
                          <a:spcPts val="0"/>
                        </a:spcBef>
                        <a:spcAft>
                          <a:spcPts val="0"/>
                        </a:spcAft>
                        <a:buNone/>
                      </a:pPr>
                      <a:r>
                        <a:rPr lang="en"/>
                        <a:t>[+10, -10]</a:t>
                      </a:r>
                      <a:endParaRPr/>
                    </a:p>
                  </a:txBody>
                  <a:tcPr marT="91425" marB="91425" marR="91425" marL="91425"/>
                </a:tc>
                <a:tc>
                  <a:txBody>
                    <a:bodyPr/>
                    <a:lstStyle/>
                    <a:p>
                      <a:pPr indent="0" lvl="0" marL="0" rtl="0" algn="l">
                        <a:spcBef>
                          <a:spcPts val="0"/>
                        </a:spcBef>
                        <a:spcAft>
                          <a:spcPts val="0"/>
                        </a:spcAft>
                        <a:buNone/>
                      </a:pPr>
                      <a:r>
                        <a:rPr lang="en"/>
                        <a:t>[0, 0]</a:t>
                      </a:r>
                      <a:endParaRPr/>
                    </a:p>
                  </a:txBody>
                  <a:tcPr marT="91425" marB="91425" marR="91425" marL="91425"/>
                </a:tc>
              </a:tr>
            </a:tbl>
          </a:graphicData>
        </a:graphic>
      </p:graphicFrame>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1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Aspects of Prisoner's Dilemma</a:t>
            </a:r>
            <a:endParaRPr/>
          </a:p>
        </p:txBody>
      </p:sp>
      <p:sp>
        <p:nvSpPr>
          <p:cNvPr id="956" name="Google Shape;956;p15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real world situations, needs metagame enforcement mechanisms</a:t>
            </a:r>
            <a:endParaRPr/>
          </a:p>
          <a:p>
            <a:pPr indent="-342900" lvl="0" marL="457200" rtl="0" algn="l">
              <a:spcBef>
                <a:spcPts val="0"/>
              </a:spcBef>
              <a:spcAft>
                <a:spcPts val="0"/>
              </a:spcAft>
              <a:buSzPts val="1800"/>
              <a:buChar char="●"/>
            </a:pPr>
            <a:r>
              <a:rPr lang="en"/>
              <a:t>Since it's always rational to defect in a single-shot game, repeated play for a known fixed number of matches doesn't help (proof by induction)</a:t>
            </a:r>
            <a:endParaRPr/>
          </a:p>
          <a:p>
            <a:pPr indent="-342900" lvl="0" marL="457200" rtl="0" algn="l">
              <a:spcBef>
                <a:spcPts val="0"/>
              </a:spcBef>
              <a:spcAft>
                <a:spcPts val="0"/>
              </a:spcAft>
              <a:buSzPts val="1800"/>
              <a:buChar char="●"/>
            </a:pPr>
            <a:r>
              <a:rPr lang="en"/>
              <a:t>More interesting with unknown number of repeated matches</a:t>
            </a:r>
            <a:endParaRPr/>
          </a:p>
          <a:p>
            <a:pPr indent="-342900" lvl="0" marL="457200" rtl="0" algn="l">
              <a:spcBef>
                <a:spcPts val="0"/>
              </a:spcBef>
              <a:spcAft>
                <a:spcPts val="0"/>
              </a:spcAft>
              <a:buSzPts val="1800"/>
              <a:buChar char="●"/>
            </a:pPr>
            <a:r>
              <a:rPr lang="en"/>
              <a:t>Famous contest between different strategies</a:t>
            </a:r>
            <a:endParaRPr/>
          </a:p>
          <a:p>
            <a:pPr indent="-342900" lvl="0" marL="457200" rtl="0" algn="l">
              <a:spcBef>
                <a:spcPts val="0"/>
              </a:spcBef>
              <a:spcAft>
                <a:spcPts val="0"/>
              </a:spcAft>
              <a:buSzPts val="1800"/>
              <a:buChar char="●"/>
            </a:pPr>
            <a:r>
              <a:rPr lang="en"/>
              <a:t>Winner the simple tit-for-tat strategy: co-operate first, then do what your opponent did in the previous round</a:t>
            </a:r>
            <a:endParaRPr/>
          </a:p>
          <a:p>
            <a:pPr indent="-342900" lvl="0" marL="457200" rtl="0" algn="l">
              <a:spcBef>
                <a:spcPts val="0"/>
              </a:spcBef>
              <a:spcAft>
                <a:spcPts val="0"/>
              </a:spcAft>
              <a:buSzPts val="1800"/>
              <a:buChar char="●"/>
            </a:pPr>
            <a:r>
              <a:rPr lang="en"/>
              <a:t>Another famous type of player is the grim trigger that never forgives</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15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Famous Games</a:t>
            </a:r>
            <a:endParaRPr/>
          </a:p>
        </p:txBody>
      </p:sp>
      <p:sp>
        <p:nvSpPr>
          <p:cNvPr id="962" name="Google Shape;962;p15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nature of the game depends on the shape of values in the payoff matrix, not the actual numerical values</a:t>
            </a:r>
            <a:endParaRPr/>
          </a:p>
          <a:p>
            <a:pPr indent="-342900" lvl="0" marL="457200" rtl="0" algn="l">
              <a:spcBef>
                <a:spcPts val="0"/>
              </a:spcBef>
              <a:spcAft>
                <a:spcPts val="0"/>
              </a:spcAft>
              <a:buSzPts val="1800"/>
              <a:buChar char="●"/>
            </a:pPr>
            <a:r>
              <a:rPr lang="en"/>
              <a:t>Even for 2-by-2 games there is interesting variety</a:t>
            </a:r>
            <a:endParaRPr/>
          </a:p>
          <a:p>
            <a:pPr indent="-342900" lvl="0" marL="457200" rtl="0" algn="l">
              <a:spcBef>
                <a:spcPts val="0"/>
              </a:spcBef>
              <a:spcAft>
                <a:spcPts val="0"/>
              </a:spcAft>
              <a:buSzPts val="1800"/>
              <a:buChar char="●"/>
            </a:pPr>
            <a:r>
              <a:rPr lang="en"/>
              <a:t>For the payoffs A, B, C and D, there are 16 possible orderings of values</a:t>
            </a:r>
            <a:endParaRPr/>
          </a:p>
          <a:p>
            <a:pPr indent="-342900" lvl="0" marL="457200" rtl="0" algn="l">
              <a:spcBef>
                <a:spcPts val="0"/>
              </a:spcBef>
              <a:spcAft>
                <a:spcPts val="0"/>
              </a:spcAft>
              <a:buSzPts val="1800"/>
              <a:buChar char="●"/>
            </a:pPr>
            <a:r>
              <a:rPr lang="en"/>
              <a:t>These games have been given catchy intuitive names such as "Battle of the sexes", "Matching pennies" and "Stag hunt"</a:t>
            </a:r>
            <a:endParaRPr/>
          </a:p>
          <a:p>
            <a:pPr indent="-342900" lvl="0" marL="457200" rtl="0" algn="l">
              <a:spcBef>
                <a:spcPts val="0"/>
              </a:spcBef>
              <a:spcAft>
                <a:spcPts val="0"/>
              </a:spcAft>
              <a:buSzPts val="1800"/>
              <a:buChar char="●"/>
            </a:pPr>
            <a:r>
              <a:rPr lang="en"/>
              <a:t>Can be used to model phenomena that we don't call "games" in the everyday parlance meaning of this term</a:t>
            </a:r>
            <a:endParaRPr/>
          </a:p>
          <a:p>
            <a:pPr indent="-342900" lvl="0" marL="457200" rtl="0" algn="l">
              <a:spcBef>
                <a:spcPts val="0"/>
              </a:spcBef>
              <a:spcAft>
                <a:spcPts val="0"/>
              </a:spcAft>
              <a:buSzPts val="1800"/>
              <a:buChar char="●"/>
            </a:pPr>
            <a:r>
              <a:rPr lang="en"/>
              <a:t>Underlying reality has a shape that determines outcomes, no matter what words we happen to use to talk about it</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159"/>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11: Supervised Learning</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1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Learning</a:t>
            </a:r>
            <a:endParaRPr/>
          </a:p>
        </p:txBody>
      </p:sp>
      <p:sp>
        <p:nvSpPr>
          <p:cNvPr id="973" name="Google Shape;973;p16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benevolent instructor a provides set of training examples</a:t>
            </a:r>
            <a:endParaRPr/>
          </a:p>
          <a:p>
            <a:pPr indent="-342900" lvl="0" marL="457200" rtl="0" algn="l">
              <a:spcBef>
                <a:spcPts val="0"/>
              </a:spcBef>
              <a:spcAft>
                <a:spcPts val="0"/>
              </a:spcAft>
              <a:buSzPts val="1800"/>
              <a:buChar char="●"/>
            </a:pPr>
            <a:r>
              <a:rPr lang="en"/>
              <a:t>Nothing can be inferred from the chosen examples or their order</a:t>
            </a:r>
            <a:endParaRPr/>
          </a:p>
          <a:p>
            <a:pPr indent="-342900" lvl="0" marL="457200" rtl="0" algn="l">
              <a:spcBef>
                <a:spcPts val="0"/>
              </a:spcBef>
              <a:spcAft>
                <a:spcPts val="0"/>
              </a:spcAft>
              <a:buSzPts val="1800"/>
              <a:buChar char="●"/>
            </a:pPr>
            <a:r>
              <a:rPr lang="en"/>
              <a:t>If the environment acts as the teacher, it produces examples "naturally"</a:t>
            </a:r>
            <a:endParaRPr/>
          </a:p>
          <a:p>
            <a:pPr indent="-342900" lvl="0" marL="457200" rtl="0" algn="l">
              <a:spcBef>
                <a:spcPts val="0"/>
              </a:spcBef>
              <a:spcAft>
                <a:spcPts val="0"/>
              </a:spcAft>
              <a:buSzPts val="1800"/>
              <a:buChar char="●"/>
            </a:pPr>
            <a:r>
              <a:rPr lang="en"/>
              <a:t>Each training examples is a pair of inputs and expected correct result</a:t>
            </a:r>
            <a:endParaRPr/>
          </a:p>
          <a:p>
            <a:pPr indent="-342900" lvl="0" marL="457200" rtl="0" algn="l">
              <a:spcBef>
                <a:spcPts val="0"/>
              </a:spcBef>
              <a:spcAft>
                <a:spcPts val="0"/>
              </a:spcAft>
              <a:buSzPts val="1800"/>
              <a:buChar char="●"/>
            </a:pPr>
            <a:r>
              <a:rPr lang="en"/>
              <a:t>Learner creates a model to not just fit these training examples, but generalize so that it </a:t>
            </a:r>
            <a:r>
              <a:rPr lang="en"/>
              <a:t>produces correct results for </a:t>
            </a:r>
            <a:r>
              <a:rPr lang="en"/>
              <a:t>previously unseen inputs significantly better than flipping a coin</a:t>
            </a:r>
            <a:endParaRPr/>
          </a:p>
          <a:p>
            <a:pPr indent="-342900" lvl="0" marL="457200" rtl="0" algn="l">
              <a:spcBef>
                <a:spcPts val="0"/>
              </a:spcBef>
              <a:spcAft>
                <a:spcPts val="0"/>
              </a:spcAft>
              <a:buSzPts val="1800"/>
              <a:buChar char="●"/>
            </a:pPr>
            <a:r>
              <a:rPr lang="en"/>
              <a:t>No need to model the actual rules of the world, as long as the generated model is faithful enough to produce correct predictions</a:t>
            </a:r>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16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Necessary Assumptions</a:t>
            </a:r>
            <a:endParaRPr/>
          </a:p>
        </p:txBody>
      </p:sp>
      <p:sp>
        <p:nvSpPr>
          <p:cNvPr id="979" name="Google Shape;979;p16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supervised learning to be possible to begin with, the environment that produces training samples must be governed by strict natural laws that can be encoded with at most as many bits than there are in training samples</a:t>
            </a:r>
            <a:endParaRPr/>
          </a:p>
          <a:p>
            <a:pPr indent="-342900" lvl="0" marL="457200" rtl="0" algn="l">
              <a:spcBef>
                <a:spcPts val="0"/>
              </a:spcBef>
              <a:spcAft>
                <a:spcPts val="0"/>
              </a:spcAft>
              <a:buSzPts val="1800"/>
              <a:buChar char="●"/>
            </a:pPr>
            <a:r>
              <a:rPr lang="en"/>
              <a:t>Combinatorially, this rules out most of the possible worlds, leaving only an infinitesimally small fraction of those possible worlds as candidates</a:t>
            </a:r>
            <a:endParaRPr/>
          </a:p>
          <a:p>
            <a:pPr indent="-342900" lvl="0" marL="457200" rtl="0" algn="l">
              <a:spcBef>
                <a:spcPts val="0"/>
              </a:spcBef>
              <a:spcAft>
                <a:spcPts val="0"/>
              </a:spcAft>
              <a:buSzPts val="1800"/>
              <a:buChar char="●"/>
            </a:pPr>
            <a:r>
              <a:rPr lang="en"/>
              <a:t>Most things that would theoretically be possible must be actually impossible in the environment whose structure is being modelled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Only the Actions Matter</a:t>
            </a:r>
            <a:endParaRPr/>
          </a:p>
        </p:txBody>
      </p:sp>
      <p:sp>
        <p:nvSpPr>
          <p:cNvPr id="169" name="Google Shape;169;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Principal or environment do not give the agent an extra cookie for any elegance and cleverness shown during the reasoning process</a:t>
            </a:r>
            <a:endParaRPr/>
          </a:p>
          <a:p>
            <a:pPr indent="-342900" lvl="0" marL="457200" rtl="0" algn="l">
              <a:spcBef>
                <a:spcPts val="0"/>
              </a:spcBef>
              <a:spcAft>
                <a:spcPts val="0"/>
              </a:spcAft>
              <a:buSzPts val="1800"/>
              <a:buChar char="●"/>
            </a:pPr>
            <a:r>
              <a:rPr lang="en"/>
              <a:t>Only the actual achieved outcomes matter, a very pragmatic view of AI</a:t>
            </a:r>
            <a:endParaRPr/>
          </a:p>
          <a:p>
            <a:pPr indent="-342900" lvl="0" marL="457200" rtl="0" algn="l">
              <a:spcBef>
                <a:spcPts val="0"/>
              </a:spcBef>
              <a:spcAft>
                <a:spcPts val="0"/>
              </a:spcAft>
              <a:buSzPts val="1800"/>
              <a:buChar char="●"/>
            </a:pPr>
            <a:r>
              <a:rPr lang="en"/>
              <a:t>Once the agent has somehow determined that some action A is better than another action B, it doesn't need to compute how much better it is</a:t>
            </a:r>
            <a:endParaRPr/>
          </a:p>
          <a:p>
            <a:pPr indent="-342900" lvl="0" marL="457200" rtl="0" algn="l">
              <a:spcBef>
                <a:spcPts val="0"/>
              </a:spcBef>
              <a:spcAft>
                <a:spcPts val="0"/>
              </a:spcAft>
              <a:buSzPts val="1800"/>
              <a:buChar char="●"/>
            </a:pPr>
            <a:r>
              <a:rPr lang="en"/>
              <a:t>Sometimes decision-making can be massively simplified by noting that even though the actual values of actions are unknown, action A is guaranteed to dominate the action B in this sense, so B can be ignored</a:t>
            </a:r>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16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Learning Algorithms</a:t>
            </a:r>
            <a:endParaRPr/>
          </a:p>
        </p:txBody>
      </p:sp>
      <p:sp>
        <p:nvSpPr>
          <p:cNvPr id="985" name="Google Shape;985;p16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Decision trees</a:t>
            </a:r>
            <a:endParaRPr/>
          </a:p>
          <a:p>
            <a:pPr indent="-342900" lvl="0" marL="457200" rtl="0" algn="l">
              <a:spcBef>
                <a:spcPts val="0"/>
              </a:spcBef>
              <a:spcAft>
                <a:spcPts val="0"/>
              </a:spcAft>
              <a:buSzPts val="1800"/>
              <a:buChar char="●"/>
            </a:pPr>
            <a:r>
              <a:rPr lang="en"/>
              <a:t>Perceptrons</a:t>
            </a:r>
            <a:endParaRPr/>
          </a:p>
          <a:p>
            <a:pPr indent="-342900" lvl="0" marL="457200" rtl="0" algn="l">
              <a:spcBef>
                <a:spcPts val="0"/>
              </a:spcBef>
              <a:spcAft>
                <a:spcPts val="0"/>
              </a:spcAft>
              <a:buSzPts val="1800"/>
              <a:buChar char="●"/>
            </a:pPr>
            <a:r>
              <a:rPr lang="en"/>
              <a:t>Neural networks (feedforward, recursive, convolutional, deep learning, etc.)</a:t>
            </a:r>
            <a:endParaRPr/>
          </a:p>
          <a:p>
            <a:pPr indent="-342900" lvl="0" marL="457200" rtl="0" algn="l">
              <a:spcBef>
                <a:spcPts val="0"/>
              </a:spcBef>
              <a:spcAft>
                <a:spcPts val="0"/>
              </a:spcAft>
              <a:buSzPts val="1800"/>
              <a:buChar char="●"/>
            </a:pPr>
            <a:r>
              <a:rPr lang="en"/>
              <a:t>Support vector machines</a:t>
            </a:r>
            <a:endParaRPr/>
          </a:p>
          <a:p>
            <a:pPr indent="-342900" lvl="0" marL="457200" rtl="0" algn="l">
              <a:spcBef>
                <a:spcPts val="0"/>
              </a:spcBef>
              <a:spcAft>
                <a:spcPts val="0"/>
              </a:spcAft>
              <a:buSzPts val="1800"/>
              <a:buChar char="●"/>
            </a:pPr>
            <a:r>
              <a:rPr i="1" lang="en"/>
              <a:t>k</a:t>
            </a:r>
            <a:r>
              <a:rPr lang="en"/>
              <a:t>-nearest neighbours</a:t>
            </a:r>
            <a:endParaRPr/>
          </a:p>
          <a:p>
            <a:pPr indent="-342900" lvl="0" marL="457200" rtl="0" algn="l">
              <a:spcBef>
                <a:spcPts val="0"/>
              </a:spcBef>
              <a:spcAft>
                <a:spcPts val="0"/>
              </a:spcAft>
              <a:buSzPts val="1800"/>
              <a:buChar char="●"/>
            </a:pPr>
            <a:r>
              <a:rPr lang="en"/>
              <a:t>(and many others...)</a:t>
            </a:r>
            <a:endParaRPr/>
          </a:p>
          <a:p>
            <a:pPr indent="-342900" lvl="0" marL="457200" rtl="0" algn="l">
              <a:spcBef>
                <a:spcPts val="0"/>
              </a:spcBef>
              <a:spcAft>
                <a:spcPts val="0"/>
              </a:spcAft>
              <a:buSzPts val="1800"/>
              <a:buChar char="●"/>
            </a:pPr>
            <a:r>
              <a:rPr lang="en"/>
              <a:t>All of these are basically one-liners in </a:t>
            </a:r>
            <a:r>
              <a:rPr i="1" lang="en"/>
              <a:t>scikits-learn</a:t>
            </a:r>
            <a:r>
              <a:rPr lang="en"/>
              <a:t> or </a:t>
            </a:r>
            <a:r>
              <a:rPr i="1" lang="en"/>
              <a:t>Mathematica</a:t>
            </a:r>
            <a:endParaRPr i="1"/>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16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Confusion Matrix Example</a:t>
            </a:r>
            <a:endParaRPr/>
          </a:p>
        </p:txBody>
      </p:sp>
      <p:sp>
        <p:nvSpPr>
          <p:cNvPr id="991" name="Google Shape;991;p16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Describes the false and true positives and negatives of a classifier</a:t>
            </a:r>
            <a:endParaRPr/>
          </a:p>
          <a:p>
            <a:pPr indent="-342900" lvl="0" marL="457200" rtl="0" algn="l">
              <a:spcBef>
                <a:spcPts val="0"/>
              </a:spcBef>
              <a:spcAft>
                <a:spcPts val="0"/>
              </a:spcAft>
              <a:buSzPts val="1800"/>
              <a:buChar char="●"/>
            </a:pPr>
            <a:r>
              <a:rPr lang="en"/>
              <a:t>Example with 100 positive and 100 negative training examples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Especially important if true positives or true negatives dominate</a:t>
            </a:r>
            <a:endParaRPr/>
          </a:p>
        </p:txBody>
      </p:sp>
      <p:graphicFrame>
        <p:nvGraphicFramePr>
          <p:cNvPr id="992" name="Google Shape;992;p163"/>
          <p:cNvGraphicFramePr/>
          <p:nvPr/>
        </p:nvGraphicFramePr>
        <p:xfrm>
          <a:off x="952500" y="2169400"/>
          <a:ext cx="3000000" cy="3000000"/>
        </p:xfrm>
        <a:graphic>
          <a:graphicData uri="http://schemas.openxmlformats.org/drawingml/2006/table">
            <a:tbl>
              <a:tblPr>
                <a:noFill/>
                <a:tableStyleId>{109B00E2-08B5-4F09-87CD-53CB2B8DA8CD}</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Predict Positive</a:t>
                      </a:r>
                      <a:endParaRPr/>
                    </a:p>
                  </a:txBody>
                  <a:tcPr marT="91425" marB="91425" marR="91425" marL="91425"/>
                </a:tc>
                <a:tc>
                  <a:txBody>
                    <a:bodyPr/>
                    <a:lstStyle/>
                    <a:p>
                      <a:pPr indent="0" lvl="0" marL="0" rtl="0" algn="l">
                        <a:spcBef>
                          <a:spcPts val="0"/>
                        </a:spcBef>
                        <a:spcAft>
                          <a:spcPts val="0"/>
                        </a:spcAft>
                        <a:buNone/>
                      </a:pPr>
                      <a:r>
                        <a:rPr lang="en"/>
                        <a:t>Predict Negative</a:t>
                      </a:r>
                      <a:endParaRPr/>
                    </a:p>
                  </a:txBody>
                  <a:tcPr marT="91425" marB="91425" marR="91425" marL="91425"/>
                </a:tc>
              </a:tr>
              <a:tr h="381000">
                <a:tc>
                  <a:txBody>
                    <a:bodyPr/>
                    <a:lstStyle/>
                    <a:p>
                      <a:pPr indent="0" lvl="0" marL="0" rtl="0" algn="l">
                        <a:spcBef>
                          <a:spcPts val="0"/>
                        </a:spcBef>
                        <a:spcAft>
                          <a:spcPts val="0"/>
                        </a:spcAft>
                        <a:buNone/>
                      </a:pPr>
                      <a:r>
                        <a:rPr lang="en"/>
                        <a:t>True Positive</a:t>
                      </a:r>
                      <a:endParaRPr/>
                    </a:p>
                  </a:txBody>
                  <a:tcPr marT="91425" marB="91425" marR="91425" marL="91425"/>
                </a:tc>
                <a:tc>
                  <a:txBody>
                    <a:bodyPr/>
                    <a:lstStyle/>
                    <a:p>
                      <a:pPr indent="0" lvl="0" marL="0" rtl="0" algn="l">
                        <a:spcBef>
                          <a:spcPts val="0"/>
                        </a:spcBef>
                        <a:spcAft>
                          <a:spcPts val="0"/>
                        </a:spcAft>
                        <a:buNone/>
                      </a:pPr>
                      <a:r>
                        <a:rPr lang="en"/>
                        <a:t>97</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381000">
                <a:tc>
                  <a:txBody>
                    <a:bodyPr/>
                    <a:lstStyle/>
                    <a:p>
                      <a:pPr indent="0" lvl="0" marL="0" rtl="0" algn="l">
                        <a:spcBef>
                          <a:spcPts val="0"/>
                        </a:spcBef>
                        <a:spcAft>
                          <a:spcPts val="0"/>
                        </a:spcAft>
                        <a:buNone/>
                      </a:pPr>
                      <a:r>
                        <a:rPr lang="en"/>
                        <a:t>True Negative</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92</a:t>
                      </a:r>
                      <a:endParaRPr/>
                    </a:p>
                  </a:txBody>
                  <a:tcPr marT="91425" marB="91425" marR="91425" marL="91425"/>
                </a:tc>
              </a:tr>
            </a:tbl>
          </a:graphicData>
        </a:graphic>
      </p:graphicFrame>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16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Occam's Razor</a:t>
            </a:r>
            <a:endParaRPr/>
          </a:p>
        </p:txBody>
      </p:sp>
      <p:sp>
        <p:nvSpPr>
          <p:cNvPr id="998" name="Google Shape;998;p16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Occam's Razor is the observation that from </a:t>
            </a:r>
            <a:r>
              <a:rPr lang="en"/>
              <a:t>multiple</a:t>
            </a:r>
            <a:r>
              <a:rPr lang="en"/>
              <a:t> hypothesis that fit the same training examples, the "simplest" one is the best</a:t>
            </a:r>
            <a:endParaRPr/>
          </a:p>
          <a:p>
            <a:pPr indent="-342900" lvl="0" marL="457200" rtl="0" algn="l">
              <a:spcBef>
                <a:spcPts val="0"/>
              </a:spcBef>
              <a:spcAft>
                <a:spcPts val="0"/>
              </a:spcAft>
              <a:buSzPts val="1800"/>
              <a:buChar char="●"/>
            </a:pPr>
            <a:r>
              <a:rPr lang="en"/>
              <a:t>Do not multiply entities and assumptions needlessly, but </a:t>
            </a:r>
            <a:r>
              <a:rPr lang="en"/>
              <a:t>only</a:t>
            </a:r>
            <a:r>
              <a:rPr lang="en"/>
              <a:t> when the training data doesn't fit your current assumptions</a:t>
            </a:r>
            <a:endParaRPr/>
          </a:p>
          <a:p>
            <a:pPr indent="-342900" lvl="0" marL="457200" rtl="0" algn="l">
              <a:spcBef>
                <a:spcPts val="0"/>
              </a:spcBef>
              <a:spcAft>
                <a:spcPts val="0"/>
              </a:spcAft>
              <a:buSzPts val="1800"/>
              <a:buChar char="●"/>
            </a:pPr>
            <a:r>
              <a:rPr lang="en"/>
              <a:t>However, what constitutes the "simplest" model depends on the assumptions that you make about the world that produces the discrete training examples</a:t>
            </a:r>
            <a:endParaRPr/>
          </a:p>
          <a:p>
            <a:pPr indent="-342900" lvl="0" marL="457200" rtl="0" algn="l">
              <a:spcBef>
                <a:spcPts val="0"/>
              </a:spcBef>
              <a:spcAft>
                <a:spcPts val="0"/>
              </a:spcAft>
              <a:buSzPts val="1800"/>
              <a:buChar char="●"/>
            </a:pPr>
            <a:r>
              <a:rPr lang="en"/>
              <a:t>Example: fitting a </a:t>
            </a:r>
            <a:r>
              <a:rPr lang="en"/>
              <a:t>polynomial</a:t>
            </a:r>
            <a:r>
              <a:rPr lang="en"/>
              <a:t> into the given set of data points, versus fitting a sum of sine curves (Fourier transform) into those data points</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16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 Free Lunch Theorem</a:t>
            </a:r>
            <a:endParaRPr/>
          </a:p>
        </p:txBody>
      </p:sp>
      <p:sp>
        <p:nvSpPr>
          <p:cNvPr id="1004" name="Google Shape;1004;p16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the same training examples, different learning algorithms </a:t>
            </a:r>
            <a:r>
              <a:rPr lang="en"/>
              <a:t>produce</a:t>
            </a:r>
            <a:r>
              <a:rPr lang="en"/>
              <a:t> different models to fit those training examples</a:t>
            </a:r>
            <a:endParaRPr/>
          </a:p>
          <a:p>
            <a:pPr indent="-342900" lvl="0" marL="457200" rtl="0" algn="l">
              <a:spcBef>
                <a:spcPts val="0"/>
              </a:spcBef>
              <a:spcAft>
                <a:spcPts val="0"/>
              </a:spcAft>
              <a:buSzPts val="1800"/>
              <a:buChar char="●"/>
            </a:pPr>
            <a:r>
              <a:rPr lang="en"/>
              <a:t>Which learning algorithm is the best in that it produces the best models?</a:t>
            </a:r>
            <a:endParaRPr/>
          </a:p>
          <a:p>
            <a:pPr indent="-342900" lvl="0" marL="457200" rtl="0" algn="l">
              <a:spcBef>
                <a:spcPts val="0"/>
              </a:spcBef>
              <a:spcAft>
                <a:spcPts val="0"/>
              </a:spcAft>
              <a:buSzPts val="1800"/>
              <a:buChar char="●"/>
            </a:pPr>
            <a:r>
              <a:rPr lang="en"/>
              <a:t>As it </a:t>
            </a:r>
            <a:r>
              <a:rPr lang="en"/>
              <a:t>turns out, when averaged over all possible worlds, every learning algorithm is equally good!</a:t>
            </a:r>
            <a:endParaRPr/>
          </a:p>
          <a:p>
            <a:pPr indent="-342900" lvl="0" marL="457200" rtl="0" algn="l">
              <a:spcBef>
                <a:spcPts val="0"/>
              </a:spcBef>
              <a:spcAft>
                <a:spcPts val="0"/>
              </a:spcAft>
              <a:buSzPts val="1800"/>
              <a:buChar char="●"/>
            </a:pPr>
            <a:r>
              <a:rPr lang="en"/>
              <a:t>Given the same training data with inputs </a:t>
            </a:r>
            <a:r>
              <a:rPr i="1" lang="en"/>
              <a:t>X</a:t>
            </a:r>
            <a:r>
              <a:rPr baseline="-25000" lang="en"/>
              <a:t>i</a:t>
            </a:r>
            <a:r>
              <a:rPr lang="en"/>
              <a:t> and their expected answers, whenever two models disagree on some previous unseen input, one wins in half of the possible worlds, the other wins in the other half</a:t>
            </a:r>
            <a:endParaRPr/>
          </a:p>
          <a:p>
            <a:pPr indent="-342900" lvl="0" marL="457200" rtl="0" algn="l">
              <a:spcBef>
                <a:spcPts val="0"/>
              </a:spcBef>
              <a:spcAft>
                <a:spcPts val="0"/>
              </a:spcAft>
              <a:buSzPts val="1800"/>
              <a:buChar char="●"/>
            </a:pPr>
            <a:r>
              <a:rPr lang="en"/>
              <a:t>Use a learning algorithm that implicitly fits the structure of problem</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16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Bias</a:t>
            </a:r>
            <a:endParaRPr/>
          </a:p>
        </p:txBody>
      </p:sp>
      <p:sp>
        <p:nvSpPr>
          <p:cNvPr id="1010" name="Google Shape;1010;p16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same training data that be generalized in infinitely many different ways</a:t>
            </a:r>
            <a:endParaRPr/>
          </a:p>
          <a:p>
            <a:pPr indent="-342900" lvl="0" marL="457200" rtl="0" algn="l">
              <a:spcBef>
                <a:spcPts val="0"/>
              </a:spcBef>
              <a:spcAft>
                <a:spcPts val="0"/>
              </a:spcAft>
              <a:buSzPts val="1800"/>
              <a:buChar char="●"/>
            </a:pPr>
            <a:r>
              <a:rPr lang="en"/>
              <a:t>Given the same training data, different </a:t>
            </a:r>
            <a:r>
              <a:rPr lang="en"/>
              <a:t>learning</a:t>
            </a:r>
            <a:r>
              <a:rPr lang="en"/>
              <a:t> algorithms produce different models that will disagree on unseen inputs</a:t>
            </a:r>
            <a:endParaRPr/>
          </a:p>
          <a:p>
            <a:pPr indent="-342900" lvl="0" marL="457200" rtl="0" algn="l">
              <a:spcBef>
                <a:spcPts val="0"/>
              </a:spcBef>
              <a:spcAft>
                <a:spcPts val="0"/>
              </a:spcAft>
              <a:buSzPts val="1800"/>
              <a:buChar char="●"/>
            </a:pPr>
            <a:r>
              <a:rPr lang="en"/>
              <a:t>The tendency to choose one among all possible fitting answers is called the bias of that learning algorithm</a:t>
            </a:r>
            <a:endParaRPr/>
          </a:p>
          <a:p>
            <a:pPr indent="-342900" lvl="0" marL="457200" rtl="0" algn="l">
              <a:spcBef>
                <a:spcPts val="0"/>
              </a:spcBef>
              <a:spcAft>
                <a:spcPts val="0"/>
              </a:spcAft>
              <a:buSzPts val="1800"/>
              <a:buChar char="●"/>
            </a:pPr>
            <a:r>
              <a:rPr lang="en"/>
              <a:t>Given the same information, two entities produce a </a:t>
            </a:r>
            <a:r>
              <a:rPr lang="en"/>
              <a:t>different</a:t>
            </a:r>
            <a:r>
              <a:rPr lang="en"/>
              <a:t> hypothesis and explanation depending on their background assumption</a:t>
            </a:r>
            <a:endParaRPr/>
          </a:p>
          <a:p>
            <a:pPr indent="-342900" lvl="0" marL="457200" rtl="0" algn="l">
              <a:spcBef>
                <a:spcPts val="0"/>
              </a:spcBef>
              <a:spcAft>
                <a:spcPts val="0"/>
              </a:spcAft>
              <a:buSzPts val="1800"/>
              <a:buChar char="●"/>
            </a:pPr>
            <a:r>
              <a:rPr lang="en"/>
              <a:t>Training data itself cannot be used to distinguish who is "correct"</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16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Variance</a:t>
            </a:r>
            <a:endParaRPr/>
          </a:p>
        </p:txBody>
      </p:sp>
      <p:sp>
        <p:nvSpPr>
          <p:cNvPr id="1016" name="Google Shape;1016;p16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we split the training data in two, and train two classifiers independently using the same learning algorithm</a:t>
            </a:r>
            <a:endParaRPr/>
          </a:p>
          <a:p>
            <a:pPr indent="-342900" lvl="0" marL="457200" rtl="0" algn="l">
              <a:spcBef>
                <a:spcPts val="0"/>
              </a:spcBef>
              <a:spcAft>
                <a:spcPts val="0"/>
              </a:spcAft>
              <a:buSzPts val="1800"/>
              <a:buChar char="●"/>
            </a:pPr>
            <a:r>
              <a:rPr lang="en"/>
              <a:t>The variance of the learning algorithm is the measure of how often these two classifiers disagree on their classification on unseen inputs</a:t>
            </a:r>
            <a:endParaRPr/>
          </a:p>
          <a:p>
            <a:pPr indent="-342900" lvl="0" marL="457200" rtl="0" algn="l">
              <a:spcBef>
                <a:spcPts val="0"/>
              </a:spcBef>
              <a:spcAft>
                <a:spcPts val="0"/>
              </a:spcAft>
              <a:buSzPts val="1800"/>
              <a:buChar char="●"/>
            </a:pPr>
            <a:r>
              <a:rPr lang="en"/>
              <a:t>Measures how sensitive the learning algorithm is for training data</a:t>
            </a:r>
            <a:endParaRPr/>
          </a:p>
          <a:p>
            <a:pPr indent="-342900" lvl="0" marL="457200" rtl="0" algn="l">
              <a:spcBef>
                <a:spcPts val="0"/>
              </a:spcBef>
              <a:spcAft>
                <a:spcPts val="0"/>
              </a:spcAft>
              <a:buSzPts val="1800"/>
              <a:buChar char="●"/>
            </a:pPr>
            <a:r>
              <a:rPr lang="en"/>
              <a:t>Bias and variance in learning algorithms are on a continuum akin to Scylla and Charybdis: attempt to decrease one automatically increases the other</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p16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Extreme Classifier Algorithms</a:t>
            </a:r>
            <a:endParaRPr/>
          </a:p>
        </p:txBody>
      </p:sp>
      <p:sp>
        <p:nvSpPr>
          <p:cNvPr id="1022" name="Google Shape;1022;p16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learning algorithm we can call "Closed World Assumption"</a:t>
            </a:r>
            <a:endParaRPr/>
          </a:p>
          <a:p>
            <a:pPr indent="-342900" lvl="0" marL="457200" rtl="0" algn="l">
              <a:spcBef>
                <a:spcPts val="0"/>
              </a:spcBef>
              <a:spcAft>
                <a:spcPts val="0"/>
              </a:spcAft>
              <a:buSzPts val="1800"/>
              <a:buChar char="●"/>
            </a:pPr>
            <a:r>
              <a:rPr lang="en"/>
              <a:t>Tabulate training data, but for all other inputs, </a:t>
            </a:r>
            <a:r>
              <a:rPr lang="en"/>
              <a:t>always</a:t>
            </a:r>
            <a:r>
              <a:rPr lang="en"/>
              <a:t> return false</a:t>
            </a:r>
            <a:endParaRPr/>
          </a:p>
          <a:p>
            <a:pPr indent="-342900" lvl="0" marL="457200" rtl="0" algn="l">
              <a:spcBef>
                <a:spcPts val="0"/>
              </a:spcBef>
              <a:spcAft>
                <a:spcPts val="0"/>
              </a:spcAft>
              <a:buSzPts val="1800"/>
              <a:buChar char="●"/>
            </a:pPr>
            <a:r>
              <a:rPr lang="en"/>
              <a:t>By No Free Lunch theorem, as good as any other learning algorithm!</a:t>
            </a:r>
            <a:endParaRPr/>
          </a:p>
          <a:p>
            <a:pPr indent="-342900" lvl="0" marL="457200" rtl="0" algn="l">
              <a:spcBef>
                <a:spcPts val="0"/>
              </a:spcBef>
              <a:spcAft>
                <a:spcPts val="0"/>
              </a:spcAft>
              <a:buSzPts val="1800"/>
              <a:buChar char="●"/>
            </a:pPr>
            <a:r>
              <a:rPr lang="en"/>
              <a:t>This algorithm has maximum bias, but minimum variance</a:t>
            </a:r>
            <a:endParaRPr/>
          </a:p>
          <a:p>
            <a:pPr indent="-342900" lvl="0" marL="457200" rtl="0" algn="l">
              <a:spcBef>
                <a:spcPts val="0"/>
              </a:spcBef>
              <a:spcAft>
                <a:spcPts val="0"/>
              </a:spcAft>
              <a:buSzPts val="1800"/>
              <a:buChar char="●"/>
            </a:pPr>
            <a:r>
              <a:rPr lang="en"/>
              <a:t>Consider then another learning algorithm we can call "Coin Flip" that tabulates training data, and for all other unseen inputs, just flips a coin (caching)</a:t>
            </a:r>
            <a:endParaRPr/>
          </a:p>
          <a:p>
            <a:pPr indent="-342900" lvl="0" marL="457200" rtl="0" algn="l">
              <a:spcBef>
                <a:spcPts val="0"/>
              </a:spcBef>
              <a:spcAft>
                <a:spcPts val="0"/>
              </a:spcAft>
              <a:buSzPts val="1800"/>
              <a:buChar char="●"/>
            </a:pPr>
            <a:r>
              <a:rPr lang="en"/>
              <a:t>Again, as good as any other learning algorithm over all possible worlds!</a:t>
            </a:r>
            <a:endParaRPr/>
          </a:p>
          <a:p>
            <a:pPr indent="-342900" lvl="0" marL="457200" rtl="0" algn="l">
              <a:spcBef>
                <a:spcPts val="0"/>
              </a:spcBef>
              <a:spcAft>
                <a:spcPts val="0"/>
              </a:spcAft>
              <a:buSzPts val="1800"/>
              <a:buChar char="●"/>
            </a:pPr>
            <a:r>
              <a:rPr lang="en"/>
              <a:t>This algorithm has maximum variance, but minimum bias</a:t>
            </a:r>
            <a:endParaRPr/>
          </a:p>
          <a:p>
            <a:pPr indent="-342900" lvl="0" marL="457200" rtl="0" algn="l">
              <a:spcBef>
                <a:spcPts val="0"/>
              </a:spcBef>
              <a:spcAft>
                <a:spcPts val="0"/>
              </a:spcAft>
              <a:buSzPts val="1800"/>
              <a:buChar char="●"/>
            </a:pPr>
            <a:r>
              <a:rPr lang="en"/>
              <a:t>All classifier algorithms fall somewhere between these two</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16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Hyperparameters</a:t>
            </a:r>
            <a:endParaRPr/>
          </a:p>
        </p:txBody>
      </p:sp>
      <p:sp>
        <p:nvSpPr>
          <p:cNvPr id="1028" name="Google Shape;1028;p16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learning algorithm itself adjusts its internal model based on training data</a:t>
            </a:r>
            <a:endParaRPr/>
          </a:p>
          <a:p>
            <a:pPr indent="-342900" lvl="0" marL="457200" rtl="0" algn="l">
              <a:spcBef>
                <a:spcPts val="0"/>
              </a:spcBef>
              <a:spcAft>
                <a:spcPts val="0"/>
              </a:spcAft>
              <a:buSzPts val="1800"/>
              <a:buChar char="●"/>
            </a:pPr>
            <a:r>
              <a:rPr lang="en"/>
              <a:t>For example, weights of a neural network</a:t>
            </a:r>
            <a:endParaRPr/>
          </a:p>
          <a:p>
            <a:pPr indent="-342900" lvl="0" marL="457200" rtl="0" algn="l">
              <a:spcBef>
                <a:spcPts val="0"/>
              </a:spcBef>
              <a:spcAft>
                <a:spcPts val="0"/>
              </a:spcAft>
              <a:buSzPts val="1800"/>
              <a:buChar char="●"/>
            </a:pPr>
            <a:r>
              <a:rPr lang="en"/>
              <a:t>These variables that the algorithm itself adjusts are its parameters</a:t>
            </a:r>
            <a:endParaRPr/>
          </a:p>
          <a:p>
            <a:pPr indent="-342900" lvl="0" marL="457200" rtl="0" algn="l">
              <a:spcBef>
                <a:spcPts val="0"/>
              </a:spcBef>
              <a:spcAft>
                <a:spcPts val="0"/>
              </a:spcAft>
              <a:buSzPts val="1800"/>
              <a:buChar char="●"/>
            </a:pPr>
            <a:r>
              <a:rPr lang="en"/>
              <a:t>Hyperparameters are parameters that control the algorithm itself</a:t>
            </a:r>
            <a:endParaRPr/>
          </a:p>
          <a:p>
            <a:pPr indent="-342900" lvl="0" marL="457200" rtl="0" algn="l">
              <a:spcBef>
                <a:spcPts val="0"/>
              </a:spcBef>
              <a:spcAft>
                <a:spcPts val="0"/>
              </a:spcAft>
              <a:buSzPts val="1800"/>
              <a:buChar char="●"/>
            </a:pPr>
            <a:r>
              <a:rPr lang="en"/>
              <a:t>For example, the number of nodes in the neural network, or the number of nodes allowed in building the decision tree</a:t>
            </a:r>
            <a:endParaRPr/>
          </a:p>
          <a:p>
            <a:pPr indent="-342900" lvl="0" marL="457200" rtl="0" algn="l">
              <a:spcBef>
                <a:spcPts val="0"/>
              </a:spcBef>
              <a:spcAft>
                <a:spcPts val="0"/>
              </a:spcAft>
              <a:buSzPts val="1800"/>
              <a:buChar char="●"/>
            </a:pPr>
            <a:r>
              <a:rPr lang="en"/>
              <a:t>Hyperparameter </a:t>
            </a:r>
            <a:r>
              <a:rPr lang="en"/>
              <a:t>optimization</a:t>
            </a:r>
            <a:r>
              <a:rPr lang="en"/>
              <a:t> is a bit of a dark art in machine learning</a:t>
            </a:r>
            <a:endParaRPr/>
          </a:p>
          <a:p>
            <a:pPr indent="-342900" lvl="0" marL="457200" rtl="0" algn="l">
              <a:spcBef>
                <a:spcPts val="0"/>
              </a:spcBef>
              <a:spcAft>
                <a:spcPts val="0"/>
              </a:spcAft>
              <a:buSzPts val="1800"/>
              <a:buChar char="●"/>
            </a:pPr>
            <a:r>
              <a:rPr lang="en"/>
              <a:t>Can use cross-validation to increase hyperparameters until performance on validation set decreases</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17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Validation and Test Data</a:t>
            </a:r>
            <a:endParaRPr/>
          </a:p>
        </p:txBody>
      </p:sp>
      <p:sp>
        <p:nvSpPr>
          <p:cNvPr id="1034" name="Google Shape;1034;p17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Examples given by the instructor are divided in three groups: training data, validation data, and test data</a:t>
            </a:r>
            <a:endParaRPr/>
          </a:p>
          <a:p>
            <a:pPr indent="-342900" lvl="0" marL="457200" rtl="0" algn="l">
              <a:spcBef>
                <a:spcPts val="0"/>
              </a:spcBef>
              <a:spcAft>
                <a:spcPts val="0"/>
              </a:spcAft>
              <a:buSzPts val="1800"/>
              <a:buChar char="●"/>
            </a:pPr>
            <a:r>
              <a:rPr lang="en"/>
              <a:t>Training data is used to create and polish the model</a:t>
            </a:r>
            <a:endParaRPr/>
          </a:p>
          <a:p>
            <a:pPr indent="-342900" lvl="0" marL="457200" rtl="0" algn="l">
              <a:spcBef>
                <a:spcPts val="0"/>
              </a:spcBef>
              <a:spcAft>
                <a:spcPts val="0"/>
              </a:spcAft>
              <a:buSzPts val="1800"/>
              <a:buChar char="●"/>
            </a:pPr>
            <a:r>
              <a:rPr lang="en"/>
              <a:t>Validation data is used to prevent overfitting of the model</a:t>
            </a:r>
            <a:endParaRPr/>
          </a:p>
          <a:p>
            <a:pPr indent="-342900" lvl="0" marL="457200" rtl="0" algn="l">
              <a:spcBef>
                <a:spcPts val="0"/>
              </a:spcBef>
              <a:spcAft>
                <a:spcPts val="0"/>
              </a:spcAft>
              <a:buSzPts val="1800"/>
              <a:buChar char="●"/>
            </a:pPr>
            <a:r>
              <a:rPr lang="en"/>
              <a:t>As we saw from previous two extreme learning algorithms, fitting the </a:t>
            </a:r>
            <a:r>
              <a:rPr lang="en"/>
              <a:t>training</a:t>
            </a:r>
            <a:r>
              <a:rPr lang="en"/>
              <a:t> data 100% means nothing, </a:t>
            </a:r>
            <a:r>
              <a:rPr lang="en"/>
              <a:t>since</a:t>
            </a:r>
            <a:r>
              <a:rPr lang="en"/>
              <a:t> the proof of the </a:t>
            </a:r>
            <a:r>
              <a:rPr lang="en"/>
              <a:t>learning</a:t>
            </a:r>
            <a:r>
              <a:rPr lang="en"/>
              <a:t> algorithm is to generalize the underlying patterns in reality that the training data comes from</a:t>
            </a:r>
            <a:endParaRPr/>
          </a:p>
          <a:p>
            <a:pPr indent="-342900" lvl="0" marL="457200" rtl="0" algn="l">
              <a:spcBef>
                <a:spcPts val="0"/>
              </a:spcBef>
              <a:spcAft>
                <a:spcPts val="0"/>
              </a:spcAft>
              <a:buSzPts val="1800"/>
              <a:buChar char="●"/>
            </a:pPr>
            <a:r>
              <a:rPr lang="en"/>
              <a:t>As soon as model gets weaker on </a:t>
            </a:r>
            <a:r>
              <a:rPr lang="en"/>
              <a:t>validation</a:t>
            </a:r>
            <a:r>
              <a:rPr lang="en"/>
              <a:t> data, stop fitting it</a:t>
            </a:r>
            <a:endParaRPr/>
          </a:p>
          <a:p>
            <a:pPr indent="-342900" lvl="0" marL="457200" rtl="0" algn="l">
              <a:spcBef>
                <a:spcPts val="0"/>
              </a:spcBef>
              <a:spcAft>
                <a:spcPts val="0"/>
              </a:spcAft>
              <a:buSzPts val="1800"/>
              <a:buChar char="●"/>
            </a:pPr>
            <a:r>
              <a:rPr lang="en"/>
              <a:t>Test data is the "final exam" that measures how well model fits reality</a:t>
            </a:r>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17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Validation Set Tells Us When To Stop</a:t>
            </a:r>
            <a:endParaRPr/>
          </a:p>
        </p:txBody>
      </p:sp>
      <p:sp>
        <p:nvSpPr>
          <p:cNvPr id="1040" name="Google Shape;1040;p17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41" name="Google Shape;1041;p171"/>
          <p:cNvPicPr preferRelativeResize="0"/>
          <p:nvPr/>
        </p:nvPicPr>
        <p:blipFill>
          <a:blip r:embed="rId3">
            <a:alphaModFix/>
          </a:blip>
          <a:stretch>
            <a:fillRect/>
          </a:stretch>
        </p:blipFill>
        <p:spPr>
          <a:xfrm>
            <a:off x="740550" y="1229875"/>
            <a:ext cx="7815252" cy="28039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Paperclip Maximizer</a:t>
            </a:r>
            <a:endParaRPr/>
          </a:p>
        </p:txBody>
      </p:sp>
      <p:sp>
        <p:nvSpPr>
          <p:cNvPr id="175" name="Google Shape;175;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Akin to </a:t>
            </a:r>
            <a:r>
              <a:rPr i="1" lang="en"/>
              <a:t>Fantasia</a:t>
            </a:r>
            <a:r>
              <a:rPr lang="en"/>
              <a:t>, be careful what you wish for, since you might </a:t>
            </a:r>
            <a:r>
              <a:rPr lang="en"/>
              <a:t>just</a:t>
            </a:r>
            <a:r>
              <a:rPr lang="en"/>
              <a:t> get it</a:t>
            </a:r>
            <a:endParaRPr/>
          </a:p>
          <a:p>
            <a:pPr indent="-342900" lvl="0" marL="457200" rtl="0" algn="l">
              <a:spcBef>
                <a:spcPts val="0"/>
              </a:spcBef>
              <a:spcAft>
                <a:spcPts val="0"/>
              </a:spcAft>
              <a:buSzPts val="1800"/>
              <a:buChar char="●"/>
            </a:pPr>
            <a:r>
              <a:rPr lang="en"/>
              <a:t>Machines don't care what you "intend" any more than fire </a:t>
            </a:r>
            <a:r>
              <a:rPr lang="en"/>
              <a:t>would care that you "intended" to only burn down some weeds, not the entire neighbourhood</a:t>
            </a:r>
            <a:endParaRPr/>
          </a:p>
          <a:p>
            <a:pPr indent="-342900" lvl="0" marL="457200" rtl="0" algn="l">
              <a:spcBef>
                <a:spcPts val="0"/>
              </a:spcBef>
              <a:spcAft>
                <a:spcPts val="0"/>
              </a:spcAft>
              <a:buSzPts val="1800"/>
              <a:buChar char="●"/>
            </a:pPr>
            <a:r>
              <a:rPr lang="en"/>
              <a:t>AI alignment problem is a </a:t>
            </a:r>
            <a:r>
              <a:rPr lang="en"/>
              <a:t>wicked</a:t>
            </a:r>
            <a:r>
              <a:rPr lang="en"/>
              <a:t> problem even to define, let alone solve</a:t>
            </a:r>
            <a:endParaRPr/>
          </a:p>
          <a:p>
            <a:pPr indent="-342900" lvl="0" marL="457200" rtl="0" algn="l">
              <a:spcBef>
                <a:spcPts val="0"/>
              </a:spcBef>
              <a:spcAft>
                <a:spcPts val="0"/>
              </a:spcAft>
              <a:buSzPts val="1800"/>
              <a:buChar char="●"/>
            </a:pPr>
            <a:r>
              <a:rPr lang="en"/>
              <a:t>G</a:t>
            </a:r>
            <a:r>
              <a:rPr lang="en"/>
              <a:t>eneral intelligence AI that is given the task of maximizing some particular outcome for perpetuity will inevitably choose actions that keep it functional, for the simple reason that a broken agent cannot maximize anything</a:t>
            </a:r>
            <a:endParaRPr/>
          </a:p>
          <a:p>
            <a:pPr indent="-342900" lvl="0" marL="457200" rtl="0" algn="l">
              <a:spcBef>
                <a:spcPts val="0"/>
              </a:spcBef>
              <a:spcAft>
                <a:spcPts val="0"/>
              </a:spcAft>
              <a:buSzPts val="1800"/>
              <a:buChar char="●"/>
            </a:pPr>
            <a:r>
              <a:rPr lang="en"/>
              <a:t>These actions include protecting itself against attempts to shut it down</a:t>
            </a:r>
            <a:endParaRPr/>
          </a:p>
          <a:p>
            <a:pPr indent="-342900" lvl="0" marL="457200" rtl="0" algn="l">
              <a:spcBef>
                <a:spcPts val="0"/>
              </a:spcBef>
              <a:spcAft>
                <a:spcPts val="0"/>
              </a:spcAft>
              <a:buSzPts val="1800"/>
              <a:buChar char="●"/>
            </a:pPr>
            <a:r>
              <a:rPr lang="en"/>
              <a:t>The famous "paperclip maximizer" problem of AI ethics</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17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Ensemble Learning</a:t>
            </a:r>
            <a:endParaRPr/>
          </a:p>
        </p:txBody>
      </p:sp>
      <p:sp>
        <p:nvSpPr>
          <p:cNvPr id="1047" name="Google Shape;1047;p17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Instead of trying to create one model, create a bunch of simpler models that individually are not as </a:t>
            </a:r>
            <a:r>
              <a:rPr lang="en"/>
              <a:t>powerful as the large model</a:t>
            </a:r>
            <a:endParaRPr/>
          </a:p>
          <a:p>
            <a:pPr indent="-342900" lvl="0" marL="457200" rtl="0" algn="l">
              <a:spcBef>
                <a:spcPts val="0"/>
              </a:spcBef>
              <a:spcAft>
                <a:spcPts val="0"/>
              </a:spcAft>
              <a:buSzPts val="1800"/>
              <a:buChar char="●"/>
            </a:pPr>
            <a:r>
              <a:rPr lang="en"/>
              <a:t>To classify input </a:t>
            </a:r>
            <a:r>
              <a:rPr i="1" lang="en"/>
              <a:t>x</a:t>
            </a:r>
            <a:r>
              <a:rPr lang="en"/>
              <a:t>, give it to all models and use the majority vote</a:t>
            </a:r>
            <a:endParaRPr/>
          </a:p>
          <a:p>
            <a:pPr indent="-342900" lvl="0" marL="457200" rtl="0" algn="l">
              <a:spcBef>
                <a:spcPts val="0"/>
              </a:spcBef>
              <a:spcAft>
                <a:spcPts val="0"/>
              </a:spcAft>
              <a:buSzPts val="1800"/>
              <a:buChar char="●"/>
            </a:pPr>
            <a:r>
              <a:rPr lang="en"/>
              <a:t>These simpler models may even constructed with different algorithms</a:t>
            </a:r>
            <a:endParaRPr/>
          </a:p>
          <a:p>
            <a:pPr indent="-342900" lvl="0" marL="457200" rtl="0" algn="l">
              <a:spcBef>
                <a:spcPts val="0"/>
              </a:spcBef>
              <a:spcAft>
                <a:spcPts val="0"/>
              </a:spcAft>
              <a:buSzPts val="1800"/>
              <a:buChar char="●"/>
            </a:pPr>
            <a:r>
              <a:rPr lang="en"/>
              <a:t>Construction should make the simpler models independent of each other, as there is no point having all simpler models return the same answer</a:t>
            </a:r>
            <a:endParaRPr/>
          </a:p>
          <a:p>
            <a:pPr indent="-342900" lvl="0" marL="457200" rtl="0" algn="l">
              <a:spcBef>
                <a:spcPts val="0"/>
              </a:spcBef>
              <a:spcAft>
                <a:spcPts val="0"/>
              </a:spcAft>
              <a:buSzPts val="1800"/>
              <a:buChar char="●"/>
            </a:pPr>
            <a:r>
              <a:rPr lang="en"/>
              <a:t>In voting for result, each </a:t>
            </a:r>
            <a:r>
              <a:rPr lang="en"/>
              <a:t>individual</a:t>
            </a:r>
            <a:r>
              <a:rPr lang="en"/>
              <a:t> model can be given the weight based on how well it operated on the training data</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17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Forests</a:t>
            </a:r>
            <a:endParaRPr/>
          </a:p>
        </p:txBody>
      </p:sp>
      <p:sp>
        <p:nvSpPr>
          <p:cNvPr id="1053" name="Google Shape;1053;p17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Generalization of decision tree learning to produce an entire forest of small </a:t>
            </a:r>
            <a:r>
              <a:rPr lang="en"/>
              <a:t>decision trees instead of a single large tree</a:t>
            </a:r>
            <a:endParaRPr/>
          </a:p>
          <a:p>
            <a:pPr indent="-342900" lvl="0" marL="457200" rtl="0" algn="l">
              <a:spcBef>
                <a:spcPts val="0"/>
              </a:spcBef>
              <a:spcAft>
                <a:spcPts val="0"/>
              </a:spcAft>
              <a:buSzPts val="1800"/>
              <a:buChar char="●"/>
            </a:pPr>
            <a:r>
              <a:rPr lang="en"/>
              <a:t>Construction of each small decision tree uses the entire training data, but only a randomly chosen handful of possible attributes</a:t>
            </a:r>
            <a:endParaRPr/>
          </a:p>
          <a:p>
            <a:pPr indent="-342900" lvl="0" marL="457200" rtl="0" algn="l">
              <a:spcBef>
                <a:spcPts val="0"/>
              </a:spcBef>
              <a:spcAft>
                <a:spcPts val="0"/>
              </a:spcAft>
              <a:buSzPts val="1800"/>
              <a:buChar char="●"/>
            </a:pPr>
            <a:r>
              <a:rPr lang="en"/>
              <a:t>This makes the resulting trees more independent of each other</a:t>
            </a:r>
            <a:endParaRPr/>
          </a:p>
          <a:p>
            <a:pPr indent="-342900" lvl="0" marL="457200" rtl="0" algn="l">
              <a:spcBef>
                <a:spcPts val="0"/>
              </a:spcBef>
              <a:spcAft>
                <a:spcPts val="0"/>
              </a:spcAft>
              <a:buSzPts val="1800"/>
              <a:buChar char="●"/>
            </a:pPr>
            <a:r>
              <a:rPr lang="en"/>
              <a:t>Especially these small trees won't all end up having the same root node!</a:t>
            </a:r>
            <a:endParaRPr/>
          </a:p>
          <a:p>
            <a:pPr indent="-342900" lvl="0" marL="457200" rtl="0" algn="l">
              <a:spcBef>
                <a:spcPts val="0"/>
              </a:spcBef>
              <a:spcAft>
                <a:spcPts val="0"/>
              </a:spcAft>
              <a:buSzPts val="1800"/>
              <a:buChar char="●"/>
            </a:pPr>
            <a:r>
              <a:rPr lang="en"/>
              <a:t>Individual trees are weak classifiers, but a majority vote over a large number of such tree will classify complex data very accurately</a:t>
            </a:r>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17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Boosting</a:t>
            </a:r>
            <a:endParaRPr/>
          </a:p>
        </p:txBody>
      </p:sp>
      <p:sp>
        <p:nvSpPr>
          <p:cNvPr id="1059" name="Google Shape;1059;p17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creating the </a:t>
            </a:r>
            <a:r>
              <a:rPr lang="en"/>
              <a:t>ensemble</a:t>
            </a:r>
            <a:r>
              <a:rPr lang="en"/>
              <a:t> of simpler models, it would be nice to have these simpler models have complementing strengths</a:t>
            </a:r>
            <a:endParaRPr/>
          </a:p>
          <a:p>
            <a:pPr indent="-342900" lvl="0" marL="457200" rtl="0" algn="l">
              <a:spcBef>
                <a:spcPts val="0"/>
              </a:spcBef>
              <a:spcAft>
                <a:spcPts val="0"/>
              </a:spcAft>
              <a:buSzPts val="1800"/>
              <a:buChar char="●"/>
            </a:pPr>
            <a:r>
              <a:rPr lang="en"/>
              <a:t>Attach a weight to each training sample, initially all weights are 1</a:t>
            </a:r>
            <a:endParaRPr/>
          </a:p>
          <a:p>
            <a:pPr indent="-342900" lvl="0" marL="457200" rtl="0" algn="l">
              <a:spcBef>
                <a:spcPts val="0"/>
              </a:spcBef>
              <a:spcAft>
                <a:spcPts val="0"/>
              </a:spcAft>
              <a:buSzPts val="1800"/>
              <a:buChar char="●"/>
            </a:pPr>
            <a:r>
              <a:rPr lang="en"/>
              <a:t>After training each simpler model, adjust the weight of the training samples based on whether that model classified that </a:t>
            </a:r>
            <a:r>
              <a:rPr lang="en"/>
              <a:t>training</a:t>
            </a:r>
            <a:r>
              <a:rPr lang="en"/>
              <a:t> sample correctly</a:t>
            </a:r>
            <a:endParaRPr/>
          </a:p>
          <a:p>
            <a:pPr indent="-342900" lvl="0" marL="457200" rtl="0" algn="l">
              <a:spcBef>
                <a:spcPts val="0"/>
              </a:spcBef>
              <a:spcAft>
                <a:spcPts val="0"/>
              </a:spcAft>
              <a:buSzPts val="1800"/>
              <a:buChar char="●"/>
            </a:pPr>
            <a:r>
              <a:rPr lang="en"/>
              <a:t>Training samples that were classified incorrectly see their weights increased, whereas correctly classified samples see their weights decreased</a:t>
            </a:r>
            <a:endParaRPr/>
          </a:p>
          <a:p>
            <a:pPr indent="-342900" lvl="0" marL="457200" rtl="0" algn="l">
              <a:spcBef>
                <a:spcPts val="0"/>
              </a:spcBef>
              <a:spcAft>
                <a:spcPts val="0"/>
              </a:spcAft>
              <a:buSzPts val="1800"/>
              <a:buChar char="●"/>
            </a:pPr>
            <a:r>
              <a:rPr lang="en"/>
              <a:t>The simpler model constructed next will have strengths complementing the current model, instead of being yet another yes-man</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17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t>k</a:t>
            </a:r>
            <a:r>
              <a:rPr lang="en"/>
              <a:t>-Nearest Neighbours</a:t>
            </a:r>
            <a:endParaRPr/>
          </a:p>
        </p:txBody>
      </p:sp>
      <p:sp>
        <p:nvSpPr>
          <p:cNvPr id="1065" name="Google Shape;1065;p17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Learning algorithm that works well assuming that the correct classifications change </a:t>
            </a:r>
            <a:r>
              <a:rPr lang="en"/>
              <a:t>smoothly in the </a:t>
            </a:r>
            <a:r>
              <a:rPr lang="en"/>
              <a:t>space of </a:t>
            </a:r>
            <a:r>
              <a:rPr lang="en"/>
              <a:t>possible</a:t>
            </a:r>
            <a:r>
              <a:rPr lang="en"/>
              <a:t> inputs</a:t>
            </a:r>
            <a:endParaRPr/>
          </a:p>
          <a:p>
            <a:pPr indent="-342900" lvl="0" marL="457200" rtl="0" algn="l">
              <a:spcBef>
                <a:spcPts val="0"/>
              </a:spcBef>
              <a:spcAft>
                <a:spcPts val="0"/>
              </a:spcAft>
              <a:buSzPts val="1800"/>
              <a:buChar char="●"/>
            </a:pPr>
            <a:r>
              <a:rPr lang="en"/>
              <a:t>Preprocess the the training data and store it in some geometric data structure</a:t>
            </a:r>
            <a:endParaRPr/>
          </a:p>
          <a:p>
            <a:pPr indent="-342900" lvl="0" marL="457200" rtl="0" algn="l">
              <a:spcBef>
                <a:spcPts val="0"/>
              </a:spcBef>
              <a:spcAft>
                <a:spcPts val="0"/>
              </a:spcAft>
              <a:buSzPts val="1800"/>
              <a:buChar char="●"/>
            </a:pPr>
            <a:r>
              <a:rPr lang="en"/>
              <a:t>To classify the given input </a:t>
            </a:r>
            <a:r>
              <a:rPr i="1" lang="en"/>
              <a:t>x</a:t>
            </a:r>
            <a:r>
              <a:rPr lang="en"/>
              <a:t>, find its </a:t>
            </a:r>
            <a:r>
              <a:rPr i="1" lang="en"/>
              <a:t>k</a:t>
            </a:r>
            <a:r>
              <a:rPr lang="en"/>
              <a:t> nearest neighbours in training data, then use majority vote among those neighbours</a:t>
            </a:r>
            <a:endParaRPr/>
          </a:p>
          <a:p>
            <a:pPr indent="-342900" lvl="0" marL="457200" rtl="0" algn="l">
              <a:spcBef>
                <a:spcPts val="0"/>
              </a:spcBef>
              <a:spcAft>
                <a:spcPts val="0"/>
              </a:spcAft>
              <a:buSzPts val="1800"/>
              <a:buChar char="●"/>
            </a:pPr>
            <a:r>
              <a:rPr lang="en"/>
              <a:t>Simplest when </a:t>
            </a:r>
            <a:r>
              <a:rPr i="1" lang="en"/>
              <a:t>k</a:t>
            </a:r>
            <a:r>
              <a:rPr lang="en"/>
              <a:t> = 1, classify as its nearest neighbour</a:t>
            </a:r>
            <a:endParaRPr/>
          </a:p>
          <a:p>
            <a:pPr indent="-342900" lvl="0" marL="457200" rtl="0" algn="l">
              <a:spcBef>
                <a:spcPts val="0"/>
              </a:spcBef>
              <a:spcAft>
                <a:spcPts val="0"/>
              </a:spcAft>
              <a:buSzPts val="1800"/>
              <a:buChar char="●"/>
            </a:pPr>
            <a:r>
              <a:rPr lang="en"/>
              <a:t>You should normalize multidimensional data among each dimension</a:t>
            </a:r>
            <a:endParaRPr/>
          </a:p>
          <a:p>
            <a:pPr indent="-342900" lvl="0" marL="457200" rtl="0" algn="l">
              <a:spcBef>
                <a:spcPts val="0"/>
              </a:spcBef>
              <a:spcAft>
                <a:spcPts val="0"/>
              </a:spcAft>
              <a:buSzPts val="1800"/>
              <a:buChar char="●"/>
            </a:pPr>
            <a:r>
              <a:rPr lang="en"/>
              <a:t>Replace each numerical component with how many standard deviations away the point is from the mean value of that dimension</a:t>
            </a:r>
            <a:endParaRPr/>
          </a:p>
          <a:p>
            <a:pPr indent="-342900" lvl="0" marL="457200" rtl="0" algn="l">
              <a:spcBef>
                <a:spcPts val="0"/>
              </a:spcBef>
              <a:spcAft>
                <a:spcPts val="0"/>
              </a:spcAft>
              <a:buSzPts val="1800"/>
              <a:buChar char="●"/>
            </a:pPr>
            <a:r>
              <a:rPr lang="en"/>
              <a:t>Preprocessing can eliminate redundant training data points</a:t>
            </a:r>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17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Bayes Classifier</a:t>
            </a:r>
            <a:endParaRPr/>
          </a:p>
        </p:txBody>
      </p:sp>
      <p:sp>
        <p:nvSpPr>
          <p:cNvPr id="1071" name="Google Shape;1071;p17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simplified Bayes network where the true classification </a:t>
            </a:r>
            <a:r>
              <a:rPr i="1" lang="en"/>
              <a:t>C</a:t>
            </a:r>
            <a:r>
              <a:rPr lang="en"/>
              <a:t> is the root node, and evidence variables from </a:t>
            </a:r>
            <a:r>
              <a:rPr i="1" lang="en"/>
              <a:t>X</a:t>
            </a:r>
            <a:r>
              <a:rPr baseline="-25000" lang="en"/>
              <a:t>1</a:t>
            </a:r>
            <a:r>
              <a:rPr lang="en"/>
              <a:t> to </a:t>
            </a:r>
            <a:r>
              <a:rPr i="1" lang="en"/>
              <a:t>X</a:t>
            </a:r>
            <a:r>
              <a:rPr baseline="-25000" lang="en"/>
              <a:t>n</a:t>
            </a:r>
            <a:r>
              <a:rPr lang="en"/>
              <a:t> are its children</a:t>
            </a:r>
            <a:endParaRPr/>
          </a:p>
          <a:p>
            <a:pPr indent="-342900" lvl="0" marL="457200" rtl="0" algn="l">
              <a:spcBef>
                <a:spcPts val="0"/>
              </a:spcBef>
              <a:spcAft>
                <a:spcPts val="0"/>
              </a:spcAft>
              <a:buSzPts val="1800"/>
              <a:buChar char="●"/>
            </a:pPr>
            <a:r>
              <a:rPr lang="en"/>
              <a:t>Problem is to compute P(</a:t>
            </a:r>
            <a:r>
              <a:rPr i="1" lang="en"/>
              <a:t>C</a:t>
            </a:r>
            <a:r>
              <a:rPr lang="en"/>
              <a:t> | </a:t>
            </a:r>
            <a:r>
              <a:rPr i="1" lang="en"/>
              <a:t>X</a:t>
            </a:r>
            <a:r>
              <a:rPr baseline="-25000" lang="en"/>
              <a:t>1</a:t>
            </a:r>
            <a:r>
              <a:rPr lang="en"/>
              <a:t> </a:t>
            </a:r>
            <a:r>
              <a:rPr lang="en">
                <a:solidFill>
                  <a:srgbClr val="000000"/>
                </a:solidFill>
                <a:highlight>
                  <a:schemeClr val="lt1"/>
                </a:highlight>
              </a:rPr>
              <a:t>∧</a:t>
            </a:r>
            <a:r>
              <a:rPr lang="en"/>
              <a:t> ... </a:t>
            </a:r>
            <a:r>
              <a:rPr lang="en">
                <a:solidFill>
                  <a:srgbClr val="000000"/>
                </a:solidFill>
                <a:highlight>
                  <a:schemeClr val="lt1"/>
                </a:highlight>
              </a:rPr>
              <a:t>∧</a:t>
            </a:r>
            <a:r>
              <a:rPr lang="en"/>
              <a:t> </a:t>
            </a:r>
            <a:r>
              <a:rPr i="1" lang="en"/>
              <a:t>X</a:t>
            </a:r>
            <a:r>
              <a:rPr baseline="-25000" lang="en"/>
              <a:t>n</a:t>
            </a:r>
            <a:r>
              <a:rPr lang="en"/>
              <a:t>)</a:t>
            </a:r>
            <a:endParaRPr/>
          </a:p>
          <a:p>
            <a:pPr indent="-342900" lvl="0" marL="457200" rtl="0" algn="l">
              <a:spcBef>
                <a:spcPts val="0"/>
              </a:spcBef>
              <a:spcAft>
                <a:spcPts val="0"/>
              </a:spcAft>
              <a:buSzPts val="1800"/>
              <a:buChar char="●"/>
            </a:pPr>
            <a:r>
              <a:rPr lang="en"/>
              <a:t>Simplify the formula with the naive assumption that all </a:t>
            </a:r>
            <a:r>
              <a:rPr i="1" lang="en"/>
              <a:t>X</a:t>
            </a:r>
            <a:r>
              <a:rPr baseline="-25000" lang="en"/>
              <a:t>i</a:t>
            </a:r>
            <a:r>
              <a:rPr lang="en"/>
              <a:t> are mutually independent, even though they are not</a:t>
            </a:r>
            <a:endParaRPr/>
          </a:p>
          <a:p>
            <a:pPr indent="-342900" lvl="0" marL="457200" rtl="0" algn="l">
              <a:spcBef>
                <a:spcPts val="0"/>
              </a:spcBef>
              <a:spcAft>
                <a:spcPts val="0"/>
              </a:spcAft>
              <a:buSzPts val="1800"/>
              <a:buChar char="●"/>
            </a:pPr>
            <a:r>
              <a:rPr lang="en"/>
              <a:t>In practice, this approach works really well (ultimate random forest)</a:t>
            </a:r>
            <a:endParaRPr/>
          </a:p>
          <a:p>
            <a:pPr indent="-342900" lvl="0" marL="457200" rtl="0" algn="l">
              <a:spcBef>
                <a:spcPts val="0"/>
              </a:spcBef>
              <a:spcAft>
                <a:spcPts val="0"/>
              </a:spcAft>
              <a:buSzPts val="1800"/>
              <a:buChar char="●"/>
            </a:pPr>
            <a:r>
              <a:rPr lang="en"/>
              <a:t>Given a set of training data with many of the individual </a:t>
            </a:r>
            <a:r>
              <a:rPr i="1" lang="en"/>
              <a:t>X</a:t>
            </a:r>
            <a:r>
              <a:rPr baseline="-25000" lang="en"/>
              <a:t>i</a:t>
            </a:r>
            <a:r>
              <a:rPr lang="en"/>
              <a:t> values are missing, a Naive Bayes Classifier can still be constructed from that data</a:t>
            </a:r>
            <a:endParaRPr/>
          </a:p>
          <a:p>
            <a:pPr indent="-342900" lvl="0" marL="457200" rtl="0" algn="l">
              <a:spcBef>
                <a:spcPts val="0"/>
              </a:spcBef>
              <a:spcAft>
                <a:spcPts val="0"/>
              </a:spcAft>
              <a:buSzPts val="1800"/>
              <a:buChar char="●"/>
            </a:pPr>
            <a:r>
              <a:rPr lang="en"/>
              <a:t>Most other </a:t>
            </a:r>
            <a:r>
              <a:rPr lang="en"/>
              <a:t>supervised</a:t>
            </a:r>
            <a:r>
              <a:rPr lang="en"/>
              <a:t> learning algorithms can do nothing with such data</a:t>
            </a:r>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17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Theory</a:t>
            </a:r>
            <a:endParaRPr/>
          </a:p>
        </p:txBody>
      </p:sp>
      <p:sp>
        <p:nvSpPr>
          <p:cNvPr id="1077" name="Google Shape;1077;p17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learning </a:t>
            </a:r>
            <a:r>
              <a:rPr lang="en"/>
              <a:t>algorithm</a:t>
            </a:r>
            <a:r>
              <a:rPr lang="en"/>
              <a:t> constructs a hypothesis </a:t>
            </a:r>
            <a:r>
              <a:rPr i="1" lang="en"/>
              <a:t>h</a:t>
            </a:r>
            <a:r>
              <a:rPr lang="en"/>
              <a:t> based on its training data</a:t>
            </a:r>
            <a:endParaRPr/>
          </a:p>
          <a:p>
            <a:pPr indent="-342900" lvl="0" marL="457200" rtl="0" algn="l">
              <a:spcBef>
                <a:spcPts val="0"/>
              </a:spcBef>
              <a:spcAft>
                <a:spcPts val="0"/>
              </a:spcAft>
              <a:buSzPts val="1800"/>
              <a:buChar char="●"/>
            </a:pPr>
            <a:r>
              <a:rPr lang="en"/>
              <a:t>Assume the set of possible hypotheses H from which the algorithm returns one hypothesis based on its training data</a:t>
            </a:r>
            <a:endParaRPr/>
          </a:p>
          <a:p>
            <a:pPr indent="-342900" lvl="0" marL="457200" rtl="0" algn="l">
              <a:spcBef>
                <a:spcPts val="0"/>
              </a:spcBef>
              <a:spcAft>
                <a:spcPts val="0"/>
              </a:spcAft>
              <a:buSzPts val="1800"/>
              <a:buChar char="●"/>
            </a:pPr>
            <a:r>
              <a:rPr lang="en"/>
              <a:t>Any hypothesis that is </a:t>
            </a:r>
            <a:r>
              <a:rPr lang="en"/>
              <a:t>seriously</a:t>
            </a:r>
            <a:r>
              <a:rPr lang="en"/>
              <a:t> wrong will be revealed with high probability after a small number of training data</a:t>
            </a:r>
            <a:endParaRPr/>
          </a:p>
          <a:p>
            <a:pPr indent="-342900" lvl="0" marL="457200" rtl="0" algn="l">
              <a:spcBef>
                <a:spcPts val="0"/>
              </a:spcBef>
              <a:spcAft>
                <a:spcPts val="0"/>
              </a:spcAft>
              <a:buSzPts val="1800"/>
              <a:buChar char="●"/>
            </a:pPr>
            <a:r>
              <a:rPr lang="en"/>
              <a:t>A classifier </a:t>
            </a:r>
            <a:r>
              <a:rPr i="1" lang="en"/>
              <a:t>h</a:t>
            </a:r>
            <a:r>
              <a:rPr lang="en"/>
              <a:t> is approximately correct if its true error rate is </a:t>
            </a:r>
            <a:r>
              <a:rPr lang="en"/>
              <a:t>less than ε, for some suitably small value of ε</a:t>
            </a:r>
            <a:endParaRPr/>
          </a:p>
          <a:p>
            <a:pPr indent="-342900" lvl="0" marL="457200" rtl="0" algn="l">
              <a:spcBef>
                <a:spcPts val="0"/>
              </a:spcBef>
              <a:spcAft>
                <a:spcPts val="0"/>
              </a:spcAft>
              <a:buSzPts val="1800"/>
              <a:buChar char="●"/>
            </a:pPr>
            <a:r>
              <a:rPr lang="en"/>
              <a:t>How many training samples </a:t>
            </a:r>
            <a:r>
              <a:rPr i="1" lang="en"/>
              <a:t>N</a:t>
            </a:r>
            <a:r>
              <a:rPr lang="en"/>
              <a:t> do we need to ensure that the generated classifier </a:t>
            </a:r>
            <a:r>
              <a:rPr i="1" lang="en"/>
              <a:t>h</a:t>
            </a:r>
            <a:r>
              <a:rPr lang="en"/>
              <a:t> is approximately correct in this sense?</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17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PAC Learning</a:t>
            </a:r>
            <a:endParaRPr/>
          </a:p>
        </p:txBody>
      </p:sp>
      <p:sp>
        <p:nvSpPr>
          <p:cNvPr id="1083" name="Google Shape;1083;p17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Valiant: Assuming independent training data, for the probability of classifier to be approximately correct to be at least δ, the number of training samples </a:t>
            </a:r>
            <a:r>
              <a:rPr i="1" lang="en"/>
              <a:t>N</a:t>
            </a:r>
            <a:r>
              <a:rPr lang="en"/>
              <a:t> needs to be at least </a:t>
            </a:r>
            <a:r>
              <a:rPr i="1" lang="en"/>
              <a:t>N</a:t>
            </a:r>
            <a:r>
              <a:rPr lang="en"/>
              <a:t> ≥ (–ln δ + ln |H|) / ε</a:t>
            </a:r>
            <a:endParaRPr/>
          </a:p>
          <a:p>
            <a:pPr indent="-342900" lvl="0" marL="457200" rtl="0" algn="l">
              <a:spcBef>
                <a:spcPts val="0"/>
              </a:spcBef>
              <a:spcAft>
                <a:spcPts val="0"/>
              </a:spcAft>
              <a:buSzPts val="1800"/>
              <a:buChar char="●"/>
            </a:pPr>
            <a:r>
              <a:rPr lang="en"/>
              <a:t>Depends on desired error rate ε, success probability 1 – δ, and number of possible hypotheses |H| that the algorithm can generate</a:t>
            </a:r>
            <a:endParaRPr/>
          </a:p>
          <a:p>
            <a:pPr indent="-342900" lvl="0" marL="457200" rtl="0" algn="l">
              <a:spcBef>
                <a:spcPts val="0"/>
              </a:spcBef>
              <a:spcAft>
                <a:spcPts val="0"/>
              </a:spcAft>
              <a:buSzPts val="1800"/>
              <a:buChar char="●"/>
            </a:pPr>
            <a:r>
              <a:rPr lang="en"/>
              <a:t>Once the hypothesis classifies perfectly this many independent training samples, the smart money bets that this wasn't just a fluke, but similar performance within ε will continue with probability 1 – δ</a:t>
            </a:r>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7" name="Shape 1087"/>
        <p:cNvGrpSpPr/>
        <p:nvPr/>
      </p:nvGrpSpPr>
      <p:grpSpPr>
        <a:xfrm>
          <a:off x="0" y="0"/>
          <a:ext cx="0" cy="0"/>
          <a:chOff x="0" y="0"/>
          <a:chExt cx="0" cy="0"/>
        </a:xfrm>
      </p:grpSpPr>
      <p:sp>
        <p:nvSpPr>
          <p:cNvPr id="1088" name="Google Shape;1088;p179"/>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Module 12: Reinforcement Learning</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sp>
        <p:nvSpPr>
          <p:cNvPr id="1093" name="Google Shape;1093;p18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Decision Problems</a:t>
            </a:r>
            <a:endParaRPr/>
          </a:p>
        </p:txBody>
      </p:sp>
      <p:sp>
        <p:nvSpPr>
          <p:cNvPr id="1094" name="Google Shape;1094;p18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Fully observable state space with nondeterministic actions</a:t>
            </a:r>
            <a:endParaRPr/>
          </a:p>
          <a:p>
            <a:pPr indent="-342900" lvl="0" marL="457200" rtl="0" algn="l">
              <a:spcBef>
                <a:spcPts val="0"/>
              </a:spcBef>
              <a:spcAft>
                <a:spcPts val="0"/>
              </a:spcAft>
              <a:buSzPts val="1800"/>
              <a:buChar char="●"/>
            </a:pPr>
            <a:r>
              <a:rPr lang="en"/>
              <a:t>Transition model T(</a:t>
            </a:r>
            <a:r>
              <a:rPr i="1" lang="en"/>
              <a:t>s</a:t>
            </a:r>
            <a:r>
              <a:rPr lang="en"/>
              <a:t>, </a:t>
            </a:r>
            <a:r>
              <a:rPr i="1" lang="en"/>
              <a:t>a</a:t>
            </a:r>
            <a:r>
              <a:rPr lang="en"/>
              <a:t>, </a:t>
            </a:r>
            <a:r>
              <a:rPr i="1" lang="en"/>
              <a:t>s</a:t>
            </a:r>
            <a:r>
              <a:rPr lang="en"/>
              <a:t>') gives the probability for the system ending up in state </a:t>
            </a:r>
            <a:r>
              <a:rPr i="1" lang="en"/>
              <a:t>s</a:t>
            </a:r>
            <a:r>
              <a:rPr lang="en"/>
              <a:t>' when performing the action </a:t>
            </a:r>
            <a:r>
              <a:rPr i="1" lang="en"/>
              <a:t>a</a:t>
            </a:r>
            <a:r>
              <a:rPr lang="en"/>
              <a:t> in state </a:t>
            </a:r>
            <a:r>
              <a:rPr i="1" lang="en"/>
              <a:t>s</a:t>
            </a:r>
            <a:endParaRPr i="1"/>
          </a:p>
          <a:p>
            <a:pPr indent="-342900" lvl="0" marL="457200" rtl="0" algn="l">
              <a:spcBef>
                <a:spcPts val="0"/>
              </a:spcBef>
              <a:spcAft>
                <a:spcPts val="0"/>
              </a:spcAft>
              <a:buSzPts val="1800"/>
              <a:buChar char="●"/>
            </a:pPr>
            <a:r>
              <a:rPr lang="en"/>
              <a:t>No goal states, instead each transition has a reward </a:t>
            </a:r>
            <a:r>
              <a:rPr i="1" lang="en"/>
              <a:t>r</a:t>
            </a:r>
            <a:r>
              <a:rPr lang="en"/>
              <a:t>(</a:t>
            </a:r>
            <a:r>
              <a:rPr i="1" lang="en"/>
              <a:t>s</a:t>
            </a:r>
            <a:r>
              <a:rPr lang="en"/>
              <a:t>, </a:t>
            </a:r>
            <a:r>
              <a:rPr i="1" lang="en"/>
              <a:t>a</a:t>
            </a:r>
            <a:r>
              <a:rPr lang="en"/>
              <a:t>, </a:t>
            </a:r>
            <a:r>
              <a:rPr i="1" lang="en"/>
              <a:t>s</a:t>
            </a:r>
            <a:r>
              <a:rPr lang="en"/>
              <a:t>')</a:t>
            </a:r>
            <a:endParaRPr/>
          </a:p>
          <a:p>
            <a:pPr indent="-342900" lvl="0" marL="457200" rtl="0" algn="l">
              <a:spcBef>
                <a:spcPts val="0"/>
              </a:spcBef>
              <a:spcAft>
                <a:spcPts val="0"/>
              </a:spcAft>
              <a:buSzPts val="1800"/>
              <a:buChar char="●"/>
            </a:pPr>
            <a:r>
              <a:rPr lang="en"/>
              <a:t>Negative rewards are penalties</a:t>
            </a:r>
            <a:endParaRPr/>
          </a:p>
          <a:p>
            <a:pPr indent="-342900" lvl="0" marL="457200" rtl="0" algn="l">
              <a:spcBef>
                <a:spcPts val="0"/>
              </a:spcBef>
              <a:spcAft>
                <a:spcPts val="0"/>
              </a:spcAft>
              <a:buSzPts val="1800"/>
              <a:buChar char="●"/>
            </a:pPr>
            <a:r>
              <a:rPr lang="en"/>
              <a:t>State </a:t>
            </a:r>
            <a:r>
              <a:rPr lang="en"/>
              <a:t>space</a:t>
            </a:r>
            <a:r>
              <a:rPr lang="en"/>
              <a:t> may be episodic so that some states are terminal</a:t>
            </a:r>
            <a:endParaRPr/>
          </a:p>
          <a:p>
            <a:pPr indent="-342900" lvl="0" marL="457200" rtl="0" algn="l">
              <a:spcBef>
                <a:spcPts val="0"/>
              </a:spcBef>
              <a:spcAft>
                <a:spcPts val="0"/>
              </a:spcAft>
              <a:buSzPts val="1800"/>
              <a:buChar char="●"/>
            </a:pPr>
            <a:r>
              <a:rPr lang="en"/>
              <a:t>Alternatively state space may contain loops and allow infinite traversal</a:t>
            </a:r>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8" name="Shape 1098"/>
        <p:cNvGrpSpPr/>
        <p:nvPr/>
      </p:nvGrpSpPr>
      <p:grpSpPr>
        <a:xfrm>
          <a:off x="0" y="0"/>
          <a:ext cx="0" cy="0"/>
          <a:chOff x="0" y="0"/>
          <a:chExt cx="0" cy="0"/>
        </a:xfrm>
      </p:grpSpPr>
      <p:sp>
        <p:nvSpPr>
          <p:cNvPr id="1099" name="Google Shape;1099;p18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(Simplified) Blackjack</a:t>
            </a:r>
            <a:endParaRPr/>
          </a:p>
        </p:txBody>
      </p:sp>
      <p:sp>
        <p:nvSpPr>
          <p:cNvPr id="1100" name="Google Shape;1100;p18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one-player game that can be modelled as a Markov Decision Process</a:t>
            </a:r>
            <a:endParaRPr/>
          </a:p>
          <a:p>
            <a:pPr indent="-342900" lvl="0" marL="457200" rtl="0" algn="l">
              <a:spcBef>
                <a:spcPts val="0"/>
              </a:spcBef>
              <a:spcAft>
                <a:spcPts val="0"/>
              </a:spcAft>
              <a:buSzPts val="1800"/>
              <a:buChar char="●"/>
            </a:pPr>
            <a:r>
              <a:rPr lang="en"/>
              <a:t>State </a:t>
            </a:r>
            <a:r>
              <a:rPr lang="en"/>
              <a:t>consists</a:t>
            </a:r>
            <a:r>
              <a:rPr lang="en"/>
              <a:t> of sum of player's cards (all face cards are tens, aces are either 1 or 11), along with one bit of information of whether the sum is soft or hard, along with dealer's visible upcard</a:t>
            </a:r>
            <a:endParaRPr/>
          </a:p>
          <a:p>
            <a:pPr indent="-342900" lvl="0" marL="457200" rtl="0" algn="l">
              <a:spcBef>
                <a:spcPts val="0"/>
              </a:spcBef>
              <a:spcAft>
                <a:spcPts val="0"/>
              </a:spcAft>
              <a:buSzPts val="1800"/>
              <a:buChar char="●"/>
            </a:pPr>
            <a:r>
              <a:rPr lang="en"/>
              <a:t>Same as all games, state space is a directed acyclic graph without loops</a:t>
            </a:r>
            <a:endParaRPr/>
          </a:p>
          <a:p>
            <a:pPr indent="-342900" lvl="0" marL="457200" rtl="0" algn="l">
              <a:spcBef>
                <a:spcPts val="0"/>
              </a:spcBef>
              <a:spcAft>
                <a:spcPts val="0"/>
              </a:spcAft>
              <a:buSzPts val="1800"/>
              <a:buChar char="●"/>
            </a:pPr>
            <a:r>
              <a:rPr lang="en"/>
              <a:t>Try to get as close to 21 as you can without going bust</a:t>
            </a:r>
            <a:endParaRPr/>
          </a:p>
          <a:p>
            <a:pPr indent="-342900" lvl="0" marL="457200" rtl="0" algn="l">
              <a:spcBef>
                <a:spcPts val="0"/>
              </a:spcBef>
              <a:spcAft>
                <a:spcPts val="0"/>
              </a:spcAft>
              <a:buSzPts val="1800"/>
              <a:buChar char="●"/>
            </a:pPr>
            <a:r>
              <a:rPr lang="en"/>
              <a:t>Two actions "hit" and "stay" leading to the next state</a:t>
            </a:r>
            <a:endParaRPr/>
          </a:p>
          <a:p>
            <a:pPr indent="-342900" lvl="0" marL="457200" rtl="0" algn="l">
              <a:spcBef>
                <a:spcPts val="0"/>
              </a:spcBef>
              <a:spcAft>
                <a:spcPts val="0"/>
              </a:spcAft>
              <a:buSzPts val="1800"/>
              <a:buChar char="●"/>
            </a:pPr>
            <a:r>
              <a:rPr lang="en"/>
              <a:t>Both actions are nondeterministic (nature makes moves for dealer)</a:t>
            </a:r>
            <a:endParaRPr/>
          </a:p>
          <a:p>
            <a:pPr indent="-342900" lvl="0" marL="457200" rtl="0" algn="l">
              <a:spcBef>
                <a:spcPts val="0"/>
              </a:spcBef>
              <a:spcAft>
                <a:spcPts val="0"/>
              </a:spcAft>
              <a:buSzPts val="1800"/>
              <a:buChar char="●"/>
            </a:pPr>
            <a:r>
              <a:rPr lang="en"/>
              <a:t>Terminal state determines the reward or </a:t>
            </a:r>
            <a:r>
              <a:rPr lang="en"/>
              <a:t>penalty</a:t>
            </a:r>
            <a:r>
              <a:rPr lang="en"/>
              <a:t> by comparing the sums of player and dealer cards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Actions That Gain Information</a:t>
            </a:r>
            <a:endParaRPr/>
          </a:p>
        </p:txBody>
      </p:sp>
      <p:sp>
        <p:nvSpPr>
          <p:cNvPr id="181" name="Google Shape;181;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actions are performed for the information that they reveal</a:t>
            </a:r>
            <a:endParaRPr/>
          </a:p>
          <a:p>
            <a:pPr indent="-342900" lvl="0" marL="457200" rtl="0" algn="l">
              <a:spcBef>
                <a:spcPts val="0"/>
              </a:spcBef>
              <a:spcAft>
                <a:spcPts val="0"/>
              </a:spcAft>
              <a:buSzPts val="1800"/>
              <a:buChar char="●"/>
            </a:pPr>
            <a:r>
              <a:rPr lang="en"/>
              <a:t>This information affects the value of future actions</a:t>
            </a:r>
            <a:endParaRPr/>
          </a:p>
          <a:p>
            <a:pPr indent="-342900" lvl="0" marL="457200" rtl="0" algn="l">
              <a:spcBef>
                <a:spcPts val="0"/>
              </a:spcBef>
              <a:spcAft>
                <a:spcPts val="0"/>
              </a:spcAft>
              <a:buSzPts val="1800"/>
              <a:buChar char="●"/>
            </a:pPr>
            <a:r>
              <a:rPr lang="en"/>
              <a:t>If acquiring this information comes at a cost, it can sometimes pay to be rationally ignorant</a:t>
            </a:r>
            <a:endParaRPr/>
          </a:p>
          <a:p>
            <a:pPr indent="-342900" lvl="0" marL="457200" rtl="0" algn="l">
              <a:spcBef>
                <a:spcPts val="0"/>
              </a:spcBef>
              <a:spcAft>
                <a:spcPts val="0"/>
              </a:spcAft>
              <a:buSzPts val="1800"/>
              <a:buChar char="●"/>
            </a:pPr>
            <a:r>
              <a:rPr lang="en"/>
              <a:t>Information has value only to the extent that it can affect future actions</a:t>
            </a:r>
            <a:endParaRPr/>
          </a:p>
          <a:p>
            <a:pPr indent="-342900" lvl="0" marL="457200" rtl="0" algn="l">
              <a:spcBef>
                <a:spcPts val="0"/>
              </a:spcBef>
              <a:spcAft>
                <a:spcPts val="0"/>
              </a:spcAft>
              <a:buSzPts val="1800"/>
              <a:buChar char="●"/>
            </a:pPr>
            <a:r>
              <a:rPr lang="en"/>
              <a:t>Unless the new information doesn't change future action, that information was worthless</a:t>
            </a:r>
            <a:endParaRPr/>
          </a:p>
          <a:p>
            <a:pPr indent="-342900" lvl="0" marL="457200" rtl="0" algn="l">
              <a:spcBef>
                <a:spcPts val="0"/>
              </a:spcBef>
              <a:spcAft>
                <a:spcPts val="0"/>
              </a:spcAft>
              <a:buSzPts val="1800"/>
              <a:buChar char="●"/>
            </a:pPr>
            <a:r>
              <a:rPr lang="en"/>
              <a:t>Before asking any question from the environment, you should already know what you will do for every possible answer</a:t>
            </a:r>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p18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Policies</a:t>
            </a:r>
            <a:endParaRPr/>
          </a:p>
        </p:txBody>
      </p:sp>
      <p:sp>
        <p:nvSpPr>
          <p:cNvPr id="1106" name="Google Shape;1106;p18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Because of nondeterminism, we can't just pre-plan path </a:t>
            </a:r>
            <a:r>
              <a:rPr lang="en"/>
              <a:t>through</a:t>
            </a:r>
            <a:r>
              <a:rPr lang="en"/>
              <a:t> the state space to maximize sum of rewards along the way</a:t>
            </a:r>
            <a:endParaRPr/>
          </a:p>
          <a:p>
            <a:pPr indent="-342900" lvl="0" marL="457200" rtl="0" algn="l">
              <a:spcBef>
                <a:spcPts val="0"/>
              </a:spcBef>
              <a:spcAft>
                <a:spcPts val="0"/>
              </a:spcAft>
              <a:buSzPts val="1800"/>
              <a:buChar char="●"/>
            </a:pPr>
            <a:r>
              <a:rPr lang="en"/>
              <a:t>Instead, design a policy 𝛑 that associates to each state </a:t>
            </a:r>
            <a:r>
              <a:rPr i="1" lang="en"/>
              <a:t>s</a:t>
            </a:r>
            <a:r>
              <a:rPr lang="en"/>
              <a:t> the action </a:t>
            </a:r>
            <a:r>
              <a:rPr lang="en"/>
              <a:t>𝛑(</a:t>
            </a:r>
            <a:r>
              <a:rPr i="1" lang="en"/>
              <a:t>s</a:t>
            </a:r>
            <a:r>
              <a:rPr lang="en"/>
              <a:t>) </a:t>
            </a:r>
            <a:r>
              <a:rPr lang="en"/>
              <a:t>that the agent will perform when finding itself in that state</a:t>
            </a:r>
            <a:endParaRPr/>
          </a:p>
          <a:p>
            <a:pPr indent="-342900" lvl="0" marL="457200" rtl="0" algn="l">
              <a:spcBef>
                <a:spcPts val="0"/>
              </a:spcBef>
              <a:spcAft>
                <a:spcPts val="0"/>
              </a:spcAft>
              <a:buSzPts val="1800"/>
              <a:buChar char="●"/>
            </a:pPr>
            <a:r>
              <a:rPr lang="en"/>
              <a:t>In Markovian environments where history of how the state doesn't matter, policy can be deterministic and depend on current state alone</a:t>
            </a:r>
            <a:endParaRPr/>
          </a:p>
          <a:p>
            <a:pPr indent="-342900" lvl="0" marL="457200" rtl="0" algn="l">
              <a:spcBef>
                <a:spcPts val="0"/>
              </a:spcBef>
              <a:spcAft>
                <a:spcPts val="0"/>
              </a:spcAft>
              <a:buSzPts val="1800"/>
              <a:buChar char="●"/>
            </a:pPr>
            <a:r>
              <a:rPr lang="en"/>
              <a:t>In fully observable environments, presence of other agents doesn't affect this</a:t>
            </a:r>
            <a:endParaRPr/>
          </a:p>
          <a:p>
            <a:pPr indent="-342900" lvl="0" marL="457200" rtl="0" algn="l">
              <a:spcBef>
                <a:spcPts val="0"/>
              </a:spcBef>
              <a:spcAft>
                <a:spcPts val="0"/>
              </a:spcAft>
              <a:buSzPts val="1800"/>
              <a:buChar char="●"/>
            </a:pPr>
            <a:r>
              <a:rPr lang="en"/>
              <a:t>In partially observable environments, against other agents, policies should by randomized</a:t>
            </a:r>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sp>
        <p:nvSpPr>
          <p:cNvPr id="1111" name="Google Shape;1111;p18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Optimal Blackjack Policy</a:t>
            </a:r>
            <a:endParaRPr/>
          </a:p>
        </p:txBody>
      </p:sp>
      <p:sp>
        <p:nvSpPr>
          <p:cNvPr id="1112" name="Google Shape;1112;p18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Actual blackjack</a:t>
            </a:r>
            <a:endParaRPr/>
          </a:p>
          <a:p>
            <a:pPr indent="-342900" lvl="0" marL="457200" rtl="0" algn="l">
              <a:spcBef>
                <a:spcPts val="0"/>
              </a:spcBef>
              <a:spcAft>
                <a:spcPts val="0"/>
              </a:spcAft>
              <a:buSzPts val="1800"/>
              <a:buChar char="●"/>
            </a:pPr>
            <a:r>
              <a:rPr lang="en"/>
              <a:t>Moves "double down" and "surrender"</a:t>
            </a:r>
            <a:endParaRPr/>
          </a:p>
          <a:p>
            <a:pPr indent="-342900" lvl="0" marL="457200" rtl="0" algn="l">
              <a:spcBef>
                <a:spcPts val="0"/>
              </a:spcBef>
              <a:spcAft>
                <a:spcPts val="0"/>
              </a:spcAft>
              <a:buSzPts val="1800"/>
              <a:buChar char="●"/>
            </a:pPr>
            <a:r>
              <a:rPr lang="en"/>
              <a:t>Policy gives optimal move in each situation</a:t>
            </a:r>
            <a:endParaRPr/>
          </a:p>
          <a:p>
            <a:pPr indent="-342900" lvl="0" marL="457200" rtl="0" algn="l">
              <a:spcBef>
                <a:spcPts val="0"/>
              </a:spcBef>
              <a:spcAft>
                <a:spcPts val="0"/>
              </a:spcAft>
              <a:buSzPts val="1800"/>
              <a:buChar char="●"/>
            </a:pPr>
            <a:r>
              <a:rPr lang="en"/>
              <a:t>Don't need to give action values or probabilities</a:t>
            </a:r>
            <a:endParaRPr/>
          </a:p>
          <a:p>
            <a:pPr indent="-342900" lvl="0" marL="457200" rtl="0" algn="l">
              <a:spcBef>
                <a:spcPts val="0"/>
              </a:spcBef>
              <a:spcAft>
                <a:spcPts val="0"/>
              </a:spcAft>
              <a:buSzPts val="1800"/>
              <a:buChar char="●"/>
            </a:pPr>
            <a:r>
              <a:rPr lang="en"/>
              <a:t>Those don't affect the actual move</a:t>
            </a:r>
            <a:endParaRPr/>
          </a:p>
        </p:txBody>
      </p:sp>
      <p:pic>
        <p:nvPicPr>
          <p:cNvPr id="1113" name="Google Shape;1113;p183"/>
          <p:cNvPicPr preferRelativeResize="0"/>
          <p:nvPr/>
        </p:nvPicPr>
        <p:blipFill>
          <a:blip r:embed="rId3">
            <a:alphaModFix/>
          </a:blip>
          <a:stretch>
            <a:fillRect/>
          </a:stretch>
        </p:blipFill>
        <p:spPr>
          <a:xfrm>
            <a:off x="6190875" y="1229875"/>
            <a:ext cx="2150449" cy="3412050"/>
          </a:xfrm>
          <a:prstGeom prst="rect">
            <a:avLst/>
          </a:prstGeom>
          <a:noFill/>
          <a:ln>
            <a:noFill/>
          </a:ln>
        </p:spPr>
      </p:pic>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18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Discounting Rewards</a:t>
            </a:r>
            <a:endParaRPr/>
          </a:p>
        </p:txBody>
      </p:sp>
      <p:sp>
        <p:nvSpPr>
          <p:cNvPr id="1119" name="Google Shape;1119;p18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Episodic state spaces such as Blackjack are simple enough, but what about state spaces with loops that allow potentially infinite </a:t>
            </a:r>
            <a:r>
              <a:rPr lang="en"/>
              <a:t>sum</a:t>
            </a:r>
            <a:r>
              <a:rPr lang="en"/>
              <a:t> of rewards?</a:t>
            </a:r>
            <a:endParaRPr/>
          </a:p>
          <a:p>
            <a:pPr indent="-342900" lvl="0" marL="457200" rtl="0" algn="l">
              <a:spcBef>
                <a:spcPts val="0"/>
              </a:spcBef>
              <a:spcAft>
                <a:spcPts val="0"/>
              </a:spcAft>
              <a:buSzPts val="1800"/>
              <a:buChar char="●"/>
            </a:pPr>
            <a:r>
              <a:rPr lang="en"/>
              <a:t>Must be able to distinguish </a:t>
            </a:r>
            <a:r>
              <a:rPr lang="en"/>
              <a:t>between</a:t>
            </a:r>
            <a:r>
              <a:rPr lang="en"/>
              <a:t> </a:t>
            </a:r>
            <a:r>
              <a:rPr lang="en"/>
              <a:t>policy that gains one dollar per minute, versus policy that gains one dollar per year</a:t>
            </a:r>
            <a:endParaRPr/>
          </a:p>
          <a:p>
            <a:pPr indent="-342900" lvl="0" marL="457200" rtl="0" algn="l">
              <a:spcBef>
                <a:spcPts val="0"/>
              </a:spcBef>
              <a:spcAft>
                <a:spcPts val="0"/>
              </a:spcAft>
              <a:buSzPts val="1800"/>
              <a:buChar char="●"/>
            </a:pPr>
            <a:r>
              <a:rPr lang="en"/>
              <a:t>Can compare average reward of policy per finite time unit</a:t>
            </a:r>
            <a:endParaRPr/>
          </a:p>
          <a:p>
            <a:pPr indent="-342900" lvl="0" marL="457200" rtl="0" algn="l">
              <a:spcBef>
                <a:spcPts val="0"/>
              </a:spcBef>
              <a:spcAft>
                <a:spcPts val="0"/>
              </a:spcAft>
              <a:buSzPts val="1800"/>
              <a:buChar char="●"/>
            </a:pPr>
            <a:r>
              <a:rPr lang="en"/>
              <a:t>Better solution to introduce discounting factor 𝛾 (gamma) in range [0, 1]</a:t>
            </a:r>
            <a:endParaRPr/>
          </a:p>
          <a:p>
            <a:pPr indent="-342900" lvl="0" marL="457200" rtl="0" algn="l">
              <a:spcBef>
                <a:spcPts val="0"/>
              </a:spcBef>
              <a:spcAft>
                <a:spcPts val="0"/>
              </a:spcAft>
              <a:buSzPts val="1800"/>
              <a:buChar char="●"/>
            </a:pPr>
            <a:r>
              <a:rPr lang="en"/>
              <a:t>Reward </a:t>
            </a:r>
            <a:r>
              <a:rPr i="1" lang="en"/>
              <a:t>r</a:t>
            </a:r>
            <a:r>
              <a:rPr lang="en"/>
              <a:t> gained </a:t>
            </a:r>
            <a:r>
              <a:rPr i="1" lang="en"/>
              <a:t>k</a:t>
            </a:r>
            <a:r>
              <a:rPr lang="en"/>
              <a:t> steps to the future is worth</a:t>
            </a:r>
            <a:r>
              <a:rPr lang="en"/>
              <a:t> </a:t>
            </a:r>
            <a:r>
              <a:rPr lang="en"/>
              <a:t>𝛾</a:t>
            </a:r>
            <a:r>
              <a:rPr baseline="30000" i="1" lang="en"/>
              <a:t>k</a:t>
            </a:r>
            <a:r>
              <a:rPr i="1" lang="en"/>
              <a:t>r</a:t>
            </a:r>
            <a:endParaRPr/>
          </a:p>
          <a:p>
            <a:pPr indent="-342900" lvl="0" marL="457200" rtl="0" algn="l">
              <a:spcBef>
                <a:spcPts val="0"/>
              </a:spcBef>
              <a:spcAft>
                <a:spcPts val="0"/>
              </a:spcAft>
              <a:buSzPts val="1800"/>
              <a:buChar char="●"/>
            </a:pPr>
            <a:r>
              <a:rPr lang="en"/>
              <a:t>This will soon work out nicely with Bellman equations</a:t>
            </a:r>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18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Utilities</a:t>
            </a:r>
            <a:endParaRPr/>
          </a:p>
        </p:txBody>
      </p:sp>
      <p:sp>
        <p:nvSpPr>
          <p:cNvPr id="1125" name="Google Shape;1125;p18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policy </a:t>
            </a:r>
            <a:r>
              <a:rPr lang="en"/>
              <a:t>𝛑 is fixed, each state has utility U</a:t>
            </a:r>
            <a:r>
              <a:rPr baseline="-25000" lang="en"/>
              <a:t>𝛑</a:t>
            </a:r>
            <a:r>
              <a:rPr lang="en"/>
              <a:t>(</a:t>
            </a:r>
            <a:r>
              <a:rPr i="1" lang="en"/>
              <a:t>s</a:t>
            </a:r>
            <a:r>
              <a:rPr lang="en"/>
              <a:t>), or just U(</a:t>
            </a:r>
            <a:r>
              <a:rPr i="1" lang="en"/>
              <a:t>s</a:t>
            </a:r>
            <a:r>
              <a:rPr lang="en"/>
              <a:t>)</a:t>
            </a:r>
            <a:endParaRPr/>
          </a:p>
          <a:p>
            <a:pPr indent="-342900" lvl="0" marL="457200" rtl="0" algn="l">
              <a:spcBef>
                <a:spcPts val="0"/>
              </a:spcBef>
              <a:spcAft>
                <a:spcPts val="0"/>
              </a:spcAft>
              <a:buSzPts val="1800"/>
              <a:buChar char="●"/>
            </a:pPr>
            <a:r>
              <a:rPr lang="en"/>
              <a:t>The utility U(</a:t>
            </a:r>
            <a:r>
              <a:rPr i="1" lang="en"/>
              <a:t>s</a:t>
            </a:r>
            <a:r>
              <a:rPr lang="en"/>
              <a:t>) of the given state </a:t>
            </a:r>
            <a:r>
              <a:rPr i="1" lang="en"/>
              <a:t>s</a:t>
            </a:r>
            <a:r>
              <a:rPr lang="en"/>
              <a:t> is the expected sum of rewards by following that policy starting from that state</a:t>
            </a:r>
            <a:endParaRPr/>
          </a:p>
          <a:p>
            <a:pPr indent="-342900" lvl="0" marL="457200" rtl="0" algn="l">
              <a:spcBef>
                <a:spcPts val="0"/>
              </a:spcBef>
              <a:spcAft>
                <a:spcPts val="0"/>
              </a:spcAft>
              <a:buSzPts val="1800"/>
              <a:buChar char="●"/>
            </a:pPr>
            <a:r>
              <a:rPr lang="en"/>
              <a:t>State utilities are connected to each other with Bellman equation</a:t>
            </a:r>
            <a:br>
              <a:rPr lang="en"/>
            </a:br>
            <a:br>
              <a:rPr lang="en"/>
            </a:br>
            <a:r>
              <a:rPr lang="en"/>
              <a:t>U(</a:t>
            </a:r>
            <a:r>
              <a:rPr i="1" lang="en"/>
              <a:t>s</a:t>
            </a:r>
            <a:r>
              <a:rPr lang="en"/>
              <a:t>) = max</a:t>
            </a:r>
            <a:r>
              <a:rPr baseline="-25000" i="1" lang="en"/>
              <a:t>a</a:t>
            </a:r>
            <a:r>
              <a:rPr lang="en"/>
              <a:t>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U(</a:t>
            </a:r>
            <a:r>
              <a:rPr i="1" lang="en"/>
              <a:t>s</a:t>
            </a:r>
            <a:r>
              <a:rPr lang="en"/>
              <a:t>'))</a:t>
            </a:r>
            <a:br>
              <a:rPr lang="en"/>
            </a:br>
            <a:endParaRPr/>
          </a:p>
          <a:p>
            <a:pPr indent="-342900" lvl="0" marL="457200" rtl="0" algn="l">
              <a:spcBef>
                <a:spcPts val="0"/>
              </a:spcBef>
              <a:spcAft>
                <a:spcPts val="0"/>
              </a:spcAft>
              <a:buSzPts val="1800"/>
              <a:buChar char="●"/>
            </a:pPr>
            <a:r>
              <a:rPr lang="en"/>
              <a:t>This just says that the utility of the state equals its local reward, plus the discounted rewards starting from the successor state after best action</a:t>
            </a:r>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18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Q-values</a:t>
            </a:r>
            <a:endParaRPr/>
          </a:p>
        </p:txBody>
      </p:sp>
      <p:sp>
        <p:nvSpPr>
          <p:cNvPr id="1131" name="Google Shape;1131;p18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Alternative, sometimes more convenient way to express utilities</a:t>
            </a:r>
            <a:endParaRPr/>
          </a:p>
          <a:p>
            <a:pPr indent="-342900" lvl="0" marL="457200" rtl="0" algn="l">
              <a:spcBef>
                <a:spcPts val="0"/>
              </a:spcBef>
              <a:spcAft>
                <a:spcPts val="0"/>
              </a:spcAft>
              <a:buSzPts val="1800"/>
              <a:buChar char="●"/>
            </a:pPr>
            <a:r>
              <a:rPr lang="en"/>
              <a:t>Instead of utility of state </a:t>
            </a:r>
            <a:r>
              <a:rPr i="1" lang="en"/>
              <a:t>s</a:t>
            </a:r>
            <a:r>
              <a:rPr lang="en"/>
              <a:t>, associate utility to state-action pair (</a:t>
            </a:r>
            <a:r>
              <a:rPr i="1" lang="en"/>
              <a:t>s</a:t>
            </a:r>
            <a:r>
              <a:rPr lang="en"/>
              <a:t>, </a:t>
            </a:r>
            <a:r>
              <a:rPr i="1" lang="en"/>
              <a:t>a</a:t>
            </a:r>
            <a:r>
              <a:rPr lang="en"/>
              <a:t>)</a:t>
            </a:r>
            <a:endParaRPr/>
          </a:p>
          <a:p>
            <a:pPr indent="-342900" lvl="0" marL="457200" rtl="0" algn="l">
              <a:spcBef>
                <a:spcPts val="0"/>
              </a:spcBef>
              <a:spcAft>
                <a:spcPts val="0"/>
              </a:spcAft>
              <a:buSzPts val="1800"/>
              <a:buChar char="●"/>
            </a:pPr>
            <a:r>
              <a:rPr lang="en"/>
              <a:t>Q(</a:t>
            </a:r>
            <a:r>
              <a:rPr i="1" lang="en"/>
              <a:t>s</a:t>
            </a:r>
            <a:r>
              <a:rPr lang="en"/>
              <a:t>, </a:t>
            </a:r>
            <a:r>
              <a:rPr i="1" lang="en"/>
              <a:t>a</a:t>
            </a:r>
            <a:r>
              <a:rPr lang="en"/>
              <a:t>) is the expected utility starting from state </a:t>
            </a:r>
            <a:r>
              <a:rPr i="1" lang="en"/>
              <a:t>s</a:t>
            </a:r>
            <a:r>
              <a:rPr lang="en"/>
              <a:t> with action </a:t>
            </a:r>
            <a:r>
              <a:rPr i="1" lang="en"/>
              <a:t>a</a:t>
            </a:r>
            <a:endParaRPr i="1"/>
          </a:p>
          <a:p>
            <a:pPr indent="-342900" lvl="0" marL="457200" rtl="0" algn="l">
              <a:spcBef>
                <a:spcPts val="0"/>
              </a:spcBef>
              <a:spcAft>
                <a:spcPts val="0"/>
              </a:spcAft>
              <a:buSzPts val="1800"/>
              <a:buChar char="●"/>
            </a:pPr>
            <a:r>
              <a:rPr lang="en"/>
              <a:t>Rewriting the previous Bellman equation not to maximize over </a:t>
            </a:r>
            <a:r>
              <a:rPr i="1" lang="en"/>
              <a:t>a</a:t>
            </a:r>
            <a:r>
              <a:rPr lang="en"/>
              <a:t>, we get</a:t>
            </a:r>
            <a:br>
              <a:rPr lang="en"/>
            </a:br>
            <a:br>
              <a:rPr lang="en"/>
            </a:br>
            <a:r>
              <a:rPr lang="en"/>
              <a:t>Q</a:t>
            </a:r>
            <a:r>
              <a:rPr lang="en"/>
              <a:t>(</a:t>
            </a:r>
            <a:r>
              <a:rPr i="1" lang="en"/>
              <a:t>s, a</a:t>
            </a:r>
            <a:r>
              <a:rPr lang="en"/>
              <a:t>) =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U(</a:t>
            </a:r>
            <a:r>
              <a:rPr i="1" lang="en"/>
              <a:t>s</a:t>
            </a:r>
            <a:r>
              <a:rPr lang="en"/>
              <a:t>'))</a:t>
            </a:r>
            <a:br>
              <a:rPr lang="en"/>
            </a:br>
            <a:br>
              <a:rPr lang="en"/>
            </a:br>
            <a:r>
              <a:rPr lang="en"/>
              <a:t>             =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max</a:t>
            </a:r>
            <a:r>
              <a:rPr baseline="-25000" i="1" lang="en"/>
              <a:t>a'</a:t>
            </a:r>
            <a:r>
              <a:rPr lang="en"/>
              <a:t> Q(</a:t>
            </a:r>
            <a:r>
              <a:rPr i="1" lang="en"/>
              <a:t>s'</a:t>
            </a:r>
            <a:r>
              <a:rPr lang="en"/>
              <a:t>, </a:t>
            </a:r>
            <a:r>
              <a:rPr i="1" lang="en"/>
              <a:t>a'</a:t>
            </a:r>
            <a:r>
              <a:rPr lang="en"/>
              <a:t>))</a:t>
            </a:r>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18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Connecting U, Q, and Optimal Policy 𝛑*</a:t>
            </a:r>
            <a:endParaRPr/>
          </a:p>
        </p:txBody>
      </p:sp>
      <p:sp>
        <p:nvSpPr>
          <p:cNvPr id="1137" name="Google Shape;1137;p18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Other </a:t>
            </a:r>
            <a:r>
              <a:rPr lang="en"/>
              <a:t>direction</a:t>
            </a:r>
            <a:r>
              <a:rPr lang="en"/>
              <a:t>, once Q-values are known, U-values are trivial to extract:</a:t>
            </a:r>
            <a:br>
              <a:rPr lang="en"/>
            </a:br>
            <a:br>
              <a:rPr lang="en"/>
            </a:br>
            <a:r>
              <a:rPr lang="en"/>
              <a:t>	U(s) = max</a:t>
            </a:r>
            <a:r>
              <a:rPr baseline="-25000" i="1" lang="en"/>
              <a:t>a</a:t>
            </a:r>
            <a:r>
              <a:rPr lang="en"/>
              <a:t> Q(</a:t>
            </a:r>
            <a:r>
              <a:rPr i="1" lang="en"/>
              <a:t>s</a:t>
            </a:r>
            <a:r>
              <a:rPr lang="en"/>
              <a:t>, </a:t>
            </a:r>
            <a:r>
              <a:rPr i="1" lang="en"/>
              <a:t>a</a:t>
            </a:r>
            <a:r>
              <a:rPr lang="en"/>
              <a:t>)</a:t>
            </a:r>
            <a:br>
              <a:rPr lang="en"/>
            </a:br>
            <a:endParaRPr/>
          </a:p>
          <a:p>
            <a:pPr indent="-342900" lvl="0" marL="457200" rtl="0" algn="l">
              <a:spcBef>
                <a:spcPts val="0"/>
              </a:spcBef>
              <a:spcAft>
                <a:spcPts val="0"/>
              </a:spcAft>
              <a:buSzPts val="1800"/>
              <a:buChar char="●"/>
            </a:pPr>
            <a:r>
              <a:rPr lang="en"/>
              <a:t>Q-values can be used to determine the </a:t>
            </a:r>
            <a:r>
              <a:rPr lang="en"/>
              <a:t>optimal policy 𝛑*:</a:t>
            </a:r>
            <a:br>
              <a:rPr lang="en"/>
            </a:br>
            <a:br>
              <a:rPr lang="en"/>
            </a:br>
            <a:r>
              <a:rPr lang="en"/>
              <a:t>	𝛑*(</a:t>
            </a:r>
            <a:r>
              <a:rPr i="1" lang="en"/>
              <a:t>s</a:t>
            </a:r>
            <a:r>
              <a:rPr lang="en"/>
              <a:t>) = argmax</a:t>
            </a:r>
            <a:r>
              <a:rPr baseline="-25000" i="1" lang="en"/>
              <a:t>a</a:t>
            </a:r>
            <a:r>
              <a:rPr lang="en"/>
              <a:t> Q(</a:t>
            </a:r>
            <a:r>
              <a:rPr i="1" lang="en"/>
              <a:t>s</a:t>
            </a:r>
            <a:r>
              <a:rPr lang="en"/>
              <a:t>, </a:t>
            </a:r>
            <a:r>
              <a:rPr i="1" lang="en"/>
              <a:t>a</a:t>
            </a:r>
            <a:r>
              <a:rPr lang="en"/>
              <a:t>)</a:t>
            </a:r>
            <a:br>
              <a:rPr lang="en"/>
            </a:br>
            <a:br>
              <a:rPr lang="en"/>
            </a:br>
            <a:r>
              <a:rPr lang="en"/>
              <a:t>In state </a:t>
            </a:r>
            <a:r>
              <a:rPr i="1" lang="en"/>
              <a:t>s</a:t>
            </a:r>
            <a:r>
              <a:rPr lang="en"/>
              <a:t>, optimal policy uses action </a:t>
            </a:r>
            <a:r>
              <a:rPr i="1" lang="en"/>
              <a:t>a</a:t>
            </a:r>
            <a:r>
              <a:rPr lang="en"/>
              <a:t> that maximizes Q(</a:t>
            </a:r>
            <a:r>
              <a:rPr i="1" lang="en"/>
              <a:t>s</a:t>
            </a:r>
            <a:r>
              <a:rPr lang="en"/>
              <a:t>, </a:t>
            </a:r>
            <a:r>
              <a:rPr i="1" lang="en"/>
              <a:t>a</a:t>
            </a:r>
            <a:r>
              <a:rPr lang="en"/>
              <a:t>)</a:t>
            </a:r>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sp>
        <p:nvSpPr>
          <p:cNvPr id="1142" name="Google Shape;1142;p18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GridWorld</a:t>
            </a:r>
            <a:endParaRPr/>
          </a:p>
        </p:txBody>
      </p:sp>
      <p:sp>
        <p:nvSpPr>
          <p:cNvPr id="1143" name="Google Shape;1143;p18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44" name="Google Shape;1144;p188"/>
          <p:cNvPicPr preferRelativeResize="0"/>
          <p:nvPr/>
        </p:nvPicPr>
        <p:blipFill>
          <a:blip r:embed="rId3">
            <a:alphaModFix/>
          </a:blip>
          <a:stretch>
            <a:fillRect/>
          </a:stretch>
        </p:blipFill>
        <p:spPr>
          <a:xfrm>
            <a:off x="1145613" y="1333725"/>
            <a:ext cx="6852774" cy="3049050"/>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8" name="Shape 1148"/>
        <p:cNvGrpSpPr/>
        <p:nvPr/>
      </p:nvGrpSpPr>
      <p:grpSpPr>
        <a:xfrm>
          <a:off x="0" y="0"/>
          <a:ext cx="0" cy="0"/>
          <a:chOff x="0" y="0"/>
          <a:chExt cx="0" cy="0"/>
        </a:xfrm>
      </p:grpSpPr>
      <p:sp>
        <p:nvSpPr>
          <p:cNvPr id="1149" name="Google Shape;1149;p189"/>
          <p:cNvSpPr txBox="1"/>
          <p:nvPr>
            <p:ph type="title"/>
          </p:nvPr>
        </p:nvSpPr>
        <p:spPr>
          <a:xfrm>
            <a:off x="311700" y="4348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Okay, So How To Solve U, Q, and </a:t>
            </a:r>
            <a:r>
              <a:rPr lang="en"/>
              <a:t>𝛑* ?</a:t>
            </a:r>
            <a:r>
              <a:rPr lang="en"/>
              <a:t> </a:t>
            </a:r>
            <a:endParaRPr/>
          </a:p>
        </p:txBody>
      </p:sp>
      <p:sp>
        <p:nvSpPr>
          <p:cNvPr id="1150" name="Google Shape;1150;p18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 in the Blackjack basic strategy card, </a:t>
            </a:r>
            <a:r>
              <a:rPr lang="en"/>
              <a:t>optimal</a:t>
            </a:r>
            <a:r>
              <a:rPr lang="en"/>
              <a:t> policy </a:t>
            </a:r>
            <a:r>
              <a:rPr lang="en"/>
              <a:t>𝛑*</a:t>
            </a:r>
            <a:r>
              <a:rPr lang="en"/>
              <a:t> is sufficient for optimal action, since we don't need to know how much better some action is compared to other actions to be able to execute that action</a:t>
            </a:r>
            <a:endParaRPr/>
          </a:p>
          <a:p>
            <a:pPr indent="-342900" lvl="0" marL="457200" rtl="0" algn="l">
              <a:spcBef>
                <a:spcPts val="0"/>
              </a:spcBef>
              <a:spcAft>
                <a:spcPts val="0"/>
              </a:spcAft>
              <a:buSzPts val="1800"/>
              <a:buChar char="●"/>
            </a:pPr>
            <a:r>
              <a:rPr lang="en"/>
              <a:t>Need to solve the set of equations either for U or Q</a:t>
            </a:r>
            <a:endParaRPr/>
          </a:p>
          <a:p>
            <a:pPr indent="-342900" lvl="0" marL="457200" rtl="0" algn="l">
              <a:spcBef>
                <a:spcPts val="0"/>
              </a:spcBef>
              <a:spcAft>
                <a:spcPts val="0"/>
              </a:spcAft>
              <a:buSzPts val="1800"/>
              <a:buChar char="●"/>
            </a:pPr>
            <a:r>
              <a:rPr lang="en"/>
              <a:t>For </a:t>
            </a:r>
            <a:r>
              <a:rPr i="1" lang="en"/>
              <a:t>n</a:t>
            </a:r>
            <a:r>
              <a:rPr lang="en"/>
              <a:t> states and </a:t>
            </a:r>
            <a:r>
              <a:rPr i="1" lang="en"/>
              <a:t>b</a:t>
            </a:r>
            <a:r>
              <a:rPr lang="en"/>
              <a:t> actions, U has </a:t>
            </a:r>
            <a:r>
              <a:rPr i="1" lang="en"/>
              <a:t>n</a:t>
            </a:r>
            <a:r>
              <a:rPr lang="en"/>
              <a:t> unknowns, Q has </a:t>
            </a:r>
            <a:r>
              <a:rPr i="1" lang="en"/>
              <a:t>nb</a:t>
            </a:r>
            <a:endParaRPr i="1"/>
          </a:p>
          <a:p>
            <a:pPr indent="-342900" lvl="0" marL="457200" rtl="0" algn="l">
              <a:spcBef>
                <a:spcPts val="0"/>
              </a:spcBef>
              <a:spcAft>
                <a:spcPts val="0"/>
              </a:spcAft>
              <a:buSzPts val="1800"/>
              <a:buChar char="●"/>
            </a:pPr>
            <a:r>
              <a:rPr lang="en"/>
              <a:t>Equations look like linear equations, but unfortunately are not, due to the </a:t>
            </a:r>
            <a:r>
              <a:rPr lang="en"/>
              <a:t>presence</a:t>
            </a:r>
            <a:r>
              <a:rPr lang="en"/>
              <a:t> of the max operator</a:t>
            </a:r>
            <a:endParaRPr/>
          </a:p>
          <a:p>
            <a:pPr indent="-342900" lvl="0" marL="457200" rtl="0" algn="l">
              <a:spcBef>
                <a:spcPts val="0"/>
              </a:spcBef>
              <a:spcAft>
                <a:spcPts val="0"/>
              </a:spcAft>
              <a:buSzPts val="1800"/>
              <a:buChar char="●"/>
            </a:pPr>
            <a:r>
              <a:rPr lang="en"/>
              <a:t>Can't solve this directly as a system of linear equations</a:t>
            </a:r>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4" name="Shape 1154"/>
        <p:cNvGrpSpPr/>
        <p:nvPr/>
      </p:nvGrpSpPr>
      <p:grpSpPr>
        <a:xfrm>
          <a:off x="0" y="0"/>
          <a:ext cx="0" cy="0"/>
          <a:chOff x="0" y="0"/>
          <a:chExt cx="0" cy="0"/>
        </a:xfrm>
      </p:grpSpPr>
      <p:sp>
        <p:nvSpPr>
          <p:cNvPr id="1155" name="Google Shape;1155;p19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 Programming</a:t>
            </a:r>
            <a:endParaRPr/>
          </a:p>
        </p:txBody>
      </p:sp>
      <p:sp>
        <p:nvSpPr>
          <p:cNvPr id="1156" name="Google Shape;1156;p19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the state space is known to be a directed acyclic graph (no loops), utility values U(</a:t>
            </a:r>
            <a:r>
              <a:rPr i="1" lang="en"/>
              <a:t>s</a:t>
            </a:r>
            <a:r>
              <a:rPr lang="en"/>
              <a:t>) can be tabulated in a "bottom up" dynamic programming fashion</a:t>
            </a:r>
            <a:endParaRPr/>
          </a:p>
          <a:p>
            <a:pPr indent="-342900" lvl="0" marL="457200" rtl="0" algn="l">
              <a:spcBef>
                <a:spcPts val="0"/>
              </a:spcBef>
              <a:spcAft>
                <a:spcPts val="0"/>
              </a:spcAft>
              <a:buSzPts val="1800"/>
              <a:buChar char="●"/>
            </a:pPr>
            <a:r>
              <a:rPr lang="en"/>
              <a:t>Sort the states in some </a:t>
            </a:r>
            <a:r>
              <a:rPr lang="en"/>
              <a:t>topological</a:t>
            </a:r>
            <a:r>
              <a:rPr lang="en"/>
              <a:t> order so that if there is a possible transition from state </a:t>
            </a:r>
            <a:r>
              <a:rPr i="1" lang="en"/>
              <a:t>s</a:t>
            </a:r>
            <a:r>
              <a:rPr lang="en"/>
              <a:t> to state </a:t>
            </a:r>
            <a:r>
              <a:rPr i="1" lang="en"/>
              <a:t>s</a:t>
            </a:r>
            <a:r>
              <a:rPr lang="en"/>
              <a:t>', the state </a:t>
            </a:r>
            <a:r>
              <a:rPr i="1" lang="en"/>
              <a:t>s</a:t>
            </a:r>
            <a:r>
              <a:rPr lang="en"/>
              <a:t>' is processed before state </a:t>
            </a:r>
            <a:r>
              <a:rPr i="1" lang="en"/>
              <a:t>s</a:t>
            </a:r>
            <a:endParaRPr i="1"/>
          </a:p>
          <a:p>
            <a:pPr indent="-342900" lvl="0" marL="457200" rtl="0" algn="l">
              <a:spcBef>
                <a:spcPts val="0"/>
              </a:spcBef>
              <a:spcAft>
                <a:spcPts val="0"/>
              </a:spcAft>
              <a:buSzPts val="1800"/>
              <a:buChar char="●"/>
            </a:pPr>
            <a:r>
              <a:rPr lang="en"/>
              <a:t>Loop </a:t>
            </a:r>
            <a:r>
              <a:rPr lang="en"/>
              <a:t>through</a:t>
            </a:r>
            <a:r>
              <a:rPr lang="en"/>
              <a:t> the states in this order</a:t>
            </a:r>
            <a:endParaRPr/>
          </a:p>
          <a:p>
            <a:pPr indent="-342900" lvl="0" marL="457200" rtl="0" algn="l">
              <a:spcBef>
                <a:spcPts val="0"/>
              </a:spcBef>
              <a:spcAft>
                <a:spcPts val="0"/>
              </a:spcAft>
              <a:buSzPts val="1800"/>
              <a:buChar char="●"/>
            </a:pPr>
            <a:r>
              <a:rPr lang="en"/>
              <a:t>When the loop comes to state </a:t>
            </a:r>
            <a:r>
              <a:rPr i="1" lang="en"/>
              <a:t>s</a:t>
            </a:r>
            <a:r>
              <a:rPr lang="en"/>
              <a:t>, the utility U(</a:t>
            </a:r>
            <a:r>
              <a:rPr i="1" lang="en"/>
              <a:t>s</a:t>
            </a:r>
            <a:r>
              <a:rPr lang="en"/>
              <a:t>') for all its possible successor states has already been computed</a:t>
            </a:r>
            <a:endParaRPr/>
          </a:p>
          <a:p>
            <a:pPr indent="-342900" lvl="0" marL="457200" rtl="0" algn="l">
              <a:spcBef>
                <a:spcPts val="0"/>
              </a:spcBef>
              <a:spcAft>
                <a:spcPts val="0"/>
              </a:spcAft>
              <a:buSzPts val="1800"/>
              <a:buChar char="●"/>
            </a:pPr>
            <a:r>
              <a:rPr lang="en"/>
              <a:t>Can now compute U(</a:t>
            </a:r>
            <a:r>
              <a:rPr i="1" lang="en"/>
              <a:t>s</a:t>
            </a:r>
            <a:r>
              <a:rPr lang="en"/>
              <a:t>) on the spot</a:t>
            </a:r>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19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Iteration</a:t>
            </a:r>
            <a:endParaRPr/>
          </a:p>
        </p:txBody>
      </p:sp>
      <p:sp>
        <p:nvSpPr>
          <p:cNvPr id="1162" name="Google Shape;1162;p19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Solve the </a:t>
            </a:r>
            <a:r>
              <a:rPr i="1" lang="en"/>
              <a:t>n</a:t>
            </a:r>
            <a:r>
              <a:rPr lang="en"/>
              <a:t> unknowns U(</a:t>
            </a:r>
            <a:r>
              <a:rPr i="1" lang="en"/>
              <a:t>s</a:t>
            </a:r>
            <a:r>
              <a:rPr lang="en"/>
              <a:t>) together in an iterative fashion</a:t>
            </a:r>
            <a:endParaRPr/>
          </a:p>
          <a:p>
            <a:pPr indent="-342900" lvl="0" marL="457200" rtl="0" algn="l">
              <a:spcBef>
                <a:spcPts val="0"/>
              </a:spcBef>
              <a:spcAft>
                <a:spcPts val="0"/>
              </a:spcAft>
              <a:buSzPts val="1800"/>
              <a:buChar char="●"/>
            </a:pPr>
            <a:r>
              <a:rPr lang="en"/>
              <a:t>Initialize each utility estimate U</a:t>
            </a:r>
            <a:r>
              <a:rPr baseline="-25000" lang="en"/>
              <a:t>0</a:t>
            </a:r>
            <a:r>
              <a:rPr lang="en"/>
              <a:t>(</a:t>
            </a:r>
            <a:r>
              <a:rPr i="1" lang="en"/>
              <a:t>s</a:t>
            </a:r>
            <a:r>
              <a:rPr lang="en"/>
              <a:t>) to zero</a:t>
            </a:r>
            <a:endParaRPr/>
          </a:p>
          <a:p>
            <a:pPr indent="-342900" lvl="0" marL="457200" rtl="0" algn="l">
              <a:spcBef>
                <a:spcPts val="0"/>
              </a:spcBef>
              <a:spcAft>
                <a:spcPts val="0"/>
              </a:spcAft>
              <a:buSzPts val="1800"/>
              <a:buChar char="●"/>
            </a:pPr>
            <a:r>
              <a:rPr lang="en"/>
              <a:t>Use the current set of U</a:t>
            </a:r>
            <a:r>
              <a:rPr baseline="-25000" i="1" lang="en"/>
              <a:t>i</a:t>
            </a:r>
            <a:r>
              <a:rPr lang="en"/>
              <a:t>(</a:t>
            </a:r>
            <a:r>
              <a:rPr i="1" lang="en"/>
              <a:t>s</a:t>
            </a:r>
            <a:r>
              <a:rPr lang="en"/>
              <a:t>) values to compute new values</a:t>
            </a:r>
            <a:r>
              <a:rPr lang="en"/>
              <a:t> U</a:t>
            </a:r>
            <a:r>
              <a:rPr baseline="-25000" i="1" lang="en"/>
              <a:t>i</a:t>
            </a:r>
            <a:r>
              <a:rPr baseline="-25000" lang="en"/>
              <a:t>+1</a:t>
            </a:r>
            <a:r>
              <a:rPr lang="en"/>
              <a:t>(</a:t>
            </a:r>
            <a:r>
              <a:rPr i="1" lang="en"/>
              <a:t>s</a:t>
            </a:r>
            <a:r>
              <a:rPr lang="en"/>
              <a:t>) using the</a:t>
            </a:r>
            <a:r>
              <a:rPr lang="en"/>
              <a:t> modified Bellman update equation</a:t>
            </a:r>
            <a:br>
              <a:rPr lang="en"/>
            </a:br>
            <a:br>
              <a:rPr lang="en"/>
            </a:br>
            <a:r>
              <a:rPr lang="en"/>
              <a:t>	</a:t>
            </a:r>
            <a:r>
              <a:rPr lang="en"/>
              <a:t>U</a:t>
            </a:r>
            <a:r>
              <a:rPr baseline="-25000" i="1" lang="en"/>
              <a:t>i</a:t>
            </a:r>
            <a:r>
              <a:rPr baseline="-25000" lang="en"/>
              <a:t>+1</a:t>
            </a:r>
            <a:r>
              <a:rPr lang="en"/>
              <a:t>(</a:t>
            </a:r>
            <a:r>
              <a:rPr i="1" lang="en"/>
              <a:t>s</a:t>
            </a:r>
            <a:r>
              <a:rPr lang="en"/>
              <a:t>) = max</a:t>
            </a:r>
            <a:r>
              <a:rPr baseline="-25000" i="1" lang="en"/>
              <a:t>a</a:t>
            </a:r>
            <a:r>
              <a:rPr lang="en"/>
              <a:t>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a:t>
            </a:r>
            <a:r>
              <a:rPr i="1" lang="en"/>
              <a:t>a</a:t>
            </a:r>
            <a:r>
              <a:rPr lang="en"/>
              <a:t>, </a:t>
            </a:r>
            <a:r>
              <a:rPr i="1" lang="en"/>
              <a:t>s</a:t>
            </a:r>
            <a:r>
              <a:rPr lang="en"/>
              <a:t>') + 𝛾 U</a:t>
            </a:r>
            <a:r>
              <a:rPr baseline="-25000" i="1" lang="en"/>
              <a:t>i</a:t>
            </a:r>
            <a:r>
              <a:rPr lang="en"/>
              <a:t>(</a:t>
            </a:r>
            <a:r>
              <a:rPr i="1" lang="en"/>
              <a:t>s</a:t>
            </a:r>
            <a:r>
              <a:rPr lang="en"/>
              <a:t>'))</a:t>
            </a:r>
            <a:br>
              <a:rPr lang="en"/>
            </a:br>
            <a:endParaRPr/>
          </a:p>
          <a:p>
            <a:pPr indent="-342900" lvl="0" marL="457200" rtl="0" algn="l">
              <a:spcBef>
                <a:spcPts val="0"/>
              </a:spcBef>
              <a:spcAft>
                <a:spcPts val="0"/>
              </a:spcAft>
              <a:buSzPts val="1800"/>
              <a:buChar char="●"/>
            </a:pPr>
            <a:r>
              <a:rPr lang="en"/>
              <a:t>Repeat until convergence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1b: State Space Search</a:t>
            </a:r>
            <a:endParaRP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6" name="Shape 1166"/>
        <p:cNvGrpSpPr/>
        <p:nvPr/>
      </p:nvGrpSpPr>
      <p:grpSpPr>
        <a:xfrm>
          <a:off x="0" y="0"/>
          <a:ext cx="0" cy="0"/>
          <a:chOff x="0" y="0"/>
          <a:chExt cx="0" cy="0"/>
        </a:xfrm>
      </p:grpSpPr>
      <p:sp>
        <p:nvSpPr>
          <p:cNvPr id="1167" name="Google Shape;1167;p19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Iteration Convergence</a:t>
            </a:r>
            <a:endParaRPr/>
          </a:p>
        </p:txBody>
      </p:sp>
      <p:sp>
        <p:nvSpPr>
          <p:cNvPr id="1168" name="Google Shape;1168;p19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can be proven that previous equations will converge to actual state utilities that satisfy the Bellman equations</a:t>
            </a:r>
            <a:endParaRPr/>
          </a:p>
          <a:p>
            <a:pPr indent="-342900" lvl="0" marL="457200" rtl="0" algn="l">
              <a:spcBef>
                <a:spcPts val="0"/>
              </a:spcBef>
              <a:spcAft>
                <a:spcPts val="0"/>
              </a:spcAft>
              <a:buSzPts val="1800"/>
              <a:buChar char="●"/>
            </a:pPr>
            <a:r>
              <a:rPr lang="en"/>
              <a:t>However, for tricky state spaces, value iteration may take an exponential number of steps to converge</a:t>
            </a:r>
            <a:endParaRPr/>
          </a:p>
          <a:p>
            <a:pPr indent="-342900" lvl="0" marL="457200" rtl="0" algn="l">
              <a:spcBef>
                <a:spcPts val="0"/>
              </a:spcBef>
              <a:spcAft>
                <a:spcPts val="0"/>
              </a:spcAft>
              <a:buSzPts val="1800"/>
              <a:buChar char="●"/>
            </a:pPr>
            <a:r>
              <a:rPr lang="en"/>
              <a:t>The problem is that this method implicitly computes the exact action values Q(</a:t>
            </a:r>
            <a:r>
              <a:rPr i="1" lang="en"/>
              <a:t>s</a:t>
            </a:r>
            <a:r>
              <a:rPr lang="en"/>
              <a:t>, </a:t>
            </a:r>
            <a:r>
              <a:rPr i="1" lang="en"/>
              <a:t>a</a:t>
            </a:r>
            <a:r>
              <a:rPr lang="en"/>
              <a:t>) for all states </a:t>
            </a:r>
            <a:r>
              <a:rPr i="1" lang="en"/>
              <a:t>s</a:t>
            </a:r>
            <a:r>
              <a:rPr lang="en"/>
              <a:t> and actions </a:t>
            </a:r>
            <a:r>
              <a:rPr i="1" lang="en"/>
              <a:t>a</a:t>
            </a:r>
            <a:endParaRPr i="1"/>
          </a:p>
          <a:p>
            <a:pPr indent="-342900" lvl="0" marL="457200" rtl="0" algn="l">
              <a:spcBef>
                <a:spcPts val="0"/>
              </a:spcBef>
              <a:spcAft>
                <a:spcPts val="0"/>
              </a:spcAft>
              <a:buSzPts val="1800"/>
              <a:buChar char="●"/>
            </a:pPr>
            <a:r>
              <a:rPr lang="en"/>
              <a:t>However, recall that when an action </a:t>
            </a:r>
            <a:r>
              <a:rPr i="1" lang="en"/>
              <a:t>a</a:t>
            </a:r>
            <a:r>
              <a:rPr lang="en"/>
              <a:t> is known to be better than action b in some state, we don't need to know how much better it is</a:t>
            </a:r>
            <a:endParaRPr/>
          </a:p>
          <a:p>
            <a:pPr indent="-342900" lvl="0" marL="457200" rtl="0" algn="l">
              <a:spcBef>
                <a:spcPts val="0"/>
              </a:spcBef>
              <a:spcAft>
                <a:spcPts val="0"/>
              </a:spcAft>
              <a:buSzPts val="1800"/>
              <a:buChar char="●"/>
            </a:pPr>
            <a:r>
              <a:rPr lang="en"/>
              <a:t>This redundant knowledge doesn't affect </a:t>
            </a:r>
            <a:r>
              <a:rPr lang="en"/>
              <a:t>optimal policy 𝛑*</a:t>
            </a:r>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2" name="Shape 1172"/>
        <p:cNvGrpSpPr/>
        <p:nvPr/>
      </p:nvGrpSpPr>
      <p:grpSpPr>
        <a:xfrm>
          <a:off x="0" y="0"/>
          <a:ext cx="0" cy="0"/>
          <a:chOff x="0" y="0"/>
          <a:chExt cx="0" cy="0"/>
        </a:xfrm>
      </p:grpSpPr>
      <p:sp>
        <p:nvSpPr>
          <p:cNvPr id="1173" name="Google Shape;1173;p19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Evaluating Utilities With A Fixed Policy</a:t>
            </a:r>
            <a:endParaRPr/>
          </a:p>
        </p:txBody>
      </p:sp>
      <p:sp>
        <p:nvSpPr>
          <p:cNvPr id="1174" name="Google Shape;1174;p19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Suppose the policy </a:t>
            </a:r>
            <a:r>
              <a:rPr lang="en"/>
              <a:t>𝛑 is fixed to something</a:t>
            </a:r>
            <a:endParaRPr/>
          </a:p>
          <a:p>
            <a:pPr indent="-342900" lvl="0" marL="457200" rtl="0" algn="l">
              <a:spcBef>
                <a:spcPts val="0"/>
              </a:spcBef>
              <a:spcAft>
                <a:spcPts val="0"/>
              </a:spcAft>
              <a:buSzPts val="1800"/>
              <a:buChar char="●"/>
            </a:pPr>
            <a:r>
              <a:rPr lang="en"/>
              <a:t>Calculate the utilities U</a:t>
            </a:r>
            <a:r>
              <a:rPr baseline="-25000" lang="en"/>
              <a:t>𝛑</a:t>
            </a:r>
            <a:r>
              <a:rPr lang="en"/>
              <a:t>(</a:t>
            </a:r>
            <a:r>
              <a:rPr i="1" lang="en"/>
              <a:t>s</a:t>
            </a:r>
            <a:r>
              <a:rPr lang="en"/>
              <a:t>) for each state assuming that fixed policy, not necessarily optimal</a:t>
            </a:r>
            <a:endParaRPr/>
          </a:p>
          <a:p>
            <a:pPr indent="-342900" lvl="0" marL="457200" rtl="0" algn="l">
              <a:spcBef>
                <a:spcPts val="0"/>
              </a:spcBef>
              <a:spcAft>
                <a:spcPts val="0"/>
              </a:spcAft>
              <a:buSzPts val="1800"/>
              <a:buChar char="●"/>
            </a:pPr>
            <a:r>
              <a:rPr lang="en"/>
              <a:t>Under assumption of fixed policy, Bellman equations become linear!</a:t>
            </a:r>
            <a:br>
              <a:rPr lang="en"/>
            </a:br>
            <a:br>
              <a:rPr lang="en"/>
            </a:br>
            <a:r>
              <a:rPr lang="en"/>
              <a:t>U(</a:t>
            </a:r>
            <a:r>
              <a:rPr i="1" lang="en"/>
              <a:t>s</a:t>
            </a:r>
            <a:r>
              <a:rPr lang="en"/>
              <a:t>) =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𝛑(</a:t>
            </a:r>
            <a:r>
              <a:rPr i="1" lang="en"/>
              <a:t>s</a:t>
            </a:r>
            <a:r>
              <a:rPr lang="en"/>
              <a:t>), </a:t>
            </a:r>
            <a:r>
              <a:rPr i="1" lang="en"/>
              <a:t>s</a:t>
            </a:r>
            <a:r>
              <a:rPr lang="en"/>
              <a:t>') + 𝛾 U(</a:t>
            </a:r>
            <a:r>
              <a:rPr i="1" lang="en"/>
              <a:t>s</a:t>
            </a:r>
            <a:r>
              <a:rPr lang="en"/>
              <a:t>'))</a:t>
            </a:r>
            <a:br>
              <a:rPr lang="en"/>
            </a:br>
            <a:endParaRPr/>
          </a:p>
          <a:p>
            <a:pPr indent="-342900" lvl="0" marL="457200" rtl="0" algn="l">
              <a:spcBef>
                <a:spcPts val="0"/>
              </a:spcBef>
              <a:spcAft>
                <a:spcPts val="0"/>
              </a:spcAft>
              <a:buSzPts val="1800"/>
              <a:buChar char="●"/>
            </a:pPr>
            <a:r>
              <a:rPr lang="en"/>
              <a:t>Recall that T and R are known constants, not functions</a:t>
            </a:r>
            <a:endParaRPr/>
          </a:p>
          <a:p>
            <a:pPr indent="-342900" lvl="0" marL="457200" rtl="0" algn="l">
              <a:spcBef>
                <a:spcPts val="0"/>
              </a:spcBef>
              <a:spcAft>
                <a:spcPts val="0"/>
              </a:spcAft>
              <a:buSzPts val="1800"/>
              <a:buChar char="●"/>
            </a:pPr>
            <a:r>
              <a:rPr lang="en"/>
              <a:t>Could use your favourite linear algebra solver to find each U(</a:t>
            </a:r>
            <a:r>
              <a:rPr i="1" lang="en"/>
              <a:t>s</a:t>
            </a:r>
            <a:r>
              <a:rPr lang="en"/>
              <a:t>)</a:t>
            </a:r>
            <a:br>
              <a:rPr lang="en"/>
            </a:br>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8" name="Shape 1178"/>
        <p:cNvGrpSpPr/>
        <p:nvPr/>
      </p:nvGrpSpPr>
      <p:grpSpPr>
        <a:xfrm>
          <a:off x="0" y="0"/>
          <a:ext cx="0" cy="0"/>
          <a:chOff x="0" y="0"/>
          <a:chExt cx="0" cy="0"/>
        </a:xfrm>
      </p:grpSpPr>
      <p:sp>
        <p:nvSpPr>
          <p:cNvPr id="1179" name="Google Shape;1179;p19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Bellman Updates On Fixed Policies</a:t>
            </a:r>
            <a:endParaRPr/>
          </a:p>
        </p:txBody>
      </p:sp>
      <p:sp>
        <p:nvSpPr>
          <p:cNvPr id="1180" name="Google Shape;1180;p19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we don't happen to have a power linear algebra solver at hand, we can still use modified Bellman updates to calculate </a:t>
            </a:r>
            <a:r>
              <a:rPr lang="en"/>
              <a:t>U</a:t>
            </a:r>
            <a:r>
              <a:rPr baseline="-25000" lang="en"/>
              <a:t>𝛑</a:t>
            </a:r>
            <a:r>
              <a:rPr lang="en"/>
              <a:t>(</a:t>
            </a:r>
            <a:r>
              <a:rPr i="1" lang="en"/>
              <a:t>s</a:t>
            </a:r>
            <a:r>
              <a:rPr lang="en"/>
              <a:t>)</a:t>
            </a:r>
            <a:br>
              <a:rPr lang="en"/>
            </a:br>
            <a:br>
              <a:rPr lang="en"/>
            </a:br>
            <a:r>
              <a:rPr lang="en"/>
              <a:t>	U</a:t>
            </a:r>
            <a:r>
              <a:rPr baseline="-25000" i="1" lang="en"/>
              <a:t>i</a:t>
            </a:r>
            <a:r>
              <a:rPr baseline="-25000" lang="en"/>
              <a:t>+1</a:t>
            </a:r>
            <a:r>
              <a:rPr lang="en"/>
              <a:t>(</a:t>
            </a:r>
            <a:r>
              <a:rPr i="1" lang="en"/>
              <a:t>s</a:t>
            </a:r>
            <a:r>
              <a:rPr lang="en"/>
              <a:t>) = ∑</a:t>
            </a:r>
            <a:r>
              <a:rPr baseline="-25000" i="1" lang="en"/>
              <a:t>s</a:t>
            </a:r>
            <a:r>
              <a:rPr baseline="-25000" lang="en"/>
              <a:t>'</a:t>
            </a:r>
            <a:r>
              <a:rPr lang="en"/>
              <a:t> T(</a:t>
            </a:r>
            <a:r>
              <a:rPr i="1" lang="en"/>
              <a:t>s</a:t>
            </a:r>
            <a:r>
              <a:rPr lang="en"/>
              <a:t>, </a:t>
            </a:r>
            <a:r>
              <a:rPr i="1" lang="en"/>
              <a:t>a</a:t>
            </a:r>
            <a:r>
              <a:rPr lang="en"/>
              <a:t>, </a:t>
            </a:r>
            <a:r>
              <a:rPr i="1" lang="en"/>
              <a:t>s</a:t>
            </a:r>
            <a:r>
              <a:rPr lang="en"/>
              <a:t>') (R(</a:t>
            </a:r>
            <a:r>
              <a:rPr i="1" lang="en"/>
              <a:t>s</a:t>
            </a:r>
            <a:r>
              <a:rPr lang="en"/>
              <a:t>, 𝛑(</a:t>
            </a:r>
            <a:r>
              <a:rPr i="1" lang="en"/>
              <a:t>s</a:t>
            </a:r>
            <a:r>
              <a:rPr lang="en"/>
              <a:t>), </a:t>
            </a:r>
            <a:r>
              <a:rPr i="1" lang="en"/>
              <a:t>s</a:t>
            </a:r>
            <a:r>
              <a:rPr lang="en"/>
              <a:t>') + 𝛾 U</a:t>
            </a:r>
            <a:r>
              <a:rPr baseline="-25000" i="1" lang="en"/>
              <a:t>i</a:t>
            </a:r>
            <a:r>
              <a:rPr lang="en"/>
              <a:t>(</a:t>
            </a:r>
            <a:r>
              <a:rPr i="1" lang="en"/>
              <a:t>s</a:t>
            </a:r>
            <a:r>
              <a:rPr lang="en"/>
              <a:t>'))</a:t>
            </a:r>
            <a:br>
              <a:rPr lang="en"/>
            </a:br>
            <a:endParaRPr/>
          </a:p>
          <a:p>
            <a:pPr indent="-342900" lvl="0" marL="457200" rtl="0" algn="l">
              <a:spcBef>
                <a:spcPts val="0"/>
              </a:spcBef>
              <a:spcAft>
                <a:spcPts val="0"/>
              </a:spcAft>
              <a:buSzPts val="1800"/>
              <a:buChar char="●"/>
            </a:pPr>
            <a:r>
              <a:rPr lang="en"/>
              <a:t>As before, these U</a:t>
            </a:r>
            <a:r>
              <a:rPr baseline="-25000" i="1" lang="en"/>
              <a:t>i</a:t>
            </a:r>
            <a:r>
              <a:rPr baseline="-25000" lang="en"/>
              <a:t>+1</a:t>
            </a:r>
            <a:r>
              <a:rPr lang="en"/>
              <a:t>(</a:t>
            </a:r>
            <a:r>
              <a:rPr i="1" lang="en"/>
              <a:t>s</a:t>
            </a:r>
            <a:r>
              <a:rPr lang="en"/>
              <a:t>) converge to true utilities U</a:t>
            </a:r>
            <a:r>
              <a:rPr baseline="-25000" lang="en"/>
              <a:t>𝛑</a:t>
            </a:r>
            <a:r>
              <a:rPr lang="en"/>
              <a:t>(</a:t>
            </a:r>
            <a:r>
              <a:rPr i="1" lang="en"/>
              <a:t>s</a:t>
            </a:r>
            <a:r>
              <a:rPr lang="en"/>
              <a:t>)</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4" name="Shape 1184"/>
        <p:cNvGrpSpPr/>
        <p:nvPr/>
      </p:nvGrpSpPr>
      <p:grpSpPr>
        <a:xfrm>
          <a:off x="0" y="0"/>
          <a:ext cx="0" cy="0"/>
          <a:chOff x="0" y="0"/>
          <a:chExt cx="0" cy="0"/>
        </a:xfrm>
      </p:grpSpPr>
      <p:sp>
        <p:nvSpPr>
          <p:cNvPr id="1185" name="Google Shape;1185;p19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Policy Iteration</a:t>
            </a:r>
            <a:endParaRPr/>
          </a:p>
        </p:txBody>
      </p:sp>
      <p:sp>
        <p:nvSpPr>
          <p:cNvPr id="1186" name="Google Shape;1186;p19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Faster way to solve for optimal policy directly than value iteration</a:t>
            </a:r>
            <a:endParaRPr/>
          </a:p>
          <a:p>
            <a:pPr indent="-342900" lvl="0" marL="457200" rtl="0" algn="l">
              <a:spcBef>
                <a:spcPts val="0"/>
              </a:spcBef>
              <a:spcAft>
                <a:spcPts val="0"/>
              </a:spcAft>
              <a:buSzPts val="1800"/>
              <a:buChar char="●"/>
            </a:pPr>
            <a:r>
              <a:rPr lang="en"/>
              <a:t>Algorithm alternates </a:t>
            </a:r>
            <a:r>
              <a:rPr lang="en"/>
              <a:t>between</a:t>
            </a:r>
            <a:r>
              <a:rPr lang="en"/>
              <a:t> two stages of policy evaluation and policy improvement, until policy improvement step does not change current policy</a:t>
            </a:r>
            <a:endParaRPr/>
          </a:p>
          <a:p>
            <a:pPr indent="-342900" lvl="0" marL="457200" rtl="0" algn="l">
              <a:spcBef>
                <a:spcPts val="0"/>
              </a:spcBef>
              <a:spcAft>
                <a:spcPts val="0"/>
              </a:spcAft>
              <a:buSzPts val="1800"/>
              <a:buChar char="●"/>
            </a:pPr>
            <a:r>
              <a:rPr lang="en"/>
              <a:t>Start with any random policy </a:t>
            </a:r>
            <a:r>
              <a:rPr lang="en"/>
              <a:t>𝛑</a:t>
            </a:r>
            <a:r>
              <a:rPr baseline="-25000" lang="en"/>
              <a:t>0</a:t>
            </a:r>
            <a:r>
              <a:rPr lang="en"/>
              <a:t> that can be anything (usually greedy)</a:t>
            </a:r>
            <a:endParaRPr/>
          </a:p>
          <a:p>
            <a:pPr indent="-342900" lvl="0" marL="457200" rtl="0" algn="l">
              <a:spcBef>
                <a:spcPts val="0"/>
              </a:spcBef>
              <a:spcAft>
                <a:spcPts val="0"/>
              </a:spcAft>
              <a:buSzPts val="1800"/>
              <a:buChar char="●"/>
            </a:pPr>
            <a:r>
              <a:rPr lang="en"/>
              <a:t>Compute all state utilities U</a:t>
            </a:r>
            <a:r>
              <a:rPr baseline="-25000" lang="en"/>
              <a:t>0</a:t>
            </a:r>
            <a:r>
              <a:rPr lang="en"/>
              <a:t>(</a:t>
            </a:r>
            <a:r>
              <a:rPr i="1" lang="en"/>
              <a:t>s</a:t>
            </a:r>
            <a:r>
              <a:rPr lang="en"/>
              <a:t>) assuming the initial policy 𝛑</a:t>
            </a:r>
            <a:r>
              <a:rPr baseline="-25000" lang="en"/>
              <a:t>0</a:t>
            </a:r>
            <a:r>
              <a:rPr lang="en"/>
              <a:t> </a:t>
            </a:r>
            <a:endParaRPr/>
          </a:p>
          <a:p>
            <a:pPr indent="-342900" lvl="0" marL="457200" rtl="0" algn="l">
              <a:spcBef>
                <a:spcPts val="0"/>
              </a:spcBef>
              <a:spcAft>
                <a:spcPts val="0"/>
              </a:spcAft>
              <a:buSzPts val="1800"/>
              <a:buChar char="●"/>
            </a:pPr>
            <a:r>
              <a:rPr lang="en"/>
              <a:t>Given utilities U</a:t>
            </a:r>
            <a:r>
              <a:rPr baseline="-25000" lang="en"/>
              <a:t>0</a:t>
            </a:r>
            <a:r>
              <a:rPr lang="en"/>
              <a:t>(</a:t>
            </a:r>
            <a:r>
              <a:rPr i="1" lang="en"/>
              <a:t>s</a:t>
            </a:r>
            <a:r>
              <a:rPr lang="en"/>
              <a:t>), compute new policy 𝛑</a:t>
            </a:r>
            <a:r>
              <a:rPr baseline="-25000" lang="en"/>
              <a:t>1</a:t>
            </a:r>
            <a:r>
              <a:rPr lang="en"/>
              <a:t> from 𝛑</a:t>
            </a:r>
            <a:r>
              <a:rPr baseline="-25000" lang="en"/>
              <a:t>0</a:t>
            </a:r>
            <a:r>
              <a:rPr lang="en"/>
              <a:t> with greedy local updates</a:t>
            </a:r>
            <a:endParaRPr/>
          </a:p>
          <a:p>
            <a:pPr indent="-342900" lvl="0" marL="457200" rtl="0" algn="l">
              <a:spcBef>
                <a:spcPts val="0"/>
              </a:spcBef>
              <a:spcAft>
                <a:spcPts val="0"/>
              </a:spcAft>
              <a:buSzPts val="1800"/>
              <a:buChar char="●"/>
            </a:pPr>
            <a:r>
              <a:rPr lang="en"/>
              <a:t>Repeat until new policy 𝛑</a:t>
            </a:r>
            <a:r>
              <a:rPr baseline="-25000" lang="en"/>
              <a:t>i+1</a:t>
            </a:r>
            <a:r>
              <a:rPr lang="en"/>
              <a:t> is the same as its previous policy 𝛑</a:t>
            </a:r>
            <a:r>
              <a:rPr baseline="-25000" lang="en"/>
              <a:t>i</a:t>
            </a:r>
            <a:r>
              <a:rPr lang="en"/>
              <a:t> </a:t>
            </a:r>
            <a:endParaRPr/>
          </a:p>
          <a:p>
            <a:pPr indent="-342900" lvl="0" marL="457200" rtl="0" algn="l">
              <a:spcBef>
                <a:spcPts val="0"/>
              </a:spcBef>
              <a:spcAft>
                <a:spcPts val="0"/>
              </a:spcAft>
              <a:buSzPts val="1800"/>
              <a:buChar char="●"/>
            </a:pPr>
            <a:r>
              <a:rPr lang="en"/>
              <a:t>Can be proven to converge to optimal policy 𝛑*</a:t>
            </a:r>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0" name="Shape 1190"/>
        <p:cNvGrpSpPr/>
        <p:nvPr/>
      </p:nvGrpSpPr>
      <p:grpSpPr>
        <a:xfrm>
          <a:off x="0" y="0"/>
          <a:ext cx="0" cy="0"/>
          <a:chOff x="0" y="0"/>
          <a:chExt cx="0" cy="0"/>
        </a:xfrm>
      </p:grpSpPr>
      <p:sp>
        <p:nvSpPr>
          <p:cNvPr id="1191" name="Google Shape;1191;p19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Solutions to GridWorld</a:t>
            </a:r>
            <a:endParaRPr/>
          </a:p>
        </p:txBody>
      </p:sp>
      <p:sp>
        <p:nvSpPr>
          <p:cNvPr id="1192" name="Google Shape;1192;p19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3" name="Google Shape;1193;p196"/>
          <p:cNvPicPr preferRelativeResize="0"/>
          <p:nvPr/>
        </p:nvPicPr>
        <p:blipFill>
          <a:blip r:embed="rId3">
            <a:alphaModFix/>
          </a:blip>
          <a:stretch>
            <a:fillRect/>
          </a:stretch>
        </p:blipFill>
        <p:spPr>
          <a:xfrm>
            <a:off x="1159850" y="1229875"/>
            <a:ext cx="5998123" cy="3558526"/>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7" name="Shape 1197"/>
        <p:cNvGrpSpPr/>
        <p:nvPr/>
      </p:nvGrpSpPr>
      <p:grpSpPr>
        <a:xfrm>
          <a:off x="0" y="0"/>
          <a:ext cx="0" cy="0"/>
          <a:chOff x="0" y="0"/>
          <a:chExt cx="0" cy="0"/>
        </a:xfrm>
      </p:grpSpPr>
      <p:sp>
        <p:nvSpPr>
          <p:cNvPr id="1198" name="Google Shape;1198;p19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Unknown Transitions And Rewards</a:t>
            </a:r>
            <a:endParaRPr/>
          </a:p>
        </p:txBody>
      </p:sp>
      <p:sp>
        <p:nvSpPr>
          <p:cNvPr id="1199" name="Google Shape;1199;p19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Previous algorithms assumed that transition probabilities and reward functions T(</a:t>
            </a:r>
            <a:r>
              <a:rPr i="1" lang="en"/>
              <a:t>s</a:t>
            </a:r>
            <a:r>
              <a:rPr lang="en"/>
              <a:t>, </a:t>
            </a:r>
            <a:r>
              <a:rPr i="1" lang="en"/>
              <a:t>a</a:t>
            </a:r>
            <a:r>
              <a:rPr lang="en"/>
              <a:t>, </a:t>
            </a:r>
            <a:r>
              <a:rPr i="1" lang="en"/>
              <a:t>s'</a:t>
            </a:r>
            <a:r>
              <a:rPr lang="en"/>
              <a:t>) and R(</a:t>
            </a:r>
            <a:r>
              <a:rPr i="1" lang="en"/>
              <a:t>s</a:t>
            </a:r>
            <a:r>
              <a:rPr lang="en"/>
              <a:t>, </a:t>
            </a:r>
            <a:r>
              <a:rPr i="1" lang="en"/>
              <a:t>a</a:t>
            </a:r>
            <a:r>
              <a:rPr lang="en"/>
              <a:t>, </a:t>
            </a:r>
            <a:r>
              <a:rPr i="1" lang="en"/>
              <a:t>s'</a:t>
            </a:r>
            <a:r>
              <a:rPr lang="en"/>
              <a:t>) are fully known</a:t>
            </a:r>
            <a:endParaRPr/>
          </a:p>
          <a:p>
            <a:pPr indent="-342900" lvl="0" marL="457200" rtl="0" algn="l">
              <a:spcBef>
                <a:spcPts val="0"/>
              </a:spcBef>
              <a:spcAft>
                <a:spcPts val="0"/>
              </a:spcAft>
              <a:buSzPts val="1800"/>
              <a:buChar char="●"/>
            </a:pPr>
            <a:r>
              <a:rPr lang="en"/>
              <a:t>When exploring an unknown environment, this is not necessarily the case</a:t>
            </a:r>
            <a:endParaRPr/>
          </a:p>
          <a:p>
            <a:pPr indent="-342900" lvl="0" marL="457200" rtl="0" algn="l">
              <a:spcBef>
                <a:spcPts val="0"/>
              </a:spcBef>
              <a:spcAft>
                <a:spcPts val="0"/>
              </a:spcAft>
              <a:buSzPts val="1800"/>
              <a:buChar char="●"/>
            </a:pPr>
            <a:r>
              <a:rPr lang="en"/>
              <a:t>Environment is a black box and only tells us the current state and reward</a:t>
            </a:r>
            <a:endParaRPr/>
          </a:p>
          <a:p>
            <a:pPr indent="-342900" lvl="0" marL="457200" rtl="0" algn="l">
              <a:spcBef>
                <a:spcPts val="0"/>
              </a:spcBef>
              <a:spcAft>
                <a:spcPts val="0"/>
              </a:spcAft>
              <a:buSzPts val="1800"/>
              <a:buChar char="●"/>
            </a:pPr>
            <a:r>
              <a:rPr lang="en"/>
              <a:t>How can we find a good </a:t>
            </a:r>
            <a:r>
              <a:rPr lang="en"/>
              <a:t>policy in such environments?</a:t>
            </a:r>
            <a:endParaRPr/>
          </a:p>
          <a:p>
            <a:pPr indent="-342900" lvl="0" marL="457200" rtl="0" algn="l">
              <a:spcBef>
                <a:spcPts val="0"/>
              </a:spcBef>
              <a:spcAft>
                <a:spcPts val="0"/>
              </a:spcAft>
              <a:buSzPts val="1800"/>
              <a:buChar char="●"/>
            </a:pPr>
            <a:r>
              <a:rPr lang="en"/>
              <a:t>Need repeated exploration to see what happens if we do various things</a:t>
            </a:r>
            <a:endParaRPr/>
          </a:p>
          <a:p>
            <a:pPr indent="-342900" lvl="0" marL="457200" rtl="0" algn="l">
              <a:spcBef>
                <a:spcPts val="0"/>
              </a:spcBef>
              <a:spcAft>
                <a:spcPts val="0"/>
              </a:spcAft>
              <a:buSzPts val="1800"/>
              <a:buChar char="●"/>
            </a:pPr>
            <a:r>
              <a:rPr lang="en"/>
              <a:t>Instead of trying out an exponential number of possible action sequences, we wish to try out as few sequences as possible and generalize from there</a:t>
            </a:r>
            <a:endParaRP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19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Model-Free Learning</a:t>
            </a:r>
            <a:endParaRPr/>
          </a:p>
        </p:txBody>
      </p:sp>
      <p:sp>
        <p:nvSpPr>
          <p:cNvPr id="1205" name="Google Shape;1205;p19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an observable state space, we could just perform many action sequences and tabulate how many times action </a:t>
            </a:r>
            <a:r>
              <a:rPr i="1" lang="en"/>
              <a:t>a</a:t>
            </a:r>
            <a:r>
              <a:rPr lang="en"/>
              <a:t> led from state </a:t>
            </a:r>
            <a:r>
              <a:rPr i="1" lang="en"/>
              <a:t>s</a:t>
            </a:r>
            <a:r>
              <a:rPr lang="en"/>
              <a:t> to </a:t>
            </a:r>
            <a:r>
              <a:rPr lang="en"/>
              <a:t>state</a:t>
            </a:r>
            <a:r>
              <a:rPr lang="en"/>
              <a:t> </a:t>
            </a:r>
            <a:r>
              <a:rPr i="1" lang="en"/>
              <a:t>s</a:t>
            </a:r>
            <a:r>
              <a:rPr lang="en"/>
              <a:t>'</a:t>
            </a:r>
            <a:endParaRPr/>
          </a:p>
          <a:p>
            <a:pPr indent="-342900" lvl="0" marL="457200" rtl="0" algn="l">
              <a:spcBef>
                <a:spcPts val="0"/>
              </a:spcBef>
              <a:spcAft>
                <a:spcPts val="0"/>
              </a:spcAft>
              <a:buSzPts val="1800"/>
              <a:buChar char="●"/>
            </a:pPr>
            <a:r>
              <a:rPr lang="en"/>
              <a:t>As in frequentist </a:t>
            </a:r>
            <a:r>
              <a:rPr lang="en"/>
              <a:t>probabilities</a:t>
            </a:r>
            <a:r>
              <a:rPr lang="en"/>
              <a:t>, these counts would converge to T(</a:t>
            </a:r>
            <a:r>
              <a:rPr i="1" lang="en"/>
              <a:t>s</a:t>
            </a:r>
            <a:r>
              <a:rPr lang="en"/>
              <a:t>, </a:t>
            </a:r>
            <a:r>
              <a:rPr i="1" lang="en"/>
              <a:t>a</a:t>
            </a:r>
            <a:r>
              <a:rPr lang="en"/>
              <a:t>, </a:t>
            </a:r>
            <a:r>
              <a:rPr i="1" lang="en"/>
              <a:t>s</a:t>
            </a:r>
            <a:r>
              <a:rPr lang="en"/>
              <a:t>')</a:t>
            </a:r>
            <a:endParaRPr/>
          </a:p>
          <a:p>
            <a:pPr indent="-342900" lvl="0" marL="457200" rtl="0" algn="l">
              <a:spcBef>
                <a:spcPts val="0"/>
              </a:spcBef>
              <a:spcAft>
                <a:spcPts val="0"/>
              </a:spcAft>
              <a:buSzPts val="1800"/>
              <a:buChar char="●"/>
            </a:pPr>
            <a:r>
              <a:rPr lang="en"/>
              <a:t>However, building such probability model turns out to be a completely redundant middleman who can be eliminated without losing anything!</a:t>
            </a:r>
            <a:endParaRPr/>
          </a:p>
          <a:p>
            <a:pPr indent="-342900" lvl="0" marL="457200" rtl="0" algn="l">
              <a:spcBef>
                <a:spcPts val="0"/>
              </a:spcBef>
              <a:spcAft>
                <a:spcPts val="0"/>
              </a:spcAft>
              <a:buSzPts val="1800"/>
              <a:buChar char="●"/>
            </a:pPr>
            <a:r>
              <a:rPr lang="en"/>
              <a:t>Model-free reinforcement learning techniques use this </a:t>
            </a:r>
            <a:r>
              <a:rPr lang="en"/>
              <a:t>information</a:t>
            </a:r>
            <a:r>
              <a:rPr lang="en"/>
              <a:t> only implicitly, converging to optimal policies without creating any T or R tables along the way</a:t>
            </a:r>
            <a:endParaRPr/>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9" name="Shape 1209"/>
        <p:cNvGrpSpPr/>
        <p:nvPr/>
      </p:nvGrpSpPr>
      <p:grpSpPr>
        <a:xfrm>
          <a:off x="0" y="0"/>
          <a:ext cx="0" cy="0"/>
          <a:chOff x="0" y="0"/>
          <a:chExt cx="0" cy="0"/>
        </a:xfrm>
      </p:grpSpPr>
      <p:sp>
        <p:nvSpPr>
          <p:cNvPr id="1210" name="Google Shape;1210;p19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Monte Carlo Policy Evaluation</a:t>
            </a:r>
            <a:endParaRPr/>
          </a:p>
        </p:txBody>
      </p:sp>
      <p:sp>
        <p:nvSpPr>
          <p:cNvPr id="1211" name="Google Shape;1211;p19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a fixed policy </a:t>
            </a:r>
            <a:r>
              <a:rPr lang="en"/>
              <a:t>𝛑, how well does it perform in an unknown environment?</a:t>
            </a:r>
            <a:endParaRPr/>
          </a:p>
          <a:p>
            <a:pPr indent="-342900" lvl="0" marL="457200" rtl="0" algn="l">
              <a:spcBef>
                <a:spcPts val="0"/>
              </a:spcBef>
              <a:spcAft>
                <a:spcPts val="0"/>
              </a:spcAft>
              <a:buSzPts val="1800"/>
              <a:buChar char="●"/>
            </a:pPr>
            <a:r>
              <a:rPr lang="en"/>
              <a:t>Assume an episodic environment where we can start at any state</a:t>
            </a:r>
            <a:endParaRPr/>
          </a:p>
          <a:p>
            <a:pPr indent="-342900" lvl="0" marL="457200" rtl="0" algn="l">
              <a:spcBef>
                <a:spcPts val="0"/>
              </a:spcBef>
              <a:spcAft>
                <a:spcPts val="0"/>
              </a:spcAft>
              <a:buSzPts val="1800"/>
              <a:buChar char="●"/>
            </a:pPr>
            <a:r>
              <a:rPr lang="en"/>
              <a:t>Generate a large number of training samples following policy 𝛑</a:t>
            </a:r>
            <a:endParaRPr/>
          </a:p>
          <a:p>
            <a:pPr indent="-342900" lvl="0" marL="457200" rtl="0" algn="l">
              <a:spcBef>
                <a:spcPts val="0"/>
              </a:spcBef>
              <a:spcAft>
                <a:spcPts val="0"/>
              </a:spcAft>
              <a:buSzPts val="1800"/>
              <a:buChar char="●"/>
            </a:pPr>
            <a:r>
              <a:rPr lang="en"/>
              <a:t>Loop through each state </a:t>
            </a:r>
            <a:r>
              <a:rPr i="1" lang="en"/>
              <a:t>s</a:t>
            </a:r>
            <a:r>
              <a:rPr lang="en"/>
              <a:t> and find all training samples where that state </a:t>
            </a:r>
            <a:r>
              <a:rPr i="1" lang="en"/>
              <a:t>s</a:t>
            </a:r>
            <a:r>
              <a:rPr lang="en"/>
              <a:t> was encountered</a:t>
            </a:r>
            <a:endParaRPr/>
          </a:p>
          <a:p>
            <a:pPr indent="-342900" lvl="0" marL="457200" rtl="0" algn="l">
              <a:spcBef>
                <a:spcPts val="0"/>
              </a:spcBef>
              <a:spcAft>
                <a:spcPts val="0"/>
              </a:spcAft>
              <a:buSzPts val="1800"/>
              <a:buChar char="●"/>
            </a:pPr>
            <a:r>
              <a:rPr lang="en"/>
              <a:t>Average the rewards following the state </a:t>
            </a:r>
            <a:r>
              <a:rPr i="1" lang="en"/>
              <a:t>s</a:t>
            </a:r>
            <a:r>
              <a:rPr lang="en"/>
              <a:t> seen in these training samples, to use as estimate of the actual value U</a:t>
            </a:r>
            <a:r>
              <a:rPr baseline="-25000" lang="en"/>
              <a:t>𝛑</a:t>
            </a:r>
            <a:r>
              <a:rPr lang="en"/>
              <a:t>(</a:t>
            </a:r>
            <a:r>
              <a:rPr i="1" lang="en"/>
              <a:t>s</a:t>
            </a:r>
            <a:r>
              <a:rPr lang="en"/>
              <a:t>)</a:t>
            </a:r>
            <a:endParaRPr/>
          </a:p>
          <a:p>
            <a:pPr indent="-342900" lvl="0" marL="457200" rtl="0" algn="l">
              <a:spcBef>
                <a:spcPts val="0"/>
              </a:spcBef>
              <a:spcAft>
                <a:spcPts val="0"/>
              </a:spcAft>
              <a:buSzPts val="1800"/>
              <a:buChar char="●"/>
            </a:pPr>
            <a:r>
              <a:rPr lang="en"/>
              <a:t>When using a large number of training samples, state transitions behave according to the underlying transition probabilities T(</a:t>
            </a:r>
            <a:r>
              <a:rPr i="1" lang="en"/>
              <a:t>s</a:t>
            </a:r>
            <a:r>
              <a:rPr lang="en"/>
              <a:t>, </a:t>
            </a:r>
            <a:r>
              <a:rPr i="1" lang="en"/>
              <a:t>a</a:t>
            </a:r>
            <a:r>
              <a:rPr lang="en"/>
              <a:t>, </a:t>
            </a:r>
            <a:r>
              <a:rPr i="1" lang="en"/>
              <a:t>s</a:t>
            </a:r>
            <a:r>
              <a:rPr lang="en"/>
              <a:t>')</a:t>
            </a:r>
            <a:endParaRP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5" name="Shape 1215"/>
        <p:cNvGrpSpPr/>
        <p:nvPr/>
      </p:nvGrpSpPr>
      <p:grpSpPr>
        <a:xfrm>
          <a:off x="0" y="0"/>
          <a:ext cx="0" cy="0"/>
          <a:chOff x="0" y="0"/>
          <a:chExt cx="0" cy="0"/>
        </a:xfrm>
      </p:grpSpPr>
      <p:sp>
        <p:nvSpPr>
          <p:cNvPr id="1216" name="Google Shape;1216;p20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Temporal Difference Learning</a:t>
            </a:r>
            <a:endParaRPr/>
          </a:p>
        </p:txBody>
      </p:sp>
      <p:sp>
        <p:nvSpPr>
          <p:cNvPr id="1217" name="Google Shape;1217;p20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Observation: for fixed policy </a:t>
            </a:r>
            <a:r>
              <a:rPr lang="en"/>
              <a:t>𝛑, </a:t>
            </a:r>
            <a:r>
              <a:rPr lang="en"/>
              <a:t>the state utility </a:t>
            </a:r>
            <a:r>
              <a:rPr lang="en"/>
              <a:t>U</a:t>
            </a:r>
            <a:r>
              <a:rPr baseline="-25000" lang="en"/>
              <a:t>𝛑</a:t>
            </a:r>
            <a:r>
              <a:rPr lang="en"/>
              <a:t>(</a:t>
            </a:r>
            <a:r>
              <a:rPr i="1" lang="en"/>
              <a:t>s</a:t>
            </a:r>
            <a:r>
              <a:rPr lang="en"/>
              <a:t>)</a:t>
            </a:r>
            <a:r>
              <a:rPr lang="en"/>
              <a:t> is the weighted average of the utilities its successor states </a:t>
            </a:r>
            <a:r>
              <a:rPr i="1" lang="en"/>
              <a:t>s</a:t>
            </a:r>
            <a:r>
              <a:rPr lang="en"/>
              <a:t>', plus the transition reward</a:t>
            </a:r>
            <a:endParaRPr/>
          </a:p>
          <a:p>
            <a:pPr indent="-342900" lvl="0" marL="457200" rtl="0" algn="l">
              <a:spcBef>
                <a:spcPts val="0"/>
              </a:spcBef>
              <a:spcAft>
                <a:spcPts val="0"/>
              </a:spcAft>
              <a:buSzPts val="1800"/>
              <a:buChar char="●"/>
            </a:pPr>
            <a:r>
              <a:rPr lang="en"/>
              <a:t>For each transition from state </a:t>
            </a:r>
            <a:r>
              <a:rPr i="1" lang="en"/>
              <a:t>s</a:t>
            </a:r>
            <a:r>
              <a:rPr lang="en"/>
              <a:t> to state </a:t>
            </a:r>
            <a:r>
              <a:rPr i="1" lang="en"/>
              <a:t>s</a:t>
            </a:r>
            <a:r>
              <a:rPr lang="en"/>
              <a:t>' in each training sample, temporal </a:t>
            </a:r>
            <a:r>
              <a:rPr lang="en"/>
              <a:t>difference</a:t>
            </a:r>
            <a:r>
              <a:rPr lang="en"/>
              <a:t> learning uses the update formula</a:t>
            </a:r>
            <a:br>
              <a:rPr lang="en"/>
            </a:br>
            <a:br>
              <a:rPr lang="en"/>
            </a:br>
            <a:r>
              <a:rPr lang="en"/>
              <a:t>U</a:t>
            </a:r>
            <a:r>
              <a:rPr baseline="-25000" lang="en"/>
              <a:t>𝛑</a:t>
            </a:r>
            <a:r>
              <a:rPr lang="en"/>
              <a:t>(</a:t>
            </a:r>
            <a:r>
              <a:rPr i="1" lang="en"/>
              <a:t>s</a:t>
            </a:r>
            <a:r>
              <a:rPr lang="en"/>
              <a:t>) ← U</a:t>
            </a:r>
            <a:r>
              <a:rPr baseline="-25000" lang="en"/>
              <a:t>𝛑</a:t>
            </a:r>
            <a:r>
              <a:rPr lang="en"/>
              <a:t>(</a:t>
            </a:r>
            <a:r>
              <a:rPr i="1" lang="en"/>
              <a:t>s</a:t>
            </a:r>
            <a:r>
              <a:rPr lang="en"/>
              <a:t>) + ɑ(R(</a:t>
            </a:r>
            <a:r>
              <a:rPr i="1" lang="en"/>
              <a:t>s</a:t>
            </a:r>
            <a:r>
              <a:rPr lang="en"/>
              <a:t>, 𝛑(</a:t>
            </a:r>
            <a:r>
              <a:rPr i="1" lang="en"/>
              <a:t>s</a:t>
            </a:r>
            <a:r>
              <a:rPr lang="en"/>
              <a:t>), </a:t>
            </a:r>
            <a:r>
              <a:rPr i="1" lang="en"/>
              <a:t>s</a:t>
            </a:r>
            <a:r>
              <a:rPr lang="en"/>
              <a:t>') + 𝛾 U</a:t>
            </a:r>
            <a:r>
              <a:rPr baseline="-25000" lang="en"/>
              <a:t>𝛑</a:t>
            </a:r>
            <a:r>
              <a:rPr lang="en"/>
              <a:t>(</a:t>
            </a:r>
            <a:r>
              <a:rPr i="1" lang="en"/>
              <a:t>s'</a:t>
            </a:r>
            <a:r>
              <a:rPr lang="en"/>
              <a:t>) - U</a:t>
            </a:r>
            <a:r>
              <a:rPr baseline="-25000" lang="en"/>
              <a:t>𝛑</a:t>
            </a:r>
            <a:r>
              <a:rPr lang="en"/>
              <a:t>(</a:t>
            </a:r>
            <a:r>
              <a:rPr i="1" lang="en"/>
              <a:t>s</a:t>
            </a:r>
            <a:r>
              <a:rPr lang="en"/>
              <a:t>))</a:t>
            </a:r>
            <a:br>
              <a:rPr lang="en"/>
            </a:br>
            <a:endParaRPr/>
          </a:p>
          <a:p>
            <a:pPr indent="-342900" lvl="0" marL="457200" rtl="0" algn="l">
              <a:spcBef>
                <a:spcPts val="0"/>
              </a:spcBef>
              <a:spcAft>
                <a:spcPts val="0"/>
              </a:spcAft>
              <a:buSzPts val="1800"/>
              <a:buChar char="●"/>
            </a:pPr>
            <a:r>
              <a:rPr lang="en"/>
              <a:t>The parameter ɑ is the (somewhat misnamed) learning rate of TD-algorithm</a:t>
            </a:r>
            <a:endParaRPr/>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20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Active Reinforcement Learning</a:t>
            </a:r>
            <a:endParaRPr/>
          </a:p>
        </p:txBody>
      </p:sp>
      <p:sp>
        <p:nvSpPr>
          <p:cNvPr id="1223" name="Google Shape;1223;p20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Previous</a:t>
            </a:r>
            <a:r>
              <a:rPr lang="en"/>
              <a:t> policy evaluation algorithms are passive in that they don't change the policy during the policy evaluation</a:t>
            </a:r>
            <a:endParaRPr/>
          </a:p>
          <a:p>
            <a:pPr indent="-342900" lvl="0" marL="457200" rtl="0" algn="l">
              <a:spcBef>
                <a:spcPts val="0"/>
              </a:spcBef>
              <a:spcAft>
                <a:spcPts val="0"/>
              </a:spcAft>
              <a:buSzPts val="1800"/>
              <a:buChar char="●"/>
            </a:pPr>
            <a:r>
              <a:rPr lang="en"/>
              <a:t>Policy changes in the policy improvement stage, to be evaluated again</a:t>
            </a:r>
            <a:endParaRPr/>
          </a:p>
          <a:p>
            <a:pPr indent="-342900" lvl="0" marL="457200" rtl="0" algn="l">
              <a:spcBef>
                <a:spcPts val="0"/>
              </a:spcBef>
              <a:spcAft>
                <a:spcPts val="0"/>
              </a:spcAft>
              <a:buSzPts val="1800"/>
              <a:buChar char="●"/>
            </a:pPr>
            <a:r>
              <a:rPr lang="en"/>
              <a:t>Active reinforcement learning locally updates the policy as soon as some action value Q(</a:t>
            </a:r>
            <a:r>
              <a:rPr i="1" lang="en"/>
              <a:t>s</a:t>
            </a:r>
            <a:r>
              <a:rPr lang="en"/>
              <a:t>, </a:t>
            </a:r>
            <a:r>
              <a:rPr i="1" lang="en"/>
              <a:t>a</a:t>
            </a:r>
            <a:r>
              <a:rPr lang="en"/>
              <a:t>) looks better than </a:t>
            </a:r>
            <a:r>
              <a:rPr lang="en"/>
              <a:t>Q(</a:t>
            </a:r>
            <a:r>
              <a:rPr i="1" lang="en"/>
              <a:t>s</a:t>
            </a:r>
            <a:r>
              <a:rPr lang="en"/>
              <a:t>, </a:t>
            </a:r>
            <a:r>
              <a:rPr i="1" lang="en"/>
              <a:t>b</a:t>
            </a:r>
            <a:r>
              <a:rPr lang="en"/>
              <a:t>) </a:t>
            </a:r>
            <a:r>
              <a:rPr lang="en"/>
              <a:t>for the previous best </a:t>
            </a:r>
            <a:r>
              <a:rPr lang="en"/>
              <a:t>action</a:t>
            </a:r>
            <a:r>
              <a:rPr lang="en"/>
              <a:t> </a:t>
            </a:r>
            <a:r>
              <a:rPr i="1" lang="en"/>
              <a:t>b</a:t>
            </a:r>
            <a:endParaRPr i="1"/>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of E</a:t>
            </a:r>
            <a:r>
              <a:rPr lang="en"/>
              <a:t>nvironment</a:t>
            </a:r>
            <a:r>
              <a:rPr lang="en"/>
              <a:t> </a:t>
            </a:r>
            <a:endParaRPr/>
          </a:p>
        </p:txBody>
      </p:sp>
      <p:sp>
        <p:nvSpPr>
          <p:cNvPr id="192" name="Google Shape;192;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When the agent executes the chosen action in environment, it is committed to that action, there are no backsies</a:t>
            </a:r>
            <a:endParaRPr/>
          </a:p>
          <a:p>
            <a:pPr indent="-342900" lvl="0" marL="457200" rtl="0" algn="l">
              <a:spcBef>
                <a:spcPts val="0"/>
              </a:spcBef>
              <a:spcAft>
                <a:spcPts val="0"/>
              </a:spcAft>
              <a:buSzPts val="1800"/>
              <a:buChar char="●"/>
            </a:pPr>
            <a:r>
              <a:rPr lang="en"/>
              <a:t>Create a sufficiently faithful internal model of environment to play around with, and use that to explore different possibilities</a:t>
            </a:r>
            <a:endParaRPr/>
          </a:p>
          <a:p>
            <a:pPr indent="-342900" lvl="0" marL="457200" rtl="0" algn="l">
              <a:spcBef>
                <a:spcPts val="0"/>
              </a:spcBef>
              <a:spcAft>
                <a:spcPts val="0"/>
              </a:spcAft>
              <a:buSzPts val="1800"/>
              <a:buChar char="●"/>
            </a:pPr>
            <a:r>
              <a:rPr lang="en"/>
              <a:t>Abstract away all details that don't affect action selection for agent</a:t>
            </a:r>
            <a:endParaRPr/>
          </a:p>
          <a:p>
            <a:pPr indent="-342900" lvl="0" marL="457200" rtl="0" algn="l">
              <a:spcBef>
                <a:spcPts val="0"/>
              </a:spcBef>
              <a:spcAft>
                <a:spcPts val="0"/>
              </a:spcAft>
              <a:buSzPts val="1800"/>
              <a:buChar char="●"/>
            </a:pPr>
            <a:r>
              <a:rPr lang="en"/>
              <a:t>State spaces are usually astronomically large, but their structure is regular enough to allow implicit neighbour enumeration of states</a:t>
            </a:r>
            <a:endParaRPr/>
          </a:p>
          <a:p>
            <a:pPr indent="-342900" lvl="0" marL="457200" rtl="0" algn="l">
              <a:spcBef>
                <a:spcPts val="0"/>
              </a:spcBef>
              <a:spcAft>
                <a:spcPts val="0"/>
              </a:spcAft>
              <a:buSzPts val="1800"/>
              <a:buChar char="●"/>
            </a:pPr>
            <a:r>
              <a:rPr lang="en"/>
              <a:t>State space searching finds best action sequence in model</a:t>
            </a:r>
            <a:endParaRPr/>
          </a:p>
          <a:p>
            <a:pPr indent="-342900" lvl="0" marL="457200" rtl="0" algn="l">
              <a:spcBef>
                <a:spcPts val="0"/>
              </a:spcBef>
              <a:spcAft>
                <a:spcPts val="0"/>
              </a:spcAft>
              <a:buSzPts val="1800"/>
              <a:buChar char="●"/>
            </a:pPr>
            <a:r>
              <a:rPr lang="en"/>
              <a:t>Agent prepares a plan of actions to execute in the actual environment</a:t>
            </a:r>
            <a:endParaRPr/>
          </a:p>
          <a:p>
            <a:pPr indent="0" lvl="0" marL="0" rtl="0" algn="l">
              <a:spcBef>
                <a:spcPts val="1200"/>
              </a:spcBef>
              <a:spcAft>
                <a:spcPts val="1200"/>
              </a:spcAft>
              <a:buNone/>
            </a:pPr>
            <a:r>
              <a:t/>
            </a:r>
            <a:endParaRPr/>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sp>
        <p:nvSpPr>
          <p:cNvPr id="1228" name="Google Shape;1228;p20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Exploration vs. Exploitation</a:t>
            </a:r>
            <a:endParaRPr/>
          </a:p>
        </p:txBody>
      </p:sp>
      <p:sp>
        <p:nvSpPr>
          <p:cNvPr id="1229" name="Google Shape;1229;p20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Dilemma: when performing a training run, following the current policy does not provide samples for values for other possible actions</a:t>
            </a:r>
            <a:endParaRPr/>
          </a:p>
          <a:p>
            <a:pPr indent="-342900" lvl="0" marL="457200" rtl="0" algn="l">
              <a:spcBef>
                <a:spcPts val="0"/>
              </a:spcBef>
              <a:spcAft>
                <a:spcPts val="0"/>
              </a:spcAft>
              <a:buSzPts val="1800"/>
              <a:buChar char="●"/>
            </a:pPr>
            <a:r>
              <a:rPr lang="en"/>
              <a:t>A good action that was unlucky in the early training runs never gets a chance to prove its worth, unless the current optimal action value Q(</a:t>
            </a:r>
            <a:r>
              <a:rPr i="1" lang="en"/>
              <a:t>s</a:t>
            </a:r>
            <a:r>
              <a:rPr lang="en"/>
              <a:t>, </a:t>
            </a:r>
            <a:r>
              <a:rPr i="1" lang="en"/>
              <a:t>a</a:t>
            </a:r>
            <a:r>
              <a:rPr lang="en"/>
              <a:t>) deteriorates</a:t>
            </a:r>
            <a:endParaRPr/>
          </a:p>
          <a:p>
            <a:pPr indent="-342900" lvl="0" marL="457200" rtl="0" algn="l">
              <a:spcBef>
                <a:spcPts val="0"/>
              </a:spcBef>
              <a:spcAft>
                <a:spcPts val="0"/>
              </a:spcAft>
              <a:buSzPts val="1800"/>
              <a:buChar char="●"/>
            </a:pPr>
            <a:r>
              <a:rPr lang="en"/>
              <a:t>Must occasionally try out other actions than the current optimal action</a:t>
            </a:r>
            <a:endParaRPr/>
          </a:p>
          <a:p>
            <a:pPr indent="-342900" lvl="0" marL="457200" rtl="0" algn="l">
              <a:spcBef>
                <a:spcPts val="0"/>
              </a:spcBef>
              <a:spcAft>
                <a:spcPts val="0"/>
              </a:spcAft>
              <a:buSzPts val="1800"/>
              <a:buChar char="●"/>
            </a:pPr>
            <a:r>
              <a:rPr lang="en"/>
              <a:t>However, this can't be done all the time, since otherwise the measured action values will get all out of whack</a:t>
            </a:r>
            <a:endParaRPr/>
          </a:p>
          <a:p>
            <a:pPr indent="-342900" lvl="0" marL="457200" rtl="0" algn="l">
              <a:spcBef>
                <a:spcPts val="0"/>
              </a:spcBef>
              <a:spcAft>
                <a:spcPts val="0"/>
              </a:spcAft>
              <a:buSzPts val="1800"/>
              <a:buChar char="●"/>
            </a:pPr>
            <a:r>
              <a:rPr lang="en"/>
              <a:t>In each state, ε-greedy algorithms uses the current best action with probability ε, and a random action with </a:t>
            </a:r>
            <a:r>
              <a:rPr lang="en"/>
              <a:t>probability</a:t>
            </a:r>
            <a:r>
              <a:rPr lang="en"/>
              <a:t> 1– ε</a:t>
            </a:r>
            <a:endParaRPr/>
          </a:p>
        </p:txBody>
      </p:sp>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3" name="Shape 1233"/>
        <p:cNvGrpSpPr/>
        <p:nvPr/>
      </p:nvGrpSpPr>
      <p:grpSpPr>
        <a:xfrm>
          <a:off x="0" y="0"/>
          <a:ext cx="0" cy="0"/>
          <a:chOff x="0" y="0"/>
          <a:chExt cx="0" cy="0"/>
        </a:xfrm>
      </p:grpSpPr>
      <p:sp>
        <p:nvSpPr>
          <p:cNvPr id="1234" name="Google Shape;1234;p20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Softmax Action Selection</a:t>
            </a:r>
            <a:endParaRPr/>
          </a:p>
        </p:txBody>
      </p:sp>
      <p:sp>
        <p:nvSpPr>
          <p:cNvPr id="1235" name="Google Shape;1235;p20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Easy way to choose randomly from different actions so that actions that currently seem better have a higher chance of being chosen</a:t>
            </a:r>
            <a:endParaRPr/>
          </a:p>
          <a:p>
            <a:pPr indent="-342900" lvl="0" marL="457200" rtl="0" algn="l">
              <a:spcBef>
                <a:spcPts val="0"/>
              </a:spcBef>
              <a:spcAft>
                <a:spcPts val="0"/>
              </a:spcAft>
              <a:buSzPts val="1800"/>
              <a:buChar char="●"/>
            </a:pPr>
            <a:r>
              <a:rPr lang="en"/>
              <a:t>Technically, should be called "soft argmax", instead of "softmax"</a:t>
            </a:r>
            <a:endParaRPr/>
          </a:p>
          <a:p>
            <a:pPr indent="-342900" lvl="0" marL="457200" rtl="0" algn="l">
              <a:spcBef>
                <a:spcPts val="0"/>
              </a:spcBef>
              <a:spcAft>
                <a:spcPts val="0"/>
              </a:spcAft>
              <a:buSzPts val="1800"/>
              <a:buChar char="●"/>
            </a:pPr>
            <a:r>
              <a:rPr lang="en"/>
              <a:t>Action </a:t>
            </a:r>
            <a:r>
              <a:rPr i="1" lang="en"/>
              <a:t>a</a:t>
            </a:r>
            <a:r>
              <a:rPr lang="en"/>
              <a:t> whose current value estimate is Q(</a:t>
            </a:r>
            <a:r>
              <a:rPr i="1" lang="en"/>
              <a:t>s</a:t>
            </a:r>
            <a:r>
              <a:rPr lang="en"/>
              <a:t>, </a:t>
            </a:r>
            <a:r>
              <a:rPr i="1" lang="en"/>
              <a:t>a</a:t>
            </a:r>
            <a:r>
              <a:rPr lang="en"/>
              <a:t>) is chosen with probability</a:t>
            </a:r>
            <a:br>
              <a:rPr lang="en"/>
            </a:br>
            <a:br>
              <a:rPr lang="en"/>
            </a:br>
            <a:r>
              <a:rPr lang="en"/>
              <a:t>	e</a:t>
            </a:r>
            <a:r>
              <a:rPr baseline="30000" i="1" lang="en"/>
              <a:t>β</a:t>
            </a:r>
            <a:r>
              <a:rPr baseline="30000" lang="en"/>
              <a:t>Q(</a:t>
            </a:r>
            <a:r>
              <a:rPr baseline="30000" i="1" lang="en"/>
              <a:t>s</a:t>
            </a:r>
            <a:r>
              <a:rPr baseline="30000" lang="en"/>
              <a:t>, </a:t>
            </a:r>
            <a:r>
              <a:rPr baseline="30000" i="1" lang="en"/>
              <a:t>a</a:t>
            </a:r>
            <a:r>
              <a:rPr baseline="30000" lang="en"/>
              <a:t>)</a:t>
            </a:r>
            <a:r>
              <a:rPr lang="en"/>
              <a:t> / ∑</a:t>
            </a:r>
            <a:r>
              <a:rPr baseline="-25000" lang="en"/>
              <a:t>a'</a:t>
            </a:r>
            <a:r>
              <a:rPr lang="en"/>
              <a:t> </a:t>
            </a:r>
            <a:r>
              <a:rPr lang="en"/>
              <a:t>e</a:t>
            </a:r>
            <a:r>
              <a:rPr baseline="30000" i="1" lang="en"/>
              <a:t>β</a:t>
            </a:r>
            <a:r>
              <a:rPr baseline="30000" lang="en"/>
              <a:t>Q(</a:t>
            </a:r>
            <a:r>
              <a:rPr baseline="30000" i="1" lang="en"/>
              <a:t>s</a:t>
            </a:r>
            <a:r>
              <a:rPr baseline="30000" lang="en"/>
              <a:t>, </a:t>
            </a:r>
            <a:r>
              <a:rPr baseline="30000" i="1" lang="en"/>
              <a:t>a'</a:t>
            </a:r>
            <a:r>
              <a:rPr baseline="30000" lang="en"/>
              <a:t>)</a:t>
            </a:r>
            <a:br>
              <a:rPr baseline="30000" lang="en"/>
            </a:br>
            <a:endParaRPr/>
          </a:p>
          <a:p>
            <a:pPr indent="-342900" lvl="0" marL="457200" rtl="0" algn="l">
              <a:spcBef>
                <a:spcPts val="0"/>
              </a:spcBef>
              <a:spcAft>
                <a:spcPts val="0"/>
              </a:spcAft>
              <a:buSzPts val="1800"/>
              <a:buChar char="●"/>
            </a:pPr>
            <a:r>
              <a:rPr lang="en"/>
              <a:t>Starting with β close to zero makes distribution more uniform</a:t>
            </a:r>
            <a:endParaRPr/>
          </a:p>
          <a:p>
            <a:pPr indent="-342900" lvl="0" marL="457200" rtl="0" algn="l">
              <a:spcBef>
                <a:spcPts val="0"/>
              </a:spcBef>
              <a:spcAft>
                <a:spcPts val="0"/>
              </a:spcAft>
              <a:buSzPts val="1800"/>
              <a:buChar char="●"/>
            </a:pPr>
            <a:r>
              <a:rPr lang="en"/>
              <a:t>Larger values of β over time make distribution approach argmax</a:t>
            </a:r>
            <a:endParaRPr b="1"/>
          </a:p>
        </p:txBody>
      </p:sp>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9" name="Shape 1239"/>
        <p:cNvGrpSpPr/>
        <p:nvPr/>
      </p:nvGrpSpPr>
      <p:grpSpPr>
        <a:xfrm>
          <a:off x="0" y="0"/>
          <a:ext cx="0" cy="0"/>
          <a:chOff x="0" y="0"/>
          <a:chExt cx="0" cy="0"/>
        </a:xfrm>
      </p:grpSpPr>
      <p:sp>
        <p:nvSpPr>
          <p:cNvPr id="1240" name="Google Shape;1240;p20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Temporal Difference Q-Learning</a:t>
            </a:r>
            <a:endParaRPr/>
          </a:p>
        </p:txBody>
      </p:sp>
      <p:sp>
        <p:nvSpPr>
          <p:cNvPr id="1241" name="Google Shape;1241;p20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observing the </a:t>
            </a:r>
            <a:r>
              <a:rPr lang="en"/>
              <a:t>state</a:t>
            </a:r>
            <a:r>
              <a:rPr lang="en"/>
              <a:t> transition from state </a:t>
            </a:r>
            <a:r>
              <a:rPr i="1" lang="en"/>
              <a:t>s</a:t>
            </a:r>
            <a:r>
              <a:rPr lang="en"/>
              <a:t> to state </a:t>
            </a:r>
            <a:r>
              <a:rPr i="1" lang="en"/>
              <a:t>s'</a:t>
            </a:r>
            <a:r>
              <a:rPr lang="en"/>
              <a:t> when taking the action </a:t>
            </a:r>
            <a:r>
              <a:rPr i="1" lang="en"/>
              <a:t>a</a:t>
            </a:r>
            <a:r>
              <a:rPr lang="en"/>
              <a:t>, apply the temporal difference update to action value function:</a:t>
            </a:r>
            <a:br>
              <a:rPr lang="en"/>
            </a:br>
            <a:br>
              <a:rPr lang="en"/>
            </a:br>
            <a:r>
              <a:rPr lang="en"/>
              <a:t>Q(</a:t>
            </a:r>
            <a:r>
              <a:rPr i="1" lang="en"/>
              <a:t>s</a:t>
            </a:r>
            <a:r>
              <a:rPr lang="en"/>
              <a:t>, </a:t>
            </a:r>
            <a:r>
              <a:rPr i="1" lang="en"/>
              <a:t>a</a:t>
            </a:r>
            <a:r>
              <a:rPr lang="en"/>
              <a:t>) ← Q(</a:t>
            </a:r>
            <a:r>
              <a:rPr i="1" lang="en"/>
              <a:t>s</a:t>
            </a:r>
            <a:r>
              <a:rPr lang="en"/>
              <a:t>, </a:t>
            </a:r>
            <a:r>
              <a:rPr i="1" lang="en"/>
              <a:t>a</a:t>
            </a:r>
            <a:r>
              <a:rPr lang="en"/>
              <a:t>) + </a:t>
            </a:r>
            <a:r>
              <a:rPr lang="en"/>
              <a:t>ɑ(R(</a:t>
            </a:r>
            <a:r>
              <a:rPr i="1" lang="en"/>
              <a:t>s</a:t>
            </a:r>
            <a:r>
              <a:rPr lang="en"/>
              <a:t>, </a:t>
            </a:r>
            <a:r>
              <a:rPr i="1" lang="en"/>
              <a:t>a</a:t>
            </a:r>
            <a:r>
              <a:rPr lang="en"/>
              <a:t>, </a:t>
            </a:r>
            <a:r>
              <a:rPr i="1" lang="en"/>
              <a:t>s</a:t>
            </a:r>
            <a:r>
              <a:rPr lang="en"/>
              <a:t>') + 𝛾 max</a:t>
            </a:r>
            <a:r>
              <a:rPr baseline="-25000" i="1" lang="en"/>
              <a:t>a'</a:t>
            </a:r>
            <a:r>
              <a:rPr lang="en"/>
              <a:t> Q(</a:t>
            </a:r>
            <a:r>
              <a:rPr i="1" lang="en"/>
              <a:t>s</a:t>
            </a:r>
            <a:r>
              <a:rPr lang="en"/>
              <a:t>', </a:t>
            </a:r>
            <a:r>
              <a:rPr i="1" lang="en"/>
              <a:t>a</a:t>
            </a:r>
            <a:r>
              <a:rPr lang="en"/>
              <a:t>') - Q(</a:t>
            </a:r>
            <a:r>
              <a:rPr i="1" lang="en"/>
              <a:t>s</a:t>
            </a:r>
            <a:r>
              <a:rPr lang="en"/>
              <a:t>, </a:t>
            </a:r>
            <a:r>
              <a:rPr i="1" lang="en"/>
              <a:t>a</a:t>
            </a:r>
            <a:r>
              <a:rPr lang="en"/>
              <a:t>))</a:t>
            </a:r>
            <a:br>
              <a:rPr lang="en"/>
            </a:br>
            <a:endParaRPr/>
          </a:p>
          <a:p>
            <a:pPr indent="-342900" lvl="0" marL="457200" rtl="0" algn="l">
              <a:spcBef>
                <a:spcPts val="0"/>
              </a:spcBef>
              <a:spcAft>
                <a:spcPts val="0"/>
              </a:spcAft>
              <a:buSzPts val="1800"/>
              <a:buChar char="●"/>
            </a:pPr>
            <a:r>
              <a:rPr lang="en"/>
              <a:t>For each step, rule looks at all possible actions in successor state</a:t>
            </a:r>
            <a:endParaRPr/>
          </a:p>
          <a:p>
            <a:pPr indent="-342900" lvl="0" marL="457200" rtl="0" algn="l">
              <a:spcBef>
                <a:spcPts val="0"/>
              </a:spcBef>
              <a:spcAft>
                <a:spcPts val="0"/>
              </a:spcAft>
              <a:buSzPts val="1800"/>
              <a:buChar char="●"/>
            </a:pPr>
            <a:r>
              <a:rPr lang="en"/>
              <a:t>Alternative SARSA rule looks only at the action </a:t>
            </a:r>
            <a:r>
              <a:rPr i="1" lang="en"/>
              <a:t>a'</a:t>
            </a:r>
            <a:r>
              <a:rPr lang="en"/>
              <a:t> actually taken at successor:</a:t>
            </a:r>
            <a:br>
              <a:rPr lang="en"/>
            </a:br>
            <a:br>
              <a:rPr lang="en"/>
            </a:br>
            <a:r>
              <a:rPr lang="en"/>
              <a:t>Q(</a:t>
            </a:r>
            <a:r>
              <a:rPr i="1" lang="en"/>
              <a:t>s</a:t>
            </a:r>
            <a:r>
              <a:rPr lang="en"/>
              <a:t>, </a:t>
            </a:r>
            <a:r>
              <a:rPr i="1" lang="en"/>
              <a:t>a</a:t>
            </a:r>
            <a:r>
              <a:rPr lang="en"/>
              <a:t>) ← Q(</a:t>
            </a:r>
            <a:r>
              <a:rPr i="1" lang="en"/>
              <a:t>s</a:t>
            </a:r>
            <a:r>
              <a:rPr lang="en"/>
              <a:t>, </a:t>
            </a:r>
            <a:r>
              <a:rPr i="1" lang="en"/>
              <a:t>a</a:t>
            </a:r>
            <a:r>
              <a:rPr lang="en"/>
              <a:t>) + ɑ(R(</a:t>
            </a:r>
            <a:r>
              <a:rPr i="1" lang="en"/>
              <a:t>s</a:t>
            </a:r>
            <a:r>
              <a:rPr lang="en"/>
              <a:t>, </a:t>
            </a:r>
            <a:r>
              <a:rPr i="1" lang="en"/>
              <a:t>a</a:t>
            </a:r>
            <a:r>
              <a:rPr lang="en"/>
              <a:t>, </a:t>
            </a:r>
            <a:r>
              <a:rPr i="1" lang="en"/>
              <a:t>s</a:t>
            </a:r>
            <a:r>
              <a:rPr lang="en"/>
              <a:t>') + 𝛾 Q(</a:t>
            </a:r>
            <a:r>
              <a:rPr i="1" lang="en"/>
              <a:t>s</a:t>
            </a:r>
            <a:r>
              <a:rPr lang="en"/>
              <a:t>', </a:t>
            </a:r>
            <a:r>
              <a:rPr i="1" lang="en"/>
              <a:t>a</a:t>
            </a:r>
            <a:r>
              <a:rPr lang="en"/>
              <a:t>') - Q(</a:t>
            </a:r>
            <a:r>
              <a:rPr i="1" lang="en"/>
              <a:t>s</a:t>
            </a:r>
            <a:r>
              <a:rPr lang="en"/>
              <a:t>, </a:t>
            </a:r>
            <a:r>
              <a:rPr i="1" lang="en"/>
              <a:t>a</a:t>
            </a:r>
            <a:r>
              <a:rPr lang="en"/>
              <a:t>))</a:t>
            </a:r>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5" name="Shape 1245"/>
        <p:cNvGrpSpPr/>
        <p:nvPr/>
      </p:nvGrpSpPr>
      <p:grpSpPr>
        <a:xfrm>
          <a:off x="0" y="0"/>
          <a:ext cx="0" cy="0"/>
          <a:chOff x="0" y="0"/>
          <a:chExt cx="0" cy="0"/>
        </a:xfrm>
      </p:grpSpPr>
      <p:sp>
        <p:nvSpPr>
          <p:cNvPr id="1246" name="Google Shape;1246;p20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Multistep Temporal Difference</a:t>
            </a:r>
            <a:endParaRPr/>
          </a:p>
        </p:txBody>
      </p:sp>
      <p:sp>
        <p:nvSpPr>
          <p:cNvPr id="1247" name="Google Shape;1247;p20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state spaces where all rewards and penalties come in the end, adjusting Q-values using just one step lookahead makes these values converge slowly</a:t>
            </a:r>
            <a:endParaRPr/>
          </a:p>
          <a:p>
            <a:pPr indent="-342900" lvl="0" marL="457200" rtl="0" algn="l">
              <a:spcBef>
                <a:spcPts val="0"/>
              </a:spcBef>
              <a:spcAft>
                <a:spcPts val="0"/>
              </a:spcAft>
              <a:buSzPts val="1800"/>
              <a:buChar char="●"/>
            </a:pPr>
            <a:r>
              <a:rPr lang="en"/>
              <a:t>Generalize the temporal difference formula to look </a:t>
            </a:r>
            <a:r>
              <a:rPr i="1" lang="en"/>
              <a:t>k</a:t>
            </a:r>
            <a:r>
              <a:rPr lang="en"/>
              <a:t> steps ahead</a:t>
            </a:r>
            <a:endParaRPr/>
          </a:p>
          <a:p>
            <a:pPr indent="-342900" lvl="0" marL="457200" rtl="0" algn="l">
              <a:spcBef>
                <a:spcPts val="0"/>
              </a:spcBef>
              <a:spcAft>
                <a:spcPts val="0"/>
              </a:spcAft>
              <a:buSzPts val="1800"/>
              <a:buChar char="●"/>
            </a:pPr>
            <a:r>
              <a:rPr lang="en"/>
              <a:t>Normal temporal difference special case of this with </a:t>
            </a:r>
            <a:r>
              <a:rPr i="1" lang="en"/>
              <a:t>k</a:t>
            </a:r>
            <a:r>
              <a:rPr lang="en"/>
              <a:t> = 1</a:t>
            </a:r>
            <a:endParaRPr/>
          </a:p>
          <a:p>
            <a:pPr indent="-342900" lvl="0" marL="457200" rtl="0" algn="l">
              <a:spcBef>
                <a:spcPts val="0"/>
              </a:spcBef>
              <a:spcAft>
                <a:spcPts val="0"/>
              </a:spcAft>
              <a:buSzPts val="1800"/>
              <a:buChar char="●"/>
            </a:pPr>
            <a:r>
              <a:rPr lang="en"/>
              <a:t>Rewrite Bellman update </a:t>
            </a:r>
            <a:r>
              <a:rPr lang="en"/>
              <a:t>formula to adjust Q(</a:t>
            </a:r>
            <a:r>
              <a:rPr i="1" lang="en"/>
              <a:t>s</a:t>
            </a:r>
            <a:r>
              <a:rPr lang="en"/>
              <a:t>, </a:t>
            </a:r>
            <a:r>
              <a:rPr i="1" lang="en"/>
              <a:t>a</a:t>
            </a:r>
            <a:r>
              <a:rPr lang="en"/>
              <a:t>) towards the sum of next </a:t>
            </a:r>
            <a:r>
              <a:rPr i="1" lang="en"/>
              <a:t>k</a:t>
            </a:r>
            <a:r>
              <a:rPr lang="en"/>
              <a:t> rewards plus the value of action taken </a:t>
            </a:r>
            <a:r>
              <a:rPr i="1" lang="en"/>
              <a:t>k</a:t>
            </a:r>
            <a:r>
              <a:rPr lang="en"/>
              <a:t> steps from the current state</a:t>
            </a:r>
            <a:endParaRPr/>
          </a:p>
          <a:p>
            <a:pPr indent="-342900" lvl="0" marL="457200" rtl="0" algn="l">
              <a:spcBef>
                <a:spcPts val="0"/>
              </a:spcBef>
              <a:spcAft>
                <a:spcPts val="0"/>
              </a:spcAft>
              <a:buSzPts val="1800"/>
              <a:buChar char="●"/>
            </a:pPr>
            <a:r>
              <a:rPr lang="en"/>
              <a:t>Generalization TD(λ) uses exponentially decaying weights for summing up the rewards ahead in the training sequence</a:t>
            </a:r>
            <a:endParaRPr/>
          </a:p>
          <a:p>
            <a:pPr indent="-342900" lvl="0" marL="457200" rtl="0" algn="l">
              <a:spcBef>
                <a:spcPts val="0"/>
              </a:spcBef>
              <a:spcAft>
                <a:spcPts val="0"/>
              </a:spcAft>
              <a:buSzPts val="1800"/>
              <a:buChar char="●"/>
            </a:pPr>
            <a:r>
              <a:rPr lang="en"/>
              <a:t>Parameter λ is in range [0, 1]</a:t>
            </a:r>
            <a:endParaRP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1" name="Shape 1251"/>
        <p:cNvGrpSpPr/>
        <p:nvPr/>
      </p:nvGrpSpPr>
      <p:grpSpPr>
        <a:xfrm>
          <a:off x="0" y="0"/>
          <a:ext cx="0" cy="0"/>
          <a:chOff x="0" y="0"/>
          <a:chExt cx="0" cy="0"/>
        </a:xfrm>
      </p:grpSpPr>
      <p:sp>
        <p:nvSpPr>
          <p:cNvPr id="1252" name="Google Shape;1252;p20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Reward Shaping</a:t>
            </a:r>
            <a:endParaRPr/>
          </a:p>
        </p:txBody>
      </p:sp>
      <p:sp>
        <p:nvSpPr>
          <p:cNvPr id="1253" name="Google Shape;1253;p20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Technique analogous to using a heuristic </a:t>
            </a:r>
            <a:r>
              <a:rPr lang="en"/>
              <a:t>function</a:t>
            </a:r>
            <a:r>
              <a:rPr lang="en"/>
              <a:t> in A* state space search</a:t>
            </a:r>
            <a:endParaRPr/>
          </a:p>
          <a:p>
            <a:pPr indent="-342900" lvl="0" marL="457200" rtl="0" algn="l">
              <a:spcBef>
                <a:spcPts val="0"/>
              </a:spcBef>
              <a:spcAft>
                <a:spcPts val="0"/>
              </a:spcAft>
              <a:buSzPts val="1800"/>
              <a:buChar char="●"/>
            </a:pPr>
            <a:r>
              <a:rPr lang="en"/>
              <a:t>Uses background knowledge to speed up searching for the optimal policy</a:t>
            </a:r>
            <a:endParaRPr/>
          </a:p>
          <a:p>
            <a:pPr indent="-342900" lvl="0" marL="457200" rtl="0" algn="l">
              <a:spcBef>
                <a:spcPts val="0"/>
              </a:spcBef>
              <a:spcAft>
                <a:spcPts val="0"/>
              </a:spcAft>
              <a:buSzPts val="1800"/>
              <a:buChar char="●"/>
            </a:pPr>
            <a:r>
              <a:rPr lang="en"/>
              <a:t>Define a potential function Φ(</a:t>
            </a:r>
            <a:r>
              <a:rPr i="1" lang="en"/>
              <a:t>s</a:t>
            </a:r>
            <a:r>
              <a:rPr lang="en"/>
              <a:t>) for states to guesstimate how good they are</a:t>
            </a:r>
            <a:endParaRPr/>
          </a:p>
          <a:p>
            <a:pPr indent="-342900" lvl="0" marL="457200" rtl="0" algn="l">
              <a:spcBef>
                <a:spcPts val="0"/>
              </a:spcBef>
              <a:spcAft>
                <a:spcPts val="0"/>
              </a:spcAft>
              <a:buSzPts val="1800"/>
              <a:buChar char="●"/>
            </a:pPr>
            <a:r>
              <a:rPr lang="en"/>
              <a:t>This potential function should reflect the features of the current state</a:t>
            </a:r>
            <a:endParaRPr/>
          </a:p>
          <a:p>
            <a:pPr indent="-342900" lvl="0" marL="457200" rtl="0" algn="l">
              <a:spcBef>
                <a:spcPts val="0"/>
              </a:spcBef>
              <a:spcAft>
                <a:spcPts val="0"/>
              </a:spcAft>
              <a:buSzPts val="1800"/>
              <a:buChar char="●"/>
            </a:pPr>
            <a:r>
              <a:rPr lang="en"/>
              <a:t>Instead of </a:t>
            </a:r>
            <a:r>
              <a:rPr lang="en"/>
              <a:t>transition</a:t>
            </a:r>
            <a:r>
              <a:rPr lang="en"/>
              <a:t> reward </a:t>
            </a:r>
            <a:r>
              <a:rPr lang="en"/>
              <a:t>function</a:t>
            </a:r>
            <a:r>
              <a:rPr lang="en"/>
              <a:t> R(</a:t>
            </a:r>
            <a:r>
              <a:rPr i="1" lang="en"/>
              <a:t>s</a:t>
            </a:r>
            <a:r>
              <a:rPr lang="en"/>
              <a:t>, </a:t>
            </a:r>
            <a:r>
              <a:rPr i="1" lang="en"/>
              <a:t>a</a:t>
            </a:r>
            <a:r>
              <a:rPr lang="en"/>
              <a:t>, </a:t>
            </a:r>
            <a:r>
              <a:rPr i="1" lang="en"/>
              <a:t>s</a:t>
            </a:r>
            <a:r>
              <a:rPr lang="en"/>
              <a:t>), use R(</a:t>
            </a:r>
            <a:r>
              <a:rPr i="1" lang="en"/>
              <a:t>s</a:t>
            </a:r>
            <a:r>
              <a:rPr lang="en"/>
              <a:t>, </a:t>
            </a:r>
            <a:r>
              <a:rPr i="1" lang="en"/>
              <a:t>a</a:t>
            </a:r>
            <a:r>
              <a:rPr lang="en"/>
              <a:t>, </a:t>
            </a:r>
            <a:r>
              <a:rPr i="1" lang="en"/>
              <a:t>s'</a:t>
            </a:r>
            <a:r>
              <a:rPr lang="en"/>
              <a:t>) + </a:t>
            </a:r>
            <a:r>
              <a:rPr lang="en"/>
              <a:t>𝛾Φ(</a:t>
            </a:r>
            <a:r>
              <a:rPr i="1" lang="en"/>
              <a:t>s'</a:t>
            </a:r>
            <a:r>
              <a:rPr lang="en"/>
              <a:t>) - </a:t>
            </a:r>
            <a:r>
              <a:rPr lang="en"/>
              <a:t>Φ(</a:t>
            </a:r>
            <a:r>
              <a:rPr i="1" lang="en"/>
              <a:t>s</a:t>
            </a:r>
            <a:r>
              <a:rPr lang="en"/>
              <a:t>)</a:t>
            </a:r>
            <a:endParaRPr/>
          </a:p>
          <a:p>
            <a:pPr indent="-342900" lvl="0" marL="457200" rtl="0" algn="l">
              <a:spcBef>
                <a:spcPts val="0"/>
              </a:spcBef>
              <a:spcAft>
                <a:spcPts val="0"/>
              </a:spcAft>
              <a:buSzPts val="1800"/>
              <a:buChar char="●"/>
            </a:pPr>
            <a:r>
              <a:rPr lang="en"/>
              <a:t>It can be proven that the optimal policy found using such modified rewards will still be optimal under the original reward function</a:t>
            </a:r>
            <a:endParaRPr/>
          </a:p>
          <a:p>
            <a:pPr indent="-342900" lvl="0" marL="457200" rtl="0" algn="l">
              <a:spcBef>
                <a:spcPts val="0"/>
              </a:spcBef>
              <a:spcAft>
                <a:spcPts val="0"/>
              </a:spcAft>
              <a:buSzPts val="1800"/>
              <a:buChar char="●"/>
            </a:pPr>
            <a:r>
              <a:rPr lang="en"/>
              <a:t>However, the search for </a:t>
            </a:r>
            <a:r>
              <a:rPr lang="en"/>
              <a:t>optimal policy will now converge faster, assuming that the potential function Φ contains useful information</a:t>
            </a:r>
            <a:endParaRPr/>
          </a:p>
        </p:txBody>
      </p:sp>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7" name="Shape 1257"/>
        <p:cNvGrpSpPr/>
        <p:nvPr/>
      </p:nvGrpSpPr>
      <p:grpSpPr>
        <a:xfrm>
          <a:off x="0" y="0"/>
          <a:ext cx="0" cy="0"/>
          <a:chOff x="0" y="0"/>
          <a:chExt cx="0" cy="0"/>
        </a:xfrm>
      </p:grpSpPr>
      <p:sp>
        <p:nvSpPr>
          <p:cNvPr id="1258" name="Google Shape;1258;p20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Generalization in Reinforcement Learning</a:t>
            </a:r>
            <a:endParaRPr/>
          </a:p>
        </p:txBody>
      </p:sp>
      <p:sp>
        <p:nvSpPr>
          <p:cNvPr id="1259" name="Google Shape;1259;p20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astronomically large state spaces (for example, Backgammon), it is not possible to explore but an infinitesimal portion of possible states</a:t>
            </a:r>
            <a:endParaRPr/>
          </a:p>
          <a:p>
            <a:pPr indent="-342900" lvl="0" marL="457200" rtl="0" algn="l">
              <a:spcBef>
                <a:spcPts val="0"/>
              </a:spcBef>
              <a:spcAft>
                <a:spcPts val="0"/>
              </a:spcAft>
              <a:buSzPts val="1800"/>
              <a:buChar char="●"/>
            </a:pPr>
            <a:r>
              <a:rPr lang="en"/>
              <a:t>A training sample that visits some states should provide information about states that are somehow "similar" to those states</a:t>
            </a:r>
            <a:endParaRPr/>
          </a:p>
          <a:p>
            <a:pPr indent="-342900" lvl="0" marL="457200" rtl="0" algn="l">
              <a:spcBef>
                <a:spcPts val="0"/>
              </a:spcBef>
              <a:spcAft>
                <a:spcPts val="0"/>
              </a:spcAft>
              <a:buSzPts val="1800"/>
              <a:buChar char="●"/>
            </a:pPr>
            <a:r>
              <a:rPr lang="en"/>
              <a:t>Project a complex state into a smaller feature vector</a:t>
            </a:r>
            <a:endParaRPr/>
          </a:p>
          <a:p>
            <a:pPr indent="-342900" lvl="0" marL="457200" rtl="0" algn="l">
              <a:spcBef>
                <a:spcPts val="0"/>
              </a:spcBef>
              <a:spcAft>
                <a:spcPts val="0"/>
              </a:spcAft>
              <a:buSzPts val="1800"/>
              <a:buChar char="●"/>
            </a:pPr>
            <a:r>
              <a:rPr lang="en"/>
              <a:t>Use a neural network or similar function approximator to estimate the utility of the state based on this </a:t>
            </a:r>
            <a:r>
              <a:rPr lang="en"/>
              <a:t>feature</a:t>
            </a:r>
            <a:r>
              <a:rPr lang="en"/>
              <a:t> vector</a:t>
            </a:r>
            <a:endParaRPr/>
          </a:p>
          <a:p>
            <a:pPr indent="-342900" lvl="0" marL="457200" rtl="0" algn="l">
              <a:spcBef>
                <a:spcPts val="0"/>
              </a:spcBef>
              <a:spcAft>
                <a:spcPts val="0"/>
              </a:spcAft>
              <a:buSzPts val="1800"/>
              <a:buChar char="●"/>
            </a:pPr>
            <a:r>
              <a:rPr lang="en"/>
              <a:t>Temporal difference updates performed as neural </a:t>
            </a:r>
            <a:r>
              <a:rPr lang="en"/>
              <a:t>network</a:t>
            </a:r>
            <a:r>
              <a:rPr lang="en"/>
              <a:t> feedback</a:t>
            </a:r>
            <a:endParaRPr/>
          </a:p>
        </p:txBody>
      </p:sp>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3" name="Shape 1263"/>
        <p:cNvGrpSpPr/>
        <p:nvPr/>
      </p:nvGrpSpPr>
      <p:grpSpPr>
        <a:xfrm>
          <a:off x="0" y="0"/>
          <a:ext cx="0" cy="0"/>
          <a:chOff x="0" y="0"/>
          <a:chExt cx="0" cy="0"/>
        </a:xfrm>
      </p:grpSpPr>
      <p:sp>
        <p:nvSpPr>
          <p:cNvPr id="1264" name="Google Shape;1264;p20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TD-Gammon</a:t>
            </a:r>
            <a:endParaRPr/>
          </a:p>
        </p:txBody>
      </p:sp>
      <p:sp>
        <p:nvSpPr>
          <p:cNvPr id="1265" name="Google Shape;1265;p20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Back in 1992, backgammon player using feedforward neural networks that </a:t>
            </a:r>
            <a:r>
              <a:rPr lang="en"/>
              <a:t>estimate the state utility as cutoff evaluation in expectimax search</a:t>
            </a:r>
            <a:endParaRPr/>
          </a:p>
          <a:p>
            <a:pPr indent="-342900" lvl="0" marL="457200" rtl="0" algn="l">
              <a:spcBef>
                <a:spcPts val="0"/>
              </a:spcBef>
              <a:spcAft>
                <a:spcPts val="0"/>
              </a:spcAft>
              <a:buSzPts val="1800"/>
              <a:buChar char="●"/>
            </a:pPr>
            <a:r>
              <a:rPr lang="en"/>
              <a:t>Start with random neural network that </a:t>
            </a:r>
            <a:r>
              <a:rPr lang="en"/>
              <a:t>probably</a:t>
            </a:r>
            <a:r>
              <a:rPr lang="en"/>
              <a:t> played </a:t>
            </a:r>
            <a:r>
              <a:rPr lang="en"/>
              <a:t>pretty</a:t>
            </a:r>
            <a:r>
              <a:rPr lang="en"/>
              <a:t> comically</a:t>
            </a:r>
            <a:endParaRPr/>
          </a:p>
          <a:p>
            <a:pPr indent="-342900" lvl="0" marL="457200" rtl="0" algn="l">
              <a:spcBef>
                <a:spcPts val="0"/>
              </a:spcBef>
              <a:spcAft>
                <a:spcPts val="0"/>
              </a:spcAft>
              <a:buSzPts val="1800"/>
              <a:buChar char="●"/>
            </a:pPr>
            <a:r>
              <a:rPr lang="en"/>
              <a:t>Have two copies of such network repeated play against each other</a:t>
            </a:r>
            <a:endParaRPr/>
          </a:p>
          <a:p>
            <a:pPr indent="-342900" lvl="0" marL="457200" rtl="0" algn="l">
              <a:spcBef>
                <a:spcPts val="0"/>
              </a:spcBef>
              <a:spcAft>
                <a:spcPts val="0"/>
              </a:spcAft>
              <a:buSzPts val="1800"/>
              <a:buChar char="●"/>
            </a:pPr>
            <a:r>
              <a:rPr lang="en"/>
              <a:t>After each match, observe the outcome and use temporal difference updates to adjust the neural network weights closer to the observed outcome</a:t>
            </a:r>
            <a:endParaRPr/>
          </a:p>
          <a:p>
            <a:pPr indent="-342900" lvl="0" marL="457200" rtl="0" algn="l">
              <a:spcBef>
                <a:spcPts val="0"/>
              </a:spcBef>
              <a:spcAft>
                <a:spcPts val="0"/>
              </a:spcAft>
              <a:buSzPts val="1800"/>
              <a:buChar char="●"/>
            </a:pPr>
            <a:r>
              <a:rPr lang="en"/>
              <a:t>Converged to fixed weights after 1.5 million matches using expert-chosen features, resulting player revolutionized the theory of backgammon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Module 1a: Agents and Environments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Famous State Spaces</a:t>
            </a:r>
            <a:endParaRPr/>
          </a:p>
        </p:txBody>
      </p:sp>
      <p:sp>
        <p:nvSpPr>
          <p:cNvPr id="198" name="Google Shape;198;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a:t>
            </a:r>
            <a:r>
              <a:rPr lang="en"/>
              <a:t>environments and optimal policies can be expressed quite succinctly</a:t>
            </a:r>
            <a:endParaRPr/>
          </a:p>
        </p:txBody>
      </p:sp>
      <p:pic>
        <p:nvPicPr>
          <p:cNvPr id="199" name="Google Shape;199;p32"/>
          <p:cNvPicPr preferRelativeResize="0"/>
          <p:nvPr/>
        </p:nvPicPr>
        <p:blipFill>
          <a:blip r:embed="rId3">
            <a:alphaModFix/>
          </a:blip>
          <a:stretch>
            <a:fillRect/>
          </a:stretch>
        </p:blipFill>
        <p:spPr>
          <a:xfrm>
            <a:off x="1675725" y="1741575"/>
            <a:ext cx="1775225" cy="2816699"/>
          </a:xfrm>
          <a:prstGeom prst="rect">
            <a:avLst/>
          </a:prstGeom>
          <a:noFill/>
          <a:ln>
            <a:noFill/>
          </a:ln>
        </p:spPr>
      </p:pic>
      <p:pic>
        <p:nvPicPr>
          <p:cNvPr id="200" name="Google Shape;200;p32"/>
          <p:cNvPicPr preferRelativeResize="0"/>
          <p:nvPr/>
        </p:nvPicPr>
        <p:blipFill>
          <a:blip r:embed="rId4">
            <a:alphaModFix/>
          </a:blip>
          <a:stretch>
            <a:fillRect/>
          </a:stretch>
        </p:blipFill>
        <p:spPr>
          <a:xfrm>
            <a:off x="3713825" y="1741575"/>
            <a:ext cx="4650475" cy="2615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States vs. Nodes</a:t>
            </a:r>
            <a:endParaRPr/>
          </a:p>
        </p:txBody>
      </p:sp>
      <p:sp>
        <p:nvSpPr>
          <p:cNvPr id="206" name="Google Shape;206;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Important the distinguish between states in the state space that models the environment, versus the nodes constructed in the search tree</a:t>
            </a:r>
            <a:endParaRPr/>
          </a:p>
          <a:p>
            <a:pPr indent="-342900" lvl="0" marL="457200" rtl="0" algn="l">
              <a:spcBef>
                <a:spcPts val="0"/>
              </a:spcBef>
              <a:spcAft>
                <a:spcPts val="0"/>
              </a:spcAft>
              <a:buSzPts val="1800"/>
              <a:buChar char="●"/>
            </a:pPr>
            <a:r>
              <a:rPr lang="en"/>
              <a:t>Unless the state space is already a tree, the same state can appear multiple times as search tree nodes</a:t>
            </a:r>
            <a:endParaRPr/>
          </a:p>
          <a:p>
            <a:pPr indent="-342900" lvl="0" marL="457200" rtl="0" algn="l">
              <a:spcBef>
                <a:spcPts val="0"/>
              </a:spcBef>
              <a:spcAft>
                <a:spcPts val="0"/>
              </a:spcAft>
              <a:buSzPts val="1800"/>
              <a:buChar char="●"/>
            </a:pPr>
            <a:r>
              <a:rPr lang="en"/>
              <a:t>Nodes correspond to paths in state space from start state to current state</a:t>
            </a:r>
            <a:endParaRPr/>
          </a:p>
          <a:p>
            <a:pPr indent="-342900" lvl="0" marL="457200" rtl="0" algn="l">
              <a:spcBef>
                <a:spcPts val="0"/>
              </a:spcBef>
              <a:spcAft>
                <a:spcPts val="0"/>
              </a:spcAft>
              <a:buSzPts val="1800"/>
              <a:buChar char="●"/>
            </a:pPr>
            <a:r>
              <a:rPr lang="en"/>
              <a:t>Each node has a well-defined distance from start node</a:t>
            </a:r>
            <a:endParaRPr/>
          </a:p>
          <a:p>
            <a:pPr indent="-342900" lvl="0" marL="457200" rtl="0" algn="l">
              <a:spcBef>
                <a:spcPts val="0"/>
              </a:spcBef>
              <a:spcAft>
                <a:spcPts val="0"/>
              </a:spcAft>
              <a:buSzPts val="1800"/>
              <a:buChar char="●"/>
            </a:pPr>
            <a:r>
              <a:rPr lang="en"/>
              <a:t>Root node of the tree corresponds to empty path from start state to itself</a:t>
            </a:r>
            <a:endParaRPr/>
          </a:p>
          <a:p>
            <a:pPr indent="-342900" lvl="0" marL="457200" rtl="0" algn="l">
              <a:spcBef>
                <a:spcPts val="0"/>
              </a:spcBef>
              <a:spcAft>
                <a:spcPts val="0"/>
              </a:spcAft>
              <a:buSzPts val="1800"/>
              <a:buChar char="●"/>
            </a:pPr>
            <a:r>
              <a:rPr lang="en"/>
              <a:t>If some node corresponds to path ɑ in state space, its child node reached with the action </a:t>
            </a:r>
            <a:r>
              <a:rPr i="1" lang="en"/>
              <a:t>a</a:t>
            </a:r>
            <a:r>
              <a:rPr lang="en"/>
              <a:t> corresponds to path ɑ</a:t>
            </a:r>
            <a:r>
              <a:rPr i="1" lang="en"/>
              <a:t>a</a:t>
            </a:r>
            <a:endParaRPr i="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Property</a:t>
            </a:r>
            <a:endParaRPr/>
          </a:p>
        </p:txBody>
      </p:sp>
      <p:sp>
        <p:nvSpPr>
          <p:cNvPr id="212" name="Google Shape;212;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Environment where only the current situation determines the rational action, but the past history of how you got in that current situation is irrelevant</a:t>
            </a:r>
            <a:endParaRPr/>
          </a:p>
          <a:p>
            <a:pPr indent="-342900" lvl="0" marL="457200" rtl="0" algn="l">
              <a:spcBef>
                <a:spcPts val="0"/>
              </a:spcBef>
              <a:spcAft>
                <a:spcPts val="0"/>
              </a:spcAft>
              <a:buSzPts val="1800"/>
              <a:buChar char="●"/>
            </a:pPr>
            <a:r>
              <a:rPr lang="en"/>
              <a:t>Future is conditionally independent of the past, given the present</a:t>
            </a:r>
            <a:endParaRPr/>
          </a:p>
          <a:p>
            <a:pPr indent="-342900" lvl="0" marL="457200" rtl="0" algn="l">
              <a:spcBef>
                <a:spcPts val="0"/>
              </a:spcBef>
              <a:spcAft>
                <a:spcPts val="0"/>
              </a:spcAft>
              <a:buSzPts val="1800"/>
              <a:buChar char="●"/>
            </a:pPr>
            <a:r>
              <a:rPr lang="en"/>
              <a:t>P(</a:t>
            </a:r>
            <a:r>
              <a:rPr i="1" lang="en"/>
              <a:t>Future</a:t>
            </a:r>
            <a:r>
              <a:rPr lang="en"/>
              <a:t> | </a:t>
            </a:r>
            <a:r>
              <a:rPr i="1" lang="en"/>
              <a:t>Present</a:t>
            </a:r>
            <a:r>
              <a:rPr lang="en"/>
              <a:t>) = P(</a:t>
            </a:r>
            <a:r>
              <a:rPr i="1" lang="en"/>
              <a:t>Future</a:t>
            </a:r>
            <a:r>
              <a:rPr lang="en"/>
              <a:t> | </a:t>
            </a:r>
            <a:r>
              <a:rPr i="1" lang="en"/>
              <a:t>Present</a:t>
            </a:r>
            <a:r>
              <a:rPr lang="en"/>
              <a:t> and </a:t>
            </a:r>
            <a:r>
              <a:rPr i="1" lang="en"/>
              <a:t>Past</a:t>
            </a:r>
            <a:r>
              <a:rPr lang="en"/>
              <a:t>)</a:t>
            </a:r>
            <a:endParaRPr/>
          </a:p>
          <a:p>
            <a:pPr indent="-342900" lvl="0" marL="457200" rtl="0" algn="l">
              <a:spcBef>
                <a:spcPts val="0"/>
              </a:spcBef>
              <a:spcAft>
                <a:spcPts val="0"/>
              </a:spcAft>
              <a:buSzPts val="1800"/>
              <a:buChar char="●"/>
            </a:pPr>
            <a:r>
              <a:rPr lang="en"/>
              <a:t>Past cannot affect the future without going through the present</a:t>
            </a:r>
            <a:endParaRPr/>
          </a:p>
          <a:p>
            <a:pPr indent="-342900" lvl="0" marL="457200" rtl="0" algn="l">
              <a:spcBef>
                <a:spcPts val="0"/>
              </a:spcBef>
              <a:spcAft>
                <a:spcPts val="0"/>
              </a:spcAft>
              <a:buSzPts val="1800"/>
              <a:buChar char="●"/>
            </a:pPr>
            <a:r>
              <a:rPr lang="en"/>
              <a:t>Blackjack: if you currently have a hard 15 against the dealer showing a nine, it doesn't matter whether your cards are 8-7 or K-2-3</a:t>
            </a:r>
            <a:endParaRPr/>
          </a:p>
          <a:p>
            <a:pPr indent="-342900" lvl="0" marL="457200" rtl="0" algn="l">
              <a:spcBef>
                <a:spcPts val="0"/>
              </a:spcBef>
              <a:spcAft>
                <a:spcPts val="0"/>
              </a:spcAft>
              <a:buSzPts val="1800"/>
              <a:buChar char="●"/>
            </a:pPr>
            <a:r>
              <a:rPr lang="en"/>
              <a:t>If </a:t>
            </a:r>
            <a:r>
              <a:rPr lang="en"/>
              <a:t>environment</a:t>
            </a:r>
            <a:r>
              <a:rPr lang="en"/>
              <a:t> is fully </a:t>
            </a:r>
            <a:r>
              <a:rPr lang="en"/>
              <a:t>observable, agent doesn't need to maintain state</a:t>
            </a:r>
            <a:endParaRPr/>
          </a:p>
          <a:p>
            <a:pPr indent="-342900" lvl="0" marL="457200" rtl="0" algn="l">
              <a:spcBef>
                <a:spcPts val="0"/>
              </a:spcBef>
              <a:spcAft>
                <a:spcPts val="0"/>
              </a:spcAft>
              <a:buSzPts val="1800"/>
              <a:buChar char="●"/>
            </a:pPr>
            <a:r>
              <a:rPr lang="en"/>
              <a:t>If not fully observable, past state information may reveal some parts of the unseen current state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Triangle Inequality</a:t>
            </a:r>
            <a:endParaRPr/>
          </a:p>
        </p:txBody>
      </p:sp>
      <p:sp>
        <p:nvSpPr>
          <p:cNvPr id="218" name="Google Shape;218;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 state space, a black box successor function allows us to move around the state space, but doesn't tell anything about global structure</a:t>
            </a:r>
            <a:endParaRPr/>
          </a:p>
          <a:p>
            <a:pPr indent="-342900" lvl="0" marL="457200" rtl="0" algn="l">
              <a:spcBef>
                <a:spcPts val="0"/>
              </a:spcBef>
              <a:spcAft>
                <a:spcPts val="0"/>
              </a:spcAft>
              <a:buSzPts val="1800"/>
              <a:buChar char="●"/>
            </a:pPr>
            <a:r>
              <a:rPr lang="en"/>
              <a:t>Global structure of state space that model some real environment will reflect the "laws of nature" of that environment</a:t>
            </a:r>
            <a:endParaRPr/>
          </a:p>
          <a:p>
            <a:pPr indent="-342900" lvl="0" marL="457200" rtl="0" algn="l">
              <a:spcBef>
                <a:spcPts val="0"/>
              </a:spcBef>
              <a:spcAft>
                <a:spcPts val="0"/>
              </a:spcAft>
              <a:buSzPts val="1800"/>
              <a:buChar char="●"/>
            </a:pPr>
            <a:r>
              <a:rPr lang="en"/>
              <a:t>Especially important is triangle inequality: the shortest path between two points is a straight line, and the space has no "short cuts" between points</a:t>
            </a:r>
            <a:endParaRPr/>
          </a:p>
          <a:p>
            <a:pPr indent="-342900" lvl="0" marL="457200" rtl="0" algn="l">
              <a:spcBef>
                <a:spcPts val="0"/>
              </a:spcBef>
              <a:spcAft>
                <a:spcPts val="0"/>
              </a:spcAft>
              <a:buSzPts val="1800"/>
              <a:buChar char="●"/>
            </a:pPr>
            <a:r>
              <a:rPr lang="en"/>
              <a:t>The true distance between states </a:t>
            </a:r>
            <a:r>
              <a:rPr i="1" lang="en"/>
              <a:t>A</a:t>
            </a:r>
            <a:r>
              <a:rPr lang="en"/>
              <a:t> and </a:t>
            </a:r>
            <a:r>
              <a:rPr i="1" lang="en"/>
              <a:t>B</a:t>
            </a:r>
            <a:r>
              <a:rPr lang="en"/>
              <a:t> is at least as long as the </a:t>
            </a:r>
            <a:r>
              <a:rPr lang="en"/>
              <a:t>distance</a:t>
            </a:r>
            <a:r>
              <a:rPr lang="en"/>
              <a:t> between those states "as the crow flies"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Optimality of A* with Heuristics</a:t>
            </a:r>
            <a:endParaRPr/>
          </a:p>
        </p:txBody>
      </p:sp>
      <p:sp>
        <p:nvSpPr>
          <p:cNvPr id="224" name="Google Shape;224;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If heuristic </a:t>
            </a:r>
            <a:r>
              <a:rPr i="1" lang="en"/>
              <a:t>h</a:t>
            </a:r>
            <a:r>
              <a:rPr baseline="-25000" lang="en"/>
              <a:t>1</a:t>
            </a:r>
            <a:r>
              <a:rPr lang="en"/>
              <a:t> dominates heuristic </a:t>
            </a:r>
            <a:r>
              <a:rPr i="1" lang="en"/>
              <a:t>h</a:t>
            </a:r>
            <a:r>
              <a:rPr baseline="-25000" lang="en"/>
              <a:t>2</a:t>
            </a:r>
            <a:r>
              <a:rPr lang="en"/>
              <a:t>, then the A* algorithm will never expand more nodes when using heuristic </a:t>
            </a:r>
            <a:r>
              <a:rPr i="1" lang="en"/>
              <a:t>h</a:t>
            </a:r>
            <a:r>
              <a:rPr baseline="-25000" lang="en"/>
              <a:t>1</a:t>
            </a:r>
            <a:r>
              <a:rPr lang="en"/>
              <a:t> compared to using heuristic </a:t>
            </a:r>
            <a:r>
              <a:rPr i="1" lang="en"/>
              <a:t>h</a:t>
            </a:r>
            <a:r>
              <a:rPr baseline="-25000" lang="en"/>
              <a:t>2</a:t>
            </a:r>
            <a:endParaRPr/>
          </a:p>
          <a:p>
            <a:pPr indent="-342900" lvl="0" marL="457200" rtl="0" algn="l">
              <a:spcBef>
                <a:spcPts val="0"/>
              </a:spcBef>
              <a:spcAft>
                <a:spcPts val="0"/>
              </a:spcAft>
              <a:buSzPts val="1800"/>
              <a:buChar char="●"/>
            </a:pPr>
            <a:r>
              <a:rPr lang="en"/>
              <a:t>Especially of </a:t>
            </a:r>
            <a:r>
              <a:rPr i="1" lang="en"/>
              <a:t>h</a:t>
            </a:r>
            <a:r>
              <a:rPr lang="en"/>
              <a:t> gives the distance to the nearest goal perfectly, A* will expand the nodes on the shortest path alone</a:t>
            </a:r>
            <a:endParaRPr/>
          </a:p>
          <a:p>
            <a:pPr indent="-342900" lvl="0" marL="457200" rtl="0" algn="l">
              <a:spcBef>
                <a:spcPts val="0"/>
              </a:spcBef>
              <a:spcAft>
                <a:spcPts val="0"/>
              </a:spcAft>
              <a:buSzPts val="1800"/>
              <a:buChar char="●"/>
            </a:pPr>
            <a:r>
              <a:rPr lang="en"/>
              <a:t>A more general result of optimality of A* algorithm itself over its competitors:</a:t>
            </a:r>
            <a:endParaRPr/>
          </a:p>
          <a:p>
            <a:pPr indent="-342900" lvl="0" marL="457200" rtl="0" algn="l">
              <a:spcBef>
                <a:spcPts val="0"/>
              </a:spcBef>
              <a:spcAft>
                <a:spcPts val="0"/>
              </a:spcAft>
              <a:buSzPts val="1800"/>
              <a:buChar char="●"/>
            </a:pPr>
            <a:r>
              <a:rPr lang="en"/>
              <a:t>A* can be proven to be the best possible algorithm among all possible state space search algorithms, given the same information</a:t>
            </a:r>
            <a:endParaRPr/>
          </a:p>
          <a:p>
            <a:pPr indent="-342900" lvl="0" marL="457200" rtl="0" algn="l">
              <a:spcBef>
                <a:spcPts val="0"/>
              </a:spcBef>
              <a:spcAft>
                <a:spcPts val="0"/>
              </a:spcAft>
              <a:buSzPts val="1800"/>
              <a:buChar char="●"/>
            </a:pPr>
            <a:r>
              <a:rPr lang="en"/>
              <a:t>Given the same state space information and heuristic function, every search algorithm must expand same nodes as A*, or risk missing the shortest path</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Decision Process</a:t>
            </a:r>
            <a:endParaRPr/>
          </a:p>
        </p:txBody>
      </p:sp>
      <p:sp>
        <p:nvSpPr>
          <p:cNvPr id="230" name="Google Shape;230;p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happens if the fully observable Markovian environment is not deterministic, so that actions can have unpredictable consequences?</a:t>
            </a:r>
            <a:endParaRPr/>
          </a:p>
          <a:p>
            <a:pPr indent="-342900" lvl="0" marL="457200" rtl="0" algn="l">
              <a:spcBef>
                <a:spcPts val="0"/>
              </a:spcBef>
              <a:spcAft>
                <a:spcPts val="0"/>
              </a:spcAft>
              <a:buSzPts val="1800"/>
              <a:buChar char="●"/>
            </a:pPr>
            <a:r>
              <a:rPr lang="en"/>
              <a:t>We are dealing with "known unknowns", instead of "unknown unknowns"</a:t>
            </a:r>
            <a:endParaRPr/>
          </a:p>
          <a:p>
            <a:pPr indent="-342900" lvl="0" marL="457200" rtl="0" algn="l">
              <a:spcBef>
                <a:spcPts val="0"/>
              </a:spcBef>
              <a:spcAft>
                <a:spcPts val="0"/>
              </a:spcAft>
              <a:buSzPts val="1800"/>
              <a:buChar char="●"/>
            </a:pPr>
            <a:r>
              <a:rPr lang="en"/>
              <a:t>Planning a single action sequence is not enough, unless you get lucky when executing that action sequence in the environment</a:t>
            </a:r>
            <a:endParaRPr/>
          </a:p>
          <a:p>
            <a:pPr indent="-342900" lvl="0" marL="457200" rtl="0" algn="l">
              <a:spcBef>
                <a:spcPts val="0"/>
              </a:spcBef>
              <a:spcAft>
                <a:spcPts val="0"/>
              </a:spcAft>
              <a:buSzPts val="1800"/>
              <a:buChar char="●"/>
            </a:pPr>
            <a:r>
              <a:rPr lang="en"/>
              <a:t>Need to compute a policy that gives the best action in any state</a:t>
            </a:r>
            <a:endParaRPr/>
          </a:p>
          <a:p>
            <a:pPr indent="-342900" lvl="0" marL="457200" rtl="0" algn="l">
              <a:spcBef>
                <a:spcPts val="0"/>
              </a:spcBef>
              <a:spcAft>
                <a:spcPts val="0"/>
              </a:spcAft>
              <a:buSzPts val="1800"/>
              <a:buChar char="●"/>
            </a:pPr>
            <a:r>
              <a:rPr lang="en"/>
              <a:t>Since environment is Markovian, history of reaching that state doesn't matter</a:t>
            </a:r>
            <a:endParaRPr/>
          </a:p>
          <a:p>
            <a:pPr indent="-342900" lvl="0" marL="457200" rtl="0" algn="l">
              <a:spcBef>
                <a:spcPts val="0"/>
              </a:spcBef>
              <a:spcAft>
                <a:spcPts val="0"/>
              </a:spcAft>
              <a:buSzPts val="1800"/>
              <a:buChar char="●"/>
            </a:pPr>
            <a:r>
              <a:rPr lang="en"/>
              <a:t>Techniques for doing this calculation will be examined in Module 12</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2: Adversarial Search</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Adversarial Search</a:t>
            </a:r>
            <a:endParaRPr/>
          </a:p>
        </p:txBody>
      </p:sp>
      <p:sp>
        <p:nvSpPr>
          <p:cNvPr id="241" name="Google Shape;241;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Search problems become significantly harder when other agents with possibly conflicting interests also get to act in the same environment</a:t>
            </a:r>
            <a:endParaRPr/>
          </a:p>
          <a:p>
            <a:pPr indent="-342900" lvl="0" marL="457200" rtl="0" algn="l">
              <a:spcBef>
                <a:spcPts val="0"/>
              </a:spcBef>
              <a:spcAft>
                <a:spcPts val="0"/>
              </a:spcAft>
              <a:buSzPts val="1800"/>
              <a:buChar char="●"/>
            </a:pPr>
            <a:r>
              <a:rPr lang="en"/>
              <a:t>The enemy also gets a vote, and no battle plan survives contact with enemy</a:t>
            </a:r>
            <a:endParaRPr/>
          </a:p>
          <a:p>
            <a:pPr indent="-342900" lvl="0" marL="457200" rtl="0" algn="l">
              <a:spcBef>
                <a:spcPts val="0"/>
              </a:spcBef>
              <a:spcAft>
                <a:spcPts val="0"/>
              </a:spcAft>
              <a:buSzPts val="1800"/>
              <a:buChar char="●"/>
            </a:pPr>
            <a:r>
              <a:rPr lang="en"/>
              <a:t>It is not enough to find shortest path to goal, since adversarial agents will not be co-operative and make the moves that we would like them to make</a:t>
            </a:r>
            <a:endParaRPr/>
          </a:p>
          <a:p>
            <a:pPr indent="-342900" lvl="0" marL="457200" rtl="0" algn="l">
              <a:spcBef>
                <a:spcPts val="0"/>
              </a:spcBef>
              <a:spcAft>
                <a:spcPts val="0"/>
              </a:spcAft>
              <a:buSzPts val="1800"/>
              <a:buChar char="●"/>
            </a:pPr>
            <a:r>
              <a:rPr lang="en"/>
              <a:t>Instead of NP-complete, </a:t>
            </a:r>
            <a:r>
              <a:rPr lang="en"/>
              <a:t>search</a:t>
            </a:r>
            <a:r>
              <a:rPr lang="en"/>
              <a:t> problems become PSPACE-complete</a:t>
            </a:r>
            <a:endParaRPr/>
          </a:p>
          <a:p>
            <a:pPr indent="0" lvl="0" marL="45720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Assumptions for Minimax Search</a:t>
            </a:r>
            <a:endParaRPr/>
          </a:p>
        </p:txBody>
      </p:sp>
      <p:sp>
        <p:nvSpPr>
          <p:cNvPr id="247" name="Google Shape;247;p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Exactly two agents try to maximize their own rewards</a:t>
            </a:r>
            <a:endParaRPr/>
          </a:p>
          <a:p>
            <a:pPr indent="-342900" lvl="0" marL="457200" rtl="0" algn="l">
              <a:spcBef>
                <a:spcPts val="0"/>
              </a:spcBef>
              <a:spcAft>
                <a:spcPts val="0"/>
              </a:spcAft>
              <a:buSzPts val="1800"/>
              <a:buChar char="●"/>
            </a:pPr>
            <a:r>
              <a:rPr lang="en"/>
              <a:t>Zero-sum rewards that are shared between agents</a:t>
            </a:r>
            <a:endParaRPr/>
          </a:p>
          <a:p>
            <a:pPr indent="-342900" lvl="0" marL="457200" rtl="0" algn="l">
              <a:spcBef>
                <a:spcPts val="0"/>
              </a:spcBef>
              <a:spcAft>
                <a:spcPts val="0"/>
              </a:spcAft>
              <a:buSzPts val="1800"/>
              <a:buChar char="●"/>
            </a:pPr>
            <a:r>
              <a:rPr lang="en"/>
              <a:t>Complete information, deterministic and </a:t>
            </a:r>
            <a:r>
              <a:rPr lang="en"/>
              <a:t>fully</a:t>
            </a:r>
            <a:r>
              <a:rPr lang="en"/>
              <a:t> observable environment</a:t>
            </a:r>
            <a:endParaRPr/>
          </a:p>
          <a:p>
            <a:pPr indent="-342900" lvl="0" marL="457200" rtl="0" algn="l">
              <a:spcBef>
                <a:spcPts val="0"/>
              </a:spcBef>
              <a:spcAft>
                <a:spcPts val="0"/>
              </a:spcAft>
              <a:buSzPts val="1800"/>
              <a:buChar char="●"/>
            </a:pPr>
            <a:r>
              <a:rPr lang="en"/>
              <a:t>Players take alternating turns making moves, and get to see the opponent's chosen move before they commit to their own next chosen move</a:t>
            </a:r>
            <a:endParaRPr/>
          </a:p>
          <a:p>
            <a:pPr indent="-342900" lvl="0" marL="457200" rtl="0" algn="l">
              <a:spcBef>
                <a:spcPts val="0"/>
              </a:spcBef>
              <a:spcAft>
                <a:spcPts val="0"/>
              </a:spcAft>
              <a:buSzPts val="1800"/>
              <a:buChar char="●"/>
            </a:pPr>
            <a:r>
              <a:rPr lang="en"/>
              <a:t>Combinatorial game theory, in theory fully solvable, in practice is not</a:t>
            </a:r>
            <a:endParaRPr/>
          </a:p>
          <a:p>
            <a:pPr indent="-342900" lvl="0" marL="457200" rtl="0" algn="l">
              <a:spcBef>
                <a:spcPts val="0"/>
              </a:spcBef>
              <a:spcAft>
                <a:spcPts val="0"/>
              </a:spcAft>
              <a:buSzPts val="1800"/>
              <a:buChar char="●"/>
            </a:pPr>
            <a:r>
              <a:rPr lang="en"/>
              <a:t>General game theory loosens all these assumptions, and needs more general game theoretical analysis that is ad hoc even for seemingly simple games</a:t>
            </a:r>
            <a:endParaRPr/>
          </a:p>
          <a:p>
            <a:pPr indent="0" lvl="0" marL="45720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Nash Equilibrium</a:t>
            </a:r>
            <a:endParaRPr/>
          </a:p>
        </p:txBody>
      </p:sp>
      <p:sp>
        <p:nvSpPr>
          <p:cNvPr id="253" name="Google Shape;253;p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 large family of "games", every game is guaranteed to have at least one Nash equilibrium strategy that maximizes the expectation for players</a:t>
            </a:r>
            <a:endParaRPr/>
          </a:p>
          <a:p>
            <a:pPr indent="-342900" lvl="0" marL="457200" rtl="0" algn="l">
              <a:spcBef>
                <a:spcPts val="0"/>
              </a:spcBef>
              <a:spcAft>
                <a:spcPts val="0"/>
              </a:spcAft>
              <a:buSzPts val="1800"/>
              <a:buChar char="●"/>
            </a:pPr>
            <a:r>
              <a:rPr lang="en"/>
              <a:t>If other players deviate from their Nash equilibrium strategies, this can never harm the players who stick to their Nash equilibrium strategies</a:t>
            </a:r>
            <a:endParaRPr/>
          </a:p>
          <a:p>
            <a:pPr indent="-342900" lvl="0" marL="457200" rtl="0" algn="l">
              <a:spcBef>
                <a:spcPts val="0"/>
              </a:spcBef>
              <a:spcAft>
                <a:spcPts val="0"/>
              </a:spcAft>
              <a:buSzPts val="1800"/>
              <a:buChar char="●"/>
            </a:pPr>
            <a:r>
              <a:rPr lang="en"/>
              <a:t>In general, Nash equilibrium strategies are probabilistic (for example, the game of rock-paper-scissors)</a:t>
            </a:r>
            <a:endParaRPr/>
          </a:p>
          <a:p>
            <a:pPr indent="-342900" lvl="0" marL="457200" rtl="0" algn="l">
              <a:spcBef>
                <a:spcPts val="0"/>
              </a:spcBef>
              <a:spcAft>
                <a:spcPts val="0"/>
              </a:spcAft>
              <a:buSzPts val="1800"/>
              <a:buChar char="●"/>
            </a:pPr>
            <a:r>
              <a:rPr lang="en"/>
              <a:t>For deterministic observable two-player zero sum games, Nash equilibrium collapses into a single line called the principal variation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Life Was Like Back In 2003</a:t>
            </a:r>
            <a:endParaRPr/>
          </a:p>
        </p:txBody>
      </p:sp>
      <p:sp>
        <p:nvSpPr>
          <p:cNvPr id="97" name="Google Shape;97;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22222"/>
                </a:solidFill>
                <a:highlight>
                  <a:srgbClr val="FFFFFF"/>
                </a:highlight>
              </a:rPr>
              <a:t>“Here is a heuristic for getting to someone’s house: Find the last letter we mailed you. Drive to the town in the return address. When you get to town, ask someone where our house is. Everyone knows us—someone will be glad to help you. If you can’t find anyone, call us from a public phone, and we’ll come get you.”</a:t>
            </a:r>
            <a:endParaRPr>
              <a:solidFill>
                <a:srgbClr val="222222"/>
              </a:solidFill>
              <a:highlight>
                <a:srgbClr val="FFFFFF"/>
              </a:highlight>
            </a:endParaRPr>
          </a:p>
          <a:p>
            <a:pPr indent="0" lvl="0" marL="0" rtl="0" algn="l">
              <a:spcBef>
                <a:spcPts val="1200"/>
              </a:spcBef>
              <a:spcAft>
                <a:spcPts val="0"/>
              </a:spcAft>
              <a:buNone/>
            </a:pPr>
            <a:r>
              <a:t/>
            </a:r>
            <a:endParaRPr>
              <a:solidFill>
                <a:srgbClr val="222222"/>
              </a:solidFill>
              <a:highlight>
                <a:srgbClr val="FFFFFF"/>
              </a:highlight>
            </a:endParaRPr>
          </a:p>
          <a:p>
            <a:pPr indent="457200" lvl="0" marL="0" rtl="0" algn="l">
              <a:spcBef>
                <a:spcPts val="1200"/>
              </a:spcBef>
              <a:spcAft>
                <a:spcPts val="1200"/>
              </a:spcAft>
              <a:buNone/>
            </a:pPr>
            <a:r>
              <a:rPr lang="en">
                <a:solidFill>
                  <a:srgbClr val="222222"/>
                </a:solidFill>
                <a:highlight>
                  <a:srgbClr val="FFFFFF"/>
                </a:highlight>
              </a:rPr>
              <a:t>Steve McConnell, </a:t>
            </a:r>
            <a:r>
              <a:rPr i="1" lang="en">
                <a:solidFill>
                  <a:srgbClr val="222222"/>
                </a:solidFill>
                <a:highlight>
                  <a:srgbClr val="FFFFFF"/>
                </a:highlight>
              </a:rPr>
              <a:t>Code Complete, 2nd Ed.</a:t>
            </a:r>
            <a:endParaRPr i="1">
              <a:solidFill>
                <a:srgbClr val="222222"/>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Principle of Indifference</a:t>
            </a:r>
            <a:endParaRPr/>
          </a:p>
        </p:txBody>
      </p:sp>
      <p:sp>
        <p:nvSpPr>
          <p:cNvPr id="259" name="Google Shape;259;p4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you are following your Nash </a:t>
            </a:r>
            <a:r>
              <a:rPr lang="en"/>
              <a:t>equilibrium</a:t>
            </a:r>
            <a:r>
              <a:rPr lang="en"/>
              <a:t> strategy in a game, opponents deviating from their Nash equilibrium </a:t>
            </a:r>
            <a:r>
              <a:rPr lang="en"/>
              <a:t>strategies</a:t>
            </a:r>
            <a:r>
              <a:rPr lang="en"/>
              <a:t> cannot harm you</a:t>
            </a:r>
            <a:endParaRPr/>
          </a:p>
          <a:p>
            <a:pPr indent="-342900" lvl="0" marL="457200" rtl="0" algn="l">
              <a:spcBef>
                <a:spcPts val="0"/>
              </a:spcBef>
              <a:spcAft>
                <a:spcPts val="0"/>
              </a:spcAft>
              <a:buSzPts val="1800"/>
              <a:buChar char="●"/>
            </a:pPr>
            <a:r>
              <a:rPr lang="en"/>
              <a:t>In fact, you can even honestly announce that you are </a:t>
            </a:r>
            <a:r>
              <a:rPr lang="en"/>
              <a:t>following</a:t>
            </a:r>
            <a:r>
              <a:rPr lang="en"/>
              <a:t> your Nash equilibrium strategy, and this information doesn't help the opponents!</a:t>
            </a:r>
            <a:endParaRPr/>
          </a:p>
          <a:p>
            <a:pPr indent="-342900" lvl="0" marL="457200" rtl="0" algn="l">
              <a:spcBef>
                <a:spcPts val="0"/>
              </a:spcBef>
              <a:spcAft>
                <a:spcPts val="0"/>
              </a:spcAft>
              <a:buSzPts val="1800"/>
              <a:buChar char="●"/>
            </a:pPr>
            <a:r>
              <a:rPr lang="en"/>
              <a:t>In practical games, either Nash equilibrium strategies are not known, or the players don't have resources to compute and follow these strategies</a:t>
            </a:r>
            <a:endParaRPr/>
          </a:p>
          <a:p>
            <a:pPr indent="-342900" lvl="0" marL="457200" rtl="0" algn="l">
              <a:spcBef>
                <a:spcPts val="0"/>
              </a:spcBef>
              <a:spcAft>
                <a:spcPts val="0"/>
              </a:spcAft>
              <a:buSzPts val="1800"/>
              <a:buChar char="●"/>
            </a:pPr>
            <a:r>
              <a:rPr lang="en"/>
              <a:t>Trick play: make an intentionally suboptimal move that leads to a complex situation, trusting that weaker opponent does not know how to punish</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type="title"/>
          </p:nvPr>
        </p:nvSpPr>
        <p:spPr>
          <a:xfrm>
            <a:off x="311700" y="4000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Partisan and Impartial Games</a:t>
            </a:r>
            <a:endParaRPr/>
          </a:p>
        </p:txBody>
      </p:sp>
      <p:sp>
        <p:nvSpPr>
          <p:cNvPr id="265" name="Google Shape;265;p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games (for example, nim) are impartial so that on their turn, both players can make the exact same moves</a:t>
            </a:r>
            <a:endParaRPr/>
          </a:p>
          <a:p>
            <a:pPr indent="-342900" lvl="0" marL="457200" rtl="0" algn="l">
              <a:spcBef>
                <a:spcPts val="0"/>
              </a:spcBef>
              <a:spcAft>
                <a:spcPts val="0"/>
              </a:spcAft>
              <a:buSzPts val="1800"/>
              <a:buChar char="●"/>
            </a:pPr>
            <a:r>
              <a:rPr lang="en"/>
              <a:t>Opposite of partisan games such as checkers, chess and backgammon</a:t>
            </a:r>
            <a:endParaRPr/>
          </a:p>
          <a:p>
            <a:pPr indent="-342900" lvl="0" marL="457200" rtl="0" algn="l">
              <a:spcBef>
                <a:spcPts val="0"/>
              </a:spcBef>
              <a:spcAft>
                <a:spcPts val="0"/>
              </a:spcAft>
              <a:buSzPts val="1800"/>
              <a:buChar char="●"/>
            </a:pPr>
            <a:r>
              <a:rPr lang="en"/>
              <a:t>Sprague–Grundy theorem: any complete information impartial game is essentially equivalent into a position in the game of nim</a:t>
            </a:r>
            <a:endParaRPr/>
          </a:p>
          <a:p>
            <a:pPr indent="-342900" lvl="0" marL="457200" rtl="0" algn="l">
              <a:spcBef>
                <a:spcPts val="0"/>
              </a:spcBef>
              <a:spcAft>
                <a:spcPts val="0"/>
              </a:spcAft>
              <a:buSzPts val="1800"/>
              <a:buChar char="●"/>
            </a:pPr>
            <a:r>
              <a:rPr lang="en"/>
              <a:t>Some impartial games (most famously, Chomp) can be proven a win for first player with a nonconstructive "strategy stealing" argument</a:t>
            </a:r>
            <a:endParaRPr/>
          </a:p>
          <a:p>
            <a:pPr indent="-342900" lvl="0" marL="457200" rtl="0" algn="l">
              <a:spcBef>
                <a:spcPts val="0"/>
              </a:spcBef>
              <a:spcAft>
                <a:spcPts val="0"/>
              </a:spcAft>
              <a:buSzPts val="1800"/>
              <a:buChar char="●"/>
            </a:pPr>
            <a:r>
              <a:rPr lang="en"/>
              <a:t>If the game were a win for second player, first player starts by making the move that would have been second player's winning response</a:t>
            </a:r>
            <a:endParaRPr/>
          </a:p>
          <a:p>
            <a:pPr indent="-342900" lvl="0" marL="457200" rtl="0" algn="l">
              <a:spcBef>
                <a:spcPts val="0"/>
              </a:spcBef>
              <a:spcAft>
                <a:spcPts val="0"/>
              </a:spcAft>
              <a:buSzPts val="1800"/>
              <a:buChar char="●"/>
            </a:pPr>
            <a:r>
              <a:rPr lang="en"/>
              <a:t>Effectively "turns the tables" in the game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Playing Against Suboptimal Opponents</a:t>
            </a:r>
            <a:endParaRPr/>
          </a:p>
        </p:txBody>
      </p:sp>
      <p:sp>
        <p:nvSpPr>
          <p:cNvPr id="271" name="Google Shape;271;p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Against opponent that deviates from their Nash equilibrium strategy, you may gain more than your fair share by correctly deviating from Nash equilibrium</a:t>
            </a:r>
            <a:endParaRPr/>
          </a:p>
          <a:p>
            <a:pPr indent="-342900" lvl="0" marL="457200" rtl="0" algn="l">
              <a:spcBef>
                <a:spcPts val="0"/>
              </a:spcBef>
              <a:spcAft>
                <a:spcPts val="0"/>
              </a:spcAft>
              <a:buSzPts val="1800"/>
              <a:buChar char="●"/>
            </a:pPr>
            <a:r>
              <a:rPr lang="en"/>
              <a:t>In rock-paper-scissors, against an opponent who plays the trusty old rock more than 1/3 of his moves, tend to play paper more than 1/3 of your moves</a:t>
            </a:r>
            <a:endParaRPr/>
          </a:p>
          <a:p>
            <a:pPr indent="-342900" lvl="0" marL="457200" rtl="0" algn="l">
              <a:spcBef>
                <a:spcPts val="0"/>
              </a:spcBef>
              <a:spcAft>
                <a:spcPts val="0"/>
              </a:spcAft>
              <a:buSzPts val="1800"/>
              <a:buChar char="●"/>
            </a:pPr>
            <a:r>
              <a:rPr lang="en"/>
              <a:t>In poker, against player who folds too often, bluff more than optimally; against a wild bluffer, play more conservatively</a:t>
            </a:r>
            <a:endParaRPr/>
          </a:p>
          <a:p>
            <a:pPr indent="-342900" lvl="0" marL="457200" rtl="0" algn="l">
              <a:spcBef>
                <a:spcPts val="0"/>
              </a:spcBef>
              <a:spcAft>
                <a:spcPts val="0"/>
              </a:spcAft>
              <a:buSzPts val="1800"/>
              <a:buChar char="●"/>
            </a:pPr>
            <a:r>
              <a:rPr lang="en"/>
              <a:t>"Against an idiot, you must also play like an idiot"</a:t>
            </a:r>
            <a:endParaRPr/>
          </a:p>
          <a:p>
            <a:pPr indent="-342900" lvl="0" marL="457200" rtl="0" algn="l">
              <a:spcBef>
                <a:spcPts val="0"/>
              </a:spcBef>
              <a:spcAft>
                <a:spcPts val="0"/>
              </a:spcAft>
              <a:buSzPts val="1800"/>
              <a:buChar char="●"/>
            </a:pPr>
            <a:r>
              <a:rPr lang="en"/>
              <a:t>More players entering the ensuing juicy game between two idiots will then break this balance and force return to normalcy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Negamax</a:t>
            </a:r>
            <a:endParaRPr/>
          </a:p>
        </p:txBody>
      </p:sp>
      <p:sp>
        <p:nvSpPr>
          <p:cNvPr id="277" name="Google Shape;277;p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material on two-player complete information games makes one player maximizer and the other minimizer, as if they were characters in some cartoon melodrama</a:t>
            </a:r>
            <a:endParaRPr/>
          </a:p>
          <a:p>
            <a:pPr indent="-342900" lvl="0" marL="457200" rtl="0" algn="l">
              <a:spcBef>
                <a:spcPts val="0"/>
              </a:spcBef>
              <a:spcAft>
                <a:spcPts val="0"/>
              </a:spcAft>
              <a:buSzPts val="1800"/>
              <a:buChar char="●"/>
            </a:pPr>
            <a:r>
              <a:rPr lang="en"/>
              <a:t>Negamax has both players as </a:t>
            </a:r>
            <a:r>
              <a:rPr lang="en"/>
              <a:t>symmetric</a:t>
            </a:r>
            <a:r>
              <a:rPr lang="en"/>
              <a:t> maximizers, each player being the hero of their own story while the other one is a villain</a:t>
            </a:r>
            <a:endParaRPr/>
          </a:p>
          <a:p>
            <a:pPr indent="-342900" lvl="0" marL="457200" rtl="0" algn="l">
              <a:spcBef>
                <a:spcPts val="0"/>
              </a:spcBef>
              <a:spcAft>
                <a:spcPts val="0"/>
              </a:spcAft>
              <a:buSzPts val="1800"/>
              <a:buChar char="●"/>
            </a:pPr>
            <a:r>
              <a:rPr lang="en"/>
              <a:t>Without moralism, two entities caught in kind of a Sartrean hell chained to each other without recourse to join forces against a sadistic demiurge</a:t>
            </a:r>
            <a:endParaRPr/>
          </a:p>
          <a:p>
            <a:pPr indent="-342900" lvl="0" marL="457200" rtl="0" algn="l">
              <a:spcBef>
                <a:spcPts val="0"/>
              </a:spcBef>
              <a:spcAft>
                <a:spcPts val="0"/>
              </a:spcAft>
              <a:buSzPts val="1800"/>
              <a:buChar char="●"/>
            </a:pPr>
            <a:r>
              <a:rPr lang="en"/>
              <a:t>"Hell is other agents"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Negascout</a:t>
            </a:r>
            <a:endParaRPr/>
          </a:p>
        </p:txBody>
      </p:sp>
      <p:sp>
        <p:nvSpPr>
          <p:cNvPr id="283" name="Google Shape;283;p4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Correctness proof of alpha-beta required that the true value of state is </a:t>
            </a:r>
            <a:r>
              <a:rPr lang="en"/>
              <a:t>between</a:t>
            </a:r>
            <a:r>
              <a:rPr lang="en"/>
              <a:t> the alpha and beta parameter values at that node</a:t>
            </a:r>
            <a:endParaRPr/>
          </a:p>
          <a:p>
            <a:pPr indent="-342900" lvl="0" marL="457200" rtl="0" algn="l">
              <a:spcBef>
                <a:spcPts val="0"/>
              </a:spcBef>
              <a:spcAft>
                <a:spcPts val="0"/>
              </a:spcAft>
              <a:buSzPts val="1800"/>
              <a:buChar char="●"/>
            </a:pPr>
            <a:r>
              <a:rPr lang="en"/>
              <a:t>If this is not the case, the search will fail high or fail low</a:t>
            </a:r>
            <a:endParaRPr/>
          </a:p>
          <a:p>
            <a:pPr indent="-342900" lvl="0" marL="457200" rtl="0" algn="l">
              <a:spcBef>
                <a:spcPts val="0"/>
              </a:spcBef>
              <a:spcAft>
                <a:spcPts val="0"/>
              </a:spcAft>
              <a:buSzPts val="1800"/>
              <a:buChar char="●"/>
            </a:pPr>
            <a:r>
              <a:rPr lang="en"/>
              <a:t>As noted earlier, once an action A is known to be better than action B, we don't need to waste time computing how much better it is</a:t>
            </a:r>
            <a:endParaRPr/>
          </a:p>
          <a:p>
            <a:pPr indent="-342900" lvl="0" marL="457200" rtl="0" algn="l">
              <a:spcBef>
                <a:spcPts val="0"/>
              </a:spcBef>
              <a:spcAft>
                <a:spcPts val="0"/>
              </a:spcAft>
              <a:buSzPts val="1800"/>
              <a:buChar char="●"/>
            </a:pPr>
            <a:r>
              <a:rPr lang="en"/>
              <a:t>Idea: evaluate the first move "for realsies", then use null window search to determine if the next move is better or worse</a:t>
            </a:r>
            <a:endParaRPr/>
          </a:p>
          <a:p>
            <a:pPr indent="-342900" lvl="0" marL="457200" rtl="0" algn="l">
              <a:spcBef>
                <a:spcPts val="0"/>
              </a:spcBef>
              <a:spcAft>
                <a:spcPts val="0"/>
              </a:spcAft>
              <a:buSzPts val="1800"/>
              <a:buChar char="●"/>
            </a:pPr>
            <a:r>
              <a:rPr lang="en"/>
              <a:t>Only if the next move is better, evaluate it again for real</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Transposition Tables</a:t>
            </a:r>
            <a:endParaRPr/>
          </a:p>
        </p:txBody>
      </p:sp>
      <p:sp>
        <p:nvSpPr>
          <p:cNvPr id="289" name="Google Shape;289;p4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Since the actual state space of the game is not necessarily a tree, same game states can be encountered in several branches of the DFS </a:t>
            </a:r>
            <a:r>
              <a:rPr lang="en"/>
              <a:t>search </a:t>
            </a:r>
            <a:r>
              <a:rPr lang="en"/>
              <a:t>tree</a:t>
            </a:r>
            <a:endParaRPr/>
          </a:p>
          <a:p>
            <a:pPr indent="-342900" lvl="0" marL="457200" rtl="0" algn="l">
              <a:spcBef>
                <a:spcPts val="0"/>
              </a:spcBef>
              <a:spcAft>
                <a:spcPts val="0"/>
              </a:spcAft>
              <a:buSzPts val="1800"/>
              <a:buChar char="●"/>
            </a:pPr>
            <a:r>
              <a:rPr lang="en"/>
              <a:t>If the game is Markovian, these nodes must have the same value</a:t>
            </a:r>
            <a:endParaRPr/>
          </a:p>
          <a:p>
            <a:pPr indent="-342900" lvl="0" marL="457200" rtl="0" algn="l">
              <a:spcBef>
                <a:spcPts val="0"/>
              </a:spcBef>
              <a:spcAft>
                <a:spcPts val="0"/>
              </a:spcAft>
              <a:buSzPts val="1800"/>
              <a:buChar char="●"/>
            </a:pPr>
            <a:r>
              <a:rPr lang="en"/>
              <a:t>Idea: use a hash table to remember the nodes and their values</a:t>
            </a:r>
            <a:endParaRPr/>
          </a:p>
          <a:p>
            <a:pPr indent="-342900" lvl="0" marL="457200" rtl="0" algn="l">
              <a:spcBef>
                <a:spcPts val="0"/>
              </a:spcBef>
              <a:spcAft>
                <a:spcPts val="0"/>
              </a:spcAft>
              <a:buSzPts val="1800"/>
              <a:buChar char="●"/>
            </a:pPr>
            <a:r>
              <a:rPr lang="en"/>
              <a:t>Combine this with iterative deepening: use a hash table to remember the best move for each state during iteration of depth limit </a:t>
            </a:r>
            <a:r>
              <a:rPr i="1" lang="en"/>
              <a:t>d</a:t>
            </a:r>
            <a:r>
              <a:rPr lang="en"/>
              <a:t>, and then try that move first when that same state is </a:t>
            </a:r>
            <a:r>
              <a:rPr lang="en"/>
              <a:t>encountered</a:t>
            </a:r>
            <a:r>
              <a:rPr lang="en"/>
              <a:t> during iteration of depth limit </a:t>
            </a:r>
            <a:r>
              <a:rPr i="1" lang="en"/>
              <a:t>d</a:t>
            </a:r>
            <a:r>
              <a:rPr lang="en"/>
              <a:t> + 1</a:t>
            </a:r>
            <a:endParaRPr/>
          </a:p>
          <a:p>
            <a:pPr indent="-342900" lvl="0" marL="457200" rtl="0" algn="l">
              <a:spcBef>
                <a:spcPts val="0"/>
              </a:spcBef>
              <a:spcAft>
                <a:spcPts val="0"/>
              </a:spcAft>
              <a:buSzPts val="1800"/>
              <a:buChar char="●"/>
            </a:pPr>
            <a:r>
              <a:rPr lang="en"/>
              <a:t>Want to get those sweet alpha-beta cutoffs as soon as possible!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and Metagames</a:t>
            </a:r>
            <a:endParaRPr/>
          </a:p>
        </p:txBody>
      </p:sp>
      <p:sp>
        <p:nvSpPr>
          <p:cNvPr id="295" name="Google Shape;295;p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microworld of the game is surrounded by some larger reality in which the agents and the game are situated</a:t>
            </a:r>
            <a:endParaRPr/>
          </a:p>
          <a:p>
            <a:pPr indent="-342900" lvl="0" marL="457200" rtl="0" algn="l">
              <a:spcBef>
                <a:spcPts val="0"/>
              </a:spcBef>
              <a:spcAft>
                <a:spcPts val="0"/>
              </a:spcAft>
              <a:buSzPts val="1800"/>
              <a:buChar char="●"/>
            </a:pPr>
            <a:r>
              <a:rPr lang="en"/>
              <a:t>A zero-sum two player game can be analyzed within that microworld, without having to make any assumptions about the metagame</a:t>
            </a:r>
            <a:endParaRPr/>
          </a:p>
          <a:p>
            <a:pPr indent="-342900" lvl="0" marL="457200" rtl="0" algn="l">
              <a:spcBef>
                <a:spcPts val="0"/>
              </a:spcBef>
              <a:spcAft>
                <a:spcPts val="0"/>
              </a:spcAft>
              <a:buSzPts val="1800"/>
              <a:buChar char="●"/>
            </a:pPr>
            <a:r>
              <a:rPr lang="en"/>
              <a:t>Everyone understands </a:t>
            </a:r>
            <a:r>
              <a:rPr lang="en"/>
              <a:t>that when playing golf or such against your boss or an important client, you might not necessarily be trying your hardest to win</a:t>
            </a:r>
            <a:endParaRPr/>
          </a:p>
          <a:p>
            <a:pPr indent="-342900" lvl="0" marL="457200" rtl="0" algn="l">
              <a:spcBef>
                <a:spcPts val="0"/>
              </a:spcBef>
              <a:spcAft>
                <a:spcPts val="0"/>
              </a:spcAft>
              <a:buSzPts val="1800"/>
              <a:buChar char="●"/>
            </a:pPr>
            <a:r>
              <a:rPr lang="en"/>
              <a:t>Example of Hanson's razor (not to be confused with Hanlon's razor)</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Multiplayer games</a:t>
            </a:r>
            <a:endParaRPr/>
          </a:p>
        </p:txBody>
      </p:sp>
      <p:sp>
        <p:nvSpPr>
          <p:cNvPr id="301" name="Google Shape;301;p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material on minimax algorithm erroneously claims that adding more players to a complete information sequential zero sum game doesn't change the minimax </a:t>
            </a:r>
            <a:r>
              <a:rPr lang="en"/>
              <a:t>algorithm</a:t>
            </a:r>
            <a:r>
              <a:rPr lang="en"/>
              <a:t> used to analyze it</a:t>
            </a:r>
            <a:endParaRPr/>
          </a:p>
          <a:p>
            <a:pPr indent="-342900" lvl="0" marL="457200" rtl="0" algn="l">
              <a:spcBef>
                <a:spcPts val="0"/>
              </a:spcBef>
              <a:spcAft>
                <a:spcPts val="0"/>
              </a:spcAft>
              <a:buSzPts val="1800"/>
              <a:buChar char="●"/>
            </a:pPr>
            <a:r>
              <a:rPr lang="en"/>
              <a:t>Not true: adding a third player creates alliances and kingmaker situations</a:t>
            </a:r>
            <a:endParaRPr/>
          </a:p>
          <a:p>
            <a:pPr indent="-342900" lvl="0" marL="457200" rtl="0" algn="l">
              <a:spcBef>
                <a:spcPts val="0"/>
              </a:spcBef>
              <a:spcAft>
                <a:spcPts val="0"/>
              </a:spcAft>
              <a:buSzPts val="1800"/>
              <a:buChar char="●"/>
            </a:pPr>
            <a:r>
              <a:rPr lang="en"/>
              <a:t>Such situations can't be analyzed without looking at surrounding metagame, and the future games that these players will be involved in</a:t>
            </a:r>
            <a:endParaRPr/>
          </a:p>
          <a:p>
            <a:pPr indent="-342900" lvl="0" marL="457200" rtl="0" algn="l">
              <a:spcBef>
                <a:spcPts val="0"/>
              </a:spcBef>
              <a:spcAft>
                <a:spcPts val="0"/>
              </a:spcAft>
              <a:buSzPts val="1800"/>
              <a:buChar char="●"/>
            </a:pPr>
            <a:r>
              <a:rPr lang="en"/>
              <a:t>Under what assumptions would some player betray an alliance?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Nature as Third Player</a:t>
            </a:r>
            <a:endParaRPr/>
          </a:p>
        </p:txBody>
      </p:sp>
      <p:sp>
        <p:nvSpPr>
          <p:cNvPr id="307" name="Google Shape;307;p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Nature can be thought of as a player that has no goals or metagame considerations (it always scores zero in the end, no matter what transpires)</a:t>
            </a:r>
            <a:endParaRPr/>
          </a:p>
          <a:p>
            <a:pPr indent="-342900" lvl="0" marL="457200" rtl="0" algn="l">
              <a:spcBef>
                <a:spcPts val="0"/>
              </a:spcBef>
              <a:spcAft>
                <a:spcPts val="0"/>
              </a:spcAft>
              <a:buSzPts val="1800"/>
              <a:buChar char="●"/>
            </a:pPr>
            <a:r>
              <a:rPr lang="en"/>
              <a:t>Nature especially will not take sides between the </a:t>
            </a:r>
            <a:r>
              <a:rPr lang="en"/>
              <a:t>actual</a:t>
            </a:r>
            <a:r>
              <a:rPr lang="en"/>
              <a:t> players</a:t>
            </a:r>
            <a:endParaRPr/>
          </a:p>
          <a:p>
            <a:pPr indent="-342900" lvl="0" marL="457200" rtl="0" algn="l">
              <a:spcBef>
                <a:spcPts val="0"/>
              </a:spcBef>
              <a:spcAft>
                <a:spcPts val="0"/>
              </a:spcAft>
              <a:buSzPts val="1800"/>
              <a:buChar char="●"/>
            </a:pPr>
            <a:r>
              <a:rPr lang="en"/>
              <a:t>Assuming that the third player is Nature, game can be analyzed within its microworld without having to resort to metagame assumptions</a:t>
            </a:r>
            <a:endParaRPr/>
          </a:p>
          <a:p>
            <a:pPr indent="-342900" lvl="0" marL="457200" rtl="0" algn="l">
              <a:spcBef>
                <a:spcPts val="0"/>
              </a:spcBef>
              <a:spcAft>
                <a:spcPts val="0"/>
              </a:spcAft>
              <a:buSzPts val="1800"/>
              <a:buChar char="●"/>
            </a:pPr>
            <a:r>
              <a:rPr lang="en"/>
              <a:t>In its </a:t>
            </a:r>
            <a:r>
              <a:rPr lang="en"/>
              <a:t>turn, N</a:t>
            </a:r>
            <a:r>
              <a:rPr lang="en"/>
              <a:t>ature makes random moves from some probability distribution</a:t>
            </a:r>
            <a:endParaRPr/>
          </a:p>
          <a:p>
            <a:pPr indent="-342900" lvl="0" marL="457200" rtl="0" algn="l">
              <a:spcBef>
                <a:spcPts val="0"/>
              </a:spcBef>
              <a:spcAft>
                <a:spcPts val="0"/>
              </a:spcAft>
              <a:buSzPts val="1800"/>
              <a:buChar char="●"/>
            </a:pPr>
            <a:r>
              <a:rPr lang="en"/>
              <a:t>Moves of Nature affect the possible moves and outcomes of actual players</a:t>
            </a:r>
            <a:endParaRPr/>
          </a:p>
          <a:p>
            <a:pPr indent="-342900" lvl="0" marL="457200" rtl="0" algn="l">
              <a:spcBef>
                <a:spcPts val="0"/>
              </a:spcBef>
              <a:spcAft>
                <a:spcPts val="0"/>
              </a:spcAft>
              <a:buSzPts val="1800"/>
              <a:buChar char="●"/>
            </a:pPr>
            <a:r>
              <a:rPr lang="en"/>
              <a:t>Randomness in general tends to help the weaker player (consider chess vs. heads-up no limit Texas hold'em poker)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Expectimax</a:t>
            </a:r>
            <a:endParaRPr/>
          </a:p>
        </p:txBody>
      </p:sp>
      <p:sp>
        <p:nvSpPr>
          <p:cNvPr id="313" name="Google Shape;313;p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Random moves make search tree branch massively sideways</a:t>
            </a:r>
            <a:endParaRPr/>
          </a:p>
          <a:p>
            <a:pPr indent="-342900" lvl="0" marL="457200" rtl="0" algn="l">
              <a:spcBef>
                <a:spcPts val="0"/>
              </a:spcBef>
              <a:spcAft>
                <a:spcPts val="0"/>
              </a:spcAft>
              <a:buSzPts val="1800"/>
              <a:buChar char="●"/>
            </a:pPr>
            <a:r>
              <a:rPr lang="en"/>
              <a:t>Furthermore, value of state is no longer a single number, but a probability distribution, and unlike numbers, those are not totally ordered</a:t>
            </a:r>
            <a:endParaRPr/>
          </a:p>
          <a:p>
            <a:pPr indent="-342900" lvl="0" marL="457200" rtl="0" algn="l">
              <a:spcBef>
                <a:spcPts val="0"/>
              </a:spcBef>
              <a:spcAft>
                <a:spcPts val="0"/>
              </a:spcAft>
              <a:buSzPts val="1800"/>
              <a:buChar char="●"/>
            </a:pPr>
            <a:r>
              <a:rPr lang="en"/>
              <a:t>To allow comparison of moves, collapse distribution to its mean</a:t>
            </a:r>
            <a:endParaRPr/>
          </a:p>
          <a:p>
            <a:pPr indent="-342900" lvl="0" marL="457200" rtl="0" algn="l">
              <a:spcBef>
                <a:spcPts val="0"/>
              </a:spcBef>
              <a:spcAft>
                <a:spcPts val="0"/>
              </a:spcAft>
              <a:buSzPts val="1800"/>
              <a:buChar char="●"/>
            </a:pPr>
            <a:r>
              <a:rPr lang="en"/>
              <a:t>Expectimax generalization of minimax algorithm</a:t>
            </a:r>
            <a:endParaRPr/>
          </a:p>
          <a:p>
            <a:pPr indent="-342900" lvl="0" marL="457200" rtl="0" algn="l">
              <a:spcBef>
                <a:spcPts val="0"/>
              </a:spcBef>
              <a:spcAft>
                <a:spcPts val="0"/>
              </a:spcAft>
              <a:buSzPts val="1800"/>
              <a:buChar char="●"/>
            </a:pPr>
            <a:r>
              <a:rPr lang="en"/>
              <a:t>Analysis requires utilities of outcomes to be linear, which is not the case with money once the stakes get high</a:t>
            </a:r>
            <a:endParaRPr/>
          </a:p>
          <a:p>
            <a:pPr indent="-342900" lvl="0" marL="457200" rtl="0" algn="l">
              <a:spcBef>
                <a:spcPts val="0"/>
              </a:spcBef>
              <a:spcAft>
                <a:spcPts val="0"/>
              </a:spcAft>
              <a:buSzPts val="1800"/>
              <a:buChar char="●"/>
            </a:pPr>
            <a:r>
              <a:rPr lang="en"/>
              <a:t>When playing for money, two distributions can have the same expected value, yet have massively different expected utility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Rationality</a:t>
            </a:r>
            <a:endParaRPr/>
          </a:p>
        </p:txBody>
      </p:sp>
      <p:sp>
        <p:nvSpPr>
          <p:cNvPr id="103" name="Google Shape;103;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rational agent is embedded in some environment</a:t>
            </a:r>
            <a:endParaRPr/>
          </a:p>
          <a:p>
            <a:pPr indent="-342900" lvl="0" marL="457200" rtl="0" algn="l">
              <a:spcBef>
                <a:spcPts val="0"/>
              </a:spcBef>
              <a:spcAft>
                <a:spcPts val="0"/>
              </a:spcAft>
              <a:buSzPts val="1800"/>
              <a:buChar char="●"/>
            </a:pPr>
            <a:r>
              <a:rPr lang="en"/>
              <a:t>The agent chooses its actions aiming to maximize the expected value of some performance measure, based on its observations</a:t>
            </a:r>
            <a:endParaRPr/>
          </a:p>
          <a:p>
            <a:pPr indent="-342900" lvl="0" marL="457200" rtl="0" algn="l">
              <a:spcBef>
                <a:spcPts val="0"/>
              </a:spcBef>
              <a:spcAft>
                <a:spcPts val="0"/>
              </a:spcAft>
              <a:buSzPts val="1800"/>
              <a:buChar char="●"/>
            </a:pPr>
            <a:r>
              <a:rPr lang="en"/>
              <a:t>Agent can't just assign </a:t>
            </a:r>
            <a:r>
              <a:rPr lang="en"/>
              <a:t>everything</a:t>
            </a:r>
            <a:r>
              <a:rPr lang="en"/>
              <a:t> to be how it wants, but must achieve the desired outcome in the </a:t>
            </a:r>
            <a:r>
              <a:rPr lang="en"/>
              <a:t>environment</a:t>
            </a:r>
            <a:r>
              <a:rPr lang="en"/>
              <a:t> through</a:t>
            </a:r>
            <a:r>
              <a:rPr lang="en"/>
              <a:t> its limited set of actions</a:t>
            </a:r>
            <a:endParaRPr/>
          </a:p>
          <a:p>
            <a:pPr indent="-342900" lvl="0" marL="457200" rtl="0" algn="l">
              <a:spcBef>
                <a:spcPts val="0"/>
              </a:spcBef>
              <a:spcAft>
                <a:spcPts val="0"/>
              </a:spcAft>
              <a:buSzPts val="1800"/>
              <a:buChar char="●"/>
            </a:pPr>
            <a:r>
              <a:rPr lang="en"/>
              <a:t>Agent must make a choice between two or more mutually exclusive actions, otherwise there wouldn't be any decision making</a:t>
            </a:r>
            <a:endParaRPr/>
          </a:p>
          <a:p>
            <a:pPr indent="-342900" lvl="0" marL="457200" rtl="0" algn="l">
              <a:spcBef>
                <a:spcPts val="0"/>
              </a:spcBef>
              <a:spcAft>
                <a:spcPts val="0"/>
              </a:spcAft>
              <a:buSzPts val="1800"/>
              <a:buChar char="●"/>
            </a:pPr>
            <a:r>
              <a:rPr lang="en"/>
              <a:t>No backsies: agent cannot undo actions to try out different actions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Nonzero Sum Games</a:t>
            </a:r>
            <a:endParaRPr/>
          </a:p>
        </p:txBody>
      </p:sp>
      <p:sp>
        <p:nvSpPr>
          <p:cNvPr id="319" name="Google Shape;319;p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does analysis change if the outcomes for players are not zero sum?</a:t>
            </a:r>
            <a:endParaRPr/>
          </a:p>
          <a:p>
            <a:pPr indent="-342900" lvl="0" marL="457200" rtl="0" algn="l">
              <a:spcBef>
                <a:spcPts val="0"/>
              </a:spcBef>
              <a:spcAft>
                <a:spcPts val="0"/>
              </a:spcAft>
              <a:buSzPts val="1800"/>
              <a:buChar char="●"/>
            </a:pPr>
            <a:r>
              <a:rPr lang="en"/>
              <a:t>Game could have partially adversarial and partially co-operative aspects, depending on the structure of its state space</a:t>
            </a:r>
            <a:endParaRPr/>
          </a:p>
          <a:p>
            <a:pPr indent="-342900" lvl="0" marL="457200" rtl="0" algn="l">
              <a:spcBef>
                <a:spcPts val="0"/>
              </a:spcBef>
              <a:spcAft>
                <a:spcPts val="0"/>
              </a:spcAft>
              <a:buSzPts val="1800"/>
              <a:buChar char="●"/>
            </a:pPr>
            <a:r>
              <a:rPr lang="en"/>
              <a:t>Again, such games cannot be analyzed within the microworld of a single game, but the surrounding metagame needs to be taken into consideration</a:t>
            </a:r>
            <a:endParaRPr/>
          </a:p>
          <a:p>
            <a:pPr indent="-342900" lvl="0" marL="457200" rtl="0" algn="l">
              <a:spcBef>
                <a:spcPts val="0"/>
              </a:spcBef>
              <a:spcAft>
                <a:spcPts val="0"/>
              </a:spcAft>
              <a:buSzPts val="1800"/>
              <a:buChar char="●"/>
            </a:pPr>
            <a:r>
              <a:rPr lang="en"/>
              <a:t>Future games and reputation determine whether an agent should take a trust fall in the current </a:t>
            </a:r>
            <a:r>
              <a:rPr lang="en"/>
              <a:t>match</a:t>
            </a:r>
            <a:r>
              <a:rPr lang="en"/>
              <a:t> for both agents to score better</a:t>
            </a:r>
            <a:endParaRPr/>
          </a:p>
          <a:p>
            <a:pPr indent="0" lvl="0" marL="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Co-operative Games</a:t>
            </a:r>
            <a:endParaRPr/>
          </a:p>
        </p:txBody>
      </p:sp>
      <p:sp>
        <p:nvSpPr>
          <p:cNvPr id="325" name="Google Shape;325;p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Game theory covers even fully co-operative games where an agent can never gain by making another agent worse off</a:t>
            </a:r>
            <a:endParaRPr/>
          </a:p>
          <a:p>
            <a:pPr indent="-342900" lvl="0" marL="457200" rtl="0" algn="l">
              <a:spcBef>
                <a:spcPts val="0"/>
              </a:spcBef>
              <a:spcAft>
                <a:spcPts val="0"/>
              </a:spcAft>
              <a:buSzPts val="1800"/>
              <a:buChar char="●"/>
            </a:pPr>
            <a:r>
              <a:rPr lang="en"/>
              <a:t>For example, all agents will get the same score in the end, and should therefore work as a team to reach this common goal</a:t>
            </a:r>
            <a:endParaRPr/>
          </a:p>
          <a:p>
            <a:pPr indent="-342900" lvl="0" marL="457200" rtl="0" algn="l">
              <a:spcBef>
                <a:spcPts val="0"/>
              </a:spcBef>
              <a:spcAft>
                <a:spcPts val="0"/>
              </a:spcAft>
              <a:buSzPts val="1800"/>
              <a:buChar char="●"/>
            </a:pPr>
            <a:r>
              <a:rPr lang="en"/>
              <a:t>To make such game interesting, environment isn't fully observable</a:t>
            </a:r>
            <a:endParaRPr/>
          </a:p>
          <a:p>
            <a:pPr indent="-342900" lvl="0" marL="457200" rtl="0" algn="l">
              <a:spcBef>
                <a:spcPts val="0"/>
              </a:spcBef>
              <a:spcAft>
                <a:spcPts val="0"/>
              </a:spcAft>
              <a:buSzPts val="1800"/>
              <a:buChar char="●"/>
            </a:pPr>
            <a:r>
              <a:rPr lang="en"/>
              <a:t>Agents are not allowed to use back channel communications, but must communicate and coordinate within the physics of the </a:t>
            </a:r>
            <a:r>
              <a:rPr lang="en"/>
              <a:t>environment</a:t>
            </a:r>
            <a:endParaRPr/>
          </a:p>
          <a:p>
            <a:pPr indent="-342900" lvl="0" marL="457200" rtl="0" algn="l">
              <a:spcBef>
                <a:spcPts val="0"/>
              </a:spcBef>
              <a:spcAft>
                <a:spcPts val="0"/>
              </a:spcAft>
              <a:buSzPts val="1800"/>
              <a:buChar char="●"/>
            </a:pPr>
            <a:r>
              <a:rPr lang="en"/>
              <a:t>Actions have a component of communication in addition to actually achieving the desired outcomes in the environment itself</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of Incomplete Information</a:t>
            </a:r>
            <a:endParaRPr/>
          </a:p>
        </p:txBody>
      </p:sp>
      <p:sp>
        <p:nvSpPr>
          <p:cNvPr id="331" name="Google Shape;331;p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Unlike chess or backgammon, most card games don't allow players to observe the entire current state of the game</a:t>
            </a:r>
            <a:endParaRPr/>
          </a:p>
          <a:p>
            <a:pPr indent="-342900" lvl="0" marL="457200" rtl="0" algn="l">
              <a:spcBef>
                <a:spcPts val="0"/>
              </a:spcBef>
              <a:spcAft>
                <a:spcPts val="0"/>
              </a:spcAft>
              <a:buSzPts val="1800"/>
              <a:buChar char="●"/>
            </a:pPr>
            <a:r>
              <a:rPr lang="en"/>
              <a:t>State space search with minimax doesn't work</a:t>
            </a:r>
            <a:endParaRPr/>
          </a:p>
          <a:p>
            <a:pPr indent="-342900" lvl="0" marL="457200" rtl="0" algn="l">
              <a:spcBef>
                <a:spcPts val="0"/>
              </a:spcBef>
              <a:spcAft>
                <a:spcPts val="0"/>
              </a:spcAft>
              <a:buSzPts val="1800"/>
              <a:buChar char="●"/>
            </a:pPr>
            <a:r>
              <a:rPr lang="en"/>
              <a:t>Even for one player, such a </a:t>
            </a:r>
            <a:r>
              <a:rPr lang="en"/>
              <a:t>system</a:t>
            </a:r>
            <a:r>
              <a:rPr lang="en"/>
              <a:t> becomes a partially observable Markov decision process (POMDP), already a complex problem on its own</a:t>
            </a:r>
            <a:endParaRPr/>
          </a:p>
          <a:p>
            <a:pPr indent="-342900" lvl="0" marL="457200" rtl="0" algn="l">
              <a:spcBef>
                <a:spcPts val="0"/>
              </a:spcBef>
              <a:spcAft>
                <a:spcPts val="0"/>
              </a:spcAft>
              <a:buSzPts val="1800"/>
              <a:buChar char="●"/>
            </a:pPr>
            <a:r>
              <a:rPr lang="en"/>
              <a:t>For multiple adversarial </a:t>
            </a:r>
            <a:r>
              <a:rPr lang="en"/>
              <a:t>players, the problem is highly nontrivial</a:t>
            </a:r>
            <a:endParaRPr/>
          </a:p>
          <a:p>
            <a:pPr indent="-342900" lvl="0" marL="457200" rtl="0" algn="l">
              <a:spcBef>
                <a:spcPts val="0"/>
              </a:spcBef>
              <a:spcAft>
                <a:spcPts val="0"/>
              </a:spcAft>
              <a:buSzPts val="1800"/>
              <a:buChar char="●"/>
            </a:pPr>
            <a:r>
              <a:rPr lang="en"/>
              <a:t>Best computer players for poker and bridge do not dominate humans the same way as best chess and Go computers players these days do</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With Simultaneous Moves</a:t>
            </a:r>
            <a:endParaRPr/>
          </a:p>
        </p:txBody>
      </p:sp>
      <p:sp>
        <p:nvSpPr>
          <p:cNvPr id="337" name="Google Shape;337;p5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Minimax algorithm assumes a sequential game of taking turns, so players </a:t>
            </a:r>
            <a:r>
              <a:rPr lang="en"/>
              <a:t>don't have to commit to moves until they have seen the opponent's move</a:t>
            </a:r>
            <a:endParaRPr/>
          </a:p>
          <a:p>
            <a:pPr indent="-342900" lvl="0" marL="457200" rtl="0" algn="l">
              <a:spcBef>
                <a:spcPts val="0"/>
              </a:spcBef>
              <a:spcAft>
                <a:spcPts val="0"/>
              </a:spcAft>
              <a:buSzPts val="1800"/>
              <a:buChar char="●"/>
            </a:pPr>
            <a:r>
              <a:rPr lang="en"/>
              <a:t>Rock-paper-scissors as a sequential game would be pretty boring</a:t>
            </a:r>
            <a:endParaRPr/>
          </a:p>
          <a:p>
            <a:pPr indent="-342900" lvl="0" marL="457200" rtl="0" algn="l">
              <a:spcBef>
                <a:spcPts val="0"/>
              </a:spcBef>
              <a:spcAft>
                <a:spcPts val="0"/>
              </a:spcAft>
              <a:buSzPts val="1800"/>
              <a:buChar char="●"/>
            </a:pPr>
            <a:r>
              <a:rPr lang="en"/>
              <a:t>Single-shot game (e.g. soccer penalty shoot) analyzed as a table whose rows and columns are the possible moves of both players</a:t>
            </a:r>
            <a:endParaRPr/>
          </a:p>
          <a:p>
            <a:pPr indent="-342900" lvl="0" marL="457200" rtl="0" algn="l">
              <a:spcBef>
                <a:spcPts val="0"/>
              </a:spcBef>
              <a:spcAft>
                <a:spcPts val="0"/>
              </a:spcAft>
              <a:buSzPts val="1800"/>
              <a:buChar char="●"/>
            </a:pPr>
            <a:r>
              <a:rPr lang="en"/>
              <a:t>Nash equilibrium strategy no longer a deterministic principal variation line, but a probability distribution of moves for each player</a:t>
            </a:r>
            <a:endParaRPr/>
          </a:p>
          <a:p>
            <a:pPr indent="-342900" lvl="0" marL="457200" rtl="0" algn="l">
              <a:spcBef>
                <a:spcPts val="0"/>
              </a:spcBef>
              <a:spcAft>
                <a:spcPts val="0"/>
              </a:spcAft>
              <a:buSzPts val="1800"/>
              <a:buChar char="●"/>
            </a:pPr>
            <a:r>
              <a:rPr lang="en"/>
              <a:t>Players choose their probability distributions, after which the outcome is out of their hands as they roll the random dice to make the actual move</a:t>
            </a:r>
            <a:endParaRPr/>
          </a:p>
          <a:p>
            <a:pPr indent="-342900" lvl="0" marL="457200" rtl="0" algn="l">
              <a:spcBef>
                <a:spcPts val="0"/>
              </a:spcBef>
              <a:spcAft>
                <a:spcPts val="0"/>
              </a:spcAft>
              <a:buSzPts val="1800"/>
              <a:buChar char="●"/>
            </a:pPr>
            <a:r>
              <a:rPr lang="en"/>
              <a:t>"Pre-game is the real game", as they say</a:t>
            </a:r>
            <a:endParaRPr/>
          </a:p>
          <a:p>
            <a:pPr indent="0" lvl="0" marL="457200" rtl="0" algn="l">
              <a:spcBef>
                <a:spcPts val="1200"/>
              </a:spcBef>
              <a:spcAft>
                <a:spcPts val="12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6"/>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3: Constraint Satisfaction</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 Constraints, Global Effect </a:t>
            </a:r>
            <a:endParaRPr/>
          </a:p>
        </p:txBody>
      </p:sp>
      <p:sp>
        <p:nvSpPr>
          <p:cNvPr id="348" name="Google Shape;348;p5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individual constraint connects together only a handful of variables</a:t>
            </a:r>
            <a:endParaRPr/>
          </a:p>
          <a:p>
            <a:pPr indent="-342900" lvl="0" marL="457200" rtl="0" algn="l">
              <a:spcBef>
                <a:spcPts val="0"/>
              </a:spcBef>
              <a:spcAft>
                <a:spcPts val="0"/>
              </a:spcAft>
              <a:buSzPts val="1800"/>
              <a:buChar char="●"/>
            </a:pPr>
            <a:r>
              <a:rPr lang="en"/>
              <a:t>Because the same variable can occur in multiple constraints, these constraints create a complex network of dependencies and implications</a:t>
            </a:r>
            <a:endParaRPr/>
          </a:p>
          <a:p>
            <a:pPr indent="-342900" lvl="0" marL="457200" rtl="0" algn="l">
              <a:spcBef>
                <a:spcPts val="0"/>
              </a:spcBef>
              <a:spcAft>
                <a:spcPts val="0"/>
              </a:spcAft>
              <a:buSzPts val="1800"/>
              <a:buChar char="●"/>
            </a:pPr>
            <a:r>
              <a:rPr lang="en"/>
              <a:t>Each individual constraint is simple, yet the resulting network is complex</a:t>
            </a:r>
            <a:endParaRPr/>
          </a:p>
          <a:p>
            <a:pPr indent="-342900" lvl="0" marL="457200" rtl="0" algn="l">
              <a:spcBef>
                <a:spcPts val="0"/>
              </a:spcBef>
              <a:spcAft>
                <a:spcPts val="0"/>
              </a:spcAft>
              <a:buSzPts val="1800"/>
              <a:buChar char="●"/>
            </a:pPr>
            <a:r>
              <a:rPr lang="en"/>
              <a:t>Even if each variable is a </a:t>
            </a:r>
            <a:r>
              <a:rPr lang="en"/>
              <a:t>boolean</a:t>
            </a:r>
            <a:r>
              <a:rPr lang="en"/>
              <a:t> truth value, and every constraint is a disjunction of these variables and their literals, any computational problem whose running time has a known upper limit can be encoded into a constraint satisfaction problem of this form</a:t>
            </a:r>
            <a:endParaRPr/>
          </a:p>
          <a:p>
            <a:pPr indent="-342900" lvl="0" marL="457200" rtl="0" algn="l">
              <a:spcBef>
                <a:spcPts val="0"/>
              </a:spcBef>
              <a:spcAft>
                <a:spcPts val="0"/>
              </a:spcAft>
              <a:buSzPts val="1800"/>
              <a:buChar char="●"/>
            </a:pPr>
            <a:r>
              <a:rPr lang="en"/>
              <a:t>The famous 3-CNF-SAT problem is NP-complete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Race Against The Hydra</a:t>
            </a:r>
            <a:endParaRPr/>
          </a:p>
        </p:txBody>
      </p:sp>
      <p:sp>
        <p:nvSpPr>
          <p:cNvPr id="354" name="Google Shape;354;p5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that running time of depth-first search is O(</a:t>
            </a:r>
            <a:r>
              <a:rPr i="1" lang="en"/>
              <a:t>b</a:t>
            </a:r>
            <a:r>
              <a:rPr baseline="30000" i="1" lang="en"/>
              <a:t>d</a:t>
            </a:r>
            <a:r>
              <a:rPr lang="en"/>
              <a:t>)</a:t>
            </a:r>
            <a:endParaRPr/>
          </a:p>
          <a:p>
            <a:pPr indent="-342900" lvl="0" marL="457200" rtl="0" algn="l">
              <a:spcBef>
                <a:spcPts val="0"/>
              </a:spcBef>
              <a:spcAft>
                <a:spcPts val="0"/>
              </a:spcAft>
              <a:buSzPts val="1800"/>
              <a:buChar char="●"/>
            </a:pPr>
            <a:r>
              <a:rPr lang="en"/>
              <a:t>Since </a:t>
            </a:r>
            <a:r>
              <a:rPr i="1" lang="en"/>
              <a:t>d</a:t>
            </a:r>
            <a:r>
              <a:rPr lang="en"/>
              <a:t> is same for all branches, we can't do anything about it, so the branching factor </a:t>
            </a:r>
            <a:r>
              <a:rPr i="1" lang="en"/>
              <a:t>b</a:t>
            </a:r>
            <a:r>
              <a:rPr lang="en"/>
              <a:t> determines the running time of the algorithm</a:t>
            </a:r>
            <a:endParaRPr/>
          </a:p>
          <a:p>
            <a:pPr indent="-342900" lvl="0" marL="457200" rtl="0" algn="l">
              <a:spcBef>
                <a:spcPts val="0"/>
              </a:spcBef>
              <a:spcAft>
                <a:spcPts val="0"/>
              </a:spcAft>
              <a:buSzPts val="1800"/>
              <a:buChar char="●"/>
            </a:pPr>
            <a:r>
              <a:rPr lang="en"/>
              <a:t>Efficiency of </a:t>
            </a:r>
            <a:r>
              <a:rPr lang="en"/>
              <a:t>backtracking</a:t>
            </a:r>
            <a:r>
              <a:rPr lang="en"/>
              <a:t> greatly depends on current variable selection</a:t>
            </a:r>
            <a:endParaRPr/>
          </a:p>
          <a:p>
            <a:pPr indent="-342900" lvl="0" marL="457200" rtl="0" algn="l">
              <a:spcBef>
                <a:spcPts val="0"/>
              </a:spcBef>
              <a:spcAft>
                <a:spcPts val="0"/>
              </a:spcAft>
              <a:buSzPts val="1800"/>
              <a:buChar char="●"/>
            </a:pPr>
            <a:r>
              <a:rPr lang="en"/>
              <a:t>Good choice for current variable eliminates remaining values from as many unassigned variables as possible, lowering </a:t>
            </a:r>
            <a:r>
              <a:rPr i="1" lang="en"/>
              <a:t>b</a:t>
            </a:r>
            <a:r>
              <a:rPr lang="en"/>
              <a:t> down the line</a:t>
            </a:r>
            <a:endParaRPr/>
          </a:p>
          <a:p>
            <a:pPr indent="-342900" lvl="0" marL="457200" rtl="0" algn="l">
              <a:spcBef>
                <a:spcPts val="0"/>
              </a:spcBef>
              <a:spcAft>
                <a:spcPts val="0"/>
              </a:spcAft>
              <a:buSzPts val="1800"/>
              <a:buChar char="●"/>
            </a:pPr>
            <a:r>
              <a:rPr lang="en"/>
              <a:t>As we explore the tree, the nodes try to </a:t>
            </a:r>
            <a:r>
              <a:rPr lang="en"/>
              <a:t>branch</a:t>
            </a:r>
            <a:r>
              <a:rPr lang="en"/>
              <a:t> sideways exponentially</a:t>
            </a:r>
            <a:endParaRPr/>
          </a:p>
          <a:p>
            <a:pPr indent="-342900" lvl="0" marL="457200" rtl="0" algn="l">
              <a:spcBef>
                <a:spcPts val="0"/>
              </a:spcBef>
              <a:spcAft>
                <a:spcPts val="0"/>
              </a:spcAft>
              <a:buSzPts val="1800"/>
              <a:buChar char="●"/>
            </a:pPr>
            <a:r>
              <a:rPr lang="en"/>
              <a:t>The recursion is a race between these heads of the hydra and the assignments to current variables to chop off future heads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Minimum Remaining Values</a:t>
            </a:r>
            <a:endParaRPr/>
          </a:p>
        </p:txBody>
      </p:sp>
      <p:sp>
        <p:nvSpPr>
          <p:cNvPr id="360" name="Google Shape;360;p5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a choice of which unassigned variable to fill in next, we choose the unassigned </a:t>
            </a:r>
            <a:r>
              <a:rPr lang="en"/>
              <a:t>variable</a:t>
            </a:r>
            <a:r>
              <a:rPr lang="en"/>
              <a:t> with the lowest remaining </a:t>
            </a:r>
            <a:r>
              <a:rPr i="1" lang="en"/>
              <a:t>b</a:t>
            </a:r>
            <a:endParaRPr i="1"/>
          </a:p>
          <a:p>
            <a:pPr indent="-342900" lvl="0" marL="457200" rtl="0" algn="l">
              <a:spcBef>
                <a:spcPts val="0"/>
              </a:spcBef>
              <a:spcAft>
                <a:spcPts val="0"/>
              </a:spcAft>
              <a:buSzPts val="1800"/>
              <a:buChar char="●"/>
            </a:pPr>
            <a:r>
              <a:rPr lang="en"/>
              <a:t>Best case scenario is that the chosen variable has only one value remaining after the previous assignments, making that level essentially a "bye" for us in an inverse cup tournament</a:t>
            </a:r>
            <a:endParaRPr/>
          </a:p>
          <a:p>
            <a:pPr indent="-342900" lvl="0" marL="457200" rtl="0" algn="l">
              <a:spcBef>
                <a:spcPts val="0"/>
              </a:spcBef>
              <a:spcAft>
                <a:spcPts val="0"/>
              </a:spcAft>
              <a:buSzPts val="1800"/>
              <a:buChar char="●"/>
            </a:pPr>
            <a:r>
              <a:rPr lang="en"/>
              <a:t>Since we have to fill in every variable anyway, we can't save time by postponing the assignment to that variable later</a:t>
            </a:r>
            <a:endParaRPr/>
          </a:p>
          <a:p>
            <a:pPr indent="-342900" lvl="0" marL="457200" rtl="0" algn="l">
              <a:spcBef>
                <a:spcPts val="0"/>
              </a:spcBef>
              <a:spcAft>
                <a:spcPts val="0"/>
              </a:spcAft>
              <a:buSzPts val="1800"/>
              <a:buChar char="●"/>
            </a:pPr>
            <a:r>
              <a:rPr lang="en"/>
              <a:t>Besides, assigning that variable now eliminates possible values from other variables that appear in constraints with that variable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Accept the Things You Cannot Change…</a:t>
            </a:r>
            <a:endParaRPr/>
          </a:p>
        </p:txBody>
      </p:sp>
      <p:sp>
        <p:nvSpPr>
          <p:cNvPr id="366" name="Google Shape;366;p6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seems counterintuitive to look for reasons to turn back as soon as possible, as if we were trying to fail </a:t>
            </a:r>
            <a:r>
              <a:rPr lang="en"/>
              <a:t>instead</a:t>
            </a:r>
            <a:r>
              <a:rPr lang="en"/>
              <a:t> of trying to complete the solution</a:t>
            </a:r>
            <a:endParaRPr/>
          </a:p>
          <a:p>
            <a:pPr indent="-342900" lvl="0" marL="457200" rtl="0" algn="l">
              <a:spcBef>
                <a:spcPts val="0"/>
              </a:spcBef>
              <a:spcAft>
                <a:spcPts val="0"/>
              </a:spcAft>
              <a:buSzPts val="1800"/>
              <a:buChar char="●"/>
            </a:pPr>
            <a:r>
              <a:rPr lang="en"/>
              <a:t>However, if the current partial assignment </a:t>
            </a:r>
            <a:r>
              <a:rPr lang="en"/>
              <a:t>has already painted us in a corner</a:t>
            </a:r>
            <a:r>
              <a:rPr lang="en"/>
              <a:t> so that no solutions can be extended from it, nothing we do can change that</a:t>
            </a:r>
            <a:endParaRPr/>
          </a:p>
          <a:p>
            <a:pPr indent="-342900" lvl="0" marL="457200" rtl="0" algn="l">
              <a:spcBef>
                <a:spcPts val="0"/>
              </a:spcBef>
              <a:spcAft>
                <a:spcPts val="0"/>
              </a:spcAft>
              <a:buSzPts val="1800"/>
              <a:buChar char="●"/>
            </a:pPr>
            <a:r>
              <a:rPr lang="en"/>
              <a:t>When going the wrong way, it's always better to turn back sooner </a:t>
            </a:r>
            <a:r>
              <a:rPr lang="en"/>
              <a:t>than</a:t>
            </a:r>
            <a:r>
              <a:rPr lang="en"/>
              <a:t> later!</a:t>
            </a:r>
            <a:endParaRPr/>
          </a:p>
          <a:p>
            <a:pPr indent="-342900" lvl="0" marL="457200" rtl="0" algn="l">
              <a:spcBef>
                <a:spcPts val="0"/>
              </a:spcBef>
              <a:spcAft>
                <a:spcPts val="0"/>
              </a:spcAft>
              <a:buSzPts val="1800"/>
              <a:buChar char="●"/>
            </a:pPr>
            <a:r>
              <a:rPr lang="en"/>
              <a:t>If the partial assignment is bad, we want to know this as soon as possible</a:t>
            </a:r>
            <a:endParaRPr/>
          </a:p>
          <a:p>
            <a:pPr indent="-342900" lvl="0" marL="457200" rtl="0" algn="l">
              <a:spcBef>
                <a:spcPts val="0"/>
              </a:spcBef>
              <a:spcAft>
                <a:spcPts val="0"/>
              </a:spcAft>
              <a:buSzPts val="1800"/>
              <a:buChar char="●"/>
            </a:pPr>
            <a:r>
              <a:rPr lang="en"/>
              <a:t>Knowing that the current partial </a:t>
            </a:r>
            <a:r>
              <a:rPr lang="en"/>
              <a:t>assignment</a:t>
            </a:r>
            <a:r>
              <a:rPr lang="en"/>
              <a:t> can </a:t>
            </a:r>
            <a:r>
              <a:rPr lang="en"/>
              <a:t>lead</a:t>
            </a:r>
            <a:r>
              <a:rPr lang="en"/>
              <a:t> to a legal solution </a:t>
            </a:r>
            <a:r>
              <a:rPr lang="en"/>
              <a:t>would</a:t>
            </a:r>
            <a:r>
              <a:rPr lang="en"/>
              <a:t> not help us anyway, since this knowledge doesn't change any of the steps that we will take </a:t>
            </a:r>
            <a:r>
              <a:rPr lang="en"/>
              <a:t>completing</a:t>
            </a:r>
            <a:r>
              <a:rPr lang="en"/>
              <a:t> that branch!</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Auxiliary Data Structures</a:t>
            </a:r>
            <a:endParaRPr/>
          </a:p>
        </p:txBody>
      </p:sp>
      <p:sp>
        <p:nvSpPr>
          <p:cNvPr id="372" name="Google Shape;372;p6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During the partial assignment of variables, it is often beneficial to maintain some auxiliary data structure, shared by all levels of backtracking recursion</a:t>
            </a:r>
            <a:endParaRPr/>
          </a:p>
          <a:p>
            <a:pPr indent="-342900" lvl="0" marL="457200" rtl="0" algn="l">
              <a:spcBef>
                <a:spcPts val="0"/>
              </a:spcBef>
              <a:spcAft>
                <a:spcPts val="0"/>
              </a:spcAft>
              <a:buSzPts val="1800"/>
              <a:buChar char="●"/>
            </a:pPr>
            <a:r>
              <a:rPr lang="en"/>
              <a:t>This auxiliary data structure speeds up finding the next variable to assign, and iterating through its possible values that don't violate constraints</a:t>
            </a:r>
            <a:endParaRPr/>
          </a:p>
          <a:p>
            <a:pPr indent="-342900" lvl="0" marL="457200" rtl="0" algn="l">
              <a:spcBef>
                <a:spcPts val="0"/>
              </a:spcBef>
              <a:spcAft>
                <a:spcPts val="0"/>
              </a:spcAft>
              <a:buSzPts val="1800"/>
              <a:buChar char="●"/>
            </a:pPr>
            <a:r>
              <a:rPr lang="en"/>
              <a:t>For example, in </a:t>
            </a:r>
            <a:r>
              <a:rPr i="1" lang="en"/>
              <a:t>n</a:t>
            </a:r>
            <a:r>
              <a:rPr lang="en"/>
              <a:t>-queens problem, maintain three bit vectors that keeps track which rows, diagonals and anti-diagonals are already taken by some queen</a:t>
            </a:r>
            <a:endParaRPr/>
          </a:p>
          <a:p>
            <a:pPr indent="-342900" lvl="0" marL="457200" rtl="0" algn="l">
              <a:spcBef>
                <a:spcPts val="0"/>
              </a:spcBef>
              <a:spcAft>
                <a:spcPts val="0"/>
              </a:spcAft>
              <a:buSzPts val="1800"/>
              <a:buChar char="●"/>
            </a:pPr>
            <a:r>
              <a:rPr lang="en"/>
              <a:t>Turn O(</a:t>
            </a:r>
            <a:r>
              <a:rPr i="1" lang="en"/>
              <a:t>n</a:t>
            </a:r>
            <a:r>
              <a:rPr lang="en"/>
              <a:t>) check into O(1) check, for an order of magnitude speedup</a:t>
            </a:r>
            <a:endParaRPr/>
          </a:p>
          <a:p>
            <a:pPr indent="-342900" lvl="0" marL="457200" rtl="0" algn="l">
              <a:spcBef>
                <a:spcPts val="0"/>
              </a:spcBef>
              <a:spcAft>
                <a:spcPts val="0"/>
              </a:spcAft>
              <a:buSzPts val="1800"/>
              <a:buChar char="●"/>
            </a:pPr>
            <a:r>
              <a:rPr lang="en"/>
              <a:t>In a sense this auxiliary data structure is redundant, since its contents are entailed by the partial assignment of variables performed so far</a:t>
            </a:r>
            <a:endParaRPr/>
          </a:p>
          <a:p>
            <a:pPr indent="-342900" lvl="0" marL="457200" rtl="0" algn="l">
              <a:spcBef>
                <a:spcPts val="0"/>
              </a:spcBef>
              <a:spcAft>
                <a:spcPts val="0"/>
              </a:spcAft>
              <a:buSzPts val="1800"/>
              <a:buChar char="●"/>
            </a:pPr>
            <a:r>
              <a:rPr lang="en"/>
              <a:t>Trading small extra memory for lots of time is a good trade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Moravec's Paradox</a:t>
            </a:r>
            <a:endParaRPr/>
          </a:p>
        </p:txBody>
      </p:sp>
      <p:sp>
        <p:nvSpPr>
          <p:cNvPr id="109" name="Google Shape;109;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Humans are good in operating in unknown </a:t>
            </a:r>
            <a:r>
              <a:rPr lang="en"/>
              <a:t>physical reality, but need to be heavily trained to think in abstractions</a:t>
            </a:r>
            <a:endParaRPr/>
          </a:p>
          <a:p>
            <a:pPr indent="-342900" lvl="0" marL="457200" rtl="0" algn="l">
              <a:spcBef>
                <a:spcPts val="0"/>
              </a:spcBef>
              <a:spcAft>
                <a:spcPts val="0"/>
              </a:spcAft>
              <a:buSzPts val="1800"/>
              <a:buChar char="●"/>
            </a:pPr>
            <a:r>
              <a:rPr lang="en"/>
              <a:t>Computers are the opposite of this, so they work best in problems that can be fully abstracted away from the underlying physical media, warts and all</a:t>
            </a:r>
            <a:endParaRPr/>
          </a:p>
          <a:p>
            <a:pPr indent="-342900" lvl="0" marL="457200" rtl="0" algn="l">
              <a:spcBef>
                <a:spcPts val="0"/>
              </a:spcBef>
              <a:spcAft>
                <a:spcPts val="0"/>
              </a:spcAft>
              <a:buSzPts val="1800"/>
              <a:buChar char="●"/>
            </a:pPr>
            <a:r>
              <a:rPr lang="en"/>
              <a:t>Moravec's Paradox is the observation that even though computers can play chess and other games better than humans, they can't do simple things that any healthy five year old is expected to do</a:t>
            </a:r>
            <a:endParaRPr/>
          </a:p>
          <a:p>
            <a:pPr indent="-342900" lvl="0" marL="457200" rtl="0" algn="l">
              <a:spcBef>
                <a:spcPts val="0"/>
              </a:spcBef>
              <a:spcAft>
                <a:spcPts val="0"/>
              </a:spcAft>
              <a:buSzPts val="1800"/>
              <a:buChar char="●"/>
            </a:pPr>
            <a:r>
              <a:rPr lang="en"/>
              <a:t>Computers can't "walk and chew gum at the same time"</a:t>
            </a:r>
            <a:endParaRPr/>
          </a:p>
          <a:p>
            <a:pPr indent="-342900" lvl="0" marL="457200" rtl="0" algn="l">
              <a:spcBef>
                <a:spcPts val="0"/>
              </a:spcBef>
              <a:spcAft>
                <a:spcPts val="0"/>
              </a:spcAft>
              <a:buSzPts val="1800"/>
              <a:buChar char="●"/>
            </a:pPr>
            <a:r>
              <a:rPr lang="en"/>
              <a:t>We are good at catching frisbees, despite not being so good in solving differential equations that govern their flight paths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Updating and Downdating Auxiliary Data Structure</a:t>
            </a:r>
            <a:endParaRPr/>
          </a:p>
        </p:txBody>
      </p:sp>
      <p:sp>
        <p:nvSpPr>
          <p:cNvPr id="378" name="Google Shape;378;p6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a:t>
            </a:r>
            <a:r>
              <a:rPr lang="en"/>
              <a:t>each</a:t>
            </a:r>
            <a:r>
              <a:rPr lang="en"/>
              <a:t> assignment of the next unassigned variable, this auxiliary data structure must be updated to reflect the new reality of partial assignment</a:t>
            </a:r>
            <a:endParaRPr/>
          </a:p>
          <a:p>
            <a:pPr indent="-342900" lvl="0" marL="457200" rtl="0" algn="l">
              <a:spcBef>
                <a:spcPts val="0"/>
              </a:spcBef>
              <a:spcAft>
                <a:spcPts val="0"/>
              </a:spcAft>
              <a:buSzPts val="1800"/>
              <a:buChar char="●"/>
            </a:pPr>
            <a:r>
              <a:rPr lang="en"/>
              <a:t>Once the recursive filling of rest of the variables returns and that variable is unassigned again, the data </a:t>
            </a:r>
            <a:r>
              <a:rPr lang="en"/>
              <a:t>structure must be downdated to its previous state</a:t>
            </a:r>
            <a:endParaRPr/>
          </a:p>
          <a:p>
            <a:pPr indent="-342900" lvl="0" marL="457200" rtl="0" algn="l">
              <a:spcBef>
                <a:spcPts val="0"/>
              </a:spcBef>
              <a:spcAft>
                <a:spcPts val="0"/>
              </a:spcAft>
              <a:buSzPts val="1800"/>
              <a:buChar char="●"/>
            </a:pPr>
            <a:r>
              <a:rPr lang="en"/>
              <a:t>Often this is just inverse of the updating statements, but not always</a:t>
            </a:r>
            <a:endParaRPr/>
          </a:p>
          <a:p>
            <a:pPr indent="-342900" lvl="0" marL="457200" rtl="0" algn="l">
              <a:spcBef>
                <a:spcPts val="0"/>
              </a:spcBef>
              <a:spcAft>
                <a:spcPts val="0"/>
              </a:spcAft>
              <a:buSzPts val="1800"/>
              <a:buChar char="●"/>
            </a:pPr>
            <a:r>
              <a:rPr lang="en"/>
              <a:t>A global undo stack is a technique that always works</a:t>
            </a:r>
            <a:endParaRPr/>
          </a:p>
          <a:p>
            <a:pPr indent="-342900" lvl="0" marL="457200" rtl="0" algn="l">
              <a:spcBef>
                <a:spcPts val="0"/>
              </a:spcBef>
              <a:spcAft>
                <a:spcPts val="0"/>
              </a:spcAft>
              <a:buSzPts val="1800"/>
              <a:buChar char="●"/>
            </a:pPr>
            <a:r>
              <a:rPr lang="en"/>
              <a:t>During update after variable assignments, push into undo stack the instructions required to reverse that update, somehow encoded to ints</a:t>
            </a:r>
            <a:endParaRPr/>
          </a:p>
          <a:p>
            <a:pPr indent="-342900" lvl="0" marL="457200" rtl="0" algn="l">
              <a:spcBef>
                <a:spcPts val="0"/>
              </a:spcBef>
              <a:spcAft>
                <a:spcPts val="0"/>
              </a:spcAft>
              <a:buSzPts val="1800"/>
              <a:buChar char="●"/>
            </a:pPr>
            <a:r>
              <a:rPr lang="en"/>
              <a:t>After unassigning that variable again, pop and execute those instructions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Dancing Links</a:t>
            </a:r>
            <a:endParaRPr/>
          </a:p>
        </p:txBody>
      </p:sp>
      <p:sp>
        <p:nvSpPr>
          <p:cNvPr id="384" name="Google Shape;384;p6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problems that fill an array with some permutation of values from 0 to </a:t>
            </a:r>
            <a:r>
              <a:rPr i="1" lang="en"/>
              <a:t>n</a:t>
            </a:r>
            <a:r>
              <a:rPr lang="en"/>
              <a:t>–1, the Dancing Links technique by Donald Knuth allows the remaining values for </a:t>
            </a:r>
            <a:r>
              <a:rPr lang="en"/>
              <a:t>the</a:t>
            </a:r>
            <a:r>
              <a:rPr lang="en"/>
              <a:t> current </a:t>
            </a:r>
            <a:r>
              <a:rPr lang="en"/>
              <a:t>variable</a:t>
            </a:r>
            <a:r>
              <a:rPr lang="en"/>
              <a:t> updated, downdated and iterated over efficiently</a:t>
            </a:r>
            <a:endParaRPr/>
          </a:p>
          <a:p>
            <a:pPr indent="-342900" lvl="0" marL="457200" rtl="0" algn="l">
              <a:spcBef>
                <a:spcPts val="0"/>
              </a:spcBef>
              <a:spcAft>
                <a:spcPts val="0"/>
              </a:spcAft>
              <a:buSzPts val="1800"/>
              <a:buChar char="●"/>
            </a:pPr>
            <a:r>
              <a:rPr lang="en"/>
              <a:t>Initially, all the values 0 to </a:t>
            </a:r>
            <a:r>
              <a:rPr i="1" lang="en"/>
              <a:t>n</a:t>
            </a:r>
            <a:r>
              <a:rPr lang="en"/>
              <a:t>–1 are arranged in a cyclic, doubly linked list with an extra sentinel node, as two (</a:t>
            </a:r>
            <a:r>
              <a:rPr i="1" lang="en"/>
              <a:t>n</a:t>
            </a:r>
            <a:r>
              <a:rPr lang="en"/>
              <a:t>+1)-element arrays </a:t>
            </a:r>
            <a:r>
              <a:rPr lang="en">
                <a:latin typeface="Consolas"/>
                <a:ea typeface="Consolas"/>
                <a:cs typeface="Consolas"/>
                <a:sym typeface="Consolas"/>
              </a:rPr>
              <a:t>prev</a:t>
            </a:r>
            <a:r>
              <a:rPr lang="en"/>
              <a:t> and </a:t>
            </a:r>
            <a:r>
              <a:rPr lang="en">
                <a:latin typeface="Consolas"/>
                <a:ea typeface="Consolas"/>
                <a:cs typeface="Consolas"/>
                <a:sym typeface="Consolas"/>
              </a:rPr>
              <a:t>next</a:t>
            </a:r>
            <a:endParaRPr>
              <a:latin typeface="Consolas"/>
              <a:ea typeface="Consolas"/>
              <a:cs typeface="Consolas"/>
              <a:sym typeface="Consolas"/>
            </a:endParaRPr>
          </a:p>
          <a:p>
            <a:pPr indent="-342900" lvl="0" marL="457200" rtl="0" algn="l">
              <a:spcBef>
                <a:spcPts val="0"/>
              </a:spcBef>
              <a:spcAft>
                <a:spcPts val="0"/>
              </a:spcAft>
              <a:buSzPts val="1800"/>
              <a:buChar char="●"/>
            </a:pPr>
            <a:r>
              <a:rPr lang="en"/>
              <a:t>When value </a:t>
            </a:r>
            <a:r>
              <a:rPr i="1" lang="en"/>
              <a:t>i</a:t>
            </a:r>
            <a:r>
              <a:rPr lang="en"/>
              <a:t> is assigned to current variable, it is </a:t>
            </a:r>
            <a:r>
              <a:rPr lang="en"/>
              <a:t>O(1) </a:t>
            </a:r>
            <a:r>
              <a:rPr lang="en"/>
              <a:t>removed from this list</a:t>
            </a:r>
            <a:endParaRPr/>
          </a:p>
          <a:p>
            <a:pPr indent="-342900" lvl="0" marL="457200" rtl="0" algn="l">
              <a:spcBef>
                <a:spcPts val="0"/>
              </a:spcBef>
              <a:spcAft>
                <a:spcPts val="0"/>
              </a:spcAft>
              <a:buSzPts val="1800"/>
              <a:buChar char="●"/>
            </a:pPr>
            <a:r>
              <a:rPr lang="en"/>
              <a:t>Genius flash of insight: </a:t>
            </a:r>
            <a:r>
              <a:rPr lang="en"/>
              <a:t>when</a:t>
            </a:r>
            <a:r>
              <a:rPr lang="en"/>
              <a:t> that variable is unassigned, node </a:t>
            </a:r>
            <a:r>
              <a:rPr i="1" lang="en"/>
              <a:t>i</a:t>
            </a:r>
            <a:r>
              <a:rPr lang="en"/>
              <a:t> can </a:t>
            </a:r>
            <a:r>
              <a:rPr lang="en"/>
              <a:t>also </a:t>
            </a:r>
            <a:r>
              <a:rPr lang="en"/>
              <a:t>be restored back to its previous location in O(1) time!</a:t>
            </a:r>
            <a:endParaRPr/>
          </a:p>
          <a:p>
            <a:pPr indent="-342900" lvl="0" marL="457200" rtl="0" algn="l">
              <a:spcBef>
                <a:spcPts val="0"/>
              </a:spcBef>
              <a:spcAft>
                <a:spcPts val="0"/>
              </a:spcAft>
              <a:buSzPts val="1800"/>
              <a:buChar char="●"/>
            </a:pPr>
            <a:r>
              <a:rPr lang="en"/>
              <a:t>Iterating </a:t>
            </a:r>
            <a:r>
              <a:rPr i="1" lang="en"/>
              <a:t>m</a:t>
            </a:r>
            <a:r>
              <a:rPr lang="en"/>
              <a:t> values for current variable now takes O(</a:t>
            </a:r>
            <a:r>
              <a:rPr i="1" lang="en"/>
              <a:t>m</a:t>
            </a:r>
            <a:r>
              <a:rPr lang="en"/>
              <a: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Backtracking Without Recursion</a:t>
            </a:r>
            <a:endParaRPr/>
          </a:p>
        </p:txBody>
      </p:sp>
      <p:sp>
        <p:nvSpPr>
          <p:cNvPr id="390" name="Google Shape;390;p6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Realistic instances of CSP's can these days have hundreds of thousands of variables and constraints</a:t>
            </a:r>
            <a:endParaRPr/>
          </a:p>
          <a:p>
            <a:pPr indent="-342900" lvl="0" marL="457200" rtl="0" algn="l">
              <a:spcBef>
                <a:spcPts val="0"/>
              </a:spcBef>
              <a:spcAft>
                <a:spcPts val="0"/>
              </a:spcAft>
              <a:buSzPts val="1800"/>
              <a:buChar char="●"/>
            </a:pPr>
            <a:r>
              <a:rPr lang="en"/>
              <a:t>Recursive backtracking algorithm will surely die with a stack overflow</a:t>
            </a:r>
            <a:endParaRPr/>
          </a:p>
          <a:p>
            <a:pPr indent="-342900" lvl="0" marL="457200" rtl="0" algn="l">
              <a:spcBef>
                <a:spcPts val="0"/>
              </a:spcBef>
              <a:spcAft>
                <a:spcPts val="0"/>
              </a:spcAft>
              <a:buSzPts val="1800"/>
              <a:buChar char="●"/>
            </a:pPr>
            <a:r>
              <a:rPr lang="en"/>
              <a:t>Backtracking can be implemented non-recursively as a single while-loop, easiest to explain assuming variable array is filled left to right</a:t>
            </a:r>
            <a:endParaRPr/>
          </a:p>
          <a:p>
            <a:pPr indent="-342900" lvl="0" marL="457200" rtl="0" algn="l">
              <a:spcBef>
                <a:spcPts val="0"/>
              </a:spcBef>
              <a:spcAft>
                <a:spcPts val="0"/>
              </a:spcAft>
              <a:buSzPts val="1800"/>
              <a:buChar char="●"/>
            </a:pPr>
            <a:r>
              <a:rPr lang="en"/>
              <a:t>The loop keeps track of the variable </a:t>
            </a:r>
            <a:r>
              <a:rPr i="1" lang="en"/>
              <a:t>k</a:t>
            </a:r>
            <a:r>
              <a:rPr lang="en"/>
              <a:t> that it is currently at, initially 0</a:t>
            </a:r>
            <a:endParaRPr/>
          </a:p>
          <a:p>
            <a:pPr indent="-342900" lvl="0" marL="457200" rtl="0" algn="l">
              <a:spcBef>
                <a:spcPts val="0"/>
              </a:spcBef>
              <a:spcAft>
                <a:spcPts val="0"/>
              </a:spcAft>
              <a:buSzPts val="1800"/>
              <a:buChar char="●"/>
            </a:pPr>
            <a:r>
              <a:rPr lang="en"/>
              <a:t>If </a:t>
            </a:r>
            <a:r>
              <a:rPr lang="en"/>
              <a:t>variable</a:t>
            </a:r>
            <a:r>
              <a:rPr lang="en"/>
              <a:t> </a:t>
            </a:r>
            <a:r>
              <a:rPr i="1" lang="en"/>
              <a:t>k</a:t>
            </a:r>
            <a:r>
              <a:rPr lang="en"/>
              <a:t> has possible values remaining, assign first value and increment </a:t>
            </a:r>
            <a:r>
              <a:rPr i="1" lang="en"/>
              <a:t>k</a:t>
            </a:r>
            <a:endParaRPr i="1"/>
          </a:p>
          <a:p>
            <a:pPr indent="-342900" lvl="0" marL="457200" rtl="0" algn="l">
              <a:spcBef>
                <a:spcPts val="0"/>
              </a:spcBef>
              <a:spcAft>
                <a:spcPts val="0"/>
              </a:spcAft>
              <a:buSzPts val="1800"/>
              <a:buChar char="●"/>
            </a:pPr>
            <a:r>
              <a:rPr lang="en"/>
              <a:t>Otherwise, unassign and decrement </a:t>
            </a:r>
            <a:r>
              <a:rPr i="1" lang="en"/>
              <a:t>k</a:t>
            </a:r>
            <a:r>
              <a:rPr lang="en"/>
              <a:t> to go back to previous variable</a:t>
            </a:r>
            <a:endParaRPr/>
          </a:p>
          <a:p>
            <a:pPr indent="-342900" lvl="0" marL="457200" rtl="0" algn="l">
              <a:spcBef>
                <a:spcPts val="0"/>
              </a:spcBef>
              <a:spcAft>
                <a:spcPts val="0"/>
              </a:spcAft>
              <a:buSzPts val="1800"/>
              <a:buChar char="●"/>
            </a:pPr>
            <a:r>
              <a:rPr lang="en"/>
              <a:t>When </a:t>
            </a:r>
            <a:r>
              <a:rPr i="1" lang="en"/>
              <a:t>k</a:t>
            </a:r>
            <a:r>
              <a:rPr lang="en"/>
              <a:t> = </a:t>
            </a:r>
            <a:r>
              <a:rPr i="1" lang="en"/>
              <a:t>d</a:t>
            </a:r>
            <a:r>
              <a:rPr lang="en"/>
              <a:t> so that all variables have been filled, </a:t>
            </a:r>
            <a:r>
              <a:rPr lang="en">
                <a:latin typeface="Consolas"/>
                <a:ea typeface="Consolas"/>
                <a:cs typeface="Consolas"/>
                <a:sym typeface="Consolas"/>
              </a:rPr>
              <a:t>yield</a:t>
            </a:r>
            <a:r>
              <a:rPr lang="en"/>
              <a:t> the current solution</a:t>
            </a:r>
            <a:endParaRPr/>
          </a:p>
          <a:p>
            <a:pPr indent="-342900" lvl="0" marL="457200" rtl="0" algn="l">
              <a:spcBef>
                <a:spcPts val="0"/>
              </a:spcBef>
              <a:spcAft>
                <a:spcPts val="0"/>
              </a:spcAft>
              <a:buSzPts val="1800"/>
              <a:buChar char="●"/>
            </a:pPr>
            <a:r>
              <a:rPr lang="en"/>
              <a:t>Easy to go do something else, and then continue generating more solutions</a:t>
            </a:r>
            <a:endParaRPr/>
          </a:p>
          <a:p>
            <a:pPr indent="0" lvl="0" marL="0" rtl="0" algn="l">
              <a:spcBef>
                <a:spcPts val="1200"/>
              </a:spcBef>
              <a:spcAft>
                <a:spcPts val="120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Genetic Algorithms</a:t>
            </a:r>
            <a:endParaRPr/>
          </a:p>
        </p:txBody>
      </p:sp>
      <p:sp>
        <p:nvSpPr>
          <p:cNvPr id="396" name="Google Shape;396;p6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Technique for optimization problems where each variable assignment is legal, but their costs are different</a:t>
            </a:r>
            <a:endParaRPr/>
          </a:p>
          <a:p>
            <a:pPr indent="-342900" lvl="0" marL="457200" rtl="0" algn="l">
              <a:spcBef>
                <a:spcPts val="0"/>
              </a:spcBef>
              <a:spcAft>
                <a:spcPts val="0"/>
              </a:spcAft>
              <a:buSzPts val="1800"/>
              <a:buChar char="●"/>
            </a:pPr>
            <a:r>
              <a:rPr lang="en"/>
              <a:t>Maintain a population of solution candidates, called a generation</a:t>
            </a:r>
            <a:endParaRPr/>
          </a:p>
          <a:p>
            <a:pPr indent="-342900" lvl="0" marL="457200" rtl="0" algn="l">
              <a:spcBef>
                <a:spcPts val="0"/>
              </a:spcBef>
              <a:spcAft>
                <a:spcPts val="0"/>
              </a:spcAft>
              <a:buSzPts val="1800"/>
              <a:buChar char="●"/>
            </a:pPr>
            <a:r>
              <a:rPr lang="en"/>
              <a:t>Use each generation to produce the next generation of solutions</a:t>
            </a:r>
            <a:endParaRPr/>
          </a:p>
          <a:p>
            <a:pPr indent="-342900" lvl="0" marL="457200" rtl="0" algn="l">
              <a:spcBef>
                <a:spcPts val="0"/>
              </a:spcBef>
              <a:spcAft>
                <a:spcPts val="0"/>
              </a:spcAft>
              <a:buSzPts val="1800"/>
              <a:buChar char="●"/>
            </a:pPr>
            <a:r>
              <a:rPr lang="en"/>
              <a:t>Repeatedly choose two solutions from the current generation, somehow statistically favouring solutions that have a higher fitness</a:t>
            </a:r>
            <a:endParaRPr/>
          </a:p>
          <a:p>
            <a:pPr indent="-342900" lvl="0" marL="457200" rtl="0" algn="l">
              <a:spcBef>
                <a:spcPts val="0"/>
              </a:spcBef>
              <a:spcAft>
                <a:spcPts val="0"/>
              </a:spcAft>
              <a:buSzPts val="1800"/>
              <a:buChar char="●"/>
            </a:pPr>
            <a:r>
              <a:rPr lang="en"/>
              <a:t>Combine these two solutions with crossover to create two new solutions</a:t>
            </a:r>
            <a:endParaRPr/>
          </a:p>
          <a:p>
            <a:pPr indent="-342900" lvl="0" marL="457200" rtl="0" algn="l">
              <a:spcBef>
                <a:spcPts val="0"/>
              </a:spcBef>
              <a:spcAft>
                <a:spcPts val="0"/>
              </a:spcAft>
              <a:buSzPts val="1800"/>
              <a:buChar char="●"/>
            </a:pPr>
            <a:r>
              <a:rPr lang="en"/>
              <a:t>Possibly mutate individual </a:t>
            </a:r>
            <a:r>
              <a:rPr lang="en"/>
              <a:t>variables</a:t>
            </a:r>
            <a:r>
              <a:rPr lang="en"/>
              <a:t> randomly with small probability</a:t>
            </a:r>
            <a:endParaRPr/>
          </a:p>
          <a:p>
            <a:pPr indent="-342900" lvl="0" marL="457200" rtl="0" algn="l">
              <a:spcBef>
                <a:spcPts val="0"/>
              </a:spcBef>
              <a:spcAft>
                <a:spcPts val="0"/>
              </a:spcAft>
              <a:buSzPts val="1800"/>
              <a:buChar char="●"/>
            </a:pPr>
            <a:r>
              <a:rPr lang="en"/>
              <a:t>Iterate new populations until "good enough" solution appears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Block Lemma</a:t>
            </a:r>
            <a:endParaRPr/>
          </a:p>
        </p:txBody>
      </p:sp>
      <p:sp>
        <p:nvSpPr>
          <p:cNvPr id="402" name="Google Shape;402;p6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 Free Lunch" theorem of search algorithms says that over all possible search problems, every search algorithm is equally good</a:t>
            </a:r>
            <a:endParaRPr/>
          </a:p>
          <a:p>
            <a:pPr indent="-342900" lvl="0" marL="457200" rtl="0" algn="l">
              <a:spcBef>
                <a:spcPts val="0"/>
              </a:spcBef>
              <a:spcAft>
                <a:spcPts val="0"/>
              </a:spcAft>
              <a:buSzPts val="1800"/>
              <a:buChar char="●"/>
            </a:pPr>
            <a:r>
              <a:rPr lang="en"/>
              <a:t>Should use a search algorithm that "fits" the underlying fitness landscape in that its moves correctly towards optimal solutions based on the information that it gets from current solution</a:t>
            </a:r>
            <a:endParaRPr/>
          </a:p>
          <a:p>
            <a:pPr indent="-342900" lvl="0" marL="457200" rtl="0" algn="l">
              <a:spcBef>
                <a:spcPts val="0"/>
              </a:spcBef>
              <a:spcAft>
                <a:spcPts val="0"/>
              </a:spcAft>
              <a:buSzPts val="1800"/>
              <a:buChar char="●"/>
            </a:pPr>
            <a:r>
              <a:rPr lang="en"/>
              <a:t>Genetic algorithms work for problems that have a "building block" property: solutions with given partial building </a:t>
            </a:r>
            <a:r>
              <a:rPr lang="en"/>
              <a:t>block</a:t>
            </a:r>
            <a:r>
              <a:rPr lang="en"/>
              <a:t> are better than average</a:t>
            </a:r>
            <a:endParaRPr/>
          </a:p>
          <a:p>
            <a:pPr indent="-342900" lvl="0" marL="457200" rtl="0" algn="l">
              <a:spcBef>
                <a:spcPts val="0"/>
              </a:spcBef>
              <a:spcAft>
                <a:spcPts val="0"/>
              </a:spcAft>
              <a:buSzPts val="1800"/>
              <a:buChar char="●"/>
            </a:pPr>
            <a:r>
              <a:rPr lang="en"/>
              <a:t>Search will direct towards creating and maintaining these building blocks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Variations of Genetic Algorithm</a:t>
            </a:r>
            <a:endParaRPr/>
          </a:p>
        </p:txBody>
      </p:sp>
      <p:sp>
        <p:nvSpPr>
          <p:cNvPr id="408" name="Google Shape;408;p6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Instead of normal one-point crossover to combine two solutions, use two-point, three-point, or higher crossover</a:t>
            </a:r>
            <a:endParaRPr/>
          </a:p>
          <a:p>
            <a:pPr indent="-342900" lvl="0" marL="457200" rtl="0" algn="l">
              <a:spcBef>
                <a:spcPts val="0"/>
              </a:spcBef>
              <a:spcAft>
                <a:spcPts val="0"/>
              </a:spcAft>
              <a:buSzPts val="1800"/>
              <a:buChar char="●"/>
            </a:pPr>
            <a:r>
              <a:rPr lang="en"/>
              <a:t>Variations of crossover to maintain legality of solutions in problems such as travelling salesman</a:t>
            </a:r>
            <a:endParaRPr/>
          </a:p>
          <a:p>
            <a:pPr indent="-342900" lvl="0" marL="457200" rtl="0" algn="l">
              <a:spcBef>
                <a:spcPts val="0"/>
              </a:spcBef>
              <a:spcAft>
                <a:spcPts val="0"/>
              </a:spcAft>
              <a:buSzPts val="1800"/>
              <a:buChar char="●"/>
            </a:pPr>
            <a:r>
              <a:rPr lang="en"/>
              <a:t>Elitism copies the </a:t>
            </a:r>
            <a:r>
              <a:rPr i="1" lang="en"/>
              <a:t>k</a:t>
            </a:r>
            <a:r>
              <a:rPr lang="en"/>
              <a:t> best solutions of current generation to next</a:t>
            </a:r>
            <a:endParaRPr/>
          </a:p>
          <a:p>
            <a:pPr indent="-342900" lvl="0" marL="457200" rtl="0" algn="l">
              <a:spcBef>
                <a:spcPts val="0"/>
              </a:spcBef>
              <a:spcAft>
                <a:spcPts val="0"/>
              </a:spcAft>
              <a:buSzPts val="1800"/>
              <a:buChar char="●"/>
            </a:pPr>
            <a:r>
              <a:rPr lang="en"/>
              <a:t>If the cost function isn't explicit, but it's possible to compare two solutions, can use tournament selection (akin to a cup tournament)</a:t>
            </a:r>
            <a:endParaRPr/>
          </a:p>
          <a:p>
            <a:pPr indent="-342900" lvl="0" marL="457200" rtl="0" algn="l">
              <a:spcBef>
                <a:spcPts val="0"/>
              </a:spcBef>
              <a:spcAft>
                <a:spcPts val="0"/>
              </a:spcAft>
              <a:buSzPts val="1800"/>
              <a:buChar char="●"/>
            </a:pPr>
            <a:r>
              <a:rPr lang="en"/>
              <a:t>Can maintain multiple populations and evaluate them in parallel, with occasional migration of best solutions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Genetic Programming</a:t>
            </a:r>
            <a:endParaRPr/>
          </a:p>
        </p:txBody>
      </p:sp>
      <p:sp>
        <p:nvSpPr>
          <p:cNvPr id="414" name="Google Shape;414;p6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Generalization of genetic algorithm so that the solutions are programs</a:t>
            </a:r>
            <a:endParaRPr/>
          </a:p>
          <a:p>
            <a:pPr indent="-342900" lvl="0" marL="457200" rtl="0" algn="l">
              <a:spcBef>
                <a:spcPts val="0"/>
              </a:spcBef>
              <a:spcAft>
                <a:spcPts val="0"/>
              </a:spcAft>
              <a:buSzPts val="1800"/>
              <a:buChar char="●"/>
            </a:pPr>
            <a:r>
              <a:rPr lang="en"/>
              <a:t>Suitable for problems for which no analytical solution is known</a:t>
            </a:r>
            <a:endParaRPr/>
          </a:p>
          <a:p>
            <a:pPr indent="-342900" lvl="0" marL="457200" rtl="0" algn="l">
              <a:spcBef>
                <a:spcPts val="0"/>
              </a:spcBef>
              <a:spcAft>
                <a:spcPts val="0"/>
              </a:spcAft>
              <a:buSzPts val="1800"/>
              <a:buChar char="●"/>
            </a:pPr>
            <a:r>
              <a:rPr lang="en"/>
              <a:t>Fitness of a program is measured by giving it a bunch of test cases with known expected correct solutions, and measuring the error of the answers produced by this program over the entire test suite</a:t>
            </a:r>
            <a:endParaRPr/>
          </a:p>
          <a:p>
            <a:pPr indent="-342900" lvl="0" marL="457200" rtl="0" algn="l">
              <a:spcBef>
                <a:spcPts val="0"/>
              </a:spcBef>
              <a:spcAft>
                <a:spcPts val="0"/>
              </a:spcAft>
              <a:buSzPts val="1800"/>
              <a:buChar char="●"/>
            </a:pPr>
            <a:r>
              <a:rPr lang="en"/>
              <a:t>To make crossover possible, solutions are expressed as parse trees</a:t>
            </a:r>
            <a:endParaRPr/>
          </a:p>
          <a:p>
            <a:pPr indent="-342900" lvl="0" marL="457200" rtl="0" algn="l">
              <a:spcBef>
                <a:spcPts val="0"/>
              </a:spcBef>
              <a:spcAft>
                <a:spcPts val="0"/>
              </a:spcAft>
              <a:buSzPts val="1800"/>
              <a:buChar char="●"/>
            </a:pPr>
            <a:r>
              <a:rPr lang="en"/>
              <a:t>Crossover of two solutions swaps random subtrees from both parents</a:t>
            </a:r>
            <a:endParaRPr/>
          </a:p>
          <a:p>
            <a:pPr indent="-342900" lvl="0" marL="457200" rtl="0" algn="l">
              <a:spcBef>
                <a:spcPts val="0"/>
              </a:spcBef>
              <a:spcAft>
                <a:spcPts val="0"/>
              </a:spcAft>
              <a:buSzPts val="1800"/>
              <a:buChar char="●"/>
            </a:pPr>
            <a:r>
              <a:rPr lang="en"/>
              <a:t>Mutation replaces randomly chosen subtree with a random subtree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9"/>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7: Propositional Logic</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7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Implicit and Explicit Truths</a:t>
            </a:r>
            <a:endParaRPr/>
          </a:p>
        </p:txBody>
      </p:sp>
      <p:sp>
        <p:nvSpPr>
          <p:cNvPr id="425" name="Google Shape;425;p7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State space techniques generally require environment to be </a:t>
            </a:r>
            <a:r>
              <a:rPr lang="en"/>
              <a:t>fully</a:t>
            </a:r>
            <a:r>
              <a:rPr lang="en"/>
              <a:t> observable</a:t>
            </a:r>
            <a:endParaRPr/>
          </a:p>
          <a:p>
            <a:pPr indent="-342900" lvl="0" marL="457200" rtl="0" algn="l">
              <a:spcBef>
                <a:spcPts val="0"/>
              </a:spcBef>
              <a:spcAft>
                <a:spcPts val="0"/>
              </a:spcAft>
              <a:buSzPts val="1800"/>
              <a:buChar char="●"/>
            </a:pPr>
            <a:r>
              <a:rPr lang="en"/>
              <a:t>State space techniques cannot directly utilize known laws of environment</a:t>
            </a:r>
            <a:endParaRPr/>
          </a:p>
          <a:p>
            <a:pPr indent="-342900" lvl="0" marL="457200" rtl="0" algn="l">
              <a:spcBef>
                <a:spcPts val="0"/>
              </a:spcBef>
              <a:spcAft>
                <a:spcPts val="0"/>
              </a:spcAft>
              <a:buSzPts val="1800"/>
              <a:buChar char="●"/>
            </a:pPr>
            <a:r>
              <a:rPr lang="en"/>
              <a:t>Agent's actions are affected by reality of the environment</a:t>
            </a:r>
            <a:endParaRPr/>
          </a:p>
          <a:p>
            <a:pPr indent="-342900" lvl="0" marL="457200" rtl="0" algn="l">
              <a:spcBef>
                <a:spcPts val="0"/>
              </a:spcBef>
              <a:spcAft>
                <a:spcPts val="0"/>
              </a:spcAft>
              <a:buSzPts val="1800"/>
              <a:buChar char="●"/>
            </a:pPr>
            <a:r>
              <a:rPr lang="en"/>
              <a:t>Reality </a:t>
            </a:r>
            <a:r>
              <a:rPr lang="en"/>
              <a:t>consists</a:t>
            </a:r>
            <a:r>
              <a:rPr lang="en"/>
              <a:t> of explicit (directly observable) parts and implicit parts</a:t>
            </a:r>
            <a:endParaRPr/>
          </a:p>
          <a:p>
            <a:pPr indent="-342900" lvl="0" marL="457200" rtl="0" algn="l">
              <a:spcBef>
                <a:spcPts val="0"/>
              </a:spcBef>
              <a:spcAft>
                <a:spcPts val="0"/>
              </a:spcAft>
              <a:buSzPts val="1800"/>
              <a:buChar char="●"/>
            </a:pPr>
            <a:r>
              <a:rPr lang="en"/>
              <a:t>Implicit truths are still just as "real" as the explicit truths, in that they affect the consequences of actions</a:t>
            </a:r>
            <a:endParaRPr/>
          </a:p>
          <a:p>
            <a:pPr indent="-342900" lvl="0" marL="457200" rtl="0" algn="l">
              <a:spcBef>
                <a:spcPts val="0"/>
              </a:spcBef>
              <a:spcAft>
                <a:spcPts val="0"/>
              </a:spcAft>
              <a:buSzPts val="1800"/>
              <a:buChar char="●"/>
            </a:pPr>
            <a:r>
              <a:rPr lang="en"/>
              <a:t>Implicit </a:t>
            </a:r>
            <a:r>
              <a:rPr lang="en"/>
              <a:t>truths must be reasoned from observed explicit truths along with the "laws of nature" of the environment that bind these together</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7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Worlds and Models</a:t>
            </a:r>
            <a:endParaRPr/>
          </a:p>
        </p:txBody>
      </p:sp>
      <p:sp>
        <p:nvSpPr>
          <p:cNvPr id="431" name="Google Shape;431;p7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logical sentence is not "true" or "false" by itself, but relative to given world</a:t>
            </a:r>
            <a:endParaRPr/>
          </a:p>
          <a:p>
            <a:pPr indent="-342900" lvl="0" marL="457200" rtl="0" algn="l">
              <a:spcBef>
                <a:spcPts val="0"/>
              </a:spcBef>
              <a:spcAft>
                <a:spcPts val="0"/>
              </a:spcAft>
              <a:buSzPts val="1800"/>
              <a:buChar char="●"/>
            </a:pPr>
            <a:r>
              <a:rPr lang="en"/>
              <a:t>The same sentence can be true in one world and false in another world</a:t>
            </a:r>
            <a:endParaRPr/>
          </a:p>
          <a:p>
            <a:pPr indent="-342900" lvl="0" marL="457200" rtl="0" algn="l">
              <a:spcBef>
                <a:spcPts val="0"/>
              </a:spcBef>
              <a:spcAft>
                <a:spcPts val="0"/>
              </a:spcAft>
              <a:buSzPts val="1800"/>
              <a:buChar char="●"/>
            </a:pPr>
            <a:r>
              <a:rPr lang="en"/>
              <a:t>A world in which given set of sentences is true is called a model for that set</a:t>
            </a:r>
            <a:endParaRPr/>
          </a:p>
          <a:p>
            <a:pPr indent="-342900" lvl="0" marL="457200" rtl="0" algn="l">
              <a:spcBef>
                <a:spcPts val="0"/>
              </a:spcBef>
              <a:spcAft>
                <a:spcPts val="0"/>
              </a:spcAft>
              <a:buSzPts val="1800"/>
              <a:buChar char="●"/>
            </a:pPr>
            <a:r>
              <a:rPr lang="en"/>
              <a:t>Sentence that is false in every world is a contradiction</a:t>
            </a:r>
            <a:endParaRPr/>
          </a:p>
          <a:p>
            <a:pPr indent="-342900" lvl="0" marL="457200" rtl="0" algn="l">
              <a:spcBef>
                <a:spcPts val="0"/>
              </a:spcBef>
              <a:spcAft>
                <a:spcPts val="0"/>
              </a:spcAft>
              <a:buSzPts val="1800"/>
              <a:buChar char="●"/>
            </a:pPr>
            <a:r>
              <a:rPr lang="en"/>
              <a:t>Sentence that is true in </a:t>
            </a:r>
            <a:r>
              <a:rPr lang="en"/>
              <a:t>every</a:t>
            </a:r>
            <a:r>
              <a:rPr lang="en"/>
              <a:t> world is valid (tautology)</a:t>
            </a:r>
            <a:endParaRPr/>
          </a:p>
          <a:p>
            <a:pPr indent="-342900" lvl="0" marL="457200" rtl="0" algn="l">
              <a:spcBef>
                <a:spcPts val="0"/>
              </a:spcBef>
              <a:spcAft>
                <a:spcPts val="0"/>
              </a:spcAft>
              <a:buSzPts val="1800"/>
              <a:buChar char="●"/>
            </a:pPr>
            <a:r>
              <a:rPr lang="en"/>
              <a:t>Sentences </a:t>
            </a:r>
            <a:r>
              <a:rPr lang="en"/>
              <a:t>ɸ and ψ are consistent if ɸ ⋀ ψ is not a contradiction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AI-Completeness and Microworlds</a:t>
            </a:r>
            <a:endParaRPr/>
          </a:p>
        </p:txBody>
      </p:sp>
      <p:sp>
        <p:nvSpPr>
          <p:cNvPr id="115" name="Google Shape;115;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parts of reality are connected to each other, there is </a:t>
            </a:r>
            <a:r>
              <a:rPr lang="en"/>
              <a:t>only</a:t>
            </a:r>
            <a:r>
              <a:rPr lang="en"/>
              <a:t> one reality</a:t>
            </a:r>
            <a:endParaRPr/>
          </a:p>
          <a:p>
            <a:pPr indent="-342900" lvl="0" marL="457200" rtl="0" algn="l">
              <a:spcBef>
                <a:spcPts val="0"/>
              </a:spcBef>
              <a:spcAft>
                <a:spcPts val="0"/>
              </a:spcAft>
              <a:buSzPts val="1800"/>
              <a:buChar char="●"/>
            </a:pPr>
            <a:r>
              <a:rPr lang="en"/>
              <a:t>Trying to create a complete model of some part of reality ultimately requires modelling all of reality and its interconnected causes and effects</a:t>
            </a:r>
            <a:endParaRPr/>
          </a:p>
          <a:p>
            <a:pPr indent="-342900" lvl="0" marL="457200" rtl="0" algn="l">
              <a:spcBef>
                <a:spcPts val="0"/>
              </a:spcBef>
              <a:spcAft>
                <a:spcPts val="0"/>
              </a:spcAft>
              <a:buSzPts val="1800"/>
              <a:buChar char="●"/>
            </a:pPr>
            <a:r>
              <a:rPr lang="en"/>
              <a:t>A problem is said to be AI-complete if solving it is computationally equivalent to solving the general artificial intelligence problem</a:t>
            </a:r>
            <a:endParaRPr/>
          </a:p>
          <a:p>
            <a:pPr indent="-342900" lvl="0" marL="457200" rtl="0" algn="l">
              <a:spcBef>
                <a:spcPts val="0"/>
              </a:spcBef>
              <a:spcAft>
                <a:spcPts val="0"/>
              </a:spcAft>
              <a:buSzPts val="1800"/>
              <a:buChar char="●"/>
            </a:pPr>
            <a:r>
              <a:rPr lang="en"/>
              <a:t>In practice, we isolate part of reality into a self-contained microworld</a:t>
            </a:r>
            <a:endParaRPr/>
          </a:p>
          <a:p>
            <a:pPr indent="-342900" lvl="0" marL="457200" rtl="0" algn="l">
              <a:spcBef>
                <a:spcPts val="0"/>
              </a:spcBef>
              <a:spcAft>
                <a:spcPts val="0"/>
              </a:spcAft>
              <a:buSzPts val="1800"/>
              <a:buChar char="●"/>
            </a:pPr>
            <a:r>
              <a:rPr lang="en"/>
              <a:t>Microworld is assumed to be insulated from the rest of reality, or its connections are modelled as statistical randomness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7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 Not Confuse These Three</a:t>
            </a:r>
            <a:endParaRPr/>
          </a:p>
        </p:txBody>
      </p:sp>
      <p:sp>
        <p:nvSpPr>
          <p:cNvPr id="437" name="Google Shape;437;p7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Entailment ɸ ⊨ ψ: In every world where ɸ is true, so is also ψ</a:t>
            </a:r>
            <a:endParaRPr/>
          </a:p>
          <a:p>
            <a:pPr indent="-342900" lvl="0" marL="457200" rtl="0" algn="l">
              <a:spcBef>
                <a:spcPts val="0"/>
              </a:spcBef>
              <a:spcAft>
                <a:spcPts val="0"/>
              </a:spcAft>
              <a:buSzPts val="1800"/>
              <a:buChar char="●"/>
            </a:pPr>
            <a:r>
              <a:rPr lang="en"/>
              <a:t>Entailment looks at semantics and worlds from "God's eye" view</a:t>
            </a:r>
            <a:endParaRPr/>
          </a:p>
          <a:p>
            <a:pPr indent="-342900" lvl="0" marL="457200" rtl="0" algn="l">
              <a:spcBef>
                <a:spcPts val="0"/>
              </a:spcBef>
              <a:spcAft>
                <a:spcPts val="0"/>
              </a:spcAft>
              <a:buSzPts val="1800"/>
              <a:buChar char="●"/>
            </a:pPr>
            <a:r>
              <a:rPr lang="en"/>
              <a:t>Inference ɸ ⊢ ψ: Given formula ɸ as input, mindless machine doing inference can spit out the formula ψ as output</a:t>
            </a:r>
            <a:endParaRPr/>
          </a:p>
          <a:p>
            <a:pPr indent="-342900" lvl="0" marL="457200" rtl="0" algn="l">
              <a:spcBef>
                <a:spcPts val="0"/>
              </a:spcBef>
              <a:spcAft>
                <a:spcPts val="0"/>
              </a:spcAft>
              <a:buSzPts val="1800"/>
              <a:buChar char="●"/>
            </a:pPr>
            <a:r>
              <a:rPr lang="en"/>
              <a:t>Inference looks at what we can program a computational </a:t>
            </a:r>
            <a:r>
              <a:rPr lang="en"/>
              <a:t>device to do</a:t>
            </a:r>
            <a:endParaRPr/>
          </a:p>
          <a:p>
            <a:pPr indent="-342900" lvl="0" marL="457200" rtl="0" algn="l">
              <a:spcBef>
                <a:spcPts val="0"/>
              </a:spcBef>
              <a:spcAft>
                <a:spcPts val="0"/>
              </a:spcAft>
              <a:buSzPts val="1800"/>
              <a:buChar char="●"/>
            </a:pPr>
            <a:r>
              <a:rPr lang="en"/>
              <a:t>Implication ɸ ⇒ ψ: Express the notion of "If ɸ, then ψ" as a sentence inside the logic itself</a:t>
            </a:r>
            <a:endParaRPr/>
          </a:p>
          <a:p>
            <a:pPr indent="-342900" lvl="0" marL="457200" rtl="0" algn="l">
              <a:spcBef>
                <a:spcPts val="0"/>
              </a:spcBef>
              <a:spcAft>
                <a:spcPts val="0"/>
              </a:spcAft>
              <a:buSzPts val="1800"/>
              <a:buChar char="●"/>
            </a:pPr>
            <a:r>
              <a:rPr lang="en"/>
              <a:t>Nothing but intuitive syntactic sugar for sentence not-ɸ or ψ</a:t>
            </a:r>
            <a:endParaRPr/>
          </a:p>
          <a:p>
            <a:pPr indent="-342900" lvl="0" marL="457200" rtl="0" algn="l">
              <a:spcBef>
                <a:spcPts val="0"/>
              </a:spcBef>
              <a:spcAft>
                <a:spcPts val="0"/>
              </a:spcAft>
              <a:buSzPts val="1800"/>
              <a:buChar char="●"/>
            </a:pPr>
            <a:r>
              <a:rPr lang="en"/>
              <a:t>Do not hallucinate a causal relationship between ɸ and ψ</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Bivalence</a:t>
            </a:r>
            <a:endParaRPr/>
          </a:p>
        </p:txBody>
      </p:sp>
      <p:sp>
        <p:nvSpPr>
          <p:cNvPr id="443" name="Google Shape;443;p7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Semantic property of logic in that every </a:t>
            </a:r>
            <a:r>
              <a:rPr lang="en"/>
              <a:t>sentence</a:t>
            </a:r>
            <a:r>
              <a:rPr lang="en"/>
              <a:t> is either true or false in the given world, there is no third alternative</a:t>
            </a:r>
            <a:endParaRPr/>
          </a:p>
          <a:p>
            <a:pPr indent="-342900" lvl="0" marL="457200" rtl="0" algn="l">
              <a:spcBef>
                <a:spcPts val="0"/>
              </a:spcBef>
              <a:spcAft>
                <a:spcPts val="0"/>
              </a:spcAft>
              <a:buSzPts val="1800"/>
              <a:buChar char="●"/>
            </a:pPr>
            <a:r>
              <a:rPr lang="en"/>
              <a:t>Hold for propositional and predicate logic: E</a:t>
            </a:r>
            <a:r>
              <a:rPr lang="en"/>
              <a:t>xactly</a:t>
            </a:r>
            <a:r>
              <a:rPr lang="en"/>
              <a:t> one of the formulas ɸ and not-ɸ is true in the given world, by definition</a:t>
            </a:r>
            <a:endParaRPr/>
          </a:p>
          <a:p>
            <a:pPr indent="-342900" lvl="0" marL="457200" rtl="0" algn="l">
              <a:spcBef>
                <a:spcPts val="0"/>
              </a:spcBef>
              <a:spcAft>
                <a:spcPts val="0"/>
              </a:spcAft>
              <a:buSzPts val="1800"/>
              <a:buChar char="●"/>
            </a:pPr>
            <a:r>
              <a:rPr lang="en"/>
              <a:t>Does not hold for three- or multivalued logics, especially fuzzy logic</a:t>
            </a:r>
            <a:endParaRPr/>
          </a:p>
          <a:p>
            <a:pPr indent="-342900" lvl="0" marL="457200" rtl="0" algn="l">
              <a:spcBef>
                <a:spcPts val="0"/>
              </a:spcBef>
              <a:spcAft>
                <a:spcPts val="0"/>
              </a:spcAft>
              <a:buSzPts val="1800"/>
              <a:buChar char="●"/>
            </a:pPr>
            <a:r>
              <a:rPr lang="en"/>
              <a:t>In Bayesian probability, formula ɸ is either true or false in the given world, but our degree of belief in it can vary in range [0, 1]</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Law of Excluded Middle</a:t>
            </a:r>
            <a:endParaRPr/>
          </a:p>
        </p:txBody>
      </p:sp>
      <p:sp>
        <p:nvSpPr>
          <p:cNvPr id="449" name="Google Shape;449;p7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Often confused with bivalence</a:t>
            </a:r>
            <a:endParaRPr/>
          </a:p>
          <a:p>
            <a:pPr indent="-342900" lvl="0" marL="457200" rtl="0" algn="l">
              <a:spcBef>
                <a:spcPts val="0"/>
              </a:spcBef>
              <a:spcAft>
                <a:spcPts val="0"/>
              </a:spcAft>
              <a:buSzPts val="1800"/>
              <a:buChar char="●"/>
            </a:pPr>
            <a:r>
              <a:rPr lang="en"/>
              <a:t>A syntactic </a:t>
            </a:r>
            <a:r>
              <a:rPr lang="en"/>
              <a:t>property</a:t>
            </a:r>
            <a:r>
              <a:rPr lang="en"/>
              <a:t> of logic, not semantic property</a:t>
            </a:r>
            <a:endParaRPr/>
          </a:p>
          <a:p>
            <a:pPr indent="-342900" lvl="0" marL="457200" rtl="0" algn="l">
              <a:spcBef>
                <a:spcPts val="0"/>
              </a:spcBef>
              <a:spcAft>
                <a:spcPts val="0"/>
              </a:spcAft>
              <a:buSzPts val="1800"/>
              <a:buChar char="●"/>
            </a:pPr>
            <a:r>
              <a:rPr lang="en"/>
              <a:t>Any formula of form </a:t>
            </a:r>
            <a:r>
              <a:rPr lang="en"/>
              <a:t>ɸ or not-ɸ is true in every world by virtue of its form</a:t>
            </a:r>
            <a:endParaRPr/>
          </a:p>
          <a:p>
            <a:pPr indent="-342900" lvl="0" marL="457200" rtl="0" algn="l">
              <a:spcBef>
                <a:spcPts val="0"/>
              </a:spcBef>
              <a:spcAft>
                <a:spcPts val="0"/>
              </a:spcAft>
              <a:buSzPts val="1800"/>
              <a:buChar char="●"/>
            </a:pPr>
            <a:r>
              <a:rPr lang="en"/>
              <a:t>Need to be able to determine if two formulas ɸ and ψ are logically equivalent to determine if formula ɸ or not-ψ is valid</a:t>
            </a:r>
            <a:endParaRPr/>
          </a:p>
          <a:p>
            <a:pPr indent="-342900" lvl="0" marL="457200" rtl="0" algn="l">
              <a:spcBef>
                <a:spcPts val="0"/>
              </a:spcBef>
              <a:spcAft>
                <a:spcPts val="0"/>
              </a:spcAft>
              <a:buSzPts val="1800"/>
              <a:buChar char="●"/>
            </a:pPr>
            <a:r>
              <a:rPr lang="en"/>
              <a:t>Holds for propositional and predicate logics, and Bayesian probabilities</a:t>
            </a:r>
            <a:endParaRPr/>
          </a:p>
          <a:p>
            <a:pPr indent="-342900" lvl="0" marL="457200" rtl="0" algn="l">
              <a:spcBef>
                <a:spcPts val="0"/>
              </a:spcBef>
              <a:spcAft>
                <a:spcPts val="0"/>
              </a:spcAft>
              <a:buSzPts val="1800"/>
              <a:buChar char="●"/>
            </a:pPr>
            <a:r>
              <a:rPr lang="en"/>
              <a:t>May or may not hold for three-valued logics with truth value "undetermined"</a:t>
            </a:r>
            <a:endParaRPr/>
          </a:p>
          <a:p>
            <a:pPr indent="-342900" lvl="0" marL="457200" rtl="0" algn="l">
              <a:spcBef>
                <a:spcPts val="0"/>
              </a:spcBef>
              <a:spcAft>
                <a:spcPts val="0"/>
              </a:spcAft>
              <a:buSzPts val="1800"/>
              <a:buChar char="●"/>
            </a:pPr>
            <a:r>
              <a:rPr lang="en"/>
              <a:t>Does not hold for fuzzy logics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Truth Functionality</a:t>
            </a:r>
            <a:endParaRPr/>
          </a:p>
        </p:txBody>
      </p:sp>
      <p:sp>
        <p:nvSpPr>
          <p:cNvPr id="455" name="Google Shape;455;p7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Logic is said to be truth functional if the truth value of a formula is determined by the truth values of its subformulas</a:t>
            </a:r>
            <a:endParaRPr/>
          </a:p>
          <a:p>
            <a:pPr indent="-342900" lvl="0" marL="457200" rtl="0" algn="l">
              <a:spcBef>
                <a:spcPts val="0"/>
              </a:spcBef>
              <a:spcAft>
                <a:spcPts val="0"/>
              </a:spcAft>
              <a:buSzPts val="1800"/>
              <a:buChar char="●"/>
            </a:pPr>
            <a:r>
              <a:rPr lang="en"/>
              <a:t>Holds for propositional and predicate logic</a:t>
            </a:r>
            <a:endParaRPr/>
          </a:p>
          <a:p>
            <a:pPr indent="-342900" lvl="0" marL="457200" rtl="0" algn="l">
              <a:spcBef>
                <a:spcPts val="0"/>
              </a:spcBef>
              <a:spcAft>
                <a:spcPts val="0"/>
              </a:spcAft>
              <a:buSzPts val="1800"/>
              <a:buChar char="●"/>
            </a:pPr>
            <a:r>
              <a:rPr lang="en"/>
              <a:t>Does not hold for Bayesian probabilities: Even if you know that P(</a:t>
            </a:r>
            <a:r>
              <a:rPr i="1" lang="en"/>
              <a:t>A</a:t>
            </a:r>
            <a:r>
              <a:rPr lang="en"/>
              <a:t>) = 0.2 and P(</a:t>
            </a:r>
            <a:r>
              <a:rPr i="1" lang="en"/>
              <a:t>B</a:t>
            </a:r>
            <a:r>
              <a:rPr lang="en"/>
              <a:t>) = 0.5, you don't know P(</a:t>
            </a:r>
            <a:r>
              <a:rPr i="1" lang="en"/>
              <a:t>A</a:t>
            </a:r>
            <a:r>
              <a:rPr lang="en"/>
              <a:t> or </a:t>
            </a:r>
            <a:r>
              <a:rPr i="1" lang="en"/>
              <a:t>B</a:t>
            </a:r>
            <a:r>
              <a:rPr lang="en"/>
              <a:t>) or P(</a:t>
            </a:r>
            <a:r>
              <a:rPr i="1" lang="en"/>
              <a:t>A</a:t>
            </a:r>
            <a:r>
              <a:rPr lang="en"/>
              <a:t> and </a:t>
            </a:r>
            <a:r>
              <a:rPr i="1" lang="en"/>
              <a:t>B</a:t>
            </a:r>
            <a:r>
              <a:rPr lang="en"/>
              <a:t>) just from these</a:t>
            </a:r>
            <a:endParaRPr/>
          </a:p>
          <a:p>
            <a:pPr indent="-342900" lvl="0" marL="457200" rtl="0" algn="l">
              <a:spcBef>
                <a:spcPts val="0"/>
              </a:spcBef>
              <a:spcAft>
                <a:spcPts val="0"/>
              </a:spcAft>
              <a:buSzPts val="1800"/>
              <a:buChar char="●"/>
            </a:pPr>
            <a:r>
              <a:rPr lang="en"/>
              <a:t>Does not hold for higher-order modal logics that use operators such as "knows" or "believes"</a:t>
            </a:r>
            <a:endParaRPr/>
          </a:p>
          <a:p>
            <a:pPr indent="-342900" lvl="0" marL="457200" rtl="0" algn="l">
              <a:spcBef>
                <a:spcPts val="0"/>
              </a:spcBef>
              <a:spcAft>
                <a:spcPts val="0"/>
              </a:spcAft>
              <a:buSzPts val="1800"/>
              <a:buChar char="●"/>
            </a:pPr>
            <a:r>
              <a:rPr lang="en"/>
              <a:t>"Lois Lane knows that Superman can fly" and "Clark Kent is Superman" do not entail the sentence "Lois Lane knows that Clark Kent can fly"</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Properties of Inference Engine</a:t>
            </a:r>
            <a:endParaRPr/>
          </a:p>
        </p:txBody>
      </p:sp>
      <p:sp>
        <p:nvSpPr>
          <p:cNvPr id="461" name="Google Shape;461;p7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Monotonicity: Adding new sentences to knowledge base can never decrease the set of sentences that can be soundly inferred from it</a:t>
            </a:r>
            <a:endParaRPr/>
          </a:p>
          <a:p>
            <a:pPr indent="-342900" lvl="0" marL="457200" rtl="0" algn="l">
              <a:spcBef>
                <a:spcPts val="0"/>
              </a:spcBef>
              <a:spcAft>
                <a:spcPts val="0"/>
              </a:spcAft>
              <a:buSzPts val="1800"/>
              <a:buChar char="●"/>
            </a:pPr>
            <a:r>
              <a:rPr lang="en"/>
              <a:t>Locality: Inference rules can be soundly applied to a subset of sentences, without having to care about the rest of the knowledge base</a:t>
            </a:r>
            <a:endParaRPr/>
          </a:p>
          <a:p>
            <a:pPr indent="-342900" lvl="0" marL="457200" rtl="0" algn="l">
              <a:spcBef>
                <a:spcPts val="0"/>
              </a:spcBef>
              <a:spcAft>
                <a:spcPts val="0"/>
              </a:spcAft>
              <a:buSzPts val="1800"/>
              <a:buChar char="●"/>
            </a:pPr>
            <a:r>
              <a:rPr lang="en"/>
              <a:t>Detachment: After a new sentence has been inferred, steps of its inference do not affect </a:t>
            </a:r>
            <a:r>
              <a:rPr lang="en"/>
              <a:t>future</a:t>
            </a:r>
            <a:r>
              <a:rPr lang="en"/>
              <a:t> inferences made using that new sentence</a:t>
            </a:r>
            <a:endParaRPr/>
          </a:p>
          <a:p>
            <a:pPr indent="-342900" lvl="0" marL="457200" rtl="0" algn="l">
              <a:spcBef>
                <a:spcPts val="0"/>
              </a:spcBef>
              <a:spcAft>
                <a:spcPts val="0"/>
              </a:spcAft>
              <a:buSzPts val="1800"/>
              <a:buChar char="●"/>
            </a:pPr>
            <a:r>
              <a:rPr lang="en"/>
              <a:t>Principle of explosion: From a knowledge base that contains both sentences ɸ and not-ɸ, any sentence whatsoever can be inferred</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Fuzzy Logic</a:t>
            </a:r>
            <a:endParaRPr/>
          </a:p>
        </p:txBody>
      </p:sp>
      <p:sp>
        <p:nvSpPr>
          <p:cNvPr id="467" name="Google Shape;467;p7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Modelling reality as shades of gray </a:t>
            </a:r>
            <a:r>
              <a:rPr lang="en"/>
              <a:t>instead</a:t>
            </a:r>
            <a:r>
              <a:rPr lang="en"/>
              <a:t> of binary black and white</a:t>
            </a:r>
            <a:endParaRPr/>
          </a:p>
          <a:p>
            <a:pPr indent="-342900" lvl="0" marL="457200" rtl="0" algn="l">
              <a:spcBef>
                <a:spcPts val="0"/>
              </a:spcBef>
              <a:spcAft>
                <a:spcPts val="0"/>
              </a:spcAft>
              <a:buSzPts val="1800"/>
              <a:buChar char="●"/>
            </a:pPr>
            <a:r>
              <a:rPr lang="en"/>
              <a:t>Not to be confused with Bayesian probabilities where bivalent reality is still black and white, we merely have varying degrees of belief about its aspects</a:t>
            </a:r>
            <a:endParaRPr/>
          </a:p>
          <a:p>
            <a:pPr indent="-342900" lvl="0" marL="457200" rtl="0" algn="l">
              <a:spcBef>
                <a:spcPts val="0"/>
              </a:spcBef>
              <a:spcAft>
                <a:spcPts val="0"/>
              </a:spcAft>
              <a:buSzPts val="1800"/>
              <a:buChar char="●"/>
            </a:pPr>
            <a:r>
              <a:rPr lang="en"/>
              <a:t>In fuzzy logic, the facts themselves in the world are gray, and </a:t>
            </a:r>
            <a:r>
              <a:rPr lang="en"/>
              <a:t>propositions</a:t>
            </a:r>
            <a:r>
              <a:rPr lang="en"/>
              <a:t> that refer to them get values from [0, 1]</a:t>
            </a:r>
            <a:endParaRPr/>
          </a:p>
          <a:p>
            <a:pPr indent="-342900" lvl="0" marL="457200" rtl="0" algn="l">
              <a:spcBef>
                <a:spcPts val="0"/>
              </a:spcBef>
              <a:spcAft>
                <a:spcPts val="0"/>
              </a:spcAft>
              <a:buSzPts val="1800"/>
              <a:buChar char="●"/>
            </a:pPr>
            <a:r>
              <a:rPr lang="en"/>
              <a:t>Unlike </a:t>
            </a:r>
            <a:r>
              <a:rPr lang="en"/>
              <a:t>probabilities, fuzzy logic is truth functional</a:t>
            </a:r>
            <a:endParaRPr/>
          </a:p>
          <a:p>
            <a:pPr indent="-342900" lvl="0" marL="457200" rtl="0" algn="l">
              <a:spcBef>
                <a:spcPts val="0"/>
              </a:spcBef>
              <a:spcAft>
                <a:spcPts val="0"/>
              </a:spcAft>
              <a:buSzPts val="1800"/>
              <a:buChar char="●"/>
            </a:pPr>
            <a:r>
              <a:rPr i="1" lang="en"/>
              <a:t>v</a:t>
            </a:r>
            <a:r>
              <a:rPr lang="en"/>
              <a:t>(</a:t>
            </a:r>
            <a:r>
              <a:rPr i="1" lang="en"/>
              <a:t>A</a:t>
            </a:r>
            <a:r>
              <a:rPr lang="en"/>
              <a:t> ⋀ </a:t>
            </a:r>
            <a:r>
              <a:rPr i="1" lang="en"/>
              <a:t>B</a:t>
            </a:r>
            <a:r>
              <a:rPr lang="en"/>
              <a:t>) = min(</a:t>
            </a:r>
            <a:r>
              <a:rPr i="1" lang="en"/>
              <a:t>v</a:t>
            </a:r>
            <a:r>
              <a:rPr lang="en"/>
              <a:t>(</a:t>
            </a:r>
            <a:r>
              <a:rPr i="1" lang="en"/>
              <a:t>A</a:t>
            </a:r>
            <a:r>
              <a:rPr lang="en"/>
              <a:t>), </a:t>
            </a:r>
            <a:r>
              <a:rPr i="1" lang="en"/>
              <a:t>v</a:t>
            </a:r>
            <a:r>
              <a:rPr lang="en"/>
              <a:t>(</a:t>
            </a:r>
            <a:r>
              <a:rPr i="1" lang="en"/>
              <a:t>B</a:t>
            </a:r>
            <a:r>
              <a:rPr lang="en"/>
              <a:t>)), </a:t>
            </a:r>
            <a:r>
              <a:rPr i="1" lang="en"/>
              <a:t>v</a:t>
            </a:r>
            <a:r>
              <a:rPr lang="en"/>
              <a:t>(</a:t>
            </a:r>
            <a:r>
              <a:rPr i="1" lang="en"/>
              <a:t>A</a:t>
            </a:r>
            <a:r>
              <a:rPr lang="en"/>
              <a:t> ∨ </a:t>
            </a:r>
            <a:r>
              <a:rPr i="1" lang="en"/>
              <a:t>B</a:t>
            </a:r>
            <a:r>
              <a:rPr lang="en"/>
              <a:t>) = max(</a:t>
            </a:r>
            <a:r>
              <a:rPr i="1" lang="en"/>
              <a:t>v</a:t>
            </a:r>
            <a:r>
              <a:rPr lang="en"/>
              <a:t>(</a:t>
            </a:r>
            <a:r>
              <a:rPr i="1" lang="en"/>
              <a:t>A</a:t>
            </a:r>
            <a:r>
              <a:rPr lang="en"/>
              <a:t>), </a:t>
            </a:r>
            <a:r>
              <a:rPr i="1" lang="en"/>
              <a:t>v</a:t>
            </a:r>
            <a:r>
              <a:rPr lang="en"/>
              <a:t>(</a:t>
            </a:r>
            <a:r>
              <a:rPr i="1" lang="en"/>
              <a:t>B</a:t>
            </a:r>
            <a:r>
              <a:rPr lang="en"/>
              <a:t>)), </a:t>
            </a:r>
            <a:r>
              <a:rPr i="1" lang="en"/>
              <a:t>v</a:t>
            </a:r>
            <a:r>
              <a:rPr lang="en"/>
              <a:t>(not-</a:t>
            </a:r>
            <a:r>
              <a:rPr i="1" lang="en"/>
              <a:t>A</a:t>
            </a:r>
            <a:r>
              <a:rPr lang="en"/>
              <a:t>) = 1 – </a:t>
            </a:r>
            <a:r>
              <a:rPr i="1" lang="en"/>
              <a:t>v</a:t>
            </a:r>
            <a:r>
              <a:rPr lang="en"/>
              <a:t>(</a:t>
            </a:r>
            <a:r>
              <a:rPr i="1" lang="en"/>
              <a:t>A</a:t>
            </a:r>
            <a:r>
              <a:rPr lang="en"/>
              <a:t>)</a:t>
            </a:r>
            <a:endParaRPr/>
          </a:p>
          <a:p>
            <a:pPr indent="-342900" lvl="0" marL="457200" rtl="0" algn="l">
              <a:spcBef>
                <a:spcPts val="0"/>
              </a:spcBef>
              <a:spcAft>
                <a:spcPts val="0"/>
              </a:spcAft>
              <a:buSzPts val="1800"/>
              <a:buChar char="●"/>
            </a:pPr>
            <a:r>
              <a:rPr lang="en"/>
              <a:t>Smoother inferences for reasoning about the world, smooth control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Tseytin Transformation</a:t>
            </a:r>
            <a:endParaRPr/>
          </a:p>
        </p:txBody>
      </p:sp>
      <p:sp>
        <p:nvSpPr>
          <p:cNvPr id="473" name="Google Shape;473;p7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conversion from arbitrary propositional logic to 3-CNF seen in AIMA slides can blow up the formulas exponentially in size</a:t>
            </a:r>
            <a:endParaRPr/>
          </a:p>
          <a:p>
            <a:pPr indent="-342900" lvl="0" marL="457200" rtl="0" algn="l">
              <a:spcBef>
                <a:spcPts val="0"/>
              </a:spcBef>
              <a:spcAft>
                <a:spcPts val="0"/>
              </a:spcAft>
              <a:buSzPts val="1800"/>
              <a:buChar char="●"/>
            </a:pPr>
            <a:r>
              <a:rPr lang="en"/>
              <a:t>Alternative technique of Tseytin transformation avoids </a:t>
            </a:r>
            <a:r>
              <a:rPr lang="en"/>
              <a:t>exponential</a:t>
            </a:r>
            <a:r>
              <a:rPr lang="en"/>
              <a:t> blowup by creating more propositional </a:t>
            </a:r>
            <a:r>
              <a:rPr lang="en"/>
              <a:t>symbols</a:t>
            </a:r>
            <a:r>
              <a:rPr lang="en"/>
              <a:t> for subformulas</a:t>
            </a:r>
            <a:endParaRPr/>
          </a:p>
          <a:p>
            <a:pPr indent="-342900" lvl="0" marL="457200" rtl="0" algn="l">
              <a:spcBef>
                <a:spcPts val="0"/>
              </a:spcBef>
              <a:spcAft>
                <a:spcPts val="0"/>
              </a:spcAft>
              <a:buSzPts val="1800"/>
              <a:buChar char="●"/>
            </a:pPr>
            <a:r>
              <a:rPr lang="en"/>
              <a:t>Identify every subformula in knowledge base that is not a literal, and create a new proposition symbol for that subformula</a:t>
            </a:r>
            <a:endParaRPr/>
          </a:p>
          <a:p>
            <a:pPr indent="-342900" lvl="0" marL="457200" rtl="0" algn="l">
              <a:spcBef>
                <a:spcPts val="0"/>
              </a:spcBef>
              <a:spcAft>
                <a:spcPts val="0"/>
              </a:spcAft>
              <a:buSzPts val="1800"/>
              <a:buChar char="●"/>
            </a:pPr>
            <a:r>
              <a:rPr lang="en"/>
              <a:t>Rewrite all formulas using new proposition symbols</a:t>
            </a:r>
            <a:endParaRPr/>
          </a:p>
          <a:p>
            <a:pPr indent="-342900" lvl="0" marL="457200" rtl="0" algn="l">
              <a:spcBef>
                <a:spcPts val="0"/>
              </a:spcBef>
              <a:spcAft>
                <a:spcPts val="0"/>
              </a:spcAft>
              <a:buSzPts val="1800"/>
              <a:buChar char="●"/>
            </a:pPr>
            <a:r>
              <a:rPr lang="en"/>
              <a:t>Convert new clauses into disjunctions by replacing equivalence and implication with equivalent disjunctive structures</a:t>
            </a:r>
            <a:endParaRPr/>
          </a:p>
          <a:p>
            <a:pPr indent="0" lvl="0" marL="0" rtl="0" algn="l">
              <a:spcBef>
                <a:spcPts val="1200"/>
              </a:spcBef>
              <a:spcAft>
                <a:spcPts val="120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Converting from CNF to 3-CNF</a:t>
            </a:r>
            <a:endParaRPr/>
          </a:p>
        </p:txBody>
      </p:sp>
      <p:sp>
        <p:nvSpPr>
          <p:cNvPr id="479" name="Google Shape;479;p7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Conversion from propositional logic formulas to CNF as seen in AIMA notes is usually continued with an extra step that guarantees that each clause contains at most three literals (handy for many later conversions)</a:t>
            </a:r>
            <a:endParaRPr/>
          </a:p>
          <a:p>
            <a:pPr indent="-342900" lvl="0" marL="457200" rtl="0" algn="l">
              <a:spcBef>
                <a:spcPts val="0"/>
              </a:spcBef>
              <a:spcAft>
                <a:spcPts val="0"/>
              </a:spcAft>
              <a:buSzPts val="1800"/>
              <a:buChar char="●"/>
            </a:pPr>
            <a:r>
              <a:rPr lang="en"/>
              <a:t>If a clause </a:t>
            </a:r>
            <a:r>
              <a:rPr lang="en"/>
              <a:t>ɸ </a:t>
            </a:r>
            <a:r>
              <a:rPr lang="en"/>
              <a:t>has four or more literals, split </a:t>
            </a:r>
            <a:r>
              <a:rPr lang="en"/>
              <a:t>ɸ</a:t>
            </a:r>
            <a:r>
              <a:rPr lang="en"/>
              <a:t> in half into clauses </a:t>
            </a:r>
            <a:r>
              <a:rPr lang="en"/>
              <a:t>ɸ</a:t>
            </a:r>
            <a:r>
              <a:rPr baseline="-25000" lang="en"/>
              <a:t>1</a:t>
            </a:r>
            <a:r>
              <a:rPr lang="en"/>
              <a:t> and ɸ</a:t>
            </a:r>
            <a:r>
              <a:rPr baseline="-25000" lang="en"/>
              <a:t>2</a:t>
            </a:r>
            <a:r>
              <a:rPr lang="en"/>
              <a:t>  </a:t>
            </a:r>
            <a:endParaRPr/>
          </a:p>
          <a:p>
            <a:pPr indent="-342900" lvl="0" marL="457200" rtl="0" algn="l">
              <a:spcBef>
                <a:spcPts val="0"/>
              </a:spcBef>
              <a:spcAft>
                <a:spcPts val="0"/>
              </a:spcAft>
              <a:buSzPts val="1800"/>
              <a:buChar char="●"/>
            </a:pPr>
            <a:r>
              <a:rPr lang="en"/>
              <a:t>Create a new proposition symbol </a:t>
            </a:r>
            <a:r>
              <a:rPr i="1" lang="en"/>
              <a:t>Z</a:t>
            </a:r>
            <a:r>
              <a:rPr lang="en"/>
              <a:t> that does not appear in clauses so far</a:t>
            </a:r>
            <a:endParaRPr/>
          </a:p>
          <a:p>
            <a:pPr indent="-342900" lvl="0" marL="457200" rtl="0" algn="l">
              <a:spcBef>
                <a:spcPts val="0"/>
              </a:spcBef>
              <a:spcAft>
                <a:spcPts val="0"/>
              </a:spcAft>
              <a:buSzPts val="1800"/>
              <a:buChar char="●"/>
            </a:pPr>
            <a:r>
              <a:rPr lang="en"/>
              <a:t>Replace clause ɸ with two clauses (</a:t>
            </a:r>
            <a:r>
              <a:rPr i="1" lang="en"/>
              <a:t>Z</a:t>
            </a:r>
            <a:r>
              <a:rPr lang="en"/>
              <a:t> </a:t>
            </a:r>
            <a:r>
              <a:rPr lang="en"/>
              <a:t>∨</a:t>
            </a:r>
            <a:r>
              <a:rPr lang="en"/>
              <a:t> </a:t>
            </a:r>
            <a:r>
              <a:rPr lang="en"/>
              <a:t>ɸ</a:t>
            </a:r>
            <a:r>
              <a:rPr baseline="-25000" lang="en"/>
              <a:t>1</a:t>
            </a:r>
            <a:r>
              <a:rPr lang="en"/>
              <a:t>) and (not-</a:t>
            </a:r>
            <a:r>
              <a:rPr i="1" lang="en"/>
              <a:t>Z</a:t>
            </a:r>
            <a:r>
              <a:rPr lang="en"/>
              <a:t> </a:t>
            </a:r>
            <a:r>
              <a:rPr lang="en"/>
              <a:t>∨</a:t>
            </a:r>
            <a:r>
              <a:rPr lang="en"/>
              <a:t> </a:t>
            </a:r>
            <a:r>
              <a:rPr lang="en"/>
              <a:t>ɸ</a:t>
            </a:r>
            <a:r>
              <a:rPr baseline="-25000" lang="en"/>
              <a:t>2</a:t>
            </a:r>
            <a:r>
              <a:rPr lang="en"/>
              <a:t>)</a:t>
            </a:r>
            <a:endParaRPr/>
          </a:p>
          <a:p>
            <a:pPr indent="-342900" lvl="0" marL="457200" rtl="0" algn="l">
              <a:spcBef>
                <a:spcPts val="0"/>
              </a:spcBef>
              <a:spcAft>
                <a:spcPts val="0"/>
              </a:spcAft>
              <a:buSzPts val="1800"/>
              <a:buChar char="●"/>
            </a:pPr>
            <a:r>
              <a:rPr lang="en"/>
              <a:t>To make both new clauses true, at least one literal in ɸ must be true</a:t>
            </a:r>
            <a:endParaRPr/>
          </a:p>
          <a:p>
            <a:pPr indent="-342900" lvl="0" marL="457200" rtl="0" algn="l">
              <a:spcBef>
                <a:spcPts val="0"/>
              </a:spcBef>
              <a:spcAft>
                <a:spcPts val="0"/>
              </a:spcAft>
              <a:buSzPts val="1800"/>
              <a:buChar char="●"/>
            </a:pPr>
            <a:r>
              <a:rPr lang="en"/>
              <a:t>Repeat until each clause has at most three literals</a:t>
            </a:r>
            <a:endParaRPr/>
          </a:p>
          <a:p>
            <a:pPr indent="-342900" lvl="0" marL="457200" rtl="0" algn="l">
              <a:spcBef>
                <a:spcPts val="0"/>
              </a:spcBef>
              <a:spcAft>
                <a:spcPts val="0"/>
              </a:spcAft>
              <a:buSzPts val="1800"/>
              <a:buChar char="●"/>
            </a:pPr>
            <a:r>
              <a:rPr lang="en"/>
              <a:t>New knowledge base is satisfiable iff the original is satisfiable</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Converting</a:t>
            </a:r>
            <a:r>
              <a:rPr lang="en"/>
              <a:t> Other Problems To Propositional Logic</a:t>
            </a:r>
            <a:endParaRPr/>
          </a:p>
        </p:txBody>
      </p:sp>
      <p:sp>
        <p:nvSpPr>
          <p:cNvPr id="485" name="Google Shape;485;p8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theory of computation, Cook's theorem proves that any decision and search problem from the class NP (non-deterministic polynomial time) can always be converted into a set of equivalent propositional logic formulas</a:t>
            </a:r>
            <a:endParaRPr/>
          </a:p>
          <a:p>
            <a:pPr indent="-342900" lvl="0" marL="457200" rtl="0" algn="l">
              <a:spcBef>
                <a:spcPts val="0"/>
              </a:spcBef>
              <a:spcAft>
                <a:spcPts val="0"/>
              </a:spcAft>
              <a:buSzPts val="1800"/>
              <a:buChar char="●"/>
            </a:pPr>
            <a:r>
              <a:rPr lang="en"/>
              <a:t>Propositions correspond to variables of the </a:t>
            </a:r>
            <a:r>
              <a:rPr lang="en"/>
              <a:t>original</a:t>
            </a:r>
            <a:r>
              <a:rPr lang="en"/>
              <a:t> problem, clauses correspond to constraints for values of these variables</a:t>
            </a:r>
            <a:endParaRPr/>
          </a:p>
          <a:p>
            <a:pPr indent="-342900" lvl="0" marL="457200" rtl="0" algn="l">
              <a:spcBef>
                <a:spcPts val="0"/>
              </a:spcBef>
              <a:spcAft>
                <a:spcPts val="0"/>
              </a:spcAft>
              <a:buSzPts val="1800"/>
              <a:buChar char="●"/>
            </a:pPr>
            <a:r>
              <a:rPr lang="en"/>
              <a:t>Multivalued variables broken into unary or </a:t>
            </a:r>
            <a:r>
              <a:rPr lang="en"/>
              <a:t>binary representation</a:t>
            </a:r>
            <a:r>
              <a:rPr lang="en"/>
              <a:t> </a:t>
            </a:r>
            <a:endParaRPr/>
          </a:p>
          <a:p>
            <a:pPr indent="-342900" lvl="0" marL="457200" rtl="0" algn="l">
              <a:spcBef>
                <a:spcPts val="0"/>
              </a:spcBef>
              <a:spcAft>
                <a:spcPts val="0"/>
              </a:spcAft>
              <a:buSzPts val="1800"/>
              <a:buChar char="●"/>
            </a:pPr>
            <a:r>
              <a:rPr lang="en"/>
              <a:t>The original decision problem has a solution iff this formula is satisfiable</a:t>
            </a:r>
            <a:endParaRPr/>
          </a:p>
          <a:p>
            <a:pPr indent="-342900" lvl="0" marL="457200" rtl="0" algn="l">
              <a:spcBef>
                <a:spcPts val="0"/>
              </a:spcBef>
              <a:spcAft>
                <a:spcPts val="0"/>
              </a:spcAft>
              <a:buSzPts val="1800"/>
              <a:buChar char="●"/>
            </a:pPr>
            <a:r>
              <a:rPr lang="en"/>
              <a:t>Solution to the original problem can be read from the </a:t>
            </a:r>
            <a:r>
              <a:rPr lang="en"/>
              <a:t>satisfying assignment of truth values to propositions in the satisfiability problem</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8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Graph Colouring</a:t>
            </a:r>
            <a:endParaRPr/>
          </a:p>
        </p:txBody>
      </p:sp>
      <p:sp>
        <p:nvSpPr>
          <p:cNvPr id="491" name="Google Shape;491;p8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 the problem of colouring a graph with </a:t>
            </a:r>
            <a:r>
              <a:rPr i="1" lang="en"/>
              <a:t>n</a:t>
            </a:r>
            <a:r>
              <a:rPr lang="en"/>
              <a:t> nodes with </a:t>
            </a:r>
            <a:r>
              <a:rPr i="1" lang="en"/>
              <a:t>k</a:t>
            </a:r>
            <a:r>
              <a:rPr lang="en"/>
              <a:t> colours</a:t>
            </a:r>
            <a:endParaRPr/>
          </a:p>
          <a:p>
            <a:pPr indent="-342900" lvl="0" marL="457200" rtl="0" algn="l">
              <a:spcBef>
                <a:spcPts val="0"/>
              </a:spcBef>
              <a:spcAft>
                <a:spcPts val="0"/>
              </a:spcAft>
              <a:buSzPts val="1800"/>
              <a:buChar char="●"/>
            </a:pPr>
            <a:r>
              <a:rPr lang="en"/>
              <a:t>Create </a:t>
            </a:r>
            <a:r>
              <a:rPr i="1" lang="en"/>
              <a:t>nk</a:t>
            </a:r>
            <a:r>
              <a:rPr lang="en"/>
              <a:t> propositions </a:t>
            </a:r>
            <a:r>
              <a:rPr i="1" lang="en"/>
              <a:t>C</a:t>
            </a:r>
            <a:r>
              <a:rPr baseline="-25000" i="1" lang="en"/>
              <a:t>ij</a:t>
            </a:r>
            <a:r>
              <a:rPr lang="en"/>
              <a:t> to mean "Node </a:t>
            </a:r>
            <a:r>
              <a:rPr i="1" lang="en"/>
              <a:t>i</a:t>
            </a:r>
            <a:r>
              <a:rPr lang="en"/>
              <a:t> has colour </a:t>
            </a:r>
            <a:r>
              <a:rPr i="1" lang="en"/>
              <a:t>j</a:t>
            </a:r>
            <a:r>
              <a:rPr lang="en"/>
              <a:t>"</a:t>
            </a:r>
            <a:endParaRPr/>
          </a:p>
          <a:p>
            <a:pPr indent="-342900" lvl="0" marL="457200" rtl="0" algn="l">
              <a:spcBef>
                <a:spcPts val="0"/>
              </a:spcBef>
              <a:spcAft>
                <a:spcPts val="0"/>
              </a:spcAft>
              <a:buSzPts val="1800"/>
              <a:buChar char="●"/>
            </a:pPr>
            <a:r>
              <a:rPr lang="en"/>
              <a:t>Seems inefficient, but bear with us for a moment</a:t>
            </a:r>
            <a:endParaRPr/>
          </a:p>
          <a:p>
            <a:pPr indent="-342900" lvl="0" marL="457200" rtl="0" algn="l">
              <a:spcBef>
                <a:spcPts val="0"/>
              </a:spcBef>
              <a:spcAft>
                <a:spcPts val="0"/>
              </a:spcAft>
              <a:buSzPts val="1800"/>
              <a:buChar char="●"/>
            </a:pPr>
            <a:r>
              <a:rPr lang="en"/>
              <a:t>For each node </a:t>
            </a:r>
            <a:r>
              <a:rPr i="1" lang="en"/>
              <a:t>i</a:t>
            </a:r>
            <a:r>
              <a:rPr lang="en"/>
              <a:t>, create the clause (</a:t>
            </a:r>
            <a:r>
              <a:rPr i="1" lang="en"/>
              <a:t>C</a:t>
            </a:r>
            <a:r>
              <a:rPr baseline="-25000" i="1" lang="en"/>
              <a:t>i1</a:t>
            </a:r>
            <a:r>
              <a:rPr lang="en"/>
              <a:t> </a:t>
            </a:r>
            <a:r>
              <a:rPr lang="en"/>
              <a:t>∨</a:t>
            </a:r>
            <a:r>
              <a:rPr lang="en"/>
              <a:t> ... </a:t>
            </a:r>
            <a:r>
              <a:rPr lang="en"/>
              <a:t>∨</a:t>
            </a:r>
            <a:r>
              <a:rPr lang="en"/>
              <a:t> </a:t>
            </a:r>
            <a:r>
              <a:rPr i="1" lang="en"/>
              <a:t>C</a:t>
            </a:r>
            <a:r>
              <a:rPr baseline="-25000" i="1" lang="en"/>
              <a:t>ik</a:t>
            </a:r>
            <a:r>
              <a:rPr lang="en"/>
              <a:t>) to say that node must have at </a:t>
            </a:r>
            <a:r>
              <a:rPr lang="en"/>
              <a:t>least</a:t>
            </a:r>
            <a:r>
              <a:rPr lang="en"/>
              <a:t> one colour</a:t>
            </a:r>
            <a:endParaRPr/>
          </a:p>
          <a:p>
            <a:pPr indent="-342900" lvl="0" marL="457200" rtl="0" algn="l">
              <a:spcBef>
                <a:spcPts val="0"/>
              </a:spcBef>
              <a:spcAft>
                <a:spcPts val="0"/>
              </a:spcAft>
              <a:buSzPts val="1800"/>
              <a:buChar char="●"/>
            </a:pPr>
            <a:r>
              <a:rPr lang="en"/>
              <a:t>(We don't need to say that each node has exactly one colour. DUCY?)</a:t>
            </a:r>
            <a:endParaRPr/>
          </a:p>
          <a:p>
            <a:pPr indent="-342900" lvl="0" marL="457200" rtl="0" algn="l">
              <a:spcBef>
                <a:spcPts val="0"/>
              </a:spcBef>
              <a:spcAft>
                <a:spcPts val="0"/>
              </a:spcAft>
              <a:buSzPts val="1800"/>
              <a:buChar char="●"/>
            </a:pPr>
            <a:r>
              <a:rPr lang="en"/>
              <a:t>For each edge (</a:t>
            </a:r>
            <a:r>
              <a:rPr i="1" lang="en"/>
              <a:t>u</a:t>
            </a:r>
            <a:r>
              <a:rPr lang="en"/>
              <a:t>, </a:t>
            </a:r>
            <a:r>
              <a:rPr i="1" lang="en"/>
              <a:t>v</a:t>
            </a:r>
            <a:r>
              <a:rPr lang="en"/>
              <a:t>) and every colour </a:t>
            </a:r>
            <a:r>
              <a:rPr i="1" lang="en"/>
              <a:t>c</a:t>
            </a:r>
            <a:r>
              <a:rPr lang="en"/>
              <a:t>, create two clauses (</a:t>
            </a:r>
            <a:r>
              <a:rPr i="1" lang="en"/>
              <a:t>C</a:t>
            </a:r>
            <a:r>
              <a:rPr baseline="-25000" i="1" lang="en"/>
              <a:t>uc</a:t>
            </a:r>
            <a:r>
              <a:rPr lang="en"/>
              <a:t> ⇒ not–</a:t>
            </a:r>
            <a:r>
              <a:rPr i="1" lang="en"/>
              <a:t>C</a:t>
            </a:r>
            <a:r>
              <a:rPr baseline="-25000" i="1" lang="en"/>
              <a:t>vc</a:t>
            </a:r>
            <a:r>
              <a:rPr lang="en"/>
              <a:t>) and (</a:t>
            </a:r>
            <a:r>
              <a:rPr i="1" lang="en"/>
              <a:t>C</a:t>
            </a:r>
            <a:r>
              <a:rPr baseline="-25000" i="1" lang="en"/>
              <a:t>vc</a:t>
            </a:r>
            <a:r>
              <a:rPr lang="en"/>
              <a:t> ⇒ not–</a:t>
            </a:r>
            <a:r>
              <a:rPr i="1" lang="en"/>
              <a:t>C</a:t>
            </a:r>
            <a:r>
              <a:rPr baseline="-25000" i="1" lang="en"/>
              <a:t>uc</a:t>
            </a:r>
            <a:r>
              <a:rPr lang="en"/>
              <a:t>) so that nodes connected by an edge can't share colour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Winograd Schemas</a:t>
            </a:r>
            <a:endParaRPr/>
          </a:p>
        </p:txBody>
      </p:sp>
      <p:sp>
        <p:nvSpPr>
          <p:cNvPr id="121" name="Google Shape;121;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Beautifully simple </a:t>
            </a:r>
            <a:r>
              <a:rPr lang="en"/>
              <a:t>illustration of why general artificial intelligence is difficult</a:t>
            </a:r>
            <a:endParaRPr/>
          </a:p>
          <a:p>
            <a:pPr indent="-342900" lvl="0" marL="457200" rtl="0" algn="l">
              <a:spcBef>
                <a:spcPts val="0"/>
              </a:spcBef>
              <a:spcAft>
                <a:spcPts val="0"/>
              </a:spcAft>
              <a:buSzPts val="1800"/>
              <a:buChar char="●"/>
            </a:pPr>
            <a:r>
              <a:rPr lang="en"/>
              <a:t>Problem that is so trivial for humans that we don't even realize it is a problem, yet extremely difficult to analyze and program</a:t>
            </a:r>
            <a:endParaRPr/>
          </a:p>
          <a:p>
            <a:pPr indent="-342900" lvl="0" marL="457200" rtl="0" algn="l">
              <a:spcBef>
                <a:spcPts val="0"/>
              </a:spcBef>
              <a:spcAft>
                <a:spcPts val="0"/>
              </a:spcAft>
              <a:buSzPts val="1800"/>
              <a:buChar char="●"/>
            </a:pPr>
            <a:r>
              <a:rPr lang="en"/>
              <a:t>Given two sentences that have identical parse trees except some leaf node has been replaced, determine what word a later pronoun refers to</a:t>
            </a:r>
            <a:endParaRPr/>
          </a:p>
          <a:p>
            <a:pPr indent="-342900" lvl="0" marL="457200" rtl="0" algn="l">
              <a:spcBef>
                <a:spcPts val="0"/>
              </a:spcBef>
              <a:spcAft>
                <a:spcPts val="0"/>
              </a:spcAft>
              <a:buSzPts val="1800"/>
              <a:buChar char="●"/>
            </a:pPr>
            <a:r>
              <a:rPr lang="en"/>
              <a:t>"I threw the hammer at the mirror, and it smashed to pieces."</a:t>
            </a:r>
            <a:endParaRPr/>
          </a:p>
          <a:p>
            <a:pPr indent="-342900" lvl="0" marL="457200" rtl="0" algn="l">
              <a:spcBef>
                <a:spcPts val="0"/>
              </a:spcBef>
              <a:spcAft>
                <a:spcPts val="0"/>
              </a:spcAft>
              <a:buSzPts val="1800"/>
              <a:buChar char="●"/>
            </a:pPr>
            <a:r>
              <a:rPr lang="en"/>
              <a:t>"I threw the glass at the wall, and it smashed to pieces."</a:t>
            </a:r>
            <a:endParaRPr/>
          </a:p>
          <a:p>
            <a:pPr indent="-342900" lvl="0" marL="457200" rtl="0" algn="l">
              <a:spcBef>
                <a:spcPts val="0"/>
              </a:spcBef>
              <a:spcAft>
                <a:spcPts val="0"/>
              </a:spcAft>
              <a:buSzPts val="1800"/>
              <a:buChar char="●"/>
            </a:pPr>
            <a:r>
              <a:rPr lang="en"/>
              <a:t>It's not possible even to diagram a sentence correctly without a complete and complex model of how physical and social realities work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8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Sudoku Solver</a:t>
            </a:r>
            <a:endParaRPr/>
          </a:p>
        </p:txBody>
      </p:sp>
      <p:sp>
        <p:nvSpPr>
          <p:cNvPr id="497" name="Google Shape;497;p8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Sudoku is just graph colouring in disguise, cells are nodes and </a:t>
            </a:r>
            <a:r>
              <a:rPr i="1" lang="en"/>
              <a:t>k</a:t>
            </a:r>
            <a:r>
              <a:rPr lang="en"/>
              <a:t> = 9</a:t>
            </a:r>
            <a:endParaRPr/>
          </a:p>
          <a:p>
            <a:pPr indent="-342900" lvl="0" marL="457200" rtl="0" algn="l">
              <a:spcBef>
                <a:spcPts val="0"/>
              </a:spcBef>
              <a:spcAft>
                <a:spcPts val="0"/>
              </a:spcAft>
              <a:buSzPts val="1800"/>
              <a:buChar char="●"/>
            </a:pPr>
            <a:r>
              <a:rPr lang="en"/>
              <a:t>Two cells are connected by an edge if they are in the same row, in the same column, or in the same box</a:t>
            </a:r>
            <a:endParaRPr/>
          </a:p>
          <a:p>
            <a:pPr indent="-342900" lvl="0" marL="457200" rtl="0" algn="l">
              <a:spcBef>
                <a:spcPts val="0"/>
              </a:spcBef>
              <a:spcAft>
                <a:spcPts val="0"/>
              </a:spcAft>
              <a:buSzPts val="1800"/>
              <a:buChar char="●"/>
            </a:pPr>
            <a:r>
              <a:rPr lang="en"/>
              <a:t>Some cells have been given a fixed colour in the beginning</a:t>
            </a:r>
            <a:endParaRPr/>
          </a:p>
          <a:p>
            <a:pPr indent="-342900" lvl="0" marL="457200" rtl="0" algn="l">
              <a:spcBef>
                <a:spcPts val="0"/>
              </a:spcBef>
              <a:spcAft>
                <a:spcPts val="0"/>
              </a:spcAft>
              <a:buSzPts val="1800"/>
              <a:buChar char="●"/>
            </a:pPr>
            <a:r>
              <a:rPr lang="en"/>
              <a:t>Problems </a:t>
            </a:r>
            <a:r>
              <a:rPr lang="en"/>
              <a:t>intentionally</a:t>
            </a:r>
            <a:r>
              <a:rPr lang="en"/>
              <a:t> designed so that satisfying assignment is unique</a:t>
            </a:r>
            <a:endParaRPr/>
          </a:p>
          <a:p>
            <a:pPr indent="-342900" lvl="0" marL="457200" rtl="0" algn="l">
              <a:spcBef>
                <a:spcPts val="0"/>
              </a:spcBef>
              <a:spcAft>
                <a:spcPts val="0"/>
              </a:spcAft>
              <a:buSzPts val="1800"/>
              <a:buChar char="●"/>
            </a:pPr>
            <a:r>
              <a:rPr lang="en"/>
              <a:t>Generalization for Sudoku of arbitrary order </a:t>
            </a:r>
            <a:r>
              <a:rPr i="1" lang="en"/>
              <a:t>n</a:t>
            </a:r>
            <a:r>
              <a:rPr lang="en"/>
              <a:t>, not just </a:t>
            </a:r>
            <a:r>
              <a:rPr i="1" lang="en"/>
              <a:t>n</a:t>
            </a:r>
            <a:r>
              <a:rPr lang="en"/>
              <a:t> = 3</a:t>
            </a:r>
            <a:endParaRPr/>
          </a:p>
          <a:p>
            <a:pPr indent="-342900" lvl="0" marL="457200" rtl="0" algn="l">
              <a:spcBef>
                <a:spcPts val="0"/>
              </a:spcBef>
              <a:spcAft>
                <a:spcPts val="0"/>
              </a:spcAft>
              <a:buSzPts val="1800"/>
              <a:buChar char="●"/>
            </a:pPr>
            <a:r>
              <a:rPr lang="en"/>
              <a:t>Sudoku of order </a:t>
            </a:r>
            <a:r>
              <a:rPr i="1" lang="en"/>
              <a:t>n</a:t>
            </a:r>
            <a:r>
              <a:rPr lang="en"/>
              <a:t> has </a:t>
            </a:r>
            <a:r>
              <a:rPr i="1" lang="en"/>
              <a:t>n</a:t>
            </a:r>
            <a:r>
              <a:rPr baseline="30000" lang="en"/>
              <a:t>2</a:t>
            </a:r>
            <a:r>
              <a:rPr lang="en"/>
              <a:t> colours, rows and columns, each box is </a:t>
            </a:r>
            <a:r>
              <a:rPr i="1" lang="en"/>
              <a:t>n</a:t>
            </a:r>
            <a:r>
              <a:rPr lang="en"/>
              <a:t> × </a:t>
            </a:r>
            <a:r>
              <a:rPr i="1" lang="en"/>
              <a:t>n</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8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DPLL Algorithm</a:t>
            </a:r>
            <a:endParaRPr/>
          </a:p>
        </p:txBody>
      </p:sp>
      <p:sp>
        <p:nvSpPr>
          <p:cNvPr id="503" name="Google Shape;503;p8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a knowledge base in conjunctive normal form, find a satisfying solution</a:t>
            </a:r>
            <a:endParaRPr/>
          </a:p>
          <a:p>
            <a:pPr indent="-342900" lvl="0" marL="457200" rtl="0" algn="l">
              <a:spcBef>
                <a:spcPts val="0"/>
              </a:spcBef>
              <a:spcAft>
                <a:spcPts val="0"/>
              </a:spcAft>
              <a:buSzPts val="1800"/>
              <a:buChar char="●"/>
            </a:pPr>
            <a:r>
              <a:rPr lang="en"/>
              <a:t>Constraint satisfaction problem where propositions are binary variables, and disjunctive clauses are constraints</a:t>
            </a:r>
            <a:endParaRPr/>
          </a:p>
          <a:p>
            <a:pPr indent="-342900" lvl="0" marL="457200" rtl="0" algn="l">
              <a:spcBef>
                <a:spcPts val="0"/>
              </a:spcBef>
              <a:spcAft>
                <a:spcPts val="0"/>
              </a:spcAft>
              <a:buSzPts val="1800"/>
              <a:buChar char="●"/>
            </a:pPr>
            <a:r>
              <a:rPr lang="en"/>
              <a:t>Special form of clauses allows us to do better than </a:t>
            </a:r>
            <a:r>
              <a:rPr lang="en"/>
              <a:t>ordinary backtracking</a:t>
            </a:r>
            <a:endParaRPr/>
          </a:p>
          <a:p>
            <a:pPr indent="-342900" lvl="0" marL="457200" rtl="0" algn="l">
              <a:spcBef>
                <a:spcPts val="0"/>
              </a:spcBef>
              <a:spcAft>
                <a:spcPts val="0"/>
              </a:spcAft>
              <a:buSzPts val="1800"/>
              <a:buChar char="●"/>
            </a:pPr>
            <a:r>
              <a:rPr lang="en"/>
              <a:t>Instead of choosing a variable to assign two ways, choose some active clause (</a:t>
            </a:r>
            <a:r>
              <a:rPr i="1" lang="en"/>
              <a:t>X</a:t>
            </a:r>
            <a:r>
              <a:rPr baseline="-25000" lang="en"/>
              <a:t>1</a:t>
            </a:r>
            <a:r>
              <a:rPr lang="en"/>
              <a:t> ∨ </a:t>
            </a:r>
            <a:r>
              <a:rPr i="1" lang="en"/>
              <a:t>X</a:t>
            </a:r>
            <a:r>
              <a:rPr baseline="-25000" lang="en"/>
              <a:t>2</a:t>
            </a:r>
            <a:r>
              <a:rPr lang="en"/>
              <a:t> ∨ </a:t>
            </a:r>
            <a:r>
              <a:rPr i="1" lang="en"/>
              <a:t>X</a:t>
            </a:r>
            <a:r>
              <a:rPr baseline="-25000" lang="en"/>
              <a:t>3</a:t>
            </a:r>
            <a:r>
              <a:rPr lang="en"/>
              <a:t>) that is still unsatisfied</a:t>
            </a:r>
            <a:endParaRPr/>
          </a:p>
          <a:p>
            <a:pPr indent="-342900" lvl="0" marL="457200" rtl="0" algn="l">
              <a:spcBef>
                <a:spcPts val="0"/>
              </a:spcBef>
              <a:spcAft>
                <a:spcPts val="0"/>
              </a:spcAft>
              <a:buSzPts val="1800"/>
              <a:buChar char="●"/>
            </a:pPr>
            <a:r>
              <a:rPr lang="en"/>
              <a:t>Instead of trying eight combinations of truth values for three variables, need only try (</a:t>
            </a:r>
            <a:r>
              <a:rPr i="1" lang="en"/>
              <a:t>X</a:t>
            </a:r>
            <a:r>
              <a:rPr baseline="-25000" lang="en"/>
              <a:t>1</a:t>
            </a:r>
            <a:r>
              <a:rPr lang="en"/>
              <a:t>), (not-</a:t>
            </a:r>
            <a:r>
              <a:rPr i="1" lang="en"/>
              <a:t>X</a:t>
            </a:r>
            <a:r>
              <a:rPr baseline="-25000" lang="en"/>
              <a:t>1</a:t>
            </a:r>
            <a:r>
              <a:rPr lang="en"/>
              <a:t> ⋀ </a:t>
            </a:r>
            <a:r>
              <a:rPr i="1" lang="en"/>
              <a:t>X</a:t>
            </a:r>
            <a:r>
              <a:rPr baseline="-25000" lang="en"/>
              <a:t>2</a:t>
            </a:r>
            <a:r>
              <a:rPr lang="en"/>
              <a:t>), and (not-</a:t>
            </a:r>
            <a:r>
              <a:rPr i="1" lang="en"/>
              <a:t>X</a:t>
            </a:r>
            <a:r>
              <a:rPr baseline="-25000" lang="en"/>
              <a:t>1</a:t>
            </a:r>
            <a:r>
              <a:rPr lang="en"/>
              <a:t> ⋀ not-</a:t>
            </a:r>
            <a:r>
              <a:rPr i="1" lang="en"/>
              <a:t>X</a:t>
            </a:r>
            <a:r>
              <a:rPr baseline="-25000" lang="en"/>
              <a:t>2</a:t>
            </a:r>
            <a:r>
              <a:rPr lang="en"/>
              <a:t> ⋀ </a:t>
            </a:r>
            <a:r>
              <a:rPr i="1" lang="en"/>
              <a:t>X</a:t>
            </a:r>
            <a:r>
              <a:rPr baseline="-25000" lang="en"/>
              <a:t>3</a:t>
            </a:r>
            <a:r>
              <a:rPr lang="en"/>
              <a:t>)</a:t>
            </a:r>
            <a:endParaRPr/>
          </a:p>
          <a:p>
            <a:pPr indent="-342900" lvl="0" marL="457200" rtl="0" algn="l">
              <a:spcBef>
                <a:spcPts val="0"/>
              </a:spcBef>
              <a:spcAft>
                <a:spcPts val="0"/>
              </a:spcAft>
              <a:buSzPts val="1800"/>
              <a:buChar char="●"/>
            </a:pPr>
            <a:r>
              <a:rPr lang="en"/>
              <a:t>Clauses satisfied by assignment become inactive</a:t>
            </a:r>
            <a:endParaRPr/>
          </a:p>
          <a:p>
            <a:pPr indent="-342900" lvl="0" marL="457200" rtl="0" algn="l">
              <a:spcBef>
                <a:spcPts val="0"/>
              </a:spcBef>
              <a:spcAft>
                <a:spcPts val="0"/>
              </a:spcAft>
              <a:buSzPts val="1800"/>
              <a:buChar char="●"/>
            </a:pPr>
            <a:r>
              <a:rPr lang="en"/>
              <a:t>Solution found when no active clauses remain</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8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DPLL Speedups</a:t>
            </a:r>
            <a:endParaRPr/>
          </a:p>
        </p:txBody>
      </p:sp>
      <p:sp>
        <p:nvSpPr>
          <p:cNvPr id="509" name="Google Shape;509;p8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Realization that once a clause has been satisfied by having one of its literals assigned true, it wouldn't help to make that clause "doubly satisfied"</a:t>
            </a:r>
            <a:endParaRPr/>
          </a:p>
          <a:p>
            <a:pPr indent="-342900" lvl="0" marL="457200" rtl="0" algn="l">
              <a:spcBef>
                <a:spcPts val="0"/>
              </a:spcBef>
              <a:spcAft>
                <a:spcPts val="0"/>
              </a:spcAft>
              <a:buSzPts val="1800"/>
              <a:buChar char="●"/>
            </a:pPr>
            <a:r>
              <a:rPr lang="en"/>
              <a:t>Satisfied clauses no longer constrain assignments of remaining variables </a:t>
            </a:r>
            <a:endParaRPr/>
          </a:p>
          <a:p>
            <a:pPr indent="-342900" lvl="0" marL="457200" rtl="0" algn="l">
              <a:spcBef>
                <a:spcPts val="0"/>
              </a:spcBef>
              <a:spcAft>
                <a:spcPts val="0"/>
              </a:spcAft>
              <a:buSzPts val="1800"/>
              <a:buChar char="●"/>
            </a:pPr>
            <a:r>
              <a:rPr lang="en"/>
              <a:t>Unit propagation: when some active clause contains only one unassigned literal, choose that clause to be the next one to be satisfied</a:t>
            </a:r>
            <a:endParaRPr/>
          </a:p>
          <a:p>
            <a:pPr indent="-342900" lvl="0" marL="457200" rtl="0" algn="l">
              <a:spcBef>
                <a:spcPts val="0"/>
              </a:spcBef>
              <a:spcAft>
                <a:spcPts val="0"/>
              </a:spcAft>
              <a:buSzPts val="1800"/>
              <a:buChar char="●"/>
            </a:pPr>
            <a:r>
              <a:rPr lang="en"/>
              <a:t>As seen in the backtracking lecture, such forced moves don't create a branch and can never be worse than choosing some unforced move</a:t>
            </a:r>
            <a:endParaRPr/>
          </a:p>
          <a:p>
            <a:pPr indent="-342900" lvl="0" marL="457200" rtl="0" algn="l">
              <a:spcBef>
                <a:spcPts val="0"/>
              </a:spcBef>
              <a:spcAft>
                <a:spcPts val="0"/>
              </a:spcAft>
              <a:buSzPts val="1800"/>
              <a:buChar char="●"/>
            </a:pPr>
            <a:r>
              <a:rPr lang="en"/>
              <a:t>Pure literal elimination: If some literal appears only one polarity in the remaining active formulas, it can't hurt to make that literal true</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8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DPLL Optimizations</a:t>
            </a:r>
            <a:endParaRPr/>
          </a:p>
        </p:txBody>
      </p:sp>
      <p:sp>
        <p:nvSpPr>
          <p:cNvPr id="515" name="Google Shape;515;p8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Need to use an efficient data structure to keep track of the clauses that are still active, and update and downdate that information in each assignment</a:t>
            </a:r>
            <a:endParaRPr/>
          </a:p>
          <a:p>
            <a:pPr indent="-342900" lvl="0" marL="457200" rtl="0" algn="l">
              <a:spcBef>
                <a:spcPts val="0"/>
              </a:spcBef>
              <a:spcAft>
                <a:spcPts val="0"/>
              </a:spcAft>
              <a:buSzPts val="1800"/>
              <a:buChar char="●"/>
            </a:pPr>
            <a:r>
              <a:rPr lang="en"/>
              <a:t>Since clauses don't change during search, preprocessing step can compute for each literal the set of clauses where it appears</a:t>
            </a:r>
            <a:endParaRPr/>
          </a:p>
          <a:p>
            <a:pPr indent="-342900" lvl="0" marL="457200" rtl="0" algn="l">
              <a:spcBef>
                <a:spcPts val="0"/>
              </a:spcBef>
              <a:spcAft>
                <a:spcPts val="0"/>
              </a:spcAft>
              <a:buSzPts val="1800"/>
              <a:buChar char="●"/>
            </a:pPr>
            <a:r>
              <a:rPr lang="en"/>
              <a:t>Algorithm speed depends on effective heuristics to choose the next clause to satisfy, and ways to detect having painted yourself in a dead end as soon as possible if this happens</a:t>
            </a:r>
            <a:endParaRPr/>
          </a:p>
          <a:p>
            <a:pPr indent="-342900" lvl="0" marL="457200" rtl="0" algn="l">
              <a:spcBef>
                <a:spcPts val="0"/>
              </a:spcBef>
              <a:spcAft>
                <a:spcPts val="0"/>
              </a:spcAft>
              <a:buSzPts val="1800"/>
              <a:buChar char="●"/>
            </a:pPr>
            <a:r>
              <a:rPr lang="en"/>
              <a:t>At a dead end, Conflict-Driven Clause Learning analyzes the reason and adds new clauses to knowledge base to prevent this in later branches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8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 Decision Diagrams</a:t>
            </a:r>
            <a:endParaRPr/>
          </a:p>
        </p:txBody>
      </p:sp>
      <p:sp>
        <p:nvSpPr>
          <p:cNvPr id="521" name="Google Shape;521;p8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Conjunctive normal form is good for resolution reasoning, but is only one of the many standard forms of propositional logic</a:t>
            </a:r>
            <a:endParaRPr/>
          </a:p>
          <a:p>
            <a:pPr indent="-342900" lvl="0" marL="457200" rtl="0" algn="l">
              <a:spcBef>
                <a:spcPts val="0"/>
              </a:spcBef>
              <a:spcAft>
                <a:spcPts val="0"/>
              </a:spcAft>
              <a:buSzPts val="1800"/>
              <a:buChar char="●"/>
            </a:pPr>
            <a:r>
              <a:rPr lang="en"/>
              <a:t>Binary decision diagrams are an alternative form as a decision tree</a:t>
            </a:r>
            <a:endParaRPr/>
          </a:p>
          <a:p>
            <a:pPr indent="-342900" lvl="0" marL="457200" rtl="0" algn="l">
              <a:spcBef>
                <a:spcPts val="0"/>
              </a:spcBef>
              <a:spcAft>
                <a:spcPts val="0"/>
              </a:spcAft>
              <a:buSzPts val="1800"/>
              <a:buChar char="●"/>
            </a:pPr>
            <a:r>
              <a:rPr lang="en"/>
              <a:t>From the bottom up, merge isomorphic nodes into the same node</a:t>
            </a:r>
            <a:endParaRPr/>
          </a:p>
          <a:p>
            <a:pPr indent="-342900" lvl="0" marL="457200" rtl="0" algn="l">
              <a:spcBef>
                <a:spcPts val="0"/>
              </a:spcBef>
              <a:spcAft>
                <a:spcPts val="0"/>
              </a:spcAft>
              <a:buSzPts val="1800"/>
              <a:buChar char="●"/>
            </a:pPr>
            <a:r>
              <a:rPr lang="en"/>
              <a:t>Given BDD's for formulas ɸ and ψ, efficient </a:t>
            </a:r>
            <a:r>
              <a:rPr lang="en"/>
              <a:t>algorithms can construct BDD's for formulas (not-ɸ), (ɸ ⋀ ψ) and (ɸ ∨ ψ)</a:t>
            </a:r>
            <a:endParaRPr/>
          </a:p>
          <a:p>
            <a:pPr indent="-342900" lvl="0" marL="457200" rtl="0" algn="l">
              <a:spcBef>
                <a:spcPts val="0"/>
              </a:spcBef>
              <a:spcAft>
                <a:spcPts val="0"/>
              </a:spcAft>
              <a:buSzPts val="1800"/>
              <a:buChar char="●"/>
            </a:pPr>
            <a:r>
              <a:rPr lang="en"/>
              <a:t>Resulting tree size generally product of sizes of trees for ɸ and ψ, but hopefully lots of cancellation happens while melding these trees</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8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Virtues of </a:t>
            </a:r>
            <a:r>
              <a:rPr lang="en"/>
              <a:t>Binary Decision Trees</a:t>
            </a:r>
            <a:endParaRPr/>
          </a:p>
        </p:txBody>
      </p:sp>
      <p:sp>
        <p:nvSpPr>
          <p:cNvPr id="527" name="Google Shape;527;p8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a BDD for the knowledge base formula KB has been constructed, the following questions become (nearly) trivial to answer</a:t>
            </a:r>
            <a:endParaRPr/>
          </a:p>
          <a:p>
            <a:pPr indent="-342900" lvl="0" marL="457200" rtl="0" algn="l">
              <a:spcBef>
                <a:spcPts val="0"/>
              </a:spcBef>
              <a:spcAft>
                <a:spcPts val="0"/>
              </a:spcAft>
              <a:buSzPts val="1800"/>
              <a:buChar char="●"/>
            </a:pPr>
            <a:r>
              <a:rPr lang="en"/>
              <a:t>Evaluate the formula for given variable assignment</a:t>
            </a:r>
            <a:endParaRPr/>
          </a:p>
          <a:p>
            <a:pPr indent="-342900" lvl="0" marL="457200" rtl="0" algn="l">
              <a:spcBef>
                <a:spcPts val="0"/>
              </a:spcBef>
              <a:spcAft>
                <a:spcPts val="0"/>
              </a:spcAft>
              <a:buSzPts val="1800"/>
              <a:buChar char="●"/>
            </a:pPr>
            <a:r>
              <a:rPr lang="en"/>
              <a:t>Determine whether KB is satisfiable (this one is trivial)</a:t>
            </a:r>
            <a:endParaRPr/>
          </a:p>
          <a:p>
            <a:pPr indent="-342900" lvl="0" marL="457200" rtl="0" algn="l">
              <a:spcBef>
                <a:spcPts val="0"/>
              </a:spcBef>
              <a:spcAft>
                <a:spcPts val="0"/>
              </a:spcAft>
              <a:buSzPts val="1800"/>
              <a:buChar char="●"/>
            </a:pPr>
            <a:r>
              <a:rPr lang="en"/>
              <a:t>Find the lexicographically first satisfying solution (almost as trivial)</a:t>
            </a:r>
            <a:endParaRPr/>
          </a:p>
          <a:p>
            <a:pPr indent="-342900" lvl="0" marL="457200" rtl="0" algn="l">
              <a:spcBef>
                <a:spcPts val="0"/>
              </a:spcBef>
              <a:spcAft>
                <a:spcPts val="0"/>
              </a:spcAft>
              <a:buSzPts val="1800"/>
              <a:buChar char="●"/>
            </a:pPr>
            <a:r>
              <a:rPr lang="en"/>
              <a:t>Count the exact number of satisfying solutions (needs postprocessing)</a:t>
            </a:r>
            <a:endParaRPr/>
          </a:p>
          <a:p>
            <a:pPr indent="-342900" lvl="0" marL="457200" rtl="0" algn="l">
              <a:spcBef>
                <a:spcPts val="0"/>
              </a:spcBef>
              <a:spcAft>
                <a:spcPts val="0"/>
              </a:spcAft>
              <a:buSzPts val="1800"/>
              <a:buChar char="●"/>
            </a:pPr>
            <a:r>
              <a:rPr lang="en"/>
              <a:t>Choose a random satisfying </a:t>
            </a:r>
            <a:r>
              <a:rPr lang="en"/>
              <a:t>solution</a:t>
            </a:r>
            <a:r>
              <a:rPr lang="en"/>
              <a:t> uniformly over all such solutions</a:t>
            </a:r>
            <a:endParaRPr/>
          </a:p>
          <a:p>
            <a:pPr indent="-342900" lvl="0" marL="457200" rtl="0" algn="l">
              <a:spcBef>
                <a:spcPts val="0"/>
              </a:spcBef>
              <a:spcAft>
                <a:spcPts val="0"/>
              </a:spcAft>
              <a:buSzPts val="1800"/>
              <a:buChar char="●"/>
            </a:pPr>
            <a:r>
              <a:rPr lang="en"/>
              <a:t>Given a cost for each individual proposition, find an optimal cost solution</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8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A Satisfying Variable Assignment</a:t>
            </a:r>
            <a:endParaRPr/>
          </a:p>
        </p:txBody>
      </p:sp>
      <p:sp>
        <p:nvSpPr>
          <p:cNvPr id="533" name="Google Shape;533;p8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propositional logic formulas given in CNF, DPLL algorithm produces a variable assignment that satisfies those formulas</a:t>
            </a:r>
            <a:endParaRPr/>
          </a:p>
          <a:p>
            <a:pPr indent="-342900" lvl="0" marL="457200" rtl="0" algn="l">
              <a:spcBef>
                <a:spcPts val="0"/>
              </a:spcBef>
              <a:spcAft>
                <a:spcPts val="0"/>
              </a:spcAft>
              <a:buSzPts val="1800"/>
              <a:buChar char="●"/>
            </a:pPr>
            <a:r>
              <a:rPr lang="en"/>
              <a:t>For general predicate logic, resolution until empty clause pops up only establishes satisfiability, but does not give variable assignment</a:t>
            </a:r>
            <a:endParaRPr/>
          </a:p>
          <a:p>
            <a:pPr indent="-342900" lvl="0" marL="457200" rtl="0" algn="l">
              <a:spcBef>
                <a:spcPts val="0"/>
              </a:spcBef>
              <a:spcAft>
                <a:spcPts val="0"/>
              </a:spcAft>
              <a:buSzPts val="1800"/>
              <a:buChar char="●"/>
            </a:pPr>
            <a:r>
              <a:rPr lang="en"/>
              <a:t>Easy modification does the trick: instead of adding the negation not-ɸ of the formula ɸ that we wish to prove, add the formula (not-ɸ or Ans(</a:t>
            </a:r>
            <a:r>
              <a:rPr i="1" lang="en"/>
              <a:t>x</a:t>
            </a:r>
            <a:r>
              <a:rPr lang="en"/>
              <a:t>)) instead, where Ans is a new predicate whose parameters are the interesting variables</a:t>
            </a:r>
            <a:endParaRPr/>
          </a:p>
          <a:p>
            <a:pPr indent="-342900" lvl="0" marL="457200" rtl="0" algn="l">
              <a:spcBef>
                <a:spcPts val="0"/>
              </a:spcBef>
              <a:spcAft>
                <a:spcPts val="0"/>
              </a:spcAft>
              <a:buSzPts val="1800"/>
              <a:buChar char="●"/>
            </a:pPr>
            <a:r>
              <a:rPr lang="en"/>
              <a:t>Instead of resolving until </a:t>
            </a:r>
            <a:r>
              <a:rPr lang="en"/>
              <a:t>empty clause, resolve until Ans becomes singleton</a:t>
            </a:r>
            <a:endParaRPr/>
          </a:p>
          <a:p>
            <a:pPr indent="-342900" lvl="0" marL="457200" rtl="0" algn="l">
              <a:spcBef>
                <a:spcPts val="0"/>
              </a:spcBef>
              <a:spcAft>
                <a:spcPts val="0"/>
              </a:spcAft>
              <a:buSzPts val="1800"/>
              <a:buChar char="●"/>
            </a:pPr>
            <a:r>
              <a:rPr lang="en"/>
              <a:t>Read the satisfying assignment of interesting variables there</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89"/>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8: Predicate Logic</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9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Relations vs. Functions</a:t>
            </a:r>
            <a:endParaRPr/>
          </a:p>
        </p:txBody>
      </p:sp>
      <p:sp>
        <p:nvSpPr>
          <p:cNvPr id="544" name="Google Shape;544;p9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is important to understand the distinction between the external </a:t>
            </a:r>
            <a:r>
              <a:rPr lang="en"/>
              <a:t>world that the logic is referring to</a:t>
            </a:r>
            <a:endParaRPr/>
          </a:p>
          <a:p>
            <a:pPr indent="-342900" lvl="0" marL="457200" rtl="0" algn="l">
              <a:spcBef>
                <a:spcPts val="0"/>
              </a:spcBef>
              <a:spcAft>
                <a:spcPts val="0"/>
              </a:spcAft>
              <a:buSzPts val="1800"/>
              <a:buChar char="●"/>
            </a:pPr>
            <a:r>
              <a:rPr lang="en"/>
              <a:t>In FOL, world consists of objects and relationships</a:t>
            </a:r>
            <a:endParaRPr/>
          </a:p>
          <a:p>
            <a:pPr indent="-342900" lvl="0" marL="457200" rtl="0" algn="l">
              <a:spcBef>
                <a:spcPts val="0"/>
              </a:spcBef>
              <a:spcAft>
                <a:spcPts val="0"/>
              </a:spcAft>
              <a:buSzPts val="1800"/>
              <a:buChar char="●"/>
            </a:pPr>
            <a:r>
              <a:rPr lang="en"/>
              <a:t>In FOL, logic consists of terms and relations</a:t>
            </a:r>
            <a:endParaRPr/>
          </a:p>
          <a:p>
            <a:pPr indent="-342900" lvl="0" marL="457200" rtl="0" algn="l">
              <a:spcBef>
                <a:spcPts val="0"/>
              </a:spcBef>
              <a:spcAft>
                <a:spcPts val="0"/>
              </a:spcAft>
              <a:buSzPts val="1800"/>
              <a:buChar char="●"/>
            </a:pPr>
            <a:r>
              <a:rPr lang="en"/>
              <a:t>Terms refer to objects, relations refer to relationships, but are not the same</a:t>
            </a:r>
            <a:endParaRPr/>
          </a:p>
          <a:p>
            <a:pPr indent="-342900" lvl="0" marL="457200" rtl="0" algn="l">
              <a:spcBef>
                <a:spcPts val="0"/>
              </a:spcBef>
              <a:spcAft>
                <a:spcPts val="0"/>
              </a:spcAft>
              <a:buSzPts val="1800"/>
              <a:buChar char="●"/>
            </a:pPr>
            <a:r>
              <a:rPr lang="en"/>
              <a:t>An </a:t>
            </a:r>
            <a:r>
              <a:rPr i="1" lang="en"/>
              <a:t>n</a:t>
            </a:r>
            <a:r>
              <a:rPr lang="en"/>
              <a:t>-ary function applies to </a:t>
            </a:r>
            <a:r>
              <a:rPr i="1" lang="en"/>
              <a:t>n</a:t>
            </a:r>
            <a:r>
              <a:rPr lang="en"/>
              <a:t> objects and returns another object</a:t>
            </a:r>
            <a:endParaRPr/>
          </a:p>
          <a:p>
            <a:pPr indent="-342900" lvl="0" marL="457200" rtl="0" algn="l">
              <a:spcBef>
                <a:spcPts val="0"/>
              </a:spcBef>
              <a:spcAft>
                <a:spcPts val="0"/>
              </a:spcAft>
              <a:buSzPts val="1800"/>
              <a:buChar char="●"/>
            </a:pPr>
            <a:r>
              <a:rPr lang="en"/>
              <a:t>An </a:t>
            </a:r>
            <a:r>
              <a:rPr i="1" lang="en"/>
              <a:t>n</a:t>
            </a:r>
            <a:r>
              <a:rPr lang="en"/>
              <a:t>-ary relation applies to </a:t>
            </a:r>
            <a:r>
              <a:rPr i="1" lang="en"/>
              <a:t>n</a:t>
            </a:r>
            <a:r>
              <a:rPr lang="en"/>
              <a:t> objects and evaluates to truth value inside logic</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9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Objects Don't Have Types</a:t>
            </a:r>
            <a:endParaRPr/>
          </a:p>
        </p:txBody>
      </p:sp>
      <p:sp>
        <p:nvSpPr>
          <p:cNvPr id="550" name="Google Shape;550;p9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First order predicate logic assumes that the world consists of objects that can be in relations with each other</a:t>
            </a:r>
            <a:endParaRPr/>
          </a:p>
          <a:p>
            <a:pPr indent="-342900" lvl="0" marL="457200" rtl="0" algn="l">
              <a:spcBef>
                <a:spcPts val="0"/>
              </a:spcBef>
              <a:spcAft>
                <a:spcPts val="0"/>
              </a:spcAft>
              <a:buSzPts val="1800"/>
              <a:buChar char="●"/>
            </a:pPr>
            <a:r>
              <a:rPr lang="en"/>
              <a:t>In many environments, we would like to distinguish objects based on type</a:t>
            </a:r>
            <a:endParaRPr/>
          </a:p>
          <a:p>
            <a:pPr indent="-342900" lvl="0" marL="457200" rtl="0" algn="l">
              <a:spcBef>
                <a:spcPts val="0"/>
              </a:spcBef>
              <a:spcAft>
                <a:spcPts val="0"/>
              </a:spcAft>
              <a:buSzPts val="1800"/>
              <a:buChar char="●"/>
            </a:pPr>
            <a:r>
              <a:rPr lang="en"/>
              <a:t>However, all objects in the world are untyped</a:t>
            </a:r>
            <a:endParaRPr/>
          </a:p>
          <a:p>
            <a:pPr indent="-342900" lvl="0" marL="457200" rtl="0" algn="l">
              <a:spcBef>
                <a:spcPts val="0"/>
              </a:spcBef>
              <a:spcAft>
                <a:spcPts val="0"/>
              </a:spcAft>
              <a:buSzPts val="1800"/>
              <a:buChar char="●"/>
            </a:pPr>
            <a:r>
              <a:rPr lang="en"/>
              <a:t>Types can be simulated with unary predicates</a:t>
            </a:r>
            <a:endParaRPr/>
          </a:p>
          <a:p>
            <a:pPr indent="-342900" lvl="0" marL="457200" rtl="0" algn="l">
              <a:spcBef>
                <a:spcPts val="0"/>
              </a:spcBef>
              <a:spcAft>
                <a:spcPts val="0"/>
              </a:spcAft>
              <a:buSzPts val="1800"/>
              <a:buChar char="●"/>
            </a:pPr>
            <a:r>
              <a:rPr lang="en"/>
              <a:t>If world </a:t>
            </a:r>
            <a:r>
              <a:rPr lang="en"/>
              <a:t>consists</a:t>
            </a:r>
            <a:r>
              <a:rPr lang="en"/>
              <a:t> of animals and rocks, define appropriate predicates Animal(</a:t>
            </a:r>
            <a:r>
              <a:rPr i="1" lang="en"/>
              <a:t>x</a:t>
            </a:r>
            <a:r>
              <a:rPr lang="en"/>
              <a:t>) and Rock(</a:t>
            </a:r>
            <a:r>
              <a:rPr i="1" lang="en"/>
              <a:t>x</a:t>
            </a:r>
            <a:r>
              <a:rPr lang="en"/>
              <a:t>) to represent these unary relations</a:t>
            </a:r>
            <a:endParaRPr/>
          </a:p>
          <a:p>
            <a:pPr indent="-342900" lvl="0" marL="457200" rtl="0" algn="l">
              <a:spcBef>
                <a:spcPts val="0"/>
              </a:spcBef>
              <a:spcAft>
                <a:spcPts val="0"/>
              </a:spcAft>
              <a:buSzPts val="1800"/>
              <a:buChar char="●"/>
            </a:pPr>
            <a:r>
              <a:rPr lang="en"/>
              <a:t>To prevent other types of objects from existing, need to have a non-logical an axiom to say "Every object is either animal or rock, but not both"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Games and Sports</a:t>
            </a:r>
            <a:endParaRPr/>
          </a:p>
        </p:txBody>
      </p:sp>
      <p:sp>
        <p:nvSpPr>
          <p:cNvPr id="127" name="Google Shape;127;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Games are specifically designed microworlds insulated from reality</a:t>
            </a:r>
            <a:endParaRPr/>
          </a:p>
          <a:p>
            <a:pPr indent="-342900" lvl="0" marL="457200" rtl="0" algn="l">
              <a:spcBef>
                <a:spcPts val="0"/>
              </a:spcBef>
              <a:spcAft>
                <a:spcPts val="0"/>
              </a:spcAft>
              <a:buSzPts val="1800"/>
              <a:buChar char="●"/>
            </a:pPr>
            <a:r>
              <a:rPr lang="en"/>
              <a:t>Performance metric as explicit scoring criterion</a:t>
            </a:r>
            <a:endParaRPr/>
          </a:p>
          <a:p>
            <a:pPr indent="-342900" lvl="0" marL="457200" rtl="0" algn="l">
              <a:spcBef>
                <a:spcPts val="0"/>
              </a:spcBef>
              <a:spcAft>
                <a:spcPts val="0"/>
              </a:spcAft>
              <a:buSzPts val="1800"/>
              <a:buChar char="●"/>
            </a:pPr>
            <a:r>
              <a:rPr lang="en"/>
              <a:t>Rules designed to guarantee termination</a:t>
            </a:r>
            <a:endParaRPr/>
          </a:p>
          <a:p>
            <a:pPr indent="-342900" lvl="0" marL="457200" rtl="0" algn="l">
              <a:spcBef>
                <a:spcPts val="0"/>
              </a:spcBef>
              <a:spcAft>
                <a:spcPts val="0"/>
              </a:spcAft>
              <a:buSzPts val="1800"/>
              <a:buChar char="●"/>
            </a:pPr>
            <a:r>
              <a:rPr lang="en"/>
              <a:t>Some games such as chess and poker are mathematical abstractions independent of the underlying media</a:t>
            </a:r>
            <a:endParaRPr/>
          </a:p>
          <a:p>
            <a:pPr indent="-342900" lvl="0" marL="457200" rtl="0" algn="l">
              <a:spcBef>
                <a:spcPts val="0"/>
              </a:spcBef>
              <a:spcAft>
                <a:spcPts val="0"/>
              </a:spcAft>
              <a:buSzPts val="1800"/>
              <a:buChar char="●"/>
            </a:pPr>
            <a:r>
              <a:rPr lang="en"/>
              <a:t>Chess move selection is not affected by the material of board and pieces</a:t>
            </a:r>
            <a:endParaRPr/>
          </a:p>
          <a:p>
            <a:pPr indent="-342900" lvl="0" marL="457200" rtl="0" algn="l">
              <a:spcBef>
                <a:spcPts val="0"/>
              </a:spcBef>
              <a:spcAft>
                <a:spcPts val="0"/>
              </a:spcAft>
              <a:buSzPts val="1800"/>
              <a:buChar char="●"/>
            </a:pPr>
            <a:r>
              <a:rPr lang="en"/>
              <a:t>Computer simulation of chess or poker is still chess or poker</a:t>
            </a:r>
            <a:endParaRPr/>
          </a:p>
          <a:p>
            <a:pPr indent="-342900" lvl="0" marL="457200" rtl="0" algn="l">
              <a:spcBef>
                <a:spcPts val="0"/>
              </a:spcBef>
              <a:spcAft>
                <a:spcPts val="0"/>
              </a:spcAft>
              <a:buSzPts val="1800"/>
              <a:buChar char="●"/>
            </a:pPr>
            <a:r>
              <a:rPr lang="en"/>
              <a:t>Sports are games that cannot be extracted from underlying physical media; soccer changes quite a lot if you use a ball made of concrete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9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Example Sentences</a:t>
            </a:r>
            <a:endParaRPr/>
          </a:p>
        </p:txBody>
      </p:sp>
      <p:sp>
        <p:nvSpPr>
          <p:cNvPr id="556" name="Google Shape;556;p9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Assume predicates Likes(</a:t>
            </a:r>
            <a:r>
              <a:rPr i="1" lang="en"/>
              <a:t>x</a:t>
            </a:r>
            <a:r>
              <a:rPr lang="en"/>
              <a:t>, </a:t>
            </a:r>
            <a:r>
              <a:rPr i="1" lang="en"/>
              <a:t>y</a:t>
            </a:r>
            <a:r>
              <a:rPr lang="en"/>
              <a:t>) and Happy(</a:t>
            </a:r>
            <a:r>
              <a:rPr i="1" lang="en"/>
              <a:t>x</a:t>
            </a:r>
            <a:r>
              <a:rPr lang="en"/>
              <a:t>)</a:t>
            </a:r>
            <a:endParaRPr/>
          </a:p>
          <a:p>
            <a:pPr indent="-342900" lvl="0" marL="457200" rtl="0" algn="l">
              <a:spcBef>
                <a:spcPts val="0"/>
              </a:spcBef>
              <a:spcAft>
                <a:spcPts val="0"/>
              </a:spcAft>
              <a:buSzPts val="1800"/>
              <a:buChar char="●"/>
            </a:pPr>
            <a:r>
              <a:rPr lang="en"/>
              <a:t>Everyone likes someone: </a:t>
            </a:r>
            <a:r>
              <a:rPr lang="en"/>
              <a:t>∀ </a:t>
            </a:r>
            <a:r>
              <a:rPr i="1" lang="en"/>
              <a:t>x</a:t>
            </a:r>
            <a:r>
              <a:rPr lang="en"/>
              <a:t>: </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SzPts val="1800"/>
              <a:buChar char="●"/>
            </a:pPr>
            <a:r>
              <a:rPr lang="en">
                <a:solidFill>
                  <a:srgbClr val="000000"/>
                </a:solidFill>
                <a:highlight>
                  <a:schemeClr val="lt1"/>
                </a:highlight>
              </a:rPr>
              <a:t>Someone likes everyone:  ∃</a:t>
            </a:r>
            <a:r>
              <a:rPr lang="en"/>
              <a:t> </a:t>
            </a:r>
            <a:r>
              <a:rPr i="1" lang="en"/>
              <a:t>x</a:t>
            </a:r>
            <a:r>
              <a:rPr lang="en"/>
              <a:t>: ∀</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Someone likes everyone except themselves:</a:t>
            </a:r>
            <a:br>
              <a:rPr lang="en">
                <a:solidFill>
                  <a:srgbClr val="000000"/>
                </a:solidFill>
                <a:highlight>
                  <a:schemeClr val="lt1"/>
                </a:highlight>
              </a:rPr>
            </a:br>
            <a:r>
              <a:rPr lang="en">
                <a:solidFill>
                  <a:srgbClr val="000000"/>
                </a:solidFill>
                <a:highlight>
                  <a:schemeClr val="lt1"/>
                </a:highlight>
              </a:rPr>
              <a:t>∃</a:t>
            </a:r>
            <a:r>
              <a:rPr lang="en"/>
              <a:t> </a:t>
            </a:r>
            <a:r>
              <a:rPr i="1" lang="en"/>
              <a:t>x</a:t>
            </a:r>
            <a:r>
              <a:rPr lang="en"/>
              <a:t>: </a:t>
            </a:r>
            <a:r>
              <a:rPr lang="en">
                <a:solidFill>
                  <a:srgbClr val="000000"/>
                </a:solidFill>
                <a:highlight>
                  <a:schemeClr val="lt1"/>
                </a:highlight>
              </a:rPr>
              <a:t>not-Likes(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a:t>
            </a:r>
            <a:r>
              <a:rPr lang="en"/>
              <a:t> </a:t>
            </a:r>
            <a:r>
              <a:rPr lang="en">
                <a:solidFill>
                  <a:srgbClr val="000000"/>
                </a:solidFill>
                <a:highlight>
                  <a:schemeClr val="lt1"/>
                </a:highlight>
              </a:rPr>
              <a:t>∧ </a:t>
            </a:r>
            <a:r>
              <a:rPr lang="en"/>
              <a:t>∀</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(x </a:t>
            </a:r>
            <a:r>
              <a:rPr lang="en"/>
              <a:t>≠ y </a:t>
            </a:r>
            <a:r>
              <a:rPr lang="en">
                <a:solidFill>
                  <a:srgbClr val="000000"/>
                </a:solidFill>
                <a:highlight>
                  <a:schemeClr val="lt1"/>
                </a:highlight>
              </a:rPr>
              <a:t>⇒ 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Be careful! What does the following sentence say?</a:t>
            </a:r>
            <a:br>
              <a:rPr lang="en">
                <a:solidFill>
                  <a:srgbClr val="000000"/>
                </a:solidFill>
                <a:highlight>
                  <a:schemeClr val="lt1"/>
                </a:highlight>
              </a:rPr>
            </a:br>
            <a:r>
              <a:rPr lang="en">
                <a:solidFill>
                  <a:srgbClr val="000000"/>
                </a:solidFill>
                <a:highlight>
                  <a:schemeClr val="lt1"/>
                </a:highlight>
              </a:rPr>
              <a:t>∃</a:t>
            </a:r>
            <a:r>
              <a:rPr lang="en"/>
              <a:t> </a:t>
            </a:r>
            <a:r>
              <a:rPr i="1" lang="en"/>
              <a:t>x</a:t>
            </a:r>
            <a:r>
              <a:rPr lang="en"/>
              <a:t>: ∀</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Likes(</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 x </a:t>
            </a:r>
            <a:r>
              <a:rPr lang="en"/>
              <a:t>≠ y</a:t>
            </a:r>
            <a:br>
              <a:rPr lang="en"/>
            </a:br>
            <a:endParaRPr>
              <a:solidFill>
                <a:srgbClr val="000000"/>
              </a:solidFill>
              <a:highlight>
                <a:schemeClr val="lt1"/>
              </a:highlight>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9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Handling Equality in FOL</a:t>
            </a:r>
            <a:endParaRPr/>
          </a:p>
        </p:txBody>
      </p:sp>
      <p:sp>
        <p:nvSpPr>
          <p:cNvPr id="562" name="Google Shape;562;p9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 the two formulas </a:t>
            </a:r>
            <a:r>
              <a:rPr i="1" lang="en"/>
              <a:t>P</a:t>
            </a:r>
            <a:r>
              <a:rPr lang="en"/>
              <a:t>(</a:t>
            </a:r>
            <a:r>
              <a:rPr i="1" lang="en"/>
              <a:t>joe</a:t>
            </a:r>
            <a:r>
              <a:rPr lang="en"/>
              <a:t>) and </a:t>
            </a:r>
            <a:r>
              <a:rPr i="1" lang="en"/>
              <a:t>Q</a:t>
            </a:r>
            <a:r>
              <a:rPr lang="en"/>
              <a:t>(</a:t>
            </a:r>
            <a:r>
              <a:rPr i="1" lang="en"/>
              <a:t>joe</a:t>
            </a:r>
            <a:r>
              <a:rPr lang="en"/>
              <a:t>, </a:t>
            </a:r>
            <a:r>
              <a:rPr i="1" lang="en"/>
              <a:t>moe</a:t>
            </a:r>
            <a:r>
              <a:rPr lang="en"/>
              <a:t>) entail </a:t>
            </a:r>
            <a:r>
              <a:rPr i="1" lang="en"/>
              <a:t>P</a:t>
            </a:r>
            <a:r>
              <a:rPr lang="en"/>
              <a:t>(</a:t>
            </a:r>
            <a:r>
              <a:rPr i="1" lang="en"/>
              <a:t>moe</a:t>
            </a:r>
            <a:r>
              <a:rPr lang="en"/>
              <a:t>)?</a:t>
            </a:r>
            <a:endParaRPr/>
          </a:p>
          <a:p>
            <a:pPr indent="-342900" lvl="0" marL="457200" rtl="0" algn="l">
              <a:spcBef>
                <a:spcPts val="0"/>
              </a:spcBef>
              <a:spcAft>
                <a:spcPts val="0"/>
              </a:spcAft>
              <a:buSzPts val="1800"/>
              <a:buChar char="●"/>
            </a:pPr>
            <a:r>
              <a:rPr lang="en"/>
              <a:t>Clearly not, if </a:t>
            </a:r>
            <a:r>
              <a:rPr i="1" lang="en"/>
              <a:t>P</a:t>
            </a:r>
            <a:r>
              <a:rPr lang="en"/>
              <a:t> means "is an engineer" and </a:t>
            </a:r>
            <a:r>
              <a:rPr i="1" lang="en"/>
              <a:t>Q</a:t>
            </a:r>
            <a:r>
              <a:rPr lang="en"/>
              <a:t> means "is brother of"</a:t>
            </a:r>
            <a:endParaRPr/>
          </a:p>
          <a:p>
            <a:pPr indent="-342900" lvl="0" marL="457200" rtl="0" algn="l">
              <a:spcBef>
                <a:spcPts val="0"/>
              </a:spcBef>
              <a:spcAft>
                <a:spcPts val="0"/>
              </a:spcAft>
              <a:buSzPts val="1800"/>
              <a:buChar char="●"/>
            </a:pPr>
            <a:r>
              <a:rPr lang="en"/>
              <a:t>Clearly yes, if </a:t>
            </a:r>
            <a:r>
              <a:rPr i="1" lang="en"/>
              <a:t>Q</a:t>
            </a:r>
            <a:r>
              <a:rPr lang="en"/>
              <a:t> means =</a:t>
            </a:r>
            <a:endParaRPr/>
          </a:p>
          <a:p>
            <a:pPr indent="-342900" lvl="0" marL="457200" rtl="0" algn="l">
              <a:spcBef>
                <a:spcPts val="0"/>
              </a:spcBef>
              <a:spcAft>
                <a:spcPts val="0"/>
              </a:spcAft>
              <a:buSzPts val="1800"/>
              <a:buChar char="●"/>
            </a:pPr>
            <a:r>
              <a:rPr lang="en"/>
              <a:t>Equality predicate =(</a:t>
            </a:r>
            <a:r>
              <a:rPr i="1" lang="en"/>
              <a:t>x</a:t>
            </a:r>
            <a:r>
              <a:rPr lang="en"/>
              <a:t>, </a:t>
            </a:r>
            <a:r>
              <a:rPr i="1" lang="en"/>
              <a:t>y</a:t>
            </a:r>
            <a:r>
              <a:rPr lang="en"/>
              <a:t>) is a special case of relations in FOL</a:t>
            </a:r>
            <a:endParaRPr/>
          </a:p>
          <a:p>
            <a:pPr indent="-342900" lvl="0" marL="457200" rtl="0" algn="l">
              <a:spcBef>
                <a:spcPts val="0"/>
              </a:spcBef>
              <a:spcAft>
                <a:spcPts val="0"/>
              </a:spcAft>
              <a:buSzPts val="1800"/>
              <a:buChar char="●"/>
            </a:pPr>
            <a:r>
              <a:rPr lang="en"/>
              <a:t>First way is to handle equality directly in the inference engine</a:t>
            </a:r>
            <a:endParaRPr/>
          </a:p>
          <a:p>
            <a:pPr indent="-342900" lvl="0" marL="457200" rtl="0" algn="l">
              <a:spcBef>
                <a:spcPts val="0"/>
              </a:spcBef>
              <a:spcAft>
                <a:spcPts val="0"/>
              </a:spcAft>
              <a:buSzPts val="1800"/>
              <a:buChar char="●"/>
            </a:pPr>
            <a:r>
              <a:rPr lang="en"/>
              <a:t>Second way is to write an axiom schema that </a:t>
            </a:r>
            <a:r>
              <a:rPr lang="en"/>
              <a:t>asserts</a:t>
            </a:r>
            <a:r>
              <a:rPr lang="en"/>
              <a:t> reflexivity and substitution for formulas and functions for the equality predicate, after which reasoning proceeds as in ordinary predicate logic</a:t>
            </a:r>
            <a:endParaRPr/>
          </a:p>
          <a:p>
            <a:pPr indent="-342900" lvl="0" marL="457200" rtl="0" algn="l">
              <a:spcBef>
                <a:spcPts val="0"/>
              </a:spcBef>
              <a:spcAft>
                <a:spcPts val="0"/>
              </a:spcAft>
              <a:buSzPts val="1800"/>
              <a:buChar char="●"/>
            </a:pPr>
            <a:r>
              <a:rPr lang="en"/>
              <a:t>Axiom schema contains separate </a:t>
            </a:r>
            <a:r>
              <a:rPr lang="en"/>
              <a:t>formulas</a:t>
            </a:r>
            <a:r>
              <a:rPr lang="en"/>
              <a:t> for every function and predicate</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9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Empty Worlds Not Allowed</a:t>
            </a:r>
            <a:endParaRPr/>
          </a:p>
        </p:txBody>
      </p:sp>
      <p:sp>
        <p:nvSpPr>
          <p:cNvPr id="568" name="Google Shape;568;p9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Does the sentence ∀ </a:t>
            </a:r>
            <a:r>
              <a:rPr i="1" lang="en"/>
              <a:t>x</a:t>
            </a:r>
            <a:r>
              <a:rPr lang="en"/>
              <a:t>: P(</a:t>
            </a:r>
            <a:r>
              <a:rPr i="1" lang="en"/>
              <a:t>x</a:t>
            </a:r>
            <a:r>
              <a:rPr lang="en"/>
              <a:t>) entail the sentence ∃ </a:t>
            </a:r>
            <a:r>
              <a:rPr i="1" lang="en"/>
              <a:t>x</a:t>
            </a:r>
            <a:r>
              <a:rPr lang="en"/>
              <a:t>: P(</a:t>
            </a:r>
            <a:r>
              <a:rPr i="1" lang="en"/>
              <a:t>x</a:t>
            </a:r>
            <a:r>
              <a:rPr lang="en"/>
              <a:t>) ?</a:t>
            </a:r>
            <a:endParaRPr/>
          </a:p>
          <a:p>
            <a:pPr indent="-342900" lvl="0" marL="457200" rtl="0" algn="l">
              <a:spcBef>
                <a:spcPts val="0"/>
              </a:spcBef>
              <a:spcAft>
                <a:spcPts val="0"/>
              </a:spcAft>
              <a:buSzPts val="1800"/>
              <a:buChar char="●"/>
            </a:pPr>
            <a:r>
              <a:rPr lang="en"/>
              <a:t>Does the sentence Q ∨ </a:t>
            </a:r>
            <a:r>
              <a:rPr lang="en"/>
              <a:t>∃ </a:t>
            </a:r>
            <a:r>
              <a:rPr i="1" lang="en"/>
              <a:t>x</a:t>
            </a:r>
            <a:r>
              <a:rPr lang="en"/>
              <a:t>: P(</a:t>
            </a:r>
            <a:r>
              <a:rPr i="1" lang="en"/>
              <a:t>x</a:t>
            </a:r>
            <a:r>
              <a:rPr lang="en"/>
              <a:t>) entail the sentence </a:t>
            </a:r>
            <a:r>
              <a:rPr lang="en"/>
              <a:t>∃ </a:t>
            </a:r>
            <a:r>
              <a:rPr i="1" lang="en"/>
              <a:t>x</a:t>
            </a:r>
            <a:r>
              <a:rPr lang="en"/>
              <a:t>: </a:t>
            </a:r>
            <a:r>
              <a:rPr lang="en"/>
              <a:t>Q ∨ P(</a:t>
            </a:r>
            <a:r>
              <a:rPr i="1" lang="en"/>
              <a:t>x</a:t>
            </a:r>
            <a:r>
              <a:rPr lang="en"/>
              <a:t>) ?</a:t>
            </a:r>
            <a:endParaRPr/>
          </a:p>
          <a:p>
            <a:pPr indent="-342900" lvl="0" marL="457200" rtl="0" algn="l">
              <a:spcBef>
                <a:spcPts val="0"/>
              </a:spcBef>
              <a:spcAft>
                <a:spcPts val="0"/>
              </a:spcAft>
              <a:buSzPts val="1800"/>
              <a:buChar char="●"/>
            </a:pPr>
            <a:r>
              <a:rPr lang="en"/>
              <a:t>Only if we assume that some object exists in the world!</a:t>
            </a:r>
            <a:endParaRPr/>
          </a:p>
          <a:p>
            <a:pPr indent="-342900" lvl="0" marL="457200" rtl="0" algn="l">
              <a:spcBef>
                <a:spcPts val="0"/>
              </a:spcBef>
              <a:spcAft>
                <a:spcPts val="0"/>
              </a:spcAft>
              <a:buSzPts val="1800"/>
              <a:buChar char="●"/>
            </a:pPr>
            <a:r>
              <a:rPr lang="en"/>
              <a:t>In first order predicate logic, world is not allowed to be empty</a:t>
            </a:r>
            <a:endParaRPr/>
          </a:p>
          <a:p>
            <a:pPr indent="-342900" lvl="0" marL="457200" rtl="0" algn="l">
              <a:spcBef>
                <a:spcPts val="0"/>
              </a:spcBef>
              <a:spcAft>
                <a:spcPts val="0"/>
              </a:spcAft>
              <a:buSzPts val="1800"/>
              <a:buChar char="●"/>
            </a:pPr>
            <a:r>
              <a:rPr lang="en"/>
              <a:t>To say that world contains exactly one object, use </a:t>
            </a:r>
            <a:r>
              <a:rPr lang="en"/>
              <a:t>∃ </a:t>
            </a:r>
            <a:r>
              <a:rPr i="1" lang="en"/>
              <a:t>x</a:t>
            </a:r>
            <a:r>
              <a:rPr lang="en"/>
              <a:t>: </a:t>
            </a:r>
            <a:r>
              <a:rPr lang="en"/>
              <a:t>∀ </a:t>
            </a:r>
            <a:r>
              <a:rPr i="1" lang="en"/>
              <a:t>y</a:t>
            </a:r>
            <a:r>
              <a:rPr lang="en"/>
              <a:t>: x = y</a:t>
            </a:r>
            <a:endParaRPr/>
          </a:p>
          <a:p>
            <a:pPr indent="-342900" lvl="0" marL="457200" rtl="0" algn="l">
              <a:spcBef>
                <a:spcPts val="0"/>
              </a:spcBef>
              <a:spcAft>
                <a:spcPts val="0"/>
              </a:spcAft>
              <a:buSzPts val="1800"/>
              <a:buChar char="●"/>
            </a:pPr>
            <a:r>
              <a:rPr lang="en"/>
              <a:t>To say that world contains exactly two objects, use</a:t>
            </a:r>
            <a:br>
              <a:rPr lang="en"/>
            </a:br>
            <a:r>
              <a:rPr lang="en"/>
              <a:t>∃ </a:t>
            </a:r>
            <a:r>
              <a:rPr i="1" lang="en"/>
              <a:t>x</a:t>
            </a:r>
            <a:r>
              <a:rPr lang="en"/>
              <a:t>: </a:t>
            </a:r>
            <a:r>
              <a:rPr lang="en"/>
              <a:t>∃ </a:t>
            </a:r>
            <a:r>
              <a:rPr i="1" lang="en"/>
              <a:t>y</a:t>
            </a:r>
            <a:r>
              <a:rPr lang="en"/>
              <a:t>: x ≠ y ⋀ </a:t>
            </a:r>
            <a:r>
              <a:rPr lang="en"/>
              <a:t>∀ </a:t>
            </a:r>
            <a:r>
              <a:rPr i="1" lang="en"/>
              <a:t>z</a:t>
            </a:r>
            <a:r>
              <a:rPr lang="en"/>
              <a:t>: (z = x ∨ z = y)</a:t>
            </a:r>
            <a:endParaRPr/>
          </a:p>
          <a:p>
            <a:pPr indent="-342900" lvl="0" marL="457200" rtl="0" algn="l">
              <a:spcBef>
                <a:spcPts val="0"/>
              </a:spcBef>
              <a:spcAft>
                <a:spcPts val="0"/>
              </a:spcAft>
              <a:buSzPts val="1800"/>
              <a:buChar char="●"/>
            </a:pPr>
            <a:r>
              <a:rPr lang="en"/>
              <a:t>Same idea generalizes to arbitrary number of </a:t>
            </a:r>
            <a:r>
              <a:rPr i="1" lang="en"/>
              <a:t>n</a:t>
            </a:r>
            <a:r>
              <a:rPr lang="en"/>
              <a:t> objects</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9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Objects Without Names</a:t>
            </a:r>
            <a:endParaRPr/>
          </a:p>
        </p:txBody>
      </p:sp>
      <p:sp>
        <p:nvSpPr>
          <p:cNvPr id="574" name="Google Shape;574;p9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language of predicate logic can directly refer to objects with terms composed of constant literals and function symbols</a:t>
            </a:r>
            <a:endParaRPr/>
          </a:p>
          <a:p>
            <a:pPr indent="-342900" lvl="0" marL="457200" rtl="0" algn="l">
              <a:spcBef>
                <a:spcPts val="0"/>
              </a:spcBef>
              <a:spcAft>
                <a:spcPts val="0"/>
              </a:spcAft>
              <a:buSzPts val="1800"/>
              <a:buChar char="●"/>
            </a:pPr>
            <a:r>
              <a:rPr lang="en"/>
              <a:t>Two different terms can refer to the same object</a:t>
            </a:r>
            <a:endParaRPr/>
          </a:p>
          <a:p>
            <a:pPr indent="-342900" lvl="0" marL="457200" rtl="0" algn="l">
              <a:spcBef>
                <a:spcPts val="0"/>
              </a:spcBef>
              <a:spcAft>
                <a:spcPts val="0"/>
              </a:spcAft>
              <a:buSzPts val="1800"/>
              <a:buChar char="●"/>
            </a:pPr>
            <a:r>
              <a:rPr lang="en"/>
              <a:t>For example, two terms 2 + 2 and 4 in the standard model of integers</a:t>
            </a:r>
            <a:endParaRPr/>
          </a:p>
          <a:p>
            <a:pPr indent="-342900" lvl="0" marL="457200" rtl="0" algn="l">
              <a:spcBef>
                <a:spcPts val="0"/>
              </a:spcBef>
              <a:spcAft>
                <a:spcPts val="0"/>
              </a:spcAft>
              <a:buSzPts val="1800"/>
              <a:buChar char="●"/>
            </a:pPr>
            <a:r>
              <a:rPr lang="en"/>
              <a:t>Formula 2 + 2 = 4 can be proven as theorem from integer arithmetic axioms</a:t>
            </a:r>
            <a:endParaRPr/>
          </a:p>
          <a:p>
            <a:pPr indent="-342900" lvl="0" marL="457200" rtl="0" algn="l">
              <a:spcBef>
                <a:spcPts val="0"/>
              </a:spcBef>
              <a:spcAft>
                <a:spcPts val="0"/>
              </a:spcAft>
              <a:buSzPts val="1800"/>
              <a:buChar char="●"/>
            </a:pPr>
            <a:r>
              <a:rPr lang="en"/>
              <a:t>However, the world can contain objects for which no possible term refers to!</a:t>
            </a:r>
            <a:endParaRPr/>
          </a:p>
          <a:p>
            <a:pPr indent="-342900" lvl="0" marL="457200" rtl="0" algn="l">
              <a:spcBef>
                <a:spcPts val="0"/>
              </a:spcBef>
              <a:spcAft>
                <a:spcPts val="0"/>
              </a:spcAft>
              <a:buSzPts val="1800"/>
              <a:buChar char="●"/>
            </a:pPr>
            <a:r>
              <a:rPr lang="en"/>
              <a:t>Formulas of form </a:t>
            </a:r>
            <a:r>
              <a:rPr lang="en">
                <a:solidFill>
                  <a:srgbClr val="000000"/>
                </a:solidFill>
                <a:highlight>
                  <a:schemeClr val="lt1"/>
                </a:highlight>
              </a:rPr>
              <a:t>∃</a:t>
            </a:r>
            <a:r>
              <a:rPr lang="en"/>
              <a:t> </a:t>
            </a:r>
            <a:r>
              <a:rPr i="1" lang="en"/>
              <a:t>x</a:t>
            </a:r>
            <a:r>
              <a:rPr lang="en"/>
              <a:t>: P(</a:t>
            </a:r>
            <a:r>
              <a:rPr i="1" lang="en"/>
              <a:t>x</a:t>
            </a:r>
            <a:r>
              <a:rPr lang="en"/>
              <a:t>) may be true, even though there is no possible term in the language to refer to an object </a:t>
            </a:r>
            <a:r>
              <a:rPr i="1" lang="en"/>
              <a:t>x</a:t>
            </a:r>
            <a:r>
              <a:rPr lang="en"/>
              <a:t> that makes the formula true</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9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Nonstandard Models</a:t>
            </a:r>
            <a:endParaRPr/>
          </a:p>
        </p:txBody>
      </p:sp>
      <p:sp>
        <p:nvSpPr>
          <p:cNvPr id="580" name="Google Shape;580;p9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Trying to capture some world into logical axioms, the resulting set of axioms may also be true in other worlds than the one we "intended" to describe</a:t>
            </a:r>
            <a:endParaRPr/>
          </a:p>
          <a:p>
            <a:pPr indent="-342900" lvl="0" marL="457200" rtl="0" algn="l">
              <a:spcBef>
                <a:spcPts val="0"/>
              </a:spcBef>
              <a:spcAft>
                <a:spcPts val="0"/>
              </a:spcAft>
              <a:buSzPts val="1800"/>
              <a:buChar char="●"/>
            </a:pPr>
            <a:r>
              <a:rPr lang="en"/>
              <a:t>Okay as long as axioms allow reasoning in the world that we "intended"</a:t>
            </a:r>
            <a:endParaRPr/>
          </a:p>
          <a:p>
            <a:pPr indent="-342900" lvl="0" marL="457200" rtl="0" algn="l">
              <a:spcBef>
                <a:spcPts val="0"/>
              </a:spcBef>
              <a:spcAft>
                <a:spcPts val="0"/>
              </a:spcAft>
              <a:buSzPts val="1800"/>
              <a:buChar char="●"/>
            </a:pPr>
            <a:r>
              <a:rPr lang="en"/>
              <a:t>Example: Peano arithmetic for natural numbers</a:t>
            </a:r>
            <a:endParaRPr/>
          </a:p>
          <a:p>
            <a:pPr indent="-342900" lvl="0" marL="457200" rtl="0" algn="l">
              <a:spcBef>
                <a:spcPts val="0"/>
              </a:spcBef>
              <a:spcAft>
                <a:spcPts val="0"/>
              </a:spcAft>
              <a:buSzPts val="1800"/>
              <a:buChar char="●"/>
            </a:pPr>
            <a:r>
              <a:rPr lang="en"/>
              <a:t>Constant symbol 0, successor function </a:t>
            </a:r>
            <a:r>
              <a:rPr i="1" lang="en"/>
              <a:t>s</a:t>
            </a:r>
            <a:r>
              <a:rPr lang="en"/>
              <a:t>(</a:t>
            </a:r>
            <a:r>
              <a:rPr i="1" lang="en"/>
              <a:t>x</a:t>
            </a:r>
            <a:r>
              <a:rPr lang="en"/>
              <a:t>)</a:t>
            </a:r>
            <a:endParaRPr/>
          </a:p>
          <a:p>
            <a:pPr indent="-342900" lvl="0" marL="457200" rtl="0" algn="l">
              <a:spcBef>
                <a:spcPts val="0"/>
              </a:spcBef>
              <a:spcAft>
                <a:spcPts val="0"/>
              </a:spcAft>
              <a:buSzPts val="1800"/>
              <a:buChar char="●"/>
            </a:pPr>
            <a:r>
              <a:rPr lang="en"/>
              <a:t>Two axioms </a:t>
            </a:r>
            <a:r>
              <a:rPr lang="en"/>
              <a:t>∀</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x</a:t>
            </a:r>
            <a:r>
              <a:rPr lang="en">
                <a:solidFill>
                  <a:srgbClr val="000000"/>
                </a:solidFill>
                <a:highlight>
                  <a:schemeClr val="lt1"/>
                </a:highlight>
              </a:rPr>
              <a:t>) </a:t>
            </a:r>
            <a:r>
              <a:rPr lang="en"/>
              <a:t>≠ 0 and</a:t>
            </a:r>
            <a:r>
              <a:rPr lang="en"/>
              <a:t> </a:t>
            </a:r>
            <a:r>
              <a:rPr lang="en"/>
              <a:t>∀</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 </a:t>
            </a:r>
            <a:r>
              <a:rPr lang="en"/>
              <a:t>∀</a:t>
            </a:r>
            <a:r>
              <a:rPr lang="en">
                <a:solidFill>
                  <a:srgbClr val="000000"/>
                </a:solidFill>
                <a:highlight>
                  <a:schemeClr val="lt1"/>
                </a:highlight>
              </a:rPr>
              <a:t> </a:t>
            </a:r>
            <a:r>
              <a:rPr i="1" lang="en">
                <a:solidFill>
                  <a:srgbClr val="000000"/>
                </a:solidFill>
                <a:highlight>
                  <a:schemeClr val="lt1"/>
                </a:highlight>
              </a:rPr>
              <a:t>y</a:t>
            </a:r>
            <a:r>
              <a:rPr lang="en">
                <a:solidFill>
                  <a:srgbClr val="000000"/>
                </a:solidFill>
                <a:highlight>
                  <a:schemeClr val="lt1"/>
                </a:highlight>
              </a:rPr>
              <a:t>: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x</a:t>
            </a:r>
            <a:r>
              <a:rPr lang="en">
                <a:solidFill>
                  <a:srgbClr val="000000"/>
                </a:solidFill>
                <a:highlight>
                  <a:schemeClr val="lt1"/>
                </a:highlight>
              </a:rPr>
              <a:t>) =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y</a:t>
            </a:r>
            <a:r>
              <a:rPr lang="en">
                <a:solidFill>
                  <a:srgbClr val="000000"/>
                </a:solidFill>
                <a:highlight>
                  <a:schemeClr val="lt1"/>
                </a:highlight>
              </a:rPr>
              <a:t>) ⇒ </a:t>
            </a:r>
            <a:r>
              <a:rPr i="1" lang="en">
                <a:solidFill>
                  <a:srgbClr val="000000"/>
                </a:solidFill>
                <a:highlight>
                  <a:schemeClr val="lt1"/>
                </a:highlight>
              </a:rPr>
              <a:t>x</a:t>
            </a:r>
            <a:r>
              <a:rPr lang="en">
                <a:solidFill>
                  <a:srgbClr val="000000"/>
                </a:solidFill>
                <a:highlight>
                  <a:schemeClr val="lt1"/>
                </a:highlight>
              </a:rPr>
              <a:t> = </a:t>
            </a:r>
            <a:r>
              <a:rPr i="1" lang="en">
                <a:solidFill>
                  <a:srgbClr val="000000"/>
                </a:solidFill>
                <a:highlight>
                  <a:schemeClr val="lt1"/>
                </a:highlight>
              </a:rPr>
              <a:t>y</a:t>
            </a:r>
            <a:endParaRPr i="1">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"It's, like, an infinite row of integers 0, </a:t>
            </a:r>
            <a:r>
              <a:rPr i="1" lang="en">
                <a:solidFill>
                  <a:srgbClr val="000000"/>
                </a:solidFill>
                <a:highlight>
                  <a:schemeClr val="lt1"/>
                </a:highlight>
              </a:rPr>
              <a:t>s</a:t>
            </a:r>
            <a:r>
              <a:rPr lang="en">
                <a:solidFill>
                  <a:srgbClr val="000000"/>
                </a:solidFill>
                <a:highlight>
                  <a:schemeClr val="lt1"/>
                </a:highlight>
              </a:rPr>
              <a:t>(0),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s</a:t>
            </a:r>
            <a:r>
              <a:rPr lang="en">
                <a:solidFill>
                  <a:srgbClr val="000000"/>
                </a:solidFill>
                <a:highlight>
                  <a:schemeClr val="lt1"/>
                </a:highlight>
              </a:rPr>
              <a:t>(0)), </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s</a:t>
            </a:r>
            <a:r>
              <a:rPr lang="en">
                <a:solidFill>
                  <a:srgbClr val="000000"/>
                </a:solidFill>
                <a:highlight>
                  <a:schemeClr val="lt1"/>
                </a:highlight>
              </a:rPr>
              <a:t>(</a:t>
            </a:r>
            <a:r>
              <a:rPr i="1" lang="en">
                <a:solidFill>
                  <a:srgbClr val="000000"/>
                </a:solidFill>
                <a:highlight>
                  <a:schemeClr val="lt1"/>
                </a:highlight>
              </a:rPr>
              <a:t>s</a:t>
            </a:r>
            <a:r>
              <a:rPr lang="en">
                <a:solidFill>
                  <a:srgbClr val="000000"/>
                </a:solidFill>
                <a:highlight>
                  <a:schemeClr val="lt1"/>
                </a:highlight>
              </a:rPr>
              <a:t>(0))) …, maaan"</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Can still fill the space with arbitrary cycles and chains of nameless objects, in addition to the chain that starts at 0</a:t>
            </a:r>
            <a:endParaRPr>
              <a:solidFill>
                <a:srgbClr val="000000"/>
              </a:solidFill>
              <a:highlight>
                <a:schemeClr val="lt1"/>
              </a:highlight>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9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Removing Literals and Functions from FOL</a:t>
            </a:r>
            <a:endParaRPr/>
          </a:p>
        </p:txBody>
      </p:sp>
      <p:sp>
        <p:nvSpPr>
          <p:cNvPr id="586" name="Google Shape;586;p9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Literals and functions turn out to be syntactic sugar for relations</a:t>
            </a:r>
            <a:endParaRPr/>
          </a:p>
          <a:p>
            <a:pPr indent="-342900" lvl="0" marL="457200" rtl="0" algn="l">
              <a:spcBef>
                <a:spcPts val="0"/>
              </a:spcBef>
              <a:spcAft>
                <a:spcPts val="0"/>
              </a:spcAft>
              <a:buSzPts val="1800"/>
              <a:buChar char="●"/>
            </a:pPr>
            <a:r>
              <a:rPr lang="en"/>
              <a:t>Literals are just special case of nullary functions with no parameters</a:t>
            </a:r>
            <a:endParaRPr/>
          </a:p>
          <a:p>
            <a:pPr indent="-342900" lvl="0" marL="457200" rtl="0" algn="l">
              <a:spcBef>
                <a:spcPts val="0"/>
              </a:spcBef>
              <a:spcAft>
                <a:spcPts val="0"/>
              </a:spcAft>
              <a:buSzPts val="1800"/>
              <a:buChar char="●"/>
            </a:pPr>
            <a:r>
              <a:rPr lang="en"/>
              <a:t>As we saw in Prolog, every function </a:t>
            </a:r>
            <a:r>
              <a:rPr i="1" lang="en"/>
              <a:t>f</a:t>
            </a:r>
            <a:r>
              <a:rPr lang="en"/>
              <a:t> that takes </a:t>
            </a:r>
            <a:r>
              <a:rPr i="1" lang="en"/>
              <a:t>n</a:t>
            </a:r>
            <a:r>
              <a:rPr lang="en"/>
              <a:t> parameters and gives one result is really a relation </a:t>
            </a:r>
            <a:r>
              <a:rPr i="1" lang="en"/>
              <a:t>F</a:t>
            </a:r>
            <a:r>
              <a:rPr lang="en"/>
              <a:t> of </a:t>
            </a:r>
            <a:r>
              <a:rPr i="1" lang="en"/>
              <a:t>n</a:t>
            </a:r>
            <a:r>
              <a:rPr lang="en"/>
              <a:t> + 1 parameters with axiomatic constraints</a:t>
            </a:r>
            <a:endParaRPr/>
          </a:p>
          <a:p>
            <a:pPr indent="-387350" lvl="0" marL="457200" rtl="0" algn="l">
              <a:spcBef>
                <a:spcPts val="0"/>
              </a:spcBef>
              <a:spcAft>
                <a:spcPts val="0"/>
              </a:spcAft>
              <a:buSzPts val="2500"/>
              <a:buChar char="●"/>
            </a:pPr>
            <a:r>
              <a:rPr lang="en">
                <a:solidFill>
                  <a:srgbClr val="000000"/>
                </a:solidFill>
                <a:highlight>
                  <a:srgbClr val="FFFFFF"/>
                </a:highlight>
              </a:rPr>
              <a:t>∀ </a:t>
            </a:r>
            <a:r>
              <a:rPr i="1" lang="en">
                <a:solidFill>
                  <a:srgbClr val="000000"/>
                </a:solidFill>
                <a:highlight>
                  <a:srgbClr val="FFFFFF"/>
                </a:highlight>
              </a:rPr>
              <a:t>x</a:t>
            </a:r>
            <a:r>
              <a:rPr lang="en">
                <a:solidFill>
                  <a:srgbClr val="000000"/>
                </a:solidFill>
                <a:highlight>
                  <a:srgbClr val="FFFFFF"/>
                </a:highlight>
              </a:rPr>
              <a:t>: ∀ </a:t>
            </a:r>
            <a:r>
              <a:rPr i="1" lang="en">
                <a:solidFill>
                  <a:srgbClr val="000000"/>
                </a:solidFill>
                <a:highlight>
                  <a:srgbClr val="FFFFFF"/>
                </a:highlight>
              </a:rPr>
              <a:t>y</a:t>
            </a:r>
            <a:r>
              <a:rPr lang="en">
                <a:solidFill>
                  <a:srgbClr val="000000"/>
                </a:solidFill>
                <a:highlight>
                  <a:srgbClr val="FFFFFF"/>
                </a:highlight>
              </a:rPr>
              <a:t>: ∀ </a:t>
            </a:r>
            <a:r>
              <a:rPr i="1" lang="en">
                <a:solidFill>
                  <a:srgbClr val="000000"/>
                </a:solidFill>
                <a:highlight>
                  <a:srgbClr val="FFFFFF"/>
                </a:highlight>
              </a:rPr>
              <a:t>z</a:t>
            </a:r>
            <a:r>
              <a:rPr lang="en">
                <a:solidFill>
                  <a:srgbClr val="000000"/>
                </a:solidFill>
                <a:highlight>
                  <a:srgbClr val="FFFFFF"/>
                </a:highlight>
              </a:rPr>
              <a:t>: </a:t>
            </a:r>
            <a:r>
              <a:rPr i="1" lang="en">
                <a:solidFill>
                  <a:srgbClr val="000000"/>
                </a:solidFill>
                <a:highlight>
                  <a:srgbClr val="FFFFFF"/>
                </a:highlight>
              </a:rPr>
              <a:t>F</a:t>
            </a:r>
            <a:r>
              <a:rPr lang="en">
                <a:solidFill>
                  <a:srgbClr val="000000"/>
                </a:solidFill>
                <a:highlight>
                  <a:srgbClr val="FFFFFF"/>
                </a:highlight>
              </a:rPr>
              <a:t>(</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 ∧ </a:t>
            </a:r>
            <a:r>
              <a:rPr i="1" lang="en">
                <a:solidFill>
                  <a:srgbClr val="000000"/>
                </a:solidFill>
                <a:highlight>
                  <a:srgbClr val="FFFFFF"/>
                </a:highlight>
              </a:rPr>
              <a:t>F</a:t>
            </a:r>
            <a:r>
              <a:rPr lang="en">
                <a:solidFill>
                  <a:srgbClr val="000000"/>
                </a:solidFill>
                <a:highlight>
                  <a:srgbClr val="FFFFFF"/>
                </a:highlight>
              </a:rPr>
              <a:t>(</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z</a:t>
            </a:r>
            <a:r>
              <a:rPr lang="en">
                <a:solidFill>
                  <a:srgbClr val="000000"/>
                </a:solidFill>
                <a:highlight>
                  <a:srgbClr val="FFFFFF"/>
                </a:highlight>
              </a:rPr>
              <a:t>) ⇒ </a:t>
            </a:r>
            <a:r>
              <a:rPr i="1" lang="en">
                <a:solidFill>
                  <a:srgbClr val="000000"/>
                </a:solidFill>
                <a:highlight>
                  <a:srgbClr val="FFFFFF"/>
                </a:highlight>
              </a:rPr>
              <a:t>y </a:t>
            </a:r>
            <a:r>
              <a:rPr lang="en">
                <a:solidFill>
                  <a:srgbClr val="000000"/>
                </a:solidFill>
                <a:highlight>
                  <a:srgbClr val="FFFFFF"/>
                </a:highlight>
              </a:rPr>
              <a:t>= </a:t>
            </a:r>
            <a:r>
              <a:rPr i="1" lang="en">
                <a:solidFill>
                  <a:srgbClr val="000000"/>
                </a:solidFill>
                <a:highlight>
                  <a:srgbClr val="FFFFFF"/>
                </a:highlight>
              </a:rPr>
              <a:t>z</a:t>
            </a:r>
            <a:endParaRPr i="1">
              <a:solidFill>
                <a:srgbClr val="000000"/>
              </a:solidFill>
              <a:highlight>
                <a:srgbClr val="FFFFFF"/>
              </a:highlight>
            </a:endParaRPr>
          </a:p>
          <a:p>
            <a:pPr indent="-387350" lvl="0" marL="457200" rtl="0" algn="l">
              <a:spcBef>
                <a:spcPts val="0"/>
              </a:spcBef>
              <a:spcAft>
                <a:spcPts val="0"/>
              </a:spcAft>
              <a:buSzPts val="2500"/>
              <a:buChar char="●"/>
            </a:pPr>
            <a:r>
              <a:rPr lang="en">
                <a:solidFill>
                  <a:srgbClr val="000000"/>
                </a:solidFill>
                <a:highlight>
                  <a:srgbClr val="FFFFFF"/>
                </a:highlight>
              </a:rPr>
              <a:t>∀ </a:t>
            </a:r>
            <a:r>
              <a:rPr i="1" lang="en">
                <a:solidFill>
                  <a:srgbClr val="000000"/>
                </a:solidFill>
                <a:highlight>
                  <a:srgbClr val="FFFFFF"/>
                </a:highlight>
              </a:rPr>
              <a:t>x</a:t>
            </a:r>
            <a:r>
              <a:rPr lang="en">
                <a:solidFill>
                  <a:srgbClr val="000000"/>
                </a:solidFill>
                <a:highlight>
                  <a:srgbClr val="FFFFFF"/>
                </a:highlight>
              </a:rPr>
              <a:t>: ∃ </a:t>
            </a:r>
            <a:r>
              <a:rPr i="1" lang="en">
                <a:solidFill>
                  <a:srgbClr val="000000"/>
                </a:solidFill>
                <a:highlight>
                  <a:srgbClr val="FFFFFF"/>
                </a:highlight>
              </a:rPr>
              <a:t>y</a:t>
            </a:r>
            <a:r>
              <a:rPr lang="en">
                <a:solidFill>
                  <a:srgbClr val="000000"/>
                </a:solidFill>
                <a:highlight>
                  <a:srgbClr val="FFFFFF"/>
                </a:highlight>
              </a:rPr>
              <a:t>: </a:t>
            </a:r>
            <a:r>
              <a:rPr i="1" lang="en">
                <a:solidFill>
                  <a:srgbClr val="000000"/>
                </a:solidFill>
                <a:highlight>
                  <a:srgbClr val="FFFFFF"/>
                </a:highlight>
              </a:rPr>
              <a:t>F</a:t>
            </a:r>
            <a:r>
              <a:rPr lang="en">
                <a:solidFill>
                  <a:srgbClr val="000000"/>
                </a:solidFill>
                <a:highlight>
                  <a:srgbClr val="FFFFFF"/>
                </a:highlight>
              </a:rPr>
              <a:t>(</a:t>
            </a:r>
            <a:r>
              <a:rPr i="1" lang="en">
                <a:solidFill>
                  <a:srgbClr val="000000"/>
                </a:solidFill>
                <a:highlight>
                  <a:srgbClr val="FFFFFF"/>
                </a:highlight>
              </a:rPr>
              <a:t>x</a:t>
            </a:r>
            <a:r>
              <a:rPr lang="en">
                <a:solidFill>
                  <a:srgbClr val="000000"/>
                </a:solidFill>
                <a:highlight>
                  <a:srgbClr val="FFFFFF"/>
                </a:highlight>
              </a:rPr>
              <a:t>, </a:t>
            </a:r>
            <a:r>
              <a:rPr i="1" lang="en">
                <a:solidFill>
                  <a:srgbClr val="000000"/>
                </a:solidFill>
                <a:highlight>
                  <a:srgbClr val="FFFFFF"/>
                </a:highlight>
              </a:rPr>
              <a:t>y</a:t>
            </a:r>
            <a:r>
              <a:rPr lang="en">
                <a:solidFill>
                  <a:srgbClr val="000000"/>
                </a:solidFill>
                <a:highlight>
                  <a:srgbClr val="FFFFFF"/>
                </a:highlight>
              </a:rPr>
              <a:t>)</a:t>
            </a:r>
            <a:endParaRPr>
              <a:solidFill>
                <a:srgbClr val="000000"/>
              </a:solidFill>
              <a:highlight>
                <a:srgbClr val="FFFFFF"/>
              </a:highlight>
            </a:endParaRPr>
          </a:p>
          <a:p>
            <a:pPr indent="-342900" lvl="0" marL="457200" rtl="0" algn="l">
              <a:spcBef>
                <a:spcPts val="0"/>
              </a:spcBef>
              <a:spcAft>
                <a:spcPts val="0"/>
              </a:spcAft>
              <a:buSzPts val="1800"/>
              <a:buChar char="●"/>
            </a:pPr>
            <a:r>
              <a:rPr lang="en"/>
              <a:t>All function symbols can be mechanistically "uplifted" into relations with mechanistic modifications to formulas that use them</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9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 of Support</a:t>
            </a:r>
            <a:endParaRPr/>
          </a:p>
        </p:txBody>
      </p:sp>
      <p:sp>
        <p:nvSpPr>
          <p:cNvPr id="592" name="Google Shape;592;p9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During resolution reasoning, there are usually far too many possible resolution steps that could legally be taken at any given time</a:t>
            </a:r>
            <a:endParaRPr/>
          </a:p>
          <a:p>
            <a:pPr indent="-342900" lvl="0" marL="457200" rtl="0" algn="l">
              <a:spcBef>
                <a:spcPts val="0"/>
              </a:spcBef>
              <a:spcAft>
                <a:spcPts val="0"/>
              </a:spcAft>
              <a:buSzPts val="1800"/>
              <a:buChar char="●"/>
            </a:pPr>
            <a:r>
              <a:rPr lang="en"/>
              <a:t>In systematic search, such branching makes searching </a:t>
            </a:r>
            <a:r>
              <a:rPr lang="en"/>
              <a:t>exponentially</a:t>
            </a:r>
            <a:r>
              <a:rPr lang="en"/>
              <a:t> long</a:t>
            </a:r>
            <a:endParaRPr/>
          </a:p>
          <a:p>
            <a:pPr indent="-342900" lvl="0" marL="457200" rtl="0" algn="l">
              <a:spcBef>
                <a:spcPts val="0"/>
              </a:spcBef>
              <a:spcAft>
                <a:spcPts val="0"/>
              </a:spcAft>
              <a:buSzPts val="1800"/>
              <a:buChar char="●"/>
            </a:pPr>
            <a:r>
              <a:rPr lang="en"/>
              <a:t>Set of support: Some of the clauses are marked special "supporting" clauses, initially only the negated conclusion is marked as such</a:t>
            </a:r>
            <a:endParaRPr/>
          </a:p>
          <a:p>
            <a:pPr indent="-342900" lvl="0" marL="457200" rtl="0" algn="l">
              <a:spcBef>
                <a:spcPts val="0"/>
              </a:spcBef>
              <a:spcAft>
                <a:spcPts val="0"/>
              </a:spcAft>
              <a:buSzPts val="1800"/>
              <a:buChar char="●"/>
            </a:pPr>
            <a:r>
              <a:rPr lang="en"/>
              <a:t>In each resolution step, at least one of the clauses must be supporting</a:t>
            </a:r>
            <a:endParaRPr/>
          </a:p>
          <a:p>
            <a:pPr indent="-342900" lvl="0" marL="457200" rtl="0" algn="l">
              <a:spcBef>
                <a:spcPts val="0"/>
              </a:spcBef>
              <a:spcAft>
                <a:spcPts val="0"/>
              </a:spcAft>
              <a:buSzPts val="1800"/>
              <a:buChar char="●"/>
            </a:pPr>
            <a:r>
              <a:rPr lang="en"/>
              <a:t>Resulting clause from resolution step is added to the set of support</a:t>
            </a:r>
            <a:endParaRPr/>
          </a:p>
          <a:p>
            <a:pPr indent="-342900" lvl="0" marL="457200" rtl="0" algn="l">
              <a:spcBef>
                <a:spcPts val="0"/>
              </a:spcBef>
              <a:spcAft>
                <a:spcPts val="0"/>
              </a:spcAft>
              <a:buSzPts val="1800"/>
              <a:buChar char="●"/>
            </a:pPr>
            <a:r>
              <a:rPr lang="en"/>
              <a:t>If the empty clause can theoretically be reached using unlimited resolution, it can also be reached under this restriction</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9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Unit and Input Resolution</a:t>
            </a:r>
            <a:endParaRPr/>
          </a:p>
        </p:txBody>
      </p:sp>
      <p:sp>
        <p:nvSpPr>
          <p:cNvPr id="598" name="Google Shape;598;p9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Unit Resolution: in each resolution step, at least one of the two resolved clauses must be a unit clause</a:t>
            </a:r>
            <a:endParaRPr/>
          </a:p>
          <a:p>
            <a:pPr indent="-342900" lvl="0" marL="457200" rtl="0" algn="l">
              <a:spcBef>
                <a:spcPts val="0"/>
              </a:spcBef>
              <a:spcAft>
                <a:spcPts val="0"/>
              </a:spcAft>
              <a:buSzPts val="1800"/>
              <a:buChar char="●"/>
            </a:pPr>
            <a:r>
              <a:rPr lang="en"/>
              <a:t>Input Resolution: in each resolution step, at least one of the two resolved clauses must be a from the initial set of original clauses</a:t>
            </a:r>
            <a:endParaRPr/>
          </a:p>
          <a:p>
            <a:pPr indent="-342900" lvl="0" marL="457200" rtl="0" algn="l">
              <a:spcBef>
                <a:spcPts val="0"/>
              </a:spcBef>
              <a:spcAft>
                <a:spcPts val="0"/>
              </a:spcAft>
              <a:buSzPts val="1800"/>
              <a:buChar char="●"/>
            </a:pPr>
            <a:r>
              <a:rPr lang="en"/>
              <a:t>Neither </a:t>
            </a:r>
            <a:r>
              <a:rPr lang="en"/>
              <a:t>strategy</a:t>
            </a:r>
            <a:r>
              <a:rPr lang="en"/>
              <a:t> is refutation complete for </a:t>
            </a:r>
            <a:r>
              <a:rPr lang="en"/>
              <a:t>arbitrary</a:t>
            </a:r>
            <a:r>
              <a:rPr lang="en"/>
              <a:t> sets of initial clauses, but both are complete for sets of Horn clauses</a:t>
            </a:r>
            <a:endParaRPr/>
          </a:p>
          <a:p>
            <a:pPr indent="-342900" lvl="0" marL="457200" rtl="0" algn="l">
              <a:spcBef>
                <a:spcPts val="0"/>
              </a:spcBef>
              <a:spcAft>
                <a:spcPts val="0"/>
              </a:spcAft>
              <a:buSzPts val="1800"/>
              <a:buChar char="●"/>
            </a:pPr>
            <a:r>
              <a:rPr lang="en"/>
              <a:t>For a more general set of initial clauses, an empty clause can be reached with unit resolution if and only if it can be reached with input resolution</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10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Resolution</a:t>
            </a:r>
            <a:endParaRPr/>
          </a:p>
        </p:txBody>
      </p:sp>
      <p:sp>
        <p:nvSpPr>
          <p:cNvPr id="604" name="Google Shape;604;p10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Relaxation of input resolution discipline</a:t>
            </a:r>
            <a:endParaRPr/>
          </a:p>
          <a:p>
            <a:pPr indent="-342900" lvl="0" marL="457200" rtl="0" algn="l">
              <a:spcBef>
                <a:spcPts val="0"/>
              </a:spcBef>
              <a:spcAft>
                <a:spcPts val="0"/>
              </a:spcAft>
              <a:buSzPts val="1800"/>
              <a:buChar char="●"/>
            </a:pPr>
            <a:r>
              <a:rPr lang="en"/>
              <a:t>In each resolution step, at least one of the clauses is one of the initial clauses, or an </a:t>
            </a:r>
            <a:r>
              <a:rPr lang="en"/>
              <a:t>ancestor</a:t>
            </a:r>
            <a:r>
              <a:rPr lang="en"/>
              <a:t> of the other clause in the proof tree</a:t>
            </a:r>
            <a:endParaRPr/>
          </a:p>
          <a:p>
            <a:pPr indent="-342900" lvl="0" marL="457200" rtl="0" algn="l">
              <a:spcBef>
                <a:spcPts val="0"/>
              </a:spcBef>
              <a:spcAft>
                <a:spcPts val="0"/>
              </a:spcAft>
              <a:buSzPts val="1800"/>
              <a:buChar char="●"/>
            </a:pPr>
            <a:r>
              <a:rPr lang="en"/>
              <a:t>Produces proof trees whose shape is linear</a:t>
            </a:r>
            <a:endParaRPr/>
          </a:p>
          <a:p>
            <a:pPr indent="-342900" lvl="0" marL="457200" rtl="0" algn="l">
              <a:spcBef>
                <a:spcPts val="0"/>
              </a:spcBef>
              <a:spcAft>
                <a:spcPts val="0"/>
              </a:spcAft>
              <a:buSzPts val="1800"/>
              <a:buChar char="●"/>
            </a:pPr>
            <a:r>
              <a:rPr lang="en"/>
              <a:t>Refutation complete for all sets of clauses</a:t>
            </a:r>
            <a:endParaRPr/>
          </a:p>
          <a:p>
            <a:pPr indent="-342900" lvl="0" marL="457200" rtl="0" algn="l">
              <a:spcBef>
                <a:spcPts val="0"/>
              </a:spcBef>
              <a:spcAft>
                <a:spcPts val="0"/>
              </a:spcAft>
              <a:buSzPts val="1800"/>
              <a:buChar char="●"/>
            </a:pPr>
            <a:r>
              <a:rPr lang="en"/>
              <a:t>Can be optimized further by using the negation of goal as the top clause, and still remains refutation complete</a:t>
            </a:r>
            <a:endParaRPr/>
          </a:p>
          <a:p>
            <a:pPr indent="-342900" lvl="0" marL="457200" rtl="0" algn="l">
              <a:spcBef>
                <a:spcPts val="0"/>
              </a:spcBef>
              <a:spcAft>
                <a:spcPts val="0"/>
              </a:spcAft>
              <a:buSzPts val="1800"/>
              <a:buChar char="●"/>
            </a:pPr>
            <a:r>
              <a:rPr lang="en"/>
              <a:t>Remains refutation complete under further restriction that ancestor clauses are limited to merges, literal collapses to singleton under unification</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10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Situation</a:t>
            </a:r>
            <a:r>
              <a:rPr lang="en"/>
              <a:t> Calculus</a:t>
            </a:r>
            <a:endParaRPr/>
          </a:p>
        </p:txBody>
      </p:sp>
      <p:sp>
        <p:nvSpPr>
          <p:cNvPr id="610" name="Google Shape;610;p10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Technique to model dynamic world using first order </a:t>
            </a:r>
            <a:r>
              <a:rPr lang="en"/>
              <a:t>predicate</a:t>
            </a:r>
            <a:r>
              <a:rPr lang="en"/>
              <a:t> logic</a:t>
            </a:r>
            <a:endParaRPr/>
          </a:p>
          <a:p>
            <a:pPr indent="-342900" lvl="0" marL="457200" rtl="0" algn="l">
              <a:spcBef>
                <a:spcPts val="0"/>
              </a:spcBef>
              <a:spcAft>
                <a:spcPts val="0"/>
              </a:spcAft>
              <a:buSzPts val="1800"/>
              <a:buChar char="●"/>
            </a:pPr>
            <a:r>
              <a:rPr lang="en"/>
              <a:t>Fluents are predicates whose truth value depends on current situation in addition to their actual parameters, situations reified as objects in models</a:t>
            </a:r>
            <a:endParaRPr/>
          </a:p>
          <a:p>
            <a:pPr indent="-342900" lvl="0" marL="457200" rtl="0" algn="l">
              <a:spcBef>
                <a:spcPts val="0"/>
              </a:spcBef>
              <a:spcAft>
                <a:spcPts val="0"/>
              </a:spcAft>
              <a:buSzPts val="1800"/>
              <a:buChar char="●"/>
            </a:pPr>
            <a:r>
              <a:rPr lang="en"/>
              <a:t>Laws of </a:t>
            </a:r>
            <a:r>
              <a:rPr lang="en"/>
              <a:t>environment</a:t>
            </a:r>
            <a:r>
              <a:rPr lang="en"/>
              <a:t> expressed as non-logical axioms of form</a:t>
            </a:r>
            <a:br>
              <a:rPr lang="en"/>
            </a:br>
            <a:r>
              <a:rPr lang="en"/>
              <a:t>(Pre(</a:t>
            </a:r>
            <a:r>
              <a:rPr i="1" lang="en"/>
              <a:t>s</a:t>
            </a:r>
            <a:r>
              <a:rPr lang="en"/>
              <a:t>) </a:t>
            </a:r>
            <a:r>
              <a:rPr lang="en"/>
              <a:t>⋀</a:t>
            </a:r>
            <a:r>
              <a:rPr lang="en"/>
              <a:t> Result(</a:t>
            </a:r>
            <a:r>
              <a:rPr i="1" lang="en"/>
              <a:t>s</a:t>
            </a:r>
            <a:r>
              <a:rPr lang="en"/>
              <a:t>, </a:t>
            </a:r>
            <a:r>
              <a:rPr i="1" lang="en"/>
              <a:t>a</a:t>
            </a:r>
            <a:r>
              <a:rPr lang="en"/>
              <a:t>, </a:t>
            </a:r>
            <a:r>
              <a:rPr i="1" lang="en"/>
              <a:t>s</a:t>
            </a:r>
            <a:r>
              <a:rPr lang="en"/>
              <a:t>')) ⇒ Post(s')</a:t>
            </a:r>
            <a:endParaRPr/>
          </a:p>
          <a:p>
            <a:pPr indent="-342900" lvl="0" marL="457200" rtl="0" algn="l">
              <a:spcBef>
                <a:spcPts val="0"/>
              </a:spcBef>
              <a:spcAft>
                <a:spcPts val="0"/>
              </a:spcAft>
              <a:buSzPts val="1800"/>
              <a:buChar char="●"/>
            </a:pPr>
            <a:r>
              <a:rPr lang="en"/>
              <a:t>Pre(</a:t>
            </a:r>
            <a:r>
              <a:rPr i="1" lang="en"/>
              <a:t>s</a:t>
            </a:r>
            <a:r>
              <a:rPr lang="en"/>
              <a:t>) expresses the precondition that action </a:t>
            </a:r>
            <a:r>
              <a:rPr i="1" lang="en"/>
              <a:t>a</a:t>
            </a:r>
            <a:r>
              <a:rPr lang="en"/>
              <a:t> is possible in situation </a:t>
            </a:r>
            <a:r>
              <a:rPr i="1" lang="en"/>
              <a:t>s</a:t>
            </a:r>
            <a:endParaRPr i="1"/>
          </a:p>
          <a:p>
            <a:pPr indent="-342900" lvl="0" marL="457200" rtl="0" algn="l">
              <a:spcBef>
                <a:spcPts val="0"/>
              </a:spcBef>
              <a:spcAft>
                <a:spcPts val="0"/>
              </a:spcAft>
              <a:buSzPts val="1800"/>
              <a:buChar char="●"/>
            </a:pPr>
            <a:r>
              <a:rPr lang="en"/>
              <a:t>Result(</a:t>
            </a:r>
            <a:r>
              <a:rPr i="1" lang="en"/>
              <a:t>s</a:t>
            </a:r>
            <a:r>
              <a:rPr lang="en"/>
              <a:t>, </a:t>
            </a:r>
            <a:r>
              <a:rPr i="1" lang="en"/>
              <a:t>a</a:t>
            </a:r>
            <a:r>
              <a:rPr lang="en"/>
              <a:t>, </a:t>
            </a:r>
            <a:r>
              <a:rPr i="1" lang="en"/>
              <a:t>s</a:t>
            </a:r>
            <a:r>
              <a:rPr lang="en"/>
              <a:t>') says that performing action </a:t>
            </a:r>
            <a:r>
              <a:rPr i="1" lang="en"/>
              <a:t>a</a:t>
            </a:r>
            <a:r>
              <a:rPr lang="en"/>
              <a:t> in the situation </a:t>
            </a:r>
            <a:r>
              <a:rPr i="1" lang="en"/>
              <a:t>s</a:t>
            </a:r>
            <a:r>
              <a:rPr lang="en"/>
              <a:t> can create the new situation </a:t>
            </a:r>
            <a:r>
              <a:rPr i="1" lang="en"/>
              <a:t>s</a:t>
            </a:r>
            <a:r>
              <a:rPr lang="en"/>
              <a:t>' (predicate is not necessarily deterministic)</a:t>
            </a:r>
            <a:endParaRPr/>
          </a:p>
          <a:p>
            <a:pPr indent="-342900" lvl="0" marL="457200" rtl="0" algn="l">
              <a:spcBef>
                <a:spcPts val="0"/>
              </a:spcBef>
              <a:spcAft>
                <a:spcPts val="0"/>
              </a:spcAft>
              <a:buSzPts val="1800"/>
              <a:buChar char="●"/>
            </a:pPr>
            <a:r>
              <a:rPr lang="en"/>
              <a:t>Post(</a:t>
            </a:r>
            <a:r>
              <a:rPr i="1" lang="en"/>
              <a:t>s</a:t>
            </a:r>
            <a:r>
              <a:rPr lang="en"/>
              <a:t>') describes the new situation </a:t>
            </a:r>
            <a:r>
              <a:rPr i="1" lang="en"/>
              <a:t>s</a:t>
            </a:r>
            <a:r>
              <a:rPr lang="en"/>
              <a:t>' </a:t>
            </a:r>
            <a:r>
              <a:rPr lang="en"/>
              <a:t>resulting from action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 and Actions</a:t>
            </a:r>
            <a:endParaRPr/>
          </a:p>
        </p:txBody>
      </p:sp>
      <p:sp>
        <p:nvSpPr>
          <p:cNvPr id="133" name="Google Shape;133;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Actions have outcomes in environment that affect performance metric</a:t>
            </a:r>
            <a:endParaRPr/>
          </a:p>
          <a:p>
            <a:pPr indent="-342900" lvl="0" marL="457200" rtl="0" algn="l">
              <a:spcBef>
                <a:spcPts val="0"/>
              </a:spcBef>
              <a:spcAft>
                <a:spcPts val="0"/>
              </a:spcAft>
              <a:buSzPts val="1800"/>
              <a:buChar char="●"/>
            </a:pPr>
            <a:r>
              <a:rPr lang="en"/>
              <a:t>There must be at least two different possible outcomes, otherwise action selection is meaningless</a:t>
            </a:r>
            <a:endParaRPr/>
          </a:p>
          <a:p>
            <a:pPr indent="-342900" lvl="0" marL="457200" rtl="0" algn="l">
              <a:spcBef>
                <a:spcPts val="0"/>
              </a:spcBef>
              <a:spcAft>
                <a:spcPts val="0"/>
              </a:spcAft>
              <a:buSzPts val="1800"/>
              <a:buChar char="●"/>
            </a:pPr>
            <a:r>
              <a:rPr lang="en"/>
              <a:t>Agent is informed about its performance after the current action sequence, but not given information about the outcomes of hypothetical alternative actions afterwards when it's all done</a:t>
            </a:r>
            <a:endParaRPr/>
          </a:p>
          <a:p>
            <a:pPr indent="-342900" lvl="0" marL="457200" rtl="0" algn="l">
              <a:spcBef>
                <a:spcPts val="0"/>
              </a:spcBef>
              <a:spcAft>
                <a:spcPts val="0"/>
              </a:spcAft>
              <a:buSzPts val="1800"/>
              <a:buChar char="●"/>
            </a:pPr>
            <a:r>
              <a:rPr lang="en"/>
              <a:t>If environment is not observable or deterministic, the rational action is not guaranteed to produce the best possible outcome</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10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Frame Problem</a:t>
            </a:r>
            <a:endParaRPr/>
          </a:p>
        </p:txBody>
      </p:sp>
      <p:sp>
        <p:nvSpPr>
          <p:cNvPr id="616" name="Google Shape;616;p10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sense of the fixed background of an animation frame, we need to way to describe all the things that performing the action does not change</a:t>
            </a:r>
            <a:endParaRPr/>
          </a:p>
          <a:p>
            <a:pPr indent="-342900" lvl="0" marL="457200" rtl="0" algn="l">
              <a:spcBef>
                <a:spcPts val="0"/>
              </a:spcBef>
              <a:spcAft>
                <a:spcPts val="0"/>
              </a:spcAft>
              <a:buSzPts val="1800"/>
              <a:buChar char="●"/>
            </a:pPr>
            <a:r>
              <a:rPr lang="en"/>
              <a:t>That is, everything for which Foo(</a:t>
            </a:r>
            <a:r>
              <a:rPr i="1" lang="en"/>
              <a:t>s</a:t>
            </a:r>
            <a:r>
              <a:rPr lang="en"/>
              <a:t>) ⇔ Foo(</a:t>
            </a:r>
            <a:r>
              <a:rPr i="1" lang="en"/>
              <a:t>s</a:t>
            </a:r>
            <a:r>
              <a:rPr lang="en"/>
              <a:t>')</a:t>
            </a:r>
            <a:endParaRPr/>
          </a:p>
          <a:p>
            <a:pPr indent="-342900" lvl="0" marL="457200" rtl="0" algn="l">
              <a:spcBef>
                <a:spcPts val="0"/>
              </a:spcBef>
              <a:spcAft>
                <a:spcPts val="0"/>
              </a:spcAft>
              <a:buSzPts val="1800"/>
              <a:buChar char="●"/>
            </a:pPr>
            <a:r>
              <a:rPr lang="en"/>
              <a:t>Cannot be expressed directly in first order logic, since we can't quantify over predicates to say "For all predicates </a:t>
            </a:r>
            <a:r>
              <a:rPr lang="en"/>
              <a:t>other </a:t>
            </a:r>
            <a:r>
              <a:rPr lang="en"/>
              <a:t>than these..."</a:t>
            </a:r>
            <a:endParaRPr/>
          </a:p>
          <a:p>
            <a:pPr indent="-342900" lvl="0" marL="457200" rtl="0" algn="l">
              <a:spcBef>
                <a:spcPts val="0"/>
              </a:spcBef>
              <a:spcAft>
                <a:spcPts val="0"/>
              </a:spcAft>
              <a:buSzPts val="1800"/>
              <a:buChar char="●"/>
            </a:pPr>
            <a:r>
              <a:rPr lang="en"/>
              <a:t>If this problem isn't solved somehow, we can't infer anything about </a:t>
            </a:r>
            <a:r>
              <a:rPr i="1" lang="en"/>
              <a:t>s</a:t>
            </a:r>
            <a:r>
              <a:rPr lang="en"/>
              <a:t>'</a:t>
            </a:r>
            <a:endParaRPr/>
          </a:p>
          <a:p>
            <a:pPr indent="-342900" lvl="0" marL="457200" rtl="0" algn="l">
              <a:spcBef>
                <a:spcPts val="0"/>
              </a:spcBef>
              <a:spcAft>
                <a:spcPts val="0"/>
              </a:spcAft>
              <a:buSzPts val="1800"/>
              <a:buChar char="●"/>
            </a:pPr>
            <a:r>
              <a:rPr lang="en"/>
              <a:t>See the famous "Yale shooting problem" for a toy example that is surprisingly difficult to solve using first order logic and situation calculus</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10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Difficulties With Situation Calculus</a:t>
            </a:r>
            <a:endParaRPr/>
          </a:p>
        </p:txBody>
      </p:sp>
      <p:sp>
        <p:nvSpPr>
          <p:cNvPr id="622" name="Google Shape;622;p10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 </a:t>
            </a:r>
            <a:r>
              <a:rPr lang="en"/>
              <a:t>complex</a:t>
            </a:r>
            <a:r>
              <a:rPr lang="en"/>
              <a:t> interconnected </a:t>
            </a:r>
            <a:r>
              <a:rPr lang="en"/>
              <a:t>environment</a:t>
            </a:r>
            <a:r>
              <a:rPr lang="en"/>
              <a:t>, situation calculus is difficult </a:t>
            </a:r>
            <a:endParaRPr/>
          </a:p>
          <a:p>
            <a:pPr indent="-342900" lvl="0" marL="457200" rtl="0" algn="l">
              <a:spcBef>
                <a:spcPts val="0"/>
              </a:spcBef>
              <a:spcAft>
                <a:spcPts val="0"/>
              </a:spcAft>
              <a:buSzPts val="1800"/>
              <a:buChar char="●"/>
            </a:pPr>
            <a:r>
              <a:rPr lang="en"/>
              <a:t>Qualification problem: formula Pre(</a:t>
            </a:r>
            <a:r>
              <a:rPr i="1" lang="en"/>
              <a:t>s</a:t>
            </a:r>
            <a:r>
              <a:rPr lang="en"/>
              <a:t>) becomes horrendously complex</a:t>
            </a:r>
            <a:endParaRPr/>
          </a:p>
          <a:p>
            <a:pPr indent="-342900" lvl="0" marL="457200" rtl="0" algn="l">
              <a:spcBef>
                <a:spcPts val="0"/>
              </a:spcBef>
              <a:spcAft>
                <a:spcPts val="0"/>
              </a:spcAft>
              <a:buSzPts val="1800"/>
              <a:buChar char="●"/>
            </a:pPr>
            <a:r>
              <a:rPr lang="en"/>
              <a:t>In shooting problem, bullet must not be made of bubblegum, etc.</a:t>
            </a:r>
            <a:endParaRPr/>
          </a:p>
          <a:p>
            <a:pPr indent="-342900" lvl="0" marL="457200" rtl="0" algn="l">
              <a:spcBef>
                <a:spcPts val="0"/>
              </a:spcBef>
              <a:spcAft>
                <a:spcPts val="0"/>
              </a:spcAft>
              <a:buSzPts val="1800"/>
              <a:buChar char="●"/>
            </a:pPr>
            <a:r>
              <a:rPr lang="en"/>
              <a:t>Ramification problem: formula Post(s') becomes horrendously complex</a:t>
            </a:r>
            <a:endParaRPr/>
          </a:p>
          <a:p>
            <a:pPr indent="-342900" lvl="0" marL="457200" rtl="0" algn="l">
              <a:spcBef>
                <a:spcPts val="0"/>
              </a:spcBef>
              <a:spcAft>
                <a:spcPts val="0"/>
              </a:spcAft>
              <a:buSzPts val="1800"/>
              <a:buChar char="●"/>
            </a:pPr>
            <a:r>
              <a:rPr lang="en"/>
              <a:t>In addition to their direct consequences, actions can have many indirect consequences to their </a:t>
            </a:r>
            <a:r>
              <a:rPr lang="en"/>
              <a:t>environment</a:t>
            </a:r>
            <a:endParaRPr/>
          </a:p>
          <a:p>
            <a:pPr indent="-342900" lvl="0" marL="457200" rtl="0" algn="l">
              <a:spcBef>
                <a:spcPts val="0"/>
              </a:spcBef>
              <a:spcAft>
                <a:spcPts val="0"/>
              </a:spcAft>
              <a:buSzPts val="1800"/>
              <a:buChar char="●"/>
            </a:pPr>
            <a:r>
              <a:rPr lang="en"/>
              <a:t>Moving a box from point A to point B also moves </a:t>
            </a:r>
            <a:r>
              <a:rPr lang="en"/>
              <a:t>everything</a:t>
            </a:r>
            <a:r>
              <a:rPr lang="en"/>
              <a:t> inside the box and on top of it, including all the dust</a:t>
            </a:r>
            <a:endParaRPr/>
          </a:p>
          <a:p>
            <a:pPr indent="-342900" lvl="0" marL="457200" rtl="0" algn="l">
              <a:spcBef>
                <a:spcPts val="0"/>
              </a:spcBef>
              <a:spcAft>
                <a:spcPts val="0"/>
              </a:spcAft>
              <a:buSzPts val="1800"/>
              <a:buChar char="●"/>
            </a:pPr>
            <a:r>
              <a:rPr lang="en"/>
              <a:t>Nondeterminism: predicate Result(</a:t>
            </a:r>
            <a:r>
              <a:rPr i="1" lang="en"/>
              <a:t>s</a:t>
            </a:r>
            <a:r>
              <a:rPr lang="en"/>
              <a:t>, </a:t>
            </a:r>
            <a:r>
              <a:rPr i="1" lang="en"/>
              <a:t>a</a:t>
            </a:r>
            <a:r>
              <a:rPr lang="en"/>
              <a:t>, </a:t>
            </a:r>
            <a:r>
              <a:rPr i="1" lang="en"/>
              <a:t>s</a:t>
            </a:r>
            <a:r>
              <a:rPr lang="en"/>
              <a:t>') is not a function</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10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Higher-Order Predicate Logics</a:t>
            </a:r>
            <a:endParaRPr/>
          </a:p>
        </p:txBody>
      </p:sp>
      <p:sp>
        <p:nvSpPr>
          <p:cNvPr id="628" name="Google Shape;628;p10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Propositional logic is a special case of predicate logic that has no literals or function symbols, and all predicates are nullary</a:t>
            </a:r>
            <a:endParaRPr/>
          </a:p>
          <a:p>
            <a:pPr indent="-342900" lvl="0" marL="457200" rtl="0" algn="l">
              <a:spcBef>
                <a:spcPts val="0"/>
              </a:spcBef>
              <a:spcAft>
                <a:spcPts val="0"/>
              </a:spcAft>
              <a:buSzPts val="1800"/>
              <a:buChar char="●"/>
            </a:pPr>
            <a:r>
              <a:rPr lang="en"/>
              <a:t>Propositional logic is zeroth-order predicate logic</a:t>
            </a:r>
            <a:endParaRPr/>
          </a:p>
          <a:p>
            <a:pPr indent="-342900" lvl="0" marL="457200" rtl="0" algn="l">
              <a:spcBef>
                <a:spcPts val="0"/>
              </a:spcBef>
              <a:spcAft>
                <a:spcPts val="0"/>
              </a:spcAft>
              <a:buSzPts val="1800"/>
              <a:buChar char="●"/>
            </a:pPr>
            <a:r>
              <a:rPr lang="en"/>
              <a:t>Seems obvious to ask if there exists second order and higher logics</a:t>
            </a:r>
            <a:endParaRPr/>
          </a:p>
          <a:p>
            <a:pPr indent="-342900" lvl="0" marL="457200" rtl="0" algn="l">
              <a:spcBef>
                <a:spcPts val="0"/>
              </a:spcBef>
              <a:spcAft>
                <a:spcPts val="0"/>
              </a:spcAft>
              <a:buSzPts val="1800"/>
              <a:buChar char="●"/>
            </a:pPr>
            <a:r>
              <a:rPr lang="en"/>
              <a:t>Second order logic allows quantifiers over first order predicates</a:t>
            </a:r>
            <a:endParaRPr/>
          </a:p>
          <a:p>
            <a:pPr indent="-342900" lvl="0" marL="457200" rtl="0" algn="l">
              <a:spcBef>
                <a:spcPts val="0"/>
              </a:spcBef>
              <a:spcAft>
                <a:spcPts val="0"/>
              </a:spcAft>
              <a:buSzPts val="1800"/>
              <a:buChar char="●"/>
            </a:pPr>
            <a:r>
              <a:rPr lang="en"/>
              <a:t>For example, can say </a:t>
            </a:r>
            <a:r>
              <a:rPr lang="en">
                <a:solidFill>
                  <a:srgbClr val="000000"/>
                </a:solidFill>
                <a:highlight>
                  <a:schemeClr val="lt1"/>
                </a:highlight>
              </a:rPr>
              <a:t>∀ P: </a:t>
            </a:r>
            <a:r>
              <a:rPr lang="en"/>
              <a:t>∃</a:t>
            </a:r>
            <a:r>
              <a:rPr lang="en">
                <a:solidFill>
                  <a:srgbClr val="000000"/>
                </a:solidFill>
                <a:highlight>
                  <a:schemeClr val="lt1"/>
                </a:highlight>
              </a:rPr>
              <a:t> </a:t>
            </a:r>
            <a:r>
              <a:rPr i="1" lang="en">
                <a:solidFill>
                  <a:srgbClr val="000000"/>
                </a:solidFill>
                <a:highlight>
                  <a:schemeClr val="lt1"/>
                </a:highlight>
              </a:rPr>
              <a:t>x</a:t>
            </a:r>
            <a:r>
              <a:rPr lang="en">
                <a:solidFill>
                  <a:srgbClr val="000000"/>
                </a:solidFill>
                <a:highlight>
                  <a:schemeClr val="lt1"/>
                </a:highlight>
              </a:rPr>
              <a:t>: P(</a:t>
            </a:r>
            <a:r>
              <a:rPr i="1" lang="en">
                <a:solidFill>
                  <a:srgbClr val="000000"/>
                </a:solidFill>
                <a:highlight>
                  <a:schemeClr val="lt1"/>
                </a:highlight>
              </a:rPr>
              <a:t>x</a:t>
            </a:r>
            <a:r>
              <a:rPr lang="en">
                <a:solidFill>
                  <a:srgbClr val="000000"/>
                </a:solidFill>
                <a:highlight>
                  <a:schemeClr val="lt1"/>
                </a:highlight>
              </a:rPr>
              <a:t>) to say that for every unary predicate, there must be one object that has </a:t>
            </a:r>
            <a:endParaRPr>
              <a:solidFill>
                <a:srgbClr val="000000"/>
              </a:solidFill>
              <a:highlight>
                <a:schemeClr val="lt1"/>
              </a:highlight>
            </a:endParaRPr>
          </a:p>
          <a:p>
            <a:pPr indent="-342900" lvl="0" marL="457200" rtl="0" algn="l">
              <a:spcBef>
                <a:spcPts val="0"/>
              </a:spcBef>
              <a:spcAft>
                <a:spcPts val="0"/>
              </a:spcAft>
              <a:buClr>
                <a:srgbClr val="000000"/>
              </a:buClr>
              <a:buSzPts val="1800"/>
              <a:buChar char="●"/>
            </a:pPr>
            <a:r>
              <a:rPr lang="en">
                <a:solidFill>
                  <a:srgbClr val="000000"/>
                </a:solidFill>
                <a:highlight>
                  <a:schemeClr val="lt1"/>
                </a:highlight>
              </a:rPr>
              <a:t>Second order logic does not allow computable proof theory </a:t>
            </a:r>
            <a:endParaRPr>
              <a:solidFill>
                <a:srgbClr val="000000"/>
              </a:solidFill>
              <a:highlight>
                <a:schemeClr val="lt1"/>
              </a:highlight>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105"/>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Module 9: Bayesian Probabilities</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10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Kolmogorov Axioms</a:t>
            </a:r>
            <a:endParaRPr/>
          </a:p>
        </p:txBody>
      </p:sp>
      <p:sp>
        <p:nvSpPr>
          <p:cNvPr id="639" name="Google Shape;639;p10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Probabilities are subjective, but any coherent assignment of probabilities "must" satisfy the Kolmogorov Axioms:</a:t>
            </a:r>
            <a:endParaRPr/>
          </a:p>
          <a:p>
            <a:pPr indent="-342900" lvl="0" marL="457200" rtl="0" algn="l">
              <a:spcBef>
                <a:spcPts val="0"/>
              </a:spcBef>
              <a:spcAft>
                <a:spcPts val="0"/>
              </a:spcAft>
              <a:buSzPts val="1800"/>
              <a:buChar char="●"/>
            </a:pPr>
            <a:r>
              <a:rPr lang="en"/>
              <a:t>Every P(</a:t>
            </a:r>
            <a:r>
              <a:rPr i="1" lang="en"/>
              <a:t>A</a:t>
            </a:r>
            <a:r>
              <a:rPr lang="en"/>
              <a:t>) must be a real number in range [0, 1]</a:t>
            </a:r>
            <a:endParaRPr/>
          </a:p>
          <a:p>
            <a:pPr indent="-342900" lvl="0" marL="457200" rtl="0" algn="l">
              <a:spcBef>
                <a:spcPts val="0"/>
              </a:spcBef>
              <a:spcAft>
                <a:spcPts val="0"/>
              </a:spcAft>
              <a:buSzPts val="1800"/>
              <a:buChar char="●"/>
            </a:pPr>
            <a:r>
              <a:rPr lang="en"/>
              <a:t>For any </a:t>
            </a:r>
            <a:r>
              <a:rPr i="1" lang="en"/>
              <a:t>A</a:t>
            </a:r>
            <a:r>
              <a:rPr lang="en"/>
              <a:t> and </a:t>
            </a:r>
            <a:r>
              <a:rPr i="1" lang="en"/>
              <a:t>B</a:t>
            </a:r>
            <a:r>
              <a:rPr lang="en"/>
              <a:t>, must have P(</a:t>
            </a:r>
            <a:r>
              <a:rPr i="1" lang="en"/>
              <a:t>A</a:t>
            </a:r>
            <a:r>
              <a:rPr lang="en"/>
              <a:t> ∨ </a:t>
            </a:r>
            <a:r>
              <a:rPr i="1" lang="en"/>
              <a:t>B</a:t>
            </a:r>
            <a:r>
              <a:rPr lang="en"/>
              <a:t>) = P(</a:t>
            </a:r>
            <a:r>
              <a:rPr i="1" lang="en"/>
              <a:t>A</a:t>
            </a:r>
            <a:r>
              <a:rPr lang="en"/>
              <a:t>) + P(</a:t>
            </a:r>
            <a:r>
              <a:rPr i="1" lang="en"/>
              <a:t>B</a:t>
            </a:r>
            <a:r>
              <a:rPr lang="en"/>
              <a:t>) – P(</a:t>
            </a:r>
            <a:r>
              <a:rPr i="1" lang="en"/>
              <a:t>A</a:t>
            </a:r>
            <a:r>
              <a:rPr lang="en"/>
              <a:t> </a:t>
            </a:r>
            <a:r>
              <a:rPr lang="en">
                <a:solidFill>
                  <a:srgbClr val="000000"/>
                </a:solidFill>
                <a:highlight>
                  <a:schemeClr val="lt1"/>
                </a:highlight>
              </a:rPr>
              <a:t>∧</a:t>
            </a:r>
            <a:r>
              <a:rPr lang="en"/>
              <a:t> </a:t>
            </a:r>
            <a:r>
              <a:rPr i="1" lang="en"/>
              <a:t>B</a:t>
            </a:r>
            <a:r>
              <a:rPr lang="en"/>
              <a:t>)</a:t>
            </a:r>
            <a:endParaRPr/>
          </a:p>
          <a:p>
            <a:pPr indent="-342900" lvl="0" marL="457200" rtl="0" algn="l">
              <a:spcBef>
                <a:spcPts val="0"/>
              </a:spcBef>
              <a:spcAft>
                <a:spcPts val="0"/>
              </a:spcAft>
              <a:buSzPts val="1800"/>
              <a:buChar char="●"/>
            </a:pPr>
            <a:r>
              <a:rPr lang="en"/>
              <a:t>The cosmic "must" that forces everybody to follow these axioms comes from the expectation of "putting your </a:t>
            </a:r>
            <a:r>
              <a:rPr lang="en"/>
              <a:t>money</a:t>
            </a:r>
            <a:r>
              <a:rPr lang="en"/>
              <a:t> where your mouth is"</a:t>
            </a:r>
            <a:endParaRPr/>
          </a:p>
          <a:p>
            <a:pPr indent="-342900" lvl="0" marL="457200" rtl="0" algn="l">
              <a:spcBef>
                <a:spcPts val="0"/>
              </a:spcBef>
              <a:spcAft>
                <a:spcPts val="0"/>
              </a:spcAft>
              <a:buSzPts val="1800"/>
              <a:buChar char="●"/>
            </a:pPr>
            <a:r>
              <a:rPr lang="en"/>
              <a:t>Talk is cheap, anyone can flap their gums as they wish</a:t>
            </a:r>
            <a:endParaRPr/>
          </a:p>
          <a:p>
            <a:pPr indent="-342900" lvl="0" marL="457200" rtl="0" algn="l">
              <a:spcBef>
                <a:spcPts val="0"/>
              </a:spcBef>
              <a:spcAft>
                <a:spcPts val="0"/>
              </a:spcAft>
              <a:buSzPts val="1800"/>
              <a:buChar char="●"/>
            </a:pPr>
            <a:r>
              <a:rPr lang="en"/>
              <a:t>For probability assignment that violates these axioms, it is always possible to create a "Dutch book" of bets that is guaranteed to lose</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10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Subjectivist vs. </a:t>
            </a:r>
            <a:r>
              <a:rPr lang="en"/>
              <a:t>Objectivist</a:t>
            </a:r>
            <a:r>
              <a:rPr lang="en"/>
              <a:t> Probabilities</a:t>
            </a:r>
            <a:endParaRPr/>
          </a:p>
        </p:txBody>
      </p:sp>
      <p:sp>
        <p:nvSpPr>
          <p:cNvPr id="645" name="Google Shape;645;p10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Objectivist view sees </a:t>
            </a:r>
            <a:r>
              <a:rPr lang="en"/>
              <a:t>probabilities as real properties of physical things</a:t>
            </a:r>
            <a:endParaRPr/>
          </a:p>
          <a:p>
            <a:pPr indent="-342900" lvl="0" marL="457200" rtl="0" algn="l">
              <a:spcBef>
                <a:spcPts val="0"/>
              </a:spcBef>
              <a:spcAft>
                <a:spcPts val="0"/>
              </a:spcAft>
              <a:buSzPts val="1800"/>
              <a:buChar char="●"/>
            </a:pPr>
            <a:r>
              <a:rPr lang="en"/>
              <a:t>Frequentism defines P(</a:t>
            </a:r>
            <a:r>
              <a:rPr i="1" lang="en"/>
              <a:t>A</a:t>
            </a:r>
            <a:r>
              <a:rPr lang="en"/>
              <a:t>) as the limit of proportion that A is observed over repeated similar experiments</a:t>
            </a:r>
            <a:endParaRPr/>
          </a:p>
          <a:p>
            <a:pPr indent="-342900" lvl="0" marL="457200" rtl="0" algn="l">
              <a:spcBef>
                <a:spcPts val="0"/>
              </a:spcBef>
              <a:spcAft>
                <a:spcPts val="0"/>
              </a:spcAft>
              <a:buSzPts val="1800"/>
              <a:buChar char="●"/>
            </a:pPr>
            <a:r>
              <a:rPr lang="en"/>
              <a:t>Reference class problem of what counts as "similar"</a:t>
            </a:r>
            <a:endParaRPr/>
          </a:p>
          <a:p>
            <a:pPr indent="-342900" lvl="0" marL="457200" rtl="0" algn="l">
              <a:spcBef>
                <a:spcPts val="0"/>
              </a:spcBef>
              <a:spcAft>
                <a:spcPts val="0"/>
              </a:spcAft>
              <a:buSzPts val="1800"/>
              <a:buChar char="●"/>
            </a:pPr>
            <a:r>
              <a:rPr lang="en"/>
              <a:t>Cannot assign probabilities to one-time events and unique events ("What is the probability that P = NP? Or probability that Goldbach conjecture is true?")</a:t>
            </a:r>
            <a:endParaRPr/>
          </a:p>
          <a:p>
            <a:pPr indent="-342900" lvl="0" marL="457200" rtl="0" algn="l">
              <a:spcBef>
                <a:spcPts val="0"/>
              </a:spcBef>
              <a:spcAft>
                <a:spcPts val="0"/>
              </a:spcAft>
              <a:buSzPts val="1800"/>
              <a:buChar char="●"/>
            </a:pPr>
            <a:r>
              <a:rPr lang="en"/>
              <a:t>Subjectivist </a:t>
            </a:r>
            <a:r>
              <a:rPr lang="en"/>
              <a:t>probabilities</a:t>
            </a:r>
            <a:r>
              <a:rPr lang="en"/>
              <a:t> model the degree of belief of the agent</a:t>
            </a:r>
            <a:endParaRPr/>
          </a:p>
          <a:p>
            <a:pPr indent="-342900" lvl="0" marL="457200" rtl="0" algn="l">
              <a:spcBef>
                <a:spcPts val="0"/>
              </a:spcBef>
              <a:spcAft>
                <a:spcPts val="0"/>
              </a:spcAft>
              <a:buSzPts val="1800"/>
              <a:buChar char="●"/>
            </a:pPr>
            <a:r>
              <a:rPr lang="en"/>
              <a:t>How to confuse a Bayesian: Ask him where he gets his priors</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10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Unknown Weighted Coin</a:t>
            </a:r>
            <a:endParaRPr/>
          </a:p>
        </p:txBody>
      </p:sp>
      <p:sp>
        <p:nvSpPr>
          <p:cNvPr id="651" name="Google Shape;651;p10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 are given a coin that is known to be weighted and not fair</a:t>
            </a:r>
            <a:endParaRPr/>
          </a:p>
          <a:p>
            <a:pPr indent="-342900" lvl="0" marL="457200" rtl="0" algn="l">
              <a:spcBef>
                <a:spcPts val="0"/>
              </a:spcBef>
              <a:spcAft>
                <a:spcPts val="0"/>
              </a:spcAft>
              <a:buSzPts val="1800"/>
              <a:buChar char="●"/>
            </a:pPr>
            <a:r>
              <a:rPr lang="en"/>
              <a:t>No information provided which way the coin is weighted and how much</a:t>
            </a:r>
            <a:endParaRPr/>
          </a:p>
          <a:p>
            <a:pPr indent="-342900" lvl="0" marL="457200" rtl="0" algn="l">
              <a:spcBef>
                <a:spcPts val="0"/>
              </a:spcBef>
              <a:spcAft>
                <a:spcPts val="0"/>
              </a:spcAft>
              <a:buSzPts val="1800"/>
              <a:buChar char="●"/>
            </a:pPr>
            <a:r>
              <a:rPr lang="en"/>
              <a:t>Question: What is </a:t>
            </a:r>
            <a:r>
              <a:rPr lang="en"/>
              <a:t>the</a:t>
            </a:r>
            <a:r>
              <a:rPr lang="en"/>
              <a:t> probability that the next coin flip returns heads?</a:t>
            </a:r>
            <a:endParaRPr/>
          </a:p>
          <a:p>
            <a:pPr indent="-342900" lvl="0" marL="457200" rtl="0" algn="l">
              <a:spcBef>
                <a:spcPts val="0"/>
              </a:spcBef>
              <a:spcAft>
                <a:spcPts val="0"/>
              </a:spcAft>
              <a:buSzPts val="1800"/>
              <a:buChar char="●"/>
            </a:pPr>
            <a:r>
              <a:rPr lang="en"/>
              <a:t>Bayesian: We have no reason to assume either side mode probable, so 1/2</a:t>
            </a:r>
            <a:endParaRPr/>
          </a:p>
          <a:p>
            <a:pPr indent="-342900" lvl="0" marL="457200" rtl="0" algn="l">
              <a:spcBef>
                <a:spcPts val="0"/>
              </a:spcBef>
              <a:spcAft>
                <a:spcPts val="0"/>
              </a:spcAft>
              <a:buSzPts val="1800"/>
              <a:buChar char="●"/>
            </a:pPr>
            <a:r>
              <a:rPr lang="en"/>
              <a:t>Frequentist: We don't know, except that it is not 1/2</a:t>
            </a:r>
            <a:endParaRPr/>
          </a:p>
          <a:p>
            <a:pPr indent="-342900" lvl="0" marL="457200" rtl="0" algn="l">
              <a:spcBef>
                <a:spcPts val="0"/>
              </a:spcBef>
              <a:spcAft>
                <a:spcPts val="0"/>
              </a:spcAft>
              <a:buSzPts val="1800"/>
              <a:buChar char="●"/>
            </a:pPr>
            <a:r>
              <a:rPr lang="en"/>
              <a:t>From same premises, both philosophies reach the exact opposite conclusion</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10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Known and The Unknown</a:t>
            </a:r>
            <a:endParaRPr/>
          </a:p>
        </p:txBody>
      </p:sp>
      <p:sp>
        <p:nvSpPr>
          <p:cNvPr id="657" name="Google Shape;657;p10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Famous three-way classification by U.S. SecDef Donald Rumsfeld</a:t>
            </a:r>
            <a:endParaRPr/>
          </a:p>
          <a:p>
            <a:pPr indent="-342900" lvl="0" marL="457200" rtl="0" algn="l">
              <a:spcBef>
                <a:spcPts val="0"/>
              </a:spcBef>
              <a:spcAft>
                <a:spcPts val="0"/>
              </a:spcAft>
              <a:buSzPts val="1800"/>
              <a:buChar char="●"/>
            </a:pPr>
            <a:r>
              <a:rPr lang="en"/>
              <a:t>Known knowns: Known deterministic rules (chess, checkers)</a:t>
            </a:r>
            <a:endParaRPr/>
          </a:p>
          <a:p>
            <a:pPr indent="-342900" lvl="0" marL="457200" rtl="0" algn="l">
              <a:spcBef>
                <a:spcPts val="0"/>
              </a:spcBef>
              <a:spcAft>
                <a:spcPts val="0"/>
              </a:spcAft>
              <a:buSzPts val="1800"/>
              <a:buChar char="●"/>
            </a:pPr>
            <a:r>
              <a:rPr lang="en"/>
              <a:t>Known unknowns: Nondeterminism that is constrained to follow a known probability distribution (roll of dice, draw of cards)</a:t>
            </a:r>
            <a:endParaRPr/>
          </a:p>
          <a:p>
            <a:pPr indent="-342900" lvl="0" marL="457200" rtl="0" algn="l">
              <a:spcBef>
                <a:spcPts val="0"/>
              </a:spcBef>
              <a:spcAft>
                <a:spcPts val="0"/>
              </a:spcAft>
              <a:buSzPts val="1800"/>
              <a:buChar char="●"/>
            </a:pPr>
            <a:r>
              <a:rPr lang="en"/>
              <a:t>Unknown unknowns: Laws of environment themselves are uncertain (sitting down at the poker table, some player suddenly plays the Uno reverse card, reversing the direction of the betting action on that round)</a:t>
            </a:r>
            <a:endParaRPr/>
          </a:p>
          <a:p>
            <a:pPr indent="-342900" lvl="0" marL="457200" rtl="0" algn="l">
              <a:spcBef>
                <a:spcPts val="0"/>
              </a:spcBef>
              <a:spcAft>
                <a:spcPts val="0"/>
              </a:spcAft>
              <a:buSzPts val="1800"/>
              <a:buChar char="●"/>
            </a:pPr>
            <a:r>
              <a:rPr lang="en"/>
              <a:t>Second-order probabilities (what is the probability that the coin is fair?)</a:t>
            </a:r>
            <a:endParaRPr/>
          </a:p>
          <a:p>
            <a:pPr indent="-342900" lvl="0" marL="457200" rtl="0" algn="l">
              <a:spcBef>
                <a:spcPts val="0"/>
              </a:spcBef>
              <a:spcAft>
                <a:spcPts val="0"/>
              </a:spcAft>
              <a:buSzPts val="1800"/>
              <a:buChar char="●"/>
            </a:pPr>
            <a:r>
              <a:rPr lang="en"/>
              <a:t>To complete the 2-by-2 square, what would Unknown knowns then be?</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11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Over-Under Estimation</a:t>
            </a:r>
            <a:endParaRPr/>
          </a:p>
        </p:txBody>
      </p:sp>
      <p:sp>
        <p:nvSpPr>
          <p:cNvPr id="663" name="Google Shape;663;p11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Classic: How many piano tuners are there in Chicago?</a:t>
            </a:r>
            <a:endParaRPr/>
          </a:p>
          <a:p>
            <a:pPr indent="-342900" lvl="0" marL="457200" rtl="0" algn="l">
              <a:spcBef>
                <a:spcPts val="0"/>
              </a:spcBef>
              <a:spcAft>
                <a:spcPts val="0"/>
              </a:spcAft>
              <a:buSzPts val="1800"/>
              <a:buChar char="●"/>
            </a:pPr>
            <a:r>
              <a:rPr lang="en"/>
              <a:t>Your over-under of an unknown numerical quantity is a value </a:t>
            </a:r>
            <a:r>
              <a:rPr i="1" lang="en"/>
              <a:t>x</a:t>
            </a:r>
            <a:r>
              <a:rPr lang="en"/>
              <a:t> that makes you indifferent between the bets "True value &lt; </a:t>
            </a:r>
            <a:r>
              <a:rPr i="1" lang="en"/>
              <a:t>x</a:t>
            </a:r>
            <a:r>
              <a:rPr lang="en"/>
              <a:t>" and "True value &gt; </a:t>
            </a:r>
            <a:r>
              <a:rPr i="1" lang="en"/>
              <a:t>x</a:t>
            </a:r>
            <a:r>
              <a:rPr lang="en"/>
              <a:t>"</a:t>
            </a:r>
            <a:endParaRPr/>
          </a:p>
          <a:p>
            <a:pPr indent="-342900" lvl="0" marL="457200" rtl="0" algn="l">
              <a:spcBef>
                <a:spcPts val="0"/>
              </a:spcBef>
              <a:spcAft>
                <a:spcPts val="0"/>
              </a:spcAft>
              <a:buSzPts val="1800"/>
              <a:buChar char="●"/>
            </a:pPr>
            <a:r>
              <a:rPr lang="en"/>
              <a:t>Given one side of the bet, you would not pay anything to switch sides</a:t>
            </a:r>
            <a:endParaRPr/>
          </a:p>
          <a:p>
            <a:pPr indent="-342900" lvl="0" marL="457200" rtl="0" algn="l">
              <a:spcBef>
                <a:spcPts val="0"/>
              </a:spcBef>
              <a:spcAft>
                <a:spcPts val="0"/>
              </a:spcAft>
              <a:buSzPts val="1800"/>
              <a:buChar char="●"/>
            </a:pPr>
            <a:r>
              <a:rPr lang="en"/>
              <a:t>Can be used to estimate subjective probabilities by adjusting stakes</a:t>
            </a:r>
            <a:endParaRPr/>
          </a:p>
          <a:p>
            <a:pPr indent="-342900" lvl="0" marL="457200" rtl="0" algn="l">
              <a:spcBef>
                <a:spcPts val="0"/>
              </a:spcBef>
              <a:spcAft>
                <a:spcPts val="0"/>
              </a:spcAft>
              <a:buSzPts val="1800"/>
              <a:buChar char="●"/>
            </a:pPr>
            <a:r>
              <a:rPr lang="en"/>
              <a:t>Before you assert that P(</a:t>
            </a:r>
            <a:r>
              <a:rPr i="1" lang="en"/>
              <a:t>A</a:t>
            </a:r>
            <a:r>
              <a:rPr lang="en"/>
              <a:t>) = </a:t>
            </a:r>
            <a:r>
              <a:rPr i="1" lang="en"/>
              <a:t>p</a:t>
            </a:r>
            <a:r>
              <a:rPr lang="en"/>
              <a:t>, consider the bet "If </a:t>
            </a:r>
            <a:r>
              <a:rPr i="1" lang="en"/>
              <a:t>A</a:t>
            </a:r>
            <a:r>
              <a:rPr lang="en"/>
              <a:t>, win $(1 – </a:t>
            </a:r>
            <a:r>
              <a:rPr i="1" lang="en"/>
              <a:t>p</a:t>
            </a:r>
            <a:r>
              <a:rPr lang="en"/>
              <a:t>)</a:t>
            </a:r>
            <a:r>
              <a:rPr i="1" lang="en"/>
              <a:t>M</a:t>
            </a:r>
            <a:r>
              <a:rPr lang="en"/>
              <a:t>, otherwise lose $</a:t>
            </a:r>
            <a:r>
              <a:rPr i="1" lang="en"/>
              <a:t>pM</a:t>
            </a:r>
            <a:r>
              <a:rPr lang="en"/>
              <a:t>", where $</a:t>
            </a:r>
            <a:r>
              <a:rPr i="1" lang="en"/>
              <a:t>M</a:t>
            </a:r>
            <a:r>
              <a:rPr lang="en"/>
              <a:t> is some amount of real money whose loss would not be painful but not catastrophic </a:t>
            </a:r>
            <a:endParaRPr/>
          </a:p>
          <a:p>
            <a:pPr indent="-342900" lvl="0" marL="457200" rtl="0" algn="l">
              <a:spcBef>
                <a:spcPts val="0"/>
              </a:spcBef>
              <a:spcAft>
                <a:spcPts val="0"/>
              </a:spcAft>
              <a:buSzPts val="1800"/>
              <a:buChar char="●"/>
            </a:pPr>
            <a:r>
              <a:rPr lang="en"/>
              <a:t>Adjust </a:t>
            </a:r>
            <a:r>
              <a:rPr i="1" lang="en"/>
              <a:t>p</a:t>
            </a:r>
            <a:r>
              <a:rPr lang="en"/>
              <a:t> until you are indifferent between both sides of the bet </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11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Estimating Probabilities From Sample Data</a:t>
            </a:r>
            <a:endParaRPr/>
          </a:p>
        </p:txBody>
      </p:sp>
      <p:sp>
        <p:nvSpPr>
          <p:cNvPr id="669" name="Google Shape;669;p11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Assume </a:t>
            </a:r>
            <a:r>
              <a:rPr i="1" lang="en"/>
              <a:t>m</a:t>
            </a:r>
            <a:r>
              <a:rPr lang="en"/>
              <a:t> independent snapshots of the world that we wish to model</a:t>
            </a:r>
            <a:endParaRPr/>
          </a:p>
          <a:p>
            <a:pPr indent="-342900" lvl="0" marL="457200" rtl="0" algn="l">
              <a:spcBef>
                <a:spcPts val="0"/>
              </a:spcBef>
              <a:spcAft>
                <a:spcPts val="0"/>
              </a:spcAft>
              <a:buSzPts val="1800"/>
              <a:buChar char="●"/>
            </a:pPr>
            <a:r>
              <a:rPr lang="en"/>
              <a:t>We have </a:t>
            </a:r>
            <a:r>
              <a:rPr i="1" lang="en"/>
              <a:t>n</a:t>
            </a:r>
            <a:r>
              <a:rPr lang="en"/>
              <a:t> propositions that correspond to some facts of the world</a:t>
            </a:r>
            <a:endParaRPr/>
          </a:p>
          <a:p>
            <a:pPr indent="-342900" lvl="0" marL="457200" rtl="0" algn="l">
              <a:spcBef>
                <a:spcPts val="0"/>
              </a:spcBef>
              <a:spcAft>
                <a:spcPts val="0"/>
              </a:spcAft>
              <a:buSzPts val="1800"/>
              <a:buChar char="●"/>
            </a:pPr>
            <a:r>
              <a:rPr lang="en"/>
              <a:t>Build the full joint distribution of 2</a:t>
            </a:r>
            <a:r>
              <a:rPr baseline="30000" i="1" lang="en"/>
              <a:t>n</a:t>
            </a:r>
            <a:r>
              <a:rPr lang="en"/>
              <a:t> possible combinations of probabilities</a:t>
            </a:r>
            <a:endParaRPr/>
          </a:p>
          <a:p>
            <a:pPr indent="-342900" lvl="0" marL="457200" rtl="0" algn="l">
              <a:spcBef>
                <a:spcPts val="0"/>
              </a:spcBef>
              <a:spcAft>
                <a:spcPts val="0"/>
              </a:spcAft>
              <a:buSzPts val="1800"/>
              <a:buChar char="●"/>
            </a:pPr>
            <a:r>
              <a:rPr lang="en"/>
              <a:t>Estimate P(</a:t>
            </a:r>
            <a:r>
              <a:rPr lang="en"/>
              <a:t>ɸ</a:t>
            </a:r>
            <a:r>
              <a:rPr lang="en"/>
              <a:t>) with the formula N(</a:t>
            </a:r>
            <a:r>
              <a:rPr lang="en"/>
              <a:t>ɸ</a:t>
            </a:r>
            <a:r>
              <a:rPr lang="en"/>
              <a:t>) / </a:t>
            </a:r>
            <a:r>
              <a:rPr i="1" lang="en"/>
              <a:t>m</a:t>
            </a:r>
            <a:endParaRPr/>
          </a:p>
          <a:p>
            <a:pPr indent="-342900" lvl="0" marL="457200" rtl="0" algn="l">
              <a:spcBef>
                <a:spcPts val="0"/>
              </a:spcBef>
              <a:spcAft>
                <a:spcPts val="0"/>
              </a:spcAft>
              <a:buSzPts val="1800"/>
              <a:buChar char="●"/>
            </a:pPr>
            <a:r>
              <a:rPr lang="en"/>
              <a:t>N(</a:t>
            </a:r>
            <a:r>
              <a:rPr lang="en"/>
              <a:t>ɸ</a:t>
            </a:r>
            <a:r>
              <a:rPr lang="en"/>
              <a:t>) is the number of worlds where ɸ is true</a:t>
            </a:r>
            <a:endParaRPr/>
          </a:p>
          <a:p>
            <a:pPr indent="-342900" lvl="0" marL="457200" rtl="0" algn="l">
              <a:spcBef>
                <a:spcPts val="0"/>
              </a:spcBef>
              <a:spcAft>
                <a:spcPts val="0"/>
              </a:spcAft>
              <a:buSzPts val="1800"/>
              <a:buChar char="●"/>
            </a:pPr>
            <a:r>
              <a:rPr lang="en"/>
              <a:t>Unbiased estimate for </a:t>
            </a:r>
            <a:r>
              <a:rPr lang="en"/>
              <a:t>P(ɸ)</a:t>
            </a:r>
            <a:endParaRPr/>
          </a:p>
          <a:p>
            <a:pPr indent="-342900" lvl="0" marL="457200" rtl="0" algn="l">
              <a:spcBef>
                <a:spcPts val="0"/>
              </a:spcBef>
              <a:spcAft>
                <a:spcPts val="0"/>
              </a:spcAft>
              <a:buSzPts val="1800"/>
              <a:buChar char="●"/>
            </a:pPr>
            <a:r>
              <a:rPr lang="en"/>
              <a:t>Full joint distribution table doesn't give us the underlying causality: you may get same full joint when </a:t>
            </a:r>
            <a:r>
              <a:rPr i="1" lang="en"/>
              <a:t>A</a:t>
            </a:r>
            <a:r>
              <a:rPr lang="en"/>
              <a:t> causes </a:t>
            </a:r>
            <a:r>
              <a:rPr i="1" lang="en"/>
              <a:t>B</a:t>
            </a:r>
            <a:r>
              <a:rPr lang="en"/>
              <a:t>, and when </a:t>
            </a:r>
            <a:r>
              <a:rPr i="1" lang="en"/>
              <a:t>B</a:t>
            </a:r>
            <a:r>
              <a:rPr lang="en"/>
              <a:t> causes </a:t>
            </a:r>
            <a:r>
              <a:rPr i="1" lang="en"/>
              <a:t>A</a:t>
            </a:r>
            <a:endParaRPr i="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