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Lst>
  <p:sldSz cy="5143500" cx="9144000"/>
  <p:notesSz cx="6858000" cy="9144000"/>
  <p:embeddedFontLst>
    <p:embeddedFont>
      <p:font typeface="Roboto"/>
      <p:regular r:id="rId217"/>
      <p:bold r:id="rId218"/>
      <p:italic r:id="rId219"/>
      <p:boldItalic r:id="rId2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70CD15-1C20-413D-BCFF-18FF4963D811}">
  <a:tblStyle styleId="{7E70CD15-1C20-413D-BCFF-18FF4963D8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220" Type="http://schemas.openxmlformats.org/officeDocument/2006/relationships/font" Target="fonts/Roboto-boldItalic.fntdata"/><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217" Type="http://schemas.openxmlformats.org/officeDocument/2006/relationships/font" Target="fonts/Roboto-regular.fntdata"/><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font" Target="fonts/Roboto-italic.fntdata"/><Relationship Id="rId218" Type="http://schemas.openxmlformats.org/officeDocument/2006/relationships/font" Target="fonts/Roboto-bold.fntdata"/><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c35c324336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c35c324336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c35c324336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c35c324336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c35c324336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c35c324336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c35c324336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c35c324336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c35c324336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c35c324336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c35c32433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c35c32433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c35c32433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c35c32433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c35c32433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c35c32433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c35c32433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35c32433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c35c32433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c35c32433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c35c324336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c35c324336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c35c324336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c35c324336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c35c32433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c35c32433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c35c324336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c35c324336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c35c32433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c35c32433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c35c32433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c35c32433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c35c324336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c35c324336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c35c324336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c35c324336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c35c32433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c35c32433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c35c32433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c35c324336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c35c32433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c35c32433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c35c32433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c35c32433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c35c32433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c35c32433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c35c32433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c35c32433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c35c32433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c35c32433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c35c32433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c35c32433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c35c32433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c35c32433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c35c32433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1c35c32433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c35c32433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c35c32433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1c35c32433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c35c324336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c35c324336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c35c324336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c35c324336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c35c324336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d0922308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1d0922308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c35c324336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c35c324336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c35c324336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1c35c324336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35c32433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c35c32433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c35c32433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c35c32433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c35c32433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c35c32433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1c35c32433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g1c35c32433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1c35c32433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1c35c32433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c35c324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c35c324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35c3243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35c3243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c35c324336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c35c324336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c35c32433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c35c32433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c35c32433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c35c32433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c35c3243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c35c3243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c35c3243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c35c3243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c35c324336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c35c324336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c35c32433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c35c32433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d0922308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d0922308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35c3243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35c3243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c35c324336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c35c324336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c35c32433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c35c32433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c35c3243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c35c3243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c35c32433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c35c32433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c35c32433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c35c32433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c35c32433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c35c32433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c35c32433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c35c32433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c35c324336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c35c324336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c35c3243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c35c3243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c35c324336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c35c324336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c35c324336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c35c324336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8.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5.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hyperlink" Target="https://www.imdb.com/name/nm0000134/?ref_=tt_ch" TargetMode="External"/><Relationship Id="rId4" Type="http://schemas.openxmlformats.org/officeDocument/2006/relationships/hyperlink" Target="https://www.imdb.com/name/nm0089185/?ref_=tt_ch" TargetMode="External"/><Relationship Id="rId9" Type="http://schemas.openxmlformats.org/officeDocument/2006/relationships/hyperlink" Target="https://www.imdb.com/name/nm0000134/?ref_=tt_ch" TargetMode="External"/><Relationship Id="rId5" Type="http://schemas.openxmlformats.org/officeDocument/2006/relationships/hyperlink" Target="https://www.imdb.com/name/nm0000134/?ref_=tt_ch" TargetMode="External"/><Relationship Id="rId6" Type="http://schemas.openxmlformats.org/officeDocument/2006/relationships/hyperlink" Target="https://www.imdb.com/name/nm0089185/?ref_=tt_ch" TargetMode="External"/><Relationship Id="rId7" Type="http://schemas.openxmlformats.org/officeDocument/2006/relationships/hyperlink" Target="https://www.imdb.com/name/nm0000134/?ref_=tt_ch" TargetMode="External"/><Relationship Id="rId8" Type="http://schemas.openxmlformats.org/officeDocument/2006/relationships/hyperlink" Target="https://www.imdb.com/name/nm0089185/?ref_=tt_ch"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0.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6.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7.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2.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 Version Jan 8, 2022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a:t>
            </a:r>
            <a:r>
              <a:rPr b="1" lang="en"/>
              <a:t>reasoning</a:t>
            </a:r>
            <a:r>
              <a:rPr lang="en"/>
              <a:t> to choose its actions</a:t>
            </a:r>
            <a:endParaRPr/>
          </a:p>
          <a:p>
            <a:pPr indent="-342900" lvl="0" marL="457200" rtl="0" algn="l">
              <a:spcBef>
                <a:spcPts val="0"/>
              </a:spcBef>
              <a:spcAft>
                <a:spcPts val="0"/>
              </a:spcAft>
              <a:buSzPts val="1800"/>
              <a:buChar char="●"/>
            </a:pPr>
            <a:r>
              <a:rPr lang="en"/>
              <a:t>Philosophical question of connection of rational thought and rational action</a:t>
            </a:r>
            <a:endParaRPr/>
          </a:p>
          <a:p>
            <a:pPr indent="-342900" lvl="0" marL="457200" rtl="0" algn="l">
              <a:spcBef>
                <a:spcPts val="0"/>
              </a:spcBef>
              <a:spcAft>
                <a:spcPts val="0"/>
              </a:spcAft>
              <a:buSzPts val="1800"/>
              <a:buChar char="●"/>
            </a:pPr>
            <a:r>
              <a:rPr lang="en"/>
              <a:t>Rational thought is supposed to produce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Example of Incoherent Beliefs</a:t>
            </a:r>
            <a:endParaRPr/>
          </a:p>
        </p:txBody>
      </p:sp>
      <p:sp>
        <p:nvSpPr>
          <p:cNvPr id="676" name="Google Shape;676;p1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offer the following bets to Joe in sequence: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Each bet has </a:t>
            </a:r>
            <a:r>
              <a:rPr lang="en"/>
              <a:t>positive</a:t>
            </a:r>
            <a:r>
              <a:rPr lang="en"/>
              <a:t> expected value to Joe, so he should accept</a:t>
            </a:r>
            <a:endParaRPr/>
          </a:p>
          <a:p>
            <a:pPr indent="-342900" lvl="0" marL="457200" rtl="0" algn="l">
              <a:spcBef>
                <a:spcPts val="0"/>
              </a:spcBef>
              <a:spcAft>
                <a:spcPts val="0"/>
              </a:spcAft>
              <a:buSzPts val="1800"/>
              <a:buChar char="●"/>
            </a:pPr>
            <a:r>
              <a:rPr lang="en"/>
              <a:t>If not, we can ask Joe why not</a:t>
            </a:r>
            <a:endParaRPr/>
          </a:p>
        </p:txBody>
      </p:sp>
      <p:graphicFrame>
        <p:nvGraphicFramePr>
          <p:cNvPr id="677" name="Google Shape;677;p112"/>
          <p:cNvGraphicFramePr/>
          <p:nvPr/>
        </p:nvGraphicFramePr>
        <p:xfrm>
          <a:off x="952500" y="1809750"/>
          <a:ext cx="3000000" cy="3000000"/>
        </p:xfrm>
        <a:graphic>
          <a:graphicData uri="http://schemas.openxmlformats.org/drawingml/2006/table">
            <a:tbl>
              <a:tblPr>
                <a:noFill/>
                <a:tableStyleId>{7E70CD15-1C20-413D-BCFF-18FF4963D811}</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Proposition</a:t>
                      </a:r>
                      <a:endParaRPr/>
                    </a:p>
                  </a:txBody>
                  <a:tcPr marT="91425" marB="91425" marR="91425" marL="91425"/>
                </a:tc>
                <a:tc>
                  <a:txBody>
                    <a:bodyPr/>
                    <a:lstStyle/>
                    <a:p>
                      <a:pPr indent="0" lvl="0" marL="0" rtl="0" algn="l">
                        <a:spcBef>
                          <a:spcPts val="0"/>
                        </a:spcBef>
                        <a:spcAft>
                          <a:spcPts val="0"/>
                        </a:spcAft>
                        <a:buNone/>
                      </a:pPr>
                      <a:r>
                        <a:rPr lang="en"/>
                        <a:t>Joe's belief</a:t>
                      </a:r>
                      <a:endParaRPr/>
                    </a:p>
                  </a:txBody>
                  <a:tcPr marT="91425" marB="91425" marR="91425" marL="91425"/>
                </a:tc>
                <a:tc>
                  <a:txBody>
                    <a:bodyPr/>
                    <a:lstStyle/>
                    <a:p>
                      <a:pPr indent="0" lvl="0" marL="0" rtl="0" algn="l">
                        <a:spcBef>
                          <a:spcPts val="0"/>
                        </a:spcBef>
                        <a:spcAft>
                          <a:spcPts val="0"/>
                        </a:spcAft>
                        <a:buNone/>
                      </a:pPr>
                      <a:r>
                        <a:rPr lang="en"/>
                        <a:t>Our side of the bet</a:t>
                      </a:r>
                      <a:endParaRPr/>
                    </a:p>
                  </a:txBody>
                  <a:tcPr marT="91425" marB="91425" marR="91425" marL="91425"/>
                </a:tc>
                <a:tc>
                  <a:txBody>
                    <a:bodyPr/>
                    <a:lstStyle/>
                    <a:p>
                      <a:pPr indent="0" lvl="0" marL="0" rtl="0" algn="l">
                        <a:spcBef>
                          <a:spcPts val="0"/>
                        </a:spcBef>
                        <a:spcAft>
                          <a:spcPts val="0"/>
                        </a:spcAft>
                        <a:buNone/>
                      </a:pPr>
                      <a:r>
                        <a:rPr lang="en"/>
                        <a:t>Joe's stake to ours</a:t>
                      </a:r>
                      <a:endParaRPr/>
                    </a:p>
                  </a:txBody>
                  <a:tcPr marT="91425" marB="91425" marR="91425" marL="91425"/>
                </a:tc>
              </a:tr>
              <a:tr h="381000">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0.4</a:t>
                      </a:r>
                      <a:endParaRPr/>
                    </a:p>
                  </a:txBody>
                  <a:tcPr marT="91425" marB="91425" marR="91425" marL="91425"/>
                </a:tc>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 to 4 + ε</a:t>
                      </a:r>
                      <a:endParaRPr/>
                    </a:p>
                  </a:txBody>
                  <a:tcPr marT="91425" marB="91425" marR="91425" marL="91425"/>
                </a:tc>
              </a:tr>
              <a:tr h="381000">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 to 3 </a:t>
                      </a:r>
                      <a:r>
                        <a:rPr lang="en"/>
                        <a:t>+ ε</a:t>
                      </a:r>
                      <a:endParaRPr/>
                    </a:p>
                  </a:txBody>
                  <a:tcPr marT="91425" marB="91425" marR="91425" marL="91425"/>
                </a:tc>
              </a:tr>
              <a:tr h="381000">
                <a:tc>
                  <a:txBody>
                    <a:bodyPr/>
                    <a:lstStyle/>
                    <a:p>
                      <a:pPr indent="0" lvl="0" marL="0" rtl="0" algn="l">
                        <a:spcBef>
                          <a:spcPts val="0"/>
                        </a:spcBef>
                        <a:spcAft>
                          <a:spcPts val="0"/>
                        </a:spcAft>
                        <a:buNone/>
                      </a:pPr>
                      <a:r>
                        <a:rPr i="1" lang="en"/>
                        <a:t>A</a:t>
                      </a:r>
                      <a:r>
                        <a:rPr lang="en"/>
                        <a:t> ∨ </a:t>
                      </a:r>
                      <a:r>
                        <a:rPr i="1" lang="en"/>
                        <a:t>B</a:t>
                      </a:r>
                      <a:endParaRPr i="1"/>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8 to 2 </a:t>
                      </a:r>
                      <a:r>
                        <a:rPr lang="en"/>
                        <a:t>+ ε</a:t>
                      </a:r>
                      <a:endParaRPr/>
                    </a:p>
                  </a:txBody>
                  <a:tcPr marT="91425" marB="91425" marR="91425" marL="91425"/>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Is A Guaranteed Loss</a:t>
            </a:r>
            <a:endParaRPr/>
          </a:p>
        </p:txBody>
      </p:sp>
      <p:sp>
        <p:nvSpPr>
          <p:cNvPr id="683" name="Google Shape;683;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Trap is shut! We can now even let Joe choose truth values of </a:t>
            </a:r>
            <a:r>
              <a:rPr i="1" lang="en"/>
              <a:t>A</a:t>
            </a:r>
            <a:r>
              <a:rPr lang="en"/>
              <a:t> and </a:t>
            </a:r>
            <a:r>
              <a:rPr i="1" lang="en"/>
              <a:t>B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Joe is guaranteed to lose, ergo his beliefs can't be coherent</a:t>
            </a:r>
            <a:endParaRPr/>
          </a:p>
        </p:txBody>
      </p:sp>
      <p:graphicFrame>
        <p:nvGraphicFramePr>
          <p:cNvPr id="684" name="Google Shape;684;p113"/>
          <p:cNvGraphicFramePr/>
          <p:nvPr/>
        </p:nvGraphicFramePr>
        <p:xfrm>
          <a:off x="902750" y="1748600"/>
          <a:ext cx="3000000" cy="3000000"/>
        </p:xfrm>
        <a:graphic>
          <a:graphicData uri="http://schemas.openxmlformats.org/drawingml/2006/table">
            <a:tbl>
              <a:tblPr>
                <a:noFill/>
                <a:tableStyleId>{7E70CD15-1C20-413D-BCFF-18FF4963D811}</a:tableStyleId>
              </a:tblPr>
              <a:tblGrid>
                <a:gridCol w="1447800"/>
                <a:gridCol w="1447800"/>
                <a:gridCol w="1447800"/>
                <a:gridCol w="1447800"/>
                <a:gridCol w="1447800"/>
              </a:tblGrid>
              <a:tr h="496350">
                <a:tc>
                  <a:txBody>
                    <a:bodyPr/>
                    <a:lstStyle/>
                    <a:p>
                      <a:pPr indent="0" lvl="0" marL="0" rtl="0" algn="l">
                        <a:spcBef>
                          <a:spcPts val="0"/>
                        </a:spcBef>
                        <a:spcAft>
                          <a:spcPts val="0"/>
                        </a:spcAft>
                        <a:buNone/>
                      </a:pPr>
                      <a:r>
                        <a:rPr lang="en"/>
                        <a:t>Our bet</a:t>
                      </a:r>
                      <a:endParaRPr/>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r>
              <a:tr h="430175">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30175">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430175">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30175">
                <a:tc>
                  <a:txBody>
                    <a:bodyPr/>
                    <a:lstStyle/>
                    <a:p>
                      <a:pPr indent="0" lvl="0" marL="0" rtl="0" algn="l">
                        <a:spcBef>
                          <a:spcPts val="0"/>
                        </a:spcBef>
                        <a:spcAft>
                          <a:spcPts val="0"/>
                        </a:spcAft>
                        <a:buNone/>
                      </a:pPr>
                      <a:r>
                        <a:rPr lang="en"/>
                        <a:t>Net for joe</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Two Bayesians Disagree</a:t>
            </a:r>
            <a:endParaRPr/>
          </a:p>
        </p:txBody>
      </p:sp>
      <p:sp>
        <p:nvSpPr>
          <p:cNvPr id="690" name="Google Shape;690;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evidence, two honest Bayesians can't "agree to disagree"</a:t>
            </a:r>
            <a:endParaRPr/>
          </a:p>
          <a:p>
            <a:pPr indent="-342900" lvl="0" marL="457200" rtl="0" algn="l">
              <a:spcBef>
                <a:spcPts val="0"/>
              </a:spcBef>
              <a:spcAft>
                <a:spcPts val="0"/>
              </a:spcAft>
              <a:buSzPts val="1800"/>
              <a:buChar char="●"/>
            </a:pPr>
            <a:r>
              <a:rPr lang="en"/>
              <a:t>With </a:t>
            </a:r>
            <a:r>
              <a:rPr lang="en"/>
              <a:t>different</a:t>
            </a:r>
            <a:r>
              <a:rPr lang="en"/>
              <a:t> evidence, Alice and Bob can have different views on the probability P(</a:t>
            </a:r>
            <a:r>
              <a:rPr i="1" lang="en"/>
              <a:t>X</a:t>
            </a:r>
            <a:r>
              <a:rPr lang="en"/>
              <a:t>) of some event </a:t>
            </a:r>
            <a:r>
              <a:rPr i="1" lang="en"/>
              <a:t>X</a:t>
            </a:r>
            <a:endParaRPr i="1"/>
          </a:p>
          <a:p>
            <a:pPr indent="-342900" lvl="0" marL="457200" rtl="0" algn="l">
              <a:spcBef>
                <a:spcPts val="0"/>
              </a:spcBef>
              <a:spcAft>
                <a:spcPts val="0"/>
              </a:spcAft>
              <a:buSzPts val="1800"/>
              <a:buChar char="●"/>
            </a:pPr>
            <a:r>
              <a:rPr lang="en"/>
              <a:t>Suppose Alice believes that P(</a:t>
            </a:r>
            <a:r>
              <a:rPr i="1" lang="en"/>
              <a:t>X</a:t>
            </a:r>
            <a:r>
              <a:rPr lang="en"/>
              <a:t>) = 0.2, whereas Bob </a:t>
            </a:r>
            <a:r>
              <a:rPr lang="en"/>
              <a:t>believes</a:t>
            </a:r>
            <a:r>
              <a:rPr lang="en"/>
              <a:t> P(</a:t>
            </a:r>
            <a:r>
              <a:rPr i="1" lang="en"/>
              <a:t>X</a:t>
            </a:r>
            <a:r>
              <a:rPr lang="en"/>
              <a:t>) = 0.7</a:t>
            </a:r>
            <a:endParaRPr/>
          </a:p>
          <a:p>
            <a:pPr indent="-342900" lvl="0" marL="457200" rtl="0" algn="l">
              <a:spcBef>
                <a:spcPts val="0"/>
              </a:spcBef>
              <a:spcAft>
                <a:spcPts val="0"/>
              </a:spcAft>
              <a:buSzPts val="1800"/>
              <a:buChar char="●"/>
            </a:pPr>
            <a:r>
              <a:rPr lang="en"/>
              <a:t>Alice can offer Bob a bet where she bets not-</a:t>
            </a:r>
            <a:r>
              <a:rPr i="1" lang="en"/>
              <a:t>X</a:t>
            </a:r>
            <a:r>
              <a:rPr lang="en"/>
              <a:t>, offering odds up to 3 to 7</a:t>
            </a:r>
            <a:endParaRPr/>
          </a:p>
          <a:p>
            <a:pPr indent="-342900" lvl="0" marL="457200" rtl="0" algn="l">
              <a:spcBef>
                <a:spcPts val="0"/>
              </a:spcBef>
              <a:spcAft>
                <a:spcPts val="0"/>
              </a:spcAft>
              <a:buSzPts val="1800"/>
              <a:buChar char="●"/>
            </a:pPr>
            <a:r>
              <a:rPr lang="en"/>
              <a:t>Expected value for Bob is 0.7 * $3 – 0.3 * $7 = $0, he should accept</a:t>
            </a:r>
            <a:endParaRPr/>
          </a:p>
          <a:p>
            <a:pPr indent="-342900" lvl="0" marL="457200" rtl="0" algn="l">
              <a:spcBef>
                <a:spcPts val="0"/>
              </a:spcBef>
              <a:spcAft>
                <a:spcPts val="0"/>
              </a:spcAft>
              <a:buSzPts val="1800"/>
              <a:buChar char="●"/>
            </a:pPr>
            <a:r>
              <a:rPr lang="en"/>
              <a:t>However, even if Bob's </a:t>
            </a:r>
            <a:r>
              <a:rPr lang="en"/>
              <a:t>assessment is more realistic, Alice can still get lucky</a:t>
            </a:r>
            <a:endParaRPr/>
          </a:p>
          <a:p>
            <a:pPr indent="-342900" lvl="0" marL="457200" rtl="0" algn="l">
              <a:spcBef>
                <a:spcPts val="0"/>
              </a:spcBef>
              <a:spcAft>
                <a:spcPts val="0"/>
              </a:spcAft>
              <a:buSzPts val="1800"/>
              <a:buChar char="●"/>
            </a:pPr>
            <a:r>
              <a:rPr lang="en"/>
              <a:t>Even if </a:t>
            </a:r>
            <a:r>
              <a:rPr i="1" lang="en"/>
              <a:t>X</a:t>
            </a:r>
            <a:r>
              <a:rPr lang="en"/>
              <a:t> turns out to be false, it doesn't follow that Carol who claimed that P(X) = 0 would have been the most correct of the trio</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696" name="Google Shape;696;p1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Objectivist view</a:t>
            </a:r>
            <a:r>
              <a:rPr lang="en"/>
              <a:t> sees </a:t>
            </a:r>
            <a:r>
              <a:rPr lang="en"/>
              <a:t>probabilities as real properties of physical things</a:t>
            </a:r>
            <a:endParaRPr/>
          </a:p>
          <a:p>
            <a:pPr indent="-342900" lvl="0" marL="457200" rtl="0" algn="l">
              <a:spcBef>
                <a:spcPts val="0"/>
              </a:spcBef>
              <a:spcAft>
                <a:spcPts val="0"/>
              </a:spcAft>
              <a:buSzPts val="1800"/>
              <a:buChar char="●"/>
            </a:pPr>
            <a:r>
              <a:rPr b="1" lang="en"/>
              <a:t>Frequentism</a:t>
            </a:r>
            <a:r>
              <a:rPr lang="en"/>
              <a:t>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b="1" lang="en"/>
              <a:t>Reference class problem</a:t>
            </a:r>
            <a:r>
              <a:rPr lang="en"/>
              <a:t> of what counts as "similar" for this purpose</a:t>
            </a:r>
            <a:endParaRPr/>
          </a:p>
          <a:p>
            <a:pPr indent="-342900" lvl="0" marL="457200" rtl="0" algn="l">
              <a:spcBef>
                <a:spcPts val="0"/>
              </a:spcBef>
              <a:spcAft>
                <a:spcPts val="0"/>
              </a:spcAft>
              <a:buSzPts val="1800"/>
              <a:buChar char="●"/>
            </a:pPr>
            <a:r>
              <a:rPr lang="en"/>
              <a:t>Cannot assign probabilities to </a:t>
            </a:r>
            <a:r>
              <a:rPr b="1" lang="en"/>
              <a:t>one-time events</a:t>
            </a:r>
            <a:r>
              <a:rPr lang="en"/>
              <a:t> and </a:t>
            </a:r>
            <a:r>
              <a:rPr b="1" lang="en"/>
              <a:t>unique events</a:t>
            </a:r>
            <a:r>
              <a:rPr lang="en"/>
              <a:t> ("What is the probability that P = NP? Or probability that Goldbach conjecture is true?")</a:t>
            </a:r>
            <a:endParaRPr/>
          </a:p>
          <a:p>
            <a:pPr indent="-342900" lvl="0" marL="457200" rtl="0" algn="l">
              <a:spcBef>
                <a:spcPts val="0"/>
              </a:spcBef>
              <a:spcAft>
                <a:spcPts val="0"/>
              </a:spcAft>
              <a:buSzPts val="1800"/>
              <a:buChar char="●"/>
            </a:pPr>
            <a:r>
              <a:rPr b="1" lang="en"/>
              <a:t>Subjectivist </a:t>
            </a:r>
            <a:r>
              <a:rPr b="1" lang="en"/>
              <a:t>probabilities</a:t>
            </a:r>
            <a:r>
              <a:rPr b="1" lang="en"/>
              <a:t> </a:t>
            </a:r>
            <a:r>
              <a:rPr lang="en"/>
              <a:t>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Weighted Coin</a:t>
            </a:r>
            <a:endParaRPr/>
          </a:p>
        </p:txBody>
      </p:sp>
      <p:sp>
        <p:nvSpPr>
          <p:cNvPr id="702" name="Google Shape;702;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given a coin that is known to be somehow weighted and not fair</a:t>
            </a:r>
            <a:endParaRPr/>
          </a:p>
          <a:p>
            <a:pPr indent="-342900" lvl="0" marL="457200" rtl="0" algn="l">
              <a:spcBef>
                <a:spcPts val="0"/>
              </a:spcBef>
              <a:spcAft>
                <a:spcPts val="0"/>
              </a:spcAft>
              <a:buSzPts val="1800"/>
              <a:buChar char="●"/>
            </a:pPr>
            <a:r>
              <a:rPr lang="en"/>
              <a:t>No information provided which way the coin is weighted, and how much</a:t>
            </a:r>
            <a:endParaRPr/>
          </a:p>
          <a:p>
            <a:pPr indent="-342900" lvl="0" marL="457200" rtl="0" algn="l">
              <a:spcBef>
                <a:spcPts val="0"/>
              </a:spcBef>
              <a:spcAft>
                <a:spcPts val="0"/>
              </a:spcAft>
              <a:buSzPts val="1800"/>
              <a:buChar char="●"/>
            </a:pPr>
            <a:r>
              <a:rPr lang="en"/>
              <a:t>Question: What is </a:t>
            </a:r>
            <a:r>
              <a:rPr lang="en"/>
              <a:t>the</a:t>
            </a:r>
            <a:r>
              <a:rPr lang="en"/>
              <a:t> probability that the next coin flip returns heads?</a:t>
            </a:r>
            <a:endParaRPr/>
          </a:p>
          <a:p>
            <a:pPr indent="-342900" lvl="0" marL="457200" rtl="0" algn="l">
              <a:spcBef>
                <a:spcPts val="0"/>
              </a:spcBef>
              <a:spcAft>
                <a:spcPts val="0"/>
              </a:spcAft>
              <a:buSzPts val="1800"/>
              <a:buChar char="●"/>
            </a:pPr>
            <a:r>
              <a:rPr lang="en"/>
              <a:t>Bayesian: We have no reason to assume either side more probable, so 1/2</a:t>
            </a:r>
            <a:endParaRPr/>
          </a:p>
          <a:p>
            <a:pPr indent="-342900" lvl="0" marL="457200" rtl="0" algn="l">
              <a:spcBef>
                <a:spcPts val="0"/>
              </a:spcBef>
              <a:spcAft>
                <a:spcPts val="0"/>
              </a:spcAft>
              <a:buSzPts val="1800"/>
              <a:buChar char="●"/>
            </a:pPr>
            <a:r>
              <a:rPr lang="en"/>
              <a:t>Frequentist: We don't know, except that we know that it can't be 1/2</a:t>
            </a:r>
            <a:endParaRPr/>
          </a:p>
          <a:p>
            <a:pPr indent="-342900" lvl="0" marL="457200" rtl="0" algn="l">
              <a:spcBef>
                <a:spcPts val="0"/>
              </a:spcBef>
              <a:spcAft>
                <a:spcPts val="0"/>
              </a:spcAft>
              <a:buSzPts val="1800"/>
              <a:buChar char="●"/>
            </a:pPr>
            <a:r>
              <a:rPr lang="en"/>
              <a:t>From same premises, both philosophies reach the exact opposite conclusion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Known and The Unknown</a:t>
            </a:r>
            <a:endParaRPr/>
          </a:p>
        </p:txBody>
      </p:sp>
      <p:sp>
        <p:nvSpPr>
          <p:cNvPr id="708" name="Google Shape;708;p1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three-way classification by U.S. SecDef Donald Rumsfeld</a:t>
            </a:r>
            <a:endParaRPr/>
          </a:p>
          <a:p>
            <a:pPr indent="-342900" lvl="0" marL="457200" rtl="0" algn="l">
              <a:spcBef>
                <a:spcPts val="0"/>
              </a:spcBef>
              <a:spcAft>
                <a:spcPts val="0"/>
              </a:spcAft>
              <a:buSzPts val="1800"/>
              <a:buChar char="●"/>
            </a:pPr>
            <a:r>
              <a:rPr b="1" lang="en"/>
              <a:t>Known knowns</a:t>
            </a:r>
            <a:r>
              <a:rPr lang="en"/>
              <a:t>: Deterministic known rules (chess, checkers)</a:t>
            </a:r>
            <a:endParaRPr/>
          </a:p>
          <a:p>
            <a:pPr indent="-342900" lvl="0" marL="457200" rtl="0" algn="l">
              <a:spcBef>
                <a:spcPts val="0"/>
              </a:spcBef>
              <a:spcAft>
                <a:spcPts val="0"/>
              </a:spcAft>
              <a:buSzPts val="1800"/>
              <a:buChar char="●"/>
            </a:pPr>
            <a:r>
              <a:rPr b="1" lang="en"/>
              <a:t>Known unknowns</a:t>
            </a:r>
            <a:r>
              <a:rPr lang="en"/>
              <a:t>: Nondeterminism that is constrained to follow a known probability distribution (roll of dice, draw of cards)</a:t>
            </a:r>
            <a:endParaRPr/>
          </a:p>
          <a:p>
            <a:pPr indent="-342900" lvl="0" marL="457200" rtl="0" algn="l">
              <a:spcBef>
                <a:spcPts val="0"/>
              </a:spcBef>
              <a:spcAft>
                <a:spcPts val="0"/>
              </a:spcAft>
              <a:buSzPts val="1800"/>
              <a:buChar char="●"/>
            </a:pPr>
            <a:r>
              <a:rPr b="1" lang="en"/>
              <a:t>Unknown unknowns</a:t>
            </a:r>
            <a:r>
              <a:rPr lang="en"/>
              <a:t>: Laws of environment themselves are uncertain (sitting down at the poker table, some player suddenly plays the Uno reverse card, reversing the direction of the betting action on that round)</a:t>
            </a:r>
            <a:endParaRPr/>
          </a:p>
          <a:p>
            <a:pPr indent="-342900" lvl="0" marL="457200" rtl="0" algn="l">
              <a:spcBef>
                <a:spcPts val="0"/>
              </a:spcBef>
              <a:spcAft>
                <a:spcPts val="0"/>
              </a:spcAft>
              <a:buSzPts val="1800"/>
              <a:buChar char="●"/>
            </a:pPr>
            <a:r>
              <a:rPr lang="en"/>
              <a:t>Second-order probabilities ("What is the probability that the coin is fair?")</a:t>
            </a:r>
            <a:endParaRPr/>
          </a:p>
          <a:p>
            <a:pPr indent="-342900" lvl="0" marL="457200" rtl="0" algn="l">
              <a:spcBef>
                <a:spcPts val="0"/>
              </a:spcBef>
              <a:spcAft>
                <a:spcPts val="0"/>
              </a:spcAft>
              <a:buSzPts val="1800"/>
              <a:buChar char="●"/>
            </a:pPr>
            <a:r>
              <a:rPr lang="en"/>
              <a:t>To complete the 2-by-2, what would </a:t>
            </a:r>
            <a:r>
              <a:rPr b="1" lang="en"/>
              <a:t>Unknown knowns</a:t>
            </a:r>
            <a:r>
              <a:rPr lang="en"/>
              <a:t> be?</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714" name="Google Shape;714;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riddle: How many piano tuners are there in Chicago?</a:t>
            </a:r>
            <a:endParaRPr/>
          </a:p>
          <a:p>
            <a:pPr indent="-342900" lvl="0" marL="457200" rtl="0" algn="l">
              <a:spcBef>
                <a:spcPts val="0"/>
              </a:spcBef>
              <a:spcAft>
                <a:spcPts val="0"/>
              </a:spcAft>
              <a:buSzPts val="1800"/>
              <a:buChar char="●"/>
            </a:pPr>
            <a:r>
              <a:rPr lang="en"/>
              <a:t>Your </a:t>
            </a:r>
            <a:r>
              <a:rPr b="1" lang="en"/>
              <a:t>over-under</a:t>
            </a:r>
            <a:r>
              <a:rPr lang="en"/>
              <a:t>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Given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a:t>
            </a:r>
            <a:r>
              <a:rPr lang="en"/>
              <a:t>(1 – </a:t>
            </a:r>
            <a:r>
              <a:rPr i="1" lang="en"/>
              <a:t>p</a:t>
            </a:r>
            <a:r>
              <a:rPr lang="en"/>
              <a:t>)</a:t>
            </a:r>
            <a:r>
              <a:rPr lang="en"/>
              <a:t>$</a:t>
            </a:r>
            <a:r>
              <a:rPr i="1" lang="en"/>
              <a:t>M</a:t>
            </a:r>
            <a:r>
              <a:rPr lang="en"/>
              <a:t>, otherwise lose </a:t>
            </a:r>
            <a:r>
              <a:rPr i="1" lang="en"/>
              <a:t>p</a:t>
            </a:r>
            <a:r>
              <a:rPr lang="en"/>
              <a:t>$</a:t>
            </a:r>
            <a:r>
              <a:rPr i="1" lang="en"/>
              <a:t>M</a:t>
            </a:r>
            <a:r>
              <a:rPr lang="en"/>
              <a:t>", where $</a:t>
            </a:r>
            <a:r>
              <a:rPr i="1" lang="en"/>
              <a:t>M</a:t>
            </a:r>
            <a:r>
              <a:rPr lang="en"/>
              <a:t> is some amount of real money whose loss would not be painful but not catastrophic to you</a:t>
            </a:r>
            <a:endParaRPr/>
          </a:p>
          <a:p>
            <a:pPr indent="-342900" lvl="0" marL="457200" rtl="0" algn="l">
              <a:spcBef>
                <a:spcPts val="0"/>
              </a:spcBef>
              <a:spcAft>
                <a:spcPts val="0"/>
              </a:spcAft>
              <a:buSzPts val="1800"/>
              <a:buChar char="●"/>
            </a:pPr>
            <a:r>
              <a:rPr lang="en"/>
              <a:t>Adjust </a:t>
            </a:r>
            <a:r>
              <a:rPr i="1" lang="en"/>
              <a:t>p</a:t>
            </a:r>
            <a:r>
              <a:rPr lang="en"/>
              <a:t> until indifferent between both sides of this bet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Probabilities From Sample Data</a:t>
            </a:r>
            <a:endParaRPr/>
          </a:p>
        </p:txBody>
      </p:sp>
      <p:sp>
        <p:nvSpPr>
          <p:cNvPr id="720" name="Google Shape;720;p1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a:t>
            </a:r>
            <a:r>
              <a:rPr i="1" lang="en"/>
              <a:t>m</a:t>
            </a:r>
            <a:r>
              <a:rPr lang="en"/>
              <a:t> independent </a:t>
            </a:r>
            <a:r>
              <a:rPr b="1" lang="en"/>
              <a:t>snapshots</a:t>
            </a:r>
            <a:r>
              <a:rPr lang="en"/>
              <a:t> of the world that we wish to model</a:t>
            </a:r>
            <a:endParaRPr/>
          </a:p>
          <a:p>
            <a:pPr indent="-342900" lvl="0" marL="457200" rtl="0" algn="l">
              <a:spcBef>
                <a:spcPts val="0"/>
              </a:spcBef>
              <a:spcAft>
                <a:spcPts val="0"/>
              </a:spcAft>
              <a:buSzPts val="1800"/>
              <a:buChar char="●"/>
            </a:pPr>
            <a:r>
              <a:rPr lang="en"/>
              <a:t>We have </a:t>
            </a:r>
            <a:r>
              <a:rPr i="1" lang="en"/>
              <a:t>n</a:t>
            </a:r>
            <a:r>
              <a:rPr lang="en"/>
              <a:t> propositions that correspond to some facts of the world</a:t>
            </a:r>
            <a:endParaRPr/>
          </a:p>
          <a:p>
            <a:pPr indent="-342900" lvl="0" marL="457200" rtl="0" algn="l">
              <a:spcBef>
                <a:spcPts val="0"/>
              </a:spcBef>
              <a:spcAft>
                <a:spcPts val="0"/>
              </a:spcAft>
              <a:buSzPts val="1800"/>
              <a:buChar char="●"/>
            </a:pPr>
            <a:r>
              <a:rPr lang="en"/>
              <a:t>Build the full joint distribution of 2</a:t>
            </a:r>
            <a:r>
              <a:rPr baseline="30000" i="1" lang="en"/>
              <a:t>n</a:t>
            </a:r>
            <a:r>
              <a:rPr lang="en"/>
              <a:t> possible combinations of probabilities</a:t>
            </a:r>
            <a:endParaRPr/>
          </a:p>
          <a:p>
            <a:pPr indent="-342900" lvl="0" marL="457200" rtl="0" algn="l">
              <a:spcBef>
                <a:spcPts val="0"/>
              </a:spcBef>
              <a:spcAft>
                <a:spcPts val="0"/>
              </a:spcAft>
              <a:buSzPts val="1800"/>
              <a:buChar char="●"/>
            </a:pPr>
            <a:r>
              <a:rPr lang="en"/>
              <a:t>Estimate P(</a:t>
            </a:r>
            <a:r>
              <a:rPr lang="en"/>
              <a:t>ɸ</a:t>
            </a:r>
            <a:r>
              <a:rPr lang="en"/>
              <a:t>) with the formula N(</a:t>
            </a:r>
            <a:r>
              <a:rPr lang="en"/>
              <a:t>ɸ</a:t>
            </a:r>
            <a:r>
              <a:rPr lang="en"/>
              <a:t>) / </a:t>
            </a:r>
            <a:r>
              <a:rPr i="1" lang="en"/>
              <a:t>m</a:t>
            </a:r>
            <a:endParaRPr/>
          </a:p>
          <a:p>
            <a:pPr indent="-342900" lvl="0" marL="457200" rtl="0" algn="l">
              <a:spcBef>
                <a:spcPts val="0"/>
              </a:spcBef>
              <a:spcAft>
                <a:spcPts val="0"/>
              </a:spcAft>
              <a:buSzPts val="1800"/>
              <a:buChar char="●"/>
            </a:pPr>
            <a:r>
              <a:rPr lang="en"/>
              <a:t>N(</a:t>
            </a:r>
            <a:r>
              <a:rPr lang="en"/>
              <a:t>ɸ</a:t>
            </a:r>
            <a:r>
              <a:rPr lang="en"/>
              <a:t>) is the number of worlds where ɸ is true</a:t>
            </a:r>
            <a:endParaRPr/>
          </a:p>
          <a:p>
            <a:pPr indent="-342900" lvl="0" marL="457200" rtl="0" algn="l">
              <a:spcBef>
                <a:spcPts val="0"/>
              </a:spcBef>
              <a:spcAft>
                <a:spcPts val="0"/>
              </a:spcAft>
              <a:buSzPts val="1800"/>
              <a:buChar char="●"/>
            </a:pPr>
            <a:r>
              <a:rPr lang="en"/>
              <a:t>Unbiased estimate for </a:t>
            </a:r>
            <a:r>
              <a:rPr lang="en"/>
              <a:t>P(ɸ)</a:t>
            </a:r>
            <a:endParaRPr/>
          </a:p>
          <a:p>
            <a:pPr indent="-342900" lvl="0" marL="457200" rtl="0" algn="l">
              <a:spcBef>
                <a:spcPts val="0"/>
              </a:spcBef>
              <a:spcAft>
                <a:spcPts val="0"/>
              </a:spcAft>
              <a:buSzPts val="1800"/>
              <a:buChar char="●"/>
            </a:pPr>
            <a:r>
              <a:rPr lang="en"/>
              <a:t>Full joint distribution table doesn't give us the underlying </a:t>
            </a:r>
            <a:r>
              <a:rPr b="1" lang="en"/>
              <a:t>causality</a:t>
            </a:r>
            <a:r>
              <a:rPr lang="en"/>
              <a:t>: you may end up with same full joint when </a:t>
            </a:r>
            <a:r>
              <a:rPr i="1" lang="en"/>
              <a:t>A</a:t>
            </a:r>
            <a:r>
              <a:rPr lang="en"/>
              <a:t> causes </a:t>
            </a:r>
            <a:r>
              <a:rPr i="1" lang="en"/>
              <a:t>B</a:t>
            </a:r>
            <a:r>
              <a:rPr lang="en"/>
              <a:t>, and when </a:t>
            </a:r>
            <a:r>
              <a:rPr i="1" lang="en"/>
              <a:t>B</a:t>
            </a:r>
            <a:r>
              <a:rPr lang="en"/>
              <a:t> causes </a:t>
            </a:r>
            <a:r>
              <a:rPr i="1" lang="en"/>
              <a:t>A</a:t>
            </a:r>
            <a:endParaRPr i="1"/>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Are Doing All This</a:t>
            </a:r>
            <a:endParaRPr/>
          </a:p>
        </p:txBody>
      </p:sp>
      <p:sp>
        <p:nvSpPr>
          <p:cNvPr id="726" name="Google Shape;726;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we are trying to make the agent choose good actions</a:t>
            </a:r>
            <a:endParaRPr/>
          </a:p>
          <a:p>
            <a:pPr indent="-342900" lvl="0" marL="457200" rtl="0" algn="l">
              <a:spcBef>
                <a:spcPts val="0"/>
              </a:spcBef>
              <a:spcAft>
                <a:spcPts val="0"/>
              </a:spcAft>
              <a:buSzPts val="1800"/>
              <a:buChar char="●"/>
            </a:pPr>
            <a:r>
              <a:rPr lang="en"/>
              <a:t>If the environment isn't fully </a:t>
            </a:r>
            <a:r>
              <a:rPr lang="en"/>
              <a:t>observable</a:t>
            </a:r>
            <a:r>
              <a:rPr lang="en"/>
              <a:t>, some variables are hidden</a:t>
            </a:r>
            <a:endParaRPr/>
          </a:p>
          <a:p>
            <a:pPr indent="-342900" lvl="0" marL="457200" rtl="0" algn="l">
              <a:spcBef>
                <a:spcPts val="0"/>
              </a:spcBef>
              <a:spcAft>
                <a:spcPts val="0"/>
              </a:spcAft>
              <a:buSzPts val="1800"/>
              <a:buChar char="●"/>
            </a:pPr>
            <a:r>
              <a:rPr lang="en"/>
              <a:t>These variables affect the expected values of actions</a:t>
            </a:r>
            <a:endParaRPr/>
          </a:p>
          <a:p>
            <a:pPr indent="-342900" lvl="0" marL="457200" rtl="0" algn="l">
              <a:spcBef>
                <a:spcPts val="0"/>
              </a:spcBef>
              <a:spcAft>
                <a:spcPts val="0"/>
              </a:spcAft>
              <a:buSzPts val="1800"/>
              <a:buChar char="●"/>
            </a:pPr>
            <a:r>
              <a:rPr lang="en"/>
              <a:t>For </a:t>
            </a:r>
            <a:r>
              <a:rPr lang="en"/>
              <a:t>example</a:t>
            </a:r>
            <a:r>
              <a:rPr lang="en"/>
              <a:t>, in heads-up poker, hidden variables are opponent's cards </a:t>
            </a:r>
            <a:r>
              <a:rPr lang="en"/>
              <a:t>and</a:t>
            </a:r>
            <a:r>
              <a:rPr lang="en"/>
              <a:t> mindset, evidence variables are our cards, board, and betting action</a:t>
            </a:r>
            <a:endParaRPr/>
          </a:p>
          <a:p>
            <a:pPr indent="-342900" lvl="0" marL="457200" rtl="0" algn="l">
              <a:spcBef>
                <a:spcPts val="0"/>
              </a:spcBef>
              <a:spcAft>
                <a:spcPts val="0"/>
              </a:spcAft>
              <a:buSzPts val="1800"/>
              <a:buChar char="●"/>
            </a:pPr>
            <a:r>
              <a:rPr lang="en"/>
              <a:t>Values of agent's possible actions such as "call", "raise" and "fold" depend greatly on these hidden variables</a:t>
            </a:r>
            <a:endParaRPr/>
          </a:p>
          <a:p>
            <a:pPr indent="-342900" lvl="0" marL="457200" rtl="0" algn="l">
              <a:spcBef>
                <a:spcPts val="0"/>
              </a:spcBef>
              <a:spcAft>
                <a:spcPts val="0"/>
              </a:spcAft>
              <a:buSzPts val="1800"/>
              <a:buChar char="●"/>
            </a:pPr>
            <a:r>
              <a:rPr b="1" lang="en"/>
              <a:t>Diagnostic reasoning</a:t>
            </a:r>
            <a:r>
              <a:rPr lang="en"/>
              <a:t> from evidence variables to hidden variables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Entailed Conditional Probabilities </a:t>
            </a:r>
            <a:endParaRPr/>
          </a:p>
        </p:txBody>
      </p:sp>
      <p:sp>
        <p:nvSpPr>
          <p:cNvPr id="732" name="Google Shape;732;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Mutually exclusive</a:t>
            </a:r>
            <a:r>
              <a:rPr lang="en"/>
              <a:t> and </a:t>
            </a:r>
            <a:r>
              <a:rPr b="1" lang="en"/>
              <a:t>fully </a:t>
            </a:r>
            <a:r>
              <a:rPr b="1" lang="en"/>
              <a:t>exhaustive</a:t>
            </a:r>
            <a:r>
              <a:rPr lang="en"/>
              <a:t> probabilities always add up to 1</a:t>
            </a:r>
            <a:endParaRPr/>
          </a:p>
          <a:p>
            <a:pPr indent="-342900" lvl="0" marL="457200" rtl="0" algn="l">
              <a:spcBef>
                <a:spcPts val="0"/>
              </a:spcBef>
              <a:spcAft>
                <a:spcPts val="0"/>
              </a:spcAft>
              <a:buSzPts val="1800"/>
              <a:buChar char="●"/>
            </a:pPr>
            <a:r>
              <a:rPr lang="en"/>
              <a:t>If you know P(</a:t>
            </a:r>
            <a:r>
              <a:rPr i="1" lang="en"/>
              <a:t>A</a:t>
            </a:r>
            <a:r>
              <a:rPr lang="en"/>
              <a:t> | </a:t>
            </a:r>
            <a:r>
              <a:rPr i="1" lang="en"/>
              <a:t>B</a:t>
            </a:r>
            <a:r>
              <a:rPr lang="en"/>
              <a:t>), </a:t>
            </a:r>
            <a:r>
              <a:rPr lang="en"/>
              <a:t>you also know P(not-</a:t>
            </a:r>
            <a:r>
              <a:rPr i="1" lang="en"/>
              <a:t>A</a:t>
            </a:r>
            <a:r>
              <a:rPr lang="en"/>
              <a:t> | </a:t>
            </a:r>
            <a:r>
              <a:rPr i="1" lang="en"/>
              <a:t>B</a:t>
            </a:r>
            <a:r>
              <a:rPr lang="en"/>
              <a:t>) = 1 –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However, even if you know P(</a:t>
            </a:r>
            <a:r>
              <a:rPr i="1" lang="en"/>
              <a:t>A</a:t>
            </a:r>
            <a:r>
              <a:rPr lang="en"/>
              <a:t> | </a:t>
            </a:r>
            <a:r>
              <a:rPr i="1" lang="en"/>
              <a:t>B</a:t>
            </a:r>
            <a:r>
              <a:rPr lang="en"/>
              <a:t>), you don't directly know P(</a:t>
            </a:r>
            <a:r>
              <a:rPr i="1" lang="en"/>
              <a:t>A</a:t>
            </a:r>
            <a:r>
              <a:rPr lang="en"/>
              <a:t> | not-</a:t>
            </a:r>
            <a:r>
              <a:rPr i="1" lang="en"/>
              <a:t>B</a:t>
            </a:r>
            <a:r>
              <a:rPr lang="en"/>
              <a:t>)</a:t>
            </a:r>
            <a:endParaRPr/>
          </a:p>
          <a:p>
            <a:pPr indent="-342900" lvl="0" marL="457200" rtl="0" algn="l">
              <a:spcBef>
                <a:spcPts val="0"/>
              </a:spcBef>
              <a:spcAft>
                <a:spcPts val="0"/>
              </a:spcAft>
              <a:buSzPts val="1800"/>
              <a:buChar char="●"/>
            </a:pPr>
            <a:r>
              <a:rPr lang="en"/>
              <a:t>Probabilities P(</a:t>
            </a:r>
            <a:r>
              <a:rPr i="1" lang="en"/>
              <a:t>A</a:t>
            </a:r>
            <a:r>
              <a:rPr lang="en"/>
              <a:t> | </a:t>
            </a:r>
            <a:r>
              <a:rPr i="1" lang="en"/>
              <a:t>B</a:t>
            </a:r>
            <a:r>
              <a:rPr lang="en"/>
              <a:t>) and P(</a:t>
            </a:r>
            <a:r>
              <a:rPr i="1" lang="en"/>
              <a:t>A</a:t>
            </a:r>
            <a:r>
              <a:rPr lang="en"/>
              <a:t> | not-</a:t>
            </a:r>
            <a:r>
              <a:rPr i="1" lang="en"/>
              <a:t>B</a:t>
            </a:r>
            <a:r>
              <a:rPr lang="en"/>
              <a:t>) can be wildly different</a:t>
            </a:r>
            <a:endParaRPr/>
          </a:p>
          <a:p>
            <a:pPr indent="-342900" lvl="0" marL="457200" rtl="0" algn="l">
              <a:spcBef>
                <a:spcPts val="0"/>
              </a:spcBef>
              <a:spcAft>
                <a:spcPts val="0"/>
              </a:spcAft>
              <a:buSzPts val="1800"/>
              <a:buChar char="●"/>
            </a:pPr>
            <a:r>
              <a:rPr lang="en"/>
              <a:t>However, 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a:t>
            </a:r>
            <a:endParaRPr/>
          </a:p>
          <a:p>
            <a:pPr indent="-342900" lvl="0" marL="457200" rtl="0" algn="l">
              <a:spcBef>
                <a:spcPts val="0"/>
              </a:spcBef>
              <a:spcAft>
                <a:spcPts val="0"/>
              </a:spcAft>
              <a:buSzPts val="1800"/>
              <a:buChar char="●"/>
            </a:pPr>
            <a:r>
              <a:rPr lang="en"/>
              <a:t>Once the prior probabilities P(</a:t>
            </a:r>
            <a:r>
              <a:rPr i="1" lang="en"/>
              <a:t>A</a:t>
            </a:r>
            <a:r>
              <a:rPr lang="en"/>
              <a:t>) and P(</a:t>
            </a:r>
            <a:r>
              <a:rPr i="1" lang="en"/>
              <a:t>B</a:t>
            </a:r>
            <a:r>
              <a:rPr lang="en"/>
              <a:t>) are known, knowing P(</a:t>
            </a:r>
            <a:r>
              <a:rPr i="1" lang="en"/>
              <a:t>A</a:t>
            </a:r>
            <a:r>
              <a:rPr lang="en"/>
              <a:t> | </a:t>
            </a:r>
            <a:r>
              <a:rPr i="1" lang="en"/>
              <a:t>B</a:t>
            </a:r>
            <a:r>
              <a:rPr lang="en"/>
              <a:t>) allows us to compute P(</a:t>
            </a:r>
            <a:r>
              <a:rPr i="1" lang="en"/>
              <a:t>A</a:t>
            </a:r>
            <a:r>
              <a:rPr lang="en"/>
              <a:t> | not-</a:t>
            </a:r>
            <a:r>
              <a:rPr i="1" lang="en"/>
              <a:t>B</a:t>
            </a:r>
            <a:r>
              <a:rPr lang="en"/>
              <a:t>), and vice versa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Merchants</a:t>
            </a:r>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Rationality is not omniscience in environments that are not observable or where the actions don't lead to deterministic outcomes</a:t>
            </a:r>
            <a:endParaRPr/>
          </a:p>
          <a:p>
            <a:pPr indent="-342900" lvl="0" marL="457200" rtl="0" algn="l">
              <a:spcBef>
                <a:spcPts val="0"/>
              </a:spcBef>
              <a:spcAft>
                <a:spcPts val="0"/>
              </a:spcAft>
              <a:buSzPts val="1800"/>
              <a:buChar char="●"/>
            </a:pPr>
            <a:r>
              <a:rPr lang="en"/>
              <a:t>An action is judged by its expected value, given the information available at the time the decision was made</a:t>
            </a:r>
            <a:endParaRPr/>
          </a:p>
          <a:p>
            <a:pPr indent="-342900" lvl="0" marL="457200" rtl="0" algn="l">
              <a:spcBef>
                <a:spcPts val="0"/>
              </a:spcBef>
              <a:spcAft>
                <a:spcPts val="0"/>
              </a:spcAft>
              <a:buSzPts val="1800"/>
              <a:buChar char="●"/>
            </a:pPr>
            <a:r>
              <a:rPr lang="en"/>
              <a:t>It's always easy to be a "Monday morning quarterback" and start "resulting" after the fact when all the cards are face up and the actions are obvious</a:t>
            </a:r>
            <a:endParaRPr/>
          </a:p>
          <a:p>
            <a:pPr indent="-342900" lvl="0" marL="457200" rtl="0" algn="l">
              <a:spcBef>
                <a:spcPts val="0"/>
              </a:spcBef>
              <a:spcAft>
                <a:spcPts val="0"/>
              </a:spcAft>
              <a:buSzPts val="1800"/>
              <a:buChar char="●"/>
            </a:pPr>
            <a:r>
              <a:rPr lang="en"/>
              <a:t>There are many branching futures, but only one linear past</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Attraction and Repellence</a:t>
            </a:r>
            <a:endParaRPr/>
          </a:p>
        </p:txBody>
      </p:sp>
      <p:sp>
        <p:nvSpPr>
          <p:cNvPr id="738" name="Google Shape;738;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Evidence </a:t>
            </a:r>
            <a:r>
              <a:rPr i="1" lang="en"/>
              <a:t>E</a:t>
            </a:r>
            <a:r>
              <a:rPr lang="en"/>
              <a:t> is said to </a:t>
            </a:r>
            <a:r>
              <a:rPr b="1" lang="en"/>
              <a:t>attract</a:t>
            </a:r>
            <a:r>
              <a:rPr lang="en"/>
              <a:t> the event </a:t>
            </a:r>
            <a:r>
              <a:rPr i="1" lang="en"/>
              <a:t>A</a:t>
            </a:r>
            <a:r>
              <a:rPr lang="en"/>
              <a:t> if P(</a:t>
            </a:r>
            <a:r>
              <a:rPr i="1" lang="en"/>
              <a:t>A</a:t>
            </a:r>
            <a:r>
              <a:rPr lang="en"/>
              <a:t> | </a:t>
            </a:r>
            <a:r>
              <a:rPr i="1" lang="en"/>
              <a:t>E</a:t>
            </a:r>
            <a:r>
              <a:rPr lang="en"/>
              <a:t>) &gt; P(</a:t>
            </a:r>
            <a:r>
              <a:rPr i="1" lang="en"/>
              <a:t>A</a:t>
            </a:r>
            <a:r>
              <a:rPr lang="en"/>
              <a:t>)</a:t>
            </a:r>
            <a:endParaRPr/>
          </a:p>
          <a:p>
            <a:pPr indent="-342900" lvl="0" marL="457200" rtl="0" algn="l">
              <a:spcBef>
                <a:spcPts val="0"/>
              </a:spcBef>
              <a:spcAft>
                <a:spcPts val="0"/>
              </a:spcAft>
              <a:buSzPts val="1800"/>
              <a:buChar char="●"/>
            </a:pPr>
            <a:r>
              <a:rPr lang="en"/>
              <a:t>Evidence </a:t>
            </a:r>
            <a:r>
              <a:rPr i="1" lang="en"/>
              <a:t>E</a:t>
            </a:r>
            <a:r>
              <a:rPr lang="en"/>
              <a:t> is said repel the event </a:t>
            </a:r>
            <a:r>
              <a:rPr i="1" lang="en"/>
              <a:t>A</a:t>
            </a:r>
            <a:r>
              <a:rPr lang="en"/>
              <a:t> if P(</a:t>
            </a:r>
            <a:r>
              <a:rPr i="1" lang="en"/>
              <a:t>A</a:t>
            </a:r>
            <a:r>
              <a:rPr lang="en"/>
              <a:t> | </a:t>
            </a:r>
            <a:r>
              <a:rPr i="1" lang="en"/>
              <a:t>E</a:t>
            </a:r>
            <a:r>
              <a:rPr lang="en"/>
              <a:t>) &lt; P(</a:t>
            </a:r>
            <a:r>
              <a:rPr i="1" lang="en"/>
              <a:t>A</a:t>
            </a:r>
            <a:r>
              <a:rPr lang="en"/>
              <a:t>)</a:t>
            </a:r>
            <a:endParaRPr/>
          </a:p>
          <a:p>
            <a:pPr indent="-342900" lvl="0" marL="457200" rtl="0" algn="l">
              <a:spcBef>
                <a:spcPts val="0"/>
              </a:spcBef>
              <a:spcAft>
                <a:spcPts val="0"/>
              </a:spcAft>
              <a:buSzPts val="1800"/>
              <a:buChar char="●"/>
            </a:pPr>
            <a:r>
              <a:rPr i="1" lang="en"/>
              <a:t>E</a:t>
            </a:r>
            <a:r>
              <a:rPr lang="en"/>
              <a:t> attracts </a:t>
            </a:r>
            <a:r>
              <a:rPr i="1" lang="en"/>
              <a:t>A</a:t>
            </a:r>
            <a:r>
              <a:rPr lang="en"/>
              <a:t> if and only if </a:t>
            </a:r>
            <a:r>
              <a:rPr i="1" lang="en"/>
              <a:t>E</a:t>
            </a:r>
            <a:r>
              <a:rPr lang="en"/>
              <a:t> repels not-</a:t>
            </a:r>
            <a:r>
              <a:rPr i="1" lang="en"/>
              <a:t>A</a:t>
            </a:r>
            <a:endParaRPr i="1"/>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Attraction is symmetric: </a:t>
            </a:r>
            <a:r>
              <a:rPr i="1" lang="en">
                <a:solidFill>
                  <a:srgbClr val="000000"/>
                </a:solidFill>
                <a:highlight>
                  <a:schemeClr val="lt1"/>
                </a:highlight>
              </a:rPr>
              <a:t>A</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if and only if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neither attracts </a:t>
            </a:r>
            <a:r>
              <a:rPr i="1" lang="en">
                <a:solidFill>
                  <a:srgbClr val="000000"/>
                </a:solidFill>
                <a:highlight>
                  <a:schemeClr val="lt1"/>
                </a:highlight>
              </a:rPr>
              <a:t>E</a:t>
            </a:r>
            <a:r>
              <a:rPr lang="en">
                <a:solidFill>
                  <a:srgbClr val="000000"/>
                </a:solidFill>
                <a:highlight>
                  <a:schemeClr val="lt1"/>
                </a:highlight>
              </a:rPr>
              <a:t> nor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if and </a:t>
            </a:r>
            <a:r>
              <a:rPr lang="en">
                <a:solidFill>
                  <a:srgbClr val="000000"/>
                </a:solidFill>
                <a:highlight>
                  <a:schemeClr val="lt1"/>
                </a:highlight>
              </a:rPr>
              <a:t>only</a:t>
            </a:r>
            <a:r>
              <a:rPr lang="en">
                <a:solidFill>
                  <a:srgbClr val="000000"/>
                </a:solidFill>
                <a:highlight>
                  <a:schemeClr val="lt1"/>
                </a:highlight>
              </a:rPr>
              <a:t> if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independent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mutually </a:t>
            </a:r>
            <a:r>
              <a:rPr lang="en">
                <a:solidFill>
                  <a:srgbClr val="000000"/>
                </a:solidFill>
                <a:highlight>
                  <a:schemeClr val="lt1"/>
                </a:highlight>
              </a:rPr>
              <a:t>attractive</a:t>
            </a:r>
            <a:r>
              <a:rPr lang="en">
                <a:solidFill>
                  <a:srgbClr val="000000"/>
                </a:solidFill>
                <a:highlight>
                  <a:schemeClr val="lt1"/>
                </a:highlight>
              </a:rPr>
              <a:t> if and only if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Multiple Pieces of Evidence</a:t>
            </a:r>
            <a:endParaRPr/>
          </a:p>
        </p:txBody>
      </p:sp>
      <p:sp>
        <p:nvSpPr>
          <p:cNvPr id="744" name="Google Shape;744;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if both evidences </a:t>
            </a:r>
            <a:r>
              <a:rPr i="1" lang="en"/>
              <a:t>E</a:t>
            </a:r>
            <a:r>
              <a:rPr lang="en"/>
              <a:t> and </a:t>
            </a:r>
            <a:r>
              <a:rPr i="1" lang="en"/>
              <a:t>F</a:t>
            </a:r>
            <a:r>
              <a:rPr lang="en"/>
              <a:t> separately attract </a:t>
            </a:r>
            <a:r>
              <a:rPr i="1" lang="en"/>
              <a:t>A</a:t>
            </a:r>
            <a:r>
              <a:rPr lang="en"/>
              <a:t> so that both P(</a:t>
            </a:r>
            <a:r>
              <a:rPr i="1" lang="en"/>
              <a:t>A</a:t>
            </a:r>
            <a:r>
              <a:rPr lang="en"/>
              <a:t> | </a:t>
            </a:r>
            <a:r>
              <a:rPr i="1" lang="en"/>
              <a:t>E</a:t>
            </a:r>
            <a:r>
              <a:rPr lang="en"/>
              <a:t>) &gt; P(</a:t>
            </a:r>
            <a:r>
              <a:rPr i="1" lang="en"/>
              <a:t>A</a:t>
            </a:r>
            <a:r>
              <a:rPr lang="en"/>
              <a:t>) and P(</a:t>
            </a:r>
            <a:r>
              <a:rPr i="1" lang="en"/>
              <a:t>A</a:t>
            </a:r>
            <a:r>
              <a:rPr lang="en"/>
              <a:t> | </a:t>
            </a:r>
            <a:r>
              <a:rPr i="1" lang="en"/>
              <a:t>F</a:t>
            </a:r>
            <a:r>
              <a:rPr lang="en"/>
              <a:t>) &gt; P(</a:t>
            </a:r>
            <a:r>
              <a:rPr i="1" lang="en"/>
              <a:t>A</a:t>
            </a:r>
            <a:r>
              <a:rPr lang="en"/>
              <a:t>), it doesn't necessarily follow that P(</a:t>
            </a:r>
            <a:r>
              <a:rPr i="1" lang="en"/>
              <a:t>A</a:t>
            </a:r>
            <a:r>
              <a:rPr lang="en"/>
              <a:t> | </a:t>
            </a:r>
            <a:r>
              <a:rPr i="1" lang="en"/>
              <a:t>E</a:t>
            </a:r>
            <a:r>
              <a:rPr lang="en"/>
              <a:t> </a:t>
            </a:r>
            <a:r>
              <a:rPr lang="en">
                <a:solidFill>
                  <a:srgbClr val="000000"/>
                </a:solidFill>
                <a:highlight>
                  <a:schemeClr val="lt1"/>
                </a:highlight>
              </a:rPr>
              <a:t>∧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Even if F attracts E and E attracts A so that </a:t>
            </a:r>
            <a:r>
              <a:rPr lang="en"/>
              <a:t>P(</a:t>
            </a:r>
            <a:r>
              <a:rPr i="1" lang="en"/>
              <a:t>E</a:t>
            </a:r>
            <a:r>
              <a:rPr lang="en"/>
              <a:t> | </a:t>
            </a:r>
            <a:r>
              <a:rPr i="1" lang="en"/>
              <a:t>F</a:t>
            </a:r>
            <a:r>
              <a:rPr lang="en"/>
              <a:t>) &gt; P(</a:t>
            </a:r>
            <a:r>
              <a:rPr i="1" lang="en"/>
              <a:t>E</a:t>
            </a:r>
            <a:r>
              <a:rPr lang="en"/>
              <a:t>) and P(</a:t>
            </a:r>
            <a:r>
              <a:rPr i="1" lang="en"/>
              <a:t>A</a:t>
            </a:r>
            <a:r>
              <a:rPr lang="en"/>
              <a:t> | </a:t>
            </a:r>
            <a:r>
              <a:rPr i="1" lang="en"/>
              <a:t>E</a:t>
            </a:r>
            <a:r>
              <a:rPr lang="en"/>
              <a:t>) &gt; P(</a:t>
            </a:r>
            <a:r>
              <a:rPr i="1" lang="en"/>
              <a:t>A</a:t>
            </a:r>
            <a:r>
              <a:rPr lang="en"/>
              <a:t>), it doesn't necessarily follow that P(</a:t>
            </a:r>
            <a:r>
              <a:rPr i="1" lang="en"/>
              <a:t>F</a:t>
            </a:r>
            <a:r>
              <a:rPr lang="en"/>
              <a:t> | </a:t>
            </a:r>
            <a:r>
              <a:rPr i="1" lang="en"/>
              <a:t>A</a:t>
            </a:r>
            <a:r>
              <a:rPr lang="en"/>
              <a:t>) &gt; P(</a:t>
            </a:r>
            <a:r>
              <a:rPr i="1" lang="en"/>
              <a:t>F</a:t>
            </a:r>
            <a:r>
              <a:rPr lang="en"/>
              <a:t>)</a:t>
            </a:r>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you think up real world interpretations for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to illustrate these counterintuitive claims about conditional probabilities?</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Marginalization</a:t>
            </a:r>
            <a:endParaRPr/>
          </a:p>
        </p:txBody>
      </p:sp>
      <p:sp>
        <p:nvSpPr>
          <p:cNvPr id="750" name="Google Shape;750;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sometimes have some prior probability P(</a:t>
            </a:r>
            <a:r>
              <a:rPr i="1" lang="en"/>
              <a:t>A</a:t>
            </a:r>
            <a:r>
              <a:rPr lang="en"/>
              <a:t>) that we </a:t>
            </a:r>
            <a:r>
              <a:rPr lang="en"/>
              <a:t>wish</a:t>
            </a:r>
            <a:r>
              <a:rPr lang="en"/>
              <a:t> to compute</a:t>
            </a:r>
            <a:endParaRPr/>
          </a:p>
          <a:p>
            <a:pPr indent="-342900" lvl="0" marL="457200" rtl="0" algn="l">
              <a:spcBef>
                <a:spcPts val="0"/>
              </a:spcBef>
              <a:spcAft>
                <a:spcPts val="0"/>
              </a:spcAft>
              <a:buSzPts val="1800"/>
              <a:buChar char="●"/>
            </a:pPr>
            <a:r>
              <a:rPr lang="en"/>
              <a:t>Such a prior probability might appear as a part of some other calculation</a:t>
            </a:r>
            <a:endParaRPr/>
          </a:p>
          <a:p>
            <a:pPr indent="-342900" lvl="0" marL="457200" rtl="0" algn="l">
              <a:spcBef>
                <a:spcPts val="0"/>
              </a:spcBef>
              <a:spcAft>
                <a:spcPts val="0"/>
              </a:spcAft>
              <a:buSzPts val="1800"/>
              <a:buChar char="●"/>
            </a:pPr>
            <a:r>
              <a:rPr b="1" lang="en"/>
              <a:t>Marginalization</a:t>
            </a:r>
            <a:r>
              <a:rPr lang="en"/>
              <a:t>: P(A) =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B</a:t>
            </a:r>
            <a:r>
              <a:rPr lang="en">
                <a:solidFill>
                  <a:srgbClr val="000000"/>
                </a:solidFill>
                <a:highlight>
                  <a:schemeClr val="lt1"/>
                </a:highlight>
              </a:rPr>
              <a:t> can be literally any formula whatsoever, allowing us to choose it tactically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can then be rewritten as P(B)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If P(</a:t>
            </a:r>
            <a:r>
              <a:rPr i="1" lang="en">
                <a:solidFill>
                  <a:srgbClr val="000000"/>
                </a:solidFill>
                <a:highlight>
                  <a:schemeClr val="lt1"/>
                </a:highlight>
              </a:rPr>
              <a:t>B</a:t>
            </a:r>
            <a:r>
              <a:rPr lang="en">
                <a:solidFill>
                  <a:srgbClr val="000000"/>
                </a:solidFill>
                <a:highlight>
                  <a:schemeClr val="lt1"/>
                </a:highlight>
              </a:rPr>
              <a:t>) is not known, solve it the same way with some tactically chosen </a:t>
            </a:r>
            <a:r>
              <a:rPr i="1" lang="en">
                <a:solidFill>
                  <a:srgbClr val="000000"/>
                </a:solidFill>
                <a:highlight>
                  <a:schemeClr val="lt1"/>
                </a:highlight>
              </a:rPr>
              <a:t>C</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not-</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Statistical Independence</a:t>
            </a:r>
            <a:endParaRPr/>
          </a:p>
        </p:txBody>
      </p:sp>
      <p:sp>
        <p:nvSpPr>
          <p:cNvPr id="756" name="Google Shape;756;p1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t>
            </a:r>
            <a:r>
              <a:rPr i="1" lang="en"/>
              <a:t>A</a:t>
            </a:r>
            <a:r>
              <a:rPr lang="en"/>
              <a:t> and </a:t>
            </a:r>
            <a:r>
              <a:rPr i="1" lang="en"/>
              <a:t>B</a:t>
            </a:r>
            <a:r>
              <a:rPr lang="en"/>
              <a:t> are </a:t>
            </a:r>
            <a:r>
              <a:rPr b="1" lang="en"/>
              <a:t>independent</a:t>
            </a:r>
            <a:r>
              <a:rPr lang="en"/>
              <a:t> if P(</a:t>
            </a:r>
            <a:r>
              <a:rPr i="1" lang="en"/>
              <a:t>A</a:t>
            </a:r>
            <a:r>
              <a:rPr lang="en"/>
              <a:t>) = P(</a:t>
            </a:r>
            <a:r>
              <a:rPr i="1" lang="en"/>
              <a:t>A</a:t>
            </a:r>
            <a:r>
              <a:rPr lang="en"/>
              <a:t> | </a:t>
            </a:r>
            <a:r>
              <a:rPr i="1" lang="en"/>
              <a:t>B</a:t>
            </a:r>
            <a:r>
              <a:rPr lang="en"/>
              <a:t>) and P(</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Alternative formulation for independence is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p>
          <a:p>
            <a:pPr indent="-342900" lvl="0" marL="457200" rtl="0" algn="l">
              <a:spcBef>
                <a:spcPts val="0"/>
              </a:spcBef>
              <a:spcAft>
                <a:spcPts val="0"/>
              </a:spcAft>
              <a:buSzPts val="1800"/>
              <a:buChar char="●"/>
            </a:pPr>
            <a:r>
              <a:rPr lang="en"/>
              <a:t>Even if </a:t>
            </a:r>
            <a:r>
              <a:rPr i="1" lang="en"/>
              <a:t>A</a:t>
            </a:r>
            <a:r>
              <a:rPr lang="en"/>
              <a:t> and </a:t>
            </a:r>
            <a:r>
              <a:rPr i="1" lang="en"/>
              <a:t>B</a:t>
            </a:r>
            <a:r>
              <a:rPr lang="en"/>
              <a:t> have no </a:t>
            </a:r>
            <a:r>
              <a:rPr b="1" lang="en"/>
              <a:t>causal connection</a:t>
            </a:r>
            <a:r>
              <a:rPr lang="en"/>
              <a:t> in the laws of nature of the underlying world, </a:t>
            </a:r>
            <a:r>
              <a:rPr i="1" lang="en"/>
              <a:t>A</a:t>
            </a:r>
            <a:r>
              <a:rPr lang="en"/>
              <a:t> and </a:t>
            </a:r>
            <a:r>
              <a:rPr i="1" lang="en"/>
              <a:t>B</a:t>
            </a:r>
            <a:r>
              <a:rPr lang="en"/>
              <a:t> are not necessarily </a:t>
            </a:r>
            <a:r>
              <a:rPr b="1" lang="en"/>
              <a:t>statistically independent</a:t>
            </a:r>
            <a:endParaRPr b="1"/>
          </a:p>
          <a:p>
            <a:pPr indent="-342900" lvl="0" marL="457200" rtl="0" algn="l">
              <a:spcBef>
                <a:spcPts val="0"/>
              </a:spcBef>
              <a:spcAft>
                <a:spcPts val="0"/>
              </a:spcAft>
              <a:buSzPts val="1800"/>
              <a:buChar char="●"/>
            </a:pPr>
            <a:r>
              <a:rPr lang="en"/>
              <a:t>There could be some underlying hidden cause </a:t>
            </a:r>
            <a:r>
              <a:rPr i="1" lang="en"/>
              <a:t>C</a:t>
            </a:r>
            <a:r>
              <a:rPr lang="en"/>
              <a:t> that causes both </a:t>
            </a:r>
            <a:r>
              <a:rPr i="1" lang="en"/>
              <a:t>A</a:t>
            </a:r>
            <a:r>
              <a:rPr lang="en"/>
              <a:t> and </a:t>
            </a:r>
            <a:r>
              <a:rPr i="1" lang="en"/>
              <a:t>B</a:t>
            </a:r>
            <a:endParaRPr/>
          </a:p>
          <a:p>
            <a:pPr indent="-342900" lvl="0" marL="457200" rtl="0" algn="l">
              <a:spcBef>
                <a:spcPts val="0"/>
              </a:spcBef>
              <a:spcAft>
                <a:spcPts val="0"/>
              </a:spcAft>
              <a:buSzPts val="1800"/>
              <a:buChar char="●"/>
            </a:pPr>
            <a:r>
              <a:rPr lang="en"/>
              <a:t>By diagnostic reasoning, </a:t>
            </a:r>
            <a:r>
              <a:rPr lang="en"/>
              <a:t>P(</a:t>
            </a:r>
            <a:r>
              <a:rPr i="1" lang="en"/>
              <a:t>C</a:t>
            </a:r>
            <a:r>
              <a:rPr lang="en"/>
              <a:t>) ≠ </a:t>
            </a:r>
            <a:r>
              <a:rPr lang="en"/>
              <a:t>P(</a:t>
            </a:r>
            <a:r>
              <a:rPr i="1" lang="en"/>
              <a:t>C</a:t>
            </a:r>
            <a:r>
              <a:rPr lang="en"/>
              <a:t> | </a:t>
            </a:r>
            <a:r>
              <a:rPr i="1" lang="en"/>
              <a:t>A</a:t>
            </a:r>
            <a:r>
              <a:rPr lang="en"/>
              <a:t>), therefore P(</a:t>
            </a:r>
            <a:r>
              <a:rPr i="1" lang="en"/>
              <a:t>B</a:t>
            </a:r>
            <a:r>
              <a:rPr lang="en"/>
              <a:t> | </a:t>
            </a:r>
            <a:r>
              <a:rPr i="1" lang="en"/>
              <a:t>A</a:t>
            </a:r>
            <a:r>
              <a:rPr lang="en"/>
              <a:t>) ≠ P(</a:t>
            </a:r>
            <a:r>
              <a:rPr i="1" lang="en"/>
              <a:t>B</a:t>
            </a:r>
            <a:r>
              <a:rPr lang="en"/>
              <a:t>)</a:t>
            </a:r>
            <a:endParaRPr/>
          </a:p>
          <a:p>
            <a:pPr indent="-342900" lvl="0" marL="457200" rtl="0" algn="l">
              <a:spcBef>
                <a:spcPts val="0"/>
              </a:spcBef>
              <a:spcAft>
                <a:spcPts val="0"/>
              </a:spcAft>
              <a:buSzPts val="1800"/>
              <a:buChar char="●"/>
            </a:pPr>
            <a:r>
              <a:rPr lang="en"/>
              <a:t>Also if A and B are causally connected, can still be </a:t>
            </a: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Classic Bad Jokes</a:t>
            </a:r>
            <a:endParaRPr/>
          </a:p>
        </p:txBody>
      </p:sp>
      <p:sp>
        <p:nvSpPr>
          <p:cNvPr id="762" name="Google Shape;762;p1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Whenever evidence </a:t>
            </a:r>
            <a:r>
              <a:rPr i="1" lang="en"/>
              <a:t>E</a:t>
            </a:r>
            <a:r>
              <a:rPr lang="en"/>
              <a:t> is </a:t>
            </a:r>
            <a:r>
              <a:rPr lang="en"/>
              <a:t>available</a:t>
            </a:r>
            <a:r>
              <a:rPr lang="en"/>
              <a:t>, P(</a:t>
            </a:r>
            <a:r>
              <a:rPr i="1" lang="en"/>
              <a:t>A</a:t>
            </a:r>
            <a:r>
              <a:rPr lang="en"/>
              <a:t>) is meaningless </a:t>
            </a:r>
            <a:r>
              <a:rPr lang="en"/>
              <a:t>next to P(</a:t>
            </a:r>
            <a:r>
              <a:rPr i="1" lang="en"/>
              <a:t>A</a:t>
            </a:r>
            <a:r>
              <a:rPr lang="en"/>
              <a:t> | </a:t>
            </a:r>
            <a:r>
              <a:rPr i="1" lang="en"/>
              <a:t>E</a:t>
            </a:r>
            <a:r>
              <a:rPr lang="en"/>
              <a:t>)</a:t>
            </a:r>
            <a:endParaRPr/>
          </a:p>
          <a:p>
            <a:pPr indent="-342900" lvl="0" marL="457200" rtl="0" algn="l">
              <a:spcBef>
                <a:spcPts val="0"/>
              </a:spcBef>
              <a:spcAft>
                <a:spcPts val="0"/>
              </a:spcAft>
              <a:buSzPts val="1800"/>
              <a:buChar char="●"/>
            </a:pPr>
            <a:r>
              <a:rPr lang="en"/>
              <a:t>In a bad old joke from a very different era, a guy was afraid to fly because there could be a bomb in the plane with small probability P(</a:t>
            </a:r>
            <a:r>
              <a:rPr i="1" lang="en"/>
              <a:t>B</a:t>
            </a:r>
            <a:r>
              <a:rPr lang="en"/>
              <a:t>)</a:t>
            </a:r>
            <a:endParaRPr/>
          </a:p>
          <a:p>
            <a:pPr indent="-342900" lvl="0" marL="457200" rtl="0" algn="l">
              <a:spcBef>
                <a:spcPts val="0"/>
              </a:spcBef>
              <a:spcAft>
                <a:spcPts val="0"/>
              </a:spcAft>
              <a:buSzPts val="1800"/>
              <a:buChar char="●"/>
            </a:pPr>
            <a:r>
              <a:rPr lang="en"/>
              <a:t>To allay his fears, he took his own bomb with him to the plane, reasoning that the squared probability P(</a:t>
            </a:r>
            <a:r>
              <a:rPr i="1" lang="en"/>
              <a:t>B</a:t>
            </a:r>
            <a:r>
              <a:rPr lang="en"/>
              <a:t>)</a:t>
            </a:r>
            <a:r>
              <a:rPr baseline="30000" lang="en"/>
              <a:t>2</a:t>
            </a:r>
            <a:r>
              <a:rPr lang="en"/>
              <a:t> of two bombs on the plane is practically zero</a:t>
            </a:r>
            <a:endParaRPr/>
          </a:p>
          <a:p>
            <a:pPr indent="-342900" lvl="0" marL="457200" rtl="0" algn="l">
              <a:spcBef>
                <a:spcPts val="0"/>
              </a:spcBef>
              <a:spcAft>
                <a:spcPts val="0"/>
              </a:spcAft>
              <a:buSzPts val="1800"/>
              <a:buChar char="●"/>
            </a:pPr>
            <a:r>
              <a:rPr lang="en"/>
              <a:t>In another bad joke from the same era, an old man was close to death</a:t>
            </a:r>
            <a:endParaRPr/>
          </a:p>
          <a:p>
            <a:pPr indent="-342900" lvl="0" marL="457200" rtl="0" algn="l">
              <a:spcBef>
                <a:spcPts val="0"/>
              </a:spcBef>
              <a:spcAft>
                <a:spcPts val="0"/>
              </a:spcAft>
              <a:buSzPts val="1800"/>
              <a:buChar char="●"/>
            </a:pPr>
            <a:r>
              <a:rPr lang="en"/>
              <a:t>To extend his life, he intentionally got infected with HIV, since he had read that with modern medicine, an average HIV patient lives over a decade</a:t>
            </a:r>
            <a:endParaRPr/>
          </a:p>
          <a:p>
            <a:pPr indent="-342900" lvl="0" marL="457200" rtl="0" algn="l">
              <a:spcBef>
                <a:spcPts val="0"/>
              </a:spcBef>
              <a:spcAft>
                <a:spcPts val="0"/>
              </a:spcAft>
              <a:buSzPts val="1800"/>
              <a:buChar char="●"/>
            </a:pPr>
            <a:r>
              <a:rPr lang="en"/>
              <a:t>Without hand waving, what was the mistake in each case?</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Diagnostic Reasoning</a:t>
            </a:r>
            <a:endParaRPr/>
          </a:p>
        </p:txBody>
      </p:sp>
      <p:sp>
        <p:nvSpPr>
          <p:cNvPr id="768" name="Google Shape;768;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Causal connections between propositions A and B may be known from the known laws of nature of the world from which A and B comes from</a:t>
            </a:r>
            <a:endParaRPr/>
          </a:p>
          <a:p>
            <a:pPr indent="-342900" lvl="0" marL="457200" rtl="0" algn="l">
              <a:spcBef>
                <a:spcPts val="0"/>
              </a:spcBef>
              <a:spcAft>
                <a:spcPts val="0"/>
              </a:spcAft>
              <a:buSzPts val="1800"/>
              <a:buChar char="●"/>
            </a:pPr>
            <a:r>
              <a:rPr lang="en"/>
              <a:t>For example, fire </a:t>
            </a:r>
            <a:r>
              <a:rPr lang="en"/>
              <a:t>causes</a:t>
            </a:r>
            <a:r>
              <a:rPr lang="en"/>
              <a:t> smoke, but smoke doesn't cause fire</a:t>
            </a:r>
            <a:endParaRPr/>
          </a:p>
          <a:p>
            <a:pPr indent="-342900" lvl="0" marL="457200" rtl="0" algn="l">
              <a:spcBef>
                <a:spcPts val="0"/>
              </a:spcBef>
              <a:spcAft>
                <a:spcPts val="0"/>
              </a:spcAft>
              <a:buSzPts val="1800"/>
              <a:buChar char="●"/>
            </a:pPr>
            <a:r>
              <a:rPr lang="en"/>
              <a:t>Assume </a:t>
            </a:r>
            <a:r>
              <a:rPr i="1" lang="en"/>
              <a:t>B</a:t>
            </a:r>
            <a:r>
              <a:rPr lang="en"/>
              <a:t> </a:t>
            </a:r>
            <a:r>
              <a:rPr lang="en"/>
              <a:t>causes</a:t>
            </a:r>
            <a:r>
              <a:rPr lang="en"/>
              <a:t> </a:t>
            </a:r>
            <a:r>
              <a:rPr i="1" lang="en"/>
              <a:t>A</a:t>
            </a:r>
            <a:r>
              <a:rPr lang="en"/>
              <a:t> </a:t>
            </a:r>
            <a:endParaRPr/>
          </a:p>
          <a:p>
            <a:pPr indent="-342900" lvl="0" marL="457200" rtl="0" algn="l">
              <a:spcBef>
                <a:spcPts val="0"/>
              </a:spcBef>
              <a:spcAft>
                <a:spcPts val="0"/>
              </a:spcAft>
              <a:buSzPts val="1800"/>
              <a:buChar char="●"/>
            </a:pPr>
            <a:r>
              <a:rPr lang="en"/>
              <a:t>If </a:t>
            </a:r>
            <a:r>
              <a:rPr i="1" lang="en"/>
              <a:t>B</a:t>
            </a:r>
            <a:r>
              <a:rPr lang="en"/>
              <a:t> is observable, </a:t>
            </a:r>
            <a:r>
              <a:rPr b="1" lang="en"/>
              <a:t>causal reasoning</a:t>
            </a:r>
            <a:r>
              <a:rPr lang="en"/>
              <a:t> uses conditional probability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If A is observable, </a:t>
            </a:r>
            <a:r>
              <a:rPr b="1" lang="en"/>
              <a:t>diagnostic reasoning</a:t>
            </a:r>
            <a:r>
              <a:rPr lang="en"/>
              <a:t> via </a:t>
            </a:r>
            <a:r>
              <a:rPr b="1" lang="en"/>
              <a:t>Bayes Theorem</a:t>
            </a:r>
            <a:br>
              <a:rPr lang="en"/>
            </a:br>
            <a:br>
              <a:rPr lang="en"/>
            </a:br>
            <a:r>
              <a:rPr lang="en"/>
              <a:t>					</a:t>
            </a:r>
            <a:r>
              <a:rPr lang="en"/>
              <a:t>P(</a:t>
            </a:r>
            <a:r>
              <a:rPr i="1" lang="en"/>
              <a:t>B</a:t>
            </a:r>
            <a:r>
              <a:rPr lang="en"/>
              <a:t> | </a:t>
            </a:r>
            <a:r>
              <a:rPr i="1" lang="en"/>
              <a:t>A</a:t>
            </a:r>
            <a:r>
              <a:rPr lang="en"/>
              <a:t>) = P(</a:t>
            </a:r>
            <a:r>
              <a:rPr i="1" lang="en"/>
              <a:t>A</a:t>
            </a:r>
            <a:r>
              <a:rPr lang="en"/>
              <a:t> | </a:t>
            </a:r>
            <a:r>
              <a:rPr i="1" lang="en"/>
              <a:t>B</a:t>
            </a:r>
            <a:r>
              <a:rPr lang="en"/>
              <a:t>) P(</a:t>
            </a:r>
            <a:r>
              <a:rPr i="1" lang="en"/>
              <a:t>A</a:t>
            </a:r>
            <a:r>
              <a:rPr lang="en"/>
              <a:t>) / P(</a:t>
            </a:r>
            <a:r>
              <a:rPr i="1" lang="en"/>
              <a:t>B</a:t>
            </a:r>
            <a:r>
              <a:rPr lang="en"/>
              <a:t>)</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Rate Fallacy</a:t>
            </a:r>
            <a:endParaRPr/>
          </a:p>
        </p:txBody>
      </p:sp>
      <p:sp>
        <p:nvSpPr>
          <p:cNvPr id="774" name="Google Shape;774;p1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rule says that P(</a:t>
            </a:r>
            <a:r>
              <a:rPr i="1" lang="en"/>
              <a:t>A</a:t>
            </a:r>
            <a:r>
              <a:rPr lang="en"/>
              <a:t> | </a:t>
            </a:r>
            <a:r>
              <a:rPr i="1" lang="en"/>
              <a:t>B</a:t>
            </a:r>
            <a:r>
              <a:rPr lang="en"/>
              <a:t>) = P(</a:t>
            </a:r>
            <a:r>
              <a:rPr i="1" lang="en"/>
              <a:t>B</a:t>
            </a:r>
            <a:r>
              <a:rPr lang="en"/>
              <a:t> | </a:t>
            </a:r>
            <a:r>
              <a:rPr i="1" lang="en"/>
              <a:t>A</a:t>
            </a:r>
            <a:r>
              <a:rPr lang="en"/>
              <a:t>) P(</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Common fallacy to assume that P(</a:t>
            </a:r>
            <a:r>
              <a:rPr i="1" lang="en"/>
              <a:t>A</a:t>
            </a:r>
            <a:r>
              <a:rPr lang="en"/>
              <a:t> | </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Effectively asserting that </a:t>
            </a:r>
            <a:r>
              <a:rPr b="1" lang="en"/>
              <a:t>base rate</a:t>
            </a:r>
            <a:r>
              <a:rPr lang="en"/>
              <a:t> P(</a:t>
            </a:r>
            <a:r>
              <a:rPr i="1" lang="en"/>
              <a:t>B</a:t>
            </a:r>
            <a:r>
              <a:rPr lang="en"/>
              <a:t>) / P(</a:t>
            </a:r>
            <a:r>
              <a:rPr i="1" lang="en"/>
              <a:t>A</a:t>
            </a:r>
            <a:r>
              <a:rPr lang="en"/>
              <a:t>) = 1</a:t>
            </a:r>
            <a:endParaRPr/>
          </a:p>
          <a:p>
            <a:pPr indent="-342900" lvl="0" marL="457200" rtl="0" algn="l">
              <a:spcBef>
                <a:spcPts val="0"/>
              </a:spcBef>
              <a:spcAft>
                <a:spcPts val="0"/>
              </a:spcAft>
              <a:buSzPts val="1800"/>
              <a:buChar char="●"/>
            </a:pPr>
            <a:r>
              <a:rPr lang="en"/>
              <a:t>Base rate describes how common events </a:t>
            </a:r>
            <a:r>
              <a:rPr i="1" lang="en"/>
              <a:t>A</a:t>
            </a:r>
            <a:r>
              <a:rPr lang="en"/>
              <a:t> and </a:t>
            </a:r>
            <a:r>
              <a:rPr i="1" lang="en"/>
              <a:t>B</a:t>
            </a:r>
            <a:r>
              <a:rPr lang="en"/>
              <a:t> are relative to each other</a:t>
            </a:r>
            <a:endParaRPr/>
          </a:p>
          <a:p>
            <a:pPr indent="-342900" lvl="0" marL="457200" rtl="0" algn="l">
              <a:spcBef>
                <a:spcPts val="0"/>
              </a:spcBef>
              <a:spcAft>
                <a:spcPts val="0"/>
              </a:spcAft>
              <a:buSzPts val="1800"/>
              <a:buChar char="●"/>
            </a:pPr>
            <a:r>
              <a:rPr lang="en"/>
              <a:t>Base rate can be anything from 0 to infinity, depending on </a:t>
            </a:r>
            <a:r>
              <a:rPr i="1" lang="en"/>
              <a:t>A</a:t>
            </a:r>
            <a:r>
              <a:rPr lang="en"/>
              <a:t> and </a:t>
            </a:r>
            <a:r>
              <a:rPr i="1" lang="en"/>
              <a:t>B</a:t>
            </a:r>
            <a:endParaRPr i="1"/>
          </a:p>
          <a:p>
            <a:pPr indent="-342900" lvl="0" marL="457200" rtl="0" algn="l">
              <a:spcBef>
                <a:spcPts val="0"/>
              </a:spcBef>
              <a:spcAft>
                <a:spcPts val="0"/>
              </a:spcAft>
              <a:buSzPts val="1800"/>
              <a:buChar char="●"/>
            </a:pPr>
            <a:r>
              <a:rPr lang="en"/>
              <a:t>Often a good way to lie with statistics, when trying to convince innumerate readers, and score all kinds of cheap rhetorical points</a:t>
            </a:r>
            <a:endParaRPr/>
          </a:p>
          <a:p>
            <a:pPr indent="-342900" lvl="0" marL="457200" rtl="0" algn="l">
              <a:spcBef>
                <a:spcPts val="0"/>
              </a:spcBef>
              <a:spcAft>
                <a:spcPts val="0"/>
              </a:spcAft>
              <a:buSzPts val="1800"/>
              <a:buChar char="●"/>
            </a:pPr>
            <a:r>
              <a:rPr lang="en"/>
              <a:t>Also known as "</a:t>
            </a:r>
            <a:r>
              <a:rPr b="1" lang="en"/>
              <a:t>Prosecutor's Fallacy</a:t>
            </a:r>
            <a:r>
              <a:rPr lang="en"/>
              <a:t>" or "</a:t>
            </a:r>
            <a:r>
              <a:rPr b="1" lang="en"/>
              <a:t>Defender's Fallacy</a:t>
            </a:r>
            <a:r>
              <a:rPr lang="en"/>
              <a:t>", depending on which way the rhetoric is supposed to sway the audience</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Extraordinary Evidence</a:t>
            </a:r>
            <a:endParaRPr/>
          </a:p>
        </p:txBody>
      </p:sp>
      <p:sp>
        <p:nvSpPr>
          <p:cNvPr id="780" name="Google Shape;780;p1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was before </a:t>
            </a:r>
            <a:r>
              <a:rPr i="1" lang="en"/>
              <a:t>E</a:t>
            </a:r>
            <a:endParaRPr i="1"/>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theoretically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How do we know that we have collected enough evidence to act?</a:t>
            </a:r>
            <a:endParaRPr/>
          </a:p>
          <a:p>
            <a:pPr indent="-342900" lvl="0" marL="457200" rtl="0" algn="l">
              <a:spcBef>
                <a:spcPts val="0"/>
              </a:spcBef>
              <a:spcAft>
                <a:spcPts val="0"/>
              </a:spcAft>
              <a:buSzPts val="1800"/>
              <a:buChar char="●"/>
            </a:pPr>
            <a:r>
              <a:rPr lang="en"/>
              <a:t>It can be proven that probability P(</a:t>
            </a:r>
            <a:r>
              <a:rPr i="1" lang="en"/>
              <a:t>E</a:t>
            </a:r>
            <a:r>
              <a:rPr lang="en"/>
              <a:t>) of such evidence must itself be small</a:t>
            </a:r>
            <a:endParaRPr/>
          </a:p>
          <a:p>
            <a:pPr indent="-342900" lvl="0" marL="457200" rtl="0" algn="l">
              <a:spcBef>
                <a:spcPts val="0"/>
              </a:spcBef>
              <a:spcAft>
                <a:spcPts val="0"/>
              </a:spcAft>
              <a:buSzPts val="1800"/>
              <a:buChar char="●"/>
            </a:pPr>
            <a:r>
              <a:rPr lang="en"/>
              <a:t>Extraordinary changes of probability estimations can only be caused by pieces of evidence that are themselves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786" name="Google Shape;786;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Good Lord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792" name="Google Shape;792;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793" name="Google Shape;793;p131"/>
          <p:cNvPicPr preferRelativeResize="0"/>
          <p:nvPr/>
        </p:nvPicPr>
        <p:blipFill>
          <a:blip r:embed="rId3">
            <a:alphaModFix/>
          </a:blip>
          <a:stretch>
            <a:fillRect/>
          </a:stretch>
        </p:blipFill>
        <p:spPr>
          <a:xfrm>
            <a:off x="1479425" y="1017800"/>
            <a:ext cx="5735725" cy="363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the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For small state spaces, this </a:t>
            </a:r>
            <a:r>
              <a:rPr b="1" lang="en"/>
              <a:t>policy</a:t>
            </a:r>
            <a:r>
              <a:rPr lang="en"/>
              <a:t> can be precomputed as a lookup table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 2</a:t>
            </a:r>
            <a:endParaRPr/>
          </a:p>
        </p:txBody>
      </p:sp>
      <p:sp>
        <p:nvSpPr>
          <p:cNvPr id="799" name="Google Shape;799;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00" name="Google Shape;800;p132"/>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Bayes Network</a:t>
            </a:r>
            <a:endParaRPr/>
          </a:p>
        </p:txBody>
      </p:sp>
      <p:sp>
        <p:nvSpPr>
          <p:cNvPr id="806" name="Google Shape;806;p1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model of world with </a:t>
            </a:r>
            <a:r>
              <a:rPr i="1" lang="en"/>
              <a:t>n</a:t>
            </a:r>
            <a:r>
              <a:rPr lang="en"/>
              <a:t> propositional variables </a:t>
            </a:r>
            <a:endParaRPr/>
          </a:p>
          <a:p>
            <a:pPr indent="-342900" lvl="0" marL="457200" rtl="0" algn="l">
              <a:spcBef>
                <a:spcPts val="0"/>
              </a:spcBef>
              <a:spcAft>
                <a:spcPts val="0"/>
              </a:spcAft>
              <a:buSzPts val="1800"/>
              <a:buChar char="●"/>
            </a:pPr>
            <a:r>
              <a:rPr lang="en"/>
              <a:t>In principle, could build network for any of the </a:t>
            </a:r>
            <a:r>
              <a:rPr i="1" lang="en"/>
              <a:t>n</a:t>
            </a:r>
            <a:r>
              <a:rPr lang="en"/>
              <a:t>! possible variable orderings</a:t>
            </a:r>
            <a:endParaRPr/>
          </a:p>
          <a:p>
            <a:pPr indent="-342900" lvl="0" marL="457200" rtl="0" algn="l">
              <a:spcBef>
                <a:spcPts val="0"/>
              </a:spcBef>
              <a:spcAft>
                <a:spcPts val="0"/>
              </a:spcAft>
              <a:buSzPts val="1800"/>
              <a:buChar char="●"/>
            </a:pPr>
            <a:r>
              <a:rPr lang="en"/>
              <a:t>In practice, sort variables in order of causality</a:t>
            </a:r>
            <a:endParaRPr/>
          </a:p>
          <a:p>
            <a:pPr indent="-342900" lvl="0" marL="457200" rtl="0" algn="l">
              <a:spcBef>
                <a:spcPts val="0"/>
              </a:spcBef>
              <a:spcAft>
                <a:spcPts val="0"/>
              </a:spcAft>
              <a:buSzPts val="1800"/>
              <a:buChar char="●"/>
            </a:pPr>
            <a:r>
              <a:rPr lang="en"/>
              <a:t>This tends to keep number of parents smaller for each node, and also make conditional probability values easier to estimate</a:t>
            </a:r>
            <a:endParaRPr/>
          </a:p>
          <a:p>
            <a:pPr indent="-342900" lvl="0" marL="457200" rtl="0" algn="l">
              <a:spcBef>
                <a:spcPts val="0"/>
              </a:spcBef>
              <a:spcAft>
                <a:spcPts val="0"/>
              </a:spcAft>
              <a:buSzPts val="1800"/>
              <a:buChar char="●"/>
            </a:pPr>
            <a:r>
              <a:rPr lang="en"/>
              <a:t>To add a new </a:t>
            </a:r>
            <a:r>
              <a:rPr lang="en"/>
              <a:t>variable</a:t>
            </a:r>
            <a:r>
              <a:rPr lang="en"/>
              <a:t> </a:t>
            </a:r>
            <a:r>
              <a:rPr i="1" lang="en"/>
              <a:t>X</a:t>
            </a:r>
            <a:r>
              <a:rPr lang="en"/>
              <a:t>, find a good subset </a:t>
            </a:r>
            <a:r>
              <a:rPr i="1" lang="en"/>
              <a:t>S</a:t>
            </a:r>
            <a:r>
              <a:rPr lang="en"/>
              <a:t> of all </a:t>
            </a:r>
            <a:r>
              <a:rPr lang="en"/>
              <a:t>previous</a:t>
            </a:r>
            <a:r>
              <a:rPr lang="en"/>
              <a:t> nodes </a:t>
            </a:r>
            <a:r>
              <a:rPr i="1" lang="en"/>
              <a:t>E</a:t>
            </a:r>
            <a:r>
              <a:rPr lang="en"/>
              <a:t> so that P(X | E) = P(X | S), making </a:t>
            </a:r>
            <a:r>
              <a:rPr i="1" lang="en"/>
              <a:t>X</a:t>
            </a:r>
            <a:r>
              <a:rPr lang="en"/>
              <a:t> is </a:t>
            </a:r>
            <a:r>
              <a:rPr lang="en"/>
              <a:t>conditionally independent of </a:t>
            </a:r>
            <a:r>
              <a:rPr i="1" lang="en"/>
              <a:t>E</a:t>
            </a:r>
            <a:r>
              <a:rPr lang="en"/>
              <a:t> – </a:t>
            </a:r>
            <a:r>
              <a:rPr i="1" lang="en"/>
              <a:t>S</a:t>
            </a:r>
            <a:r>
              <a:rPr lang="en"/>
              <a:t> given </a:t>
            </a:r>
            <a:r>
              <a:rPr i="1" lang="en"/>
              <a:t>S</a:t>
            </a:r>
            <a:endParaRPr/>
          </a:p>
          <a:p>
            <a:pPr indent="-342900" lvl="0" marL="457200" rtl="0" algn="l">
              <a:spcBef>
                <a:spcPts val="0"/>
              </a:spcBef>
              <a:spcAft>
                <a:spcPts val="0"/>
              </a:spcAft>
              <a:buSzPts val="1800"/>
              <a:buChar char="●"/>
            </a:pPr>
            <a:r>
              <a:rPr lang="en"/>
              <a:t>Important machine learning problem to derive a good Bayes network from the given set of training samples</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812" name="Google Shape;812;p1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13" name="Google Shape;813;p134"/>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Randomly Sampling A Given Bayes Network</a:t>
            </a:r>
            <a:endParaRPr/>
          </a:p>
        </p:txBody>
      </p:sp>
      <p:sp>
        <p:nvSpPr>
          <p:cNvPr id="819" name="Google Shape;819;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you have </a:t>
            </a:r>
            <a:r>
              <a:rPr lang="en"/>
              <a:t>constructed</a:t>
            </a:r>
            <a:r>
              <a:rPr lang="en"/>
              <a:t> a Bayes network, can </a:t>
            </a:r>
            <a:r>
              <a:rPr lang="en"/>
              <a:t>quickly</a:t>
            </a:r>
            <a:r>
              <a:rPr lang="en"/>
              <a:t> compute the exact value of any individual entry of full joint distribution</a:t>
            </a:r>
            <a:endParaRPr/>
          </a:p>
          <a:p>
            <a:pPr indent="-342900" lvl="0" marL="457200" rtl="0" algn="l">
              <a:spcBef>
                <a:spcPts val="0"/>
              </a:spcBef>
              <a:spcAft>
                <a:spcPts val="0"/>
              </a:spcAft>
              <a:buSzPts val="1800"/>
              <a:buChar char="●"/>
            </a:pPr>
            <a:r>
              <a:rPr lang="en"/>
              <a:t>Start with initial probability 1</a:t>
            </a:r>
            <a:endParaRPr/>
          </a:p>
          <a:p>
            <a:pPr indent="-342900" lvl="0" marL="457200" rtl="0" algn="l">
              <a:spcBef>
                <a:spcPts val="0"/>
              </a:spcBef>
              <a:spcAft>
                <a:spcPts val="0"/>
              </a:spcAft>
              <a:buSzPts val="1800"/>
              <a:buChar char="●"/>
            </a:pPr>
            <a:r>
              <a:rPr lang="en"/>
              <a:t>Loop through nodes in some topological sorted order</a:t>
            </a:r>
            <a:endParaRPr/>
          </a:p>
          <a:p>
            <a:pPr indent="-342900" lvl="0" marL="457200" rtl="0" algn="l">
              <a:spcBef>
                <a:spcPts val="0"/>
              </a:spcBef>
              <a:spcAft>
                <a:spcPts val="0"/>
              </a:spcAft>
              <a:buSzPts val="1800"/>
              <a:buChar char="●"/>
            </a:pPr>
            <a:r>
              <a:rPr lang="en"/>
              <a:t>For each node </a:t>
            </a:r>
            <a:r>
              <a:rPr i="1" lang="en"/>
              <a:t>X</a:t>
            </a:r>
            <a:r>
              <a:rPr lang="en"/>
              <a:t>, multiply current probability with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probability in the end is the exact entry in the full joint</a:t>
            </a:r>
            <a:endParaRPr/>
          </a:p>
          <a:p>
            <a:pPr indent="-342900" lvl="0" marL="457200" rtl="0" algn="l">
              <a:spcBef>
                <a:spcPts val="0"/>
              </a:spcBef>
              <a:spcAft>
                <a:spcPts val="0"/>
              </a:spcAft>
              <a:buSzPts val="1800"/>
              <a:buChar char="●"/>
            </a:pPr>
            <a:r>
              <a:rPr lang="en"/>
              <a:t>Similarly easy to generate a random world from the probability distribution</a:t>
            </a:r>
            <a:endParaRPr/>
          </a:p>
          <a:p>
            <a:pPr indent="-342900" lvl="0" marL="457200" rtl="0" algn="l">
              <a:spcBef>
                <a:spcPts val="0"/>
              </a:spcBef>
              <a:spcAft>
                <a:spcPts val="0"/>
              </a:spcAft>
              <a:buSzPts val="1800"/>
              <a:buChar char="●"/>
            </a:pPr>
            <a:r>
              <a:rPr lang="en"/>
              <a:t>Loop </a:t>
            </a:r>
            <a:r>
              <a:rPr lang="en"/>
              <a:t>through</a:t>
            </a:r>
            <a:r>
              <a:rPr lang="en"/>
              <a:t> nodes, make each </a:t>
            </a:r>
            <a:r>
              <a:rPr i="1" lang="en"/>
              <a:t>X</a:t>
            </a:r>
            <a:r>
              <a:rPr lang="en"/>
              <a:t> true with probability P(</a:t>
            </a:r>
            <a:r>
              <a:rPr i="1" lang="en"/>
              <a:t>X</a:t>
            </a:r>
            <a:r>
              <a:rPr lang="en"/>
              <a:t> | Parents(</a:t>
            </a:r>
            <a:r>
              <a:rPr i="1" lang="en"/>
              <a:t>X</a:t>
            </a:r>
            <a:r>
              <a:rPr lang="en"/>
              <a: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825" name="Google Shape;825;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26" name="Google Shape;826;p136"/>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Blanket</a:t>
            </a:r>
            <a:endParaRPr/>
          </a:p>
        </p:txBody>
      </p:sp>
      <p:sp>
        <p:nvSpPr>
          <p:cNvPr id="832" name="Google Shape;832;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of a Bayes </a:t>
            </a:r>
            <a:r>
              <a:rPr lang="en"/>
              <a:t>network</a:t>
            </a:r>
            <a:r>
              <a:rPr lang="en"/>
              <a:t> is conditionally independent of its non-descendants, given all its parents</a:t>
            </a:r>
            <a:endParaRPr/>
          </a:p>
          <a:p>
            <a:pPr indent="-342900" lvl="0" marL="457200" rtl="0" algn="l">
              <a:spcBef>
                <a:spcPts val="0"/>
              </a:spcBef>
              <a:spcAft>
                <a:spcPts val="0"/>
              </a:spcAft>
              <a:buSzPts val="1800"/>
              <a:buChar char="●"/>
            </a:pPr>
            <a:r>
              <a:rPr lang="en"/>
              <a:t>Parents shield the node from its earlier ancestors in the calculation</a:t>
            </a:r>
            <a:endParaRPr/>
          </a:p>
          <a:p>
            <a:pPr indent="-342900" lvl="0" marL="457200" rtl="0" algn="l">
              <a:spcBef>
                <a:spcPts val="0"/>
              </a:spcBef>
              <a:spcAft>
                <a:spcPts val="0"/>
              </a:spcAft>
              <a:buSzPts val="1800"/>
              <a:buChar char="●"/>
            </a:pPr>
            <a:r>
              <a:rPr lang="en"/>
              <a:t>Each node of a Bayes network is </a:t>
            </a:r>
            <a:r>
              <a:rPr lang="en"/>
              <a:t>conditionally</a:t>
            </a:r>
            <a:r>
              <a:rPr lang="en"/>
              <a:t> independent of all other nodes, given its </a:t>
            </a:r>
            <a:r>
              <a:rPr b="1" lang="en"/>
              <a:t>Markov blanket</a:t>
            </a:r>
            <a:r>
              <a:rPr lang="en"/>
              <a:t> of its </a:t>
            </a:r>
            <a:r>
              <a:rPr b="1" lang="en"/>
              <a:t>parents, children and children's other parents</a:t>
            </a:r>
            <a:endParaRPr b="1"/>
          </a:p>
          <a:p>
            <a:pPr indent="-342900" lvl="0" marL="457200" rtl="0" algn="l">
              <a:spcBef>
                <a:spcPts val="0"/>
              </a:spcBef>
              <a:spcAft>
                <a:spcPts val="0"/>
              </a:spcAft>
              <a:buSzPts val="1800"/>
              <a:buChar char="●"/>
            </a:pPr>
            <a:r>
              <a:rPr lang="en"/>
              <a:t>These other parents determine the way that known values of the child nodes affect the probability of the node in question</a:t>
            </a:r>
            <a:endParaRPr/>
          </a:p>
          <a:p>
            <a:pPr indent="-342900" lvl="0" marL="457200" rtl="0" algn="l">
              <a:spcBef>
                <a:spcPts val="0"/>
              </a:spcBef>
              <a:spcAft>
                <a:spcPts val="0"/>
              </a:spcAft>
              <a:buSzPts val="1800"/>
              <a:buChar char="●"/>
            </a:pPr>
            <a:r>
              <a:rPr lang="en"/>
              <a:t>Bayesian networks on </a:t>
            </a:r>
            <a:r>
              <a:rPr lang="en"/>
              <a:t>graphs </a:t>
            </a:r>
            <a:r>
              <a:rPr i="1" lang="en"/>
              <a:t>A</a:t>
            </a:r>
            <a:r>
              <a:rPr lang="en"/>
              <a:t>→</a:t>
            </a:r>
            <a:r>
              <a:rPr i="1" lang="en"/>
              <a:t>B</a:t>
            </a:r>
            <a:r>
              <a:rPr lang="en"/>
              <a:t>→</a:t>
            </a:r>
            <a:r>
              <a:rPr i="1" lang="en"/>
              <a:t>C</a:t>
            </a:r>
            <a:r>
              <a:rPr lang="en"/>
              <a:t> and </a:t>
            </a:r>
            <a:r>
              <a:rPr i="1" lang="en"/>
              <a:t>C</a:t>
            </a:r>
            <a:r>
              <a:rPr lang="en"/>
              <a:t>→</a:t>
            </a:r>
            <a:r>
              <a:rPr i="1" lang="en"/>
              <a:t>B</a:t>
            </a:r>
            <a:r>
              <a:rPr lang="en"/>
              <a:t>→</a:t>
            </a:r>
            <a:r>
              <a:rPr i="1" lang="en"/>
              <a:t>A</a:t>
            </a:r>
            <a:r>
              <a:rPr lang="en"/>
              <a:t> are equivalent in that impose the same conditional independence requirements </a:t>
            </a:r>
            <a:endParaRPr b="1"/>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Away</a:t>
            </a:r>
            <a:endParaRPr/>
          </a:p>
        </p:txBody>
      </p:sp>
      <p:sp>
        <p:nvSpPr>
          <p:cNvPr id="838" name="Google Shape;838;p1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unlikely symptom </a:t>
            </a:r>
            <a:r>
              <a:rPr i="1" lang="en"/>
              <a:t>E</a:t>
            </a:r>
            <a:r>
              <a:rPr lang="en"/>
              <a:t> so that P(</a:t>
            </a:r>
            <a:r>
              <a:rPr i="1" lang="en"/>
              <a:t>E</a:t>
            </a:r>
            <a:r>
              <a:rPr lang="en"/>
              <a:t>) is small</a:t>
            </a:r>
            <a:endParaRPr/>
          </a:p>
          <a:p>
            <a:pPr indent="-342900" lvl="0" marL="457200" rtl="0" algn="l">
              <a:spcBef>
                <a:spcPts val="0"/>
              </a:spcBef>
              <a:spcAft>
                <a:spcPts val="0"/>
              </a:spcAft>
              <a:buSzPts val="1800"/>
              <a:buChar char="●"/>
            </a:pPr>
            <a:r>
              <a:rPr lang="en"/>
              <a:t>Assume two possible separate causes </a:t>
            </a:r>
            <a:r>
              <a:rPr i="1" lang="en"/>
              <a:t>A</a:t>
            </a:r>
            <a:r>
              <a:rPr lang="en"/>
              <a:t> and </a:t>
            </a:r>
            <a:r>
              <a:rPr i="1" lang="en"/>
              <a:t>B</a:t>
            </a:r>
            <a:r>
              <a:rPr lang="en"/>
              <a:t> for </a:t>
            </a:r>
            <a:r>
              <a:rPr i="1" lang="en"/>
              <a:t>E</a:t>
            </a:r>
            <a:endParaRPr/>
          </a:p>
          <a:p>
            <a:pPr indent="-342900" lvl="0" marL="457200" rtl="0" algn="l">
              <a:spcBef>
                <a:spcPts val="0"/>
              </a:spcBef>
              <a:spcAft>
                <a:spcPts val="0"/>
              </a:spcAft>
              <a:buSzPts val="1800"/>
              <a:buChar char="●"/>
            </a:pPr>
            <a:r>
              <a:rPr lang="en"/>
              <a:t>For example, </a:t>
            </a:r>
            <a:r>
              <a:rPr i="1" lang="en"/>
              <a:t>E</a:t>
            </a:r>
            <a:r>
              <a:rPr lang="en"/>
              <a:t> is burglar alarm, </a:t>
            </a:r>
            <a:r>
              <a:rPr i="1" lang="en"/>
              <a:t>A</a:t>
            </a:r>
            <a:r>
              <a:rPr lang="en"/>
              <a:t> is burglar, </a:t>
            </a:r>
            <a:r>
              <a:rPr i="1" lang="en"/>
              <a:t>B</a:t>
            </a:r>
            <a:r>
              <a:rPr lang="en"/>
              <a:t> is cat playing with alarm</a:t>
            </a:r>
            <a:endParaRPr/>
          </a:p>
          <a:p>
            <a:pPr indent="-342900" lvl="0" marL="457200" rtl="0" algn="l">
              <a:spcBef>
                <a:spcPts val="0"/>
              </a:spcBef>
              <a:spcAft>
                <a:spcPts val="0"/>
              </a:spcAft>
              <a:buSzPts val="1800"/>
              <a:buChar char="●"/>
            </a:pPr>
            <a:r>
              <a:rPr lang="en"/>
              <a:t>Both P(</a:t>
            </a:r>
            <a:r>
              <a:rPr i="1" lang="en"/>
              <a:t>E</a:t>
            </a:r>
            <a:r>
              <a:rPr lang="en"/>
              <a:t> | </a:t>
            </a:r>
            <a:r>
              <a:rPr i="1" lang="en"/>
              <a:t>A</a:t>
            </a:r>
            <a:r>
              <a:rPr lang="en"/>
              <a:t>) and </a:t>
            </a:r>
            <a:r>
              <a:rPr lang="en"/>
              <a:t>P(</a:t>
            </a:r>
            <a:r>
              <a:rPr i="1" lang="en"/>
              <a:t>E</a:t>
            </a:r>
            <a:r>
              <a:rPr lang="en"/>
              <a:t> | </a:t>
            </a:r>
            <a:r>
              <a:rPr i="1" lang="en"/>
              <a:t>B</a:t>
            </a:r>
            <a:r>
              <a:rPr lang="en"/>
              <a:t>)</a:t>
            </a:r>
            <a:r>
              <a:rPr lang="en"/>
              <a:t> are large </a:t>
            </a:r>
            <a:endParaRPr/>
          </a:p>
          <a:p>
            <a:pPr indent="-342900" lvl="0" marL="457200" rtl="0" algn="l">
              <a:spcBef>
                <a:spcPts val="0"/>
              </a:spcBef>
              <a:spcAft>
                <a:spcPts val="0"/>
              </a:spcAft>
              <a:buSzPts val="1800"/>
              <a:buChar char="●"/>
            </a:pPr>
            <a:r>
              <a:rPr lang="en"/>
              <a:t>Since P(</a:t>
            </a:r>
            <a:r>
              <a:rPr i="1" lang="en"/>
              <a:t>E</a:t>
            </a:r>
            <a:r>
              <a:rPr lang="en"/>
              <a:t>) is small, also P(</a:t>
            </a:r>
            <a:r>
              <a:rPr i="1" lang="en"/>
              <a:t>A</a:t>
            </a:r>
            <a:r>
              <a:rPr lang="en"/>
              <a:t>) and P(</a:t>
            </a:r>
            <a:r>
              <a:rPr i="1" lang="en"/>
              <a:t>B</a:t>
            </a:r>
            <a:r>
              <a:rPr lang="en"/>
              <a:t>) must be small </a:t>
            </a:r>
            <a:r>
              <a:rPr i="1" lang="en"/>
              <a:t>a priori</a:t>
            </a:r>
            <a:endParaRPr i="1"/>
          </a:p>
          <a:p>
            <a:pPr indent="-342900" lvl="0" marL="457200" rtl="0" algn="l">
              <a:spcBef>
                <a:spcPts val="0"/>
              </a:spcBef>
              <a:spcAft>
                <a:spcPts val="0"/>
              </a:spcAft>
              <a:buSzPts val="1800"/>
              <a:buChar char="●"/>
            </a:pPr>
            <a:r>
              <a:rPr lang="en"/>
              <a:t>However, P(</a:t>
            </a:r>
            <a:r>
              <a:rPr i="1" lang="en"/>
              <a:t>A</a:t>
            </a:r>
            <a:r>
              <a:rPr lang="en"/>
              <a:t> | </a:t>
            </a:r>
            <a:r>
              <a:rPr i="1" lang="en"/>
              <a:t>E</a:t>
            </a:r>
            <a:r>
              <a:rPr lang="en"/>
              <a:t>) is significantly larger than P(</a:t>
            </a:r>
            <a:r>
              <a:rPr i="1" lang="en"/>
              <a:t>A</a:t>
            </a:r>
            <a:r>
              <a:rPr lang="en"/>
              <a:t>)</a:t>
            </a:r>
            <a:endParaRPr/>
          </a:p>
          <a:p>
            <a:pPr indent="-342900" lvl="0" marL="457200" rtl="0" algn="l">
              <a:spcBef>
                <a:spcPts val="0"/>
              </a:spcBef>
              <a:spcAft>
                <a:spcPts val="0"/>
              </a:spcAft>
              <a:buSzPts val="1800"/>
              <a:buChar char="●"/>
            </a:pPr>
            <a:r>
              <a:rPr lang="en"/>
              <a:t>However, P(</a:t>
            </a:r>
            <a:r>
              <a:rPr i="1" lang="en"/>
              <a:t>A</a:t>
            </a:r>
            <a:r>
              <a:rPr lang="en"/>
              <a:t> | </a:t>
            </a:r>
            <a:r>
              <a:rPr i="1" lang="en"/>
              <a:t>E</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is again small, far closer to P(</a:t>
            </a:r>
            <a:r>
              <a:rPr i="1" lang="en">
                <a:solidFill>
                  <a:srgbClr val="000000"/>
                </a:solidFill>
                <a:highlight>
                  <a:schemeClr val="lt1"/>
                </a:highlight>
              </a:rPr>
              <a:t>A</a:t>
            </a:r>
            <a:r>
              <a:rPr lang="en">
                <a:solidFill>
                  <a:srgbClr val="000000"/>
                </a:solidFill>
                <a:highlight>
                  <a:schemeClr val="lt1"/>
                </a:highlight>
              </a:rPr>
              <a:t>) </a:t>
            </a:r>
            <a:r>
              <a:rPr lang="en">
                <a:solidFill>
                  <a:srgbClr val="000000"/>
                </a:solidFill>
                <a:highlight>
                  <a:schemeClr val="lt1"/>
                </a:highlight>
              </a:rPr>
              <a:t>without evidence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Known cause </a:t>
            </a:r>
            <a:r>
              <a:rPr i="1" lang="en">
                <a:solidFill>
                  <a:srgbClr val="000000"/>
                </a:solidFill>
                <a:highlight>
                  <a:schemeClr val="lt1"/>
                </a:highlight>
              </a:rPr>
              <a:t>B</a:t>
            </a:r>
            <a:r>
              <a:rPr lang="en">
                <a:solidFill>
                  <a:srgbClr val="000000"/>
                </a:solidFill>
                <a:highlight>
                  <a:schemeClr val="lt1"/>
                </a:highlight>
              </a:rPr>
              <a:t> for </a:t>
            </a:r>
            <a:r>
              <a:rPr i="1" lang="en">
                <a:solidFill>
                  <a:srgbClr val="000000"/>
                </a:solidFill>
                <a:highlight>
                  <a:schemeClr val="lt1"/>
                </a:highlight>
              </a:rPr>
              <a:t>E</a:t>
            </a:r>
            <a:r>
              <a:rPr lang="en">
                <a:solidFill>
                  <a:srgbClr val="000000"/>
                </a:solidFill>
                <a:highlight>
                  <a:schemeClr val="lt1"/>
                </a:highlight>
              </a:rPr>
              <a:t> makes the competing cause </a:t>
            </a:r>
            <a:r>
              <a:rPr i="1" lang="en">
                <a:solidFill>
                  <a:srgbClr val="000000"/>
                </a:solidFill>
                <a:highlight>
                  <a:schemeClr val="lt1"/>
                </a:highlight>
              </a:rPr>
              <a:t>A</a:t>
            </a:r>
            <a:r>
              <a:rPr lang="en">
                <a:solidFill>
                  <a:srgbClr val="000000"/>
                </a:solidFill>
                <a:highlight>
                  <a:schemeClr val="lt1"/>
                </a:highlight>
              </a:rPr>
              <a:t> less likely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Important if </a:t>
            </a:r>
            <a:r>
              <a:rPr i="1" lang="en">
                <a:solidFill>
                  <a:srgbClr val="000000"/>
                </a:solidFill>
                <a:highlight>
                  <a:schemeClr val="lt1"/>
                </a:highlight>
              </a:rPr>
              <a:t>A</a:t>
            </a:r>
            <a:r>
              <a:rPr lang="en">
                <a:solidFill>
                  <a:srgbClr val="000000"/>
                </a:solidFill>
                <a:highlight>
                  <a:schemeClr val="lt1"/>
                </a:highlight>
              </a:rPr>
              <a:t> is serious whereas </a:t>
            </a:r>
            <a:r>
              <a:rPr i="1" lang="en">
                <a:solidFill>
                  <a:srgbClr val="000000"/>
                </a:solidFill>
                <a:highlight>
                  <a:schemeClr val="lt1"/>
                </a:highlight>
              </a:rPr>
              <a:t>B</a:t>
            </a:r>
            <a:r>
              <a:rPr lang="en">
                <a:solidFill>
                  <a:srgbClr val="000000"/>
                </a:solidFill>
                <a:highlight>
                  <a:schemeClr val="lt1"/>
                </a:highlight>
              </a:rPr>
              <a:t> is harmless</a:t>
            </a:r>
            <a:endParaRPr>
              <a:solidFill>
                <a:srgbClr val="000000"/>
              </a:solidFill>
              <a:highlight>
                <a:schemeClr val="lt1"/>
              </a:highligh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Causality With Do-Operator</a:t>
            </a:r>
            <a:endParaRPr/>
          </a:p>
        </p:txBody>
      </p:sp>
      <p:sp>
        <p:nvSpPr>
          <p:cNvPr id="844" name="Google Shape;844;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we want to find out the underlying causality?</a:t>
            </a:r>
            <a:endParaRPr/>
          </a:p>
          <a:p>
            <a:pPr indent="-342900" lvl="0" marL="457200" rtl="0" algn="l">
              <a:spcBef>
                <a:spcPts val="0"/>
              </a:spcBef>
              <a:spcAft>
                <a:spcPts val="0"/>
              </a:spcAft>
              <a:buSzPts val="1800"/>
              <a:buChar char="●"/>
            </a:pPr>
            <a:r>
              <a:rPr lang="en"/>
              <a:t>Joint distribution itself would allow either true direction causality</a:t>
            </a:r>
            <a:endParaRPr/>
          </a:p>
          <a:p>
            <a:pPr indent="-342900" lvl="0" marL="457200" rtl="0" algn="l">
              <a:spcBef>
                <a:spcPts val="0"/>
              </a:spcBef>
              <a:spcAft>
                <a:spcPts val="0"/>
              </a:spcAft>
              <a:buSzPts val="1800"/>
              <a:buChar char="●"/>
            </a:pPr>
            <a:r>
              <a:rPr lang="en"/>
              <a:t>Can use </a:t>
            </a:r>
            <a:r>
              <a:rPr b="1" lang="en"/>
              <a:t>do-operator</a:t>
            </a:r>
            <a:r>
              <a:rPr lang="en"/>
              <a:t> and </a:t>
            </a:r>
            <a:r>
              <a:rPr b="1" lang="en"/>
              <a:t>do-calculus</a:t>
            </a:r>
            <a:r>
              <a:rPr lang="en"/>
              <a:t> devised by Judea Pearl and friends</a:t>
            </a:r>
            <a:endParaRPr/>
          </a:p>
          <a:p>
            <a:pPr indent="-342900" lvl="0" marL="457200" rtl="0" algn="l">
              <a:spcBef>
                <a:spcPts val="0"/>
              </a:spcBef>
              <a:spcAft>
                <a:spcPts val="0"/>
              </a:spcAft>
              <a:buSzPts val="1800"/>
              <a:buChar char="●"/>
            </a:pPr>
            <a:r>
              <a:rPr lang="en"/>
              <a:t>What effect does forcing the value of some variable to a fixed value have to the probabilities of other variables in the network?</a:t>
            </a:r>
            <a:endParaRPr/>
          </a:p>
          <a:p>
            <a:pPr indent="-342900" lvl="0" marL="457200" rtl="0" algn="l">
              <a:spcBef>
                <a:spcPts val="0"/>
              </a:spcBef>
              <a:spcAft>
                <a:spcPts val="0"/>
              </a:spcAft>
              <a:buSzPts val="1800"/>
              <a:buChar char="●"/>
            </a:pPr>
            <a:r>
              <a:rPr lang="en"/>
              <a:t>Forcing the value of A to be true is denoted by </a:t>
            </a:r>
            <a:r>
              <a:rPr i="1" lang="en"/>
              <a:t>do</a:t>
            </a:r>
            <a:r>
              <a:rPr lang="en"/>
              <a:t>(</a:t>
            </a:r>
            <a:r>
              <a:rPr i="1" lang="en"/>
              <a:t>A</a:t>
            </a:r>
            <a:r>
              <a:rPr lang="en"/>
              <a:t> = true)</a:t>
            </a:r>
            <a:endParaRPr/>
          </a:p>
          <a:p>
            <a:pPr indent="-342900" lvl="0" marL="457200" rtl="0" algn="l">
              <a:spcBef>
                <a:spcPts val="0"/>
              </a:spcBef>
              <a:spcAft>
                <a:spcPts val="0"/>
              </a:spcAft>
              <a:buSzPts val="1800"/>
              <a:buChar char="●"/>
            </a:pPr>
            <a:r>
              <a:rPr lang="en"/>
              <a:t>Variable </a:t>
            </a:r>
            <a:r>
              <a:rPr i="1" lang="en"/>
              <a:t>A</a:t>
            </a:r>
            <a:r>
              <a:rPr lang="en"/>
              <a:t> no longer produces information about its ancestors</a:t>
            </a:r>
            <a:endParaRPr/>
          </a:p>
          <a:p>
            <a:pPr indent="-342900" lvl="0" marL="457200" rtl="0" algn="l">
              <a:spcBef>
                <a:spcPts val="0"/>
              </a:spcBef>
              <a:spcAft>
                <a:spcPts val="0"/>
              </a:spcAft>
              <a:buSzPts val="1800"/>
              <a:buChar char="●"/>
            </a:pPr>
            <a:r>
              <a:rPr lang="en"/>
              <a:t>Effectively eliminates the incoming arrows from variable </a:t>
            </a:r>
            <a:r>
              <a:rPr i="1" lang="en"/>
              <a:t>A</a:t>
            </a:r>
            <a:endParaRPr i="1"/>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The Do-Operator</a:t>
            </a:r>
            <a:endParaRPr/>
          </a:p>
        </p:txBody>
      </p:sp>
      <p:sp>
        <p:nvSpPr>
          <p:cNvPr id="850" name="Google Shape;850;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51" name="Google Shape;851;p140"/>
          <p:cNvPicPr preferRelativeResize="0"/>
          <p:nvPr/>
        </p:nvPicPr>
        <p:blipFill>
          <a:blip r:embed="rId3">
            <a:alphaModFix/>
          </a:blip>
          <a:stretch>
            <a:fillRect/>
          </a:stretch>
        </p:blipFill>
        <p:spPr>
          <a:xfrm>
            <a:off x="1379500" y="1229875"/>
            <a:ext cx="6219828" cy="3339000"/>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Inferring Causality</a:t>
            </a:r>
            <a:endParaRPr/>
          </a:p>
        </p:txBody>
      </p:sp>
      <p:sp>
        <p:nvSpPr>
          <p:cNvPr id="857" name="Google Shape;857;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variable that is forced to be true is effectively "caused" by our hand</a:t>
            </a:r>
            <a:endParaRPr/>
          </a:p>
          <a:p>
            <a:pPr indent="-342900" lvl="0" marL="457200" rtl="0" algn="l">
              <a:spcBef>
                <a:spcPts val="0"/>
              </a:spcBef>
              <a:spcAft>
                <a:spcPts val="0"/>
              </a:spcAft>
              <a:buSzPts val="1800"/>
              <a:buChar char="●"/>
            </a:pPr>
            <a:r>
              <a:rPr lang="en"/>
              <a:t>Note that P(</a:t>
            </a:r>
            <a:r>
              <a:rPr i="1" lang="en"/>
              <a:t>A</a:t>
            </a:r>
            <a:r>
              <a:rPr lang="en"/>
              <a:t> | </a:t>
            </a:r>
            <a:r>
              <a:rPr i="1" lang="en"/>
              <a:t>B</a:t>
            </a:r>
            <a:r>
              <a:rPr lang="en"/>
              <a:t>) is generally not the same as P(</a:t>
            </a:r>
            <a:r>
              <a:rPr i="1" lang="en"/>
              <a:t>A</a:t>
            </a:r>
            <a:r>
              <a:rPr lang="en"/>
              <a:t> | </a:t>
            </a:r>
            <a:r>
              <a:rPr i="1" lang="en"/>
              <a:t>do</a:t>
            </a:r>
            <a:r>
              <a:rPr lang="en"/>
              <a:t>(</a:t>
            </a:r>
            <a:r>
              <a:rPr i="1" lang="en"/>
              <a:t>B</a:t>
            </a:r>
            <a:r>
              <a:rPr lang="en"/>
              <a:t>)) </a:t>
            </a:r>
            <a:endParaRPr/>
          </a:p>
          <a:p>
            <a:pPr indent="-342900" lvl="0" marL="457200" rtl="0" algn="l">
              <a:spcBef>
                <a:spcPts val="0"/>
              </a:spcBef>
              <a:spcAft>
                <a:spcPts val="0"/>
              </a:spcAft>
              <a:buSzPts val="1800"/>
              <a:buChar char="●"/>
            </a:pPr>
            <a:r>
              <a:rPr lang="en"/>
              <a:t>If </a:t>
            </a:r>
            <a:r>
              <a:rPr i="1" lang="en"/>
              <a:t>A</a:t>
            </a:r>
            <a:r>
              <a:rPr lang="en"/>
              <a:t> and </a:t>
            </a:r>
            <a:r>
              <a:rPr i="1" lang="en"/>
              <a:t>B</a:t>
            </a:r>
            <a:r>
              <a:rPr lang="en"/>
              <a:t> have common ancestors, </a:t>
            </a:r>
            <a:r>
              <a:rPr i="1" lang="en"/>
              <a:t>do</a:t>
            </a:r>
            <a:r>
              <a:rPr lang="en"/>
              <a:t>(</a:t>
            </a:r>
            <a:r>
              <a:rPr i="1" lang="en"/>
              <a:t>B</a:t>
            </a:r>
            <a:r>
              <a:rPr lang="en"/>
              <a:t>) does not affect the diagnostic probabilities of these ancestors, whereas </a:t>
            </a:r>
            <a:r>
              <a:rPr i="1" lang="en"/>
              <a:t>B</a:t>
            </a:r>
            <a:r>
              <a:rPr lang="en"/>
              <a:t> becoming "naturally" true via the </a:t>
            </a:r>
            <a:r>
              <a:rPr lang="en"/>
              <a:t>influence</a:t>
            </a:r>
            <a:r>
              <a:rPr lang="en"/>
              <a:t> of these ancestors provides information about these ancestors</a:t>
            </a:r>
            <a:endParaRPr/>
          </a:p>
          <a:p>
            <a:pPr indent="-342900" lvl="0" marL="457200" rtl="0" algn="l">
              <a:spcBef>
                <a:spcPts val="0"/>
              </a:spcBef>
              <a:spcAft>
                <a:spcPts val="0"/>
              </a:spcAft>
              <a:buSzPts val="1800"/>
              <a:buChar char="●"/>
            </a:pPr>
            <a:r>
              <a:rPr lang="en"/>
              <a:t>In brief, causality is everything that makes </a:t>
            </a:r>
            <a:r>
              <a:rPr lang="en"/>
              <a:t>P(</a:t>
            </a:r>
            <a:r>
              <a:rPr i="1" lang="en"/>
              <a:t>A</a:t>
            </a:r>
            <a:r>
              <a:rPr lang="en"/>
              <a:t> | </a:t>
            </a:r>
            <a:r>
              <a:rPr i="1" lang="en"/>
              <a:t>B</a:t>
            </a:r>
            <a:r>
              <a:rPr lang="en"/>
              <a:t>) and </a:t>
            </a:r>
            <a:r>
              <a:rPr lang="en"/>
              <a:t>P(</a:t>
            </a:r>
            <a:r>
              <a:rPr i="1" lang="en"/>
              <a:t>A</a:t>
            </a:r>
            <a:r>
              <a:rPr lang="en"/>
              <a:t> | </a:t>
            </a:r>
            <a:r>
              <a:rPr i="1" lang="en"/>
              <a:t>do</a:t>
            </a:r>
            <a:r>
              <a:rPr lang="en"/>
              <a:t>(</a:t>
            </a:r>
            <a:r>
              <a:rPr i="1" lang="en"/>
              <a:t>B</a:t>
            </a:r>
            <a:r>
              <a:rPr lang="en"/>
              <a:t>)) different!</a:t>
            </a:r>
            <a:endParaRPr/>
          </a:p>
          <a:p>
            <a:pPr indent="-342900" lvl="0" marL="457200" rtl="0" algn="l">
              <a:spcBef>
                <a:spcPts val="0"/>
              </a:spcBef>
              <a:spcAft>
                <a:spcPts val="0"/>
              </a:spcAft>
              <a:buSzPts val="1800"/>
              <a:buChar char="●"/>
            </a:pPr>
            <a:r>
              <a:rPr lang="en"/>
              <a:t>Can study and quantify effects of </a:t>
            </a:r>
            <a:r>
              <a:rPr b="1" lang="en"/>
              <a:t>forced interventions</a:t>
            </a:r>
            <a:endParaRPr b="1"/>
          </a:p>
          <a:p>
            <a:pPr indent="-342900" lvl="0" marL="457200" rtl="0" algn="l">
              <a:spcBef>
                <a:spcPts val="0"/>
              </a:spcBef>
              <a:spcAft>
                <a:spcPts val="0"/>
              </a:spcAft>
              <a:buSzPts val="1800"/>
              <a:buChar char="●"/>
            </a:pPr>
            <a:r>
              <a:rPr lang="en"/>
              <a:t>To learn more about reasoning about causality, interested students can consult the highly readable "</a:t>
            </a:r>
            <a:r>
              <a:rPr i="1" lang="en"/>
              <a:t>The Book of Why</a:t>
            </a:r>
            <a:r>
              <a:rPr lang="en"/>
              <a:t>" by Judea Pearl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157" name="Google Shape;157;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Principal</a:t>
            </a:r>
            <a:r>
              <a:rPr lang="en"/>
              <a:t> determines the </a:t>
            </a:r>
            <a:r>
              <a:rPr lang="en"/>
              <a:t>performance</a:t>
            </a:r>
            <a:r>
              <a:rPr lang="en"/>
              <a:t> metric hardcoded in the agent</a:t>
            </a:r>
            <a:endParaRPr/>
          </a:p>
          <a:p>
            <a:pPr indent="-342900" lvl="0" marL="457200" rtl="0" algn="l">
              <a:spcBef>
                <a:spcPts val="0"/>
              </a:spcBef>
              <a:spcAft>
                <a:spcPts val="0"/>
              </a:spcAft>
              <a:buSzPts val="1800"/>
              <a:buChar char="●"/>
            </a:pPr>
            <a:r>
              <a:rPr lang="en"/>
              <a:t>Especially no </a:t>
            </a:r>
            <a:r>
              <a:rPr b="1" lang="en"/>
              <a:t>wireheading</a:t>
            </a:r>
            <a:r>
              <a:rPr lang="en"/>
              <a:t> allowed for the agent</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 determines the outcome, </a:t>
            </a:r>
            <a:r>
              <a:rPr lang="en"/>
              <a:t>principal</a:t>
            </a:r>
            <a:r>
              <a:rPr lang="en"/>
              <a:t> determines its </a:t>
            </a:r>
            <a:r>
              <a:rPr b="1" lang="en"/>
              <a:t>value</a:t>
            </a:r>
            <a:endParaRPr b="1"/>
          </a:p>
          <a:p>
            <a:pPr indent="-342900" lvl="0" marL="457200" rtl="0" algn="l">
              <a:spcBef>
                <a:spcPts val="0"/>
              </a:spcBef>
              <a:spcAft>
                <a:spcPts val="0"/>
              </a:spcAft>
              <a:buSzPts val="1800"/>
              <a:buChar char="●"/>
            </a:pPr>
            <a:r>
              <a:rPr lang="en"/>
              <a:t>Value is expressed as </a:t>
            </a:r>
            <a:r>
              <a:rPr b="1" lang="en"/>
              <a:t>utility</a:t>
            </a:r>
            <a:r>
              <a:rPr lang="en"/>
              <a:t>, which may not be linear with respect to value, such as with </a:t>
            </a:r>
            <a:r>
              <a:rPr b="1" lang="en"/>
              <a:t>money</a:t>
            </a:r>
            <a:r>
              <a:rPr lang="en"/>
              <a:t> whose utility is not linear</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a:t>
            </a:r>
            <a:endParaRPr/>
          </a:p>
        </p:txBody>
      </p:sp>
      <p:sp>
        <p:nvSpPr>
          <p:cNvPr id="863" name="Google Shape;863;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t>
            </a:r>
            <a:r>
              <a:rPr i="1" lang="en"/>
              <a:t>Think Bayes 2nd Ed</a:t>
            </a:r>
            <a:r>
              <a:rPr lang="en"/>
              <a:t>, Allen Downey)</a:t>
            </a:r>
            <a:endParaRPr/>
          </a:p>
          <a:p>
            <a:pPr indent="-342900" lvl="0" marL="457200" rtl="0" algn="l">
              <a:spcBef>
                <a:spcPts val="0"/>
              </a:spcBef>
              <a:spcAft>
                <a:spcPts val="0"/>
              </a:spcAft>
              <a:buSzPts val="1800"/>
              <a:buChar char="●"/>
            </a:pPr>
            <a:r>
              <a:rPr lang="en"/>
              <a:t>You have a set of dice from </a:t>
            </a:r>
            <a:r>
              <a:rPr i="1" lang="en"/>
              <a:t>Dungeons and Dragons</a:t>
            </a:r>
            <a:endParaRPr i="1"/>
          </a:p>
          <a:p>
            <a:pPr indent="-342900" lvl="0" marL="457200" rtl="0" algn="l">
              <a:spcBef>
                <a:spcPts val="0"/>
              </a:spcBef>
              <a:spcAft>
                <a:spcPts val="0"/>
              </a:spcAft>
              <a:buSzPts val="1800"/>
              <a:buChar char="●"/>
            </a:pPr>
            <a:r>
              <a:rPr lang="en"/>
              <a:t>These dice has 4, 6, 8, 12 and 20 sides, respectively</a:t>
            </a:r>
            <a:endParaRPr/>
          </a:p>
          <a:p>
            <a:pPr indent="-342900" lvl="0" marL="457200" rtl="0" algn="l">
              <a:spcBef>
                <a:spcPts val="0"/>
              </a:spcBef>
              <a:spcAft>
                <a:spcPts val="0"/>
              </a:spcAft>
              <a:buSzPts val="1800"/>
              <a:buChar char="●"/>
            </a:pPr>
            <a:r>
              <a:rPr lang="en"/>
              <a:t>You choose one die at random and roll it</a:t>
            </a:r>
            <a:endParaRPr/>
          </a:p>
          <a:p>
            <a:pPr indent="-342900" lvl="0" marL="457200" rtl="0" algn="l">
              <a:spcBef>
                <a:spcPts val="0"/>
              </a:spcBef>
              <a:spcAft>
                <a:spcPts val="0"/>
              </a:spcAft>
              <a:buSzPts val="1800"/>
              <a:buChar char="●"/>
            </a:pPr>
            <a:r>
              <a:rPr lang="en"/>
              <a:t>Suppose you get a six</a:t>
            </a:r>
            <a:endParaRPr/>
          </a:p>
          <a:p>
            <a:pPr indent="-342900" lvl="0" marL="457200" rtl="0" algn="l">
              <a:spcBef>
                <a:spcPts val="0"/>
              </a:spcBef>
              <a:spcAft>
                <a:spcPts val="0"/>
              </a:spcAft>
              <a:buSzPts val="1800"/>
              <a:buChar char="●"/>
            </a:pPr>
            <a:r>
              <a:rPr lang="en"/>
              <a:t>What is the probability for each die that it was the one that you rolled?</a:t>
            </a:r>
            <a:endParaRPr/>
          </a:p>
          <a:p>
            <a:pPr indent="-342900" lvl="0" marL="457200" rtl="0" algn="l">
              <a:spcBef>
                <a:spcPts val="0"/>
              </a:spcBef>
              <a:spcAft>
                <a:spcPts val="0"/>
              </a:spcAft>
              <a:buSzPts val="1800"/>
              <a:buChar char="●"/>
            </a:pPr>
            <a:r>
              <a:rPr lang="en"/>
              <a:t>Obviously not the 4-sided die, but couldn't all other dice produce a six?</a:t>
            </a:r>
            <a:endParaRPr/>
          </a:p>
          <a:p>
            <a:pPr indent="-342900" lvl="0" marL="457200" rtl="0" algn="l">
              <a:spcBef>
                <a:spcPts val="0"/>
              </a:spcBef>
              <a:spcAft>
                <a:spcPts val="0"/>
              </a:spcAft>
              <a:buSzPts val="1800"/>
              <a:buChar char="●"/>
            </a:pPr>
            <a:r>
              <a:rPr lang="en"/>
              <a:t>Yes, but not with the same probability</a:t>
            </a:r>
            <a:endParaRPr/>
          </a:p>
          <a:p>
            <a:pPr indent="-342900" lvl="0" marL="457200" rtl="0" algn="l">
              <a:spcBef>
                <a:spcPts val="0"/>
              </a:spcBef>
              <a:spcAft>
                <a:spcPts val="0"/>
              </a:spcAft>
              <a:buSzPts val="1800"/>
              <a:buChar char="●"/>
            </a:pPr>
            <a:r>
              <a:rPr lang="en"/>
              <a:t>Imagine if there was also a trillion-sided die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869" name="Google Shape;869;p1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870" name="Google Shape;870;p143"/>
          <p:cNvGraphicFramePr/>
          <p:nvPr/>
        </p:nvGraphicFramePr>
        <p:xfrm>
          <a:off x="952500" y="1428750"/>
          <a:ext cx="3000000" cy="3000000"/>
        </p:xfrm>
        <a:graphic>
          <a:graphicData uri="http://schemas.openxmlformats.org/drawingml/2006/table">
            <a:tbl>
              <a:tblPr>
                <a:noFill/>
                <a:tableStyleId>{7E70CD15-1C20-413D-BCFF-18FF4963D811}</a:tableStyleId>
              </a:tblPr>
              <a:tblGrid>
                <a:gridCol w="1182900"/>
                <a:gridCol w="1003825"/>
                <a:gridCol w="1013725"/>
                <a:gridCol w="4038550"/>
              </a:tblGrid>
              <a:tr h="3810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E </a:t>
                      </a:r>
                      <a:r>
                        <a:rPr lang="en"/>
                        <a:t>| </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D</a:t>
                      </a:r>
                      <a:r>
                        <a:rPr lang="en"/>
                        <a: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0.392</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0.294</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c>
                  <a:txBody>
                    <a:bodyPr/>
                    <a:lstStyle/>
                    <a:p>
                      <a:pPr indent="0" lvl="0" marL="0" rtl="0" algn="l">
                        <a:spcBef>
                          <a:spcPts val="0"/>
                        </a:spcBef>
                        <a:spcAft>
                          <a:spcPts val="0"/>
                        </a:spcAft>
                        <a:buNone/>
                      </a:pPr>
                      <a:r>
                        <a:rPr lang="en"/>
                        <a:t>0.196</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0.117</a:t>
                      </a:r>
                      <a:endParaRPr/>
                    </a:p>
                  </a:txBody>
                  <a:tcPr marT="91425" marB="91425" marR="91425" marL="91425"/>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876" name="Google Shape;876;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roll several times and get results </a:t>
            </a:r>
            <a:r>
              <a:rPr i="1" lang="en"/>
              <a:t>E</a:t>
            </a:r>
            <a:r>
              <a:rPr lang="en"/>
              <a:t> = [6, 7, 7, 5, 4]</a:t>
            </a:r>
            <a:endParaRPr/>
          </a:p>
          <a:p>
            <a:pPr indent="-342900" lvl="0" marL="457200" rtl="0" algn="l">
              <a:spcBef>
                <a:spcPts val="0"/>
              </a:spcBef>
              <a:spcAft>
                <a:spcPts val="0"/>
              </a:spcAft>
              <a:buSzPts val="1800"/>
              <a:buChar char="●"/>
            </a:pPr>
            <a:r>
              <a:rPr lang="en"/>
              <a:t>After the updating calculations, the updated conditional probabilities are</a:t>
            </a:r>
            <a:endParaRPr/>
          </a:p>
          <a:p>
            <a:pPr indent="0" lvl="0" marL="0" rtl="0" algn="l">
              <a:spcBef>
                <a:spcPts val="1200"/>
              </a:spcBef>
              <a:spcAft>
                <a:spcPts val="1200"/>
              </a:spcAft>
              <a:buNone/>
            </a:pPr>
            <a:r>
              <a:t/>
            </a:r>
            <a:endParaRPr/>
          </a:p>
        </p:txBody>
      </p:sp>
      <p:graphicFrame>
        <p:nvGraphicFramePr>
          <p:cNvPr id="877" name="Google Shape;877;p144"/>
          <p:cNvGraphicFramePr/>
          <p:nvPr/>
        </p:nvGraphicFramePr>
        <p:xfrm>
          <a:off x="1529625" y="2025725"/>
          <a:ext cx="3000000" cy="3000000"/>
        </p:xfrm>
        <a:graphic>
          <a:graphicData uri="http://schemas.openxmlformats.org/drawingml/2006/table">
            <a:tbl>
              <a:tblPr>
                <a:noFill/>
                <a:tableStyleId>{7E70CD15-1C20-413D-BCFF-18FF4963D811}</a:tableStyleId>
              </a:tblPr>
              <a:tblGrid>
                <a:gridCol w="698575"/>
                <a:gridCol w="3882525"/>
              </a:tblGrid>
              <a:tr h="3962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D</a:t>
                      </a:r>
                      <a:r>
                        <a:rPr lang="en"/>
                        <a: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0.943</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0.055</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Doomsday Argument</a:t>
            </a:r>
            <a:endParaRPr/>
          </a:p>
        </p:txBody>
      </p:sp>
      <p:sp>
        <p:nvSpPr>
          <p:cNvPr id="883" name="Google Shape;883;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thought experiment based on Bayesian updating of priors</a:t>
            </a:r>
            <a:endParaRPr/>
          </a:p>
          <a:p>
            <a:pPr indent="-342900" lvl="0" marL="457200" rtl="0" algn="l">
              <a:spcBef>
                <a:spcPts val="0"/>
              </a:spcBef>
              <a:spcAft>
                <a:spcPts val="0"/>
              </a:spcAft>
              <a:buSzPts val="1800"/>
              <a:buChar char="●"/>
            </a:pPr>
            <a:r>
              <a:rPr lang="en"/>
              <a:t>In a finite universe, there will be some total number of humans </a:t>
            </a:r>
            <a:r>
              <a:rPr i="1" lang="en"/>
              <a:t>N</a:t>
            </a:r>
            <a:r>
              <a:rPr lang="en"/>
              <a:t> who will ever have existed until the universe ends</a:t>
            </a:r>
            <a:endParaRPr i="1"/>
          </a:p>
          <a:p>
            <a:pPr indent="-342900" lvl="0" marL="457200" rtl="0" algn="l">
              <a:spcBef>
                <a:spcPts val="0"/>
              </a:spcBef>
              <a:spcAft>
                <a:spcPts val="0"/>
              </a:spcAft>
              <a:buSzPts val="1800"/>
              <a:buChar char="●"/>
            </a:pPr>
            <a:r>
              <a:rPr lang="en"/>
              <a:t>What is your best over/under estimate for the value of </a:t>
            </a:r>
            <a:r>
              <a:rPr i="1" lang="en"/>
              <a:t>N</a:t>
            </a:r>
            <a:r>
              <a:rPr lang="en"/>
              <a:t>?</a:t>
            </a:r>
            <a:endParaRPr/>
          </a:p>
          <a:p>
            <a:pPr indent="-342900" lvl="0" marL="457200" rtl="0" algn="l">
              <a:spcBef>
                <a:spcPts val="0"/>
              </a:spcBef>
              <a:spcAft>
                <a:spcPts val="0"/>
              </a:spcAft>
              <a:buSzPts val="1800"/>
              <a:buChar char="●"/>
            </a:pPr>
            <a:r>
              <a:rPr lang="en"/>
              <a:t>Assume that all humans are numbered 1, 2, 3, … as they are born</a:t>
            </a:r>
            <a:endParaRPr/>
          </a:p>
          <a:p>
            <a:pPr indent="-342900" lvl="0" marL="457200" rtl="0" algn="l">
              <a:spcBef>
                <a:spcPts val="0"/>
              </a:spcBef>
              <a:spcAft>
                <a:spcPts val="0"/>
              </a:spcAft>
              <a:buSzPts val="1800"/>
              <a:buChar char="●"/>
            </a:pPr>
            <a:r>
              <a:rPr lang="en"/>
              <a:t>You are currently human number about 60 billion plus chump change</a:t>
            </a:r>
            <a:endParaRPr/>
          </a:p>
          <a:p>
            <a:pPr indent="-342900" lvl="0" marL="457200" rtl="0" algn="l">
              <a:spcBef>
                <a:spcPts val="0"/>
              </a:spcBef>
              <a:spcAft>
                <a:spcPts val="0"/>
              </a:spcAft>
              <a:buSzPts val="1800"/>
              <a:buChar char="●"/>
            </a:pPr>
            <a:r>
              <a:rPr lang="en"/>
              <a:t>Use Bayesian updating to compare hypotheses for various values of N</a:t>
            </a:r>
            <a:endParaRPr/>
          </a:p>
          <a:p>
            <a:pPr indent="-342900" lvl="0" marL="457200" rtl="0" algn="l">
              <a:spcBef>
                <a:spcPts val="0"/>
              </a:spcBef>
              <a:spcAft>
                <a:spcPts val="0"/>
              </a:spcAft>
              <a:buSzPts val="1800"/>
              <a:buChar char="●"/>
            </a:pPr>
            <a:r>
              <a:rPr lang="en"/>
              <a:t>Doomsday for humanity is probably relatively near!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Hypotheses to Make Predictions</a:t>
            </a:r>
            <a:endParaRPr/>
          </a:p>
        </p:txBody>
      </p:sp>
      <p:sp>
        <p:nvSpPr>
          <p:cNvPr id="889" name="Google Shape;889;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Having calculated the probabilities for these competing mutually exclusive hypotheses, how do we use these probabilities to make a prediction?</a:t>
            </a:r>
            <a:endParaRPr/>
          </a:p>
          <a:p>
            <a:pPr indent="-342900" lvl="0" marL="457200" rtl="0" algn="l">
              <a:spcBef>
                <a:spcPts val="0"/>
              </a:spcBef>
              <a:spcAft>
                <a:spcPts val="0"/>
              </a:spcAft>
              <a:buSzPts val="1800"/>
              <a:buChar char="●"/>
            </a:pPr>
            <a:r>
              <a:rPr lang="en"/>
              <a:t>For </a:t>
            </a:r>
            <a:r>
              <a:rPr lang="en"/>
              <a:t>example</a:t>
            </a:r>
            <a:r>
              <a:rPr lang="en"/>
              <a:t>, what is the probability that the next dice roll will show 14?</a:t>
            </a:r>
            <a:endParaRPr/>
          </a:p>
          <a:p>
            <a:pPr indent="-342900" lvl="0" marL="457200" rtl="0" algn="l">
              <a:spcBef>
                <a:spcPts val="0"/>
              </a:spcBef>
              <a:spcAft>
                <a:spcPts val="0"/>
              </a:spcAft>
              <a:buSzPts val="1800"/>
              <a:buChar char="●"/>
            </a:pPr>
            <a:r>
              <a:rPr lang="en"/>
              <a:t>Easy</a:t>
            </a:r>
            <a:r>
              <a:rPr lang="en"/>
              <a:t> way: use the hypothesis whose probability is the highest</a:t>
            </a:r>
            <a:endParaRPr/>
          </a:p>
          <a:p>
            <a:pPr indent="-342900" lvl="0" marL="457200" rtl="0" algn="l">
              <a:spcBef>
                <a:spcPts val="0"/>
              </a:spcBef>
              <a:spcAft>
                <a:spcPts val="0"/>
              </a:spcAft>
              <a:buSzPts val="1800"/>
              <a:buChar char="●"/>
            </a:pPr>
            <a:r>
              <a:rPr lang="en"/>
              <a:t>Can be wildly off, if several hypotheses are equally likely</a:t>
            </a:r>
            <a:endParaRPr/>
          </a:p>
          <a:p>
            <a:pPr indent="-342900" lvl="0" marL="457200" rtl="0" algn="l">
              <a:spcBef>
                <a:spcPts val="0"/>
              </a:spcBef>
              <a:spcAft>
                <a:spcPts val="0"/>
              </a:spcAft>
              <a:buSzPts val="1800"/>
              <a:buChar char="●"/>
            </a:pPr>
            <a:r>
              <a:rPr lang="en"/>
              <a:t>Better way: add up all predictions weighted by hypothesis probabilities</a:t>
            </a:r>
            <a:endParaRPr/>
          </a:p>
          <a:p>
            <a:pPr indent="-342900" lvl="0" marL="457200" rtl="0" algn="l">
              <a:spcBef>
                <a:spcPts val="0"/>
              </a:spcBef>
              <a:spcAft>
                <a:spcPts val="0"/>
              </a:spcAft>
              <a:buSzPts val="1800"/>
              <a:buChar char="●"/>
            </a:pPr>
            <a:r>
              <a:rPr lang="en"/>
              <a:t>P(</a:t>
            </a:r>
            <a:r>
              <a:rPr i="1" lang="en"/>
              <a:t>X</a:t>
            </a:r>
            <a:r>
              <a:rPr lang="en"/>
              <a:t>) = P(</a:t>
            </a:r>
            <a:r>
              <a:rPr i="1" lang="en"/>
              <a:t>X</a:t>
            </a:r>
            <a:r>
              <a:rPr lang="en"/>
              <a:t> | </a:t>
            </a:r>
            <a:r>
              <a:rPr i="1" lang="en"/>
              <a:t>H</a:t>
            </a:r>
            <a:r>
              <a:rPr baseline="-25000" lang="en"/>
              <a:t>1</a:t>
            </a:r>
            <a:r>
              <a:rPr lang="en"/>
              <a:t>) P(</a:t>
            </a:r>
            <a:r>
              <a:rPr i="1" lang="en"/>
              <a:t>H</a:t>
            </a:r>
            <a:r>
              <a:rPr baseline="-25000" lang="en"/>
              <a:t>1</a:t>
            </a:r>
            <a:r>
              <a:rPr lang="en"/>
              <a:t>) + … + P(</a:t>
            </a:r>
            <a:r>
              <a:rPr i="1" lang="en"/>
              <a:t>X</a:t>
            </a:r>
            <a:r>
              <a:rPr lang="en"/>
              <a:t> | </a:t>
            </a:r>
            <a:r>
              <a:rPr i="1" lang="en"/>
              <a:t>H</a:t>
            </a:r>
            <a:r>
              <a:rPr baseline="-25000" i="1" lang="en"/>
              <a:t>n</a:t>
            </a:r>
            <a:r>
              <a:rPr lang="en"/>
              <a:t>) P(</a:t>
            </a:r>
            <a:r>
              <a:rPr i="1" lang="en"/>
              <a:t>H</a:t>
            </a:r>
            <a:r>
              <a:rPr baseline="-25000" i="1" lang="en"/>
              <a:t>n</a:t>
            </a:r>
            <a:r>
              <a:rPr lang="en"/>
              <a:t>)</a:t>
            </a:r>
            <a:endParaRPr/>
          </a:p>
          <a:p>
            <a:pPr indent="-342900" lvl="0" marL="457200" rtl="0" algn="l">
              <a:spcBef>
                <a:spcPts val="0"/>
              </a:spcBef>
              <a:spcAft>
                <a:spcPts val="0"/>
              </a:spcAft>
              <a:buSzPts val="1800"/>
              <a:buChar char="●"/>
            </a:pPr>
            <a:r>
              <a:rPr lang="en"/>
              <a:t>Gibbs sampling: choose a random hypothesis </a:t>
            </a:r>
            <a:r>
              <a:rPr i="1" lang="en"/>
              <a:t>H</a:t>
            </a:r>
            <a:r>
              <a:rPr baseline="-25000" i="1" lang="en"/>
              <a:t>i</a:t>
            </a:r>
            <a:r>
              <a:rPr lang="en"/>
              <a:t> weighted by P(</a:t>
            </a:r>
            <a:r>
              <a:rPr i="1" lang="en"/>
              <a:t>H</a:t>
            </a:r>
            <a:r>
              <a:rPr baseline="-25000" i="1" lang="en"/>
              <a:t>i</a:t>
            </a:r>
            <a:r>
              <a:rPr lang="en"/>
              <a:t>)</a:t>
            </a:r>
            <a:endParaRPr/>
          </a:p>
          <a:p>
            <a:pPr indent="-342900" lvl="0" marL="457200" rtl="0" algn="l">
              <a:spcBef>
                <a:spcPts val="0"/>
              </a:spcBef>
              <a:spcAft>
                <a:spcPts val="0"/>
              </a:spcAft>
              <a:buSzPts val="1800"/>
              <a:buChar char="●"/>
            </a:pPr>
            <a:r>
              <a:rPr lang="en"/>
              <a:t>Using only this </a:t>
            </a:r>
            <a:r>
              <a:rPr i="1" lang="en"/>
              <a:t>H</a:t>
            </a:r>
            <a:r>
              <a:rPr baseline="-25000" i="1" lang="en"/>
              <a:t>i</a:t>
            </a:r>
            <a:r>
              <a:rPr lang="en"/>
              <a:t>, error probability still surprisingly small</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Only Unlikely Hypotheses Survive</a:t>
            </a:r>
            <a:endParaRPr/>
          </a:p>
        </p:txBody>
      </p:sp>
      <p:sp>
        <p:nvSpPr>
          <p:cNvPr id="895" name="Google Shape;895;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initial set of hypotheses must cover all possible situations that can occur</a:t>
            </a:r>
            <a:endParaRPr/>
          </a:p>
          <a:p>
            <a:pPr indent="-342900" lvl="0" marL="457200" rtl="0" algn="l">
              <a:spcBef>
                <a:spcPts val="0"/>
              </a:spcBef>
              <a:spcAft>
                <a:spcPts val="0"/>
              </a:spcAft>
              <a:buSzPts val="1800"/>
              <a:buChar char="●"/>
            </a:pPr>
            <a:r>
              <a:rPr lang="en"/>
              <a:t>Technique works only when we are dealing with "Known unknowns"</a:t>
            </a:r>
            <a:endParaRPr/>
          </a:p>
          <a:p>
            <a:pPr indent="-342900" lvl="0" marL="457200" rtl="0" algn="l">
              <a:spcBef>
                <a:spcPts val="0"/>
              </a:spcBef>
              <a:spcAft>
                <a:spcPts val="0"/>
              </a:spcAft>
              <a:buSzPts val="1800"/>
              <a:buChar char="●"/>
            </a:pPr>
            <a:r>
              <a:rPr lang="en"/>
              <a:t>However, sometimes the </a:t>
            </a:r>
            <a:r>
              <a:rPr lang="en"/>
              <a:t>evidence</a:t>
            </a:r>
            <a:r>
              <a:rPr lang="en"/>
              <a:t> </a:t>
            </a:r>
            <a:r>
              <a:rPr i="1" lang="en"/>
              <a:t>E</a:t>
            </a:r>
            <a:r>
              <a:rPr lang="en"/>
              <a:t> is so surprising that only hypotheses that were highly unlikely a priori survive that evidence</a:t>
            </a:r>
            <a:endParaRPr/>
          </a:p>
          <a:p>
            <a:pPr indent="-342900" lvl="0" marL="457200" rtl="0" algn="l">
              <a:spcBef>
                <a:spcPts val="0"/>
              </a:spcBef>
              <a:spcAft>
                <a:spcPts val="0"/>
              </a:spcAft>
              <a:buSzPts val="1800"/>
              <a:buChar char="●"/>
            </a:pPr>
            <a:r>
              <a:rPr lang="en"/>
              <a:t>Even though the prior probabilities of the surviving hypotheses were, say, something like 10</a:t>
            </a:r>
            <a:r>
              <a:rPr baseline="30000" lang="en"/>
              <a:t>–10</a:t>
            </a:r>
            <a:r>
              <a:rPr lang="en"/>
              <a:t> and 10</a:t>
            </a:r>
            <a:r>
              <a:rPr baseline="30000" lang="en"/>
              <a:t>–20</a:t>
            </a:r>
            <a:r>
              <a:rPr lang="en"/>
              <a:t>, the posterior probability of one being 1 – </a:t>
            </a:r>
            <a:r>
              <a:rPr lang="en"/>
              <a:t>10</a:t>
            </a:r>
            <a:r>
              <a:rPr baseline="30000" lang="en"/>
              <a:t>–10</a:t>
            </a:r>
            <a:r>
              <a:rPr lang="en"/>
              <a:t> and the other being 10</a:t>
            </a:r>
            <a:r>
              <a:rPr baseline="30000" lang="en"/>
              <a:t>–10</a:t>
            </a:r>
            <a:r>
              <a:rPr lang="en"/>
              <a:t> leaves little doubt of which one to bet on</a:t>
            </a:r>
            <a:endParaRPr/>
          </a:p>
          <a:p>
            <a:pPr indent="-342900" lvl="0" marL="457200" rtl="0" algn="l">
              <a:spcBef>
                <a:spcPts val="0"/>
              </a:spcBef>
              <a:spcAft>
                <a:spcPts val="0"/>
              </a:spcAft>
              <a:buSzPts val="1800"/>
              <a:buChar char="●"/>
            </a:pPr>
            <a:r>
              <a:rPr lang="en"/>
              <a:t>Once you have eliminated the impossible, what remains is the truth</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901" name="Google Shape;901;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902" name="Google Shape;902;p148"/>
          <p:cNvPicPr preferRelativeResize="0"/>
          <p:nvPr/>
        </p:nvPicPr>
        <p:blipFill>
          <a:blip r:embed="rId3">
            <a:alphaModFix/>
          </a:blip>
          <a:stretch>
            <a:fillRect/>
          </a:stretch>
        </p:blipFill>
        <p:spPr>
          <a:xfrm>
            <a:off x="1092777" y="520300"/>
            <a:ext cx="6958455" cy="3949075"/>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a:t>
            </a:r>
            <a:r>
              <a:rPr i="1" lang="en"/>
              <a:t>Casino</a:t>
            </a:r>
            <a:r>
              <a:rPr lang="en"/>
              <a:t> (1995 film)</a:t>
            </a:r>
            <a:endParaRPr/>
          </a:p>
        </p:txBody>
      </p:sp>
      <p:sp>
        <p:nvSpPr>
          <p:cNvPr id="908" name="Google Shape;908;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24090"/>
              </a:lnSpc>
              <a:spcBef>
                <a:spcPts val="0"/>
              </a:spcBef>
              <a:spcAft>
                <a:spcPts val="0"/>
              </a:spcAft>
              <a:buNone/>
            </a:pPr>
            <a:r>
              <a:rPr b="1" lang="en" sz="1500">
                <a:solidFill>
                  <a:srgbClr val="70579D"/>
                </a:solidFill>
                <a:uFill>
                  <a:noFill/>
                </a:uFill>
                <a:latin typeface="Verdana"/>
                <a:ea typeface="Verdana"/>
                <a:cs typeface="Verdana"/>
                <a:sym typeface="Verdana"/>
                <a:hlinkClick r:id="rId3">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Four reels, sevens across on three $15,000 jackpots. Do you have any idea what the odds are?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4">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Shoot, it's gotta be in the millions, maybe more.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5">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Three fuckin' jackpots in 20 minutes? Why didn't you pull the machines? Why didn't you call me?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6">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it happened so quick, 3 guys won; I didn't have a chance...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7">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i="1" lang="en" sz="1500">
                <a:solidFill>
                  <a:srgbClr val="333333"/>
                </a:solidFill>
                <a:latin typeface="Verdana"/>
                <a:ea typeface="Verdana"/>
                <a:cs typeface="Verdana"/>
                <a:sym typeface="Verdana"/>
              </a:rPr>
              <a:t>[interrupts]  </a:t>
            </a:r>
            <a:r>
              <a:rPr lang="en" sz="1500">
                <a:solidFill>
                  <a:srgbClr val="333333"/>
                </a:solidFill>
                <a:latin typeface="Verdana"/>
                <a:ea typeface="Verdana"/>
                <a:cs typeface="Verdana"/>
                <a:sym typeface="Verdana"/>
              </a:rPr>
              <a:t>You didn't see the scam? You didn't see what was going on?</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8">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there's no way to determine that...</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9">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Yes there is! An infallible way, they won!</a:t>
            </a:r>
            <a:endParaRPr sz="1500">
              <a:solidFill>
                <a:srgbClr val="333333"/>
              </a:solidFill>
              <a:latin typeface="Verdana"/>
              <a:ea typeface="Verdana"/>
              <a:cs typeface="Verdana"/>
              <a:sym typeface="Verdana"/>
            </a:endParaRPr>
          </a:p>
          <a:p>
            <a:pPr indent="0" lvl="0" marL="0" rtl="0" algn="l">
              <a:spcBef>
                <a:spcPts val="300"/>
              </a:spcBef>
              <a:spcAft>
                <a:spcPts val="120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5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Simple Decisions</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919" name="Google Shape;919;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three </a:t>
            </a:r>
            <a:r>
              <a:rPr lang="en"/>
              <a:t>outcomes A, B and C,</a:t>
            </a:r>
            <a:r>
              <a:rPr lang="en"/>
              <a:t> some agent has preferences </a:t>
            </a:r>
            <a:r>
              <a:rPr lang="en"/>
              <a:t>A ≻ B ≻ C</a:t>
            </a:r>
            <a:endParaRPr/>
          </a:p>
          <a:p>
            <a:pPr indent="-342900" lvl="0" marL="457200" rtl="0" algn="l">
              <a:spcBef>
                <a:spcPts val="0"/>
              </a:spcBef>
              <a:spcAft>
                <a:spcPts val="0"/>
              </a:spcAft>
              <a:buSzPts val="1800"/>
              <a:buChar char="●"/>
            </a:pPr>
            <a:r>
              <a:rPr lang="en"/>
              <a:t>This ordering doesn't say anything about relative preferences</a:t>
            </a:r>
            <a:endParaRPr/>
          </a:p>
          <a:p>
            <a:pPr indent="-342900" lvl="0" marL="457200" rtl="0" algn="l">
              <a:spcBef>
                <a:spcPts val="0"/>
              </a:spcBef>
              <a:spcAft>
                <a:spcPts val="0"/>
              </a:spcAft>
              <a:buSzPts val="1800"/>
              <a:buChar char="●"/>
            </a:pPr>
            <a:r>
              <a:rPr lang="en"/>
              <a:t>For example, consider A = $1000, B = $999, C = $0</a:t>
            </a:r>
            <a:endParaRPr/>
          </a:p>
          <a:p>
            <a:pPr indent="-342900" lvl="0" marL="457200" rtl="0" algn="l">
              <a:spcBef>
                <a:spcPts val="0"/>
              </a:spcBef>
              <a:spcAft>
                <a:spcPts val="0"/>
              </a:spcAft>
              <a:buSzPts val="1800"/>
              <a:buChar char="●"/>
            </a:pPr>
            <a:r>
              <a:rPr lang="en"/>
              <a:t>For example, consider A = $1000, B = $1, C = $0</a:t>
            </a:r>
            <a:endParaRPr/>
          </a:p>
          <a:p>
            <a:pPr indent="-342900" lvl="0" marL="457200" rtl="0" algn="l">
              <a:spcBef>
                <a:spcPts val="0"/>
              </a:spcBef>
              <a:spcAft>
                <a:spcPts val="0"/>
              </a:spcAft>
              <a:buSzPts val="1800"/>
              <a:buChar char="●"/>
            </a:pPr>
            <a:r>
              <a:rPr lang="en"/>
              <a:t>Or even weirder, A = "get a duck", B = "get a chicken", C = "get kick in the butt"</a:t>
            </a:r>
            <a:endParaRPr/>
          </a:p>
          <a:p>
            <a:pPr indent="-342900" lvl="0" marL="457200" rtl="0" algn="l">
              <a:spcBef>
                <a:spcPts val="0"/>
              </a:spcBef>
              <a:spcAft>
                <a:spcPts val="0"/>
              </a:spcAft>
              <a:buSzPts val="1800"/>
              <a:buChar char="●"/>
            </a:pPr>
            <a:r>
              <a:rPr lang="en"/>
              <a:t>To measure the relative cardinalities of A, B and C, let's use over-under</a:t>
            </a:r>
            <a:endParaRPr/>
          </a:p>
          <a:p>
            <a:pPr indent="-342900" lvl="0" marL="457200" rtl="0" algn="l">
              <a:spcBef>
                <a:spcPts val="0"/>
              </a:spcBef>
              <a:spcAft>
                <a:spcPts val="0"/>
              </a:spcAft>
              <a:buSzPts val="1800"/>
              <a:buChar char="●"/>
            </a:pPr>
            <a:r>
              <a:rPr lang="en"/>
              <a:t>Find the probability </a:t>
            </a:r>
            <a:r>
              <a:rPr i="1" lang="en"/>
              <a:t>p</a:t>
            </a:r>
            <a:r>
              <a:rPr lang="en"/>
              <a:t> so that [</a:t>
            </a:r>
            <a:r>
              <a:rPr i="1" lang="en"/>
              <a:t>p</a:t>
            </a:r>
            <a:r>
              <a:rPr lang="en"/>
              <a:t>, A; (1–</a:t>
            </a:r>
            <a:r>
              <a:rPr i="1" lang="en"/>
              <a:t>p</a:t>
            </a:r>
            <a:r>
              <a:rPr lang="en"/>
              <a:t>), C] ～ 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163" name="Google Shape;163;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a:t>
            </a:r>
            <a:r>
              <a:rPr b="1" lang="en"/>
              <a:t>true and false positives, true and false negatives</a:t>
            </a:r>
            <a:endParaRPr b="1"/>
          </a:p>
          <a:p>
            <a:pPr indent="-342900" lvl="0" marL="457200" rtl="0" algn="l">
              <a:spcBef>
                <a:spcPts val="0"/>
              </a:spcBef>
              <a:spcAft>
                <a:spcPts val="0"/>
              </a:spcAft>
              <a:buSzPts val="1800"/>
              <a:buChar char="●"/>
            </a:pPr>
            <a:r>
              <a:rPr lang="en"/>
              <a:t>Performance measure given as a </a:t>
            </a:r>
            <a:r>
              <a:rPr b="1" lang="en"/>
              <a:t>payoff matrix</a:t>
            </a:r>
            <a:r>
              <a:rPr lang="en"/>
              <a:t>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using </a:t>
            </a:r>
            <a:r>
              <a:rPr b="1" lang="en"/>
              <a:t>Bayesian analysis</a:t>
            </a:r>
            <a:r>
              <a:rPr lang="en"/>
              <a:t>, to be examined in Module 9</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925" name="Google Shape;925;p1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a friendly </a:t>
            </a:r>
            <a:r>
              <a:rPr lang="en"/>
              <a:t>billionaire</a:t>
            </a:r>
            <a:r>
              <a:rPr lang="en"/>
              <a:t> Tony Stark enters the lecture room to offer you a reward, the choice of two </a:t>
            </a:r>
            <a:r>
              <a:rPr lang="en"/>
              <a:t>lotteries:</a:t>
            </a:r>
            <a:br>
              <a:rPr lang="en"/>
            </a:br>
            <a:br>
              <a:rPr lang="en"/>
            </a:br>
            <a:r>
              <a:rPr lang="en"/>
              <a:t>A: [0.8, $4000; 0.2, $0]</a:t>
            </a:r>
            <a:br>
              <a:rPr lang="en"/>
            </a:br>
            <a:r>
              <a:rPr lang="en"/>
              <a:t>B: [1.0, $3000]</a:t>
            </a:r>
            <a:br>
              <a:rPr lang="en"/>
            </a:br>
            <a:endParaRPr/>
          </a:p>
          <a:p>
            <a:pPr indent="-342900" lvl="0" marL="457200" rtl="0" algn="l">
              <a:spcBef>
                <a:spcPts val="0"/>
              </a:spcBef>
              <a:spcAft>
                <a:spcPts val="0"/>
              </a:spcAft>
              <a:buSzPts val="1800"/>
              <a:buChar char="●"/>
            </a:pPr>
            <a:r>
              <a:rPr lang="en"/>
              <a:t>Noting that EV(A) = $3200 and EV(B) = $3000, which one will you choose?</a:t>
            </a:r>
            <a:endParaRPr/>
          </a:p>
          <a:p>
            <a:pPr indent="-342900" lvl="0" marL="457200" rtl="0" algn="l">
              <a:spcBef>
                <a:spcPts val="0"/>
              </a:spcBef>
              <a:spcAft>
                <a:spcPts val="0"/>
              </a:spcAft>
              <a:buSzPts val="1800"/>
              <a:buChar char="●"/>
            </a:pPr>
            <a:r>
              <a:rPr lang="en"/>
              <a:t>What if this lottery were offered to you a hundred times in sequence?</a:t>
            </a:r>
            <a:endParaRPr/>
          </a:p>
          <a:p>
            <a:pPr indent="-342900" lvl="0" marL="457200" rtl="0" algn="l">
              <a:spcBef>
                <a:spcPts val="0"/>
              </a:spcBef>
              <a:spcAft>
                <a:spcPts val="0"/>
              </a:spcAft>
              <a:buSzPts val="1800"/>
              <a:buChar char="●"/>
            </a:pPr>
            <a:r>
              <a:rPr lang="en"/>
              <a:t>What if you were a professional option trader dealing with hundreds of millions of dollars every day?</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931" name="Google Shape;931;p1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follows a convex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932" name="Google Shape;932;p153"/>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a:t>
            </a:r>
            <a:r>
              <a:rPr lang="en"/>
              <a:t>Maximum Misery</a:t>
            </a:r>
            <a:endParaRPr/>
          </a:p>
        </p:txBody>
      </p:sp>
      <p:sp>
        <p:nvSpPr>
          <p:cNvPr id="938" name="Google Shape;938;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the negative side of losses, the utility function is concave, so rational agents </a:t>
            </a:r>
            <a:r>
              <a:rPr lang="en"/>
              <a:t>suddenly</a:t>
            </a:r>
            <a:r>
              <a:rPr lang="en"/>
              <a:t> become </a:t>
            </a:r>
            <a:r>
              <a:rPr lang="en"/>
              <a:t>risk-seeking</a:t>
            </a:r>
            <a:endParaRPr/>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life savings, a double-or-nothing bet with 40% chance to win and 60% chance to lose starts looking temptingly rational</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Certainty as Insurance Premium</a:t>
            </a:r>
            <a:endParaRPr/>
          </a:p>
        </p:txBody>
      </p:sp>
      <p:sp>
        <p:nvSpPr>
          <p:cNvPr id="944" name="Google Shape;944;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is same as EU(</a:t>
            </a:r>
            <a:r>
              <a:rPr lang="en"/>
              <a:t>[0.8, $4000; 0.2, $0]</a:t>
            </a:r>
            <a:r>
              <a:rPr lang="en"/>
              <a:t>)</a:t>
            </a:r>
            <a:endParaRPr/>
          </a:p>
          <a:p>
            <a:pPr indent="-342900" lvl="0" marL="457200" rtl="0" algn="l">
              <a:spcBef>
                <a:spcPts val="0"/>
              </a:spcBef>
              <a:spcAft>
                <a:spcPts val="0"/>
              </a:spcAft>
              <a:buSzPts val="1800"/>
              <a:buChar char="●"/>
            </a:pPr>
            <a:r>
              <a:rPr lang="en"/>
              <a:t>$2500 is called Joe's certainty equivalent for lottery </a:t>
            </a:r>
            <a:r>
              <a:rPr lang="en"/>
              <a:t>[0.8, $4000; 0.2, $0]</a:t>
            </a:r>
            <a:endParaRPr/>
          </a:p>
          <a:p>
            <a:pPr indent="-342900" lvl="0" marL="457200" rtl="0" algn="l">
              <a:spcBef>
                <a:spcPts val="0"/>
              </a:spcBef>
              <a:spcAft>
                <a:spcPts val="0"/>
              </a:spcAft>
              <a:buSzPts val="1800"/>
              <a:buChar char="●"/>
            </a:pPr>
            <a:r>
              <a:rPr lang="en"/>
              <a:t>This difference $3200 – $2500 = $700 is Joe's </a:t>
            </a:r>
            <a:r>
              <a:rPr b="1" lang="en"/>
              <a:t>insurance premium</a:t>
            </a:r>
            <a:endParaRPr b="1"/>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at least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–$700 for Joe</a:t>
            </a:r>
            <a:endParaRPr/>
          </a:p>
          <a:p>
            <a:pPr indent="-342900" lvl="0" marL="457200" rtl="0" algn="l">
              <a:spcBef>
                <a:spcPts val="0"/>
              </a:spcBef>
              <a:spcAft>
                <a:spcPts val="0"/>
              </a:spcAft>
              <a:buSzPts val="1800"/>
              <a:buChar char="●"/>
            </a:pPr>
            <a:r>
              <a:rPr lang="en"/>
              <a:t>Yet trade is positive EU for both sides, so it can happen</a:t>
            </a:r>
            <a:endParaRPr/>
          </a:p>
          <a:p>
            <a:pPr indent="-342900" lvl="0" marL="457200" rtl="0" algn="l">
              <a:spcBef>
                <a:spcPts val="0"/>
              </a:spcBef>
              <a:spcAft>
                <a:spcPts val="0"/>
              </a:spcAft>
              <a:buSzPts val="1800"/>
              <a:buChar char="●"/>
            </a:pPr>
            <a:r>
              <a:rPr lang="en"/>
              <a:t>Especially important for lotteries [1–ε: status quo, ε: disaster]</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950" name="Google Shape;950;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rationally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rationally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 Contradiction</a:t>
            </a:r>
            <a:endParaRPr/>
          </a:p>
        </p:txBody>
      </p:sp>
      <p:sp>
        <p:nvSpPr>
          <p:cNvPr id="956" name="Google Shape;956;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Two inequalities with three unknowns, not enough information</a:t>
            </a:r>
            <a:endParaRPr/>
          </a:p>
          <a:p>
            <a:pPr indent="-342900" lvl="0" marL="457200" rtl="0" algn="l">
              <a:spcBef>
                <a:spcPts val="0"/>
              </a:spcBef>
              <a:spcAft>
                <a:spcPts val="0"/>
              </a:spcAft>
              <a:buSzPts val="1800"/>
              <a:buChar char="●"/>
            </a:pPr>
            <a:r>
              <a:rPr lang="en"/>
              <a:t>Since utility functions can be shifted without affect the rational action, let us fix U($0) = 0 (it is important to note that U($0) = 0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0.8U($4000) &lt; U($3000)</a:t>
            </a:r>
            <a:br>
              <a:rPr lang="en"/>
            </a:br>
            <a:r>
              <a:rPr lang="en"/>
              <a:t>0.2U($4000) &gt; 0.25U($3000)</a:t>
            </a:r>
            <a:endParaRPr/>
          </a:p>
          <a:p>
            <a:pPr indent="-342900" lvl="0" marL="457200" rtl="0" algn="l">
              <a:spcBef>
                <a:spcPts val="0"/>
              </a:spcBef>
              <a:spcAft>
                <a:spcPts val="0"/>
              </a:spcAft>
              <a:buSzPts val="1800"/>
              <a:buChar char="●"/>
            </a:pPr>
            <a:r>
              <a:rPr lang="en"/>
              <a:t>Multiply both sides of the second inequality by 4 to see the contradiction!</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962" name="Google Shape;962;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b="1" lang="en"/>
              <a:t>Anchoring</a:t>
            </a:r>
            <a:r>
              <a:rPr lang="en"/>
              <a:t> to baseline: a gambler who first wins $1000 and then loses it will end up feeling worse than a gambler who first loses $1000 and then wins it back, despite the fact that both gamblers started and ended exact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968" name="Google Shape;968;p1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bedrooms A, B and C as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Auction of the bedrooms as </a:t>
            </a:r>
            <a:r>
              <a:rPr lang="en"/>
              <a:t>share</a:t>
            </a:r>
            <a:r>
              <a:rPr lang="en"/>
              <a:t> of rent</a:t>
            </a:r>
            <a:endParaRPr/>
          </a:p>
          <a:p>
            <a:pPr indent="-342900" lvl="0" marL="457200" rtl="0" algn="l">
              <a:spcBef>
                <a:spcPts val="0"/>
              </a:spcBef>
              <a:spcAft>
                <a:spcPts val="0"/>
              </a:spcAft>
              <a:buSzPts val="1800"/>
              <a:buChar char="●"/>
            </a:pPr>
            <a:r>
              <a:rPr lang="en"/>
              <a:t>Use price signals to measure preferences</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Using Indifference Principle</a:t>
            </a:r>
            <a:endParaRPr/>
          </a:p>
        </p:txBody>
      </p:sp>
      <p:sp>
        <p:nvSpPr>
          <p:cNvPr id="974" name="Google Shape;974;p1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willing to risk most to get it</a:t>
            </a:r>
            <a:endParaRPr/>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Example of mechanism design that enforces honesty: no friend can gain by lying about their preferences about </a:t>
            </a:r>
            <a:r>
              <a:rPr i="1" lang="en"/>
              <a:t>p</a:t>
            </a:r>
            <a:endParaRPr i="1"/>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980" name="Google Shape;980;p1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sealed-bid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a:t>
            </a:r>
            <a:r>
              <a:rPr b="1" lang="en"/>
              <a:t>Vickrey Auction</a:t>
            </a:r>
            <a:r>
              <a:rPr lang="en"/>
              <a:t>: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winning bid equal $W: three possible cases</a:t>
            </a:r>
            <a:endParaRPr/>
          </a:p>
          <a:p>
            <a:pPr indent="-342900" lvl="0" marL="457200" rtl="0" algn="l">
              <a:spcBef>
                <a:spcPts val="0"/>
              </a:spcBef>
              <a:spcAft>
                <a:spcPts val="0"/>
              </a:spcAft>
              <a:buSzPts val="1800"/>
              <a:buChar char="●"/>
            </a:pPr>
            <a:r>
              <a:rPr lang="en"/>
              <a:t>If P &lt; W, also B &lt; W, so bidding less wouldn't have made a difference</a:t>
            </a:r>
            <a:endParaRPr/>
          </a:p>
          <a:p>
            <a:pPr indent="-342900" lvl="0" marL="457200" rtl="0" algn="l">
              <a:spcBef>
                <a:spcPts val="0"/>
              </a:spcBef>
              <a:spcAft>
                <a:spcPts val="0"/>
              </a:spcAft>
              <a:buSzPts val="1800"/>
              <a:buChar char="●"/>
            </a:pPr>
            <a:r>
              <a:rPr lang="en"/>
              <a:t>If P &gt; W but B &lt; W, agent missed opportunity to pay $W for value of $P</a:t>
            </a:r>
            <a:endParaRPr/>
          </a:p>
          <a:p>
            <a:pPr indent="-342900" lvl="0" marL="457200" rtl="0" algn="l">
              <a:spcBef>
                <a:spcPts val="0"/>
              </a:spcBef>
              <a:spcAft>
                <a:spcPts val="0"/>
              </a:spcAft>
              <a:buSzPts val="1800"/>
              <a:buChar char="●"/>
            </a:pPr>
            <a:r>
              <a:rPr lang="en"/>
              <a:t>If B &gt; W, bidding $B is same as bidding $P, </a:t>
            </a:r>
            <a:r>
              <a:rPr lang="en"/>
              <a:t>makes no difference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169" name="Google Shape;169;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t>
            </a:r>
            <a:r>
              <a:rPr lang="en"/>
              <a:t>rincipal or the environment do not give the agent an extra cookie for any elegance and extra cleverness shown during the reasoning process</a:t>
            </a:r>
            <a:endParaRPr/>
          </a:p>
          <a:p>
            <a:pPr indent="-342900" lvl="0" marL="457200" rtl="0" algn="l">
              <a:spcBef>
                <a:spcPts val="0"/>
              </a:spcBef>
              <a:spcAft>
                <a:spcPts val="0"/>
              </a:spcAft>
              <a:buSzPts val="1800"/>
              <a:buChar char="●"/>
            </a:pPr>
            <a:r>
              <a:rPr lang="en"/>
              <a:t>Only the actual achieved outcomes matter; a very pragmatic view of AI</a:t>
            </a:r>
            <a:endParaRPr/>
          </a:p>
          <a:p>
            <a:pPr indent="-342900" lvl="0" marL="457200" rtl="0" algn="l">
              <a:spcBef>
                <a:spcPts val="0"/>
              </a:spcBef>
              <a:spcAft>
                <a:spcPts val="0"/>
              </a:spcAft>
              <a:buSzPts val="1800"/>
              <a:buChar char="●"/>
            </a:pPr>
            <a:r>
              <a:rPr lang="en"/>
              <a:t>Once the agent has somehow determined that some action </a:t>
            </a:r>
            <a:r>
              <a:rPr i="1" lang="en"/>
              <a:t>A</a:t>
            </a:r>
            <a:r>
              <a:rPr lang="en"/>
              <a:t> is better than another action </a:t>
            </a:r>
            <a:r>
              <a:rPr i="1" lang="en"/>
              <a:t>B</a:t>
            </a:r>
            <a:r>
              <a:rPr lang="en"/>
              <a:t>, it doesn't need to compute how much better it is</a:t>
            </a:r>
            <a:endParaRPr/>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t>
            </a:r>
            <a:r>
              <a:rPr i="1" lang="en"/>
              <a:t>A</a:t>
            </a:r>
            <a:r>
              <a:rPr lang="en"/>
              <a:t> is guaranteed to </a:t>
            </a:r>
            <a:r>
              <a:rPr b="1" lang="en"/>
              <a:t>dominate</a:t>
            </a:r>
            <a:r>
              <a:rPr lang="en"/>
              <a:t> the action </a:t>
            </a:r>
            <a:r>
              <a:rPr i="1" lang="en"/>
              <a:t>B</a:t>
            </a:r>
            <a:r>
              <a:rPr lang="en"/>
              <a:t> in this sense, so </a:t>
            </a:r>
            <a:r>
              <a:rPr i="1" lang="en"/>
              <a:t>B</a:t>
            </a:r>
            <a:r>
              <a:rPr lang="en"/>
              <a:t> can be ignored</a:t>
            </a:r>
            <a:endParaRPr/>
          </a:p>
          <a:p>
            <a:pPr indent="-342900" lvl="0" marL="457200" rtl="0" algn="l">
              <a:spcBef>
                <a:spcPts val="0"/>
              </a:spcBef>
              <a:spcAft>
                <a:spcPts val="0"/>
              </a:spcAft>
              <a:buSzPts val="1800"/>
              <a:buChar char="●"/>
            </a:pPr>
            <a:r>
              <a:rPr lang="en"/>
              <a:t>No need to estimate value of </a:t>
            </a:r>
            <a:r>
              <a:rPr i="1" lang="en"/>
              <a:t>B</a:t>
            </a:r>
            <a:endParaRPr i="1"/>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1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986" name="Google Shape;986;p1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a:t>
            </a:r>
            <a:r>
              <a:rPr b="1" lang="en"/>
              <a:t>simultaneously</a:t>
            </a:r>
            <a:r>
              <a:rPr lang="en"/>
              <a:t>, game is no longer a tree, but a </a:t>
            </a:r>
            <a:r>
              <a:rPr b="1" lang="en"/>
              <a:t>payoff matrix</a:t>
            </a:r>
            <a:endParaRPr b="1"/>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992" name="Google Shape;992;p1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zero-sum game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993" name="Google Shape;993;p163"/>
          <p:cNvGraphicFramePr/>
          <p:nvPr/>
        </p:nvGraphicFramePr>
        <p:xfrm>
          <a:off x="952500" y="1801650"/>
          <a:ext cx="3000000" cy="3000000"/>
        </p:xfrm>
        <a:graphic>
          <a:graphicData uri="http://schemas.openxmlformats.org/drawingml/2006/table">
            <a:tbl>
              <a:tblPr>
                <a:noFill/>
                <a:tableStyleId>{7E70CD15-1C20-413D-BCFF-18FF4963D811}</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 Gives The Answer</a:t>
            </a:r>
            <a:endParaRPr/>
          </a:p>
        </p:txBody>
      </p:sp>
      <p:sp>
        <p:nvSpPr>
          <p:cNvPr id="999" name="Google Shape;999;p1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a:t>
            </a:r>
            <a:r>
              <a:rPr b="1" lang="en"/>
              <a:t>indifferent</a:t>
            </a:r>
            <a:r>
              <a:rPr lang="en"/>
              <a: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the opponent can't improve their lot by deviating from his own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1005" name="Google Shape;1005;p1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here both players ended with same two probabilities for their moves, this doesn't need to happen in general</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1011" name="Google Shape;1011;p1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Rock-Paper-Scissors</a:t>
            </a:r>
            <a:r>
              <a:rPr lang="en"/>
              <a:t>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1012" name="Google Shape;1012;p166"/>
          <p:cNvGraphicFramePr/>
          <p:nvPr/>
        </p:nvGraphicFramePr>
        <p:xfrm>
          <a:off x="952500" y="1809750"/>
          <a:ext cx="3000000" cy="3000000"/>
        </p:xfrm>
        <a:graphic>
          <a:graphicData uri="http://schemas.openxmlformats.org/drawingml/2006/table">
            <a:tbl>
              <a:tblPr>
                <a:noFill/>
                <a:tableStyleId>{7E70CD15-1C20-413D-BCFF-18FF4963D811}</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To Modified Rock-Paper-Scissors</a:t>
            </a:r>
            <a:endParaRPr/>
          </a:p>
        </p:txBody>
      </p:sp>
      <p:sp>
        <p:nvSpPr>
          <p:cNvPr id="1018" name="Google Shape;1018;p1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to modified Rock-Paper-Scissors is a bit counterintuitive</a:t>
            </a:r>
            <a:endParaRPr/>
          </a:p>
          <a:p>
            <a:pPr indent="-342900" lvl="0" marL="457200" rtl="0" algn="l">
              <a:spcBef>
                <a:spcPts val="0"/>
              </a:spcBef>
              <a:spcAft>
                <a:spcPts val="0"/>
              </a:spcAft>
              <a:buSzPts val="1800"/>
              <a:buChar char="●"/>
            </a:pPr>
            <a:r>
              <a:rPr lang="en"/>
              <a:t>If winning with rock pays extra well, one might assume that we would play rock more often than in ordinary rock-paper-scissors</a:t>
            </a:r>
            <a:endParaRPr/>
          </a:p>
          <a:p>
            <a:pPr indent="-342900" lvl="0" marL="457200" rtl="0" algn="l">
              <a:spcBef>
                <a:spcPts val="0"/>
              </a:spcBef>
              <a:spcAft>
                <a:spcPts val="0"/>
              </a:spcAft>
              <a:buSzPts val="1800"/>
              <a:buChar char="●"/>
            </a:pPr>
            <a:r>
              <a:rPr lang="en"/>
              <a:t>However, opponent can adapt by playing paper more often</a:t>
            </a:r>
            <a:endParaRPr/>
          </a:p>
          <a:p>
            <a:pPr indent="-342900" lvl="0" marL="457200" rtl="0" algn="l">
              <a:spcBef>
                <a:spcPts val="0"/>
              </a:spcBef>
              <a:spcAft>
                <a:spcPts val="0"/>
              </a:spcAft>
              <a:buSzPts val="1800"/>
              <a:buChar char="●"/>
            </a:pPr>
            <a:r>
              <a:rPr lang="en"/>
              <a:t>Nash equilibrium solution actually plays rock and scissors with probability 1/4, and plays paper with probability 1/2</a:t>
            </a:r>
            <a:endParaRPr/>
          </a:p>
          <a:p>
            <a:pPr indent="-342900" lvl="0" marL="457200" rtl="0" algn="l">
              <a:spcBef>
                <a:spcPts val="0"/>
              </a:spcBef>
              <a:spcAft>
                <a:spcPts val="0"/>
              </a:spcAft>
              <a:buSzPts val="1800"/>
              <a:buChar char="●"/>
            </a:pPr>
            <a:r>
              <a:rPr lang="en"/>
              <a:t>If the payoff with rock were $1000 versus $1 for winning with paper or scissors, the Nash equilibrium solution would play paper with probability 999/1001, and rock and scissors with </a:t>
            </a:r>
            <a:r>
              <a:rPr lang="en"/>
              <a:t>probability</a:t>
            </a:r>
            <a:r>
              <a:rPr lang="en"/>
              <a:t> 1/1001</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1024" name="Google Shape;1024;p1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a:t>
            </a:r>
            <a:r>
              <a:rPr b="1" lang="en"/>
              <a:t>saddle point</a:t>
            </a:r>
            <a:r>
              <a:rPr lang="en"/>
              <a:t> that is simultaneously its row minimum and column maximum:</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a:t>
            </a:r>
            <a:endParaRPr/>
          </a:p>
          <a:p>
            <a:pPr indent="-342900" lvl="0" marL="457200" rtl="0" algn="l">
              <a:spcBef>
                <a:spcPts val="0"/>
              </a:spcBef>
              <a:spcAft>
                <a:spcPts val="0"/>
              </a:spcAft>
              <a:buSzPts val="1800"/>
              <a:buChar char="●"/>
            </a:pPr>
            <a:r>
              <a:rPr lang="en"/>
              <a:t>Game becomes deterministic</a:t>
            </a:r>
            <a:endParaRPr/>
          </a:p>
        </p:txBody>
      </p:sp>
      <p:graphicFrame>
        <p:nvGraphicFramePr>
          <p:cNvPr id="1025" name="Google Shape;1025;p168"/>
          <p:cNvGraphicFramePr/>
          <p:nvPr/>
        </p:nvGraphicFramePr>
        <p:xfrm>
          <a:off x="952500" y="2168075"/>
          <a:ext cx="3000000" cy="3000000"/>
        </p:xfrm>
        <a:graphic>
          <a:graphicData uri="http://schemas.openxmlformats.org/drawingml/2006/table">
            <a:tbl>
              <a:tblPr>
                <a:noFill/>
                <a:tableStyleId>{7E70CD15-1C20-413D-BCFF-18FF4963D811}</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With More Complex Games</a:t>
            </a:r>
            <a:endParaRPr/>
          </a:p>
        </p:txBody>
      </p:sp>
      <p:sp>
        <p:nvSpPr>
          <p:cNvPr id="1031" name="Google Shape;1031;p1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laying against indifferent nature, choose your action to maximize its EV</a:t>
            </a:r>
            <a:endParaRPr/>
          </a:p>
          <a:p>
            <a:pPr indent="-342900" lvl="0" marL="457200" rtl="0" algn="l">
              <a:spcBef>
                <a:spcPts val="0"/>
              </a:spcBef>
              <a:spcAft>
                <a:spcPts val="0"/>
              </a:spcAft>
              <a:buSzPts val="1800"/>
              <a:buChar char="●"/>
            </a:pPr>
            <a:r>
              <a:rPr lang="en"/>
              <a:t>When you follow your Bayes equilibrium strategy, you will c</a:t>
            </a:r>
            <a:r>
              <a:rPr lang="en"/>
              <a:t>hoose your action probabilities so that </a:t>
            </a:r>
            <a:r>
              <a:rPr lang="en"/>
              <a:t>all actions available to your opponent look equally good to him, </a:t>
            </a:r>
            <a:r>
              <a:rPr lang="en"/>
              <a:t>based on what he knows inside the game</a:t>
            </a:r>
            <a:endParaRPr/>
          </a:p>
          <a:p>
            <a:pPr indent="-342900" lvl="0" marL="457200" rtl="0" algn="l">
              <a:spcBef>
                <a:spcPts val="0"/>
              </a:spcBef>
              <a:spcAft>
                <a:spcPts val="0"/>
              </a:spcAft>
              <a:buSzPts val="1800"/>
              <a:buChar char="●"/>
            </a:pPr>
            <a:r>
              <a:rPr b="1" lang="en"/>
              <a:t>Range</a:t>
            </a:r>
            <a:r>
              <a:rPr lang="en"/>
              <a:t>: Create a probability model of states of environment and opponent</a:t>
            </a:r>
            <a:endParaRPr/>
          </a:p>
          <a:p>
            <a:pPr indent="-342900" lvl="0" marL="457200" rtl="0" algn="l">
              <a:spcBef>
                <a:spcPts val="0"/>
              </a:spcBef>
              <a:spcAft>
                <a:spcPts val="0"/>
              </a:spcAft>
              <a:buSzPts val="1800"/>
              <a:buChar char="●"/>
            </a:pPr>
            <a:r>
              <a:rPr b="1" lang="en"/>
              <a:t>Equity</a:t>
            </a:r>
            <a:r>
              <a:rPr lang="en"/>
              <a:t>: Give each action a probability, and compute the values of opponent's actions (not your actions!) based on these probabilities</a:t>
            </a:r>
            <a:endParaRPr/>
          </a:p>
          <a:p>
            <a:pPr indent="-342900" lvl="0" marL="457200" rtl="0" algn="l">
              <a:spcBef>
                <a:spcPts val="0"/>
              </a:spcBef>
              <a:spcAft>
                <a:spcPts val="0"/>
              </a:spcAft>
              <a:buSzPts val="1800"/>
              <a:buChar char="●"/>
            </a:pPr>
            <a:r>
              <a:rPr b="1" lang="en"/>
              <a:t>Equalize</a:t>
            </a:r>
            <a:r>
              <a:rPr lang="en"/>
              <a:t>: Solve your action probabilities not to maximize your own value, but that every action for opponent has the same expected value</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1037" name="Google Shape;1037;p1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a:t>
            </a:r>
            <a:r>
              <a:rPr b="1" lang="en"/>
              <a:t>Prisoner's Dilemma</a:t>
            </a:r>
            <a:r>
              <a:rPr lang="en"/>
              <a:t>,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a:t>
            </a:r>
            <a:r>
              <a:rPr lang="en"/>
              <a:t>cooperating</a:t>
            </a:r>
            <a:r>
              <a:rPr lang="en"/>
              <a:t> play, regardless of what the opponent does</a:t>
            </a:r>
            <a:endParaRPr/>
          </a:p>
        </p:txBody>
      </p:sp>
      <p:graphicFrame>
        <p:nvGraphicFramePr>
          <p:cNvPr id="1038" name="Google Shape;1038;p170"/>
          <p:cNvGraphicFramePr/>
          <p:nvPr/>
        </p:nvGraphicFramePr>
        <p:xfrm>
          <a:off x="952500" y="2085975"/>
          <a:ext cx="3000000" cy="3000000"/>
        </p:xfrm>
        <a:graphic>
          <a:graphicData uri="http://schemas.openxmlformats.org/drawingml/2006/table">
            <a:tbl>
              <a:tblPr>
                <a:noFill/>
                <a:tableStyleId>{7E70CD15-1C20-413D-BCFF-18FF4963D811}</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1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1044" name="Google Shape;1044;p1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a:t>
            </a:r>
            <a:r>
              <a:rPr b="1" lang="en"/>
              <a:t>metagame enforcement</a:t>
            </a:r>
            <a:r>
              <a:rPr lang="en"/>
              <a:t> mechanisms</a:t>
            </a:r>
            <a:endParaRPr/>
          </a:p>
          <a:p>
            <a:pPr indent="-342900" lvl="0" marL="457200" rtl="0" algn="l">
              <a:spcBef>
                <a:spcPts val="0"/>
              </a:spcBef>
              <a:spcAft>
                <a:spcPts val="0"/>
              </a:spcAft>
              <a:buSzPts val="1800"/>
              <a:buChar char="●"/>
            </a:pPr>
            <a:r>
              <a:rPr lang="en"/>
              <a:t>Since it's always rational to defect in a single-shot game, </a:t>
            </a:r>
            <a:r>
              <a:rPr b="1" lang="en"/>
              <a:t>repeated play</a:t>
            </a:r>
            <a:r>
              <a:rPr lang="en"/>
              <a:t> for a known fixed number of matches doesn't help (proof by induction)</a:t>
            </a:r>
            <a:endParaRPr/>
          </a:p>
          <a:p>
            <a:pPr indent="-342900" lvl="0" marL="457200" rtl="0" algn="l">
              <a:spcBef>
                <a:spcPts val="0"/>
              </a:spcBef>
              <a:spcAft>
                <a:spcPts val="0"/>
              </a:spcAft>
              <a:buSzPts val="1800"/>
              <a:buChar char="●"/>
            </a:pPr>
            <a:r>
              <a:rPr lang="en"/>
              <a:t>More interesting when played for an unknown number of repeated matches</a:t>
            </a:r>
            <a:endParaRPr/>
          </a:p>
          <a:p>
            <a:pPr indent="-342900" lvl="0" marL="457200" rtl="0" algn="l">
              <a:spcBef>
                <a:spcPts val="0"/>
              </a:spcBef>
              <a:spcAft>
                <a:spcPts val="0"/>
              </a:spcAft>
              <a:buSzPts val="1800"/>
              <a:buChar char="●"/>
            </a:pPr>
            <a:r>
              <a:rPr lang="en"/>
              <a:t>Famous contest between different possible strategies</a:t>
            </a:r>
            <a:endParaRPr/>
          </a:p>
          <a:p>
            <a:pPr indent="-342900" lvl="0" marL="457200" rtl="0" algn="l">
              <a:spcBef>
                <a:spcPts val="0"/>
              </a:spcBef>
              <a:spcAft>
                <a:spcPts val="0"/>
              </a:spcAft>
              <a:buSzPts val="1800"/>
              <a:buChar char="●"/>
            </a:pPr>
            <a:r>
              <a:rPr lang="en"/>
              <a:t>Winner the simple </a:t>
            </a:r>
            <a:r>
              <a:rPr b="1" lang="en"/>
              <a:t>tit-for-tat strategy</a:t>
            </a:r>
            <a:r>
              <a:rPr lang="en"/>
              <a:t>: co-operate first, then do whatever your opponent did in the previous round</a:t>
            </a:r>
            <a:endParaRPr/>
          </a:p>
          <a:p>
            <a:pPr indent="-342900" lvl="0" marL="457200" rtl="0" algn="l">
              <a:spcBef>
                <a:spcPts val="0"/>
              </a:spcBef>
              <a:spcAft>
                <a:spcPts val="0"/>
              </a:spcAft>
              <a:buSzPts val="1800"/>
              <a:buChar char="●"/>
            </a:pPr>
            <a:r>
              <a:rPr lang="en"/>
              <a:t>Another famous type of player is the </a:t>
            </a:r>
            <a:r>
              <a:rPr b="1" lang="en"/>
              <a:t>grim trigger</a:t>
            </a:r>
            <a:r>
              <a:rPr lang="en"/>
              <a:t> that never forgives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175" name="Google Shape;175;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a:t>
            </a:r>
            <a:r>
              <a:rPr b="1" lang="en"/>
              <a:t>paperclip maximizer</a:t>
            </a:r>
            <a:r>
              <a:rPr lang="en"/>
              <a:t>" problem of AI ethics</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1050" name="Google Shape;1050;p1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a:t>
            </a:r>
            <a:r>
              <a:rPr b="1" lang="en"/>
              <a:t>shape of values in the payoff matrix</a:t>
            </a:r>
            <a:r>
              <a:rPr lang="en"/>
              <a:t>, not the actual numerical values</a:t>
            </a:r>
            <a:endParaRPr/>
          </a:p>
          <a:p>
            <a:pPr indent="-342900" lvl="0" marL="457200" rtl="0" algn="l">
              <a:spcBef>
                <a:spcPts val="0"/>
              </a:spcBef>
              <a:spcAft>
                <a:spcPts val="0"/>
              </a:spcAft>
              <a:buSzPts val="1800"/>
              <a:buChar char="●"/>
            </a:pPr>
            <a:r>
              <a:rPr lang="en"/>
              <a:t>Even for 2-by-2 games there is interesting variety</a:t>
            </a:r>
            <a:endParaRPr/>
          </a:p>
          <a:p>
            <a:pPr indent="-342900" lvl="0" marL="457200" rtl="0" algn="l">
              <a:spcBef>
                <a:spcPts val="0"/>
              </a:spcBef>
              <a:spcAft>
                <a:spcPts val="0"/>
              </a:spcAft>
              <a:buSzPts val="1800"/>
              <a:buChar char="●"/>
            </a:pPr>
            <a:r>
              <a:rPr lang="en"/>
              <a:t>For four payoffs A, B, C and D,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a:t>
            </a:r>
            <a:r>
              <a:rPr b="1" lang="en"/>
              <a:t>Battle of the sexes</a:t>
            </a:r>
            <a:r>
              <a:rPr lang="en"/>
              <a:t>", "</a:t>
            </a:r>
            <a:r>
              <a:rPr b="1" lang="en"/>
              <a:t>Matching pennies</a:t>
            </a:r>
            <a:r>
              <a:rPr lang="en"/>
              <a:t>" and "</a:t>
            </a:r>
            <a:r>
              <a:rPr b="1" lang="en"/>
              <a:t>Stag hunt</a:t>
            </a:r>
            <a:r>
              <a:rPr lang="en"/>
              <a: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strategy, no matter what words we happen to use to talk about it</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7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1061" name="Google Shape;1061;p1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benevolent </a:t>
            </a:r>
            <a:r>
              <a:rPr b="1" lang="en"/>
              <a:t>instructor</a:t>
            </a:r>
            <a:r>
              <a:rPr lang="en"/>
              <a:t> a provides set of </a:t>
            </a:r>
            <a:r>
              <a:rPr b="1" lang="en"/>
              <a:t>training examples</a:t>
            </a:r>
            <a:endParaRPr b="1"/>
          </a:p>
          <a:p>
            <a:pPr indent="-342900" lvl="0" marL="457200" rtl="0" algn="l">
              <a:spcBef>
                <a:spcPts val="0"/>
              </a:spcBef>
              <a:spcAft>
                <a:spcPts val="0"/>
              </a:spcAft>
              <a:buSzPts val="1800"/>
              <a:buChar char="●"/>
            </a:pPr>
            <a:r>
              <a:rPr lang="en"/>
              <a:t>Nothing can be inferred from the chosen examples or their order</a:t>
            </a:r>
            <a:endParaRPr/>
          </a:p>
          <a:p>
            <a:pPr indent="-342900" lvl="0" marL="457200" rtl="0" algn="l">
              <a:spcBef>
                <a:spcPts val="0"/>
              </a:spcBef>
              <a:spcAft>
                <a:spcPts val="0"/>
              </a:spcAft>
              <a:buSzPts val="1800"/>
              <a:buChar char="●"/>
            </a:pPr>
            <a:r>
              <a:rPr lang="en"/>
              <a:t>If the </a:t>
            </a:r>
            <a:r>
              <a:rPr b="1" lang="en"/>
              <a:t>environment</a:t>
            </a:r>
            <a:r>
              <a:rPr lang="en"/>
              <a:t> acts as the teacher, it produces examples "</a:t>
            </a:r>
            <a:r>
              <a:rPr b="1" lang="en"/>
              <a:t>naturally</a:t>
            </a:r>
            <a:r>
              <a:rPr lang="en"/>
              <a:t>"</a:t>
            </a:r>
            <a:endParaRPr/>
          </a:p>
          <a:p>
            <a:pPr indent="-342900" lvl="0" marL="457200" rtl="0" algn="l">
              <a:spcBef>
                <a:spcPts val="0"/>
              </a:spcBef>
              <a:spcAft>
                <a:spcPts val="0"/>
              </a:spcAft>
              <a:buSzPts val="1800"/>
              <a:buChar char="●"/>
            </a:pPr>
            <a:r>
              <a:rPr lang="en"/>
              <a:t>Each training example is a pair of </a:t>
            </a:r>
            <a:r>
              <a:rPr b="1" lang="en"/>
              <a:t>input</a:t>
            </a:r>
            <a:r>
              <a:rPr lang="en"/>
              <a:t> and </a:t>
            </a:r>
            <a:r>
              <a:rPr b="1" lang="en"/>
              <a:t>expected result</a:t>
            </a:r>
            <a:endParaRPr b="1"/>
          </a:p>
          <a:p>
            <a:pPr indent="-342900" lvl="0" marL="457200" rtl="0" algn="l">
              <a:spcBef>
                <a:spcPts val="0"/>
              </a:spcBef>
              <a:spcAft>
                <a:spcPts val="0"/>
              </a:spcAft>
              <a:buSzPts val="1800"/>
              <a:buChar char="●"/>
            </a:pPr>
            <a:r>
              <a:rPr lang="en"/>
              <a:t>Learner creates a model to fit not just these training examples, but </a:t>
            </a:r>
            <a:r>
              <a:rPr b="1" lang="en"/>
              <a:t>generalize</a:t>
            </a:r>
            <a:r>
              <a:rPr lang="en"/>
              <a:t> so that it </a:t>
            </a:r>
            <a:r>
              <a:rPr lang="en"/>
              <a:t>produces correct results for </a:t>
            </a:r>
            <a:r>
              <a:rPr lang="en"/>
              <a:t>previously unseen inputs significantly better than flipping a coin</a:t>
            </a:r>
            <a:endParaRPr/>
          </a:p>
          <a:p>
            <a:pPr indent="-342900" lvl="0" marL="457200" rtl="0" algn="l">
              <a:spcBef>
                <a:spcPts val="0"/>
              </a:spcBef>
              <a:spcAft>
                <a:spcPts val="0"/>
              </a:spcAft>
              <a:buSzPts val="1800"/>
              <a:buChar char="●"/>
            </a:pPr>
            <a:r>
              <a:rPr lang="en"/>
              <a:t>No need to model the actual structure and laws of the world, as long as the model is faithful enough to produce correct predictions</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1067" name="Google Shape;1067;p1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a:t>
            </a:r>
            <a:r>
              <a:rPr b="1" lang="en"/>
              <a:t>strict natural laws</a:t>
            </a:r>
            <a:r>
              <a:rPr lang="en"/>
              <a:t>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behaviour we are trying to model</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1073" name="Google Shape;1073;p1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 etc.)</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1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Example</a:t>
            </a:r>
            <a:endParaRPr/>
          </a:p>
        </p:txBody>
      </p:sp>
      <p:sp>
        <p:nvSpPr>
          <p:cNvPr id="1079" name="Google Shape;1079;p1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Describes the false and true positives and negatives of a classifier</a:t>
            </a:r>
            <a:endParaRPr/>
          </a:p>
          <a:p>
            <a:pPr indent="-342900" lvl="0" marL="457200" rtl="0" algn="l">
              <a:spcBef>
                <a:spcPts val="0"/>
              </a:spcBef>
              <a:spcAft>
                <a:spcPts val="0"/>
              </a:spcAft>
              <a:buSzPts val="1800"/>
              <a:buChar char="●"/>
            </a:pPr>
            <a:r>
              <a:rPr lang="en"/>
              <a:t>Example with 100 positive and 100 negative training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Especially important if true positives or true negatives are more numerous so that even a stopped clock is right 99% of the time</a:t>
            </a:r>
            <a:endParaRPr/>
          </a:p>
        </p:txBody>
      </p:sp>
      <p:graphicFrame>
        <p:nvGraphicFramePr>
          <p:cNvPr id="1080" name="Google Shape;1080;p177"/>
          <p:cNvGraphicFramePr/>
          <p:nvPr/>
        </p:nvGraphicFramePr>
        <p:xfrm>
          <a:off x="952500" y="2169400"/>
          <a:ext cx="3000000" cy="3000000"/>
        </p:xfrm>
        <a:graphic>
          <a:graphicData uri="http://schemas.openxmlformats.org/drawingml/2006/table">
            <a:tbl>
              <a:tblPr>
                <a:noFill/>
                <a:tableStyleId>{7E70CD15-1C20-413D-BCFF-18FF4963D811}</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 Positive</a:t>
                      </a:r>
                      <a:endParaRPr/>
                    </a:p>
                  </a:txBody>
                  <a:tcPr marT="91425" marB="91425" marR="91425" marL="91425"/>
                </a:tc>
                <a:tc>
                  <a:txBody>
                    <a:bodyPr/>
                    <a:lstStyle/>
                    <a:p>
                      <a:pPr indent="0" lvl="0" marL="0" rtl="0" algn="l">
                        <a:spcBef>
                          <a:spcPts val="0"/>
                        </a:spcBef>
                        <a:spcAft>
                          <a:spcPts val="0"/>
                        </a:spcAft>
                        <a:buNone/>
                      </a:pPr>
                      <a:r>
                        <a:rPr lang="en"/>
                        <a:t>Predict Negative</a:t>
                      </a:r>
                      <a:endParaRPr/>
                    </a:p>
                  </a:txBody>
                  <a:tcPr marT="91425" marB="91425" marR="91425" marL="91425"/>
                </a:tc>
              </a:tr>
              <a:tr h="38100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bl>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1086" name="Google Shape;1086;p1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Occam's Razor</a:t>
            </a:r>
            <a:r>
              <a:rPr lang="en"/>
              <a:t> is the observation that from </a:t>
            </a:r>
            <a:r>
              <a:rPr lang="en"/>
              <a:t>multiple</a:t>
            </a:r>
            <a:r>
              <a:rPr lang="en"/>
              <a:t> hypothesis that fit the same training examples, the finger-quotes "simplest" one is the best</a:t>
            </a:r>
            <a:endParaRPr/>
          </a:p>
          <a:p>
            <a:pPr indent="-342900" lvl="0" marL="457200" rtl="0" algn="l">
              <a:spcBef>
                <a:spcPts val="0"/>
              </a:spcBef>
              <a:spcAft>
                <a:spcPts val="0"/>
              </a:spcAft>
              <a:buSzPts val="1800"/>
              <a:buChar char="●"/>
            </a:pPr>
            <a:r>
              <a:rPr lang="en"/>
              <a:t>Do not multiply entities and assumptions needlessly,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 for Classifiers</a:t>
            </a:r>
            <a:endParaRPr/>
          </a:p>
        </p:txBody>
      </p:sp>
      <p:sp>
        <p:nvSpPr>
          <p:cNvPr id="1092" name="Google Shape;1092;p1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lang="en"/>
              <a:t>Which learning algorithm produces the most accurate models?</a:t>
            </a:r>
            <a:endParaRPr/>
          </a:p>
          <a:p>
            <a:pPr indent="-342900" lvl="0" marL="457200" rtl="0" algn="l">
              <a:spcBef>
                <a:spcPts val="0"/>
              </a:spcBef>
              <a:spcAft>
                <a:spcPts val="0"/>
              </a:spcAft>
              <a:buSzPts val="1800"/>
              <a:buChar char="●"/>
            </a:pPr>
            <a:r>
              <a:rPr lang="en"/>
              <a:t>As it </a:t>
            </a:r>
            <a:r>
              <a:rPr lang="en"/>
              <a:t>turns out, when averaged over all possible worlds, every learning algorithm is equally good on average!</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exactly half of the possible worlds, the other wins in the other half</a:t>
            </a:r>
            <a:endParaRPr/>
          </a:p>
          <a:p>
            <a:pPr indent="-342900" lvl="0" marL="457200" rtl="0" algn="l">
              <a:spcBef>
                <a:spcPts val="0"/>
              </a:spcBef>
              <a:spcAft>
                <a:spcPts val="0"/>
              </a:spcAft>
              <a:buSzPts val="1800"/>
              <a:buChar char="●"/>
            </a:pPr>
            <a:r>
              <a:rPr lang="en"/>
              <a:t>Choose an algorithm that implicitly fits the structure of problem</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098" name="Google Shape;1098;p1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a:t>
            </a:r>
            <a:r>
              <a:rPr b="1" lang="en"/>
              <a:t>bias</a:t>
            </a:r>
            <a:r>
              <a:rPr lang="en"/>
              <a:t> of that learning algorithm</a:t>
            </a:r>
            <a:endParaRPr/>
          </a:p>
          <a:p>
            <a:pPr indent="-342900" lvl="0" marL="457200" rtl="0" algn="l">
              <a:spcBef>
                <a:spcPts val="0"/>
              </a:spcBef>
              <a:spcAft>
                <a:spcPts val="0"/>
              </a:spcAft>
              <a:buSzPts val="1800"/>
              <a:buChar char="●"/>
            </a:pPr>
            <a:r>
              <a:rPr lang="en"/>
              <a:t>Given the same information, two entities produce a </a:t>
            </a:r>
            <a:r>
              <a:rPr lang="en"/>
              <a:t>different</a:t>
            </a:r>
            <a:r>
              <a:rPr lang="en"/>
              <a:t> hypothesis and explanation depending on their background assumptions</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1104" name="Google Shape;1104;p1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separate classifiers independently using the same learning algorithm</a:t>
            </a:r>
            <a:endParaRPr/>
          </a:p>
          <a:p>
            <a:pPr indent="-342900" lvl="0" marL="457200" rtl="0" algn="l">
              <a:spcBef>
                <a:spcPts val="0"/>
              </a:spcBef>
              <a:spcAft>
                <a:spcPts val="0"/>
              </a:spcAft>
              <a:buSzPts val="1800"/>
              <a:buChar char="●"/>
            </a:pPr>
            <a:r>
              <a:rPr lang="en"/>
              <a:t>The </a:t>
            </a:r>
            <a:r>
              <a:rPr b="1" lang="en"/>
              <a:t>variance</a:t>
            </a:r>
            <a:r>
              <a:rPr lang="en"/>
              <a:t> of the learning algorithm is the measure of how often these two classifiers disagree with each other on their classifications on unseen inputs</a:t>
            </a:r>
            <a:endParaRPr/>
          </a:p>
          <a:p>
            <a:pPr indent="-342900" lvl="0" marL="457200" rtl="0" algn="l">
              <a:spcBef>
                <a:spcPts val="0"/>
              </a:spcBef>
              <a:spcAft>
                <a:spcPts val="0"/>
              </a:spcAft>
              <a:buSzPts val="1800"/>
              <a:buChar char="●"/>
            </a:pPr>
            <a:r>
              <a:rPr lang="en"/>
              <a:t>Measures how sensitive the learning algorithm is for quirks of training data</a:t>
            </a:r>
            <a:endParaRPr/>
          </a:p>
          <a:p>
            <a:pPr indent="-342900" lvl="0" marL="457200" rtl="0" algn="l">
              <a:spcBef>
                <a:spcPts val="0"/>
              </a:spcBef>
              <a:spcAft>
                <a:spcPts val="0"/>
              </a:spcAft>
              <a:buSzPts val="1800"/>
              <a:buChar char="●"/>
            </a:pPr>
            <a:r>
              <a:rPr lang="en"/>
              <a:t>Bias and variance in learning algorithms are on a continuum akin to Scylla and Charybdis: attempt to decrease one automatically increases the other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 That Gain Information</a:t>
            </a:r>
            <a:endParaRPr/>
          </a:p>
        </p:txBody>
      </p:sp>
      <p:sp>
        <p:nvSpPr>
          <p:cNvPr id="181" name="Google Shape;181;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actions are performed for the information that they reveal</a:t>
            </a:r>
            <a:endParaRPr/>
          </a:p>
          <a:p>
            <a:pPr indent="-342900" lvl="0" marL="457200" rtl="0" algn="l">
              <a:spcBef>
                <a:spcPts val="0"/>
              </a:spcBef>
              <a:spcAft>
                <a:spcPts val="0"/>
              </a:spcAft>
              <a:buSzPts val="1800"/>
              <a:buChar char="●"/>
            </a:pPr>
            <a:r>
              <a:rPr lang="en"/>
              <a:t>This information can affect the value of future actions</a:t>
            </a:r>
            <a:endParaRPr/>
          </a:p>
          <a:p>
            <a:pPr indent="-342900" lvl="0" marL="457200" rtl="0" algn="l">
              <a:spcBef>
                <a:spcPts val="0"/>
              </a:spcBef>
              <a:spcAft>
                <a:spcPts val="0"/>
              </a:spcAft>
              <a:buSzPts val="1800"/>
              <a:buChar char="●"/>
            </a:pPr>
            <a:r>
              <a:rPr lang="en"/>
              <a:t>If acquiring this information comes at a cost, it can sometimes pay to be </a:t>
            </a:r>
            <a:r>
              <a:rPr b="1" lang="en"/>
              <a:t>rationally ignorant</a:t>
            </a:r>
            <a:endParaRPr b="1"/>
          </a:p>
          <a:p>
            <a:pPr indent="-342900" lvl="0" marL="457200" rtl="0" algn="l">
              <a:spcBef>
                <a:spcPts val="0"/>
              </a:spcBef>
              <a:spcAft>
                <a:spcPts val="0"/>
              </a:spcAft>
              <a:buSzPts val="1800"/>
              <a:buChar char="●"/>
            </a:pPr>
            <a:r>
              <a:rPr lang="en"/>
              <a:t>Information has value only to the extent that it can </a:t>
            </a:r>
            <a:r>
              <a:rPr b="1" lang="en"/>
              <a:t>change</a:t>
            </a:r>
            <a:r>
              <a:rPr lang="en"/>
              <a:t> future actions</a:t>
            </a:r>
            <a:endParaRPr/>
          </a:p>
          <a:p>
            <a:pPr indent="-342900" lvl="0" marL="457200" rtl="0" algn="l">
              <a:spcBef>
                <a:spcPts val="0"/>
              </a:spcBef>
              <a:spcAft>
                <a:spcPts val="0"/>
              </a:spcAft>
              <a:buSzPts val="1800"/>
              <a:buChar char="●"/>
            </a:pPr>
            <a:r>
              <a:rPr lang="en"/>
              <a:t>Unless the new information doesn't actually change the future action you were already planning to do, that information was worthless</a:t>
            </a:r>
            <a:endParaRPr/>
          </a:p>
          <a:p>
            <a:pPr indent="-342900" lvl="0" marL="457200" rtl="0" algn="l">
              <a:spcBef>
                <a:spcPts val="0"/>
              </a:spcBef>
              <a:spcAft>
                <a:spcPts val="0"/>
              </a:spcAft>
              <a:buSzPts val="1800"/>
              <a:buChar char="●"/>
            </a:pPr>
            <a:r>
              <a:rPr lang="en"/>
              <a:t>Before asking any question from the environment, you should already know what you will do for every possible answer</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1110" name="Google Shape;1110;p1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a:t>
            </a:r>
            <a:r>
              <a:rPr b="1" lang="en"/>
              <a:t>Closed World Assumption</a:t>
            </a:r>
            <a:r>
              <a:rPr lang="en"/>
              <a:t>"</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CWA algorithm has maximum bias, but zero variance</a:t>
            </a:r>
            <a:endParaRPr/>
          </a:p>
          <a:p>
            <a:pPr indent="-342900" lvl="0" marL="457200" rtl="0" algn="l">
              <a:spcBef>
                <a:spcPts val="0"/>
              </a:spcBef>
              <a:spcAft>
                <a:spcPts val="0"/>
              </a:spcAft>
              <a:buSzPts val="1800"/>
              <a:buChar char="●"/>
            </a:pPr>
            <a:r>
              <a:rPr lang="en"/>
              <a:t>Consider then another learning algorithm we can call "</a:t>
            </a:r>
            <a:r>
              <a:rPr b="1" lang="en"/>
              <a:t>Coin Flip</a:t>
            </a:r>
            <a:r>
              <a:rPr lang="en"/>
              <a:t>" that tabulates training data, and for unseen inputs, just flips a coin (w/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CF algorithm has maximum variance, but minimum bias</a:t>
            </a:r>
            <a:endParaRPr/>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116" name="Google Shape;1116;p1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b="1" lang="en"/>
              <a:t>Hyperparameters</a:t>
            </a:r>
            <a:r>
              <a:rPr lang="en"/>
              <a:t> are parameters that control the learning algorithm itself</a:t>
            </a:r>
            <a:endParaRPr/>
          </a:p>
          <a:p>
            <a:pPr indent="-342900" lvl="0" marL="457200" rtl="0" algn="l">
              <a:spcBef>
                <a:spcPts val="0"/>
              </a:spcBef>
              <a:spcAft>
                <a:spcPts val="0"/>
              </a:spcAft>
              <a:buSzPts val="1800"/>
              <a:buChar char="●"/>
            </a:pPr>
            <a:r>
              <a:rPr lang="en"/>
              <a:t>For example, the number of nodes in the neural network, or the number of nodes allowed when building a decision tree</a:t>
            </a:r>
            <a:endParaRPr/>
          </a:p>
          <a:p>
            <a:pPr indent="-342900" lvl="0" marL="457200" rtl="0" algn="l">
              <a:spcBef>
                <a:spcPts val="0"/>
              </a:spcBef>
              <a:spcAft>
                <a:spcPts val="0"/>
              </a:spcAft>
              <a:buSzPts val="1800"/>
              <a:buChar char="●"/>
            </a:pPr>
            <a:r>
              <a:rPr lang="en"/>
              <a:t>Hyperparameter </a:t>
            </a:r>
            <a:r>
              <a:rPr lang="en"/>
              <a:t>optimization</a:t>
            </a:r>
            <a:r>
              <a:rPr lang="en"/>
              <a:t> is a dark art in machine learning</a:t>
            </a:r>
            <a:endParaRPr/>
          </a:p>
          <a:p>
            <a:pPr indent="-342900" lvl="0" marL="457200" rtl="0" algn="l">
              <a:spcBef>
                <a:spcPts val="0"/>
              </a:spcBef>
              <a:spcAft>
                <a:spcPts val="0"/>
              </a:spcAft>
              <a:buSzPts val="1800"/>
              <a:buChar char="●"/>
            </a:pPr>
            <a:r>
              <a:rPr lang="en"/>
              <a:t>Can use </a:t>
            </a:r>
            <a:r>
              <a:rPr b="1" lang="en"/>
              <a:t>cross-validation</a:t>
            </a:r>
            <a:r>
              <a:rPr lang="en"/>
              <a:t> to increase hyperparameters until performance on validation set decreases</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1122" name="Google Shape;1122;p1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Examples given by the instructor are divided in three groups: </a:t>
            </a:r>
            <a:r>
              <a:rPr b="1" lang="en"/>
              <a:t>training data</a:t>
            </a:r>
            <a:r>
              <a:rPr lang="en"/>
              <a:t>, </a:t>
            </a:r>
            <a:r>
              <a:rPr b="1" lang="en"/>
              <a:t>validation data</a:t>
            </a:r>
            <a:r>
              <a:rPr lang="en"/>
              <a:t>, and </a:t>
            </a:r>
            <a:r>
              <a:rPr b="1" lang="en"/>
              <a:t>test data</a:t>
            </a:r>
            <a:endParaRPr b="1"/>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overfitting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a:t>
            </a:r>
            <a:r>
              <a:rPr lang="en"/>
              <a:t>learning</a:t>
            </a:r>
            <a:r>
              <a:rPr lang="en"/>
              <a:t> algorithm is supposed to generalize the underlying patterns in reality the training data comes from</a:t>
            </a:r>
            <a:endParaRPr/>
          </a:p>
          <a:p>
            <a:pPr indent="-342900" lvl="0" marL="457200" rtl="0" algn="l">
              <a:spcBef>
                <a:spcPts val="0"/>
              </a:spcBef>
              <a:spcAft>
                <a:spcPts val="0"/>
              </a:spcAft>
              <a:buSzPts val="1800"/>
              <a:buChar char="●"/>
            </a:pPr>
            <a:r>
              <a:rPr lang="en"/>
              <a:t>As soon as model becomes worse on </a:t>
            </a:r>
            <a:r>
              <a:rPr lang="en"/>
              <a:t>validation</a:t>
            </a:r>
            <a:r>
              <a:rPr lang="en"/>
              <a:t> data, stop fitting it</a:t>
            </a:r>
            <a:endParaRPr/>
          </a:p>
          <a:p>
            <a:pPr indent="-342900" lvl="0" marL="457200" rtl="0" algn="l">
              <a:spcBef>
                <a:spcPts val="0"/>
              </a:spcBef>
              <a:spcAft>
                <a:spcPts val="0"/>
              </a:spcAft>
              <a:buSzPts val="1800"/>
              <a:buChar char="●"/>
            </a:pPr>
            <a:r>
              <a:rPr lang="en"/>
              <a:t>Test data is the "final exam" that measures how well model fits reality</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1128" name="Google Shape;1128;p1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9" name="Google Shape;1129;p185"/>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1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1135" name="Google Shape;1135;p1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identical simpler models all return the same answers</a:t>
            </a:r>
            <a:endParaRPr/>
          </a:p>
          <a:p>
            <a:pPr indent="-342900" lvl="0" marL="457200" rtl="0" algn="l">
              <a:spcBef>
                <a:spcPts val="0"/>
              </a:spcBef>
              <a:spcAft>
                <a:spcPts val="0"/>
              </a:spcAft>
              <a:buSzPts val="1800"/>
              <a:buChar char="●"/>
            </a:pPr>
            <a:r>
              <a:rPr lang="en"/>
              <a:t>When tallying votes for the result, each </a:t>
            </a:r>
            <a:r>
              <a:rPr lang="en"/>
              <a:t>individual</a:t>
            </a:r>
            <a:r>
              <a:rPr lang="en"/>
              <a:t> model can be given the </a:t>
            </a:r>
            <a:r>
              <a:rPr b="1" lang="en"/>
              <a:t>weight</a:t>
            </a:r>
            <a:r>
              <a:rPr lang="en"/>
              <a:t> based on how well it operated on the training data</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1141" name="Google Shape;1141;p1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for an ensemble,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weak classifiers, but a majority vote over a large number of such tree will classify complex data very accurately</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1147" name="Google Shape;1147;p1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being yet another yes-man</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1153" name="Google Shape;1153;p1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a:t>
            </a:r>
            <a:r>
              <a:rPr b="1" lang="en"/>
              <a:t>nearest neighbour</a:t>
            </a:r>
            <a:endParaRPr b="1"/>
          </a:p>
          <a:p>
            <a:pPr indent="-342900" lvl="0" marL="457200" rtl="0" algn="l">
              <a:spcBef>
                <a:spcPts val="0"/>
              </a:spcBef>
              <a:spcAft>
                <a:spcPts val="0"/>
              </a:spcAft>
              <a:buSzPts val="1800"/>
              <a:buChar char="●"/>
            </a:pPr>
            <a:r>
              <a:rPr lang="en"/>
              <a:t>You should </a:t>
            </a:r>
            <a:r>
              <a:rPr b="1" lang="en"/>
              <a:t>normalize</a:t>
            </a:r>
            <a:r>
              <a:rPr lang="en"/>
              <a:t>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a:t>
            </a:r>
            <a:r>
              <a:rPr b="1" lang="en"/>
              <a:t>redundant</a:t>
            </a:r>
            <a:r>
              <a:rPr lang="en"/>
              <a:t> training data points</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1159" name="Google Shape;1159;p1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simplified Bayes network where the true classification </a:t>
            </a:r>
            <a:r>
              <a:rPr i="1" lang="en"/>
              <a:t>C</a:t>
            </a:r>
            <a:r>
              <a:rPr lang="en"/>
              <a:t> is the root node, and evidence variables from </a:t>
            </a:r>
            <a:r>
              <a:rPr i="1" lang="en"/>
              <a:t>X</a:t>
            </a:r>
            <a:r>
              <a:rPr baseline="-25000" lang="en"/>
              <a:t>1</a:t>
            </a:r>
            <a:r>
              <a:rPr lang="en"/>
              <a:t> to </a:t>
            </a:r>
            <a:r>
              <a:rPr i="1" lang="en"/>
              <a:t>X</a:t>
            </a:r>
            <a:r>
              <a:rPr baseline="-25000" lang="en"/>
              <a:t>n</a:t>
            </a:r>
            <a:r>
              <a:rPr lang="en"/>
              <a:t> are its children</a:t>
            </a:r>
            <a:endParaRPr/>
          </a:p>
          <a:p>
            <a:pPr indent="-342900" lvl="0" marL="457200" rtl="0" algn="l">
              <a:spcBef>
                <a:spcPts val="0"/>
              </a:spcBef>
              <a:spcAft>
                <a:spcPts val="0"/>
              </a:spcAft>
              <a:buSzPts val="1800"/>
              <a:buChar char="●"/>
            </a:pPr>
            <a:r>
              <a:rPr lang="en"/>
              <a:t>Problem is to compute 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lang="en"/>
              <a:t>n</a:t>
            </a:r>
            <a:r>
              <a:rPr lang="en"/>
              <a:t>)</a:t>
            </a:r>
            <a:endParaRPr/>
          </a:p>
          <a:p>
            <a:pPr indent="-342900" lvl="0" marL="457200" rtl="0" algn="l">
              <a:spcBef>
                <a:spcPts val="0"/>
              </a:spcBef>
              <a:spcAft>
                <a:spcPts val="0"/>
              </a:spcAft>
              <a:buSzPts val="1800"/>
              <a:buChar char="●"/>
            </a:pPr>
            <a:r>
              <a:rPr lang="en"/>
              <a:t>Simplify the formula with the naive assumption that all </a:t>
            </a:r>
            <a:r>
              <a:rPr i="1" lang="en"/>
              <a:t>X</a:t>
            </a:r>
            <a:r>
              <a:rPr baseline="-25000" lang="en"/>
              <a:t>i</a:t>
            </a:r>
            <a:r>
              <a:rPr lang="en"/>
              <a:t> are mutually independent, even though they are not</a:t>
            </a:r>
            <a:endParaRPr/>
          </a:p>
          <a:p>
            <a:pPr indent="-342900" lvl="0" marL="457200" rtl="0" algn="l">
              <a:spcBef>
                <a:spcPts val="0"/>
              </a:spcBef>
              <a:spcAft>
                <a:spcPts val="0"/>
              </a:spcAft>
              <a:buSzPts val="1800"/>
              <a:buChar char="●"/>
            </a:pPr>
            <a:r>
              <a:rPr lang="en"/>
              <a:t>In practice, this approach works really well (kinda ultimate random forest)</a:t>
            </a:r>
            <a:endParaRPr/>
          </a:p>
          <a:p>
            <a:pPr indent="-342900" lvl="0" marL="457200" rtl="0" algn="l">
              <a:spcBef>
                <a:spcPts val="0"/>
              </a:spcBef>
              <a:spcAft>
                <a:spcPts val="0"/>
              </a:spcAft>
              <a:buSzPts val="1800"/>
              <a:buChar char="●"/>
            </a:pPr>
            <a:r>
              <a:rPr lang="en"/>
              <a:t>Given a set of training data with many of the individual </a:t>
            </a:r>
            <a:r>
              <a:rPr i="1" lang="en"/>
              <a:t>X</a:t>
            </a:r>
            <a:r>
              <a:rPr baseline="-25000" lang="en"/>
              <a:t>i</a:t>
            </a:r>
            <a:r>
              <a:rPr lang="en"/>
              <a:t> values are missing, a </a:t>
            </a:r>
            <a:r>
              <a:rPr b="1" lang="en"/>
              <a:t>Naive Bayes Classifier</a:t>
            </a:r>
            <a:r>
              <a:rPr lang="en"/>
              <a:t> can still be constructed from that data</a:t>
            </a:r>
            <a:endParaRPr/>
          </a:p>
          <a:p>
            <a:pPr indent="-342900" lvl="0" marL="457200" rtl="0" algn="l">
              <a:spcBef>
                <a:spcPts val="0"/>
              </a:spcBef>
              <a:spcAft>
                <a:spcPts val="0"/>
              </a:spcAft>
              <a:buSzPts val="1800"/>
              <a:buChar char="●"/>
            </a:pPr>
            <a:r>
              <a:rPr lang="en"/>
              <a:t>Most other </a:t>
            </a:r>
            <a:r>
              <a:rPr lang="en"/>
              <a:t>supervised</a:t>
            </a:r>
            <a:r>
              <a:rPr lang="en"/>
              <a:t> learning algorithms can do nothing with such data</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1165" name="Google Shape;1165;p1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H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classifier </a:t>
            </a:r>
            <a:r>
              <a:rPr i="1" lang="en"/>
              <a:t>h</a:t>
            </a:r>
            <a:r>
              <a:rPr lang="en"/>
              <a:t> is </a:t>
            </a:r>
            <a:r>
              <a:rPr b="1" lang="en"/>
              <a:t>approximately correct</a:t>
            </a:r>
            <a:r>
              <a:rPr lang="en"/>
              <a:t> if its true error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1b: State Space Search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1171" name="Google Shape;1171;p1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independent training data, for the probability of classifier to be approximately correct to be at least δ, the number of training samples </a:t>
            </a:r>
            <a:r>
              <a:rPr i="1" lang="en"/>
              <a:t>N</a:t>
            </a:r>
            <a:r>
              <a:rPr lang="en"/>
              <a:t> needs to be at least </a:t>
            </a:r>
            <a:r>
              <a:rPr i="1" lang="en"/>
              <a:t>N</a:t>
            </a:r>
            <a:r>
              <a:rPr lang="en"/>
              <a:t> ≥ (–ln δ + ln |H|) / ε</a:t>
            </a:r>
            <a:endParaRPr/>
          </a:p>
          <a:p>
            <a:pPr indent="-342900" lvl="0" marL="457200" rtl="0" algn="l">
              <a:spcBef>
                <a:spcPts val="0"/>
              </a:spcBef>
              <a:spcAft>
                <a:spcPts val="0"/>
              </a:spcAft>
              <a:buSzPts val="1800"/>
              <a:buChar char="●"/>
            </a:pPr>
            <a:r>
              <a:rPr lang="en"/>
              <a:t>Depends on desired error rate ε, success probability 1 – δ, and number of possible hypotheses |H|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93"/>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1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1182" name="Google Shape;1182;p1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observable state space with nondeterministic actions</a:t>
            </a:r>
            <a:endParaRPr/>
          </a:p>
          <a:p>
            <a:pPr indent="-342900" lvl="0" marL="457200" rtl="0" algn="l">
              <a:spcBef>
                <a:spcPts val="0"/>
              </a:spcBef>
              <a:spcAft>
                <a:spcPts val="0"/>
              </a:spcAft>
              <a:buSzPts val="1800"/>
              <a:buChar char="●"/>
            </a:pPr>
            <a:r>
              <a:rPr b="1" lang="en"/>
              <a:t>Transition model</a:t>
            </a:r>
            <a:r>
              <a:rPr lang="en"/>
              <a:t>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a:t>
            </a:r>
            <a:r>
              <a:rPr b="1" lang="en"/>
              <a:t>reward</a:t>
            </a:r>
            <a:r>
              <a:rPr lang="en"/>
              <a:t>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Negative rewards are </a:t>
            </a:r>
            <a:r>
              <a:rPr b="1" lang="en"/>
              <a:t>penalties</a:t>
            </a:r>
            <a:endParaRPr b="1"/>
          </a:p>
          <a:p>
            <a:pPr indent="-342900" lvl="0" marL="457200" rtl="0" algn="l">
              <a:spcBef>
                <a:spcPts val="0"/>
              </a:spcBef>
              <a:spcAft>
                <a:spcPts val="0"/>
              </a:spcAft>
              <a:buSzPts val="1800"/>
              <a:buChar char="●"/>
            </a:pPr>
            <a:r>
              <a:rPr lang="en"/>
              <a:t>State </a:t>
            </a:r>
            <a:r>
              <a:rPr lang="en"/>
              <a:t>space</a:t>
            </a:r>
            <a:r>
              <a:rPr lang="en"/>
              <a:t> may be </a:t>
            </a:r>
            <a:r>
              <a:rPr b="1" lang="en"/>
              <a:t>episodic</a:t>
            </a:r>
            <a:r>
              <a:rPr lang="en"/>
              <a:t> so that some states are </a:t>
            </a:r>
            <a:r>
              <a:rPr b="1" lang="en"/>
              <a:t>terminal</a:t>
            </a:r>
            <a:endParaRPr b="1"/>
          </a:p>
          <a:p>
            <a:pPr indent="-342900" lvl="0" marL="457200" rtl="0" algn="l">
              <a:spcBef>
                <a:spcPts val="0"/>
              </a:spcBef>
              <a:spcAft>
                <a:spcPts val="0"/>
              </a:spcAft>
              <a:buSzPts val="1800"/>
              <a:buChar char="●"/>
            </a:pPr>
            <a:r>
              <a:rPr lang="en"/>
              <a:t>Alternatively state space may contain loops and allow infinite traversal</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1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1188" name="Google Shape;1188;p1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one bit of information of whether the sum is soft or hard, along with dealer's visible upcard</a:t>
            </a:r>
            <a:endParaRPr/>
          </a:p>
          <a:p>
            <a:pPr indent="-342900" lvl="0" marL="457200" rtl="0" algn="l">
              <a:spcBef>
                <a:spcPts val="0"/>
              </a:spcBef>
              <a:spcAft>
                <a:spcPts val="0"/>
              </a:spcAft>
              <a:buSzPts val="1800"/>
              <a:buChar char="●"/>
            </a:pPr>
            <a:r>
              <a:rPr lang="en"/>
              <a:t>Same as in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(nature makes moves for dealer)</a:t>
            </a:r>
            <a:endParaRPr/>
          </a:p>
          <a:p>
            <a:pPr indent="-342900" lvl="0" marL="457200" rtl="0" algn="l">
              <a:spcBef>
                <a:spcPts val="0"/>
              </a:spcBef>
              <a:spcAft>
                <a:spcPts val="0"/>
              </a:spcAft>
              <a:buSzPts val="1800"/>
              <a:buChar char="●"/>
            </a:pPr>
            <a:r>
              <a:rPr lang="en"/>
              <a:t>Terminal state determines the reward or </a:t>
            </a:r>
            <a:r>
              <a:rPr lang="en"/>
              <a:t>penalty</a:t>
            </a:r>
            <a:r>
              <a:rPr lang="en"/>
              <a:t> by comparing the sums of player and dealer cards</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1194" name="Google Shape;1194;p1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a:t>
            </a:r>
            <a:r>
              <a:rPr b="1" lang="en"/>
              <a:t>policy</a:t>
            </a:r>
            <a:r>
              <a:rPr lang="en"/>
              <a:t>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reaching the state doesn't matter, policy can be </a:t>
            </a:r>
            <a:r>
              <a:rPr b="1" lang="en"/>
              <a:t>deterministic</a:t>
            </a:r>
            <a:r>
              <a:rPr lang="en"/>
              <a:t>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partially observable environments, against other agents, and during the training stage policies should by randomized</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1200" name="Google Shape;1200;p1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a:t>
            </a:r>
            <a:endParaRPr/>
          </a:p>
          <a:p>
            <a:pPr indent="-342900" lvl="0" marL="457200" rtl="0" algn="l">
              <a:spcBef>
                <a:spcPts val="0"/>
              </a:spcBef>
              <a:spcAft>
                <a:spcPts val="0"/>
              </a:spcAft>
              <a:buSzPts val="1800"/>
              <a:buChar char="●"/>
            </a:pPr>
            <a:r>
              <a:rPr lang="en"/>
              <a:t>Also 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 selection</a:t>
            </a:r>
            <a:endParaRPr/>
          </a:p>
        </p:txBody>
      </p:sp>
      <p:pic>
        <p:nvPicPr>
          <p:cNvPr id="1201" name="Google Shape;1201;p197"/>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1207" name="Google Shape;1207;p1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Episodic state spaces such as Blackjack are simple enough, but what about state spaces with loops that allow a potentially infinite </a:t>
            </a:r>
            <a:r>
              <a:rPr lang="en"/>
              <a:t>sum</a:t>
            </a:r>
            <a:r>
              <a:rPr lang="en"/>
              <a:t> of rewards?</a:t>
            </a:r>
            <a:endParaRPr/>
          </a:p>
          <a:p>
            <a:pPr indent="-342900" lvl="0" marL="457200" rtl="0" algn="l">
              <a:spcBef>
                <a:spcPts val="0"/>
              </a:spcBef>
              <a:spcAft>
                <a:spcPts val="0"/>
              </a:spcAft>
              <a:buSzPts val="1800"/>
              <a:buChar char="●"/>
            </a:pPr>
            <a:r>
              <a:rPr lang="en"/>
              <a:t>Must be able to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average reward of policy per finite time unit</a:t>
            </a:r>
            <a:endParaRPr/>
          </a:p>
          <a:p>
            <a:pPr indent="-342900" lvl="0" marL="457200" rtl="0" algn="l">
              <a:spcBef>
                <a:spcPts val="0"/>
              </a:spcBef>
              <a:spcAft>
                <a:spcPts val="0"/>
              </a:spcAft>
              <a:buSzPts val="1800"/>
              <a:buChar char="●"/>
            </a:pPr>
            <a:r>
              <a:rPr lang="en"/>
              <a:t>Better solution to introduce </a:t>
            </a:r>
            <a:r>
              <a:rPr b="1" lang="en"/>
              <a:t>discounting factor</a:t>
            </a:r>
            <a:r>
              <a:rPr lang="en"/>
              <a:t>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 only</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will soon work out nicely with </a:t>
            </a:r>
            <a:r>
              <a:rPr b="1" lang="en"/>
              <a:t>Bellman equations</a:t>
            </a:r>
            <a:endParaRPr b="1"/>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1213" name="Google Shape;1213;p1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a:t>
            </a:r>
            <a:r>
              <a:rPr b="1" lang="en"/>
              <a:t>utility</a:t>
            </a:r>
            <a:r>
              <a:rPr lang="en"/>
              <a:t>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baseline="-25000" lang="en"/>
              <a:t>𝛑</a:t>
            </a:r>
            <a:r>
              <a:rPr lang="en"/>
              <a:t>(</a:t>
            </a:r>
            <a:r>
              <a:rPr i="1" lang="en"/>
              <a:t>s</a:t>
            </a:r>
            <a:r>
              <a:rPr lang="en"/>
              <a:t>) of the given state </a:t>
            </a:r>
            <a:r>
              <a:rPr i="1" lang="en"/>
              <a:t>s</a:t>
            </a:r>
            <a:r>
              <a:rPr lang="en"/>
              <a:t> is the expected sum of rewards by following the policy 𝛑 starting from that state</a:t>
            </a:r>
            <a:endParaRPr/>
          </a:p>
          <a:p>
            <a:pPr indent="-342900" lvl="0" marL="457200" rtl="0" algn="l">
              <a:spcBef>
                <a:spcPts val="0"/>
              </a:spcBef>
              <a:spcAft>
                <a:spcPts val="0"/>
              </a:spcAft>
              <a:buSzPts val="1800"/>
              <a:buChar char="●"/>
            </a:pPr>
            <a:r>
              <a:rPr lang="en"/>
              <a:t>State utilities are connected to each other with </a:t>
            </a:r>
            <a:r>
              <a:rPr b="1" lang="en"/>
              <a:t>Bellman equation</a:t>
            </a:r>
            <a:br>
              <a:rPr lang="en"/>
            </a:br>
            <a:br>
              <a:rPr lang="en"/>
            </a:br>
            <a:r>
              <a:rPr lang="en"/>
              <a:t>	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Says that the utility of the state equals its local reward, plus the discounted rewards starting from the successor state after best action</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1219" name="Google Shape;1219;p2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a:t>
            </a:r>
            <a:r>
              <a:rPr b="1" lang="en"/>
              <a:t>state-action pair</a:t>
            </a:r>
            <a:r>
              <a:rPr lang="en"/>
              <a:t>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we get</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2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1225" name="Google Shape;1225;p2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Q-values are known, U-values are trivial to extract:</a:t>
            </a:r>
            <a:br>
              <a:rPr lang="en"/>
            </a:br>
            <a:br>
              <a:rPr lang="en"/>
            </a:br>
            <a:r>
              <a:rPr lang="en"/>
              <a:t>	U(s)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192" name="Google Shape;19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the agent executes the chosen action in environment, it is committed to that action, and there are no backsies</a:t>
            </a:r>
            <a:endParaRPr/>
          </a:p>
          <a:p>
            <a:pPr indent="-342900" lvl="0" marL="457200" rtl="0" algn="l">
              <a:spcBef>
                <a:spcPts val="0"/>
              </a:spcBef>
              <a:spcAft>
                <a:spcPts val="0"/>
              </a:spcAft>
              <a:buSzPts val="1800"/>
              <a:buChar char="●"/>
            </a:pPr>
            <a:r>
              <a:rPr lang="en"/>
              <a:t>Agent should c</a:t>
            </a:r>
            <a:r>
              <a:rPr lang="en"/>
              <a:t>reate a sufficiently faithful </a:t>
            </a:r>
            <a:r>
              <a:rPr b="1" lang="en"/>
              <a:t>internal model of environment</a:t>
            </a:r>
            <a:r>
              <a:rPr lang="en"/>
              <a:t> to play around with, and use that model to first explore different possibilities</a:t>
            </a:r>
            <a:endParaRPr/>
          </a:p>
          <a:p>
            <a:pPr indent="-342900" lvl="0" marL="457200" rtl="0" algn="l">
              <a:spcBef>
                <a:spcPts val="0"/>
              </a:spcBef>
              <a:spcAft>
                <a:spcPts val="0"/>
              </a:spcAft>
              <a:buSzPts val="1800"/>
              <a:buChar char="●"/>
            </a:pPr>
            <a:r>
              <a:rPr lang="en"/>
              <a:t>Abstract away the details that don't affect action selection for agent</a:t>
            </a:r>
            <a:endParaRPr/>
          </a:p>
          <a:p>
            <a:pPr indent="-342900" lvl="0" marL="457200" rtl="0" algn="l">
              <a:spcBef>
                <a:spcPts val="0"/>
              </a:spcBef>
              <a:spcAft>
                <a:spcPts val="0"/>
              </a:spcAft>
              <a:buSzPts val="1800"/>
              <a:buChar char="●"/>
            </a:pPr>
            <a:r>
              <a:rPr b="1" lang="en"/>
              <a:t>State spaces</a:t>
            </a:r>
            <a:r>
              <a:rPr lang="en"/>
              <a:t>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b="1" lang="en"/>
              <a:t>State space searching</a:t>
            </a:r>
            <a:r>
              <a:rPr lang="en"/>
              <a:t> finds the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2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1231" name="Google Shape;1231;p2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32" name="Google Shape;1232;p202"/>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203"/>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1238" name="Google Shape;1238;p2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optimal</a:t>
            </a:r>
            <a:r>
              <a:rPr lang="en"/>
              <a:t> policy </a:t>
            </a:r>
            <a:r>
              <a:rPr lang="en"/>
              <a:t>𝛑*</a:t>
            </a:r>
            <a:r>
              <a:rPr lang="en"/>
              <a:t> is sufficient for optimal action</a:t>
            </a:r>
            <a:endParaRPr/>
          </a:p>
          <a:p>
            <a:pPr indent="-342900" lvl="0" marL="457200" rtl="0" algn="l">
              <a:spcBef>
                <a:spcPts val="0"/>
              </a:spcBef>
              <a:spcAft>
                <a:spcPts val="0"/>
              </a:spcAft>
              <a:buSzPts val="1800"/>
              <a:buChar char="●"/>
            </a:pPr>
            <a:r>
              <a:rPr lang="en"/>
              <a:t>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max operator</a:t>
            </a:r>
            <a:endParaRPr/>
          </a:p>
          <a:p>
            <a:pPr indent="-342900" lvl="0" marL="457200" rtl="0" algn="l">
              <a:spcBef>
                <a:spcPts val="0"/>
              </a:spcBef>
              <a:spcAft>
                <a:spcPts val="0"/>
              </a:spcAft>
              <a:buSzPts val="1800"/>
              <a:buChar char="●"/>
            </a:pPr>
            <a:r>
              <a:rPr lang="en"/>
              <a:t>Can't solve this directly as a system of linear equations</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2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1244" name="Google Shape;1244;p2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a:t>
            </a:r>
            <a:r>
              <a:rPr b="1" lang="en"/>
              <a:t>dynamic programming</a:t>
            </a:r>
            <a:r>
              <a:rPr lang="en"/>
              <a:t> fashion</a:t>
            </a:r>
            <a:endParaRPr/>
          </a:p>
          <a:p>
            <a:pPr indent="-342900" lvl="0" marL="457200" rtl="0" algn="l">
              <a:spcBef>
                <a:spcPts val="0"/>
              </a:spcBef>
              <a:spcAft>
                <a:spcPts val="0"/>
              </a:spcAft>
              <a:buSzPts val="1800"/>
              <a:buChar char="●"/>
            </a:pPr>
            <a:r>
              <a:rPr lang="en"/>
              <a:t>Sort the states in some </a:t>
            </a:r>
            <a:r>
              <a:rPr lang="en"/>
              <a:t>topological</a:t>
            </a:r>
            <a:r>
              <a:rPr lang="en"/>
              <a:t> order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all states in this order</a:t>
            </a:r>
            <a:endParaRPr/>
          </a:p>
          <a:p>
            <a:pPr indent="-342900" lvl="0" marL="457200" rtl="0" algn="l">
              <a:spcBef>
                <a:spcPts val="0"/>
              </a:spcBef>
              <a:spcAft>
                <a:spcPts val="0"/>
              </a:spcAft>
              <a:buSzPts val="1800"/>
              <a:buChar char="●"/>
            </a:pPr>
            <a:r>
              <a:rPr lang="en"/>
              <a:t>When the loop arrives to look at state </a:t>
            </a:r>
            <a:r>
              <a:rPr i="1" lang="en"/>
              <a:t>s</a:t>
            </a:r>
            <a:r>
              <a:rPr lang="en"/>
              <a:t>, the utility U(</a:t>
            </a:r>
            <a:r>
              <a:rPr i="1" lang="en"/>
              <a:t>s</a:t>
            </a:r>
            <a:r>
              <a:rPr lang="en"/>
              <a:t>') for all its possible successor states has already been computed</a:t>
            </a:r>
            <a:endParaRPr/>
          </a:p>
          <a:p>
            <a:pPr indent="-342900" lvl="0" marL="457200" rtl="0" algn="l">
              <a:spcBef>
                <a:spcPts val="0"/>
              </a:spcBef>
              <a:spcAft>
                <a:spcPts val="0"/>
              </a:spcAft>
              <a:buSzPts val="1800"/>
              <a:buChar char="●"/>
            </a:pPr>
            <a:r>
              <a:rPr lang="en"/>
              <a:t>Can now compute U(</a:t>
            </a:r>
            <a:r>
              <a:rPr i="1" lang="en"/>
              <a:t>s</a:t>
            </a:r>
            <a:r>
              <a:rPr lang="en"/>
              <a:t>) on the spot from Bellman equation</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2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1250" name="Google Shape;1250;p2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2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1256" name="Google Shape;1256;p2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need an exponential number of steps to converge</a:t>
            </a:r>
            <a:endParaRPr/>
          </a:p>
          <a:p>
            <a:pPr indent="-342900" lvl="0" marL="457200" rtl="0" algn="l">
              <a:spcBef>
                <a:spcPts val="0"/>
              </a:spcBef>
              <a:spcAft>
                <a:spcPts val="0"/>
              </a:spcAft>
              <a:buSzPts val="1800"/>
              <a:buChar char="●"/>
            </a:pPr>
            <a:r>
              <a:rPr lang="en"/>
              <a:t>The essential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b in some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2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1262" name="Google Shape;1262;p2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 not necessarily optimal</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U(</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Use your favourite linear algebra solver to solve U(</a:t>
            </a:r>
            <a:r>
              <a:rPr i="1" lang="en"/>
              <a:t>s</a:t>
            </a:r>
            <a:r>
              <a:rPr lang="en"/>
              <a:t>)</a:t>
            </a:r>
            <a:br>
              <a:rPr lang="en"/>
            </a:b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2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1268" name="Google Shape;1268;p2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powerful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2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1274" name="Google Shape;1274;p2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a:t>
            </a:r>
            <a:r>
              <a:rPr b="1" lang="en"/>
              <a:t>policy evaluation</a:t>
            </a:r>
            <a:r>
              <a:rPr lang="en"/>
              <a:t> and </a:t>
            </a:r>
            <a:r>
              <a:rPr b="1" lang="en"/>
              <a:t>policy improvement</a:t>
            </a:r>
            <a:r>
              <a:rPr lang="en"/>
              <a: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greedy)</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2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1280" name="Google Shape;1280;p2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81" name="Google Shape;1281;p210"/>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2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1287" name="Google Shape;1287;p2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1a: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Famous State Spaces</a:t>
            </a:r>
            <a:endParaRPr/>
          </a:p>
        </p:txBody>
      </p:sp>
      <p:sp>
        <p:nvSpPr>
          <p:cNvPr id="198" name="Google Shape;19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199" name="Google Shape;199;p32"/>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200" name="Google Shape;200;p32"/>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2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1293" name="Google Shape;1293;p2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b="1" lang="en"/>
              <a:t>Model-free reinforcement learning</a:t>
            </a:r>
            <a:r>
              <a:rPr lang="en"/>
              <a:t> techniques use this </a:t>
            </a:r>
            <a:r>
              <a:rPr lang="en"/>
              <a:t>information</a:t>
            </a:r>
            <a:r>
              <a:rPr lang="en"/>
              <a:t> only implicitly, converging to optimal policies without creating any explicit T or R tables along the way</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2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1299" name="Google Shape;1299;p2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get to start at any state</a:t>
            </a:r>
            <a:endParaRPr/>
          </a:p>
          <a:p>
            <a:pPr indent="-342900" lvl="0" marL="457200" rtl="0" algn="l">
              <a:spcBef>
                <a:spcPts val="0"/>
              </a:spcBef>
              <a:spcAft>
                <a:spcPts val="0"/>
              </a:spcAft>
              <a:buSzPts val="1800"/>
              <a:buChar char="●"/>
            </a:pPr>
            <a:r>
              <a:rPr lang="en"/>
              <a:t>Generate a large number of training samples following the policy 𝛑</a:t>
            </a:r>
            <a:endParaRPr/>
          </a:p>
          <a:p>
            <a:pPr indent="-342900" lvl="0" marL="457200" rtl="0" algn="l">
              <a:spcBef>
                <a:spcPts val="0"/>
              </a:spcBef>
              <a:spcAft>
                <a:spcPts val="0"/>
              </a:spcAft>
              <a:buSzPts val="1800"/>
              <a:buChar char="●"/>
            </a:pPr>
            <a:r>
              <a:rPr lang="en"/>
              <a:t>After generating training examples, 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2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1305" name="Google Shape;1305;p2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a:t>
            </a:r>
            <a:r>
              <a:rPr b="1" lang="en"/>
              <a:t>temporal </a:t>
            </a:r>
            <a:r>
              <a:rPr b="1" lang="en"/>
              <a:t>difference</a:t>
            </a:r>
            <a:r>
              <a:rPr b="1" lang="en"/>
              <a:t> learning</a:t>
            </a:r>
            <a:r>
              <a:rPr lang="en"/>
              <a:t>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a:t>
            </a:r>
            <a:r>
              <a:rPr b="1" lang="en"/>
              <a:t>learning rate</a:t>
            </a:r>
            <a:r>
              <a:rPr lang="en"/>
              <a:t> of TD-algorithm</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2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1311" name="Google Shape;1311;p2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b="1" lang="en"/>
              <a:t>Active reinforcement learning</a:t>
            </a:r>
            <a:r>
              <a:rPr lang="en"/>
              <a:t>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a:p>
          <a:p>
            <a:pPr indent="-342900" lvl="0" marL="457200" rtl="0" algn="l">
              <a:spcBef>
                <a:spcPts val="0"/>
              </a:spcBef>
              <a:spcAft>
                <a:spcPts val="0"/>
              </a:spcAft>
              <a:buSzPts val="1800"/>
              <a:buChar char="●"/>
            </a:pPr>
            <a:r>
              <a:rPr lang="en"/>
              <a:t>Further training </a:t>
            </a:r>
            <a:r>
              <a:rPr lang="en"/>
              <a:t>samples generated using this updated policy</a:t>
            </a:r>
            <a:endParaRPr/>
          </a:p>
          <a:p>
            <a:pPr indent="0" lvl="0" marL="0" rtl="0" algn="l">
              <a:spcBef>
                <a:spcPts val="1200"/>
              </a:spcBef>
              <a:spcAft>
                <a:spcPts val="1200"/>
              </a:spcAft>
              <a:buNone/>
            </a:pPr>
            <a:r>
              <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2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1317" name="Google Shape;1317;p2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ε, and a random action with </a:t>
            </a:r>
            <a:r>
              <a:rPr lang="en"/>
              <a:t>probability</a:t>
            </a:r>
            <a:r>
              <a:rPr lang="en"/>
              <a:t> 1– ε</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2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Action Selection</a:t>
            </a:r>
            <a:endParaRPr/>
          </a:p>
        </p:txBody>
      </p:sp>
      <p:sp>
        <p:nvSpPr>
          <p:cNvPr id="1323" name="Google Shape;1323;p2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Softmax</a:t>
            </a:r>
            <a:r>
              <a:rPr lang="en"/>
              <a:t> is an easy way to choose randomly from different actions so that actions that currently seem better have a higher chance of being chosen</a:t>
            </a:r>
            <a:endParaRPr/>
          </a:p>
          <a:p>
            <a:pPr indent="-342900" lvl="0" marL="457200" rtl="0" algn="l">
              <a:spcBef>
                <a:spcPts val="0"/>
              </a:spcBef>
              <a:spcAft>
                <a:spcPts val="0"/>
              </a:spcAft>
              <a:buSzPts val="1800"/>
              <a:buChar char="●"/>
            </a:pPr>
            <a:r>
              <a:rPr lang="en"/>
              <a:t>Technically, should be called "soft argmax", instead of "softmax"</a:t>
            </a:r>
            <a:endParaRPr/>
          </a:p>
          <a:p>
            <a:pPr indent="-342900" lvl="0" marL="457200" rtl="0" algn="l">
              <a:spcBef>
                <a:spcPts val="0"/>
              </a:spcBef>
              <a:spcAft>
                <a:spcPts val="0"/>
              </a:spcAft>
              <a:buSzPts val="1800"/>
              <a:buChar char="●"/>
            </a:pPr>
            <a:r>
              <a:rPr lang="en"/>
              <a:t>Action </a:t>
            </a:r>
            <a:r>
              <a:rPr i="1" lang="en"/>
              <a:t>a</a:t>
            </a:r>
            <a:r>
              <a:rPr lang="en"/>
              <a:t> whose current value estimate is Q(</a:t>
            </a:r>
            <a:r>
              <a:rPr i="1" lang="en"/>
              <a:t>s</a:t>
            </a:r>
            <a:r>
              <a:rPr lang="en"/>
              <a:t>, </a:t>
            </a:r>
            <a:r>
              <a:rPr i="1" lang="en"/>
              <a:t>a</a:t>
            </a:r>
            <a:r>
              <a:rPr lang="en"/>
              <a:t>) is chosen with probability</a:t>
            </a:r>
            <a:br>
              <a:rPr lang="en"/>
            </a:br>
            <a:br>
              <a:rPr lang="en"/>
            </a:br>
            <a:r>
              <a:rPr lang="en"/>
              <a:t>	e</a:t>
            </a:r>
            <a:r>
              <a:rPr baseline="30000" i="1" lang="en"/>
              <a:t>β</a:t>
            </a:r>
            <a:r>
              <a:rPr baseline="30000" lang="en"/>
              <a:t>Q(</a:t>
            </a:r>
            <a:r>
              <a:rPr baseline="30000" i="1" lang="en"/>
              <a:t>s</a:t>
            </a:r>
            <a:r>
              <a:rPr baseline="30000" lang="en"/>
              <a:t>, </a:t>
            </a:r>
            <a:r>
              <a:rPr baseline="30000" i="1" lang="en"/>
              <a:t>a</a:t>
            </a:r>
            <a:r>
              <a:rPr baseline="30000" lang="en"/>
              <a:t>)</a:t>
            </a:r>
            <a:r>
              <a:rPr lang="en"/>
              <a:t> / ∑</a:t>
            </a:r>
            <a:r>
              <a:rPr baseline="-25000" lang="en"/>
              <a:t>a'</a:t>
            </a:r>
            <a:r>
              <a:rPr lang="en"/>
              <a:t> </a:t>
            </a:r>
            <a:r>
              <a:rPr lang="en"/>
              <a:t>e</a:t>
            </a:r>
            <a:r>
              <a:rPr baseline="30000" i="1" lang="en"/>
              <a:t>β</a:t>
            </a:r>
            <a:r>
              <a:rPr baseline="30000" lang="en"/>
              <a:t>Q(</a:t>
            </a:r>
            <a:r>
              <a:rPr baseline="30000" i="1" lang="en"/>
              <a:t>s</a:t>
            </a:r>
            <a:r>
              <a:rPr baseline="30000" lang="en"/>
              <a:t>, </a:t>
            </a:r>
            <a:r>
              <a:rPr baseline="30000" i="1" lang="en"/>
              <a:t>a'</a:t>
            </a:r>
            <a:r>
              <a:rPr baseline="30000" lang="en"/>
              <a:t>)</a:t>
            </a:r>
            <a:br>
              <a:rPr baseline="30000" lang="en"/>
            </a:br>
            <a:endParaRPr/>
          </a:p>
          <a:p>
            <a:pPr indent="-342900" lvl="0" marL="457200" rtl="0" algn="l">
              <a:spcBef>
                <a:spcPts val="0"/>
              </a:spcBef>
              <a:spcAft>
                <a:spcPts val="0"/>
              </a:spcAft>
              <a:buSzPts val="1800"/>
              <a:buChar char="●"/>
            </a:pPr>
            <a:r>
              <a:rPr lang="en"/>
              <a:t>Starting with β close to zero makes distribution more uniform</a:t>
            </a:r>
            <a:endParaRPr/>
          </a:p>
          <a:p>
            <a:pPr indent="-342900" lvl="0" marL="457200" rtl="0" algn="l">
              <a:spcBef>
                <a:spcPts val="0"/>
              </a:spcBef>
              <a:spcAft>
                <a:spcPts val="0"/>
              </a:spcAft>
              <a:buSzPts val="1800"/>
              <a:buChar char="●"/>
            </a:pPr>
            <a:r>
              <a:rPr lang="en"/>
              <a:t>Larger values of β over time make distribution approach argmax</a:t>
            </a:r>
            <a:endParaRPr b="1"/>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2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1329" name="Google Shape;1329;p2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a:t>
            </a:r>
            <a:r>
              <a:rPr b="1" lang="en"/>
              <a:t>temporal difference update</a:t>
            </a:r>
            <a:r>
              <a:rPr lang="en"/>
              <a:t> to state-action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a:t>
            </a:r>
            <a:r>
              <a:rPr b="1" lang="en"/>
              <a:t>SARSA rule</a:t>
            </a:r>
            <a:r>
              <a:rPr lang="en"/>
              <a:t> looks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2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Temporal Difference</a:t>
            </a:r>
            <a:endParaRPr/>
          </a:p>
        </p:txBody>
      </p:sp>
      <p:sp>
        <p:nvSpPr>
          <p:cNvPr id="1335" name="Google Shape;1335;p2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state spaces where all rewards and penalties come in the end, adjusting Q-values using just one step lookahead makes these values converge slowly</a:t>
            </a:r>
            <a:endParaRPr/>
          </a:p>
          <a:p>
            <a:pPr indent="-342900" lvl="0" marL="457200" rtl="0" algn="l">
              <a:spcBef>
                <a:spcPts val="0"/>
              </a:spcBef>
              <a:spcAft>
                <a:spcPts val="0"/>
              </a:spcAft>
              <a:buSzPts val="1800"/>
              <a:buChar char="●"/>
            </a:pPr>
            <a:r>
              <a:rPr lang="en"/>
              <a:t>Generalize the temporal difference formula to look </a:t>
            </a:r>
            <a:r>
              <a:rPr i="1" lang="en"/>
              <a:t>k</a:t>
            </a:r>
            <a:r>
              <a:rPr lang="en"/>
              <a:t> steps ahead</a:t>
            </a:r>
            <a:endParaRPr/>
          </a:p>
          <a:p>
            <a:pPr indent="-342900" lvl="0" marL="457200" rtl="0" algn="l">
              <a:spcBef>
                <a:spcPts val="0"/>
              </a:spcBef>
              <a:spcAft>
                <a:spcPts val="0"/>
              </a:spcAft>
              <a:buSzPts val="1800"/>
              <a:buChar char="●"/>
            </a:pPr>
            <a:r>
              <a:rPr lang="en"/>
              <a:t>Normal temporal difference special case of this with </a:t>
            </a:r>
            <a:r>
              <a:rPr i="1" lang="en"/>
              <a:t>k</a:t>
            </a:r>
            <a:r>
              <a:rPr lang="en"/>
              <a:t> = 1</a:t>
            </a:r>
            <a:endParaRPr/>
          </a:p>
          <a:p>
            <a:pPr indent="-342900" lvl="0" marL="457200" rtl="0" algn="l">
              <a:spcBef>
                <a:spcPts val="0"/>
              </a:spcBef>
              <a:spcAft>
                <a:spcPts val="0"/>
              </a:spcAft>
              <a:buSzPts val="1800"/>
              <a:buChar char="●"/>
            </a:pPr>
            <a:r>
              <a:rPr lang="en"/>
              <a:t>Rewrite the Bellman update </a:t>
            </a:r>
            <a:r>
              <a:rPr lang="en"/>
              <a:t>formula to adjust Q(</a:t>
            </a:r>
            <a:r>
              <a:rPr i="1" lang="en"/>
              <a:t>s</a:t>
            </a:r>
            <a:r>
              <a:rPr lang="en"/>
              <a:t>, </a:t>
            </a:r>
            <a:r>
              <a:rPr i="1" lang="en"/>
              <a:t>a</a:t>
            </a:r>
            <a:r>
              <a:rPr lang="en"/>
              <a:t>) towards the sum of next </a:t>
            </a:r>
            <a:r>
              <a:rPr i="1" lang="en"/>
              <a:t>k</a:t>
            </a:r>
            <a:r>
              <a:rPr lang="en"/>
              <a:t> rewards plus the value of action taken </a:t>
            </a:r>
            <a:r>
              <a:rPr i="1" lang="en"/>
              <a:t>k</a:t>
            </a:r>
            <a:r>
              <a:rPr lang="en"/>
              <a:t> steps from the current state</a:t>
            </a:r>
            <a:endParaRPr/>
          </a:p>
          <a:p>
            <a:pPr indent="-342900" lvl="0" marL="457200" rtl="0" algn="l">
              <a:spcBef>
                <a:spcPts val="0"/>
              </a:spcBef>
              <a:spcAft>
                <a:spcPts val="0"/>
              </a:spcAft>
              <a:buSzPts val="1800"/>
              <a:buChar char="●"/>
            </a:pPr>
            <a:r>
              <a:rPr lang="en"/>
              <a:t>Generalization TD(λ) uses </a:t>
            </a:r>
            <a:r>
              <a:rPr b="1" lang="en"/>
              <a:t>exponentially decaying</a:t>
            </a:r>
            <a:r>
              <a:rPr lang="en"/>
              <a:t> weights for summing up the rewards ahead in the training sequence</a:t>
            </a:r>
            <a:endParaRPr/>
          </a:p>
          <a:p>
            <a:pPr indent="-342900" lvl="0" marL="457200" rtl="0" algn="l">
              <a:spcBef>
                <a:spcPts val="0"/>
              </a:spcBef>
              <a:spcAft>
                <a:spcPts val="0"/>
              </a:spcAft>
              <a:buSzPts val="1800"/>
              <a:buChar char="●"/>
            </a:pPr>
            <a:r>
              <a:rPr lang="en"/>
              <a:t>Parameter λ is in range [0, 1], easy update rule</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2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Shaping</a:t>
            </a:r>
            <a:endParaRPr/>
          </a:p>
        </p:txBody>
      </p:sp>
      <p:sp>
        <p:nvSpPr>
          <p:cNvPr id="1341" name="Google Shape;1341;p2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analogous to using a heuristic </a:t>
            </a:r>
            <a:r>
              <a:rPr lang="en"/>
              <a:t>function</a:t>
            </a:r>
            <a:r>
              <a:rPr lang="en"/>
              <a:t> in A* state space search</a:t>
            </a:r>
            <a:endParaRPr/>
          </a:p>
          <a:p>
            <a:pPr indent="-342900" lvl="0" marL="457200" rtl="0" algn="l">
              <a:spcBef>
                <a:spcPts val="0"/>
              </a:spcBef>
              <a:spcAft>
                <a:spcPts val="0"/>
              </a:spcAft>
              <a:buSzPts val="1800"/>
              <a:buChar char="●"/>
            </a:pPr>
            <a:r>
              <a:rPr lang="en"/>
              <a:t>Uses background knowledge to speed up searching for the optimal policy</a:t>
            </a:r>
            <a:endParaRPr/>
          </a:p>
          <a:p>
            <a:pPr indent="-342900" lvl="0" marL="457200" rtl="0" algn="l">
              <a:spcBef>
                <a:spcPts val="0"/>
              </a:spcBef>
              <a:spcAft>
                <a:spcPts val="0"/>
              </a:spcAft>
              <a:buSzPts val="1800"/>
              <a:buChar char="●"/>
            </a:pPr>
            <a:r>
              <a:rPr lang="en"/>
              <a:t>Define a potential function Φ(</a:t>
            </a:r>
            <a:r>
              <a:rPr i="1" lang="en"/>
              <a:t>s</a:t>
            </a:r>
            <a:r>
              <a:rPr lang="en"/>
              <a:t>) for states to guesstimate how good they are</a:t>
            </a:r>
            <a:endParaRPr/>
          </a:p>
          <a:p>
            <a:pPr indent="-342900" lvl="0" marL="457200" rtl="0" algn="l">
              <a:spcBef>
                <a:spcPts val="0"/>
              </a:spcBef>
              <a:spcAft>
                <a:spcPts val="0"/>
              </a:spcAft>
              <a:buSzPts val="1800"/>
              <a:buChar char="●"/>
            </a:pPr>
            <a:r>
              <a:rPr lang="en"/>
              <a:t>This potential function should reflect the features of the current state</a:t>
            </a:r>
            <a:endParaRPr/>
          </a:p>
          <a:p>
            <a:pPr indent="-342900" lvl="0" marL="457200" rtl="0" algn="l">
              <a:spcBef>
                <a:spcPts val="0"/>
              </a:spcBef>
              <a:spcAft>
                <a:spcPts val="0"/>
              </a:spcAft>
              <a:buSzPts val="1800"/>
              <a:buChar char="●"/>
            </a:pPr>
            <a:r>
              <a:rPr lang="en"/>
              <a:t>Instead of </a:t>
            </a:r>
            <a:r>
              <a:rPr lang="en"/>
              <a:t>transition</a:t>
            </a:r>
            <a:r>
              <a:rPr lang="en"/>
              <a:t> reward </a:t>
            </a:r>
            <a:r>
              <a:rPr lang="en"/>
              <a:t>function</a:t>
            </a:r>
            <a:r>
              <a:rPr lang="en"/>
              <a:t> R(</a:t>
            </a:r>
            <a:r>
              <a:rPr i="1" lang="en"/>
              <a:t>s</a:t>
            </a:r>
            <a:r>
              <a:rPr lang="en"/>
              <a:t>, </a:t>
            </a:r>
            <a:r>
              <a:rPr i="1" lang="en"/>
              <a:t>a</a:t>
            </a:r>
            <a:r>
              <a:rPr lang="en"/>
              <a:t>, </a:t>
            </a:r>
            <a:r>
              <a:rPr i="1" lang="en"/>
              <a:t>s</a:t>
            </a:r>
            <a:r>
              <a:rPr lang="en"/>
              <a:t>), use R(</a:t>
            </a:r>
            <a:r>
              <a:rPr i="1" lang="en"/>
              <a:t>s</a:t>
            </a:r>
            <a:r>
              <a:rPr lang="en"/>
              <a:t>, </a:t>
            </a:r>
            <a:r>
              <a:rPr i="1" lang="en"/>
              <a:t>a</a:t>
            </a:r>
            <a:r>
              <a:rPr lang="en"/>
              <a:t>, </a:t>
            </a:r>
            <a:r>
              <a:rPr i="1" lang="en"/>
              <a:t>s'</a:t>
            </a:r>
            <a:r>
              <a:rPr lang="en"/>
              <a:t>) + </a:t>
            </a:r>
            <a:r>
              <a:rPr lang="en"/>
              <a:t>𝛾Φ(</a:t>
            </a:r>
            <a:r>
              <a:rPr i="1" lang="en"/>
              <a:t>s'</a:t>
            </a:r>
            <a:r>
              <a:rPr lang="en"/>
              <a:t>) – </a:t>
            </a:r>
            <a:r>
              <a:rPr lang="en"/>
              <a:t>Φ(</a:t>
            </a:r>
            <a:r>
              <a:rPr i="1" lang="en"/>
              <a:t>s</a:t>
            </a:r>
            <a:r>
              <a:rPr lang="en"/>
              <a:t>)</a:t>
            </a:r>
            <a:endParaRPr/>
          </a:p>
          <a:p>
            <a:pPr indent="-342900" lvl="0" marL="457200" rtl="0" algn="l">
              <a:spcBef>
                <a:spcPts val="0"/>
              </a:spcBef>
              <a:spcAft>
                <a:spcPts val="0"/>
              </a:spcAft>
              <a:buSzPts val="1800"/>
              <a:buChar char="●"/>
            </a:pPr>
            <a:r>
              <a:rPr lang="en"/>
              <a:t>It can be proven that the optimal policy found using such modified rewards will still be optimal under the original reward function</a:t>
            </a:r>
            <a:endParaRPr/>
          </a:p>
          <a:p>
            <a:pPr indent="-342900" lvl="0" marL="457200" rtl="0" algn="l">
              <a:spcBef>
                <a:spcPts val="0"/>
              </a:spcBef>
              <a:spcAft>
                <a:spcPts val="0"/>
              </a:spcAft>
              <a:buSzPts val="1800"/>
              <a:buChar char="●"/>
            </a:pPr>
            <a:r>
              <a:rPr lang="en"/>
              <a:t>However, the search for </a:t>
            </a:r>
            <a:r>
              <a:rPr lang="en"/>
              <a:t>optimal policy will now converge faster, assuming that the potential function Φ contains useful information</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2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1347" name="Google Shape;1347;p2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all possible states</a:t>
            </a:r>
            <a:endParaRPr/>
          </a:p>
          <a:p>
            <a:pPr indent="-342900" lvl="0" marL="457200" rtl="0" algn="l">
              <a:spcBef>
                <a:spcPts val="0"/>
              </a:spcBef>
              <a:spcAft>
                <a:spcPts val="0"/>
              </a:spcAft>
              <a:buSzPts val="1800"/>
              <a:buChar char="●"/>
            </a:pPr>
            <a:r>
              <a:rPr lang="en"/>
              <a:t>Must generalize the knowledge acquired in the visited states to unseen states that are in some sense "similar" to those visited states</a:t>
            </a:r>
            <a:endParaRPr/>
          </a:p>
          <a:p>
            <a:pPr indent="-342900" lvl="0" marL="457200" rtl="0" algn="l">
              <a:spcBef>
                <a:spcPts val="0"/>
              </a:spcBef>
              <a:spcAft>
                <a:spcPts val="0"/>
              </a:spcAft>
              <a:buSzPts val="1800"/>
              <a:buChar char="●"/>
            </a:pPr>
            <a:r>
              <a:rPr lang="en"/>
              <a:t>Project a complex state into a smaller </a:t>
            </a:r>
            <a:r>
              <a:rPr b="1" lang="en"/>
              <a:t>feature vector</a:t>
            </a:r>
            <a:endParaRPr b="1"/>
          </a:p>
          <a:p>
            <a:pPr indent="-342900" lvl="0" marL="457200" rtl="0" algn="l">
              <a:spcBef>
                <a:spcPts val="0"/>
              </a:spcBef>
              <a:spcAft>
                <a:spcPts val="0"/>
              </a:spcAft>
              <a:buSzPts val="1800"/>
              <a:buChar char="●"/>
            </a:pPr>
            <a:r>
              <a:rPr lang="en"/>
              <a:t>Use a neural network or similar </a:t>
            </a:r>
            <a:r>
              <a:rPr b="1" lang="en"/>
              <a:t>function approximator</a:t>
            </a:r>
            <a:r>
              <a:rPr lang="en"/>
              <a:t> to estimate the utility of the state based on this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vs. Nodes</a:t>
            </a:r>
            <a:endParaRPr/>
          </a:p>
        </p:txBody>
      </p:sp>
      <p:sp>
        <p:nvSpPr>
          <p:cNvPr id="206" name="Google Shape;20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the distinguish between </a:t>
            </a:r>
            <a:r>
              <a:rPr b="1" lang="en"/>
              <a:t>states</a:t>
            </a:r>
            <a:r>
              <a:rPr lang="en"/>
              <a:t> in the state space that models the environment, versus the </a:t>
            </a:r>
            <a:r>
              <a:rPr b="1" lang="en"/>
              <a:t>nodes</a:t>
            </a:r>
            <a:r>
              <a:rPr lang="en"/>
              <a:t> constructed in the search tree</a:t>
            </a:r>
            <a:endParaRPr/>
          </a:p>
          <a:p>
            <a:pPr indent="-342900" lvl="0" marL="457200" rtl="0" algn="l">
              <a:spcBef>
                <a:spcPts val="0"/>
              </a:spcBef>
              <a:spcAft>
                <a:spcPts val="0"/>
              </a:spcAft>
              <a:buSzPts val="1800"/>
              <a:buChar char="●"/>
            </a:pPr>
            <a:r>
              <a:rPr lang="en"/>
              <a:t>Nodes correspond to paths in state space from start state to current state</a:t>
            </a:r>
            <a:endParaRPr/>
          </a:p>
          <a:p>
            <a:pPr indent="-342900" lvl="0" marL="457200" rtl="0" algn="l">
              <a:spcBef>
                <a:spcPts val="0"/>
              </a:spcBef>
              <a:spcAft>
                <a:spcPts val="0"/>
              </a:spcAft>
              <a:buSzPts val="1800"/>
              <a:buChar char="●"/>
            </a:pPr>
            <a:r>
              <a:rPr lang="en"/>
              <a:t>Unless the state space is already a tree, the same state can appear multiple times as search tree nodes</a:t>
            </a:r>
            <a:endParaRPr/>
          </a:p>
          <a:p>
            <a:pPr indent="-342900" lvl="0" marL="457200" rtl="0" algn="l">
              <a:spcBef>
                <a:spcPts val="0"/>
              </a:spcBef>
              <a:spcAft>
                <a:spcPts val="0"/>
              </a:spcAft>
              <a:buSzPts val="1800"/>
              <a:buChar char="●"/>
            </a:pPr>
            <a:r>
              <a:rPr lang="en"/>
              <a:t>Each node has a well-defined </a:t>
            </a:r>
            <a:r>
              <a:rPr b="1" lang="en"/>
              <a:t>distance</a:t>
            </a:r>
            <a:r>
              <a:rPr lang="en"/>
              <a:t> from start node</a:t>
            </a:r>
            <a:endParaRPr/>
          </a:p>
          <a:p>
            <a:pPr indent="-342900" lvl="0" marL="457200" rtl="0" algn="l">
              <a:spcBef>
                <a:spcPts val="0"/>
              </a:spcBef>
              <a:spcAft>
                <a:spcPts val="0"/>
              </a:spcAft>
              <a:buSzPts val="1800"/>
              <a:buChar char="●"/>
            </a:pPr>
            <a:r>
              <a:rPr lang="en"/>
              <a:t>Root node of the tree corresponds to empty path from start state to itself</a:t>
            </a:r>
            <a:endParaRPr/>
          </a:p>
          <a:p>
            <a:pPr indent="-342900" lvl="0" marL="457200" rtl="0" algn="l">
              <a:spcBef>
                <a:spcPts val="0"/>
              </a:spcBef>
              <a:spcAft>
                <a:spcPts val="0"/>
              </a:spcAft>
              <a:buSzPts val="1800"/>
              <a:buChar char="●"/>
            </a:pPr>
            <a:r>
              <a:rPr lang="en"/>
              <a:t>If some node corresponds to path ɑ in state space, its child node reached with the action </a:t>
            </a:r>
            <a:r>
              <a:rPr i="1" lang="en"/>
              <a:t>a</a:t>
            </a:r>
            <a:r>
              <a:rPr lang="en"/>
              <a:t> corresponds to path ɑ</a:t>
            </a:r>
            <a:r>
              <a:rPr i="1" lang="en"/>
              <a:t>a</a:t>
            </a:r>
            <a:endParaRPr i="1"/>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2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1353" name="Google Shape;1353;p2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surely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repeatedly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Converged to fixed weights after 1.5 million matches using expert-chosen features, resulting player revolutionized the theory of backgammon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212" name="Google Shape;212;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a:t>
            </a:r>
            <a:r>
              <a:rPr b="1" lang="en"/>
              <a:t>conditionally independent</a:t>
            </a:r>
            <a:r>
              <a:rPr lang="en"/>
              <a: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Past cannot affect the future without going through the present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the </a:t>
            </a:r>
            <a:r>
              <a:rPr lang="en"/>
              <a:t>environment</a:t>
            </a:r>
            <a:r>
              <a:rPr lang="en"/>
              <a:t> is fully </a:t>
            </a:r>
            <a:r>
              <a:rPr lang="en"/>
              <a:t>observable, agent doesn't need to maintain history</a:t>
            </a:r>
            <a:endParaRPr/>
          </a:p>
          <a:p>
            <a:pPr indent="-342900" lvl="0" marL="457200" rtl="0" algn="l">
              <a:spcBef>
                <a:spcPts val="0"/>
              </a:spcBef>
              <a:spcAft>
                <a:spcPts val="0"/>
              </a:spcAft>
              <a:buSzPts val="1800"/>
              <a:buChar char="●"/>
            </a:pPr>
            <a:r>
              <a:rPr lang="en"/>
              <a:t>If environment not fully observable, past state information may reveal some otherwise unseen parts of the current state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218" name="Google Shape;218;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a:t>
            </a:r>
            <a:r>
              <a:rPr b="1" lang="en"/>
              <a:t>triangle inequality</a:t>
            </a:r>
            <a:r>
              <a:rPr lang="en"/>
              <a:t>: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224" name="Google Shape;224;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would only expand the nodes actually on the shortest path </a:t>
            </a:r>
            <a:endParaRPr/>
          </a:p>
          <a:p>
            <a:pPr indent="-342900" lvl="0" marL="457200" rtl="0" algn="l">
              <a:spcBef>
                <a:spcPts val="0"/>
              </a:spcBef>
              <a:spcAft>
                <a:spcPts val="0"/>
              </a:spcAft>
              <a:buSzPts val="1800"/>
              <a:buChar char="●"/>
            </a:pPr>
            <a:r>
              <a:rPr lang="en"/>
              <a:t>Also, a more general result of optimality of A* algorithm itself</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a:t>
            </a:r>
            <a:r>
              <a:rPr b="1" lang="en"/>
              <a:t>must</a:t>
            </a:r>
            <a:r>
              <a:rPr lang="en"/>
              <a: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230" name="Google Shape;230;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a:t>
            </a:r>
            <a:r>
              <a:rPr b="1" lang="en"/>
              <a:t>policy</a:t>
            </a:r>
            <a:r>
              <a:rPr lang="en"/>
              <a:t>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241" name="Google Shape;24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a:t>
            </a:r>
            <a:r>
              <a:rPr b="1" lang="en"/>
              <a:t>other agents</a:t>
            </a:r>
            <a:r>
              <a:rPr lang="en"/>
              <a:t> with possibly conflicting interests also get to act in the same environment</a:t>
            </a:r>
            <a:endParaRPr/>
          </a:p>
          <a:p>
            <a:pPr indent="-342900" lvl="0" marL="457200" rtl="0" algn="l">
              <a:spcBef>
                <a:spcPts val="0"/>
              </a:spcBef>
              <a:spcAft>
                <a:spcPts val="0"/>
              </a:spcAft>
              <a:buSzPts val="1800"/>
              <a:buChar char="●"/>
            </a:pPr>
            <a:r>
              <a:rPr lang="en"/>
              <a:t>The enemy also gets a vote, and no battle plan survives contact with enemy</a:t>
            </a:r>
            <a:endParaRPr/>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a:t>
            </a:r>
            <a:r>
              <a:rPr b="1" lang="en"/>
              <a:t>NP-complete</a:t>
            </a:r>
            <a:r>
              <a:rPr lang="en"/>
              <a:t>, </a:t>
            </a:r>
            <a:r>
              <a:rPr lang="en"/>
              <a:t>search</a:t>
            </a:r>
            <a:r>
              <a:rPr lang="en"/>
              <a:t> problems become </a:t>
            </a:r>
            <a:r>
              <a:rPr b="1" lang="en"/>
              <a:t>PSPACE-complete</a:t>
            </a:r>
            <a:endParaRPr b="1"/>
          </a:p>
          <a:p>
            <a:pPr indent="0" lvl="0" marL="45720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247" name="Google Shape;24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two agents try to maximize their own rewards</a:t>
            </a:r>
            <a:endParaRPr/>
          </a:p>
          <a:p>
            <a:pPr indent="-342900" lvl="0" marL="457200" rtl="0" algn="l">
              <a:spcBef>
                <a:spcPts val="0"/>
              </a:spcBef>
              <a:spcAft>
                <a:spcPts val="0"/>
              </a:spcAft>
              <a:buSzPts val="1800"/>
              <a:buChar char="●"/>
            </a:pPr>
            <a:r>
              <a:rPr b="1" lang="en"/>
              <a:t>Zero-sum rewards</a:t>
            </a:r>
            <a:r>
              <a:rPr lang="en"/>
              <a:t> shared between these two agents</a:t>
            </a:r>
            <a:endParaRPr/>
          </a:p>
          <a:p>
            <a:pPr indent="-342900" lvl="0" marL="457200" rtl="0" algn="l">
              <a:spcBef>
                <a:spcPts val="0"/>
              </a:spcBef>
              <a:spcAft>
                <a:spcPts val="0"/>
              </a:spcAft>
              <a:buSzPts val="1800"/>
              <a:buChar char="●"/>
            </a:pPr>
            <a:r>
              <a:rPr b="1" lang="en"/>
              <a:t>Complete information</a:t>
            </a:r>
            <a:r>
              <a:rPr lang="en"/>
              <a:t>, </a:t>
            </a:r>
            <a:r>
              <a:rPr b="1" lang="en"/>
              <a:t>deterministic</a:t>
            </a:r>
            <a:r>
              <a:rPr lang="en"/>
              <a:t> and </a:t>
            </a:r>
            <a:r>
              <a:rPr b="1" lang="en"/>
              <a:t>fully</a:t>
            </a:r>
            <a:r>
              <a:rPr b="1" lang="en"/>
              <a:t> observable</a:t>
            </a:r>
            <a:r>
              <a:rPr lang="en"/>
              <a:t> environment</a:t>
            </a:r>
            <a:endParaRPr/>
          </a:p>
          <a:p>
            <a:pPr indent="-342900" lvl="0" marL="457200" rtl="0" algn="l">
              <a:spcBef>
                <a:spcPts val="0"/>
              </a:spcBef>
              <a:spcAft>
                <a:spcPts val="0"/>
              </a:spcAft>
              <a:buSzPts val="1800"/>
              <a:buChar char="●"/>
            </a:pPr>
            <a:r>
              <a:rPr lang="en"/>
              <a:t>Players take </a:t>
            </a:r>
            <a:r>
              <a:rPr b="1" lang="en"/>
              <a:t>alternating turns</a:t>
            </a:r>
            <a:r>
              <a:rPr lang="en"/>
              <a:t> making moves, and get to see the opponent's chosen move before they commit to their own next chosen moves</a:t>
            </a:r>
            <a:endParaRPr/>
          </a:p>
          <a:p>
            <a:pPr indent="-342900" lvl="0" marL="457200" rtl="0" algn="l">
              <a:spcBef>
                <a:spcPts val="0"/>
              </a:spcBef>
              <a:spcAft>
                <a:spcPts val="0"/>
              </a:spcAft>
              <a:buSzPts val="1800"/>
              <a:buChar char="●"/>
            </a:pPr>
            <a:r>
              <a:rPr b="1" lang="en"/>
              <a:t>Combinatorial game theory</a:t>
            </a:r>
            <a:r>
              <a:rPr lang="en"/>
              <a:t> is in theory fully solvable, in practice is not</a:t>
            </a:r>
            <a:endParaRPr/>
          </a:p>
          <a:p>
            <a:pPr indent="-342900" lvl="0" marL="457200" rtl="0" algn="l">
              <a:spcBef>
                <a:spcPts val="0"/>
              </a:spcBef>
              <a:spcAft>
                <a:spcPts val="0"/>
              </a:spcAft>
              <a:buSzPts val="1800"/>
              <a:buChar char="●"/>
            </a:pPr>
            <a:r>
              <a:rPr lang="en"/>
              <a:t>General game theory loosens all these assumptions, and needs more general </a:t>
            </a:r>
            <a:r>
              <a:rPr b="1" lang="en"/>
              <a:t>game theoretical analysis</a:t>
            </a:r>
            <a:r>
              <a:rPr lang="en"/>
              <a:t>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253" name="Google Shape;25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a:t>
            </a:r>
            <a:r>
              <a:rPr b="1" lang="en"/>
              <a:t>Nash equilibrium strategy</a:t>
            </a:r>
            <a:r>
              <a:rPr lang="en"/>
              <a:t> that maximizes the expectation for players</a:t>
            </a:r>
            <a:endParaRPr/>
          </a:p>
          <a:p>
            <a:pPr indent="-342900" lvl="0" marL="457200" rtl="0" algn="l">
              <a:spcBef>
                <a:spcPts val="0"/>
              </a:spcBef>
              <a:spcAft>
                <a:spcPts val="0"/>
              </a:spcAft>
              <a:buSzPts val="1800"/>
              <a:buChar char="●"/>
            </a:pPr>
            <a:r>
              <a:rPr lang="en"/>
              <a:t>Other players deviating from their Nash equilibrium strategies can never harm those players who stick to their own Nash equilibrium strategies</a:t>
            </a:r>
            <a:endParaRPr/>
          </a:p>
          <a:p>
            <a:pPr indent="-342900" lvl="0" marL="457200" rtl="0" algn="l">
              <a:spcBef>
                <a:spcPts val="0"/>
              </a:spcBef>
              <a:spcAft>
                <a:spcPts val="0"/>
              </a:spcAft>
              <a:buSzPts val="1800"/>
              <a:buChar char="●"/>
            </a:pPr>
            <a:r>
              <a:rPr lang="en"/>
              <a:t>In general games, Nash equilibrium strategies are </a:t>
            </a:r>
            <a:r>
              <a:rPr b="1" lang="en"/>
              <a:t>probabilistic</a:t>
            </a:r>
            <a:r>
              <a:rPr lang="en"/>
              <a:t> (for example, the game of rock-paper-scissors)</a:t>
            </a:r>
            <a:endParaRPr/>
          </a:p>
          <a:p>
            <a:pPr indent="-342900" lvl="0" marL="457200" rtl="0" algn="l">
              <a:spcBef>
                <a:spcPts val="0"/>
              </a:spcBef>
              <a:spcAft>
                <a:spcPts val="0"/>
              </a:spcAft>
              <a:buSzPts val="1800"/>
              <a:buChar char="●"/>
            </a:pPr>
            <a:r>
              <a:rPr lang="en"/>
              <a:t>For deterministic observable two-player zero-sum games, Nash equilibrium strategy collapses into a single line called the </a:t>
            </a:r>
            <a:r>
              <a:rPr b="1" lang="en"/>
              <a:t>principal variation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 of How Life Was Like Back in 2003</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rPr>
              <a:t>“Here is a heuristic for getting to someone’s house: Find the last letter we mailed you. Drive to the town in the return address. When you get to town, ask someone where our house is. Everyone knows us—someone will be glad to help you. If you can’t find anyone, call us from a public phone, and we’ll come get you.”</a:t>
            </a:r>
            <a:endParaRPr>
              <a:solidFill>
                <a:srgbClr val="222222"/>
              </a:solidFill>
              <a:highlight>
                <a:srgbClr val="FFFFFF"/>
              </a:highlight>
            </a:endParaRPr>
          </a:p>
          <a:p>
            <a:pPr indent="0" lvl="0" marL="0" rtl="0" algn="l">
              <a:spcBef>
                <a:spcPts val="1200"/>
              </a:spcBef>
              <a:spcAft>
                <a:spcPts val="0"/>
              </a:spcAft>
              <a:buNone/>
            </a:pPr>
            <a:r>
              <a:t/>
            </a:r>
            <a:endParaRPr>
              <a:solidFill>
                <a:srgbClr val="222222"/>
              </a:solidFill>
              <a:highlight>
                <a:srgbClr val="FFFFFF"/>
              </a:highlight>
            </a:endParaRPr>
          </a:p>
          <a:p>
            <a:pPr indent="457200" lvl="0" marL="0" rtl="0" algn="l">
              <a:spcBef>
                <a:spcPts val="1200"/>
              </a:spcBef>
              <a:spcAft>
                <a:spcPts val="1200"/>
              </a:spcAft>
              <a:buNone/>
            </a:pPr>
            <a:r>
              <a:rPr lang="en">
                <a:solidFill>
                  <a:srgbClr val="222222"/>
                </a:solidFill>
                <a:highlight>
                  <a:srgbClr val="FFFFFF"/>
                </a:highlight>
              </a:rPr>
              <a:t>Steve McConnell, </a:t>
            </a:r>
            <a:r>
              <a:rPr i="1" lang="en">
                <a:solidFill>
                  <a:srgbClr val="222222"/>
                </a:solidFill>
                <a:highlight>
                  <a:srgbClr val="FFFFFF"/>
                </a:highlight>
              </a:rPr>
              <a:t>Code Complete, 2nd Ed.</a:t>
            </a:r>
            <a:endParaRPr i="1">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259" name="Google Shape;25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You are simply indifferent to what the opponents do, always have a counter</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b="1" lang="en"/>
              <a:t>Trick play</a:t>
            </a:r>
            <a:r>
              <a:rPr lang="en"/>
              <a:t>: make an intentionally suboptimal move that leads to a complex situation, trusting that weaker opponent does not punish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00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Partisan and Impartial Games</a:t>
            </a:r>
            <a:endParaRPr/>
          </a:p>
        </p:txBody>
      </p:sp>
      <p:sp>
        <p:nvSpPr>
          <p:cNvPr id="265" name="Google Shape;26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games (for example, nim) are </a:t>
            </a:r>
            <a:r>
              <a:rPr b="1" lang="en"/>
              <a:t>impartial</a:t>
            </a:r>
            <a:r>
              <a:rPr lang="en"/>
              <a:t> so that on their turn, both players can make the exact same moves</a:t>
            </a:r>
            <a:endParaRPr/>
          </a:p>
          <a:p>
            <a:pPr indent="-342900" lvl="0" marL="457200" rtl="0" algn="l">
              <a:spcBef>
                <a:spcPts val="0"/>
              </a:spcBef>
              <a:spcAft>
                <a:spcPts val="0"/>
              </a:spcAft>
              <a:buSzPts val="1800"/>
              <a:buChar char="●"/>
            </a:pPr>
            <a:r>
              <a:rPr lang="en"/>
              <a:t>Opposite of </a:t>
            </a:r>
            <a:r>
              <a:rPr b="1" lang="en"/>
              <a:t>partisan</a:t>
            </a:r>
            <a:r>
              <a:rPr lang="en"/>
              <a:t> games such as checkers, chess and backgammon</a:t>
            </a:r>
            <a:endParaRPr/>
          </a:p>
          <a:p>
            <a:pPr indent="-342900" lvl="0" marL="457200" rtl="0" algn="l">
              <a:spcBef>
                <a:spcPts val="0"/>
              </a:spcBef>
              <a:spcAft>
                <a:spcPts val="0"/>
              </a:spcAft>
              <a:buSzPts val="1800"/>
              <a:buChar char="●"/>
            </a:pPr>
            <a:r>
              <a:rPr b="1" lang="en"/>
              <a:t>Sprague–Grundy theorem</a:t>
            </a:r>
            <a:r>
              <a:rPr lang="en"/>
              <a:t>: any complete information impartial game is essentially equivalent into a position in the game of </a:t>
            </a:r>
            <a:r>
              <a:rPr b="1" lang="en"/>
              <a:t>nim</a:t>
            </a:r>
            <a:endParaRPr b="1"/>
          </a:p>
          <a:p>
            <a:pPr indent="-342900" lvl="0" marL="457200" rtl="0" algn="l">
              <a:spcBef>
                <a:spcPts val="0"/>
              </a:spcBef>
              <a:spcAft>
                <a:spcPts val="0"/>
              </a:spcAft>
              <a:buSzPts val="1800"/>
              <a:buChar char="●"/>
            </a:pPr>
            <a:r>
              <a:rPr lang="en"/>
              <a:t>Some impartial games (most famously, </a:t>
            </a:r>
            <a:r>
              <a:rPr b="1" lang="en"/>
              <a:t>Chomp</a:t>
            </a:r>
            <a:r>
              <a:rPr lang="en"/>
              <a:t>) can be proven a win for first player with a nonconstructive </a:t>
            </a:r>
            <a:r>
              <a:rPr b="1" lang="en"/>
              <a:t>strategy stealing</a:t>
            </a:r>
            <a:r>
              <a:rPr lang="en"/>
              <a:t> argument</a:t>
            </a:r>
            <a:endParaRPr/>
          </a:p>
          <a:p>
            <a:pPr indent="-342900" lvl="0" marL="457200" rtl="0" algn="l">
              <a:spcBef>
                <a:spcPts val="0"/>
              </a:spcBef>
              <a:spcAft>
                <a:spcPts val="0"/>
              </a:spcAft>
              <a:buSzPts val="1800"/>
              <a:buChar char="●"/>
            </a:pPr>
            <a:r>
              <a:rPr lang="en"/>
              <a:t>If the game were a win for second player, first player starts by making the move that would have been second player's winning response</a:t>
            </a:r>
            <a:endParaRPr/>
          </a:p>
          <a:p>
            <a:pPr indent="-342900" lvl="0" marL="457200" rtl="0" algn="l">
              <a:spcBef>
                <a:spcPts val="0"/>
              </a:spcBef>
              <a:spcAft>
                <a:spcPts val="0"/>
              </a:spcAft>
              <a:buSzPts val="1800"/>
              <a:buChar char="●"/>
            </a:pPr>
            <a:r>
              <a:rPr lang="en"/>
              <a:t>Effectively "turns the tables" in the game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271" name="Google Shape;27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In poker, against player who folds too often, bluff more than optimally; against a wild bluffer, play more conservatively</a:t>
            </a:r>
            <a:endParaRPr/>
          </a:p>
          <a:p>
            <a:pPr indent="-342900" lvl="0" marL="457200" rtl="0" algn="l">
              <a:spcBef>
                <a:spcPts val="0"/>
              </a:spcBef>
              <a:spcAft>
                <a:spcPts val="0"/>
              </a:spcAft>
              <a:buSzPts val="1800"/>
              <a:buChar char="●"/>
            </a:pPr>
            <a:r>
              <a:rPr lang="en"/>
              <a:t>"When playing against an idiot, you must also play like an idiot"</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277" name="Google Shape;277;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to be maximizer and the other minimizer, as if they were stock characters in some cartoon melodrama</a:t>
            </a:r>
            <a:endParaRPr/>
          </a:p>
          <a:p>
            <a:pPr indent="-342900" lvl="0" marL="457200" rtl="0" algn="l">
              <a:spcBef>
                <a:spcPts val="0"/>
              </a:spcBef>
              <a:spcAft>
                <a:spcPts val="0"/>
              </a:spcAft>
              <a:buSzPts val="1800"/>
              <a:buChar char="●"/>
            </a:pPr>
            <a:r>
              <a:rPr b="1" lang="en"/>
              <a:t>Negamax</a:t>
            </a:r>
            <a:r>
              <a:rPr lang="en"/>
              <a:t>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283" name="Google Shape;28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either </a:t>
            </a:r>
            <a:r>
              <a:rPr b="1" lang="en"/>
              <a:t>fail high</a:t>
            </a:r>
            <a:r>
              <a:rPr lang="en"/>
              <a:t> or </a:t>
            </a:r>
            <a:r>
              <a:rPr b="1" lang="en"/>
              <a:t>fail low</a:t>
            </a:r>
            <a:endParaRPr b="1"/>
          </a:p>
          <a:p>
            <a:pPr indent="-342900" lvl="0" marL="457200" rtl="0" algn="l">
              <a:spcBef>
                <a:spcPts val="0"/>
              </a:spcBef>
              <a:spcAft>
                <a:spcPts val="0"/>
              </a:spcAft>
              <a:buSzPts val="1800"/>
              <a:buChar char="●"/>
            </a:pPr>
            <a:r>
              <a:rPr lang="en"/>
              <a:t>As noted earlier, once an action </a:t>
            </a:r>
            <a:r>
              <a:rPr i="1" lang="en"/>
              <a:t>A</a:t>
            </a:r>
            <a:r>
              <a:rPr lang="en"/>
              <a:t> is known to be better than action </a:t>
            </a:r>
            <a:r>
              <a:rPr i="1" lang="en"/>
              <a:t>B</a:t>
            </a:r>
            <a:r>
              <a:rPr lang="en"/>
              <a:t>,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a:t>
            </a:r>
            <a:r>
              <a:rPr b="1" lang="en"/>
              <a:t>null window search</a:t>
            </a:r>
            <a:r>
              <a:rPr lang="en"/>
              <a:t> to determine if the next move is better or worse</a:t>
            </a:r>
            <a:endParaRPr/>
          </a:p>
          <a:p>
            <a:pPr indent="-342900" lvl="0" marL="457200" rtl="0" algn="l">
              <a:spcBef>
                <a:spcPts val="0"/>
              </a:spcBef>
              <a:spcAft>
                <a:spcPts val="0"/>
              </a:spcAft>
              <a:buSzPts val="1800"/>
              <a:buChar char="●"/>
            </a:pPr>
            <a:r>
              <a:rPr lang="en"/>
              <a:t>Only if the next move turns out to be better, evaluate it again but for real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289" name="Google Shape;289;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all have the same value</a:t>
            </a:r>
            <a:endParaRPr/>
          </a:p>
          <a:p>
            <a:pPr indent="-342900" lvl="0" marL="457200" rtl="0" algn="l">
              <a:spcBef>
                <a:spcPts val="0"/>
              </a:spcBef>
              <a:spcAft>
                <a:spcPts val="0"/>
              </a:spcAft>
              <a:buSzPts val="1800"/>
              <a:buChar char="●"/>
            </a:pPr>
            <a:r>
              <a:rPr lang="en"/>
              <a:t>Idea: use a hash </a:t>
            </a:r>
            <a:r>
              <a:rPr b="1" lang="en"/>
              <a:t>transposition table</a:t>
            </a:r>
            <a:r>
              <a:rPr lang="en"/>
              <a:t> to remember the nodes and their values</a:t>
            </a:r>
            <a:endParaRPr/>
          </a:p>
          <a:p>
            <a:pPr indent="-342900" lvl="0" marL="457200" rtl="0" algn="l">
              <a:spcBef>
                <a:spcPts val="0"/>
              </a:spcBef>
              <a:spcAft>
                <a:spcPts val="0"/>
              </a:spcAft>
              <a:buSzPts val="1800"/>
              <a:buChar char="●"/>
            </a:pPr>
            <a:r>
              <a:rPr lang="en"/>
              <a:t>Combine this with </a:t>
            </a:r>
            <a:r>
              <a:rPr b="1" lang="en"/>
              <a:t>iterative deepening</a:t>
            </a:r>
            <a:r>
              <a:rPr lang="en"/>
              <a:t>: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295" name="Google Shape;295;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microworld</a:t>
            </a:r>
            <a:r>
              <a:rPr lang="en"/>
              <a:t>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surrounding </a:t>
            </a:r>
            <a:r>
              <a:rPr b="1" lang="en"/>
              <a:t>metagame</a:t>
            </a:r>
            <a:endParaRPr b="1"/>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a:t>
            </a:r>
            <a:r>
              <a:rPr b="1" lang="en"/>
              <a:t>Hanson's razor</a:t>
            </a:r>
            <a:r>
              <a:rPr lang="en"/>
              <a:t> (not to be confused with Hanlon's razor)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301" name="Google Shape;301;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"Each player just gets a turn at that level of recursion, </a:t>
            </a:r>
            <a:r>
              <a:rPr i="1" lang="en"/>
              <a:t>maaan</a:t>
            </a:r>
            <a:r>
              <a:rPr lang="en"/>
              <a:t>"</a:t>
            </a:r>
            <a:endParaRPr/>
          </a:p>
          <a:p>
            <a:pPr indent="-342900" lvl="0" marL="457200" rtl="0" algn="l">
              <a:spcBef>
                <a:spcPts val="0"/>
              </a:spcBef>
              <a:spcAft>
                <a:spcPts val="0"/>
              </a:spcAft>
              <a:buSzPts val="1800"/>
              <a:buChar char="●"/>
            </a:pPr>
            <a:r>
              <a:rPr lang="en"/>
              <a:t>Not true: adding a third player creates </a:t>
            </a:r>
            <a:r>
              <a:rPr b="1" lang="en"/>
              <a:t>alliances</a:t>
            </a:r>
            <a:r>
              <a:rPr lang="en"/>
              <a:t> and </a:t>
            </a:r>
            <a:r>
              <a:rPr b="1" lang="en"/>
              <a:t>kingmaker</a:t>
            </a:r>
            <a:r>
              <a:rPr lang="en"/>
              <a:t> situations</a:t>
            </a:r>
            <a:endParaRPr/>
          </a:p>
          <a:p>
            <a:pPr indent="-342900" lvl="0" marL="457200" rtl="0" algn="l">
              <a:spcBef>
                <a:spcPts val="0"/>
              </a:spcBef>
              <a:spcAft>
                <a:spcPts val="0"/>
              </a:spcAft>
              <a:buSzPts val="1800"/>
              <a:buChar char="●"/>
            </a:pPr>
            <a:r>
              <a:rPr lang="en"/>
              <a:t>Such situations can't possibly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307" name="Google Shape;307;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Nature</a:t>
            </a:r>
            <a:r>
              <a:rPr lang="en"/>
              <a:t>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never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lang="en"/>
              <a:t>Randomness in general tends to help the weaker player (consider chess vs. heads-up no limit Texas hold'em poker)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313" name="Google Shape;313;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each distribution to its </a:t>
            </a:r>
            <a:r>
              <a:rPr b="1" lang="en"/>
              <a:t>mean</a:t>
            </a:r>
            <a:endParaRPr b="1"/>
          </a:p>
          <a:p>
            <a:pPr indent="-342900" lvl="0" marL="457200" rtl="0" algn="l">
              <a:spcBef>
                <a:spcPts val="0"/>
              </a:spcBef>
              <a:spcAft>
                <a:spcPts val="0"/>
              </a:spcAft>
              <a:buSzPts val="1800"/>
              <a:buChar char="●"/>
            </a:pPr>
            <a:r>
              <a:rPr b="1" lang="en"/>
              <a:t>Expectimax</a:t>
            </a:r>
            <a:r>
              <a:rPr lang="en"/>
              <a:t> as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sufficiently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rational</a:t>
            </a:r>
            <a:r>
              <a:rPr lang="en"/>
              <a:t> agent is embedded in some environment</a:t>
            </a:r>
            <a:endParaRPr/>
          </a:p>
          <a:p>
            <a:pPr indent="-342900" lvl="0" marL="457200" rtl="0" algn="l">
              <a:spcBef>
                <a:spcPts val="0"/>
              </a:spcBef>
              <a:spcAft>
                <a:spcPts val="0"/>
              </a:spcAft>
              <a:buSzPts val="1800"/>
              <a:buChar char="●"/>
            </a:pPr>
            <a:r>
              <a:rPr lang="en"/>
              <a:t>The agent chooses its </a:t>
            </a:r>
            <a:r>
              <a:rPr b="1" lang="en"/>
              <a:t>actions</a:t>
            </a:r>
            <a:r>
              <a:rPr lang="en"/>
              <a:t> aiming to maximize the expected value of some </a:t>
            </a:r>
            <a:r>
              <a:rPr b="1" lang="en"/>
              <a:t>performance measure</a:t>
            </a:r>
            <a:r>
              <a:rPr lang="en"/>
              <a:t>, based on its </a:t>
            </a:r>
            <a:r>
              <a:rPr b="1" lang="en"/>
              <a:t>observations</a:t>
            </a:r>
            <a:endParaRPr b="1"/>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a:t>
            </a:r>
            <a:r>
              <a:rPr b="1" lang="en"/>
              <a:t>mutually exclusive</a:t>
            </a:r>
            <a:r>
              <a:rPr lang="en"/>
              <a:t> actions, otherwise there wouldn't be any decision making</a:t>
            </a:r>
            <a:endParaRPr/>
          </a:p>
          <a:p>
            <a:pPr indent="-342900" lvl="0" marL="457200" rtl="0" algn="l">
              <a:spcBef>
                <a:spcPts val="0"/>
              </a:spcBef>
              <a:spcAft>
                <a:spcPts val="0"/>
              </a:spcAft>
              <a:buSzPts val="1800"/>
              <a:buChar char="●"/>
            </a:pPr>
            <a:r>
              <a:rPr b="1" lang="en"/>
              <a:t>No backsies</a:t>
            </a:r>
            <a:r>
              <a:rPr lang="en"/>
              <a:t>: agent cannot undo actions to try out different actions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319" name="Google Shape;319;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so that both agents to score better, if the other agent can betray them to grab all the moolah</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 Games</a:t>
            </a:r>
            <a:endParaRPr/>
          </a:p>
        </p:txBody>
      </p:sp>
      <p:sp>
        <p:nvSpPr>
          <p:cNvPr id="325" name="Google Shape;325;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this shared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a:t>
            </a:r>
            <a:r>
              <a:rPr b="1" lang="en"/>
              <a:t>back channel communications</a:t>
            </a:r>
            <a:r>
              <a:rPr lang="en"/>
              <a:t>, but must communicate and coordinate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331" name="Google Shape;331;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a:t>
            </a:r>
            <a:r>
              <a:rPr b="1" lang="en"/>
              <a:t>partially observable Markov decision process (POMDP)</a:t>
            </a:r>
            <a:r>
              <a:rPr lang="en"/>
              <a:t>,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do these days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337" name="Google Shape;337;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Minimax algorithm assumes a sequential game of alternating turns, so players </a:t>
            </a:r>
            <a:r>
              <a:rPr lang="en"/>
              <a:t>don't have to commit to moves until they have seen the opponent's move</a:t>
            </a:r>
            <a:endParaRPr/>
          </a:p>
          <a:p>
            <a:pPr indent="-334327" lvl="0" marL="457200" rtl="0" algn="l">
              <a:spcBef>
                <a:spcPts val="0"/>
              </a:spcBef>
              <a:spcAft>
                <a:spcPts val="0"/>
              </a:spcAft>
              <a:buSzPct val="100000"/>
              <a:buChar char="●"/>
            </a:pPr>
            <a:r>
              <a:rPr lang="en"/>
              <a:t>Rock-paper-scissors as a sequential game would be pretty boring</a:t>
            </a:r>
            <a:endParaRPr/>
          </a:p>
          <a:p>
            <a:pPr indent="-334327" lvl="0" marL="457200" rtl="0" algn="l">
              <a:spcBef>
                <a:spcPts val="0"/>
              </a:spcBef>
              <a:spcAft>
                <a:spcPts val="0"/>
              </a:spcAft>
              <a:buSzPct val="100000"/>
              <a:buChar char="●"/>
            </a:pPr>
            <a:r>
              <a:rPr b="1" lang="en"/>
              <a:t>Single-shot game</a:t>
            </a:r>
            <a:r>
              <a:rPr lang="en"/>
              <a:t> (e.g. soccer penalty shoot) analyzed as a table whose rows and columns are the possible moves of both players</a:t>
            </a:r>
            <a:endParaRPr/>
          </a:p>
          <a:p>
            <a:pPr indent="-334327" lvl="0" marL="457200" rtl="0" algn="l">
              <a:spcBef>
                <a:spcPts val="0"/>
              </a:spcBef>
              <a:spcAft>
                <a:spcPts val="0"/>
              </a:spcAft>
              <a:buSzPct val="100000"/>
              <a:buChar char="●"/>
            </a:pPr>
            <a:r>
              <a:rPr lang="en"/>
              <a:t>Nash equilibrium strategy no longer a deterministic principal variation line, but a probability distribution of moves for each player</a:t>
            </a:r>
            <a:endParaRPr/>
          </a:p>
          <a:p>
            <a:pPr indent="-334327" lvl="0" marL="457200" rtl="0" algn="l">
              <a:spcBef>
                <a:spcPts val="0"/>
              </a:spcBef>
              <a:spcAft>
                <a:spcPts val="0"/>
              </a:spcAft>
              <a:buSzPct val="100000"/>
              <a:buChar char="●"/>
            </a:pPr>
            <a:r>
              <a:rPr lang="en"/>
              <a:t>Players choose their probability distributions, after which the outcome is out of their hands after they have rolled the random dice to make the actual move</a:t>
            </a:r>
            <a:endParaRPr/>
          </a:p>
          <a:p>
            <a:pPr indent="-334327" lvl="0" marL="457200" rtl="0" algn="l">
              <a:spcBef>
                <a:spcPts val="0"/>
              </a:spcBef>
              <a:spcAft>
                <a:spcPts val="0"/>
              </a:spcAft>
              <a:buSzPct val="100000"/>
              <a:buChar char="●"/>
            </a:pPr>
            <a:r>
              <a:rPr lang="en"/>
              <a:t>"Pre-game is the real game", as they say</a:t>
            </a:r>
            <a:endParaRPr/>
          </a:p>
          <a:p>
            <a:pPr indent="0" lvl="0" marL="45720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348" name="Google Shape;348;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a:t>
            </a:r>
            <a:r>
              <a:rPr b="1" lang="en"/>
              <a:t>constraint</a:t>
            </a:r>
            <a:r>
              <a:rPr lang="en"/>
              <a: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a:t>
            </a:r>
            <a:r>
              <a:rPr b="1" lang="en"/>
              <a:t>disjunction</a:t>
            </a:r>
            <a:r>
              <a:rPr lang="en"/>
              <a:t>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a:t>
            </a:r>
            <a:r>
              <a:rPr b="1" lang="en"/>
              <a:t>3-CNF-SAT</a:t>
            </a:r>
            <a:r>
              <a:rPr lang="en"/>
              <a:t> problem is </a:t>
            </a:r>
            <a:r>
              <a:rPr b="1" lang="en"/>
              <a:t>NP-complete</a:t>
            </a:r>
            <a:r>
              <a:rPr lang="en"/>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354" name="Google Shape;354;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branches, we can't do anything about it, so the branching factor </a:t>
            </a:r>
            <a:r>
              <a:rPr i="1" lang="en"/>
              <a:t>b</a:t>
            </a:r>
            <a:r>
              <a:rPr lang="en"/>
              <a:t> determines the maximum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a:t>
            </a:r>
            <a:r>
              <a:rPr b="1" lang="en"/>
              <a:t>current variable selection</a:t>
            </a:r>
            <a:endParaRPr b="1"/>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360" name="Google Shape;360;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remaining value after the previous assignments, making that level essentially a "</a:t>
            </a:r>
            <a:r>
              <a:rPr b="1" lang="en"/>
              <a:t>bye</a:t>
            </a:r>
            <a:r>
              <a:rPr lang="en"/>
              <a:t>" for us in an upside-down cup tournament</a:t>
            </a:r>
            <a:endParaRPr/>
          </a:p>
          <a:p>
            <a:pPr indent="-342900" lvl="0" marL="457200" rtl="0" algn="l">
              <a:spcBef>
                <a:spcPts val="0"/>
              </a:spcBef>
              <a:spcAft>
                <a:spcPts val="0"/>
              </a:spcAft>
              <a:buSzPts val="1800"/>
              <a:buChar char="●"/>
            </a:pPr>
            <a:r>
              <a:rPr lang="en"/>
              <a:t>Since we have to fill in every variable anyway, we can't possibly save time by postponing the assignment to that variable to be done later</a:t>
            </a:r>
            <a:endParaRPr/>
          </a:p>
          <a:p>
            <a:pPr indent="-342900" lvl="0" marL="457200" rtl="0" algn="l">
              <a:spcBef>
                <a:spcPts val="0"/>
              </a:spcBef>
              <a:spcAft>
                <a:spcPts val="0"/>
              </a:spcAft>
              <a:buSzPts val="1800"/>
              <a:buChar char="●"/>
            </a:pPr>
            <a:r>
              <a:rPr lang="en"/>
              <a:t>Besides, assigning that variable now eliminates possible values from other unassigned variables that appear in same constraints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366" name="Google Shape;36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will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372" name="Google Shape;37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 track of rows, diagonals and anti-diagonals have already been taken</a:t>
            </a:r>
            <a:endParaRPr/>
          </a:p>
          <a:p>
            <a:pPr indent="-342900" lvl="0" marL="457200" rtl="0" algn="l">
              <a:spcBef>
                <a:spcPts val="0"/>
              </a:spcBef>
              <a:spcAft>
                <a:spcPts val="0"/>
              </a:spcAft>
              <a:buSzPts val="1800"/>
              <a:buChar char="●"/>
            </a:pPr>
            <a:r>
              <a:rPr lang="en"/>
              <a:t>Turn O(</a:t>
            </a:r>
            <a:r>
              <a:rPr i="1" lang="en"/>
              <a:t>n</a:t>
            </a:r>
            <a:r>
              <a:rPr lang="en"/>
              <a:t>) check into O(1) check,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in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b="1" lang="en"/>
              <a:t>Moravec's Paradox</a:t>
            </a:r>
            <a:r>
              <a:rPr lang="en"/>
              <a:t>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being not so good in solving differential equations that govern their flight paths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378" name="Google Shape;37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global </a:t>
            </a:r>
            <a:r>
              <a:rPr b="1" lang="en"/>
              <a:t>undo stack</a:t>
            </a:r>
            <a:r>
              <a:rPr lang="en"/>
              <a:t> is a general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384" name="Google Shape;384;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a:t>
            </a:r>
            <a:r>
              <a:rPr b="1" lang="en"/>
              <a:t>Dancing Links</a:t>
            </a:r>
            <a:r>
              <a:rPr lang="en"/>
              <a:t>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be restored back to its previous location in O(1) time!</a:t>
            </a:r>
            <a:endParaRPr/>
          </a:p>
          <a:p>
            <a:pPr indent="-342900" lvl="0" marL="457200" rtl="0" algn="l">
              <a:spcBef>
                <a:spcPts val="0"/>
              </a:spcBef>
              <a:spcAft>
                <a:spcPts val="0"/>
              </a:spcAft>
              <a:buSzPts val="1800"/>
              <a:buChar char="●"/>
            </a:pPr>
            <a:r>
              <a:rPr lang="en"/>
              <a:t>Iterating over the </a:t>
            </a:r>
            <a:r>
              <a:rPr i="1" lang="en"/>
              <a:t>m</a:t>
            </a:r>
            <a:r>
              <a:rPr lang="en"/>
              <a:t> values for current variable takes O(</a:t>
            </a:r>
            <a:r>
              <a:rPr i="1" lang="en"/>
              <a:t>m</a:t>
            </a:r>
            <a:r>
              <a:rPr lang="en"/>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390" name="Google Shape;390;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 world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Algorithms</a:t>
            </a:r>
            <a:endParaRPr/>
          </a:p>
        </p:txBody>
      </p:sp>
      <p:sp>
        <p:nvSpPr>
          <p:cNvPr id="396" name="Google Shape;39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for optimization problems where each variable assignment is legal, but their costs are different</a:t>
            </a:r>
            <a:endParaRPr/>
          </a:p>
          <a:p>
            <a:pPr indent="-342900" lvl="0" marL="457200" rtl="0" algn="l">
              <a:spcBef>
                <a:spcPts val="0"/>
              </a:spcBef>
              <a:spcAft>
                <a:spcPts val="0"/>
              </a:spcAft>
              <a:buSzPts val="1800"/>
              <a:buChar char="●"/>
            </a:pPr>
            <a:r>
              <a:rPr lang="en"/>
              <a:t>Maintain a </a:t>
            </a:r>
            <a:r>
              <a:rPr b="1" lang="en"/>
              <a:t>population</a:t>
            </a:r>
            <a:r>
              <a:rPr lang="en"/>
              <a:t> of solution candidates, called a </a:t>
            </a:r>
            <a:r>
              <a:rPr b="1" lang="en"/>
              <a:t>generation</a:t>
            </a:r>
            <a:endParaRPr b="1"/>
          </a:p>
          <a:p>
            <a:pPr indent="-342900" lvl="0" marL="457200" rtl="0" algn="l">
              <a:spcBef>
                <a:spcPts val="0"/>
              </a:spcBef>
              <a:spcAft>
                <a:spcPts val="0"/>
              </a:spcAft>
              <a:buSzPts val="1800"/>
              <a:buChar char="●"/>
            </a:pPr>
            <a:r>
              <a:rPr lang="en"/>
              <a:t>Use each generation to produce the next generation of solutions</a:t>
            </a:r>
            <a:endParaRPr/>
          </a:p>
          <a:p>
            <a:pPr indent="-342900" lvl="0" marL="457200" rtl="0" algn="l">
              <a:spcBef>
                <a:spcPts val="0"/>
              </a:spcBef>
              <a:spcAft>
                <a:spcPts val="0"/>
              </a:spcAft>
              <a:buSzPts val="1800"/>
              <a:buChar char="●"/>
            </a:pPr>
            <a:r>
              <a:rPr lang="en"/>
              <a:t>Repeatedly choose two solutions from the current generation, somehow statistically favouring solutions that have a higher fitness</a:t>
            </a:r>
            <a:endParaRPr/>
          </a:p>
          <a:p>
            <a:pPr indent="-342900" lvl="0" marL="457200" rtl="0" algn="l">
              <a:spcBef>
                <a:spcPts val="0"/>
              </a:spcBef>
              <a:spcAft>
                <a:spcPts val="0"/>
              </a:spcAft>
              <a:buSzPts val="1800"/>
              <a:buChar char="●"/>
            </a:pPr>
            <a:r>
              <a:rPr lang="en"/>
              <a:t>Combine these two solutions with </a:t>
            </a:r>
            <a:r>
              <a:rPr b="1" lang="en"/>
              <a:t>crossover</a:t>
            </a:r>
            <a:r>
              <a:rPr lang="en"/>
              <a:t> to create two new solutions</a:t>
            </a:r>
            <a:endParaRPr/>
          </a:p>
          <a:p>
            <a:pPr indent="-342900" lvl="0" marL="457200" rtl="0" algn="l">
              <a:spcBef>
                <a:spcPts val="0"/>
              </a:spcBef>
              <a:spcAft>
                <a:spcPts val="0"/>
              </a:spcAft>
              <a:buSzPts val="1800"/>
              <a:buChar char="●"/>
            </a:pPr>
            <a:r>
              <a:rPr lang="en"/>
              <a:t>Possibly </a:t>
            </a:r>
            <a:r>
              <a:rPr b="1" lang="en"/>
              <a:t>mutate</a:t>
            </a:r>
            <a:r>
              <a:rPr lang="en"/>
              <a:t> individual </a:t>
            </a:r>
            <a:r>
              <a:rPr lang="en"/>
              <a:t>variables</a:t>
            </a:r>
            <a:r>
              <a:rPr lang="en"/>
              <a:t> randomly with small probability</a:t>
            </a:r>
            <a:endParaRPr/>
          </a:p>
          <a:p>
            <a:pPr indent="-342900" lvl="0" marL="457200" rtl="0" algn="l">
              <a:spcBef>
                <a:spcPts val="0"/>
              </a:spcBef>
              <a:spcAft>
                <a:spcPts val="0"/>
              </a:spcAft>
              <a:buSzPts val="1800"/>
              <a:buChar char="●"/>
            </a:pPr>
            <a:r>
              <a:rPr lang="en"/>
              <a:t>Iterate new populations until "good enough" solution appears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 Lemma</a:t>
            </a:r>
            <a:endParaRPr/>
          </a:p>
        </p:txBody>
      </p:sp>
      <p:sp>
        <p:nvSpPr>
          <p:cNvPr id="402" name="Google Shape;402;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a:r>
            <a:r>
              <a:rPr b="1" lang="en"/>
              <a:t>No Free Lunch</a:t>
            </a:r>
            <a:r>
              <a:rPr lang="en"/>
              <a:t>" </a:t>
            </a:r>
            <a:r>
              <a:rPr b="1" lang="en"/>
              <a:t>theorem </a:t>
            </a:r>
            <a:r>
              <a:rPr lang="en"/>
              <a:t>of search algorithms says that over all possible search problems, every search algorithm is equally good</a:t>
            </a:r>
            <a:endParaRPr/>
          </a:p>
          <a:p>
            <a:pPr indent="-342900" lvl="0" marL="457200" rtl="0" algn="l">
              <a:spcBef>
                <a:spcPts val="0"/>
              </a:spcBef>
              <a:spcAft>
                <a:spcPts val="0"/>
              </a:spcAft>
              <a:buSzPts val="1800"/>
              <a:buChar char="●"/>
            </a:pPr>
            <a:r>
              <a:rPr lang="en"/>
              <a:t>Should use a search algorithm that "fits" the underlying fitness landscape in that its moves correctly towards optimal solutions based on the information that it gets from current solution</a:t>
            </a:r>
            <a:endParaRPr/>
          </a:p>
          <a:p>
            <a:pPr indent="-342900" lvl="0" marL="457200" rtl="0" algn="l">
              <a:spcBef>
                <a:spcPts val="0"/>
              </a:spcBef>
              <a:spcAft>
                <a:spcPts val="0"/>
              </a:spcAft>
              <a:buSzPts val="1800"/>
              <a:buChar char="●"/>
            </a:pPr>
            <a:r>
              <a:rPr lang="en"/>
              <a:t>Genetic algorithms work for problems that have a "</a:t>
            </a:r>
            <a:r>
              <a:rPr b="1" lang="en"/>
              <a:t>building block</a:t>
            </a:r>
            <a:r>
              <a:rPr lang="en"/>
              <a:t>" property: solutions with given partial building </a:t>
            </a:r>
            <a:r>
              <a:rPr lang="en"/>
              <a:t>block</a:t>
            </a:r>
            <a:r>
              <a:rPr lang="en"/>
              <a:t> are better than average</a:t>
            </a:r>
            <a:endParaRPr/>
          </a:p>
          <a:p>
            <a:pPr indent="-342900" lvl="0" marL="457200" rtl="0" algn="l">
              <a:spcBef>
                <a:spcPts val="0"/>
              </a:spcBef>
              <a:spcAft>
                <a:spcPts val="0"/>
              </a:spcAft>
              <a:buSzPts val="1800"/>
              <a:buChar char="●"/>
            </a:pPr>
            <a:r>
              <a:rPr lang="en"/>
              <a:t>Search will direct towards creating and maintaining these building blocks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Genetic Algorithm</a:t>
            </a:r>
            <a:endParaRPr/>
          </a:p>
        </p:txBody>
      </p:sp>
      <p:sp>
        <p:nvSpPr>
          <p:cNvPr id="408" name="Google Shape;408;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normal one-point crossover to combine two solutions, use two-point, three-point, or higher crossover</a:t>
            </a:r>
            <a:endParaRPr/>
          </a:p>
          <a:p>
            <a:pPr indent="-342900" lvl="0" marL="457200" rtl="0" algn="l">
              <a:spcBef>
                <a:spcPts val="0"/>
              </a:spcBef>
              <a:spcAft>
                <a:spcPts val="0"/>
              </a:spcAft>
              <a:buSzPts val="1800"/>
              <a:buChar char="●"/>
            </a:pPr>
            <a:r>
              <a:rPr lang="en"/>
              <a:t>Variations of crossover to maintain legality of solutions in problems such as travelling salesman</a:t>
            </a:r>
            <a:endParaRPr/>
          </a:p>
          <a:p>
            <a:pPr indent="-342900" lvl="0" marL="457200" rtl="0" algn="l">
              <a:spcBef>
                <a:spcPts val="0"/>
              </a:spcBef>
              <a:spcAft>
                <a:spcPts val="0"/>
              </a:spcAft>
              <a:buSzPts val="1800"/>
              <a:buChar char="●"/>
            </a:pPr>
            <a:r>
              <a:rPr b="1" lang="en"/>
              <a:t>Elitism</a:t>
            </a:r>
            <a:r>
              <a:rPr lang="en"/>
              <a:t> copies the </a:t>
            </a:r>
            <a:r>
              <a:rPr i="1" lang="en"/>
              <a:t>k</a:t>
            </a:r>
            <a:r>
              <a:rPr lang="en"/>
              <a:t> best solutions of current generation to next</a:t>
            </a:r>
            <a:endParaRPr/>
          </a:p>
          <a:p>
            <a:pPr indent="-342900" lvl="0" marL="457200" rtl="0" algn="l">
              <a:spcBef>
                <a:spcPts val="0"/>
              </a:spcBef>
              <a:spcAft>
                <a:spcPts val="0"/>
              </a:spcAft>
              <a:buSzPts val="1800"/>
              <a:buChar char="●"/>
            </a:pPr>
            <a:r>
              <a:rPr lang="en"/>
              <a:t>If the cost function isn't explicit, but it's possible to compare two solutions, can use </a:t>
            </a:r>
            <a:r>
              <a:rPr b="1" lang="en"/>
              <a:t>tournament selection</a:t>
            </a:r>
            <a:r>
              <a:rPr lang="en"/>
              <a:t> (akin to a cup tournament)</a:t>
            </a:r>
            <a:endParaRPr/>
          </a:p>
          <a:p>
            <a:pPr indent="-342900" lvl="0" marL="457200" rtl="0" algn="l">
              <a:spcBef>
                <a:spcPts val="0"/>
              </a:spcBef>
              <a:spcAft>
                <a:spcPts val="0"/>
              </a:spcAft>
              <a:buSzPts val="1800"/>
              <a:buChar char="●"/>
            </a:pPr>
            <a:r>
              <a:rPr lang="en"/>
              <a:t>Can maintain </a:t>
            </a:r>
            <a:r>
              <a:rPr b="1" lang="en"/>
              <a:t>multiple populations</a:t>
            </a:r>
            <a:r>
              <a:rPr lang="en"/>
              <a:t> and evaluate them in parallel, with occasional </a:t>
            </a:r>
            <a:r>
              <a:rPr b="1" lang="en"/>
              <a:t>migration</a:t>
            </a:r>
            <a:r>
              <a:rPr lang="en"/>
              <a:t> of best solutions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Programming</a:t>
            </a:r>
            <a:endParaRPr/>
          </a:p>
        </p:txBody>
      </p:sp>
      <p:sp>
        <p:nvSpPr>
          <p:cNvPr id="414" name="Google Shape;414;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genetic algorithm so that the solutions are </a:t>
            </a:r>
            <a:r>
              <a:rPr b="1" lang="en"/>
              <a:t>programs</a:t>
            </a:r>
            <a:endParaRPr b="1"/>
          </a:p>
          <a:p>
            <a:pPr indent="-342900" lvl="0" marL="457200" rtl="0" algn="l">
              <a:spcBef>
                <a:spcPts val="0"/>
              </a:spcBef>
              <a:spcAft>
                <a:spcPts val="0"/>
              </a:spcAft>
              <a:buSzPts val="1800"/>
              <a:buChar char="●"/>
            </a:pPr>
            <a:r>
              <a:rPr lang="en"/>
              <a:t>Suitable for problems for which no analytical solution is known</a:t>
            </a:r>
            <a:endParaRPr/>
          </a:p>
          <a:p>
            <a:pPr indent="-342900" lvl="0" marL="457200" rtl="0" algn="l">
              <a:spcBef>
                <a:spcPts val="0"/>
              </a:spcBef>
              <a:spcAft>
                <a:spcPts val="0"/>
              </a:spcAft>
              <a:buSzPts val="1800"/>
              <a:buChar char="●"/>
            </a:pPr>
            <a:r>
              <a:rPr lang="en"/>
              <a:t>Fitness of a program is measured by giving it a bunch of test cases with known expected correct solutions, and measuring the error of the answers produced by this program over the entire test suite</a:t>
            </a:r>
            <a:endParaRPr/>
          </a:p>
          <a:p>
            <a:pPr indent="-342900" lvl="0" marL="457200" rtl="0" algn="l">
              <a:spcBef>
                <a:spcPts val="0"/>
              </a:spcBef>
              <a:spcAft>
                <a:spcPts val="0"/>
              </a:spcAft>
              <a:buSzPts val="1800"/>
              <a:buChar char="●"/>
            </a:pPr>
            <a:r>
              <a:rPr lang="en"/>
              <a:t>To make crossover possible, solutions are expressed as </a:t>
            </a:r>
            <a:r>
              <a:rPr b="1" lang="en"/>
              <a:t>parse trees</a:t>
            </a:r>
            <a:endParaRPr b="1"/>
          </a:p>
          <a:p>
            <a:pPr indent="-342900" lvl="0" marL="457200" rtl="0" algn="l">
              <a:spcBef>
                <a:spcPts val="0"/>
              </a:spcBef>
              <a:spcAft>
                <a:spcPts val="0"/>
              </a:spcAft>
              <a:buSzPts val="1800"/>
              <a:buChar char="●"/>
            </a:pPr>
            <a:r>
              <a:rPr lang="en"/>
              <a:t>Crossover of two solutions swaps random subtrees from both parents</a:t>
            </a:r>
            <a:endParaRPr/>
          </a:p>
          <a:p>
            <a:pPr indent="-342900" lvl="0" marL="457200" rtl="0" algn="l">
              <a:spcBef>
                <a:spcPts val="0"/>
              </a:spcBef>
              <a:spcAft>
                <a:spcPts val="0"/>
              </a:spcAft>
              <a:buSzPts val="1800"/>
              <a:buChar char="●"/>
            </a:pPr>
            <a:r>
              <a:rPr lang="en"/>
              <a:t>Mutation replaces randomly chosen subtree with a random subtree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425" name="Google Shape;425;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a:t>
            </a:r>
            <a:r>
              <a:rPr b="1" lang="en"/>
              <a:t>laws of environment</a:t>
            </a:r>
            <a:endParaRPr b="1"/>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a:t>
            </a:r>
            <a:r>
              <a:rPr b="1" lang="en"/>
              <a:t>explicit</a:t>
            </a:r>
            <a:r>
              <a:rPr lang="en"/>
              <a:t> (directly observable) parts and </a:t>
            </a:r>
            <a:r>
              <a:rPr b="1" lang="en"/>
              <a:t>implicit</a:t>
            </a:r>
            <a:r>
              <a:rPr lang="en"/>
              <a:t> parts</a:t>
            </a:r>
            <a:endParaRPr/>
          </a:p>
          <a:p>
            <a:pPr indent="-342900" lvl="0" marL="457200" rtl="0" algn="l">
              <a:spcBef>
                <a:spcPts val="0"/>
              </a:spcBef>
              <a:spcAft>
                <a:spcPts val="0"/>
              </a:spcAft>
              <a:buSzPts val="1800"/>
              <a:buChar char="●"/>
            </a:pPr>
            <a:r>
              <a:rPr lang="en"/>
              <a:t>Implicit truths are still just as "real" as explicit truths, in that they have real effects on the consequences of different actions</a:t>
            </a:r>
            <a:endParaRPr/>
          </a:p>
          <a:p>
            <a:pPr indent="-342900" lvl="0" marL="457200" rtl="0" algn="l">
              <a:spcBef>
                <a:spcPts val="0"/>
              </a:spcBef>
              <a:spcAft>
                <a:spcPts val="0"/>
              </a:spcAft>
              <a:buSzPts val="1800"/>
              <a:buChar char="●"/>
            </a:pPr>
            <a:r>
              <a:rPr lang="en"/>
              <a:t>Implicit </a:t>
            </a:r>
            <a:r>
              <a:rPr lang="en"/>
              <a:t>truths must be reasoned from the observed explicit truths, aided with the "laws of nature" of the environment that bind these together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1"/>
          <p:cNvSpPr txBox="1"/>
          <p:nvPr>
            <p:ph type="title"/>
          </p:nvPr>
        </p:nvSpPr>
        <p:spPr>
          <a:xfrm>
            <a:off x="311700" y="43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Reasoning</a:t>
            </a:r>
            <a:endParaRPr/>
          </a:p>
        </p:txBody>
      </p:sp>
      <p:sp>
        <p:nvSpPr>
          <p:cNvPr id="431" name="Google Shape;431;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Mechanistic inference engines perform logical reasoning based solely on the form of the sentences, without </a:t>
            </a:r>
            <a:r>
              <a:rPr lang="en"/>
              <a:t>appealing to any ideas about objects that the symbols in these sentences happen to refer to</a:t>
            </a:r>
            <a:endParaRPr/>
          </a:p>
          <a:p>
            <a:pPr indent="-342900" lvl="0" marL="457200" rtl="0" algn="l">
              <a:spcBef>
                <a:spcPts val="0"/>
              </a:spcBef>
              <a:spcAft>
                <a:spcPts val="0"/>
              </a:spcAft>
              <a:buSzPts val="1800"/>
              <a:buChar char="●"/>
            </a:pPr>
            <a:r>
              <a:rPr lang="en"/>
              <a:t>Especially rewriting the symbols of a sentence does not change any formal properties of that sentence that could affect mechanistic inference</a:t>
            </a:r>
            <a:endParaRPr/>
          </a:p>
          <a:p>
            <a:pPr indent="-342900" lvl="0" marL="457200" rtl="0" algn="l">
              <a:spcBef>
                <a:spcPts val="0"/>
              </a:spcBef>
              <a:spcAft>
                <a:spcPts val="0"/>
              </a:spcAft>
              <a:buSzPts val="1800"/>
              <a:buChar char="●"/>
            </a:pPr>
            <a:r>
              <a:rPr lang="en"/>
              <a:t>If you agree that sentences "All men are mortal" and "Socrates is mortal" entail the sentence "Socrates is mortal", then you should agree that the sentences "All foo are bar" and "Xyb123 is foo" entail "Xyb123 is bar"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t>
            </a:r>
            <a:r>
              <a:rPr b="1" lang="en"/>
              <a:t>AI-complete</a:t>
            </a:r>
            <a:r>
              <a:rPr lang="en"/>
              <a:t> if solving it turns out to be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437" name="Google Shape;437;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a:t>
            </a:r>
            <a:r>
              <a:rPr b="1" lang="en"/>
              <a:t>world</a:t>
            </a:r>
            <a:endParaRPr b="1"/>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a:t>
            </a:r>
            <a:r>
              <a:rPr b="1" lang="en"/>
              <a:t>model</a:t>
            </a:r>
            <a:r>
              <a:rPr lang="en"/>
              <a:t> for that set</a:t>
            </a:r>
            <a:endParaRPr/>
          </a:p>
          <a:p>
            <a:pPr indent="-342900" lvl="0" marL="457200" rtl="0" algn="l">
              <a:spcBef>
                <a:spcPts val="0"/>
              </a:spcBef>
              <a:spcAft>
                <a:spcPts val="0"/>
              </a:spcAft>
              <a:buSzPts val="1800"/>
              <a:buChar char="●"/>
            </a:pPr>
            <a:r>
              <a:rPr lang="en"/>
              <a:t>Sentence that is false in every world is a </a:t>
            </a:r>
            <a:r>
              <a:rPr b="1" lang="en"/>
              <a:t>contradiction</a:t>
            </a:r>
            <a:endParaRPr b="1"/>
          </a:p>
          <a:p>
            <a:pPr indent="-342900" lvl="0" marL="457200" rtl="0" algn="l">
              <a:spcBef>
                <a:spcPts val="0"/>
              </a:spcBef>
              <a:spcAft>
                <a:spcPts val="0"/>
              </a:spcAft>
              <a:buSzPts val="1800"/>
              <a:buChar char="●"/>
            </a:pPr>
            <a:r>
              <a:rPr lang="en"/>
              <a:t>Sentence that is true in </a:t>
            </a:r>
            <a:r>
              <a:rPr lang="en"/>
              <a:t>every</a:t>
            </a:r>
            <a:r>
              <a:rPr lang="en"/>
              <a:t> world is </a:t>
            </a:r>
            <a:r>
              <a:rPr b="1" lang="en"/>
              <a:t>valid</a:t>
            </a:r>
            <a:r>
              <a:rPr lang="en"/>
              <a:t> (</a:t>
            </a:r>
            <a:r>
              <a:rPr b="1" lang="en"/>
              <a:t>tautology</a:t>
            </a:r>
            <a:r>
              <a:rPr lang="en"/>
              <a:t>)</a:t>
            </a:r>
            <a:endParaRPr/>
          </a:p>
          <a:p>
            <a:pPr indent="-342900" lvl="0" marL="457200" rtl="0" algn="l">
              <a:spcBef>
                <a:spcPts val="0"/>
              </a:spcBef>
              <a:spcAft>
                <a:spcPts val="0"/>
              </a:spcAft>
              <a:buSzPts val="1800"/>
              <a:buChar char="●"/>
            </a:pPr>
            <a:r>
              <a:rPr lang="en"/>
              <a:t>Sentences </a:t>
            </a:r>
            <a:r>
              <a:rPr lang="en"/>
              <a:t>ɸ and ψ are </a:t>
            </a:r>
            <a:r>
              <a:rPr b="1" lang="en"/>
              <a:t>consistent</a:t>
            </a:r>
            <a:r>
              <a:rPr lang="en"/>
              <a:t> if ɸ ⋀ ψ is not a contradiction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443" name="Google Shape;443;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Entailment</a:t>
            </a:r>
            <a:r>
              <a:rPr lang="en"/>
              <a: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b="1" lang="en"/>
              <a:t>Inference</a:t>
            </a:r>
            <a:r>
              <a:rPr lang="en"/>
              <a:t>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b="1" lang="en"/>
              <a:t>Implication</a:t>
            </a:r>
            <a:r>
              <a:rPr lang="en"/>
              <a:t> ɸ ⇒ ψ: Express the notion of "If ɸ, then ψ" as a sentence stated inside the logic itself</a:t>
            </a:r>
            <a:endParaRPr/>
          </a:p>
          <a:p>
            <a:pPr indent="-342900" lvl="0" marL="457200" rtl="0" algn="l">
              <a:spcBef>
                <a:spcPts val="0"/>
              </a:spcBef>
              <a:spcAft>
                <a:spcPts val="0"/>
              </a:spcAft>
              <a:buSzPts val="1800"/>
              <a:buChar char="●"/>
            </a:pPr>
            <a:r>
              <a:rPr lang="en"/>
              <a:t>Implication is intuitive syntactic sugar for sentence not-ɸ ∨ ψ</a:t>
            </a:r>
            <a:endParaRPr/>
          </a:p>
          <a:p>
            <a:pPr indent="-342900" lvl="0" marL="457200" rtl="0" algn="l">
              <a:spcBef>
                <a:spcPts val="0"/>
              </a:spcBef>
              <a:spcAft>
                <a:spcPts val="0"/>
              </a:spcAft>
              <a:buSzPts val="1800"/>
              <a:buChar char="●"/>
            </a:pPr>
            <a:r>
              <a:rPr lang="en"/>
              <a:t>Do not hallucinate a </a:t>
            </a:r>
            <a:r>
              <a:rPr b="1" lang="en"/>
              <a:t>causal</a:t>
            </a:r>
            <a:r>
              <a:rPr lang="en"/>
              <a:t> relationship between ɸ and ψ</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Carroll's Paradox of Finite Inference</a:t>
            </a:r>
            <a:endParaRPr/>
          </a:p>
        </p:txBody>
      </p:sp>
      <p:sp>
        <p:nvSpPr>
          <p:cNvPr id="449" name="Google Shape;449;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accepts the sentences "</a:t>
            </a:r>
            <a:r>
              <a:rPr i="1" lang="en"/>
              <a:t>A</a:t>
            </a:r>
            <a:r>
              <a:rPr lang="en"/>
              <a:t>" and "If </a:t>
            </a:r>
            <a:r>
              <a:rPr i="1" lang="en"/>
              <a:t>A</a:t>
            </a:r>
            <a:r>
              <a:rPr lang="en"/>
              <a:t>, then </a:t>
            </a:r>
            <a:r>
              <a:rPr i="1" lang="en"/>
              <a:t>Z</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B</a:t>
            </a:r>
            <a:endParaRPr i="1"/>
          </a:p>
          <a:p>
            <a:pPr indent="-342900" lvl="0" marL="457200" rtl="0" algn="l">
              <a:spcBef>
                <a:spcPts val="0"/>
              </a:spcBef>
              <a:spcAft>
                <a:spcPts val="0"/>
              </a:spcAft>
              <a:buSzPts val="1800"/>
              <a:buChar char="●"/>
            </a:pPr>
            <a:r>
              <a:rPr lang="en"/>
              <a:t>Joe says that he accepts the sentences </a:t>
            </a:r>
            <a:r>
              <a:rPr lang="en"/>
              <a:t>"</a:t>
            </a:r>
            <a:r>
              <a:rPr i="1" lang="en"/>
              <a:t>A</a:t>
            </a:r>
            <a:r>
              <a:rPr lang="en"/>
              <a:t>" and "If </a:t>
            </a:r>
            <a:r>
              <a:rPr i="1" lang="en"/>
              <a:t>A</a:t>
            </a:r>
            <a:r>
              <a:rPr lang="en"/>
              <a:t>, then </a:t>
            </a:r>
            <a:r>
              <a:rPr i="1" lang="en"/>
              <a:t>Z</a:t>
            </a:r>
            <a:r>
              <a:rPr lang="en"/>
              <a:t>" and your </a:t>
            </a:r>
            <a:r>
              <a:rPr i="1" lang="en"/>
              <a:t>B</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C</a:t>
            </a:r>
            <a:r>
              <a:rPr lang="en"/>
              <a:t>, and repeat</a:t>
            </a:r>
            <a:endParaRPr/>
          </a:p>
          <a:p>
            <a:pPr indent="-342900" lvl="0" marL="457200" rtl="0" algn="l">
              <a:spcBef>
                <a:spcPts val="0"/>
              </a:spcBef>
              <a:spcAft>
                <a:spcPts val="0"/>
              </a:spcAft>
              <a:buSzPts val="1800"/>
              <a:buChar char="●"/>
            </a:pPr>
            <a:r>
              <a:rPr lang="en"/>
              <a:t>Rules of inference can't themselves be sentences in logic, otherwise we will get turtles all the way down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455" name="Google Shape;455;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Bivalence</a:t>
            </a:r>
            <a:r>
              <a:rPr lang="en"/>
              <a:t> is a 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fuzzy logic</a:t>
            </a:r>
            <a:endParaRPr/>
          </a:p>
          <a:p>
            <a:pPr indent="-342900" lvl="0" marL="457200" rtl="0" algn="l">
              <a:spcBef>
                <a:spcPts val="0"/>
              </a:spcBef>
              <a:spcAft>
                <a:spcPts val="0"/>
              </a:spcAft>
              <a:buSzPts val="1800"/>
              <a:buChar char="●"/>
            </a:pPr>
            <a:r>
              <a:rPr lang="en"/>
              <a:t>In </a:t>
            </a:r>
            <a:r>
              <a:rPr b="1" lang="en"/>
              <a:t>Bayesian probability</a:t>
            </a:r>
            <a:r>
              <a:rPr lang="en"/>
              <a:t>, formula ɸ is either true or false in the given world, but our degree of belief in it can vary in range [0, 1]</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461" name="Google Shape;461;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Law of Excluded Middle</a:t>
            </a:r>
            <a:r>
              <a:rPr lang="en"/>
              <a:t> is 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logically equivalent to determine if formula ɸ ∨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 depending on whether this is </a:t>
            </a:r>
            <a:r>
              <a:rPr b="1" lang="en"/>
              <a:t>ontological</a:t>
            </a:r>
            <a:r>
              <a:rPr lang="en"/>
              <a:t> or </a:t>
            </a:r>
            <a:r>
              <a:rPr b="1" lang="en"/>
              <a:t>epistemological</a:t>
            </a:r>
            <a:r>
              <a:rPr lang="en"/>
              <a:t> </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467" name="Google Shape;467;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a:t>
            </a:r>
            <a:r>
              <a:rPr b="1" lang="en"/>
              <a:t>truth functional</a:t>
            </a:r>
            <a:r>
              <a:rPr lang="en"/>
              <a:t> or </a:t>
            </a:r>
            <a:r>
              <a:rPr b="1" lang="en"/>
              <a:t>compositional</a:t>
            </a:r>
            <a:r>
              <a:rPr lang="en"/>
              <a:t> if the truth value of a formula is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the probabilities P(</a:t>
            </a:r>
            <a:r>
              <a:rPr i="1" lang="en"/>
              <a:t>A</a:t>
            </a:r>
            <a:r>
              <a:rPr lang="en"/>
              <a:t> ∨ </a:t>
            </a:r>
            <a:r>
              <a:rPr i="1" lang="en"/>
              <a:t>B</a:t>
            </a:r>
            <a:r>
              <a:rPr lang="en"/>
              <a:t>) or P(</a:t>
            </a:r>
            <a:r>
              <a:rPr i="1" lang="en"/>
              <a:t>A</a:t>
            </a:r>
            <a:r>
              <a:rPr lang="en"/>
              <a:t> ⋀ </a:t>
            </a:r>
            <a:r>
              <a:rPr i="1" lang="en"/>
              <a:t>B</a:t>
            </a:r>
            <a:r>
              <a:rPr lang="en"/>
              <a:t>) from these</a:t>
            </a:r>
            <a:endParaRPr/>
          </a:p>
          <a:p>
            <a:pPr indent="-342900" lvl="0" marL="457200" rtl="0" algn="l">
              <a:spcBef>
                <a:spcPts val="0"/>
              </a:spcBef>
              <a:spcAft>
                <a:spcPts val="0"/>
              </a:spcAft>
              <a:buSzPts val="1800"/>
              <a:buChar char="●"/>
            </a:pPr>
            <a:r>
              <a:rPr lang="en"/>
              <a:t>Does not hold for higher-order </a:t>
            </a:r>
            <a:r>
              <a:rPr b="1" lang="en"/>
              <a:t>modal logics</a:t>
            </a:r>
            <a:r>
              <a:rPr lang="en"/>
              <a:t> that use operators such as "knows" or "believes" or "sometimes" or "always"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473" name="Google Shape;473;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Monotonicity</a:t>
            </a:r>
            <a:r>
              <a:rPr lang="en"/>
              <a:t>: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b="1" lang="en"/>
              <a:t>Locality</a:t>
            </a:r>
            <a:r>
              <a:rPr lang="en"/>
              <a:t>: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b="1" lang="en"/>
              <a:t>Detachment</a:t>
            </a:r>
            <a:r>
              <a:rPr lang="en"/>
              <a: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b="1" lang="en"/>
              <a:t>Principle of explosion</a:t>
            </a:r>
            <a:r>
              <a:rPr lang="en"/>
              <a:t>: From a knowledge base that contains both sentences ɸ and not-ɸ, any sentence whatsoever can be inferred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479" name="Google Shape;479;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a:t>
            </a:r>
            <a:r>
              <a:rPr b="1" lang="en"/>
              <a:t>fuzzy logic</a:t>
            </a:r>
            <a:r>
              <a:rPr lang="en"/>
              <a:t>, the facts themselves in the world are gray, and each </a:t>
            </a:r>
            <a:r>
              <a:rPr lang="en"/>
              <a:t>proposition</a:t>
            </a:r>
            <a:r>
              <a:rPr lang="en"/>
              <a:t> </a:t>
            </a:r>
            <a:r>
              <a:rPr i="1" lang="en"/>
              <a:t>A</a:t>
            </a:r>
            <a:r>
              <a:rPr lang="en"/>
              <a:t> that refers to them gets a truth value </a:t>
            </a:r>
            <a:r>
              <a:rPr i="1" lang="en"/>
              <a:t>μ</a:t>
            </a:r>
            <a:r>
              <a:rPr lang="en"/>
              <a:t>(</a:t>
            </a:r>
            <a:r>
              <a:rPr i="1" lang="en"/>
              <a:t>A</a:t>
            </a:r>
            <a:r>
              <a:rPr lang="en"/>
              <a:t>) in</a:t>
            </a:r>
            <a:r>
              <a:rPr lang="en"/>
              <a:t> [0, 1]</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μ</a:t>
            </a:r>
            <a:r>
              <a:rPr lang="en"/>
              <a:t>(</a:t>
            </a:r>
            <a:r>
              <a:rPr i="1" lang="en"/>
              <a:t>A</a:t>
            </a:r>
            <a:r>
              <a:rPr lang="en"/>
              <a:t> ⋀ </a:t>
            </a:r>
            <a:r>
              <a:rPr i="1" lang="en"/>
              <a:t>B</a:t>
            </a:r>
            <a:r>
              <a:rPr lang="en"/>
              <a:t>) = min(</a:t>
            </a:r>
            <a:r>
              <a:rPr i="1" lang="en"/>
              <a:t>μ</a:t>
            </a:r>
            <a:r>
              <a:rPr lang="en"/>
              <a:t>(</a:t>
            </a:r>
            <a:r>
              <a:rPr i="1" lang="en"/>
              <a:t>A</a:t>
            </a:r>
            <a:r>
              <a:rPr lang="en"/>
              <a:t>), </a:t>
            </a:r>
            <a:r>
              <a:rPr i="1" lang="en"/>
              <a:t>μ</a:t>
            </a:r>
            <a:r>
              <a:rPr lang="en"/>
              <a:t>(</a:t>
            </a:r>
            <a:r>
              <a:rPr i="1" lang="en"/>
              <a:t>B</a:t>
            </a:r>
            <a:r>
              <a:rPr lang="en"/>
              <a:t>)), </a:t>
            </a:r>
            <a:r>
              <a:rPr i="1" lang="en"/>
              <a:t>μ</a:t>
            </a:r>
            <a:r>
              <a:rPr lang="en"/>
              <a:t>(</a:t>
            </a:r>
            <a:r>
              <a:rPr i="1" lang="en"/>
              <a:t>A</a:t>
            </a:r>
            <a:r>
              <a:rPr lang="en"/>
              <a:t> ∨ </a:t>
            </a:r>
            <a:r>
              <a:rPr i="1" lang="en"/>
              <a:t>B</a:t>
            </a:r>
            <a:r>
              <a:rPr lang="en"/>
              <a:t>) = max(</a:t>
            </a:r>
            <a:r>
              <a:rPr i="1" lang="en"/>
              <a:t>μ</a:t>
            </a:r>
            <a:r>
              <a:rPr lang="en"/>
              <a:t>(</a:t>
            </a:r>
            <a:r>
              <a:rPr i="1" lang="en"/>
              <a:t>A</a:t>
            </a:r>
            <a:r>
              <a:rPr lang="en"/>
              <a:t>), </a:t>
            </a:r>
            <a:r>
              <a:rPr i="1" lang="en"/>
              <a:t>μ</a:t>
            </a:r>
            <a:r>
              <a:rPr lang="en"/>
              <a:t>(</a:t>
            </a:r>
            <a:r>
              <a:rPr i="1" lang="en"/>
              <a:t>B</a:t>
            </a:r>
            <a:r>
              <a:rPr lang="en"/>
              <a:t>)), </a:t>
            </a:r>
            <a:r>
              <a:rPr i="1" lang="en"/>
              <a:t>μ</a:t>
            </a:r>
            <a:r>
              <a:rPr lang="en"/>
              <a:t>(not-</a:t>
            </a:r>
            <a:r>
              <a:rPr i="1" lang="en"/>
              <a:t>A</a:t>
            </a:r>
            <a:r>
              <a:rPr lang="en"/>
              <a:t>) = 1 – </a:t>
            </a:r>
            <a:r>
              <a:rPr i="1" lang="en"/>
              <a:t>μ</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Horn Clauses</a:t>
            </a:r>
            <a:endParaRPr/>
          </a:p>
        </p:txBody>
      </p:sp>
      <p:sp>
        <p:nvSpPr>
          <p:cNvPr id="485" name="Google Shape;485;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Disjunctive normal form is implicative normal form rewritten using or</a:t>
            </a:r>
            <a:endParaRPr/>
          </a:p>
          <a:p>
            <a:pPr indent="-342900" lvl="0" marL="457200" rtl="0" algn="l">
              <a:spcBef>
                <a:spcPts val="0"/>
              </a:spcBef>
              <a:spcAft>
                <a:spcPts val="0"/>
              </a:spcAft>
              <a:buSzPts val="1800"/>
              <a:buChar char="●"/>
            </a:pPr>
            <a:r>
              <a:rPr lang="en"/>
              <a:t>(</a:t>
            </a:r>
            <a:r>
              <a:rPr i="1" lang="en"/>
              <a:t>A</a:t>
            </a:r>
            <a:r>
              <a:rPr lang="en"/>
              <a:t> ∨ not-</a:t>
            </a:r>
            <a:r>
              <a:rPr i="1" lang="en"/>
              <a:t>B</a:t>
            </a:r>
            <a:r>
              <a:rPr lang="en"/>
              <a:t> ∨ not-</a:t>
            </a:r>
            <a:r>
              <a:rPr i="1" lang="en"/>
              <a:t>C</a:t>
            </a:r>
            <a:r>
              <a:rPr lang="en"/>
              <a:t> ∨ </a:t>
            </a:r>
            <a:r>
              <a:rPr i="1" lang="en"/>
              <a:t>D</a:t>
            </a:r>
            <a:r>
              <a:rPr lang="en"/>
              <a:t>) is the same formula as (B ⋀ C ⇒ A </a:t>
            </a:r>
            <a:r>
              <a:rPr lang="en"/>
              <a:t>∨ </a:t>
            </a:r>
            <a:r>
              <a:rPr i="1" lang="en"/>
              <a:t>D</a:t>
            </a:r>
            <a:r>
              <a:rPr lang="en"/>
              <a:t>)</a:t>
            </a:r>
            <a:endParaRPr/>
          </a:p>
          <a:p>
            <a:pPr indent="-342900" lvl="0" marL="457200" rtl="0" algn="l">
              <a:spcBef>
                <a:spcPts val="0"/>
              </a:spcBef>
              <a:spcAft>
                <a:spcPts val="0"/>
              </a:spcAft>
              <a:buSzPts val="1800"/>
              <a:buChar char="●"/>
            </a:pPr>
            <a:r>
              <a:rPr lang="en"/>
              <a:t>Formula in a </a:t>
            </a:r>
            <a:r>
              <a:rPr b="1" lang="en"/>
              <a:t>disjunctive normal form</a:t>
            </a:r>
            <a:r>
              <a:rPr lang="en"/>
              <a:t> is said to be in </a:t>
            </a:r>
            <a:r>
              <a:rPr b="1" lang="en"/>
              <a:t>Horn form</a:t>
            </a:r>
            <a:r>
              <a:rPr lang="en"/>
              <a:t> if its every </a:t>
            </a:r>
            <a:r>
              <a:rPr lang="en"/>
              <a:t>clause</a:t>
            </a:r>
            <a:r>
              <a:rPr lang="en"/>
              <a:t> contains at most one positive literal</a:t>
            </a:r>
            <a:endParaRPr/>
          </a:p>
          <a:p>
            <a:pPr indent="-342900" lvl="0" marL="457200" rtl="0" algn="l">
              <a:spcBef>
                <a:spcPts val="0"/>
              </a:spcBef>
              <a:spcAft>
                <a:spcPts val="0"/>
              </a:spcAft>
              <a:buSzPts val="1800"/>
              <a:buChar char="●"/>
            </a:pPr>
            <a:r>
              <a:rPr lang="en"/>
              <a:t>Bunch of positive premises imply exactly one positive conclusion</a:t>
            </a:r>
            <a:endParaRPr/>
          </a:p>
          <a:p>
            <a:pPr indent="-342900" lvl="0" marL="457200" rtl="0" algn="l">
              <a:spcBef>
                <a:spcPts val="0"/>
              </a:spcBef>
              <a:spcAft>
                <a:spcPts val="0"/>
              </a:spcAft>
              <a:buSzPts val="1800"/>
              <a:buChar char="●"/>
            </a:pPr>
            <a:r>
              <a:rPr lang="en"/>
              <a:t>Inference algorithms for Horn clauses are simpler than algorithms for general clauses, since there is no branching for conclusion</a:t>
            </a:r>
            <a:endParaRPr/>
          </a:p>
          <a:p>
            <a:pPr indent="-342900" lvl="0" marL="457200" rtl="0" algn="l">
              <a:spcBef>
                <a:spcPts val="0"/>
              </a:spcBef>
              <a:spcAft>
                <a:spcPts val="0"/>
              </a:spcAft>
              <a:buSzPts val="1800"/>
              <a:buChar char="●"/>
            </a:pPr>
            <a:r>
              <a:rPr b="1" lang="en"/>
              <a:t>Modus Ponens</a:t>
            </a:r>
            <a:r>
              <a:rPr lang="en"/>
              <a:t> is complete reasoning algorithm for Horn clauses, using either </a:t>
            </a:r>
            <a:r>
              <a:rPr b="1" lang="en"/>
              <a:t>forward chaining</a:t>
            </a:r>
            <a:r>
              <a:rPr lang="en"/>
              <a:t> or </a:t>
            </a:r>
            <a:r>
              <a:rPr b="1" lang="en"/>
              <a:t>backwards chaining</a:t>
            </a:r>
            <a:endParaRPr b="1"/>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491" name="Google Shape;491;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a:t>
            </a:r>
            <a:r>
              <a:rPr b="1" lang="en"/>
              <a:t>Tseytin transformation</a:t>
            </a:r>
            <a:r>
              <a:rPr lang="en"/>
              <a:t>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 for subformulas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Winograd Schemas</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Beautifully simple </a:t>
            </a:r>
            <a:r>
              <a:rPr lang="en"/>
              <a:t>illustration of why general artificial intelligence is difficult</a:t>
            </a:r>
            <a:endParaRPr/>
          </a:p>
          <a:p>
            <a:pPr indent="-342900" lvl="0" marL="457200" rtl="0" algn="l">
              <a:spcBef>
                <a:spcPts val="0"/>
              </a:spcBef>
              <a:spcAft>
                <a:spcPts val="0"/>
              </a:spcAft>
              <a:buSzPts val="1800"/>
              <a:buChar char="●"/>
            </a:pPr>
            <a:r>
              <a:rPr b="1" lang="en"/>
              <a:t>Winograd schemas</a:t>
            </a:r>
            <a:r>
              <a:rPr lang="en"/>
              <a:t> are so trivial for humans that we don't even realize they are a problem, yet extremely difficult to analyze and program</a:t>
            </a:r>
            <a:endParaRPr/>
          </a:p>
          <a:p>
            <a:pPr indent="-342900" lvl="0" marL="457200" rtl="0" algn="l">
              <a:spcBef>
                <a:spcPts val="0"/>
              </a:spcBef>
              <a:spcAft>
                <a:spcPts val="0"/>
              </a:spcAft>
              <a:buSzPts val="1800"/>
              <a:buChar char="●"/>
            </a:pPr>
            <a:r>
              <a:rPr lang="en"/>
              <a:t>Given two sentences that have identical parse trees except some leaf node has been replaced, determine what word a later pronoun refers to</a:t>
            </a:r>
            <a:endParaRPr/>
          </a:p>
          <a:p>
            <a:pPr indent="-342900" lvl="0" marL="457200" rtl="0" algn="l">
              <a:spcBef>
                <a:spcPts val="0"/>
              </a:spcBef>
              <a:spcAft>
                <a:spcPts val="0"/>
              </a:spcAft>
              <a:buSzPts val="1800"/>
              <a:buChar char="●"/>
            </a:pPr>
            <a:r>
              <a:rPr lang="en"/>
              <a:t>"I threw the hammer at the mirror, and it smashed to pieces."</a:t>
            </a:r>
            <a:endParaRPr/>
          </a:p>
          <a:p>
            <a:pPr indent="-342900" lvl="0" marL="457200" rtl="0" algn="l">
              <a:spcBef>
                <a:spcPts val="0"/>
              </a:spcBef>
              <a:spcAft>
                <a:spcPts val="0"/>
              </a:spcAft>
              <a:buSzPts val="1800"/>
              <a:buChar char="●"/>
            </a:pPr>
            <a:r>
              <a:rPr lang="en"/>
              <a:t>"I threw the glass at the wall, and it smashed to pieces."</a:t>
            </a:r>
            <a:endParaRPr/>
          </a:p>
          <a:p>
            <a:pPr indent="-342900" lvl="0" marL="457200" rtl="0" algn="l">
              <a:spcBef>
                <a:spcPts val="0"/>
              </a:spcBef>
              <a:spcAft>
                <a:spcPts val="0"/>
              </a:spcAft>
              <a:buSzPts val="1800"/>
              <a:buChar char="●"/>
            </a:pPr>
            <a:r>
              <a:rPr lang="en"/>
              <a:t>It's not possible even to diagram a sentence correctly without a complete and complex model of how physical and social realities work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497" name="Google Shape;497;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most three literals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the clause ɸ with two clauses (</a:t>
            </a:r>
            <a:r>
              <a:rPr i="1" lang="en"/>
              <a:t>Z</a:t>
            </a:r>
            <a:r>
              <a:rPr lang="en"/>
              <a:t> </a:t>
            </a:r>
            <a:r>
              <a:rPr lang="en"/>
              <a:t>∨</a:t>
            </a:r>
            <a:r>
              <a:rPr lang="en"/>
              <a:t> </a:t>
            </a:r>
            <a:r>
              <a:rPr lang="en"/>
              <a:t>ɸ</a:t>
            </a:r>
            <a:r>
              <a:rPr baseline="-25000" lang="en"/>
              <a:t>1</a:t>
            </a:r>
            <a:r>
              <a:rPr lang="en"/>
              <a:t>) and (not-</a:t>
            </a:r>
            <a:r>
              <a:rPr i="1" lang="en"/>
              <a:t>Z</a:t>
            </a:r>
            <a:r>
              <a:rPr lang="en"/>
              <a:t> </a:t>
            </a:r>
            <a:r>
              <a:rPr lang="en"/>
              <a:t>∨</a:t>
            </a:r>
            <a:r>
              <a:rPr lang="en"/>
              <a:t>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4572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503" name="Google Shape;503;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a:t>
            </a:r>
            <a:r>
              <a:rPr b="1" lang="en"/>
              <a:t>Cook's theorem</a:t>
            </a:r>
            <a:r>
              <a:rPr lang="en"/>
              <a:t> proves that any decision and search problem from the class </a:t>
            </a:r>
            <a:r>
              <a:rPr b="1" lang="en"/>
              <a:t>NP (non-deterministic polynomial time)</a:t>
            </a:r>
            <a:r>
              <a:rPr lang="en"/>
              <a:t>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lang="en"/>
              <a:t>The original decision problem has a solution iff this formula is satisfiable</a:t>
            </a:r>
            <a:endParaRPr/>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509" name="Google Shape;509;p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separate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a:t>
            </a:r>
            <a:r>
              <a:rPr lang="en"/>
              <a:t>∨</a:t>
            </a:r>
            <a:r>
              <a:rPr lang="en"/>
              <a:t> ... </a:t>
            </a:r>
            <a:r>
              <a:rPr lang="en"/>
              <a:t>∨</a:t>
            </a:r>
            <a:r>
              <a:rPr lang="en"/>
              <a:t> </a:t>
            </a:r>
            <a:r>
              <a:rPr i="1" lang="en"/>
              <a:t>C</a:t>
            </a:r>
            <a:r>
              <a:rPr baseline="-25000" i="1" lang="en"/>
              <a:t>ik</a:t>
            </a:r>
            <a:r>
              <a:rPr lang="en"/>
              <a:t>) </a:t>
            </a:r>
            <a:endParaRPr/>
          </a:p>
          <a:p>
            <a:pPr indent="-342900" lvl="0" marL="457200" rtl="0" algn="l">
              <a:spcBef>
                <a:spcPts val="0"/>
              </a:spcBef>
              <a:spcAft>
                <a:spcPts val="0"/>
              </a:spcAft>
              <a:buSzPts val="1800"/>
              <a:buChar char="●"/>
            </a:pPr>
            <a:r>
              <a:rPr lang="en"/>
              <a:t>Each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two clauses (</a:t>
            </a:r>
            <a:r>
              <a:rPr i="1" lang="en"/>
              <a:t>C</a:t>
            </a:r>
            <a:r>
              <a:rPr baseline="-25000" i="1" lang="en"/>
              <a:t>uc</a:t>
            </a:r>
            <a:r>
              <a:rPr lang="en"/>
              <a:t> ⇒ not–</a:t>
            </a:r>
            <a:r>
              <a:rPr i="1" lang="en"/>
              <a:t>C</a:t>
            </a:r>
            <a:r>
              <a:rPr baseline="-25000" i="1" lang="en"/>
              <a:t>vc</a:t>
            </a:r>
            <a:r>
              <a:rPr lang="en"/>
              <a:t>) and (</a:t>
            </a:r>
            <a:r>
              <a:rPr i="1" lang="en"/>
              <a:t>C</a:t>
            </a:r>
            <a:r>
              <a:rPr baseline="-25000" i="1" lang="en"/>
              <a:t>vc</a:t>
            </a:r>
            <a:r>
              <a:rPr lang="en"/>
              <a:t> ⇒ not–</a:t>
            </a:r>
            <a:r>
              <a:rPr i="1" lang="en"/>
              <a:t>C</a:t>
            </a:r>
            <a:r>
              <a:rPr baseline="-25000" i="1" lang="en"/>
              <a:t>uc</a:t>
            </a:r>
            <a:r>
              <a:rPr lang="en"/>
              <a:t>) so that nodes connected by an edge can't share colour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515" name="Google Shape;515;p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Sudoku</a:t>
            </a:r>
            <a:r>
              <a:rPr lang="en"/>
              <a:t>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521" name="Google Shape;521;p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both ways, choose some </a:t>
            </a:r>
            <a:r>
              <a:rPr b="1" lang="en"/>
              <a:t>active</a:t>
            </a:r>
            <a:r>
              <a:rPr lang="en"/>
              <a:t> clause (</a:t>
            </a:r>
            <a:r>
              <a:rPr i="1" lang="en"/>
              <a:t>X</a:t>
            </a:r>
            <a:r>
              <a:rPr baseline="-25000" lang="en"/>
              <a:t>1</a:t>
            </a:r>
            <a:r>
              <a:rPr lang="en"/>
              <a:t> ∨ </a:t>
            </a:r>
            <a:r>
              <a:rPr i="1" lang="en"/>
              <a:t>X</a:t>
            </a:r>
            <a:r>
              <a:rPr baseline="-25000" lang="en"/>
              <a:t>2</a:t>
            </a:r>
            <a:r>
              <a:rPr lang="en"/>
              <a:t> ∨ </a:t>
            </a:r>
            <a:r>
              <a:rPr i="1" lang="en"/>
              <a:t>X</a:t>
            </a:r>
            <a:r>
              <a:rPr baseline="-25000" lang="en"/>
              <a:t>3</a:t>
            </a:r>
            <a:r>
              <a:rPr lang="en"/>
              <a:t>) that is still unsatisfied</a:t>
            </a:r>
            <a:endParaRPr/>
          </a:p>
          <a:p>
            <a:pPr indent="-342900" lvl="0" marL="457200" rtl="0" algn="l">
              <a:spcBef>
                <a:spcPts val="0"/>
              </a:spcBef>
              <a:spcAft>
                <a:spcPts val="0"/>
              </a:spcAft>
              <a:buSzPts val="1800"/>
              <a:buChar char="●"/>
            </a:pPr>
            <a:r>
              <a:rPr lang="en"/>
              <a:t>Instead of trying eight combinations of truth values for three variables, need only try three combinations </a:t>
            </a:r>
            <a:r>
              <a:rPr i="1" lang="en"/>
              <a:t>X</a:t>
            </a:r>
            <a:r>
              <a:rPr baseline="-25000" lang="en"/>
              <a:t>1</a:t>
            </a:r>
            <a:r>
              <a:rPr lang="en"/>
              <a:t>, not-</a:t>
            </a:r>
            <a:r>
              <a:rPr i="1" lang="en"/>
              <a:t>X</a:t>
            </a:r>
            <a:r>
              <a:rPr baseline="-25000" lang="en"/>
              <a:t>1</a:t>
            </a:r>
            <a:r>
              <a:rPr lang="en"/>
              <a:t> ⋀ </a:t>
            </a:r>
            <a:r>
              <a:rPr i="1" lang="en"/>
              <a:t>X</a:t>
            </a:r>
            <a:r>
              <a:rPr baseline="-25000" lang="en"/>
              <a:t>2</a:t>
            </a:r>
            <a:r>
              <a:rPr lang="en"/>
              <a:t>, and not-</a:t>
            </a:r>
            <a:r>
              <a:rPr i="1" lang="en"/>
              <a:t>X</a:t>
            </a:r>
            <a:r>
              <a:rPr baseline="-25000" lang="en"/>
              <a:t>1</a:t>
            </a:r>
            <a:r>
              <a:rPr lang="en"/>
              <a:t> ⋀ not-</a:t>
            </a:r>
            <a:r>
              <a:rPr i="1" lang="en"/>
              <a:t>X</a:t>
            </a:r>
            <a:r>
              <a:rPr baseline="-25000" lang="en"/>
              <a:t>2</a:t>
            </a:r>
            <a:r>
              <a:rPr lang="en"/>
              <a:t> ⋀ </a:t>
            </a:r>
            <a:r>
              <a:rPr i="1" lang="en"/>
              <a:t>X</a:t>
            </a:r>
            <a:r>
              <a:rPr baseline="-25000" lang="en"/>
              <a:t>3</a:t>
            </a:r>
            <a:endParaRPr/>
          </a:p>
          <a:p>
            <a:pPr indent="-342900" lvl="0" marL="457200" rtl="0" algn="l">
              <a:spcBef>
                <a:spcPts val="0"/>
              </a:spcBef>
              <a:spcAft>
                <a:spcPts val="0"/>
              </a:spcAft>
              <a:buSzPts val="1800"/>
              <a:buChar char="●"/>
            </a:pPr>
            <a:r>
              <a:rPr lang="en"/>
              <a:t>Clauses satisfied by assignment become </a:t>
            </a:r>
            <a:r>
              <a:rPr b="1" lang="en"/>
              <a:t>inactive</a:t>
            </a:r>
            <a:endParaRPr b="1"/>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527" name="Google Shape;527;p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b="1" lang="en"/>
              <a:t>Unit propagation</a:t>
            </a:r>
            <a:r>
              <a:rPr lang="en"/>
              <a:t>: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b="1" lang="en"/>
              <a:t>Pure literal elimination</a:t>
            </a:r>
            <a:r>
              <a:rPr lang="en"/>
              <a:t>: If some literal appears only one polarity in the remaining active formulas, make that literal true </a:t>
            </a:r>
            <a:r>
              <a:rPr lang="en"/>
              <a:t>without</a:t>
            </a:r>
            <a:r>
              <a:rPr lang="en"/>
              <a:t> branching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533" name="Google Shape;533;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a:t>
            </a:r>
            <a:r>
              <a:rPr b="1" lang="en"/>
              <a:t>data structure</a:t>
            </a:r>
            <a:r>
              <a:rPr lang="en"/>
              <a:t>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a preprocessing step computes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a:t>
            </a:r>
            <a:r>
              <a:rPr b="1" lang="en"/>
              <a:t>Conflict-Driven Clause Learning</a:t>
            </a:r>
            <a:r>
              <a:rPr lang="en"/>
              <a:t> analyzes the reason and adds new clauses to knowledge base to prevent this in later branches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539" name="Google Shape;539;p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b="1" lang="en"/>
              <a:t>Binary decision diagrams</a:t>
            </a:r>
            <a:r>
              <a:rPr lang="en"/>
              <a:t>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 ψ) and (ɸ ∨ ψ)</a:t>
            </a:r>
            <a:endParaRPr/>
          </a:p>
          <a:p>
            <a:pPr indent="-342900" lvl="0" marL="457200" rtl="0" algn="l">
              <a:spcBef>
                <a:spcPts val="0"/>
              </a:spcBef>
              <a:spcAft>
                <a:spcPts val="0"/>
              </a:spcAft>
              <a:buSzPts val="1800"/>
              <a:buChar char="●"/>
            </a:pPr>
            <a:r>
              <a:rPr lang="en"/>
              <a:t>Resulting tree size generally </a:t>
            </a:r>
            <a:r>
              <a:rPr b="1" lang="en"/>
              <a:t>product</a:t>
            </a:r>
            <a:r>
              <a:rPr lang="en"/>
              <a:t> of sizes of trees for ɸ and ψ, but hopefully lots of </a:t>
            </a:r>
            <a:r>
              <a:rPr b="1" lang="en"/>
              <a:t>cancellation</a:t>
            </a:r>
            <a:r>
              <a:rPr lang="en"/>
              <a:t> happens while melding these trees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Trees</a:t>
            </a:r>
            <a:endParaRPr/>
          </a:p>
        </p:txBody>
      </p:sp>
      <p:sp>
        <p:nvSpPr>
          <p:cNvPr id="545" name="Google Shape;545;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otherwise difficult questions become (nearly) trivial to answer</a:t>
            </a:r>
            <a:endParaRPr/>
          </a:p>
          <a:p>
            <a:pPr indent="-342900" lvl="0" marL="457200" rtl="0" algn="l">
              <a:spcBef>
                <a:spcPts val="0"/>
              </a:spcBef>
              <a:spcAft>
                <a:spcPts val="0"/>
              </a:spcAft>
              <a:buSzPts val="1800"/>
              <a:buChar char="●"/>
            </a:pPr>
            <a:r>
              <a:rPr lang="en"/>
              <a:t>Evaluate the formula for the given variable assignment (this one is trivial)</a:t>
            </a:r>
            <a:endParaRPr/>
          </a:p>
          <a:p>
            <a:pPr indent="-342900" lvl="0" marL="457200" rtl="0" algn="l">
              <a:spcBef>
                <a:spcPts val="0"/>
              </a:spcBef>
              <a:spcAft>
                <a:spcPts val="0"/>
              </a:spcAft>
              <a:buSzPts val="1800"/>
              <a:buChar char="●"/>
            </a:pPr>
            <a:r>
              <a:rPr lang="en"/>
              <a:t>Determine whether KB is satisfiable (this one is also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a:t>
            </a:r>
            <a:r>
              <a:rPr b="1" lang="en"/>
              <a:t>exact number of satisfying solutions</a:t>
            </a:r>
            <a:r>
              <a:rPr lang="en"/>
              <a:t> (needs postprocessing)</a:t>
            </a:r>
            <a:endParaRPr/>
          </a:p>
          <a:p>
            <a:pPr indent="-342900" lvl="0" marL="457200" rtl="0" algn="l">
              <a:spcBef>
                <a:spcPts val="0"/>
              </a:spcBef>
              <a:spcAft>
                <a:spcPts val="0"/>
              </a:spcAft>
              <a:buSzPts val="1800"/>
              <a:buChar char="●"/>
            </a:pPr>
            <a:r>
              <a:rPr b="1" lang="en"/>
              <a:t>Choose a random satisfying </a:t>
            </a:r>
            <a:r>
              <a:rPr b="1"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a:t>
            </a:r>
            <a:r>
              <a:rPr b="1" lang="en"/>
              <a:t>optimal cost solution</a:t>
            </a:r>
            <a:endParaRPr b="1"/>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Intuitionistic Logic</a:t>
            </a:r>
            <a:endParaRPr/>
          </a:p>
        </p:txBody>
      </p:sp>
      <p:sp>
        <p:nvSpPr>
          <p:cNvPr id="551" name="Google Shape;551;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more restrictive form of logic where double negation elimination and the law of </a:t>
            </a:r>
            <a:r>
              <a:rPr lang="en"/>
              <a:t>excluded</a:t>
            </a:r>
            <a:r>
              <a:rPr lang="en"/>
              <a:t> middle are not considered valid</a:t>
            </a:r>
            <a:endParaRPr/>
          </a:p>
          <a:p>
            <a:pPr indent="-342900" lvl="0" marL="457200" rtl="0" algn="l">
              <a:spcBef>
                <a:spcPts val="0"/>
              </a:spcBef>
              <a:spcAft>
                <a:spcPts val="0"/>
              </a:spcAft>
              <a:buSzPts val="1800"/>
              <a:buChar char="●"/>
            </a:pPr>
            <a:r>
              <a:rPr lang="en"/>
              <a:t>Allows </a:t>
            </a:r>
            <a:r>
              <a:rPr lang="en"/>
              <a:t>only</a:t>
            </a:r>
            <a:r>
              <a:rPr lang="en"/>
              <a:t> constructive proofs</a:t>
            </a:r>
            <a:endParaRPr/>
          </a:p>
          <a:p>
            <a:pPr indent="-342900" lvl="0" marL="457200" rtl="0" algn="l">
              <a:spcBef>
                <a:spcPts val="0"/>
              </a:spcBef>
              <a:spcAft>
                <a:spcPts val="0"/>
              </a:spcAft>
              <a:buSzPts val="1800"/>
              <a:buChar char="●"/>
            </a:pPr>
            <a:r>
              <a:rPr lang="en"/>
              <a:t>In ordinary propositional logic, you can prove </a:t>
            </a:r>
            <a:r>
              <a:rPr i="1" lang="en"/>
              <a:t>A</a:t>
            </a:r>
            <a:r>
              <a:rPr lang="en"/>
              <a:t> by separately proving both formulas </a:t>
            </a:r>
            <a:r>
              <a:rPr i="1" lang="en"/>
              <a:t>B</a:t>
            </a:r>
            <a:r>
              <a:rPr lang="en"/>
              <a:t> ⇒ </a:t>
            </a:r>
            <a:r>
              <a:rPr i="1" lang="en"/>
              <a:t>A</a:t>
            </a:r>
            <a:r>
              <a:rPr lang="en"/>
              <a:t> and not-</a:t>
            </a:r>
            <a:r>
              <a:rPr i="1" lang="en"/>
              <a:t>B</a:t>
            </a:r>
            <a:r>
              <a:rPr lang="en"/>
              <a:t> ⇒ </a:t>
            </a:r>
            <a:r>
              <a:rPr i="1" lang="en"/>
              <a:t>A</a:t>
            </a:r>
            <a:r>
              <a:rPr lang="en"/>
              <a:t> and resolving those</a:t>
            </a:r>
            <a:endParaRPr/>
          </a:p>
          <a:p>
            <a:pPr indent="-342900" lvl="0" marL="457200" rtl="0" algn="l">
              <a:spcBef>
                <a:spcPts val="0"/>
              </a:spcBef>
              <a:spcAft>
                <a:spcPts val="0"/>
              </a:spcAft>
              <a:buSzPts val="1800"/>
              <a:buChar char="●"/>
            </a:pPr>
            <a:r>
              <a:rPr lang="en"/>
              <a:t>Don't need to know whether B or not-</a:t>
            </a:r>
            <a:r>
              <a:rPr i="1" lang="en"/>
              <a:t>B</a:t>
            </a:r>
            <a:r>
              <a:rPr lang="en"/>
              <a:t> is true, the conclusion </a:t>
            </a:r>
            <a:r>
              <a:rPr i="1" lang="en"/>
              <a:t>A</a:t>
            </a:r>
            <a:r>
              <a:rPr lang="en"/>
              <a:t> follows</a:t>
            </a:r>
            <a:endParaRPr/>
          </a:p>
          <a:p>
            <a:pPr indent="-342900" lvl="0" marL="457200" rtl="0" algn="l">
              <a:spcBef>
                <a:spcPts val="0"/>
              </a:spcBef>
              <a:spcAft>
                <a:spcPts val="0"/>
              </a:spcAft>
              <a:buSzPts val="1800"/>
              <a:buChar char="●"/>
            </a:pPr>
            <a:r>
              <a:rPr lang="en"/>
              <a:t>In intuitionistic logic, this move is not allowed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a:t>
            </a:r>
            <a:r>
              <a:rPr b="1" lang="en"/>
              <a:t>scoring</a:t>
            </a:r>
            <a:r>
              <a:rPr lang="en"/>
              <a:t> criterion</a:t>
            </a:r>
            <a:endParaRPr/>
          </a:p>
          <a:p>
            <a:pPr indent="-342900" lvl="0" marL="457200" rtl="0" algn="l">
              <a:spcBef>
                <a:spcPts val="0"/>
              </a:spcBef>
              <a:spcAft>
                <a:spcPts val="0"/>
              </a:spcAft>
              <a:buSzPts val="1800"/>
              <a:buChar char="●"/>
            </a:pPr>
            <a:r>
              <a:rPr lang="en"/>
              <a:t>Rules designed to guarantee </a:t>
            </a:r>
            <a:r>
              <a:rPr b="1" lang="en"/>
              <a:t>termination</a:t>
            </a:r>
            <a:endParaRPr b="1"/>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lang="en"/>
              <a:t>Sports are games that cannot be extracted from underlying physical media; soccer changes quite a lot if you use a ball made of concrete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562" name="Google Shape;562;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logic itself, and the external </a:t>
            </a:r>
            <a:r>
              <a:rPr lang="en"/>
              <a:t>world that the logical formulas are referring to</a:t>
            </a:r>
            <a:endParaRPr/>
          </a:p>
          <a:p>
            <a:pPr indent="-342900" lvl="0" marL="457200" rtl="0" algn="l">
              <a:spcBef>
                <a:spcPts val="0"/>
              </a:spcBef>
              <a:spcAft>
                <a:spcPts val="0"/>
              </a:spcAft>
              <a:buSzPts val="1800"/>
              <a:buChar char="●"/>
            </a:pPr>
            <a:r>
              <a:rPr lang="en"/>
              <a:t>In FOL, world consists of </a:t>
            </a:r>
            <a:r>
              <a:rPr b="1" lang="en"/>
              <a:t>objects</a:t>
            </a:r>
            <a:r>
              <a:rPr lang="en"/>
              <a:t> and </a:t>
            </a:r>
            <a:r>
              <a:rPr b="1" lang="en"/>
              <a:t>relationships</a:t>
            </a:r>
            <a:endParaRPr b="1"/>
          </a:p>
          <a:p>
            <a:pPr indent="-342900" lvl="0" marL="457200" rtl="0" algn="l">
              <a:spcBef>
                <a:spcPts val="0"/>
              </a:spcBef>
              <a:spcAft>
                <a:spcPts val="0"/>
              </a:spcAft>
              <a:buSzPts val="1800"/>
              <a:buChar char="●"/>
            </a:pPr>
            <a:r>
              <a:rPr lang="en"/>
              <a:t>In FOL, logic consists of </a:t>
            </a:r>
            <a:r>
              <a:rPr b="1" lang="en"/>
              <a:t>terms</a:t>
            </a:r>
            <a:r>
              <a:rPr lang="en"/>
              <a:t> and </a:t>
            </a:r>
            <a:r>
              <a:rPr b="1" lang="en"/>
              <a:t>relations</a:t>
            </a:r>
            <a:endParaRPr b="1"/>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a:t>
            </a:r>
            <a:r>
              <a:rPr b="1" lang="en"/>
              <a:t>returns another object</a:t>
            </a:r>
            <a:r>
              <a:rPr lang="en"/>
              <a:t> in world</a:t>
            </a:r>
            <a:endParaRPr/>
          </a:p>
          <a:p>
            <a:pPr indent="-342900" lvl="0" marL="457200" rtl="0" algn="l">
              <a:spcBef>
                <a:spcPts val="0"/>
              </a:spcBef>
              <a:spcAft>
                <a:spcPts val="0"/>
              </a:spcAft>
              <a:buSzPts val="1800"/>
              <a:buChar char="●"/>
            </a:pPr>
            <a:r>
              <a:rPr lang="en"/>
              <a:t>All functions are total, defined over all the objects</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a:t>
            </a:r>
            <a:r>
              <a:rPr b="1" lang="en"/>
              <a:t>evaluates to truth value</a:t>
            </a:r>
            <a:r>
              <a:rPr lang="en"/>
              <a:t> inside logic</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Don't Have Types</a:t>
            </a:r>
            <a:endParaRPr/>
          </a:p>
        </p:txBody>
      </p:sp>
      <p:sp>
        <p:nvSpPr>
          <p:cNvPr id="568" name="Google Shape;568;p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order predicate logic assumes that the world consists of objects that can be in various relationships with each other</a:t>
            </a:r>
            <a:endParaRPr/>
          </a:p>
          <a:p>
            <a:pPr indent="-342900" lvl="0" marL="457200" rtl="0" algn="l">
              <a:spcBef>
                <a:spcPts val="0"/>
              </a:spcBef>
              <a:spcAft>
                <a:spcPts val="0"/>
              </a:spcAft>
              <a:buSzPts val="1800"/>
              <a:buChar char="●"/>
            </a:pPr>
            <a:r>
              <a:rPr lang="en"/>
              <a:t>In many environments, we would like to distinguish objects based on </a:t>
            </a:r>
            <a:r>
              <a:rPr b="1" lang="en"/>
              <a:t>type</a:t>
            </a:r>
            <a:endParaRPr b="1"/>
          </a:p>
          <a:p>
            <a:pPr indent="-342900" lvl="0" marL="457200" rtl="0" algn="l">
              <a:spcBef>
                <a:spcPts val="0"/>
              </a:spcBef>
              <a:spcAft>
                <a:spcPts val="0"/>
              </a:spcAft>
              <a:buSzPts val="1800"/>
              <a:buChar char="●"/>
            </a:pPr>
            <a:r>
              <a:rPr lang="en"/>
              <a:t>However, all objects in the world are untyped</a:t>
            </a:r>
            <a:endParaRPr/>
          </a:p>
          <a:p>
            <a:pPr indent="-342900" lvl="0" marL="457200" rtl="0" algn="l">
              <a:spcBef>
                <a:spcPts val="0"/>
              </a:spcBef>
              <a:spcAft>
                <a:spcPts val="0"/>
              </a:spcAft>
              <a:buSzPts val="1800"/>
              <a:buChar char="●"/>
            </a:pPr>
            <a:r>
              <a:rPr lang="en"/>
              <a:t>Types can be simulated with </a:t>
            </a:r>
            <a:r>
              <a:rPr b="1" lang="en"/>
              <a:t>unary predicates</a:t>
            </a:r>
            <a:endParaRPr b="1"/>
          </a:p>
          <a:p>
            <a:pPr indent="-342900" lvl="0" marL="457200" rtl="0" algn="l">
              <a:spcBef>
                <a:spcPts val="0"/>
              </a:spcBef>
              <a:spcAft>
                <a:spcPts val="0"/>
              </a:spcAft>
              <a:buSzPts val="1800"/>
              <a:buChar char="●"/>
            </a:pPr>
            <a:r>
              <a:rPr lang="en"/>
              <a:t>If the world </a:t>
            </a:r>
            <a:r>
              <a:rPr lang="en"/>
              <a:t>consists</a:t>
            </a:r>
            <a:r>
              <a:rPr lang="en"/>
              <a:t> of animals and rocks, define appropriate predicates Animal(</a:t>
            </a:r>
            <a:r>
              <a:rPr i="1" lang="en"/>
              <a:t>x</a:t>
            </a:r>
            <a:r>
              <a:rPr lang="en"/>
              <a:t>) and Rock(</a:t>
            </a:r>
            <a:r>
              <a:rPr i="1" lang="en"/>
              <a:t>x</a:t>
            </a:r>
            <a:r>
              <a:rPr lang="en"/>
              <a:t>) to represent these unary relations</a:t>
            </a:r>
            <a:endParaRPr/>
          </a:p>
          <a:p>
            <a:pPr indent="-342900" lvl="0" marL="457200" rtl="0" algn="l">
              <a:spcBef>
                <a:spcPts val="0"/>
              </a:spcBef>
              <a:spcAft>
                <a:spcPts val="0"/>
              </a:spcAft>
              <a:buSzPts val="1800"/>
              <a:buChar char="●"/>
            </a:pPr>
            <a:r>
              <a:rPr lang="en"/>
              <a:t>To prevent other types of objects from existing, need to have </a:t>
            </a:r>
            <a:r>
              <a:rPr b="1" lang="en"/>
              <a:t>a non-logical axiom</a:t>
            </a:r>
            <a:r>
              <a:rPr lang="en"/>
              <a:t> to say "Every object is either animal or rock, but not both"</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Sentences</a:t>
            </a:r>
            <a:endParaRPr/>
          </a:p>
        </p:txBody>
      </p:sp>
      <p:sp>
        <p:nvSpPr>
          <p:cNvPr id="574" name="Google Shape;574;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predicates Likes(</a:t>
            </a:r>
            <a:r>
              <a:rPr i="1" lang="en"/>
              <a:t>x</a:t>
            </a:r>
            <a:r>
              <a:rPr lang="en"/>
              <a:t>, </a:t>
            </a:r>
            <a:r>
              <a:rPr i="1" lang="en"/>
              <a:t>y</a:t>
            </a:r>
            <a:r>
              <a:rPr lang="en"/>
              <a:t>) and Happy(</a:t>
            </a:r>
            <a:r>
              <a:rPr i="1" lang="en"/>
              <a:t>x</a:t>
            </a:r>
            <a:r>
              <a:rPr lang="en"/>
              <a:t>)</a:t>
            </a:r>
            <a:endParaRPr/>
          </a:p>
          <a:p>
            <a:pPr indent="-342900" lvl="0" marL="457200" rtl="0" algn="l">
              <a:spcBef>
                <a:spcPts val="0"/>
              </a:spcBef>
              <a:spcAft>
                <a:spcPts val="0"/>
              </a:spcAft>
              <a:buSzPts val="1800"/>
              <a:buChar char="●"/>
            </a:pPr>
            <a:r>
              <a:rPr lang="en"/>
              <a:t>"Everyone likes someone":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SzPts val="1800"/>
              <a:buChar char="●"/>
            </a:pPr>
            <a:r>
              <a:rPr lang="en">
                <a:solidFill>
                  <a:srgbClr val="000000"/>
                </a:solidFill>
                <a:highlight>
                  <a:schemeClr val="lt1"/>
                </a:highlight>
              </a:rPr>
              <a:t>"Someone likes everyone":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"Someone likes everyone except themselves":</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not-Likes(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a:t>
            </a:r>
            <a:r>
              <a:rPr lang="en"/>
              <a:t> </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(x </a:t>
            </a:r>
            <a:r>
              <a:rPr lang="en"/>
              <a:t>≠ y </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Be careful! What does the following sentence say?</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 x </a:t>
            </a:r>
            <a:r>
              <a:rPr lang="en"/>
              <a:t>≠ y</a:t>
            </a:r>
            <a:br>
              <a:rPr lang="en"/>
            </a:br>
            <a:endParaRPr>
              <a:solidFill>
                <a:srgbClr val="000000"/>
              </a:solidFill>
              <a:highlight>
                <a:schemeClr val="lt1"/>
              </a:highligh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Object Equality in FOL</a:t>
            </a:r>
            <a:endParaRPr/>
          </a:p>
        </p:txBody>
      </p:sp>
      <p:sp>
        <p:nvSpPr>
          <p:cNvPr id="580" name="Google Shape;580;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P</a:t>
            </a:r>
            <a:r>
              <a:rPr lang="en"/>
              <a:t> means "is an engineer" and </a:t>
            </a:r>
            <a:r>
              <a:rPr i="1" lang="en"/>
              <a:t>Q</a:t>
            </a:r>
            <a:r>
              <a:rPr lang="en"/>
              <a:t> means "is brother of"</a:t>
            </a:r>
            <a:endParaRPr/>
          </a:p>
          <a:p>
            <a:pPr indent="-342900" lvl="0" marL="457200" rtl="0" algn="l">
              <a:spcBef>
                <a:spcPts val="0"/>
              </a:spcBef>
              <a:spcAft>
                <a:spcPts val="0"/>
              </a:spcAft>
              <a:buSzPts val="1800"/>
              <a:buChar char="●"/>
            </a:pPr>
            <a:r>
              <a:rPr lang="en"/>
              <a:t>Clearly yes, if </a:t>
            </a:r>
            <a:r>
              <a:rPr i="1" lang="en"/>
              <a:t>Q</a:t>
            </a:r>
            <a:r>
              <a:rPr lang="en"/>
              <a:t> is the hard-coded </a:t>
            </a:r>
            <a:r>
              <a:rPr b="1" lang="en"/>
              <a:t>object equality</a:t>
            </a:r>
            <a:r>
              <a:rPr lang="en"/>
              <a:t> relation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t>
            </a:r>
            <a:r>
              <a:rPr b="1" lang="en"/>
              <a:t>axiom schema</a:t>
            </a:r>
            <a:r>
              <a:rPr lang="en"/>
              <a:t> that </a:t>
            </a:r>
            <a:r>
              <a:rPr lang="en"/>
              <a:t>asserts</a:t>
            </a:r>
            <a:r>
              <a:rPr lang="en"/>
              <a:t> reflexivity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Axiom schema contains separate </a:t>
            </a:r>
            <a:r>
              <a:rPr lang="en"/>
              <a:t>formulas</a:t>
            </a:r>
            <a:r>
              <a:rPr lang="en"/>
              <a:t> for every function and predicate</a:t>
            </a:r>
            <a:endParaRPr/>
          </a:p>
          <a:p>
            <a:pPr indent="-342900" lvl="0" marL="457200" rtl="0" algn="l">
              <a:spcBef>
                <a:spcPts val="0"/>
              </a:spcBef>
              <a:spcAft>
                <a:spcPts val="0"/>
              </a:spcAft>
              <a:buSzPts val="1800"/>
              <a:buChar char="●"/>
            </a:pPr>
            <a:r>
              <a:rPr lang="en"/>
              <a:t>Third possible way </a:t>
            </a:r>
            <a:r>
              <a:rPr b="1" lang="en"/>
              <a:t>paramodulation rule</a:t>
            </a:r>
            <a:endParaRPr b="1"/>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Worlds Not Allowed</a:t>
            </a:r>
            <a:endParaRPr/>
          </a:p>
        </p:txBody>
      </p:sp>
      <p:sp>
        <p:nvSpPr>
          <p:cNvPr id="586" name="Google Shape;586;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the sentence ∀ </a:t>
            </a:r>
            <a:r>
              <a:rPr i="1" lang="en"/>
              <a:t>x</a:t>
            </a:r>
            <a:r>
              <a:rPr lang="en"/>
              <a:t>: P(</a:t>
            </a:r>
            <a:r>
              <a:rPr i="1" lang="en"/>
              <a:t>x</a:t>
            </a:r>
            <a:r>
              <a:rPr lang="en"/>
              <a:t>) entail the sentence ∃ </a:t>
            </a:r>
            <a:r>
              <a:rPr i="1" lang="en"/>
              <a:t>x</a:t>
            </a:r>
            <a:r>
              <a:rPr lang="en"/>
              <a:t>: P(</a:t>
            </a:r>
            <a:r>
              <a:rPr i="1" lang="en"/>
              <a:t>x</a:t>
            </a:r>
            <a:r>
              <a:rPr lang="en"/>
              <a:t>) ?</a:t>
            </a:r>
            <a:endParaRPr/>
          </a:p>
          <a:p>
            <a:pPr indent="-342900" lvl="0" marL="457200" rtl="0" algn="l">
              <a:spcBef>
                <a:spcPts val="0"/>
              </a:spcBef>
              <a:spcAft>
                <a:spcPts val="0"/>
              </a:spcAft>
              <a:buSzPts val="1800"/>
              <a:buChar char="●"/>
            </a:pPr>
            <a:r>
              <a:rPr lang="en"/>
              <a:t>Does the sentence Q ∨ </a:t>
            </a:r>
            <a:r>
              <a:rPr lang="en"/>
              <a:t>∃ </a:t>
            </a:r>
            <a:r>
              <a:rPr i="1" lang="en"/>
              <a:t>x</a:t>
            </a:r>
            <a:r>
              <a:rPr lang="en"/>
              <a:t>: P(</a:t>
            </a:r>
            <a:r>
              <a:rPr i="1" lang="en"/>
              <a:t>x</a:t>
            </a:r>
            <a:r>
              <a:rPr lang="en"/>
              <a:t>) entail the sentence </a:t>
            </a:r>
            <a:r>
              <a:rPr lang="en"/>
              <a:t>∃ </a:t>
            </a:r>
            <a:r>
              <a:rPr i="1" lang="en"/>
              <a:t>x</a:t>
            </a:r>
            <a:r>
              <a:rPr lang="en"/>
              <a:t>: </a:t>
            </a:r>
            <a:r>
              <a:rPr lang="en"/>
              <a:t>Q ∨ P(</a:t>
            </a:r>
            <a:r>
              <a:rPr i="1" lang="en"/>
              <a:t>x</a:t>
            </a:r>
            <a:r>
              <a:rPr lang="en"/>
              <a:t>) ?</a:t>
            </a:r>
            <a:endParaRPr/>
          </a:p>
          <a:p>
            <a:pPr indent="-342900" lvl="0" marL="457200" rtl="0" algn="l">
              <a:spcBef>
                <a:spcPts val="0"/>
              </a:spcBef>
              <a:spcAft>
                <a:spcPts val="0"/>
              </a:spcAft>
              <a:buSzPts val="1800"/>
              <a:buChar char="●"/>
            </a:pPr>
            <a:r>
              <a:rPr lang="en"/>
              <a:t>Only if we assume that at least one object exists in the world!</a:t>
            </a:r>
            <a:endParaRPr/>
          </a:p>
          <a:p>
            <a:pPr indent="-342900" lvl="0" marL="457200" rtl="0" algn="l">
              <a:spcBef>
                <a:spcPts val="0"/>
              </a:spcBef>
              <a:spcAft>
                <a:spcPts val="0"/>
              </a:spcAft>
              <a:buSzPts val="1800"/>
              <a:buChar char="●"/>
            </a:pPr>
            <a:r>
              <a:rPr lang="en"/>
              <a:t>In first order predicate logic, world is not allowed to be empty</a:t>
            </a:r>
            <a:endParaRPr/>
          </a:p>
          <a:p>
            <a:pPr indent="-342900" lvl="0" marL="457200" rtl="0" algn="l">
              <a:spcBef>
                <a:spcPts val="0"/>
              </a:spcBef>
              <a:spcAft>
                <a:spcPts val="0"/>
              </a:spcAft>
              <a:buSzPts val="1800"/>
              <a:buChar char="●"/>
            </a:pPr>
            <a:r>
              <a:rPr lang="en"/>
              <a:t>To say that world contains exactly one object, use </a:t>
            </a:r>
            <a:r>
              <a:rPr lang="en"/>
              <a:t>∃ </a:t>
            </a:r>
            <a:r>
              <a:rPr i="1" lang="en"/>
              <a:t>x</a:t>
            </a:r>
            <a:r>
              <a:rPr lang="en"/>
              <a:t>: </a:t>
            </a:r>
            <a:r>
              <a:rPr lang="en"/>
              <a:t>∀ </a:t>
            </a:r>
            <a:r>
              <a:rPr i="1" lang="en"/>
              <a:t>y</a:t>
            </a:r>
            <a:r>
              <a:rPr lang="en"/>
              <a:t>: x = y</a:t>
            </a:r>
            <a:endParaRPr/>
          </a:p>
          <a:p>
            <a:pPr indent="-342900" lvl="0" marL="457200" rtl="0" algn="l">
              <a:spcBef>
                <a:spcPts val="0"/>
              </a:spcBef>
              <a:spcAft>
                <a:spcPts val="0"/>
              </a:spcAft>
              <a:buSzPts val="1800"/>
              <a:buChar char="●"/>
            </a:pPr>
            <a:r>
              <a:rPr lang="en"/>
              <a:t>To say that world contains exactly two objects, use</a:t>
            </a:r>
            <a:br>
              <a:rPr lang="en"/>
            </a:br>
            <a:r>
              <a:rPr lang="en"/>
              <a:t>∃ </a:t>
            </a:r>
            <a:r>
              <a:rPr i="1" lang="en"/>
              <a:t>x</a:t>
            </a:r>
            <a:r>
              <a:rPr lang="en"/>
              <a:t>: </a:t>
            </a:r>
            <a:r>
              <a:rPr lang="en"/>
              <a:t>∃ </a:t>
            </a:r>
            <a:r>
              <a:rPr i="1" lang="en"/>
              <a:t>y</a:t>
            </a:r>
            <a:r>
              <a:rPr lang="en"/>
              <a:t>: x ≠ y ⋀ </a:t>
            </a:r>
            <a:r>
              <a:rPr lang="en"/>
              <a:t>∀ </a:t>
            </a:r>
            <a:r>
              <a:rPr i="1" lang="en"/>
              <a:t>z</a:t>
            </a:r>
            <a:r>
              <a:rPr lang="en"/>
              <a:t>: (z = x ∨ z = y)</a:t>
            </a:r>
            <a:endParaRPr/>
          </a:p>
          <a:p>
            <a:pPr indent="-342900" lvl="0" marL="457200" rtl="0" algn="l">
              <a:spcBef>
                <a:spcPts val="0"/>
              </a:spcBef>
              <a:spcAft>
                <a:spcPts val="0"/>
              </a:spcAft>
              <a:buSzPts val="1800"/>
              <a:buChar char="●"/>
            </a:pPr>
            <a:r>
              <a:rPr lang="en"/>
              <a:t>Same idea generalizes to arbitrary number of </a:t>
            </a:r>
            <a:r>
              <a:rPr i="1" lang="en"/>
              <a:t>n</a:t>
            </a:r>
            <a:r>
              <a:rPr lang="en"/>
              <a:t> objects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Without Names</a:t>
            </a:r>
            <a:endParaRPr/>
          </a:p>
        </p:txBody>
      </p:sp>
      <p:sp>
        <p:nvSpPr>
          <p:cNvPr id="592" name="Google Shape;592;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language of predicate logic can directly refer to objects with terms composed of constant literals and function symbols</a:t>
            </a:r>
            <a:endParaRPr/>
          </a:p>
          <a:p>
            <a:pPr indent="-342900" lvl="0" marL="457200" rtl="0" algn="l">
              <a:spcBef>
                <a:spcPts val="0"/>
              </a:spcBef>
              <a:spcAft>
                <a:spcPts val="0"/>
              </a:spcAft>
              <a:buSzPts val="1800"/>
              <a:buChar char="●"/>
            </a:pPr>
            <a:r>
              <a:rPr lang="en"/>
              <a:t>Two different terms can refer to the same object</a:t>
            </a:r>
            <a:endParaRPr/>
          </a:p>
          <a:p>
            <a:pPr indent="-342900" lvl="0" marL="457200" rtl="0" algn="l">
              <a:spcBef>
                <a:spcPts val="0"/>
              </a:spcBef>
              <a:spcAft>
                <a:spcPts val="0"/>
              </a:spcAft>
              <a:buSzPts val="1800"/>
              <a:buChar char="●"/>
            </a:pPr>
            <a:r>
              <a:rPr lang="en"/>
              <a:t>For example, two terms 2 + 2 and 4 in the </a:t>
            </a:r>
            <a:r>
              <a:rPr b="1" lang="en"/>
              <a:t>standard model</a:t>
            </a:r>
            <a:r>
              <a:rPr lang="en"/>
              <a:t> of integers</a:t>
            </a:r>
            <a:endParaRPr/>
          </a:p>
          <a:p>
            <a:pPr indent="-342900" lvl="0" marL="457200" rtl="0" algn="l">
              <a:spcBef>
                <a:spcPts val="0"/>
              </a:spcBef>
              <a:spcAft>
                <a:spcPts val="0"/>
              </a:spcAft>
              <a:buSzPts val="1800"/>
              <a:buChar char="●"/>
            </a:pPr>
            <a:r>
              <a:rPr lang="en"/>
              <a:t>Formula 2 + 2 = 4 can be proven as </a:t>
            </a:r>
            <a:r>
              <a:rPr b="1" lang="en"/>
              <a:t>theorem</a:t>
            </a:r>
            <a:r>
              <a:rPr lang="en"/>
              <a:t> from integer arithmetic axioms</a:t>
            </a:r>
            <a:endParaRPr/>
          </a:p>
          <a:p>
            <a:pPr indent="-342900" lvl="0" marL="457200" rtl="0" algn="l">
              <a:spcBef>
                <a:spcPts val="0"/>
              </a:spcBef>
              <a:spcAft>
                <a:spcPts val="0"/>
              </a:spcAft>
              <a:buSzPts val="1800"/>
              <a:buChar char="●"/>
            </a:pPr>
            <a:r>
              <a:rPr lang="en"/>
              <a:t>However, world can also contain objects for which no possible term refers to!</a:t>
            </a:r>
            <a:endParaRPr/>
          </a:p>
          <a:p>
            <a:pPr indent="-342900" lvl="0" marL="457200" rtl="0" algn="l">
              <a:spcBef>
                <a:spcPts val="0"/>
              </a:spcBef>
              <a:spcAft>
                <a:spcPts val="0"/>
              </a:spcAft>
              <a:buSzPts val="1800"/>
              <a:buChar char="●"/>
            </a:pPr>
            <a:r>
              <a:rPr lang="en"/>
              <a:t>Formulas of form </a:t>
            </a:r>
            <a:r>
              <a:rPr lang="en">
                <a:solidFill>
                  <a:srgbClr val="000000"/>
                </a:solidFill>
                <a:highlight>
                  <a:schemeClr val="lt1"/>
                </a:highlight>
              </a:rPr>
              <a:t>∃</a:t>
            </a:r>
            <a:r>
              <a:rPr lang="en"/>
              <a:t> </a:t>
            </a:r>
            <a:r>
              <a:rPr i="1" lang="en"/>
              <a:t>x</a:t>
            </a:r>
            <a:r>
              <a:rPr lang="en"/>
              <a:t>: P(</a:t>
            </a:r>
            <a:r>
              <a:rPr i="1" lang="en"/>
              <a:t>x</a:t>
            </a:r>
            <a:r>
              <a:rPr lang="en"/>
              <a:t>) may be true, even though there is no possible term in the language to refer to an object </a:t>
            </a:r>
            <a:r>
              <a:rPr i="1" lang="en"/>
              <a:t>x</a:t>
            </a:r>
            <a:r>
              <a:rPr lang="en"/>
              <a:t> that makes the formula true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Nonstandard Models</a:t>
            </a:r>
            <a:endParaRPr/>
          </a:p>
        </p:txBody>
      </p:sp>
      <p:sp>
        <p:nvSpPr>
          <p:cNvPr id="598" name="Google Shape;598;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capture some world into logical axioms, the resulting set of axioms may also be true in other worlds than the one we "intended" to describe</a:t>
            </a:r>
            <a:endParaRPr/>
          </a:p>
          <a:p>
            <a:pPr indent="-342900" lvl="0" marL="457200" rtl="0" algn="l">
              <a:spcBef>
                <a:spcPts val="0"/>
              </a:spcBef>
              <a:spcAft>
                <a:spcPts val="0"/>
              </a:spcAft>
              <a:buSzPts val="1800"/>
              <a:buChar char="●"/>
            </a:pPr>
            <a:r>
              <a:rPr lang="en"/>
              <a:t>Okay as long as axioms allow reasoning in the world that we "intended"</a:t>
            </a:r>
            <a:endParaRPr/>
          </a:p>
          <a:p>
            <a:pPr indent="-342900" lvl="0" marL="457200" rtl="0" algn="l">
              <a:spcBef>
                <a:spcPts val="0"/>
              </a:spcBef>
              <a:spcAft>
                <a:spcPts val="0"/>
              </a:spcAft>
              <a:buSzPts val="1800"/>
              <a:buChar char="●"/>
            </a:pPr>
            <a:r>
              <a:rPr lang="en"/>
              <a:t>Example: Peano arithmetic for natural numbers</a:t>
            </a:r>
            <a:endParaRPr/>
          </a:p>
          <a:p>
            <a:pPr indent="-342900" lvl="0" marL="457200" rtl="0" algn="l">
              <a:spcBef>
                <a:spcPts val="0"/>
              </a:spcBef>
              <a:spcAft>
                <a:spcPts val="0"/>
              </a:spcAft>
              <a:buSzPts val="1800"/>
              <a:buChar char="●"/>
            </a:pPr>
            <a:r>
              <a:rPr lang="en"/>
              <a:t>Constant symbol 0, successor function </a:t>
            </a:r>
            <a:r>
              <a:rPr i="1" lang="en"/>
              <a:t>s</a:t>
            </a:r>
            <a:r>
              <a:rPr lang="en"/>
              <a:t>(</a:t>
            </a:r>
            <a:r>
              <a:rPr i="1" lang="en"/>
              <a:t>x</a:t>
            </a:r>
            <a:r>
              <a:rPr lang="en"/>
              <a:t>)</a:t>
            </a:r>
            <a:endParaRPr/>
          </a:p>
          <a:p>
            <a:pPr indent="-342900" lvl="0" marL="457200" rtl="0" algn="l">
              <a:spcBef>
                <a:spcPts val="0"/>
              </a:spcBef>
              <a:spcAft>
                <a:spcPts val="0"/>
              </a:spcAft>
              <a:buSzPts val="1800"/>
              <a:buChar char="●"/>
            </a:pPr>
            <a:r>
              <a:rPr lang="en"/>
              <a:t>Two axioms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a:t>
            </a:r>
            <a:r>
              <a:rPr lang="en"/>
              <a:t>≠ 0 and</a:t>
            </a:r>
            <a:r>
              <a:rPr lang="en"/>
              <a:t>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y</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"It's, like, an infinite row of integers 0, </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 maaan"</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still fill the space with arbitrary cycles and chains of nameless objects, in addition to the chain that starts at 0</a:t>
            </a:r>
            <a:endParaRPr>
              <a:solidFill>
                <a:srgbClr val="000000"/>
              </a:solidFill>
              <a:highlight>
                <a:schemeClr val="lt1"/>
              </a:highlight>
            </a:endParaRPr>
          </a:p>
        </p:txBody>
      </p:sp>
      <p:sp>
        <p:nvSpPr>
          <p:cNvPr id="599" name="Google Shape;599;p99"/>
          <p:cNvSpPr txBox="1"/>
          <p:nvPr/>
        </p:nvSpPr>
        <p:spPr>
          <a:xfrm>
            <a:off x="2814600" y="2056450"/>
            <a:ext cx="17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605" name="Google Shape;605;p1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a:t>
            </a:r>
            <a:r>
              <a:rPr b="1" lang="en"/>
              <a:t>syntactic sugar</a:t>
            </a:r>
            <a:r>
              <a:rPr lang="en"/>
              <a:t> for relations</a:t>
            </a:r>
            <a:endParaRPr/>
          </a:p>
          <a:p>
            <a:pPr indent="-342900" lvl="0" marL="457200" rtl="0" algn="l">
              <a:spcBef>
                <a:spcPts val="0"/>
              </a:spcBef>
              <a:spcAft>
                <a:spcPts val="0"/>
              </a:spcAft>
              <a:buSzPts val="1800"/>
              <a:buChar char="●"/>
            </a:pPr>
            <a:r>
              <a:rPr lang="en"/>
              <a:t>Literals are just special case of </a:t>
            </a:r>
            <a:r>
              <a:rPr b="1" lang="en"/>
              <a:t>nullary functions</a:t>
            </a:r>
            <a:r>
              <a:rPr lang="en"/>
              <a:t>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that takes </a:t>
            </a:r>
            <a:r>
              <a:rPr i="1" lang="en"/>
              <a:t>n</a:t>
            </a:r>
            <a:r>
              <a:rPr lang="en"/>
              <a:t> parameters and gives one result is really a relation </a:t>
            </a:r>
            <a:r>
              <a:rPr i="1" lang="en"/>
              <a:t>F</a:t>
            </a:r>
            <a:r>
              <a:rPr lang="en"/>
              <a:t> of </a:t>
            </a:r>
            <a:r>
              <a:rPr i="1" lang="en"/>
              <a:t>n</a:t>
            </a:r>
            <a:r>
              <a:rPr lang="en"/>
              <a:t> + 1 parameters with axiomatic constraints</a:t>
            </a:r>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1200"/>
              </a:spcBef>
              <a:spcAft>
                <a:spcPts val="0"/>
              </a:spcAft>
              <a:buSzPts val="1800"/>
              <a:buChar char="●"/>
            </a:pPr>
            <a:r>
              <a:rPr lang="en"/>
              <a:t>All function symbols can be mechanistically "uplifted" into relations with mechanistic modifications to formulas that use them</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611" name="Google Shape;611;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a:t>
            </a:r>
            <a:r>
              <a:rPr b="1" lang="en"/>
              <a:t>DPLL algorithm</a:t>
            </a:r>
            <a:r>
              <a:rPr lang="en"/>
              <a:t> produces a assignment for propositional values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a:t>
            </a:r>
            <a:r>
              <a:rPr b="1" lang="en"/>
              <a:t>outcomes</a:t>
            </a:r>
            <a:r>
              <a:rPr lang="en"/>
              <a:t> in environment that affect the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only after taking its action,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a:t>
            </a:r>
            <a:r>
              <a:rPr b="1" lang="en"/>
              <a:t>observable</a:t>
            </a:r>
            <a:r>
              <a:rPr lang="en"/>
              <a:t> or </a:t>
            </a:r>
            <a:r>
              <a:rPr b="1" lang="en"/>
              <a:t>deterministic</a:t>
            </a:r>
            <a:r>
              <a:rPr lang="en"/>
              <a:t>, the rational action is not guaranteed to produce the best possible outcome, luck has an effect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of Support</a:t>
            </a:r>
            <a:endParaRPr/>
          </a:p>
        </p:txBody>
      </p:sp>
      <p:sp>
        <p:nvSpPr>
          <p:cNvPr id="617" name="Google Shape;617;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resolution reasoning, there are usually far too many possible resolution steps that could legally be taken at any given time</a:t>
            </a:r>
            <a:endParaRPr/>
          </a:p>
          <a:p>
            <a:pPr indent="-342900" lvl="0" marL="457200" rtl="0" algn="l">
              <a:spcBef>
                <a:spcPts val="0"/>
              </a:spcBef>
              <a:spcAft>
                <a:spcPts val="0"/>
              </a:spcAft>
              <a:buSzPts val="1800"/>
              <a:buChar char="●"/>
            </a:pPr>
            <a:r>
              <a:rPr lang="en"/>
              <a:t>In systematic search, such branching makes searching </a:t>
            </a:r>
            <a:r>
              <a:rPr lang="en"/>
              <a:t>exponentially</a:t>
            </a:r>
            <a:r>
              <a:rPr lang="en"/>
              <a:t> long</a:t>
            </a:r>
            <a:endParaRPr/>
          </a:p>
          <a:p>
            <a:pPr indent="-342900" lvl="0" marL="457200" rtl="0" algn="l">
              <a:spcBef>
                <a:spcPts val="0"/>
              </a:spcBef>
              <a:spcAft>
                <a:spcPts val="0"/>
              </a:spcAft>
              <a:buSzPts val="1800"/>
              <a:buChar char="●"/>
            </a:pPr>
            <a:r>
              <a:rPr b="1" lang="en"/>
              <a:t>Set of support</a:t>
            </a:r>
            <a:r>
              <a:rPr lang="en"/>
              <a:t>: Some of the clauses are marked special "supporting" clauses, initially only the negated conclusion is marked as such</a:t>
            </a:r>
            <a:endParaRPr/>
          </a:p>
          <a:p>
            <a:pPr indent="-342900" lvl="0" marL="457200" rtl="0" algn="l">
              <a:spcBef>
                <a:spcPts val="0"/>
              </a:spcBef>
              <a:spcAft>
                <a:spcPts val="0"/>
              </a:spcAft>
              <a:buSzPts val="1800"/>
              <a:buChar char="●"/>
            </a:pPr>
            <a:r>
              <a:rPr lang="en"/>
              <a:t>In each resolution step, at least one of the clauses must be supporting</a:t>
            </a:r>
            <a:endParaRPr/>
          </a:p>
          <a:p>
            <a:pPr indent="-342900" lvl="0" marL="457200" rtl="0" algn="l">
              <a:spcBef>
                <a:spcPts val="0"/>
              </a:spcBef>
              <a:spcAft>
                <a:spcPts val="0"/>
              </a:spcAft>
              <a:buSzPts val="1800"/>
              <a:buChar char="●"/>
            </a:pPr>
            <a:r>
              <a:rPr lang="en"/>
              <a:t>Resulting clause from resolution step is added to the set of support</a:t>
            </a:r>
            <a:endParaRPr/>
          </a:p>
          <a:p>
            <a:pPr indent="-342900" lvl="0" marL="457200" rtl="0" algn="l">
              <a:spcBef>
                <a:spcPts val="0"/>
              </a:spcBef>
              <a:spcAft>
                <a:spcPts val="0"/>
              </a:spcAft>
              <a:buSzPts val="1800"/>
              <a:buChar char="●"/>
            </a:pPr>
            <a:r>
              <a:rPr lang="en"/>
              <a:t>If the empty clause can theoretically be reached using unlimited resolution, it can also be reached under this restriction with less branching</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and Input Resolution</a:t>
            </a:r>
            <a:endParaRPr/>
          </a:p>
        </p:txBody>
      </p:sp>
      <p:sp>
        <p:nvSpPr>
          <p:cNvPr id="623" name="Google Shape;623;p1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Unit Resolution</a:t>
            </a:r>
            <a:r>
              <a:rPr lang="en"/>
              <a:t>: in each resolution step, at least one of the two resolved clauses must be a unit clause</a:t>
            </a:r>
            <a:endParaRPr/>
          </a:p>
          <a:p>
            <a:pPr indent="-342900" lvl="0" marL="457200" rtl="0" algn="l">
              <a:spcBef>
                <a:spcPts val="0"/>
              </a:spcBef>
              <a:spcAft>
                <a:spcPts val="0"/>
              </a:spcAft>
              <a:buSzPts val="1800"/>
              <a:buChar char="●"/>
            </a:pPr>
            <a:r>
              <a:rPr b="1" lang="en"/>
              <a:t>Input Resolution</a:t>
            </a:r>
            <a:r>
              <a:rPr lang="en"/>
              <a:t>: in each resolution step, at least one of the two resolved clauses must be a from the initial set of original clauses</a:t>
            </a:r>
            <a:endParaRPr/>
          </a:p>
          <a:p>
            <a:pPr indent="-342900" lvl="0" marL="457200" rtl="0" algn="l">
              <a:spcBef>
                <a:spcPts val="0"/>
              </a:spcBef>
              <a:spcAft>
                <a:spcPts val="0"/>
              </a:spcAft>
              <a:buSzPts val="1800"/>
              <a:buChar char="●"/>
            </a:pPr>
            <a:r>
              <a:rPr lang="en"/>
              <a:t>Neither </a:t>
            </a:r>
            <a:r>
              <a:rPr lang="en"/>
              <a:t>strategy</a:t>
            </a:r>
            <a:r>
              <a:rPr lang="en"/>
              <a:t> is </a:t>
            </a:r>
            <a:r>
              <a:rPr b="1" lang="en"/>
              <a:t>refutation complete</a:t>
            </a:r>
            <a:r>
              <a:rPr lang="en"/>
              <a:t> for </a:t>
            </a:r>
            <a:r>
              <a:rPr lang="en"/>
              <a:t>arbitrary</a:t>
            </a:r>
            <a:r>
              <a:rPr lang="en"/>
              <a:t> sets of initial clauses, but both are complete for sets of </a:t>
            </a:r>
            <a:r>
              <a:rPr b="1" lang="en"/>
              <a:t>Horn clauses</a:t>
            </a:r>
            <a:endParaRPr b="1"/>
          </a:p>
          <a:p>
            <a:pPr indent="-342900" lvl="0" marL="457200" rtl="0" algn="l">
              <a:spcBef>
                <a:spcPts val="0"/>
              </a:spcBef>
              <a:spcAft>
                <a:spcPts val="0"/>
              </a:spcAft>
              <a:buSzPts val="1800"/>
              <a:buChar char="●"/>
            </a:pPr>
            <a:r>
              <a:rPr lang="en"/>
              <a:t>For a more general set of initial clauses, an empty clause can be reached with unit resolution if and only if it can be reached with input resolution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Resolution</a:t>
            </a:r>
            <a:endParaRPr/>
          </a:p>
        </p:txBody>
      </p:sp>
      <p:sp>
        <p:nvSpPr>
          <p:cNvPr id="629" name="Google Shape;629;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Linear resolution</a:t>
            </a:r>
            <a:r>
              <a:rPr lang="en"/>
              <a:t> is an important relaxation of input resolution discipline</a:t>
            </a:r>
            <a:endParaRPr/>
          </a:p>
          <a:p>
            <a:pPr indent="-342900" lvl="0" marL="457200" rtl="0" algn="l">
              <a:spcBef>
                <a:spcPts val="0"/>
              </a:spcBef>
              <a:spcAft>
                <a:spcPts val="0"/>
              </a:spcAft>
              <a:buSzPts val="1800"/>
              <a:buChar char="●"/>
            </a:pPr>
            <a:r>
              <a:rPr lang="en"/>
              <a:t>In each resolution step, at least one of the clauses is one of the initial clauses, or an </a:t>
            </a:r>
            <a:r>
              <a:rPr lang="en"/>
              <a:t>ancestor</a:t>
            </a:r>
            <a:r>
              <a:rPr lang="en"/>
              <a:t> of the other clause in the proof tree</a:t>
            </a:r>
            <a:endParaRPr/>
          </a:p>
          <a:p>
            <a:pPr indent="-342900" lvl="0" marL="457200" rtl="0" algn="l">
              <a:spcBef>
                <a:spcPts val="0"/>
              </a:spcBef>
              <a:spcAft>
                <a:spcPts val="0"/>
              </a:spcAft>
              <a:buSzPts val="1800"/>
              <a:buChar char="●"/>
            </a:pPr>
            <a:r>
              <a:rPr lang="en"/>
              <a:t>Produces proof trees whose shape is linear</a:t>
            </a:r>
            <a:endParaRPr/>
          </a:p>
          <a:p>
            <a:pPr indent="-342900" lvl="0" marL="457200" rtl="0" algn="l">
              <a:spcBef>
                <a:spcPts val="0"/>
              </a:spcBef>
              <a:spcAft>
                <a:spcPts val="0"/>
              </a:spcAft>
              <a:buSzPts val="1800"/>
              <a:buChar char="●"/>
            </a:pPr>
            <a:r>
              <a:rPr lang="en"/>
              <a:t>Refutation complete for all sets of disjunctive clauses</a:t>
            </a:r>
            <a:endParaRPr/>
          </a:p>
          <a:p>
            <a:pPr indent="-342900" lvl="0" marL="457200" rtl="0" algn="l">
              <a:spcBef>
                <a:spcPts val="0"/>
              </a:spcBef>
              <a:spcAft>
                <a:spcPts val="0"/>
              </a:spcAft>
              <a:buSzPts val="1800"/>
              <a:buChar char="●"/>
            </a:pPr>
            <a:r>
              <a:rPr lang="en"/>
              <a:t>Can be optimized further by using the negation of goal as the top clause, and still remains refutation complete</a:t>
            </a:r>
            <a:endParaRPr/>
          </a:p>
          <a:p>
            <a:pPr indent="-342900" lvl="0" marL="457200" rtl="0" algn="l">
              <a:spcBef>
                <a:spcPts val="0"/>
              </a:spcBef>
              <a:spcAft>
                <a:spcPts val="0"/>
              </a:spcAft>
              <a:buSzPts val="1800"/>
              <a:buChar char="●"/>
            </a:pPr>
            <a:r>
              <a:rPr lang="en"/>
              <a:t>Remains refutation complete under further restriction that ancestor clauses are limited to </a:t>
            </a:r>
            <a:r>
              <a:rPr b="1" lang="en"/>
              <a:t>merges</a:t>
            </a:r>
            <a:r>
              <a:rPr lang="en"/>
              <a:t>, literal collapses to singleton under unification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635" name="Google Shape;635;p1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t>
            </a:r>
            <a:r>
              <a:rPr lang="en"/>
              <a:t>⋀</a:t>
            </a:r>
            <a:r>
              <a:rPr lang="en"/>
              <a:t>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a:t>
            </a:r>
            <a:r>
              <a:rPr b="1" lang="en"/>
              <a:t>precondition</a:t>
            </a:r>
            <a:r>
              <a:rPr lang="en"/>
              <a:t>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(this predicate is not necessarily </a:t>
            </a:r>
            <a:r>
              <a:rPr b="1" lang="en"/>
              <a:t>deterministic</a:t>
            </a:r>
            <a:r>
              <a:rPr lang="en"/>
              <a:t>)</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641" name="Google Shape;641;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somehow describe all the things that performing the action does not change</a:t>
            </a:r>
            <a:endParaRPr/>
          </a:p>
          <a:p>
            <a:pPr indent="-342900" lvl="0" marL="457200" rtl="0" algn="l">
              <a:spcBef>
                <a:spcPts val="0"/>
              </a:spcBef>
              <a:spcAft>
                <a:spcPts val="0"/>
              </a:spcAft>
              <a:buSzPts val="1800"/>
              <a:buChar char="●"/>
            </a:pPr>
            <a:r>
              <a:rPr lang="en"/>
              <a:t>That is, every Foo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a:t>
            </a:r>
            <a:r>
              <a:rPr b="1" lang="en"/>
              <a:t>Yale shooting problem</a:t>
            </a:r>
            <a:r>
              <a:rPr lang="en"/>
              <a:t>" for a toy example that is surprisingly difficult to solve using first order logic and situation calculus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647" name="Google Shape;647;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b="1" lang="en"/>
              <a:t>Qualification problem</a:t>
            </a:r>
            <a:r>
              <a:rPr lang="en"/>
              <a:t>: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b="1" lang="en"/>
              <a:t>Ramification problem</a:t>
            </a:r>
            <a:r>
              <a:rPr lang="en"/>
              <a:t>: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t>
            </a:r>
            <a:r>
              <a:rPr i="1" lang="en"/>
              <a:t>A</a:t>
            </a:r>
            <a:r>
              <a:rPr lang="en"/>
              <a:t> to point </a:t>
            </a:r>
            <a:r>
              <a:rPr i="1" lang="en"/>
              <a:t>B</a:t>
            </a:r>
            <a:r>
              <a:rPr lang="en"/>
              <a:t>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b="1" lang="en"/>
              <a:t>Nondeterminism</a:t>
            </a:r>
            <a:r>
              <a:rPr lang="en"/>
              <a:t>: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Higher-Order Predicate Logics</a:t>
            </a:r>
            <a:endParaRPr/>
          </a:p>
        </p:txBody>
      </p:sp>
      <p:sp>
        <p:nvSpPr>
          <p:cNvPr id="653" name="Google Shape;653;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Propositional logic is a special case of predicate logic that has no literals or function symbols, and all predicates are nullary</a:t>
            </a:r>
            <a:endParaRPr/>
          </a:p>
          <a:p>
            <a:pPr indent="-342900" lvl="0" marL="457200" rtl="0" algn="l">
              <a:spcBef>
                <a:spcPts val="0"/>
              </a:spcBef>
              <a:spcAft>
                <a:spcPts val="0"/>
              </a:spcAft>
              <a:buSzPts val="1800"/>
              <a:buChar char="●"/>
            </a:pPr>
            <a:r>
              <a:rPr lang="en"/>
              <a:t>Propositional logic can be thought of as </a:t>
            </a:r>
            <a:r>
              <a:rPr b="1" lang="en"/>
              <a:t>zeroth-order predicate logic</a:t>
            </a:r>
            <a:endParaRPr b="1"/>
          </a:p>
          <a:p>
            <a:pPr indent="-342900" lvl="0" marL="457200" rtl="0" algn="l">
              <a:spcBef>
                <a:spcPts val="0"/>
              </a:spcBef>
              <a:spcAft>
                <a:spcPts val="0"/>
              </a:spcAft>
              <a:buSzPts val="1800"/>
              <a:buChar char="●"/>
            </a:pPr>
            <a:r>
              <a:rPr lang="en"/>
              <a:t>Seems obvious to now ask if there exist second order and higher logics</a:t>
            </a:r>
            <a:endParaRPr/>
          </a:p>
          <a:p>
            <a:pPr indent="-342900" lvl="0" marL="457200" rtl="0" algn="l">
              <a:spcBef>
                <a:spcPts val="0"/>
              </a:spcBef>
              <a:spcAft>
                <a:spcPts val="0"/>
              </a:spcAft>
              <a:buSzPts val="1800"/>
              <a:buChar char="●"/>
            </a:pPr>
            <a:r>
              <a:rPr lang="en"/>
              <a:t>Second order logic allows quantifiers over first order predicates</a:t>
            </a:r>
            <a:endParaRPr/>
          </a:p>
          <a:p>
            <a:pPr indent="-342900" lvl="0" marL="457200" rtl="0" algn="l">
              <a:spcBef>
                <a:spcPts val="0"/>
              </a:spcBef>
              <a:spcAft>
                <a:spcPts val="0"/>
              </a:spcAft>
              <a:buSzPts val="1800"/>
              <a:buChar char="●"/>
            </a:pPr>
            <a:r>
              <a:rPr lang="en"/>
              <a:t>For example, can say </a:t>
            </a:r>
            <a:r>
              <a:rPr lang="en">
                <a:solidFill>
                  <a:srgbClr val="000000"/>
                </a:solidFill>
                <a:highlight>
                  <a:schemeClr val="lt1"/>
                </a:highlight>
              </a:rPr>
              <a:t>∀ P: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P(</a:t>
            </a:r>
            <a:r>
              <a:rPr i="1" lang="en">
                <a:solidFill>
                  <a:srgbClr val="000000"/>
                </a:solidFill>
                <a:highlight>
                  <a:schemeClr val="lt1"/>
                </a:highlight>
              </a:rPr>
              <a:t>x</a:t>
            </a:r>
            <a:r>
              <a:rPr lang="en">
                <a:solidFill>
                  <a:srgbClr val="000000"/>
                </a:solidFill>
                <a:highlight>
                  <a:schemeClr val="lt1"/>
                </a:highlight>
              </a:rPr>
              <a:t>) to say that for every unary predicate, there must be one object that makes that predicate true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Second order logic does not allow computable proof theory </a:t>
            </a:r>
            <a:endParaRPr>
              <a:solidFill>
                <a:srgbClr val="000000"/>
              </a:solidFill>
              <a:highlight>
                <a:schemeClr val="lt1"/>
              </a:highligh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0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Bayesian Probabilities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664" name="Google Shape;664;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probabilities are subjective and reasonable Bayesians can </a:t>
            </a:r>
            <a:r>
              <a:rPr lang="en"/>
              <a:t>disagree</a:t>
            </a:r>
            <a:r>
              <a:rPr lang="en"/>
              <a:t> based on their different observations and evidence, any coherent assignment of probabilities must still satisfy the </a:t>
            </a:r>
            <a:r>
              <a:rPr b="1" lang="en"/>
              <a:t>Kolmogorov Axioms</a:t>
            </a:r>
            <a:r>
              <a:rPr lang="en"/>
              <a:t>:</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P(</a:t>
            </a:r>
            <a:r>
              <a:rPr i="1" lang="en"/>
              <a:t>A</a:t>
            </a:r>
            <a:r>
              <a:rPr lang="en"/>
              <a:t> ∨ </a:t>
            </a:r>
            <a:r>
              <a:rPr i="1" lang="en"/>
              <a:t>B</a:t>
            </a:r>
            <a:r>
              <a:rPr lang="en"/>
              <a:t>) = P(</a:t>
            </a:r>
            <a:r>
              <a:rPr i="1" lang="en"/>
              <a:t>A</a:t>
            </a:r>
            <a:r>
              <a:rPr lang="en"/>
              <a:t>) + P(</a:t>
            </a:r>
            <a:r>
              <a:rPr i="1" lang="en"/>
              <a:t>B</a:t>
            </a:r>
            <a:r>
              <a:rPr lang="en"/>
              <a:t>) – P(</a:t>
            </a:r>
            <a:r>
              <a:rPr i="1" lang="en"/>
              <a:t>A</a:t>
            </a:r>
            <a:r>
              <a:rPr lang="en"/>
              <a:t> </a:t>
            </a:r>
            <a:r>
              <a:rPr lang="en">
                <a:solidFill>
                  <a:srgbClr val="000000"/>
                </a:solidFill>
                <a:highlight>
                  <a:schemeClr val="lt1"/>
                </a:highlight>
              </a:rPr>
              <a:t>∧</a:t>
            </a:r>
            <a:r>
              <a:rPr lang="en"/>
              <a:t> </a:t>
            </a:r>
            <a:r>
              <a:rPr i="1" lang="en"/>
              <a:t>B</a:t>
            </a:r>
            <a:r>
              <a:rPr lang="en"/>
              <a:t>)</a:t>
            </a:r>
            <a:endParaRPr/>
          </a:p>
          <a:p>
            <a:pPr indent="-342900" lvl="0" marL="457200" rtl="0" algn="l">
              <a:spcBef>
                <a:spcPts val="0"/>
              </a:spcBef>
              <a:spcAft>
                <a:spcPts val="0"/>
              </a:spcAft>
              <a:buSzPts val="1800"/>
              <a:buChar char="●"/>
            </a:pPr>
            <a:r>
              <a:rPr lang="en"/>
              <a:t>Several other truths of probabilities follow from these two axioms, such as:</a:t>
            </a:r>
            <a:endParaRPr/>
          </a:p>
          <a:p>
            <a:pPr indent="-342900" lvl="0" marL="457200" rtl="0" algn="l">
              <a:spcBef>
                <a:spcPts val="0"/>
              </a:spcBef>
              <a:spcAft>
                <a:spcPts val="0"/>
              </a:spcAft>
              <a:buSzPts val="1800"/>
              <a:buChar char="●"/>
            </a:pPr>
            <a:r>
              <a:rPr lang="en"/>
              <a:t>P(not-</a:t>
            </a:r>
            <a:r>
              <a:rPr i="1" lang="en"/>
              <a:t>A</a:t>
            </a:r>
            <a:r>
              <a:rPr lang="en"/>
              <a:t>) = 1 – P(</a:t>
            </a:r>
            <a:r>
              <a:rPr i="1" lang="en"/>
              <a:t>A</a:t>
            </a:r>
            <a:r>
              <a:rPr lang="en"/>
              <a:t>)</a:t>
            </a:r>
            <a:endParaRPr/>
          </a:p>
          <a:p>
            <a:pPr indent="-342900" lvl="0" marL="457200" rtl="0" algn="l">
              <a:spcBef>
                <a:spcPts val="0"/>
              </a:spcBef>
              <a:spcAft>
                <a:spcPts val="0"/>
              </a:spcAft>
              <a:buSzPts val="1800"/>
              <a:buChar char="●"/>
            </a:pPr>
            <a:r>
              <a:rPr lang="en"/>
              <a:t>P(</a:t>
            </a:r>
            <a:r>
              <a:rPr i="1" lang="en"/>
              <a:t>A</a:t>
            </a:r>
            <a:r>
              <a:rPr lang="en"/>
              <a:t> </a:t>
            </a:r>
            <a:r>
              <a:rPr lang="en">
                <a:solidFill>
                  <a:srgbClr val="000000"/>
                </a:solidFill>
                <a:highlight>
                  <a:schemeClr val="lt1"/>
                </a:highlight>
              </a:rPr>
              <a:t>∧</a:t>
            </a:r>
            <a:r>
              <a:rPr lang="en"/>
              <a:t> </a:t>
            </a:r>
            <a:r>
              <a:rPr i="1" lang="en"/>
              <a:t>B</a:t>
            </a:r>
            <a:r>
              <a:rPr lang="en"/>
              <a:t>) ≤ P(</a:t>
            </a:r>
            <a:r>
              <a:rPr i="1" lang="en"/>
              <a:t>A</a:t>
            </a:r>
            <a:r>
              <a:rPr lang="en"/>
              <a:t>) ≤ P(</a:t>
            </a:r>
            <a:r>
              <a:rPr i="1" lang="en"/>
              <a:t>A</a:t>
            </a:r>
            <a:r>
              <a:rPr lang="en"/>
              <a:t> ∨ </a:t>
            </a:r>
            <a:r>
              <a:rPr i="1" lang="en"/>
              <a:t>B</a:t>
            </a:r>
            <a:r>
              <a:rPr lang="en"/>
              <a: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Denying Kolmogorov Axioms</a:t>
            </a:r>
            <a:endParaRPr/>
          </a:p>
        </p:txBody>
      </p:sp>
      <p:sp>
        <p:nvSpPr>
          <p:cNvPr id="670" name="Google Shape;670;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believes P(</a:t>
            </a:r>
            <a:r>
              <a:rPr i="1" lang="en"/>
              <a:t>A</a:t>
            </a:r>
            <a:r>
              <a:rPr lang="en"/>
              <a:t>) = 0.4 and P(</a:t>
            </a:r>
            <a:r>
              <a:rPr i="1" lang="en"/>
              <a:t>B</a:t>
            </a:r>
            <a:r>
              <a:rPr lang="en"/>
              <a:t>) = 0.3, but P(</a:t>
            </a:r>
            <a:r>
              <a:rPr i="1" lang="en"/>
              <a:t>A</a:t>
            </a:r>
            <a:r>
              <a:rPr lang="en"/>
              <a:t> ∨ </a:t>
            </a:r>
            <a:r>
              <a:rPr i="1" lang="en"/>
              <a:t>B</a:t>
            </a:r>
            <a:r>
              <a:rPr lang="en"/>
              <a:t>) = 0.8 </a:t>
            </a:r>
            <a:endParaRPr/>
          </a:p>
          <a:p>
            <a:pPr indent="-342900" lvl="0" marL="457200" rtl="0" algn="l">
              <a:spcBef>
                <a:spcPts val="0"/>
              </a:spcBef>
              <a:spcAft>
                <a:spcPts val="0"/>
              </a:spcAft>
              <a:buSzPts val="1800"/>
              <a:buChar char="●"/>
            </a:pPr>
            <a:r>
              <a:rPr lang="en"/>
              <a:t>Kolmogorov axioms entail P(</a:t>
            </a:r>
            <a:r>
              <a:rPr i="1" lang="en"/>
              <a:t>A</a:t>
            </a:r>
            <a:r>
              <a:rPr lang="en"/>
              <a:t> ⋀ </a:t>
            </a:r>
            <a:r>
              <a:rPr i="1" lang="en"/>
              <a:t>B</a:t>
            </a:r>
            <a:r>
              <a:rPr lang="en"/>
              <a:t>) = –0.1, impossible</a:t>
            </a:r>
            <a:endParaRPr/>
          </a:p>
          <a:p>
            <a:pPr indent="-342900" lvl="0" marL="457200" rtl="0" algn="l">
              <a:spcBef>
                <a:spcPts val="0"/>
              </a:spcBef>
              <a:spcAft>
                <a:spcPts val="0"/>
              </a:spcAft>
              <a:buSzPts val="1800"/>
              <a:buChar char="●"/>
            </a:pPr>
            <a:r>
              <a:rPr lang="en"/>
              <a:t>However, as a free man and a singular individualist, Joe doesn't feel the need to follow some axiom system just because it's internally consistent</a:t>
            </a:r>
            <a:endParaRPr/>
          </a:p>
          <a:p>
            <a:pPr indent="-342900" lvl="0" marL="457200" rtl="0" algn="l">
              <a:spcBef>
                <a:spcPts val="0"/>
              </a:spcBef>
              <a:spcAft>
                <a:spcPts val="0"/>
              </a:spcAft>
              <a:buSzPts val="1800"/>
              <a:buChar char="●"/>
            </a:pPr>
            <a:r>
              <a:rPr lang="en"/>
              <a:t>The cosmic "must" that forces everybody to follow these axioms comes from the expectation of "</a:t>
            </a:r>
            <a:r>
              <a:rPr b="1" lang="en"/>
              <a:t>putting your money where your mouth is</a:t>
            </a:r>
            <a:r>
              <a:rPr lang="en"/>
              <a:t>"</a:t>
            </a:r>
            <a:endParaRPr/>
          </a:p>
          <a:p>
            <a:pPr indent="-342900" lvl="0" marL="457200" rtl="0" algn="l">
              <a:spcBef>
                <a:spcPts val="0"/>
              </a:spcBef>
              <a:spcAft>
                <a:spcPts val="0"/>
              </a:spcAft>
              <a:buSzPts val="1800"/>
              <a:buChar char="●"/>
            </a:pPr>
            <a:r>
              <a:rPr lang="en"/>
              <a:t>Talk is cheap,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a:t>
            </a:r>
            <a:r>
              <a:rPr b="1" lang="en"/>
              <a:t>Dutch book</a:t>
            </a:r>
            <a:r>
              <a:rPr lang="en"/>
              <a:t> of bets that is guaranteed to lose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