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Lst>
  <p:sldSz cy="5143500" cx="9144000"/>
  <p:notesSz cx="6858000" cy="9144000"/>
  <p:embeddedFontLst>
    <p:embeddedFont>
      <p:font typeface="Roboto"/>
      <p:regular r:id="rId176"/>
      <p:bold r:id="rId177"/>
      <p:italic r:id="rId178"/>
      <p:boldItalic r:id="rId1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DC5803-EAA5-45DE-AAF1-B8312F46FACA}">
  <a:tblStyle styleId="{08DC5803-EAA5-45DE-AAF1-B8312F46FA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176" Type="http://schemas.openxmlformats.org/officeDocument/2006/relationships/font" Target="fonts/Roboto-regular.fntdata"/><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font" Target="fonts/Roboto-boldItalic.fntdata"/><Relationship Id="rId178" Type="http://schemas.openxmlformats.org/officeDocument/2006/relationships/font" Target="fonts/Roboto-italic.fntdata"/><Relationship Id="rId177"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easy to be a "Monday morning quarterback" and start "resulting" after the fact when all the cards are face up</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683" name="Google Shape;683;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slapped"</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689" name="Google Shape;689;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is offered to you a hundred times?</a:t>
            </a:r>
            <a:endParaRPr/>
          </a:p>
          <a:p>
            <a:pPr indent="-342900" lvl="0" marL="457200" rtl="0" algn="l">
              <a:spcBef>
                <a:spcPts val="0"/>
              </a:spcBef>
              <a:spcAft>
                <a:spcPts val="0"/>
              </a:spcAft>
              <a:buSzPts val="1800"/>
              <a:buChar char="●"/>
            </a:pPr>
            <a:r>
              <a:rPr lang="en"/>
              <a:t>What if you are a professional option trader dealing with hundreds of millions of dollars every day?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695" name="Google Shape;695;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696" name="Google Shape;696;p115"/>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702" name="Google Shape;702;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savings, a double-or-nothing bet with 40% chance to win and 60% chance to lose starts looking quite rational</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Insurance Premium</a:t>
            </a:r>
            <a:endParaRPr/>
          </a:p>
        </p:txBody>
      </p:sp>
      <p:sp>
        <p:nvSpPr>
          <p:cNvPr id="708" name="Google Shape;708;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EV(</a:t>
            </a:r>
            <a:r>
              <a:rPr lang="en"/>
              <a:t>[0.8, $4000; 0.2, $0]</a:t>
            </a:r>
            <a:r>
              <a:rPr lang="en"/>
              <a:t>) = $3200</a:t>
            </a:r>
            <a:endParaRPr/>
          </a:p>
          <a:p>
            <a:pPr indent="-342900" lvl="0" marL="457200" rtl="0" algn="l">
              <a:spcBef>
                <a:spcPts val="0"/>
              </a:spcBef>
              <a:spcAft>
                <a:spcPts val="0"/>
              </a:spcAft>
              <a:buSzPts val="1800"/>
              <a:buChar char="●"/>
            </a:pPr>
            <a:r>
              <a:rPr lang="en"/>
              <a:t>This difference $3200 – $2500 = $700 is Joe's insurance premium</a:t>
            </a:r>
            <a:endParaRPr/>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so it can happen</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714" name="Google Shape;714;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720" name="Google Shape;720;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this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of lower equation by 4 to see the contradiction!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726" name="Google Shape;726;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lang="en"/>
              <a:t>Anchoring to baseline: a gambler who first wins $1000 and then loses it will end up feeling worse than a gambler who first loses $1000 and then wins it back, despite the fact that both gamblers started and ended the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732" name="Google Shape;732;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Same if costs and rewards are not deterministic</a:t>
            </a:r>
            <a:endParaRPr/>
          </a:p>
          <a:p>
            <a:pPr indent="-342900" lvl="0" marL="457200" rtl="0" algn="l">
              <a:spcBef>
                <a:spcPts val="0"/>
              </a:spcBef>
              <a:spcAft>
                <a:spcPts val="0"/>
              </a:spcAft>
              <a:buSzPts val="1800"/>
              <a:buChar char="●"/>
            </a:pPr>
            <a:r>
              <a:rPr lang="en"/>
              <a:t>For small state spaces, this policy can be precomputed as a lookup table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With Indifference Principle</a:t>
            </a:r>
            <a:endParaRPr/>
          </a:p>
        </p:txBody>
      </p:sp>
      <p:sp>
        <p:nvSpPr>
          <p:cNvPr id="738" name="Google Shape;738;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744" name="Google Shape;744;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Vickrey Auction: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750" name="Google Shape;750;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simultaneously, game is no longer a tree, but a payoff matrix</a:t>
            </a:r>
            <a:endParaRPr/>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756" name="Google Shape;756;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757" name="Google Shape;757;p125"/>
          <p:cNvGraphicFramePr/>
          <p:nvPr/>
        </p:nvGraphicFramePr>
        <p:xfrm>
          <a:off x="952500" y="1801650"/>
          <a:ext cx="3000000" cy="3000000"/>
        </p:xfrm>
        <a:graphic>
          <a:graphicData uri="http://schemas.openxmlformats.org/drawingml/2006/table">
            <a:tbl>
              <a:tblPr>
                <a:noFill/>
                <a:tableStyleId>{08DC5803-EAA5-45DE-AAF1-B8312F46FACA}</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763" name="Google Shape;763;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indifferent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opponent can't improve their lot by deviating from his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769" name="Google Shape;769;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probability</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775" name="Google Shape;775;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Rock-Paper-Scissors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776" name="Google Shape;776;p128"/>
          <p:cNvGraphicFramePr/>
          <p:nvPr/>
        </p:nvGraphicFramePr>
        <p:xfrm>
          <a:off x="952500" y="1809750"/>
          <a:ext cx="3000000" cy="3000000"/>
        </p:xfrm>
        <a:graphic>
          <a:graphicData uri="http://schemas.openxmlformats.org/drawingml/2006/table">
            <a:tbl>
              <a:tblPr>
                <a:noFill/>
                <a:tableStyleId>{08DC5803-EAA5-45DE-AAF1-B8312F46FACA}</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782" name="Google Shape;782;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saddle point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p:txBody>
      </p:sp>
      <p:graphicFrame>
        <p:nvGraphicFramePr>
          <p:cNvPr id="783" name="Google Shape;783;p129"/>
          <p:cNvGraphicFramePr/>
          <p:nvPr/>
        </p:nvGraphicFramePr>
        <p:xfrm>
          <a:off x="952500" y="2168075"/>
          <a:ext cx="3000000" cy="3000000"/>
        </p:xfrm>
        <a:graphic>
          <a:graphicData uri="http://schemas.openxmlformats.org/drawingml/2006/table">
            <a:tbl>
              <a:tblPr>
                <a:noFill/>
                <a:tableStyleId>{08DC5803-EAA5-45DE-AAF1-B8312F46FACA}</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789" name="Google Shape;789;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Prisoner's Dilemma,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other play, regardless of what the opponent does</a:t>
            </a:r>
            <a:endParaRPr/>
          </a:p>
        </p:txBody>
      </p:sp>
      <p:graphicFrame>
        <p:nvGraphicFramePr>
          <p:cNvPr id="790" name="Google Shape;790;p130"/>
          <p:cNvGraphicFramePr/>
          <p:nvPr/>
        </p:nvGraphicFramePr>
        <p:xfrm>
          <a:off x="952500" y="2085975"/>
          <a:ext cx="3000000" cy="3000000"/>
        </p:xfrm>
        <a:graphic>
          <a:graphicData uri="http://schemas.openxmlformats.org/drawingml/2006/table">
            <a:tbl>
              <a:tblPr>
                <a:noFill/>
                <a:tableStyleId>{08DC5803-EAA5-45DE-AAF1-B8312F46FACA}</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796" name="Google Shape;796;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metagame enforcement mechanisms</a:t>
            </a:r>
            <a:endParaRPr/>
          </a:p>
          <a:p>
            <a:pPr indent="-342900" lvl="0" marL="457200" rtl="0" algn="l">
              <a:spcBef>
                <a:spcPts val="0"/>
              </a:spcBef>
              <a:spcAft>
                <a:spcPts val="0"/>
              </a:spcAft>
              <a:buSzPts val="1800"/>
              <a:buChar char="●"/>
            </a:pPr>
            <a:r>
              <a:rPr lang="en"/>
              <a:t>Since it's always rational to defect in a single-shot game, repeated play for a known fixed number of matches doesn't help (proof by induction)</a:t>
            </a:r>
            <a:endParaRPr/>
          </a:p>
          <a:p>
            <a:pPr indent="-342900" lvl="0" marL="457200" rtl="0" algn="l">
              <a:spcBef>
                <a:spcPts val="0"/>
              </a:spcBef>
              <a:spcAft>
                <a:spcPts val="0"/>
              </a:spcAft>
              <a:buSzPts val="1800"/>
              <a:buChar char="●"/>
            </a:pPr>
            <a:r>
              <a:rPr lang="en"/>
              <a:t>More interesting with unknown number of repeated matches</a:t>
            </a:r>
            <a:endParaRPr/>
          </a:p>
          <a:p>
            <a:pPr indent="-342900" lvl="0" marL="457200" rtl="0" algn="l">
              <a:spcBef>
                <a:spcPts val="0"/>
              </a:spcBef>
              <a:spcAft>
                <a:spcPts val="0"/>
              </a:spcAft>
              <a:buSzPts val="1800"/>
              <a:buChar char="●"/>
            </a:pPr>
            <a:r>
              <a:rPr lang="en"/>
              <a:t>Famous contest between different strategies</a:t>
            </a:r>
            <a:endParaRPr/>
          </a:p>
          <a:p>
            <a:pPr indent="-342900" lvl="0" marL="457200" rtl="0" algn="l">
              <a:spcBef>
                <a:spcPts val="0"/>
              </a:spcBef>
              <a:spcAft>
                <a:spcPts val="0"/>
              </a:spcAft>
              <a:buSzPts val="1800"/>
              <a:buChar char="●"/>
            </a:pPr>
            <a:r>
              <a:rPr lang="en"/>
              <a:t>Winner the simple tit-for-tat strategy: co-operate first, then do what your opponent did in the previous round</a:t>
            </a:r>
            <a:endParaRPr/>
          </a:p>
          <a:p>
            <a:pPr indent="-342900" lvl="0" marL="457200" rtl="0" algn="l">
              <a:spcBef>
                <a:spcPts val="0"/>
              </a:spcBef>
              <a:spcAft>
                <a:spcPts val="0"/>
              </a:spcAft>
              <a:buSzPts val="1800"/>
              <a:buChar char="●"/>
            </a:pPr>
            <a:r>
              <a:rPr lang="en"/>
              <a:t>Another famous type of player is the grim trigger that never forgives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a:t>
            </a:r>
            <a:r>
              <a:rPr lang="en"/>
              <a:t> determines the </a:t>
            </a:r>
            <a:r>
              <a:rPr lang="en"/>
              <a:t>performance</a:t>
            </a:r>
            <a:r>
              <a:rPr lang="en"/>
              <a:t> metric that is hardcoded in the agent structure: especially no wireheading allowed</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Environments determines the outcome, </a:t>
            </a:r>
            <a:r>
              <a:rPr lang="en"/>
              <a:t>principal</a:t>
            </a:r>
            <a:r>
              <a:rPr lang="en"/>
              <a:t> determines its value</a:t>
            </a:r>
            <a:endParaRPr/>
          </a:p>
          <a:p>
            <a:pPr indent="-342900" lvl="0" marL="457200" rtl="0" algn="l">
              <a:spcBef>
                <a:spcPts val="0"/>
              </a:spcBef>
              <a:spcAft>
                <a:spcPts val="0"/>
              </a:spcAft>
              <a:buSzPts val="1800"/>
              <a:buChar char="●"/>
            </a:pPr>
            <a:r>
              <a:rPr lang="en"/>
              <a:t>Value is expressed as utility, which may not be linear with respect to value</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802" name="Google Shape;802;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shape of values in the payoff matrix,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the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"Battle of the sexes", "Matching pennies" and "Stag hunt"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outcomes, no matter what words we happen to use to talk about it</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813" name="Google Shape;813;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instructor a provides set of training examples</a:t>
            </a:r>
            <a:endParaRPr/>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environment acts as the teacher, it produces examples "naturally"</a:t>
            </a:r>
            <a:endParaRPr/>
          </a:p>
          <a:p>
            <a:pPr indent="-342900" lvl="0" marL="457200" rtl="0" algn="l">
              <a:spcBef>
                <a:spcPts val="0"/>
              </a:spcBef>
              <a:spcAft>
                <a:spcPts val="0"/>
              </a:spcAft>
              <a:buSzPts val="1800"/>
              <a:buChar char="●"/>
            </a:pPr>
            <a:r>
              <a:rPr lang="en"/>
              <a:t>Each training examples is a pair of inputs and expected correct result</a:t>
            </a:r>
            <a:endParaRPr/>
          </a:p>
          <a:p>
            <a:pPr indent="-342900" lvl="0" marL="457200" rtl="0" algn="l">
              <a:spcBef>
                <a:spcPts val="0"/>
              </a:spcBef>
              <a:spcAft>
                <a:spcPts val="0"/>
              </a:spcAft>
              <a:buSzPts val="1800"/>
              <a:buChar char="●"/>
            </a:pPr>
            <a:r>
              <a:rPr lang="en"/>
              <a:t>Learner creates a model to not just fit these training examples, but generalize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rules of the world, as long as the generated model is faithful enough to produce correct predictions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819" name="Google Shape;819;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strict natural laws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structure is being modelled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825" name="Google Shape;825;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831" name="Google Shape;831;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Occam's Razor is the observation that from </a:t>
            </a:r>
            <a:r>
              <a:rPr lang="en"/>
              <a:t>multiple</a:t>
            </a:r>
            <a:r>
              <a:rPr lang="en"/>
              <a:t> hypothesis that fit the same training examples, the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a:t>
            </a:r>
            <a:endParaRPr/>
          </a:p>
        </p:txBody>
      </p:sp>
      <p:sp>
        <p:nvSpPr>
          <p:cNvPr id="837" name="Google Shape;837;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lang="en"/>
              <a:t>Which learning algorithm is the best in that it produces the best models?</a:t>
            </a:r>
            <a:endParaRPr/>
          </a:p>
          <a:p>
            <a:pPr indent="-342900" lvl="0" marL="457200" rtl="0" algn="l">
              <a:spcBef>
                <a:spcPts val="0"/>
              </a:spcBef>
              <a:spcAft>
                <a:spcPts val="0"/>
              </a:spcAft>
              <a:buSzPts val="1800"/>
              <a:buChar char="●"/>
            </a:pPr>
            <a:r>
              <a:rPr lang="en"/>
              <a:t>As it </a:t>
            </a:r>
            <a:r>
              <a:rPr lang="en"/>
              <a:t>turns out, when averaged over all possible worlds, every learning algorithm is equally good!</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half of the possible worlds, the other wins in the other half</a:t>
            </a:r>
            <a:endParaRPr/>
          </a:p>
          <a:p>
            <a:pPr indent="-342900" lvl="0" marL="457200" rtl="0" algn="l">
              <a:spcBef>
                <a:spcPts val="0"/>
              </a:spcBef>
              <a:spcAft>
                <a:spcPts val="0"/>
              </a:spcAft>
              <a:buSzPts val="1800"/>
              <a:buChar char="●"/>
            </a:pPr>
            <a:r>
              <a:rPr lang="en"/>
              <a:t>Use a learning algorithm that implicitly fits the structure of problem</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843" name="Google Shape;843;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bias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849" name="Google Shape;849;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classifiers independently using the same learning algorithm</a:t>
            </a:r>
            <a:endParaRPr/>
          </a:p>
          <a:p>
            <a:pPr indent="-342900" lvl="0" marL="457200" rtl="0" algn="l">
              <a:spcBef>
                <a:spcPts val="0"/>
              </a:spcBef>
              <a:spcAft>
                <a:spcPts val="0"/>
              </a:spcAft>
              <a:buSzPts val="1800"/>
              <a:buChar char="●"/>
            </a:pPr>
            <a:r>
              <a:rPr lang="en"/>
              <a:t>The variance of the learning algorithm is the measure of how often these two classifiers disagree on their classification on unseen inputs</a:t>
            </a:r>
            <a:endParaRPr/>
          </a:p>
          <a:p>
            <a:pPr indent="-342900" lvl="0" marL="457200" rtl="0" algn="l">
              <a:spcBef>
                <a:spcPts val="0"/>
              </a:spcBef>
              <a:spcAft>
                <a:spcPts val="0"/>
              </a:spcAft>
              <a:buSzPts val="1800"/>
              <a:buChar char="●"/>
            </a:pPr>
            <a:r>
              <a:rPr lang="en"/>
              <a:t>Measures how sensitive the learning algorithm is for training data</a:t>
            </a:r>
            <a:endParaRPr/>
          </a:p>
          <a:p>
            <a:pPr indent="-342900" lvl="0" marL="457200" rtl="0" algn="l">
              <a:spcBef>
                <a:spcPts val="0"/>
              </a:spcBef>
              <a:spcAft>
                <a:spcPts val="0"/>
              </a:spcAft>
              <a:buSzPts val="1800"/>
              <a:buChar char="●"/>
            </a:pPr>
            <a:r>
              <a:rPr lang="en"/>
              <a:t>Bias and variance of learning algorithms are on a continuum akin to Scylla and Charybdis: attempt to decrease one automatically increases the other</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855" name="Google Shape;855;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"Closed World Assumption"</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This algorithm has maximum bias, but minimum variance</a:t>
            </a:r>
            <a:endParaRPr/>
          </a:p>
          <a:p>
            <a:pPr indent="-342900" lvl="0" marL="457200" rtl="0" algn="l">
              <a:spcBef>
                <a:spcPts val="0"/>
              </a:spcBef>
              <a:spcAft>
                <a:spcPts val="0"/>
              </a:spcAft>
              <a:buSzPts val="1800"/>
              <a:buChar char="●"/>
            </a:pPr>
            <a:r>
              <a:rPr lang="en"/>
              <a:t>Consider then another learning algorithm we can call "Coin Flip" that tabulates training data, and for all other unseen inputs, just flips a coin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This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true and false positives, true and false negatives</a:t>
            </a:r>
            <a:endParaRPr/>
          </a:p>
          <a:p>
            <a:pPr indent="-342900" lvl="0" marL="457200" rtl="0" algn="l">
              <a:spcBef>
                <a:spcPts val="0"/>
              </a:spcBef>
              <a:spcAft>
                <a:spcPts val="0"/>
              </a:spcAft>
              <a:buSzPts val="1800"/>
              <a:buChar char="●"/>
            </a:pPr>
            <a:r>
              <a:rPr lang="en"/>
              <a:t>Performance measure given as a payoff matrix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with Bayesian analysis, to be examined in Module 9</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861" name="Google Shape;861;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lang="en"/>
              <a:t>Hyperparameters are parameters that control the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in building the decision tree</a:t>
            </a:r>
            <a:endParaRPr/>
          </a:p>
          <a:p>
            <a:pPr indent="-342900" lvl="0" marL="457200" rtl="0" algn="l">
              <a:spcBef>
                <a:spcPts val="0"/>
              </a:spcBef>
              <a:spcAft>
                <a:spcPts val="0"/>
              </a:spcAft>
              <a:buSzPts val="1800"/>
              <a:buChar char="●"/>
            </a:pPr>
            <a:r>
              <a:rPr lang="en"/>
              <a:t>Hyperparameter </a:t>
            </a:r>
            <a:r>
              <a:rPr lang="en"/>
              <a:t>optimization</a:t>
            </a:r>
            <a:r>
              <a:rPr lang="en"/>
              <a:t> is a bit of a dark art in machine learning</a:t>
            </a:r>
            <a:endParaRPr/>
          </a:p>
          <a:p>
            <a:pPr indent="-342900" lvl="0" marL="457200" rtl="0" algn="l">
              <a:spcBef>
                <a:spcPts val="0"/>
              </a:spcBef>
              <a:spcAft>
                <a:spcPts val="0"/>
              </a:spcAft>
              <a:buSzPts val="1800"/>
              <a:buChar char="●"/>
            </a:pPr>
            <a:r>
              <a:rPr lang="en"/>
              <a:t>Can use cross-validation to increase hyperparameters until performance on validation set decreases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867" name="Google Shape;867;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training data, validation data, and test data</a:t>
            </a:r>
            <a:endParaRPr/>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proof of the </a:t>
            </a:r>
            <a:r>
              <a:rPr lang="en"/>
              <a:t>learning</a:t>
            </a:r>
            <a:r>
              <a:rPr lang="en"/>
              <a:t> algorithm is to generalize the underlying patterns in reality that the training data comes from</a:t>
            </a:r>
            <a:endParaRPr/>
          </a:p>
          <a:p>
            <a:pPr indent="-342900" lvl="0" marL="457200" rtl="0" algn="l">
              <a:spcBef>
                <a:spcPts val="0"/>
              </a:spcBef>
              <a:spcAft>
                <a:spcPts val="0"/>
              </a:spcAft>
              <a:buSzPts val="1800"/>
              <a:buChar char="●"/>
            </a:pPr>
            <a:r>
              <a:rPr lang="en"/>
              <a:t>As soon as model gets weaker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873" name="Google Shape;873;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4" name="Google Shape;874;p144"/>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880" name="Google Shape;880;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all simpler models return the same answer</a:t>
            </a:r>
            <a:endParaRPr/>
          </a:p>
          <a:p>
            <a:pPr indent="-342900" lvl="0" marL="457200" rtl="0" algn="l">
              <a:spcBef>
                <a:spcPts val="0"/>
              </a:spcBef>
              <a:spcAft>
                <a:spcPts val="0"/>
              </a:spcAft>
              <a:buSzPts val="1800"/>
              <a:buChar char="●"/>
            </a:pPr>
            <a:r>
              <a:rPr lang="en"/>
              <a:t>In voting for result, each </a:t>
            </a:r>
            <a:r>
              <a:rPr lang="en"/>
              <a:t>individual</a:t>
            </a:r>
            <a:r>
              <a:rPr lang="en"/>
              <a:t> model can be given the weight based on how well it operated on the training data</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886" name="Google Shape;886;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892" name="Google Shape;892;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just being an identical yes-man</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898" name="Google Shape;898;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nearest neighbour</a:t>
            </a:r>
            <a:endParaRPr/>
          </a:p>
          <a:p>
            <a:pPr indent="-342900" lvl="0" marL="457200" rtl="0" algn="l">
              <a:spcBef>
                <a:spcPts val="0"/>
              </a:spcBef>
              <a:spcAft>
                <a:spcPts val="0"/>
              </a:spcAft>
              <a:buSzPts val="1800"/>
              <a:buChar char="●"/>
            </a:pPr>
            <a:r>
              <a:rPr lang="en"/>
              <a:t>You should normalize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redundant training data points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904" name="Google Shape;904;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and ... and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Naive Bayes Classifier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910" name="Google Shape;910;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approximately correct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916" name="Google Shape;916;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 or environment do not give the agent an extra cookie for any elegance and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 is better than another action B, it doesn't need to compute how much better it is</a:t>
            </a:r>
            <a:endParaRPr/>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 is guaranteed to dominate the action B in this sense, so B can be ignored</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2"/>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927" name="Google Shape;927;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lang="en"/>
              <a:t>Transition model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reward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penalties</a:t>
            </a:r>
            <a:endParaRPr/>
          </a:p>
          <a:p>
            <a:pPr indent="-342900" lvl="0" marL="457200" rtl="0" algn="l">
              <a:spcBef>
                <a:spcPts val="0"/>
              </a:spcBef>
              <a:spcAft>
                <a:spcPts val="0"/>
              </a:spcAft>
              <a:buSzPts val="1800"/>
              <a:buChar char="●"/>
            </a:pPr>
            <a:r>
              <a:rPr lang="en"/>
              <a:t>State </a:t>
            </a:r>
            <a:r>
              <a:rPr lang="en"/>
              <a:t>space</a:t>
            </a:r>
            <a:r>
              <a:rPr lang="en"/>
              <a:t> may be episodic so that some states are terminal</a:t>
            </a:r>
            <a:endParaRPr/>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933" name="Google Shape;933;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939" name="Google Shape;939;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policy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how the state doesn't matter, policy can be deterministic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policies should by randomized</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945" name="Google Shape;945;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a:t>
            </a:r>
            <a:endParaRPr/>
          </a:p>
        </p:txBody>
      </p:sp>
      <p:pic>
        <p:nvPicPr>
          <p:cNvPr id="946" name="Google Shape;946;p156"/>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952" name="Google Shape;952;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discounting factor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Bellman equations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958" name="Google Shape;958;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utility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i="1" lang="en"/>
              <a:t>s</a:t>
            </a:r>
            <a:r>
              <a:rPr lang="en"/>
              <a:t>) of the given state </a:t>
            </a:r>
            <a:r>
              <a:rPr i="1" lang="en"/>
              <a:t>s</a:t>
            </a:r>
            <a:r>
              <a:rPr lang="en"/>
              <a:t> is the expected sum of rewards by following that policy starting from that state</a:t>
            </a:r>
            <a:endParaRPr/>
          </a:p>
          <a:p>
            <a:pPr indent="-342900" lvl="0" marL="457200" rtl="0" algn="l">
              <a:spcBef>
                <a:spcPts val="0"/>
              </a:spcBef>
              <a:spcAft>
                <a:spcPts val="0"/>
              </a:spcAft>
              <a:buSzPts val="1800"/>
              <a:buChar char="●"/>
            </a:pPr>
            <a:r>
              <a:rPr lang="en"/>
              <a:t>State utilities are connected to each other with Bellman equation</a:t>
            </a:r>
            <a:br>
              <a:rPr lang="en"/>
            </a:br>
            <a:br>
              <a:rPr lang="en"/>
            </a:br>
            <a:r>
              <a:rPr lang="en"/>
              <a:t>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This just says that the utility of the state equals its local reward, plus the discounted rewards starting from the successor state after best action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964" name="Google Shape;964;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state-action pair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not to maximize over </a:t>
            </a:r>
            <a:r>
              <a:rPr i="1" lang="en"/>
              <a:t>a</a:t>
            </a:r>
            <a:r>
              <a:rPr lang="en"/>
              <a:t>,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970" name="Google Shape;970;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a:t>
            </a:r>
            <a:r>
              <a:rPr lang="en"/>
              <a:t>direction</a:t>
            </a:r>
            <a:r>
              <a:rPr lang="en"/>
              <a:t>, 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976" name="Google Shape;976;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7" name="Google Shape;977;p161"/>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"paperclip maximizer" problem of AI ethics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62"/>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983" name="Google Shape;983;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in the Blackjack basic strategy card, </a:t>
            </a:r>
            <a:r>
              <a:rPr lang="en"/>
              <a:t>optimal</a:t>
            </a:r>
            <a:r>
              <a:rPr lang="en"/>
              <a:t> policy </a:t>
            </a:r>
            <a:r>
              <a:rPr lang="en"/>
              <a:t>𝛑*</a:t>
            </a:r>
            <a:r>
              <a:rPr lang="en"/>
              <a:t> is sufficient for optimal action, since 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989" name="Google Shape;989;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dynamic programming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the states in this order</a:t>
            </a:r>
            <a:endParaRPr/>
          </a:p>
          <a:p>
            <a:pPr indent="-342900" lvl="0" marL="457200" rtl="0" algn="l">
              <a:spcBef>
                <a:spcPts val="0"/>
              </a:spcBef>
              <a:spcAft>
                <a:spcPts val="0"/>
              </a:spcAft>
              <a:buSzPts val="1800"/>
              <a:buChar char="●"/>
            </a:pPr>
            <a:r>
              <a:rPr lang="en"/>
              <a:t>When the loop comes to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995" name="Google Shape;995;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001" name="Google Shape;1001;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take an exponential number of steps to converge</a:t>
            </a:r>
            <a:endParaRPr/>
          </a:p>
          <a:p>
            <a:pPr indent="-342900" lvl="0" marL="457200" rtl="0" algn="l">
              <a:spcBef>
                <a:spcPts val="0"/>
              </a:spcBef>
              <a:spcAft>
                <a:spcPts val="0"/>
              </a:spcAft>
              <a:buSzPts val="1800"/>
              <a:buChar char="●"/>
            </a:pPr>
            <a:r>
              <a:rPr lang="en"/>
              <a:t>The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007" name="Google Shape;1007;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Could use your favourite linear algebra solver to find each U(</a:t>
            </a:r>
            <a:r>
              <a:rPr i="1" lang="en"/>
              <a:t>s</a:t>
            </a:r>
            <a:r>
              <a:rPr lang="en"/>
              <a:t>)</a:t>
            </a:r>
            <a:br>
              <a:rPr lang="en"/>
            </a:b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013" name="Google Shape;1013;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019" name="Google Shape;1019;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policy evaluation and policy improvement,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025" name="Google Shape;1025;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6" name="Google Shape;1026;p169"/>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032" name="Google Shape;1032;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038" name="Google Shape;1038;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lang="en"/>
              <a:t>Model-free reinforcement learning techniques use this </a:t>
            </a:r>
            <a:r>
              <a:rPr lang="en"/>
              <a:t>information</a:t>
            </a:r>
            <a:r>
              <a:rPr lang="en"/>
              <a:t> only implicitly, converging to optimal policies without creating any T or R tables along the way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affects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rationally ignorant</a:t>
            </a:r>
            <a:endParaRPr/>
          </a:p>
          <a:p>
            <a:pPr indent="-342900" lvl="0" marL="457200" rtl="0" algn="l">
              <a:spcBef>
                <a:spcPts val="0"/>
              </a:spcBef>
              <a:spcAft>
                <a:spcPts val="0"/>
              </a:spcAft>
              <a:buSzPts val="1800"/>
              <a:buChar char="●"/>
            </a:pPr>
            <a:r>
              <a:rPr lang="en"/>
              <a:t>Information has value only to the extent that it can affect future actions</a:t>
            </a:r>
            <a:endParaRPr/>
          </a:p>
          <a:p>
            <a:pPr indent="-342900" lvl="0" marL="457200" rtl="0" algn="l">
              <a:spcBef>
                <a:spcPts val="0"/>
              </a:spcBef>
              <a:spcAft>
                <a:spcPts val="0"/>
              </a:spcAft>
              <a:buSzPts val="1800"/>
              <a:buChar char="●"/>
            </a:pPr>
            <a:r>
              <a:rPr lang="en"/>
              <a:t>Unless the new information doesn't change future action,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044" name="Google Shape;1044;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can start at any state</a:t>
            </a:r>
            <a:endParaRPr/>
          </a:p>
          <a:p>
            <a:pPr indent="-342900" lvl="0" marL="457200" rtl="0" algn="l">
              <a:spcBef>
                <a:spcPts val="0"/>
              </a:spcBef>
              <a:spcAft>
                <a:spcPts val="0"/>
              </a:spcAft>
              <a:buSzPts val="1800"/>
              <a:buChar char="●"/>
            </a:pPr>
            <a:r>
              <a:rPr lang="en"/>
              <a:t>Generate a large number of training samples following policy 𝛑</a:t>
            </a:r>
            <a:endParaRPr/>
          </a:p>
          <a:p>
            <a:pPr indent="-342900" lvl="0" marL="457200" rtl="0" algn="l">
              <a:spcBef>
                <a:spcPts val="0"/>
              </a:spcBef>
              <a:spcAft>
                <a:spcPts val="0"/>
              </a:spcAft>
              <a:buSzPts val="1800"/>
              <a:buChar char="●"/>
            </a:pPr>
            <a:r>
              <a:rPr lang="en"/>
              <a:t>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050" name="Google Shape;1050;p1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temporal </a:t>
            </a:r>
            <a:r>
              <a:rPr lang="en"/>
              <a:t>difference</a:t>
            </a:r>
            <a:r>
              <a:rPr lang="en"/>
              <a:t> learning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learning rate of TD-algorithm</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056" name="Google Shape;1056;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lang="en"/>
              <a:t>Active reinforcement learning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i="1"/>
          </a:p>
          <a:p>
            <a:pPr indent="0" lvl="0" marL="0" rtl="0" algn="l">
              <a:spcBef>
                <a:spcPts val="1200"/>
              </a:spcBef>
              <a:spcAft>
                <a:spcPts val="12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062" name="Google Shape;1062;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068" name="Google Shape;1068;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074" name="Google Shape;1074;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temporal difference update to action value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SARSA rule looks only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080" name="Google Shape;1080;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exponentially decaying weights for summing up the rewards ahead in the training sequence</a:t>
            </a:r>
            <a:endParaRPr/>
          </a:p>
          <a:p>
            <a:pPr indent="-342900" lvl="0" marL="457200" rtl="0" algn="l">
              <a:spcBef>
                <a:spcPts val="0"/>
              </a:spcBef>
              <a:spcAft>
                <a:spcPts val="0"/>
              </a:spcAft>
              <a:buSzPts val="1800"/>
              <a:buChar char="●"/>
            </a:pPr>
            <a:r>
              <a:rPr lang="en"/>
              <a:t>Parameter λ is in range [0, 1]</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086" name="Google Shape;1086;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092" name="Google Shape;1092;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possible states</a:t>
            </a:r>
            <a:endParaRPr/>
          </a:p>
          <a:p>
            <a:pPr indent="-342900" lvl="0" marL="457200" rtl="0" algn="l">
              <a:spcBef>
                <a:spcPts val="0"/>
              </a:spcBef>
              <a:spcAft>
                <a:spcPts val="0"/>
              </a:spcAft>
              <a:buSzPts val="1800"/>
              <a:buChar char="●"/>
            </a:pPr>
            <a:r>
              <a:rPr lang="en"/>
              <a:t>A training sample that visits some states should provide information about states that are somehow "similar" to those states</a:t>
            </a:r>
            <a:endParaRPr/>
          </a:p>
          <a:p>
            <a:pPr indent="-342900" lvl="0" marL="457200" rtl="0" algn="l">
              <a:spcBef>
                <a:spcPts val="0"/>
              </a:spcBef>
              <a:spcAft>
                <a:spcPts val="0"/>
              </a:spcAft>
              <a:buSzPts val="1800"/>
              <a:buChar char="●"/>
            </a:pPr>
            <a:r>
              <a:rPr lang="en"/>
              <a:t>Project a complex state into a smaller feature vector</a:t>
            </a:r>
            <a:endParaRPr/>
          </a:p>
          <a:p>
            <a:pPr indent="-342900" lvl="0" marL="457200" rtl="0" algn="l">
              <a:spcBef>
                <a:spcPts val="0"/>
              </a:spcBef>
              <a:spcAft>
                <a:spcPts val="0"/>
              </a:spcAft>
              <a:buSzPts val="1800"/>
              <a:buChar char="●"/>
            </a:pPr>
            <a:r>
              <a:rPr lang="en"/>
              <a:t>Use a neural network or similar function approximator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098" name="Google Shape;1098;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a:t>
            </a:r>
            <a:r>
              <a:rPr lang="en"/>
              <a:t>probably</a:t>
            </a:r>
            <a:r>
              <a:rPr lang="en"/>
              <a:t>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Converging to fixed weights after 1.5 million matches using expert-chosen features, resulting player revolutionized the theory of backgammon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186" name="Google Shape;186;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the agent executes the chosen action in environment, it is committed to that action, there are no backsies</a:t>
            </a:r>
            <a:endParaRPr/>
          </a:p>
          <a:p>
            <a:pPr indent="-342900" lvl="0" marL="457200" rtl="0" algn="l">
              <a:spcBef>
                <a:spcPts val="0"/>
              </a:spcBef>
              <a:spcAft>
                <a:spcPts val="0"/>
              </a:spcAft>
              <a:buSzPts val="1800"/>
              <a:buChar char="●"/>
            </a:pPr>
            <a:r>
              <a:rPr lang="en"/>
              <a:t>Create a sufficiently faithful internal model of environment to play around with, and use that to explore different possibilities</a:t>
            </a:r>
            <a:endParaRPr/>
          </a:p>
          <a:p>
            <a:pPr indent="-342900" lvl="0" marL="457200" rtl="0" algn="l">
              <a:spcBef>
                <a:spcPts val="0"/>
              </a:spcBef>
              <a:spcAft>
                <a:spcPts val="0"/>
              </a:spcAft>
              <a:buSzPts val="1800"/>
              <a:buChar char="●"/>
            </a:pPr>
            <a:r>
              <a:rPr lang="en"/>
              <a:t>Abstract away all details that don't affect action selection for agent</a:t>
            </a:r>
            <a:endParaRPr/>
          </a:p>
          <a:p>
            <a:pPr indent="-342900" lvl="0" marL="457200" rtl="0" algn="l">
              <a:spcBef>
                <a:spcPts val="0"/>
              </a:spcBef>
              <a:spcAft>
                <a:spcPts val="0"/>
              </a:spcAft>
              <a:buSzPts val="1800"/>
              <a:buChar char="●"/>
            </a:pPr>
            <a:r>
              <a:rPr lang="en"/>
              <a:t>State spaces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lang="en"/>
              <a:t>State space searching finds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State Spaces</a:t>
            </a:r>
            <a:endParaRPr/>
          </a:p>
        </p:txBody>
      </p:sp>
      <p:sp>
        <p:nvSpPr>
          <p:cNvPr id="192" name="Google Shape;19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193" name="Google Shape;193;p31"/>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194" name="Google Shape;194;p31"/>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00" name="Google Shape;200;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states in the state space that models the environment, versus the nodes constructed in the search tree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Nodes correspond to paths in state space from start state to current state</a:t>
            </a:r>
            <a:endParaRPr/>
          </a:p>
          <a:p>
            <a:pPr indent="-342900" lvl="0" marL="457200" rtl="0" algn="l">
              <a:spcBef>
                <a:spcPts val="0"/>
              </a:spcBef>
              <a:spcAft>
                <a:spcPts val="0"/>
              </a:spcAft>
              <a:buSzPts val="1800"/>
              <a:buChar char="●"/>
            </a:pPr>
            <a:r>
              <a:rPr lang="en"/>
              <a:t>Each node has a well-defined distance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conditionally independent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a:t>
            </a:r>
            <a:r>
              <a:rPr lang="en"/>
              <a:t>environment</a:t>
            </a:r>
            <a:r>
              <a:rPr lang="en"/>
              <a:t> is fully </a:t>
            </a:r>
            <a:r>
              <a:rPr lang="en"/>
              <a:t>observable, agent doesn't need to maintain state</a:t>
            </a:r>
            <a:endParaRPr/>
          </a:p>
          <a:p>
            <a:pPr indent="-342900" lvl="0" marL="457200" rtl="0" algn="l">
              <a:spcBef>
                <a:spcPts val="0"/>
              </a:spcBef>
              <a:spcAft>
                <a:spcPts val="0"/>
              </a:spcAft>
              <a:buSzPts val="1800"/>
              <a:buChar char="●"/>
            </a:pPr>
            <a:r>
              <a:rPr lang="en"/>
              <a:t>If not fully observable, past state information may reveal unseen current state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triangle inequality: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will expand the nodes on the shortest path alone</a:t>
            </a:r>
            <a:endParaRPr/>
          </a:p>
          <a:p>
            <a:pPr indent="-342900" lvl="0" marL="457200" rtl="0" algn="l">
              <a:spcBef>
                <a:spcPts val="0"/>
              </a:spcBef>
              <a:spcAft>
                <a:spcPts val="0"/>
              </a:spcAft>
              <a:buSzPts val="1800"/>
              <a:buChar char="●"/>
            </a:pPr>
            <a:r>
              <a:rPr lang="en"/>
              <a:t>A more general result of optimality of A* algorithm itself over its competitors:</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must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policy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235" name="Google Shape;235;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other agents with possibly conflicting interests also get to act in the same environment</a:t>
            </a:r>
            <a:endParaRPr/>
          </a:p>
          <a:p>
            <a:pPr indent="-342900" lvl="0" marL="457200" rtl="0" algn="l">
              <a:spcBef>
                <a:spcPts val="0"/>
              </a:spcBef>
              <a:spcAft>
                <a:spcPts val="0"/>
              </a:spcAft>
              <a:buSzPts val="1800"/>
              <a:buChar char="●"/>
            </a:pPr>
            <a:r>
              <a:rPr lang="en"/>
              <a:t>The enemy also gets a vote, and no battle plan survives contact with enemy</a:t>
            </a:r>
            <a:endParaRPr/>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NP-complete, </a:t>
            </a:r>
            <a:r>
              <a:rPr lang="en"/>
              <a:t>search</a:t>
            </a:r>
            <a:r>
              <a:rPr lang="en"/>
              <a:t> problems become PSPACE-complete</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241" name="Google Shape;24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two agents try to maximize their own rewards</a:t>
            </a:r>
            <a:endParaRPr/>
          </a:p>
          <a:p>
            <a:pPr indent="-342900" lvl="0" marL="457200" rtl="0" algn="l">
              <a:spcBef>
                <a:spcPts val="0"/>
              </a:spcBef>
              <a:spcAft>
                <a:spcPts val="0"/>
              </a:spcAft>
              <a:buSzPts val="1800"/>
              <a:buChar char="●"/>
            </a:pPr>
            <a:r>
              <a:rPr lang="en"/>
              <a:t>Zero-sum rewards that are shared between agents</a:t>
            </a:r>
            <a:endParaRPr/>
          </a:p>
          <a:p>
            <a:pPr indent="-342900" lvl="0" marL="457200" rtl="0" algn="l">
              <a:spcBef>
                <a:spcPts val="0"/>
              </a:spcBef>
              <a:spcAft>
                <a:spcPts val="0"/>
              </a:spcAft>
              <a:buSzPts val="1800"/>
              <a:buChar char="●"/>
            </a:pPr>
            <a:r>
              <a:rPr lang="en"/>
              <a:t>Complete information, deterministic and </a:t>
            </a:r>
            <a:r>
              <a:rPr lang="en"/>
              <a:t>fully</a:t>
            </a:r>
            <a:r>
              <a:rPr lang="en"/>
              <a:t> observable environment</a:t>
            </a:r>
            <a:endParaRPr/>
          </a:p>
          <a:p>
            <a:pPr indent="-342900" lvl="0" marL="457200" rtl="0" algn="l">
              <a:spcBef>
                <a:spcPts val="0"/>
              </a:spcBef>
              <a:spcAft>
                <a:spcPts val="0"/>
              </a:spcAft>
              <a:buSzPts val="1800"/>
              <a:buChar char="●"/>
            </a:pPr>
            <a:r>
              <a:rPr lang="en"/>
              <a:t>Players take alternating turns making moves, and get to see the opponent's chosen move before they commit to their own next chosen move</a:t>
            </a:r>
            <a:endParaRPr/>
          </a:p>
          <a:p>
            <a:pPr indent="-342900" lvl="0" marL="457200" rtl="0" algn="l">
              <a:spcBef>
                <a:spcPts val="0"/>
              </a:spcBef>
              <a:spcAft>
                <a:spcPts val="0"/>
              </a:spcAft>
              <a:buSzPts val="1800"/>
              <a:buChar char="●"/>
            </a:pPr>
            <a:r>
              <a:rPr lang="en"/>
              <a:t>Combinatorial game theory, in theory fully solvable, in practice is not</a:t>
            </a:r>
            <a:endParaRPr/>
          </a:p>
          <a:p>
            <a:pPr indent="-342900" lvl="0" marL="457200" rtl="0" algn="l">
              <a:spcBef>
                <a:spcPts val="0"/>
              </a:spcBef>
              <a:spcAft>
                <a:spcPts val="0"/>
              </a:spcAft>
              <a:buSzPts val="1800"/>
              <a:buChar char="●"/>
            </a:pPr>
            <a:r>
              <a:rPr lang="en"/>
              <a:t>General game theory loosens all these assumptions, and needs more general game theoretical analysis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247" name="Google Shape;24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Nash equilibrium strategy that maximizes the expectation for players</a:t>
            </a:r>
            <a:endParaRPr/>
          </a:p>
          <a:p>
            <a:pPr indent="-342900" lvl="0" marL="457200" rtl="0" algn="l">
              <a:spcBef>
                <a:spcPts val="0"/>
              </a:spcBef>
              <a:spcAft>
                <a:spcPts val="0"/>
              </a:spcAft>
              <a:buSzPts val="1800"/>
              <a:buChar char="●"/>
            </a:pPr>
            <a:r>
              <a:rPr lang="en"/>
              <a:t>If other players deviate from their Nash equilibrium strategies, this can never harm the players who stick to their Nash equilibrium strategies</a:t>
            </a:r>
            <a:endParaRPr/>
          </a:p>
          <a:p>
            <a:pPr indent="-342900" lvl="0" marL="457200" rtl="0" algn="l">
              <a:spcBef>
                <a:spcPts val="0"/>
              </a:spcBef>
              <a:spcAft>
                <a:spcPts val="0"/>
              </a:spcAft>
              <a:buSzPts val="1800"/>
              <a:buChar char="●"/>
            </a:pPr>
            <a:r>
              <a:rPr lang="en"/>
              <a:t>In general, Nash equilibrium strategies are probabilistic (for example, the game of rock-paper-scissors)</a:t>
            </a:r>
            <a:endParaRPr/>
          </a:p>
          <a:p>
            <a:pPr indent="-342900" lvl="0" marL="457200" rtl="0" algn="l">
              <a:spcBef>
                <a:spcPts val="0"/>
              </a:spcBef>
              <a:spcAft>
                <a:spcPts val="0"/>
              </a:spcAft>
              <a:buSzPts val="1800"/>
              <a:buChar char="●"/>
            </a:pPr>
            <a:r>
              <a:rPr lang="en"/>
              <a:t>For deterministic observable two-player zero sum games, Nash equilibrium collapses into a single line called the principal variation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253" name="Google Shape;25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lang="en"/>
              <a:t>Trick play: make an intentionally suboptimal move that leads to a complex situation, trusting that weaker opponent does not know how to punish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rational agent is embedded in some environment</a:t>
            </a:r>
            <a:endParaRPr/>
          </a:p>
          <a:p>
            <a:pPr indent="-342900" lvl="0" marL="457200" rtl="0" algn="l">
              <a:spcBef>
                <a:spcPts val="0"/>
              </a:spcBef>
              <a:spcAft>
                <a:spcPts val="0"/>
              </a:spcAft>
              <a:buSzPts val="1800"/>
              <a:buChar char="●"/>
            </a:pPr>
            <a:r>
              <a:rPr lang="en"/>
              <a:t>The agent chooses its actions aiming to maximize the expected value of some performance measure, based on its observations</a:t>
            </a:r>
            <a:endParaRPr/>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mutually exclusive actions, otherwise there wouldn't be any decision making</a:t>
            </a:r>
            <a:endParaRPr/>
          </a:p>
          <a:p>
            <a:pPr indent="-342900" lvl="0" marL="457200" rtl="0" algn="l">
              <a:spcBef>
                <a:spcPts val="0"/>
              </a:spcBef>
              <a:spcAft>
                <a:spcPts val="0"/>
              </a:spcAft>
              <a:buSzPts val="1800"/>
              <a:buChar char="●"/>
            </a:pPr>
            <a:r>
              <a:rPr lang="en"/>
              <a:t>No backsies: agent cannot undo actions to try out different actions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259" name="Google Shape;25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In poker, against player who folds too often, bluff more than optimally; against a wild bluffer, play more conservatively</a:t>
            </a:r>
            <a:endParaRPr/>
          </a:p>
          <a:p>
            <a:pPr indent="-342900" lvl="0" marL="457200" rtl="0" algn="l">
              <a:spcBef>
                <a:spcPts val="0"/>
              </a:spcBef>
              <a:spcAft>
                <a:spcPts val="0"/>
              </a:spcAft>
              <a:buSzPts val="1800"/>
              <a:buChar char="●"/>
            </a:pPr>
            <a:r>
              <a:rPr lang="en"/>
              <a:t>"Against an idiot, you must also play like an idiot"</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265" name="Google Shape;26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maximizer and the other minimizer, as if they were characters in some cartoon melodrama</a:t>
            </a:r>
            <a:endParaRPr/>
          </a:p>
          <a:p>
            <a:pPr indent="-342900" lvl="0" marL="457200" rtl="0" algn="l">
              <a:spcBef>
                <a:spcPts val="0"/>
              </a:spcBef>
              <a:spcAft>
                <a:spcPts val="0"/>
              </a:spcAft>
              <a:buSzPts val="1800"/>
              <a:buChar char="●"/>
            </a:pPr>
            <a:r>
              <a:rPr lang="en"/>
              <a:t>Negamax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271" name="Google Shape;27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fail high or fail low</a:t>
            </a:r>
            <a:endParaRPr/>
          </a:p>
          <a:p>
            <a:pPr indent="-342900" lvl="0" marL="457200" rtl="0" algn="l">
              <a:spcBef>
                <a:spcPts val="0"/>
              </a:spcBef>
              <a:spcAft>
                <a:spcPts val="0"/>
              </a:spcAft>
              <a:buSzPts val="1800"/>
              <a:buChar char="●"/>
            </a:pPr>
            <a:r>
              <a:rPr lang="en"/>
              <a:t>As noted earlier, once an action A is known to be better than action B,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null window search to determine if the next move is better or worse</a:t>
            </a:r>
            <a:endParaRPr/>
          </a:p>
          <a:p>
            <a:pPr indent="-342900" lvl="0" marL="457200" rtl="0" algn="l">
              <a:spcBef>
                <a:spcPts val="0"/>
              </a:spcBef>
              <a:spcAft>
                <a:spcPts val="0"/>
              </a:spcAft>
              <a:buSzPts val="1800"/>
              <a:buChar char="●"/>
            </a:pPr>
            <a:r>
              <a:rPr lang="en"/>
              <a:t>Only if the next move is better, evaluate it again for real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277" name="Google Shape;27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must have the same value</a:t>
            </a:r>
            <a:endParaRPr/>
          </a:p>
          <a:p>
            <a:pPr indent="-342900" lvl="0" marL="457200" rtl="0" algn="l">
              <a:spcBef>
                <a:spcPts val="0"/>
              </a:spcBef>
              <a:spcAft>
                <a:spcPts val="0"/>
              </a:spcAft>
              <a:buSzPts val="1800"/>
              <a:buChar char="●"/>
            </a:pPr>
            <a:r>
              <a:rPr lang="en"/>
              <a:t>Idea: use a hash table to remember the nodes and their values</a:t>
            </a:r>
            <a:endParaRPr/>
          </a:p>
          <a:p>
            <a:pPr indent="-342900" lvl="0" marL="457200" rtl="0" algn="l">
              <a:spcBef>
                <a:spcPts val="0"/>
              </a:spcBef>
              <a:spcAft>
                <a:spcPts val="0"/>
              </a:spcAft>
              <a:buSzPts val="1800"/>
              <a:buChar char="●"/>
            </a:pPr>
            <a:r>
              <a:rPr lang="en"/>
              <a:t>Combine this with iterative deepening: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283" name="Google Shape;28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microworld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metagame</a:t>
            </a:r>
            <a:endParaRPr/>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Hanson's razor (not to be confused with Hanlon's razor)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289" name="Google Shape;289;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Not true: adding a third player creates alliances and kingmaker situations</a:t>
            </a:r>
            <a:endParaRPr/>
          </a:p>
          <a:p>
            <a:pPr indent="-342900" lvl="0" marL="457200" rtl="0" algn="l">
              <a:spcBef>
                <a:spcPts val="0"/>
              </a:spcBef>
              <a:spcAft>
                <a:spcPts val="0"/>
              </a:spcAft>
              <a:buSzPts val="1800"/>
              <a:buChar char="●"/>
            </a:pPr>
            <a:r>
              <a:rPr lang="en"/>
              <a:t>Such situations can't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295" name="Google Shape;29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Nature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not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301" name="Google Shape;301;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distribution to its mean</a:t>
            </a:r>
            <a:endParaRPr/>
          </a:p>
          <a:p>
            <a:pPr indent="-342900" lvl="0" marL="457200" rtl="0" algn="l">
              <a:spcBef>
                <a:spcPts val="0"/>
              </a:spcBef>
              <a:spcAft>
                <a:spcPts val="0"/>
              </a:spcAft>
              <a:buSzPts val="1800"/>
              <a:buChar char="●"/>
            </a:pPr>
            <a:r>
              <a:rPr lang="en"/>
              <a:t>Expectimax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307" name="Google Shape;307;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for both agents to score better</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 Games</a:t>
            </a:r>
            <a:endParaRPr/>
          </a:p>
        </p:txBody>
      </p:sp>
      <p:sp>
        <p:nvSpPr>
          <p:cNvPr id="313" name="Google Shape;313;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back channel communications,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in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lang="en"/>
              <a:t>Moravec's Paradox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not being so good in solving differential equations that govern their flight paths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319" name="Google Shape;319;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partially observable Markov decision process (POMDP),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these days do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325" name="Google Shape;325;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Minimax algorithm assumes a sequential game of taking turns, so players </a:t>
            </a:r>
            <a:r>
              <a:rPr lang="en"/>
              <a:t>don't have to commit to moves until they have seen the opponent's move</a:t>
            </a:r>
            <a:endParaRPr/>
          </a:p>
          <a:p>
            <a:pPr indent="-342900" lvl="0" marL="457200" rtl="0" algn="l">
              <a:spcBef>
                <a:spcPts val="0"/>
              </a:spcBef>
              <a:spcAft>
                <a:spcPts val="0"/>
              </a:spcAft>
              <a:buSzPts val="1800"/>
              <a:buChar char="●"/>
            </a:pPr>
            <a:r>
              <a:rPr lang="en"/>
              <a:t>Rock-paper-scissors as a sequential game would be pretty boring</a:t>
            </a:r>
            <a:endParaRPr/>
          </a:p>
          <a:p>
            <a:pPr indent="-342900" lvl="0" marL="457200" rtl="0" algn="l">
              <a:spcBef>
                <a:spcPts val="0"/>
              </a:spcBef>
              <a:spcAft>
                <a:spcPts val="0"/>
              </a:spcAft>
              <a:buSzPts val="1800"/>
              <a:buChar char="●"/>
            </a:pPr>
            <a:r>
              <a:rPr lang="en"/>
              <a:t>Single-shot game (e.g. soccer penalty shoot) analyzed as a table whose rows and columns are the possible moves of both players</a:t>
            </a:r>
            <a:endParaRPr/>
          </a:p>
          <a:p>
            <a:pPr indent="-342900" lvl="0" marL="457200" rtl="0" algn="l">
              <a:spcBef>
                <a:spcPts val="0"/>
              </a:spcBef>
              <a:spcAft>
                <a:spcPts val="0"/>
              </a:spcAft>
              <a:buSzPts val="1800"/>
              <a:buChar char="●"/>
            </a:pPr>
            <a:r>
              <a:rPr lang="en"/>
              <a:t>Nash equilibrium strategy no longer a deterministic principal variation line, but a probability distribution of moves for each player</a:t>
            </a:r>
            <a:endParaRPr/>
          </a:p>
          <a:p>
            <a:pPr indent="-342900" lvl="0" marL="457200" rtl="0" algn="l">
              <a:spcBef>
                <a:spcPts val="0"/>
              </a:spcBef>
              <a:spcAft>
                <a:spcPts val="0"/>
              </a:spcAft>
              <a:buSzPts val="1800"/>
              <a:buChar char="●"/>
            </a:pPr>
            <a:r>
              <a:rPr lang="en"/>
              <a:t>Players choose their probability distributions, after which the outcome is out of their hands as they roll the random dice to make the actual move</a:t>
            </a:r>
            <a:endParaRPr/>
          </a:p>
          <a:p>
            <a:pPr indent="-342900" lvl="0" marL="457200" rtl="0" algn="l">
              <a:spcBef>
                <a:spcPts val="0"/>
              </a:spcBef>
              <a:spcAft>
                <a:spcPts val="0"/>
              </a:spcAft>
              <a:buSzPts val="1800"/>
              <a:buChar char="●"/>
            </a:pPr>
            <a:r>
              <a:rPr lang="en"/>
              <a:t>"Pre-game is the real game", as they say</a:t>
            </a:r>
            <a:endParaRPr/>
          </a:p>
          <a:p>
            <a:pPr indent="0" lvl="0" marL="45720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336" name="Google Shape;33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constraint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disjunction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3-CNF-SAT problem is NP-complete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342" name="Google Shape;34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branches, we can't do anything about it, so the branching factor </a:t>
            </a:r>
            <a:r>
              <a:rPr i="1" lang="en"/>
              <a:t>b</a:t>
            </a:r>
            <a:r>
              <a:rPr lang="en"/>
              <a:t> determines the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current variable selection</a:t>
            </a:r>
            <a:endParaRPr/>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the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348" name="Google Shape;34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value remaining after the previous assignments, making that level essentially a "bye" for us in an inverse cup tournament</a:t>
            </a:r>
            <a:endParaRPr/>
          </a:p>
          <a:p>
            <a:pPr indent="-342900" lvl="0" marL="457200" rtl="0" algn="l">
              <a:spcBef>
                <a:spcPts val="0"/>
              </a:spcBef>
              <a:spcAft>
                <a:spcPts val="0"/>
              </a:spcAft>
              <a:buSzPts val="1800"/>
              <a:buChar char="●"/>
            </a:pPr>
            <a:r>
              <a:rPr lang="en"/>
              <a:t>Since we have to fill in every variable anyway, we can't save time by postponing the assignment to that variable later</a:t>
            </a:r>
            <a:endParaRPr/>
          </a:p>
          <a:p>
            <a:pPr indent="-342900" lvl="0" marL="457200" rtl="0" algn="l">
              <a:spcBef>
                <a:spcPts val="0"/>
              </a:spcBef>
              <a:spcAft>
                <a:spcPts val="0"/>
              </a:spcAft>
              <a:buSzPts val="1800"/>
              <a:buChar char="●"/>
            </a:pPr>
            <a:r>
              <a:rPr lang="en"/>
              <a:t>Besides, assigning that variable now eliminates possible values from other variables that appear in constraints with that variable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354" name="Google Shape;35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can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360" name="Google Shape;36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keeps track which rows, diagonals and anti-diagonals are already taken by some queen</a:t>
            </a:r>
            <a:endParaRPr/>
          </a:p>
          <a:p>
            <a:pPr indent="-342900" lvl="0" marL="457200" rtl="0" algn="l">
              <a:spcBef>
                <a:spcPts val="0"/>
              </a:spcBef>
              <a:spcAft>
                <a:spcPts val="0"/>
              </a:spcAft>
              <a:buSzPts val="1800"/>
              <a:buChar char="●"/>
            </a:pPr>
            <a:r>
              <a:rPr lang="en"/>
              <a:t>Turn O(</a:t>
            </a:r>
            <a:r>
              <a:rPr i="1" lang="en"/>
              <a:t>n</a:t>
            </a:r>
            <a:r>
              <a:rPr lang="en"/>
              <a:t>) check into O(1) check, for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366" name="Google Shape;36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global undo stack is a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372" name="Google Shape;37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Dancing Links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a:t>
            </a:r>
            <a:r>
              <a:rPr lang="en"/>
              <a:t>also </a:t>
            </a:r>
            <a:r>
              <a:rPr lang="en"/>
              <a:t>be restored back to its previous location in O(1) time!</a:t>
            </a:r>
            <a:endParaRPr/>
          </a:p>
          <a:p>
            <a:pPr indent="-342900" lvl="0" marL="457200" rtl="0" algn="l">
              <a:spcBef>
                <a:spcPts val="0"/>
              </a:spcBef>
              <a:spcAft>
                <a:spcPts val="0"/>
              </a:spcAft>
              <a:buSzPts val="1800"/>
              <a:buChar char="●"/>
            </a:pPr>
            <a:r>
              <a:rPr lang="en"/>
              <a:t>Iterating </a:t>
            </a:r>
            <a:r>
              <a:rPr i="1" lang="en"/>
              <a:t>m</a:t>
            </a:r>
            <a:r>
              <a:rPr lang="en"/>
              <a:t> values for current variable now takes O(</a:t>
            </a:r>
            <a:r>
              <a:rPr i="1" lang="en"/>
              <a:t>m</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AI-complete if solving it is computationally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378" name="Google Shape;37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Realistic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384" name="Google Shape;38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population of solution candidates, called a generation</a:t>
            </a:r>
            <a:endParaRPr/>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crossover to create two new solutions</a:t>
            </a:r>
            <a:endParaRPr/>
          </a:p>
          <a:p>
            <a:pPr indent="-342900" lvl="0" marL="457200" rtl="0" algn="l">
              <a:spcBef>
                <a:spcPts val="0"/>
              </a:spcBef>
              <a:spcAft>
                <a:spcPts val="0"/>
              </a:spcAft>
              <a:buSzPts val="1800"/>
              <a:buChar char="●"/>
            </a:pPr>
            <a:r>
              <a:rPr lang="en"/>
              <a:t>Possibly mutate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390" name="Google Shape;39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Free Lunch" theorem 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"building block"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396" name="Google Shape;39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lang="en"/>
              <a:t>Elitism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tournament selection (akin to a cup tournament)</a:t>
            </a:r>
            <a:endParaRPr/>
          </a:p>
          <a:p>
            <a:pPr indent="-342900" lvl="0" marL="457200" rtl="0" algn="l">
              <a:spcBef>
                <a:spcPts val="0"/>
              </a:spcBef>
              <a:spcAft>
                <a:spcPts val="0"/>
              </a:spcAft>
              <a:buSzPts val="1800"/>
              <a:buChar char="●"/>
            </a:pPr>
            <a:r>
              <a:rPr lang="en"/>
              <a:t>Can maintain multiple populations and evaluate them in parallel, with occasional migration of best solutions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402" name="Google Shape;40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programs</a:t>
            </a:r>
            <a:endParaRPr/>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parse trees</a:t>
            </a:r>
            <a:endParaRPr/>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413" name="Google Shape;413;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laws of environment</a:t>
            </a:r>
            <a:endParaRPr/>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explicit (directly observable) parts and implicit parts</a:t>
            </a:r>
            <a:endParaRPr/>
          </a:p>
          <a:p>
            <a:pPr indent="-342900" lvl="0" marL="457200" rtl="0" algn="l">
              <a:spcBef>
                <a:spcPts val="0"/>
              </a:spcBef>
              <a:spcAft>
                <a:spcPts val="0"/>
              </a:spcAft>
              <a:buSzPts val="1800"/>
              <a:buChar char="●"/>
            </a:pPr>
            <a:r>
              <a:rPr lang="en"/>
              <a:t>Implicit truths are still just as "real" as the explicit truths, in that they affect the consequences of actions</a:t>
            </a:r>
            <a:endParaRPr/>
          </a:p>
          <a:p>
            <a:pPr indent="-342900" lvl="0" marL="457200" rtl="0" algn="l">
              <a:spcBef>
                <a:spcPts val="0"/>
              </a:spcBef>
              <a:spcAft>
                <a:spcPts val="0"/>
              </a:spcAft>
              <a:buSzPts val="1800"/>
              <a:buChar char="●"/>
            </a:pPr>
            <a:r>
              <a:rPr lang="en"/>
              <a:t>Implicit </a:t>
            </a:r>
            <a:r>
              <a:rPr lang="en"/>
              <a:t>truths must be reasoned from observed explicit truths along with the "laws of nature" of the environment that bind these together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419" name="Google Shape;419;p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world</a:t>
            </a:r>
            <a:endParaRPr/>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model for that set</a:t>
            </a:r>
            <a:endParaRPr/>
          </a:p>
          <a:p>
            <a:pPr indent="-342900" lvl="0" marL="457200" rtl="0" algn="l">
              <a:spcBef>
                <a:spcPts val="0"/>
              </a:spcBef>
              <a:spcAft>
                <a:spcPts val="0"/>
              </a:spcAft>
              <a:buSzPts val="1800"/>
              <a:buChar char="●"/>
            </a:pPr>
            <a:r>
              <a:rPr lang="en"/>
              <a:t>Sentence that is false in every world is a contradiction</a:t>
            </a:r>
            <a:endParaRPr/>
          </a:p>
          <a:p>
            <a:pPr indent="-342900" lvl="0" marL="457200" rtl="0" algn="l">
              <a:spcBef>
                <a:spcPts val="0"/>
              </a:spcBef>
              <a:spcAft>
                <a:spcPts val="0"/>
              </a:spcAft>
              <a:buSzPts val="1800"/>
              <a:buChar char="●"/>
            </a:pPr>
            <a:r>
              <a:rPr lang="en"/>
              <a:t>Sentence that is true in </a:t>
            </a:r>
            <a:r>
              <a:rPr lang="en"/>
              <a:t>every</a:t>
            </a:r>
            <a:r>
              <a:rPr lang="en"/>
              <a:t> world is valid (tautology)</a:t>
            </a:r>
            <a:endParaRPr/>
          </a:p>
          <a:p>
            <a:pPr indent="-342900" lvl="0" marL="457200" rtl="0" algn="l">
              <a:spcBef>
                <a:spcPts val="0"/>
              </a:spcBef>
              <a:spcAft>
                <a:spcPts val="0"/>
              </a:spcAft>
              <a:buSzPts val="1800"/>
              <a:buChar char="●"/>
            </a:pPr>
            <a:r>
              <a:rPr lang="en"/>
              <a:t>Sentences </a:t>
            </a:r>
            <a:r>
              <a:rPr lang="en"/>
              <a:t>ɸ and ψ are consistent if ɸ ⋀ ψ is not a contradiction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425" name="Google Shape;42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Entailment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lang="en"/>
              <a:t>Inference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lang="en"/>
              <a:t>Implication ɸ ⇒ ψ: Express the notion of "If ɸ, then ψ" as a sentence inside the logic itself</a:t>
            </a:r>
            <a:endParaRPr/>
          </a:p>
          <a:p>
            <a:pPr indent="-342900" lvl="0" marL="457200" rtl="0" algn="l">
              <a:spcBef>
                <a:spcPts val="0"/>
              </a:spcBef>
              <a:spcAft>
                <a:spcPts val="0"/>
              </a:spcAft>
              <a:buSzPts val="1800"/>
              <a:buChar char="●"/>
            </a:pPr>
            <a:r>
              <a:rPr lang="en"/>
              <a:t>Nothing but intuitive syntactic sugar for sentence not-ɸ or ψ</a:t>
            </a:r>
            <a:endParaRPr/>
          </a:p>
          <a:p>
            <a:pPr indent="-342900" lvl="0" marL="457200" rtl="0" algn="l">
              <a:spcBef>
                <a:spcPts val="0"/>
              </a:spcBef>
              <a:spcAft>
                <a:spcPts val="0"/>
              </a:spcAft>
              <a:buSzPts val="1800"/>
              <a:buChar char="●"/>
            </a:pPr>
            <a:r>
              <a:rPr lang="en"/>
              <a:t>Do not hallucinate a causal relationship between ɸ and ψ</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431" name="Google Shape;43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fuzzy logic</a:t>
            </a:r>
            <a:endParaRPr/>
          </a:p>
          <a:p>
            <a:pPr indent="-342900" lvl="0" marL="457200" rtl="0" algn="l">
              <a:spcBef>
                <a:spcPts val="0"/>
              </a:spcBef>
              <a:spcAft>
                <a:spcPts val="0"/>
              </a:spcAft>
              <a:buSzPts val="1800"/>
              <a:buChar char="●"/>
            </a:pPr>
            <a:r>
              <a:rPr lang="en"/>
              <a:t>In Bayesian probability, formula ɸ is either true or false in the given world, but our degree of belief in it can vary in range [0,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lang="en"/>
              <a:t>Problem that is so trivial for humans that we don't even realize it is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437" name="Google Shape;43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or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or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443" name="Google Shape;44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truth functional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P(</a:t>
            </a:r>
            <a:r>
              <a:rPr i="1" lang="en"/>
              <a:t>A</a:t>
            </a:r>
            <a:r>
              <a:rPr lang="en"/>
              <a:t> or </a:t>
            </a:r>
            <a:r>
              <a:rPr i="1" lang="en"/>
              <a:t>B</a:t>
            </a:r>
            <a:r>
              <a:rPr lang="en"/>
              <a:t>) or P(</a:t>
            </a:r>
            <a:r>
              <a:rPr i="1" lang="en"/>
              <a:t>A</a:t>
            </a:r>
            <a:r>
              <a:rPr lang="en"/>
              <a:t> and </a:t>
            </a:r>
            <a:r>
              <a:rPr i="1" lang="en"/>
              <a:t>B</a:t>
            </a:r>
            <a:r>
              <a:rPr lang="en"/>
              <a:t>) just from these</a:t>
            </a:r>
            <a:endParaRPr/>
          </a:p>
          <a:p>
            <a:pPr indent="-342900" lvl="0" marL="457200" rtl="0" algn="l">
              <a:spcBef>
                <a:spcPts val="0"/>
              </a:spcBef>
              <a:spcAft>
                <a:spcPts val="0"/>
              </a:spcAft>
              <a:buSzPts val="1800"/>
              <a:buChar char="●"/>
            </a:pPr>
            <a:r>
              <a:rPr lang="en"/>
              <a:t>Does not hold for higher-order modal logics that use operators such as "knows" or "believes"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449" name="Google Shape;44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Monotonicity: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lang="en"/>
              <a:t>Locality: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lang="en"/>
              <a:t>Detachment: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lang="en"/>
              <a:t>Principle of explosion: From a knowledge base that contains both sentences ɸ and not-ɸ, any sentence whatsoever can be inferred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455" name="Google Shape;45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fuzzy logic, the facts themselves in the world are gray, and </a:t>
            </a:r>
            <a:r>
              <a:rPr lang="en"/>
              <a:t>propositions</a:t>
            </a:r>
            <a:r>
              <a:rPr lang="en"/>
              <a:t> that refer to them get values from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v</a:t>
            </a:r>
            <a:r>
              <a:rPr lang="en"/>
              <a:t>(</a:t>
            </a:r>
            <a:r>
              <a:rPr i="1" lang="en"/>
              <a:t>A</a:t>
            </a:r>
            <a:r>
              <a:rPr lang="en"/>
              <a:t> ⋀ </a:t>
            </a:r>
            <a:r>
              <a:rPr i="1" lang="en"/>
              <a:t>B</a:t>
            </a:r>
            <a:r>
              <a:rPr lang="en"/>
              <a:t>) = min(</a:t>
            </a:r>
            <a:r>
              <a:rPr i="1" lang="en"/>
              <a:t>v</a:t>
            </a:r>
            <a:r>
              <a:rPr lang="en"/>
              <a:t>(</a:t>
            </a:r>
            <a:r>
              <a:rPr i="1" lang="en"/>
              <a:t>A</a:t>
            </a:r>
            <a:r>
              <a:rPr lang="en"/>
              <a:t>), </a:t>
            </a:r>
            <a:r>
              <a:rPr i="1" lang="en"/>
              <a:t>v</a:t>
            </a:r>
            <a:r>
              <a:rPr lang="en"/>
              <a:t>(</a:t>
            </a:r>
            <a:r>
              <a:rPr i="1" lang="en"/>
              <a:t>B</a:t>
            </a:r>
            <a:r>
              <a:rPr lang="en"/>
              <a:t>)), </a:t>
            </a:r>
            <a:r>
              <a:rPr i="1" lang="en"/>
              <a:t>v</a:t>
            </a:r>
            <a:r>
              <a:rPr lang="en"/>
              <a:t>(</a:t>
            </a:r>
            <a:r>
              <a:rPr i="1" lang="en"/>
              <a:t>A</a:t>
            </a:r>
            <a:r>
              <a:rPr lang="en"/>
              <a:t> ∨ </a:t>
            </a:r>
            <a:r>
              <a:rPr i="1" lang="en"/>
              <a:t>B</a:t>
            </a:r>
            <a:r>
              <a:rPr lang="en"/>
              <a:t>) = max(</a:t>
            </a:r>
            <a:r>
              <a:rPr i="1" lang="en"/>
              <a:t>v</a:t>
            </a:r>
            <a:r>
              <a:rPr lang="en"/>
              <a:t>(</a:t>
            </a:r>
            <a:r>
              <a:rPr i="1" lang="en"/>
              <a:t>A</a:t>
            </a:r>
            <a:r>
              <a:rPr lang="en"/>
              <a:t>), </a:t>
            </a:r>
            <a:r>
              <a:rPr i="1" lang="en"/>
              <a:t>v</a:t>
            </a:r>
            <a:r>
              <a:rPr lang="en"/>
              <a:t>(</a:t>
            </a:r>
            <a:r>
              <a:rPr i="1" lang="en"/>
              <a:t>B</a:t>
            </a:r>
            <a:r>
              <a:rPr lang="en"/>
              <a:t>)), </a:t>
            </a:r>
            <a:r>
              <a:rPr i="1" lang="en"/>
              <a:t>v</a:t>
            </a:r>
            <a:r>
              <a:rPr lang="en"/>
              <a:t>(not-</a:t>
            </a:r>
            <a:r>
              <a:rPr i="1" lang="en"/>
              <a:t>A</a:t>
            </a:r>
            <a:r>
              <a:rPr lang="en"/>
              <a:t>) = 1 – </a:t>
            </a:r>
            <a:r>
              <a:rPr i="1" lang="en"/>
              <a:t>v</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461" name="Google Shape;46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Tseytin transformation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467" name="Google Shape;46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clause ɸ with two clauses (</a:t>
            </a:r>
            <a:r>
              <a:rPr i="1" lang="en"/>
              <a:t>Z</a:t>
            </a:r>
            <a:r>
              <a:rPr lang="en"/>
              <a:t> </a:t>
            </a:r>
            <a:r>
              <a:rPr lang="en"/>
              <a:t>∨</a:t>
            </a:r>
            <a:r>
              <a:rPr lang="en"/>
              <a:t> </a:t>
            </a:r>
            <a:r>
              <a:rPr lang="en"/>
              <a:t>ɸ</a:t>
            </a:r>
            <a:r>
              <a:rPr baseline="-25000" lang="en"/>
              <a:t>1</a:t>
            </a:r>
            <a:r>
              <a:rPr lang="en"/>
              <a:t>) and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473" name="Google Shape;47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Cook's theorem proves that any decision and search problem from the class NP (non-deterministic polynomial time)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479" name="Google Shape;47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to say that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share colour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485" name="Google Shape;48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Sudoku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491" name="Google Shape;49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two ways, choose some active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r>
              <a:rPr lang="en"/>
              <a:t>)</a:t>
            </a:r>
            <a:endParaRPr/>
          </a:p>
          <a:p>
            <a:pPr indent="-342900" lvl="0" marL="457200" rtl="0" algn="l">
              <a:spcBef>
                <a:spcPts val="0"/>
              </a:spcBef>
              <a:spcAft>
                <a:spcPts val="0"/>
              </a:spcAft>
              <a:buSzPts val="1800"/>
              <a:buChar char="●"/>
            </a:pPr>
            <a:r>
              <a:rPr lang="en"/>
              <a:t>Clauses satisfied by assignment become inactive</a:t>
            </a:r>
            <a:endParaRPr/>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scoring criterion</a:t>
            </a:r>
            <a:endParaRPr/>
          </a:p>
          <a:p>
            <a:pPr indent="-342900" lvl="0" marL="457200" rtl="0" algn="l">
              <a:spcBef>
                <a:spcPts val="0"/>
              </a:spcBef>
              <a:spcAft>
                <a:spcPts val="0"/>
              </a:spcAft>
              <a:buSzPts val="1800"/>
              <a:buChar char="●"/>
            </a:pPr>
            <a:r>
              <a:rPr lang="en"/>
              <a:t>Rules designed to guarantee termination</a:t>
            </a:r>
            <a:endParaRPr/>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lang="en"/>
              <a:t>Sports are games that cannot be extracted from underlying physical media; soccer changes quite a lot if you use a ball made of concrete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497" name="Google Shape;49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lang="en"/>
              <a:t>Unit propagation: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lang="en"/>
              <a:t>Pure literal elimination: If some literal appears only one polarity in the remaining active formulas, it can't hurt to make that literal true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503" name="Google Shape;50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data structure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preprocessing step can compute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Conflict-Driven Clause Learning analyzes the reason and adds new clauses to knowledge base to prevent this in later branches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509" name="Google Shape;509;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lang="en"/>
              <a:t>Binary decision diagrams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product of sizes of trees for ɸ and ψ, but hopefully lots of cancellation happens while melding these trees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515" name="Google Shape;515;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questions become (nearly) trivial to answer</a:t>
            </a:r>
            <a:endParaRPr/>
          </a:p>
          <a:p>
            <a:pPr indent="-342900" lvl="0" marL="457200" rtl="0" algn="l">
              <a:spcBef>
                <a:spcPts val="0"/>
              </a:spcBef>
              <a:spcAft>
                <a:spcPts val="0"/>
              </a:spcAft>
              <a:buSzPts val="1800"/>
              <a:buChar char="●"/>
            </a:pPr>
            <a:r>
              <a:rPr lang="en"/>
              <a:t>Evaluate the formula for given variable assignment</a:t>
            </a:r>
            <a:endParaRPr/>
          </a:p>
          <a:p>
            <a:pPr indent="-342900" lvl="0" marL="457200" rtl="0" algn="l">
              <a:spcBef>
                <a:spcPts val="0"/>
              </a:spcBef>
              <a:spcAft>
                <a:spcPts val="0"/>
              </a:spcAft>
              <a:buSzPts val="1800"/>
              <a:buChar char="●"/>
            </a:pPr>
            <a:r>
              <a:rPr lang="en"/>
              <a:t>Determine whether KB is satisfiable (this one is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exact number of satisfying solutions (needs postprocessing)</a:t>
            </a:r>
            <a:endParaRPr/>
          </a:p>
          <a:p>
            <a:pPr indent="-342900" lvl="0" marL="457200" rtl="0" algn="l">
              <a:spcBef>
                <a:spcPts val="0"/>
              </a:spcBef>
              <a:spcAft>
                <a:spcPts val="0"/>
              </a:spcAft>
              <a:buSzPts val="1800"/>
              <a:buChar char="●"/>
            </a:pPr>
            <a:r>
              <a:rPr lang="en"/>
              <a:t>Choose a random satisfying </a:t>
            </a:r>
            <a:r>
              <a:rPr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optimal cost solution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521" name="Google Shape;521;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DPLL algorithm produces a variable assignment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or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532" name="Google Shape;532;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external </a:t>
            </a:r>
            <a:r>
              <a:rPr lang="en"/>
              <a:t>world that the logic is referring to</a:t>
            </a:r>
            <a:endParaRPr/>
          </a:p>
          <a:p>
            <a:pPr indent="-342900" lvl="0" marL="457200" rtl="0" algn="l">
              <a:spcBef>
                <a:spcPts val="0"/>
              </a:spcBef>
              <a:spcAft>
                <a:spcPts val="0"/>
              </a:spcAft>
              <a:buSzPts val="1800"/>
              <a:buChar char="●"/>
            </a:pPr>
            <a:r>
              <a:rPr lang="en"/>
              <a:t>In FOL, world consists of objects and relationships</a:t>
            </a:r>
            <a:endParaRPr/>
          </a:p>
          <a:p>
            <a:pPr indent="-342900" lvl="0" marL="457200" rtl="0" algn="l">
              <a:spcBef>
                <a:spcPts val="0"/>
              </a:spcBef>
              <a:spcAft>
                <a:spcPts val="0"/>
              </a:spcAft>
              <a:buSzPts val="1800"/>
              <a:buChar char="●"/>
            </a:pPr>
            <a:r>
              <a:rPr lang="en"/>
              <a:t>In FOL, logic consists of terms and relations</a:t>
            </a:r>
            <a:endParaRPr/>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returns another object</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evaluates to truth value inside logic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538" name="Google Shape;538;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relations with each other</a:t>
            </a:r>
            <a:endParaRPr/>
          </a:p>
          <a:p>
            <a:pPr indent="-342900" lvl="0" marL="457200" rtl="0" algn="l">
              <a:spcBef>
                <a:spcPts val="0"/>
              </a:spcBef>
              <a:spcAft>
                <a:spcPts val="0"/>
              </a:spcAft>
              <a:buSzPts val="1800"/>
              <a:buChar char="●"/>
            </a:pPr>
            <a:r>
              <a:rPr lang="en"/>
              <a:t>In many environments, we would like to distinguish objects based on type</a:t>
            </a:r>
            <a:endParaRPr/>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unary predicates</a:t>
            </a:r>
            <a:endParaRPr/>
          </a:p>
          <a:p>
            <a:pPr indent="-342900" lvl="0" marL="457200" rtl="0" algn="l">
              <a:spcBef>
                <a:spcPts val="0"/>
              </a:spcBef>
              <a:spcAft>
                <a:spcPts val="0"/>
              </a:spcAft>
              <a:buSzPts val="1800"/>
              <a:buChar char="●"/>
            </a:pPr>
            <a:r>
              <a:rPr lang="en"/>
              <a:t>If world </a:t>
            </a:r>
            <a:r>
              <a:rPr lang="en"/>
              <a:t>consists</a:t>
            </a:r>
            <a:r>
              <a:rPr lang="en"/>
              <a:t> of animals and rocks, define appropriate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 non-logical an axiom to say "Every object is either animal or rock, but not both"</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544" name="Google Shape;544;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(x </a:t>
            </a:r>
            <a:r>
              <a:rPr lang="en"/>
              <a:t>≠ y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x </a:t>
            </a:r>
            <a:r>
              <a:rPr lang="en"/>
              <a:t>≠ y</a:t>
            </a:r>
            <a:br>
              <a:rPr lang="en"/>
            </a:br>
            <a:endParaRPr>
              <a:solidFill>
                <a:srgbClr val="000000"/>
              </a:solidFill>
              <a:highlight>
                <a:schemeClr val="lt1"/>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Equality in FOL</a:t>
            </a:r>
            <a:endParaRPr/>
          </a:p>
        </p:txBody>
      </p:sp>
      <p:sp>
        <p:nvSpPr>
          <p:cNvPr id="550" name="Google Shape;550;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Q</a:t>
            </a:r>
            <a:r>
              <a:rPr lang="en"/>
              <a:t> means "is brother of", clearly yes if </a:t>
            </a:r>
            <a:r>
              <a:rPr i="1" lang="en"/>
              <a:t>Q</a:t>
            </a:r>
            <a:r>
              <a:rPr lang="en"/>
              <a:t> means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axiom schema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outcomes in environment that affect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after the current action sequence,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observable or deterministic, the rational action is not guaranteed to produce the best possible outcome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556" name="Google Shape;556;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some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x = y</a:t>
            </a:r>
            <a:endParaRPr/>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x ≠ y ⋀ </a:t>
            </a:r>
            <a:r>
              <a:rPr lang="en"/>
              <a:t>∀ </a:t>
            </a:r>
            <a:r>
              <a:rPr i="1" lang="en"/>
              <a:t>z</a:t>
            </a:r>
            <a:r>
              <a:rPr lang="en"/>
              <a:t>: (z = x ∨ z = y)</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562" name="Google Shape;562;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standard model of integers</a:t>
            </a:r>
            <a:endParaRPr/>
          </a:p>
          <a:p>
            <a:pPr indent="-342900" lvl="0" marL="457200" rtl="0" algn="l">
              <a:spcBef>
                <a:spcPts val="0"/>
              </a:spcBef>
              <a:spcAft>
                <a:spcPts val="0"/>
              </a:spcAft>
              <a:buSzPts val="1800"/>
              <a:buChar char="●"/>
            </a:pPr>
            <a:r>
              <a:rPr lang="en"/>
              <a:t>Formula 2 + 2 = 4 can be proven as theorem from integer arithmetic axioms</a:t>
            </a:r>
            <a:endParaRPr/>
          </a:p>
          <a:p>
            <a:pPr indent="-342900" lvl="0" marL="457200" rtl="0" algn="l">
              <a:spcBef>
                <a:spcPts val="0"/>
              </a:spcBef>
              <a:spcAft>
                <a:spcPts val="0"/>
              </a:spcAft>
              <a:buSzPts val="1800"/>
              <a:buChar char="●"/>
            </a:pPr>
            <a:r>
              <a:rPr lang="en"/>
              <a:t>However, the world can contain objects for which no possible term refers to!</a:t>
            </a:r>
            <a:endParaRPr/>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the object </a:t>
            </a:r>
            <a:r>
              <a:rPr i="1" lang="en"/>
              <a:t>x</a:t>
            </a:r>
            <a:r>
              <a:rPr lang="en"/>
              <a:t> that makes the formula true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568" name="Google Shape;568;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a:t>
            </a:r>
            <a:r>
              <a:rPr lang="en"/>
              <a:t>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any cycles and chains of nameless objects</a:t>
            </a:r>
            <a:endParaRPr>
              <a:solidFill>
                <a:srgbClr val="000000"/>
              </a:solidFill>
              <a:highlight>
                <a:schemeClr val="lt1"/>
              </a:high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574" name="Google Shape;574;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syntactic sugar for relations</a:t>
            </a:r>
            <a:endParaRPr/>
          </a:p>
          <a:p>
            <a:pPr indent="-342900" lvl="0" marL="457200" rtl="0" algn="l">
              <a:spcBef>
                <a:spcPts val="0"/>
              </a:spcBef>
              <a:spcAft>
                <a:spcPts val="0"/>
              </a:spcAft>
              <a:buSzPts val="1800"/>
              <a:buChar char="●"/>
            </a:pPr>
            <a:r>
              <a:rPr lang="en"/>
              <a:t>Literals are just special case of nullary functions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387350" lvl="0" marL="457200" rtl="0" algn="l">
              <a:spcBef>
                <a:spcPts val="0"/>
              </a:spcBef>
              <a:spcAft>
                <a:spcPts val="0"/>
              </a:spcAft>
              <a:buSzPts val="2500"/>
              <a:buChar char="●"/>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387350" lvl="0" marL="457200" rtl="0" algn="l">
              <a:spcBef>
                <a:spcPts val="0"/>
              </a:spcBef>
              <a:spcAft>
                <a:spcPts val="0"/>
              </a:spcAft>
              <a:buSzPts val="2500"/>
              <a:buChar char="●"/>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580" name="Google Shape;580;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lang="en"/>
              <a:t>Set of support: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586" name="Google Shape;586;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Resolution: in each resolution step, at least one of the two resolved clauses must be a unit clause</a:t>
            </a:r>
            <a:endParaRPr/>
          </a:p>
          <a:p>
            <a:pPr indent="-342900" lvl="0" marL="457200" rtl="0" algn="l">
              <a:spcBef>
                <a:spcPts val="0"/>
              </a:spcBef>
              <a:spcAft>
                <a:spcPts val="0"/>
              </a:spcAft>
              <a:buSzPts val="1800"/>
              <a:buChar char="●"/>
            </a:pPr>
            <a:r>
              <a:rPr lang="en"/>
              <a:t>Input Resolution: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refutation complete for </a:t>
            </a:r>
            <a:r>
              <a:rPr lang="en"/>
              <a:t>arbitrary</a:t>
            </a:r>
            <a:r>
              <a:rPr lang="en"/>
              <a:t> sets of initial clauses, but both are complete for sets of Horn clauses</a:t>
            </a:r>
            <a:endParaRPr/>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592" name="Google Shape;592;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merges, literal collapses to singleton under unification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598" name="Google Shape;598;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precondition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(predicate is not necessarily deterministic)</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604" name="Google Shape;604;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describe all the things that performing the action does not change</a:t>
            </a:r>
            <a:endParaRPr/>
          </a:p>
          <a:p>
            <a:pPr indent="-342900" lvl="0" marL="457200" rtl="0" algn="l">
              <a:spcBef>
                <a:spcPts val="0"/>
              </a:spcBef>
              <a:spcAft>
                <a:spcPts val="0"/>
              </a:spcAft>
              <a:buSzPts val="1800"/>
              <a:buChar char="●"/>
            </a:pPr>
            <a:r>
              <a:rPr lang="en"/>
              <a:t>That is, everything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"Yale shooting problem" for a toy example that is surprisingly difficult to solve using first order logic and situation calculus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610" name="Google Shape;610;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lang="en"/>
              <a:t>Qualification problem: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lang="en"/>
              <a:t>Ramification problem: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 to point B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lang="en"/>
              <a:t>Nondeterminism: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reasoning to choose its actions</a:t>
            </a:r>
            <a:endParaRPr/>
          </a:p>
          <a:p>
            <a:pPr indent="-342900" lvl="0" marL="457200" rtl="0" algn="l">
              <a:spcBef>
                <a:spcPts val="0"/>
              </a:spcBef>
              <a:spcAft>
                <a:spcPts val="0"/>
              </a:spcAft>
              <a:buSzPts val="1800"/>
              <a:buChar char="●"/>
            </a:pPr>
            <a:r>
              <a:rPr lang="en"/>
              <a:t>Philosophical question of the connection of rational thought and rational action, the former leading to the latter</a:t>
            </a:r>
            <a:endParaRPr/>
          </a:p>
          <a:p>
            <a:pPr indent="-342900" lvl="0" marL="457200" rtl="0" algn="l">
              <a:spcBef>
                <a:spcPts val="0"/>
              </a:spcBef>
              <a:spcAft>
                <a:spcPts val="0"/>
              </a:spcAft>
              <a:buSzPts val="1800"/>
              <a:buChar char="●"/>
            </a:pPr>
            <a:r>
              <a:rPr lang="en"/>
              <a:t>Rational thought somehow produces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616" name="Google Shape;616;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is zeroth-order predicate logic</a:t>
            </a:r>
            <a:endParaRPr/>
          </a:p>
          <a:p>
            <a:pPr indent="-342900" lvl="0" marL="457200" rtl="0" algn="l">
              <a:spcBef>
                <a:spcPts val="0"/>
              </a:spcBef>
              <a:spcAft>
                <a:spcPts val="0"/>
              </a:spcAft>
              <a:buSzPts val="1800"/>
              <a:buChar char="●"/>
            </a:pPr>
            <a:r>
              <a:rPr lang="en"/>
              <a:t>Seems obvious to ask if there exists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has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627" name="Google Shape;627;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Probabilities are subjective, but any coherent assignment of probabilities "must" satisfy the Kolmogorov Axioms:</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or </a:t>
            </a:r>
            <a:r>
              <a:rPr i="1" lang="en"/>
              <a:t>B</a:t>
            </a:r>
            <a:r>
              <a:rPr lang="en"/>
              <a:t>) = P(</a:t>
            </a:r>
            <a:r>
              <a:rPr i="1" lang="en"/>
              <a:t>A</a:t>
            </a:r>
            <a:r>
              <a:rPr lang="en"/>
              <a:t>) + P(</a:t>
            </a:r>
            <a:r>
              <a:rPr i="1" lang="en"/>
              <a:t>B</a:t>
            </a:r>
            <a:r>
              <a:rPr lang="en"/>
              <a:t>) – P(</a:t>
            </a:r>
            <a:r>
              <a:rPr i="1" lang="en"/>
              <a:t>A</a:t>
            </a:r>
            <a:r>
              <a:rPr lang="en"/>
              <a:t> and </a:t>
            </a:r>
            <a:r>
              <a:rPr i="1" lang="en"/>
              <a:t>B</a:t>
            </a:r>
            <a:r>
              <a:rPr lang="en"/>
              <a:t>)</a:t>
            </a:r>
            <a:endParaRPr/>
          </a:p>
          <a:p>
            <a:pPr indent="-342900" lvl="0" marL="457200" rtl="0" algn="l">
              <a:spcBef>
                <a:spcPts val="0"/>
              </a:spcBef>
              <a:spcAft>
                <a:spcPts val="0"/>
              </a:spcAft>
              <a:buSzPts val="1800"/>
              <a:buChar char="●"/>
            </a:pPr>
            <a:r>
              <a:rPr lang="en"/>
              <a:t>The cosmic "must" that forces everybody to follow these axioms comes from the expectation of "putting your </a:t>
            </a:r>
            <a:r>
              <a:rPr lang="en"/>
              <a:t>money</a:t>
            </a:r>
            <a:r>
              <a:rPr lang="en"/>
              <a:t> where your mouth is"</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"Dutch book" of bets that is guaranteed to lose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633" name="Google Shape;633;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Objectivist view sees </a:t>
            </a:r>
            <a:r>
              <a:rPr lang="en"/>
              <a:t>probabilities as real properties of physical things</a:t>
            </a:r>
            <a:endParaRPr/>
          </a:p>
          <a:p>
            <a:pPr indent="-342900" lvl="0" marL="457200" rtl="0" algn="l">
              <a:spcBef>
                <a:spcPts val="0"/>
              </a:spcBef>
              <a:spcAft>
                <a:spcPts val="0"/>
              </a:spcAft>
              <a:buSzPts val="1800"/>
              <a:buChar char="●"/>
            </a:pPr>
            <a:r>
              <a:rPr lang="en"/>
              <a:t>Frequentism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lang="en"/>
              <a:t>Reference class problem of what counts as "similar"</a:t>
            </a:r>
            <a:endParaRPr/>
          </a:p>
          <a:p>
            <a:pPr indent="-342900" lvl="0" marL="457200" rtl="0" algn="l">
              <a:spcBef>
                <a:spcPts val="0"/>
              </a:spcBef>
              <a:spcAft>
                <a:spcPts val="0"/>
              </a:spcAft>
              <a:buSzPts val="1800"/>
              <a:buChar char="●"/>
            </a:pPr>
            <a:r>
              <a:rPr lang="en"/>
              <a:t>Cannot assign probabilities to one-time events and unique events ("What is the probability that P = NP? Or probability that Goldbach conjecture is true?")</a:t>
            </a:r>
            <a:endParaRPr/>
          </a:p>
          <a:p>
            <a:pPr indent="-342900" lvl="0" marL="457200" rtl="0" algn="l">
              <a:spcBef>
                <a:spcPts val="0"/>
              </a:spcBef>
              <a:spcAft>
                <a:spcPts val="0"/>
              </a:spcAft>
              <a:buSzPts val="1800"/>
              <a:buChar char="●"/>
            </a:pPr>
            <a:r>
              <a:rPr lang="en"/>
              <a:t>Subjectivist </a:t>
            </a:r>
            <a:r>
              <a:rPr lang="en"/>
              <a:t>probabilities</a:t>
            </a:r>
            <a:r>
              <a:rPr lang="en"/>
              <a:t> 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639" name="Google Shape;639;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How many piano tuners are there in Chicago?</a:t>
            </a:r>
            <a:endParaRPr/>
          </a:p>
          <a:p>
            <a:pPr indent="-342900" lvl="0" marL="457200" rtl="0" algn="l">
              <a:spcBef>
                <a:spcPts val="0"/>
              </a:spcBef>
              <a:spcAft>
                <a:spcPts val="0"/>
              </a:spcAft>
              <a:buSzPts val="1800"/>
              <a:buChar char="●"/>
            </a:pPr>
            <a:r>
              <a:rPr lang="en"/>
              <a:t>Your over-under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Given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$(1 – </a:t>
            </a:r>
            <a:r>
              <a:rPr i="1" lang="en"/>
              <a:t>p</a:t>
            </a:r>
            <a:r>
              <a:rPr lang="en"/>
              <a:t>)</a:t>
            </a:r>
            <a:r>
              <a:rPr i="1" lang="en"/>
              <a:t>M</a:t>
            </a:r>
            <a:r>
              <a:rPr lang="en"/>
              <a:t>, otherwise lose $</a:t>
            </a:r>
            <a:r>
              <a:rPr i="1" lang="en"/>
              <a:t>pM</a:t>
            </a:r>
            <a:r>
              <a:rPr lang="en"/>
              <a:t>", where $</a:t>
            </a:r>
            <a:r>
              <a:rPr i="1" lang="en"/>
              <a:t>M</a:t>
            </a:r>
            <a:r>
              <a:rPr lang="en"/>
              <a:t> is some amount of real money whose loss would not be painful but not catastrophic </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the bet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Observing Unlikely New Evidence</a:t>
            </a:r>
            <a:endParaRPr/>
          </a:p>
        </p:txBody>
      </p:sp>
      <p:sp>
        <p:nvSpPr>
          <p:cNvPr id="645" name="Google Shape;645;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is</a:t>
            </a:r>
            <a:endParaRPr/>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evidence that is itself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651" name="Google Shape;651;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657" name="Google Shape;657;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8" name="Google Shape;658;p109"/>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664" name="Google Shape;664;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5" name="Google Shape;665;p110"/>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671" name="Google Shape;671;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2" name="Google Shape;672;p111"/>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