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Lst>
  <p:sldSz cy="5143500" cx="9144000"/>
  <p:notesSz cx="6858000" cy="9144000"/>
  <p:embeddedFontLst>
    <p:embeddedFont>
      <p:font typeface="Roboto"/>
      <p:regular r:id="rId302"/>
      <p:bold r:id="rId303"/>
      <p:italic r:id="rId304"/>
      <p:boldItalic r:id="rId3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445857-59CC-48DD-AD5F-E9AC10216FC2}">
  <a:tblStyle styleId="{7F445857-59CC-48DD-AD5F-E9AC10216F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font" Target="fonts/Roboto-boldItalic.fntdata"/><Relationship Id="rId304" Type="http://schemas.openxmlformats.org/officeDocument/2006/relationships/font" Target="fonts/Roboto-italic.fntdata"/><Relationship Id="rId303" Type="http://schemas.openxmlformats.org/officeDocument/2006/relationships/font" Target="fonts/Roboto-bold.fntdata"/><Relationship Id="rId302" Type="http://schemas.openxmlformats.org/officeDocument/2006/relationships/font" Target="fonts/Roboto-regular.fntdata"/><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6.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5.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4.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6.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3.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9.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 Id="rId3" Type="http://schemas.openxmlformats.org/officeDocument/2006/relationships/image" Target="../media/image12.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 Id="rId3" Type="http://schemas.openxmlformats.org/officeDocument/2006/relationships/image" Target="../media/image1.jp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 Id="rId3" Type="http://schemas.openxmlformats.org/officeDocument/2006/relationships/image" Target="../media/image7.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 Id="rId3" Type="http://schemas.openxmlformats.org/officeDocument/2006/relationships/image" Target="../media/image17.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March 20,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67" name="Google Shape;767;p125"/>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78" name="Google Shape;77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84" name="Google Shape;78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90" name="Google Shape;79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21" name="Google Shape;921;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a zillion separate clauses to say this for all pairs of neighbouring squares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27" name="Google Shape;927;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33" name="Google Shape;933;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76" name="Google Shape;976;p16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982" name="Google Shape;982;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88" name="Google Shape;988;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994" name="Google Shape;994;p163"/>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1" name="Google Shape;1001;p164"/>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07" name="Google Shape;1007;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13" name="Google Shape;1013;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19" name="Google Shape;1019;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072" name="Google Shape;1072;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085" name="Google Shape;1085;p178"/>
          <p:cNvGraphicFramePr/>
          <p:nvPr/>
        </p:nvGraphicFramePr>
        <p:xfrm>
          <a:off x="952500" y="1809750"/>
          <a:ext cx="3000000" cy="3000000"/>
        </p:xfrm>
        <a:graphic>
          <a:graphicData uri="http://schemas.openxmlformats.org/drawingml/2006/table">
            <a:tbl>
              <a:tblPr>
                <a:noFill/>
                <a:tableStyleId>{7F445857-59CC-48DD-AD5F-E9AC10216FC2}</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091" name="Google Shape;1091;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1092" name="Google Shape;1092;p179"/>
          <p:cNvGraphicFramePr/>
          <p:nvPr/>
        </p:nvGraphicFramePr>
        <p:xfrm>
          <a:off x="902750" y="1748600"/>
          <a:ext cx="3000000" cy="3000000"/>
        </p:xfrm>
        <a:graphic>
          <a:graphicData uri="http://schemas.openxmlformats.org/drawingml/2006/table">
            <a:tbl>
              <a:tblPr>
                <a:noFill/>
                <a:tableStyleId>{7F445857-59CC-48DD-AD5F-E9AC10216FC2}</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098" name="Google Shape;1098;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04" name="Google Shape;1104;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110" name="Google Shape;1110;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29" name="Google Shape;1129;p185"/>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35" name="Google Shape;1135;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41" name="Google Shape;1141;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A</a:t>
            </a:r>
            <a:r>
              <a:rPr lang="en"/>
              <a:t>) / P(</a:t>
            </a:r>
            <a:r>
              <a:rPr i="1" lang="en"/>
              <a:t>B</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do we know that we have collected enough evidence to act?</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38" name="Google Shape;1238;p203"/>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44" name="Google Shape;1244;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50" name="Google Shape;1250;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56" name="Google Shape;1256;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57" name="Google Shape;1257;p206"/>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63" name="Google Shape;1263;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269" name="Google Shape;1269;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70" name="Google Shape;1270;p208"/>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276" name="Google Shape;1276;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282" name="Google Shape;1282;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3" name="Google Shape;1283;p210"/>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289" name="Google Shape;1289;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295" name="Google Shape;1295;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01" name="Google Shape;1301;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07" name="Google Shape;1307;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Entries of Full Joint</a:t>
            </a:r>
            <a:endParaRPr/>
          </a:p>
        </p:txBody>
      </p:sp>
      <p:sp>
        <p:nvSpPr>
          <p:cNvPr id="1313" name="Google Shape;1313;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Rejection sampling</a:t>
            </a:r>
            <a:r>
              <a:rPr lang="en"/>
              <a:t> might have to discard vast majority of random samples, if some evidence variables have low priors of occurring</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32" name="Google Shape;1332;p218"/>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38" name="Google Shape;1338;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44" name="Google Shape;1344;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50" name="Google Shape;1350;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51" name="Google Shape;1351;p221"/>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57" name="Google Shape;1357;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63" name="Google Shape;1363;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69" name="Google Shape;1369;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D</a:t>
            </a:r>
            <a:r>
              <a:rPr lang="en"/>
              <a:t>), since it's equal constant factor in all</a:t>
            </a:r>
            <a:endParaRPr/>
          </a:p>
        </p:txBody>
      </p:sp>
      <p:graphicFrame>
        <p:nvGraphicFramePr>
          <p:cNvPr id="1370" name="Google Shape;1370;p224"/>
          <p:cNvGraphicFramePr/>
          <p:nvPr/>
        </p:nvGraphicFramePr>
        <p:xfrm>
          <a:off x="719400" y="1836250"/>
          <a:ext cx="3000000" cy="3000000"/>
        </p:xfrm>
        <a:graphic>
          <a:graphicData uri="http://schemas.openxmlformats.org/drawingml/2006/table">
            <a:tbl>
              <a:tblPr>
                <a:noFill/>
                <a:tableStyleId>{7F445857-59CC-48DD-AD5F-E9AC10216FC2}</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76" name="Google Shape;1376;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1377" name="Google Shape;1377;p225"/>
          <p:cNvGraphicFramePr/>
          <p:nvPr/>
        </p:nvGraphicFramePr>
        <p:xfrm>
          <a:off x="1529625" y="2025725"/>
          <a:ext cx="3000000" cy="3000000"/>
        </p:xfrm>
        <a:graphic>
          <a:graphicData uri="http://schemas.openxmlformats.org/drawingml/2006/table">
            <a:tbl>
              <a:tblPr>
                <a:noFill/>
                <a:tableStyleId>{7F445857-59CC-48DD-AD5F-E9AC10216FC2}</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383" name="Google Shape;1383;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a:t>
            </a:r>
            <a:r>
              <a:rPr i="1" lang="en"/>
              <a:t>N</a:t>
            </a:r>
            <a:r>
              <a:rPr lang="en"/>
              <a:t> who will ever have existed before the universe reaches heat death</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N</a:t>
            </a:r>
            <a:endParaRPr/>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389" name="Google Shape;1389;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hypothesis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lang="en"/>
              <a:t>P(</a:t>
            </a:r>
            <a:r>
              <a:rPr i="1" lang="en"/>
              <a:t>X</a:t>
            </a:r>
            <a:r>
              <a:rPr lang="en"/>
              <a:t>) = P(</a:t>
            </a:r>
            <a:r>
              <a:rPr i="1" lang="en"/>
              <a:t>X</a:t>
            </a:r>
            <a:r>
              <a:rPr lang="en"/>
              <a:t> | </a:t>
            </a:r>
            <a:r>
              <a:rPr i="1" lang="en"/>
              <a:t>H</a:t>
            </a:r>
            <a:r>
              <a:rPr baseline="-25000" lang="en"/>
              <a:t>1</a:t>
            </a:r>
            <a:r>
              <a:rPr lang="en"/>
              <a:t>) P(</a:t>
            </a:r>
            <a:r>
              <a:rPr i="1" lang="en"/>
              <a:t>H</a:t>
            </a:r>
            <a:r>
              <a:rPr baseline="-25000" lang="en"/>
              <a:t>1</a:t>
            </a:r>
            <a:r>
              <a:rPr lang="en"/>
              <a:t>) + … + P(</a:t>
            </a:r>
            <a:r>
              <a:rPr i="1" lang="en"/>
              <a:t>X</a:t>
            </a:r>
            <a:r>
              <a:rPr lang="en"/>
              <a:t> | </a:t>
            </a:r>
            <a:r>
              <a:rPr i="1" lang="en"/>
              <a:t>H</a:t>
            </a:r>
            <a:r>
              <a:rPr baseline="-25000" i="1" lang="en"/>
              <a:t>n</a:t>
            </a:r>
            <a:r>
              <a:rPr lang="en"/>
              <a:t>) P(</a:t>
            </a:r>
            <a:r>
              <a:rPr i="1" lang="en"/>
              <a:t>H</a:t>
            </a:r>
            <a:r>
              <a:rPr baseline="-25000" i="1" lang="en"/>
              <a:t>n</a:t>
            </a:r>
            <a:r>
              <a:rPr lang="en"/>
              <a:t>) is just basic marginalization</a:t>
            </a:r>
            <a:endParaRPr/>
          </a:p>
          <a:p>
            <a:pPr indent="-342900" lvl="0" marL="457200" rtl="0" algn="l">
              <a:spcBef>
                <a:spcPts val="0"/>
              </a:spcBef>
              <a:spcAft>
                <a:spcPts val="0"/>
              </a:spcAft>
              <a:buSzPts val="1800"/>
              <a:buChar char="●"/>
            </a:pPr>
            <a:r>
              <a:rPr lang="en"/>
              <a:t>Gibbs sampling: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395" name="Google Shape;1395;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prior probabilities of the surviving hypotheses were, say,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is the truth</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01" name="Google Shape;1401;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02" name="Google Shape;1402;p229"/>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08" name="Google Shape;1408;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14" name="Google Shape;1414;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These Are Entailed!</a:t>
            </a:r>
            <a:endParaRPr/>
          </a:p>
        </p:txBody>
      </p:sp>
      <p:sp>
        <p:nvSpPr>
          <p:cNvPr id="1420" name="Google Shape;1420;p2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26" name="Google Shape;1426;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a:t>
            </a:r>
            <a:endParaRPr/>
          </a:p>
          <a:p>
            <a:pPr indent="-342900" lvl="0" marL="457200" rtl="0" algn="l">
              <a:spcBef>
                <a:spcPts val="0"/>
              </a:spcBef>
              <a:spcAft>
                <a:spcPts val="0"/>
              </a:spcAft>
              <a:buSzPts val="1800"/>
              <a:buChar char="●"/>
            </a:pPr>
            <a:r>
              <a:rPr lang="en"/>
              <a:t>What if default rules are contradictory, as in "Nixon diamond" ?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23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437" name="Google Shape;1437;p2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443" name="Google Shape;1443;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were offered to you a hundred times in sequence?</a:t>
            </a:r>
            <a:endParaRPr/>
          </a:p>
          <a:p>
            <a:pPr indent="-342900" lvl="0" marL="457200" rtl="0" algn="l">
              <a:spcBef>
                <a:spcPts val="0"/>
              </a:spcBef>
              <a:spcAft>
                <a:spcPts val="0"/>
              </a:spcAft>
              <a:buSzPts val="1800"/>
              <a:buChar char="●"/>
            </a:pPr>
            <a:r>
              <a:rPr lang="en"/>
              <a:t>What if you were a professional option trader dealing with hundreds of millions of dollars every day?</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449" name="Google Shape;1449;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450" name="Google Shape;1450;p237"/>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456" name="Google Shape;1456;p2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as Insurance Premium</a:t>
            </a:r>
            <a:endParaRPr/>
          </a:p>
        </p:txBody>
      </p:sp>
      <p:sp>
        <p:nvSpPr>
          <p:cNvPr id="1462" name="Google Shape;1462;p2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[1–ε: status quo, ε: disaster]</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468" name="Google Shape;1468;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1474" name="Google Shape;1474;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480" name="Google Shape;1480;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486" name="Google Shape;1486;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492" name="Google Shape;1492;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510" name="Google Shape;1510;p2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511" name="Google Shape;1511;p247"/>
          <p:cNvGraphicFramePr/>
          <p:nvPr/>
        </p:nvGraphicFramePr>
        <p:xfrm>
          <a:off x="952500" y="1801650"/>
          <a:ext cx="3000000" cy="3000000"/>
        </p:xfrm>
        <a:graphic>
          <a:graphicData uri="http://schemas.openxmlformats.org/drawingml/2006/table">
            <a:tbl>
              <a:tblPr>
                <a:noFill/>
                <a:tableStyleId>{7F445857-59CC-48DD-AD5F-E9AC10216FC2}</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517" name="Google Shape;1517;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523" name="Google Shape;1523;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here both players ended with same two probabilities for their moves, this doesn't need to happen in general</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529" name="Google Shape;1529;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530" name="Google Shape;1530;p250"/>
          <p:cNvGraphicFramePr/>
          <p:nvPr/>
        </p:nvGraphicFramePr>
        <p:xfrm>
          <a:off x="952500" y="1809750"/>
          <a:ext cx="3000000" cy="3000000"/>
        </p:xfrm>
        <a:graphic>
          <a:graphicData uri="http://schemas.openxmlformats.org/drawingml/2006/table">
            <a:tbl>
              <a:tblPr>
                <a:noFill/>
                <a:tableStyleId>{7F445857-59CC-48DD-AD5F-E9AC10216FC2}</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536" name="Google Shape;1536;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paper with probability 1/2</a:t>
            </a:r>
            <a:endParaRPr/>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543" name="Google Shape;1543;p252"/>
          <p:cNvGraphicFramePr/>
          <p:nvPr/>
        </p:nvGraphicFramePr>
        <p:xfrm>
          <a:off x="952500" y="2168075"/>
          <a:ext cx="3000000" cy="3000000"/>
        </p:xfrm>
        <a:graphic>
          <a:graphicData uri="http://schemas.openxmlformats.org/drawingml/2006/table">
            <a:tbl>
              <a:tblPr>
                <a:noFill/>
                <a:tableStyleId>{7F445857-59CC-48DD-AD5F-E9AC10216FC2}</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549" name="Google Shape;1549;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action a probability, and compute the values of opponent's actions (not your actions!) based on these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555" name="Google Shape;1555;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556" name="Google Shape;1556;p254"/>
          <p:cNvGraphicFramePr/>
          <p:nvPr/>
        </p:nvGraphicFramePr>
        <p:xfrm>
          <a:off x="952500" y="2085975"/>
          <a:ext cx="3000000" cy="3000000"/>
        </p:xfrm>
        <a:graphic>
          <a:graphicData uri="http://schemas.openxmlformats.org/drawingml/2006/table">
            <a:tbl>
              <a:tblPr>
                <a:noFill/>
                <a:tableStyleId>{7F445857-59CC-48DD-AD5F-E9AC10216FC2}</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562" name="Google Shape;1562;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568" name="Google Shape;1568;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four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25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579" name="Google Shape;1579;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85" name="Google Shape;1585;p259"/>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591" name="Google Shape;1591;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597" name="Google Shape;1597;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603" name="Google Shape;1603;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604" name="Google Shape;1604;p262"/>
          <p:cNvGraphicFramePr/>
          <p:nvPr/>
        </p:nvGraphicFramePr>
        <p:xfrm>
          <a:off x="952500" y="2169400"/>
          <a:ext cx="3000000" cy="3000000"/>
        </p:xfrm>
        <a:graphic>
          <a:graphicData uri="http://schemas.openxmlformats.org/drawingml/2006/table">
            <a:tbl>
              <a:tblPr>
                <a:noFill/>
                <a:tableStyleId>{7F445857-59CC-48DD-AD5F-E9AC10216FC2}</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610" name="Google Shape;1610;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616" name="Google Shape;1616;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622" name="Google Shape;1622;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628" name="Google Shape;1628;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634" name="Google Shape;1634;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640" name="Google Shape;1640;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646" name="Google Shape;1646;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652" name="Google Shape;1652;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3" name="Google Shape;1653;p270"/>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659" name="Google Shape;1659;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665" name="Google Shape;1665;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671" name="Google Shape;1671;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677" name="Google Shape;1677;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683" name="Google Shape;1683;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2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689" name="Google Shape;1689;p2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2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695" name="Google Shape;1695;p2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278"/>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2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706" name="Google Shape;1706;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712" name="Google Shape;1712;p2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718" name="Google Shape;1718;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2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724" name="Google Shape;1724;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725" name="Google Shape;1725;p282"/>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731" name="Google Shape;1731;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737" name="Google Shape;1737;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743" name="Google Shape;1743;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749" name="Google Shape;1749;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755" name="Google Shape;1755;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56" name="Google Shape;1756;p287"/>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88"/>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762" name="Google Shape;1762;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768" name="Google Shape;1768;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774" name="Google Shape;1774;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780" name="Google Shape;1780;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786" name="Google Shape;1786;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792" name="Google Shape;1792;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798" name="Google Shape;1798;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2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804" name="Google Shape;1804;p2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05" name="Google Shape;1805;p295"/>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811" name="Google Shape;1811;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817" name="Google Shape;1817;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823" name="Google Shape;1823;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829" name="Google Shape;1829;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841" name="Google Shape;1841;p3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847" name="Google Shape;1847;p3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865" name="Google Shape;1865;p3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871" name="Google Shape;1871;p3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877" name="Google Shape;1877;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24" name="Google Shape;524;p85"/>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25" name="Google Shape;525;p85"/>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6" name="Google Shape;526;p85"/>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85"/>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33" name="Google Shape;533;p8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