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Lst>
  <p:sldSz cy="5143500" cx="9144000"/>
  <p:notesSz cx="6858000" cy="9144000"/>
  <p:embeddedFontLst>
    <p:embeddedFont>
      <p:font typeface="Roboto"/>
      <p:regular r:id="rId227"/>
      <p:bold r:id="rId228"/>
      <p:italic r:id="rId229"/>
      <p:boldItalic r:id="rId2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65F278-5D7A-47B9-990D-92BFA945C9D3}">
  <a:tblStyle styleId="{CA65F278-5D7A-47B9-990D-92BFA945C9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font" Target="fonts/Roboto-bold.fntdata"/><Relationship Id="rId106" Type="http://schemas.openxmlformats.org/officeDocument/2006/relationships/slide" Target="slides/slide100.xml"/><Relationship Id="rId227" Type="http://schemas.openxmlformats.org/officeDocument/2006/relationships/font" Target="fonts/Roboto-regular.fntdata"/><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font" Target="fonts/Roboto-italic.fntdata"/><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230" Type="http://schemas.openxmlformats.org/officeDocument/2006/relationships/font" Target="fonts/Roboto-boldItalic.fntdata"/><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c35c32433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c35c32433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7.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2.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8.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5.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Jan 18,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678" name="Google Shape;678;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684" name="Google Shape;684;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690" name="Google Shape;690;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696" name="Google Shape;696;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702" name="Google Shape;702;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713" name="Google Shape;713;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 </a:t>
            </a:r>
            <a:r>
              <a:rPr i="1" lang="en"/>
              <a:t>B</a:t>
            </a:r>
            <a:r>
              <a:rPr lang="en"/>
              <a:t>) = P(</a:t>
            </a:r>
            <a:r>
              <a:rPr i="1" lang="en"/>
              <a:t>A</a:t>
            </a:r>
            <a:r>
              <a:rPr lang="en"/>
              <a:t>) + P(</a:t>
            </a:r>
            <a:r>
              <a:rPr i="1" lang="en"/>
              <a:t>B</a:t>
            </a:r>
            <a:r>
              <a:rPr lang="en"/>
              <a:t>) – P(</a:t>
            </a:r>
            <a:r>
              <a:rPr i="1" lang="en"/>
              <a:t>A</a:t>
            </a:r>
            <a:r>
              <a:rPr lang="en"/>
              <a:t> </a:t>
            </a:r>
            <a:r>
              <a:rPr lang="en">
                <a:solidFill>
                  <a:srgbClr val="000000"/>
                </a:solidFill>
                <a:highlight>
                  <a:schemeClr val="lt1"/>
                </a:highlight>
              </a:rPr>
              <a:t>∧</a:t>
            </a:r>
            <a:r>
              <a:rPr lang="en"/>
              <a:t> </a:t>
            </a:r>
            <a:r>
              <a:rPr i="1" lang="en"/>
              <a:t>B</a:t>
            </a:r>
            <a:r>
              <a:rPr lang="en"/>
              <a:t>)</a:t>
            </a:r>
            <a:endParaRPr/>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719" name="Google Shape;719;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725" name="Google Shape;725;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726" name="Google Shape;726;p120"/>
          <p:cNvGraphicFramePr/>
          <p:nvPr/>
        </p:nvGraphicFramePr>
        <p:xfrm>
          <a:off x="952500" y="1809750"/>
          <a:ext cx="3000000" cy="3000000"/>
        </p:xfrm>
        <a:graphic>
          <a:graphicData uri="http://schemas.openxmlformats.org/drawingml/2006/table">
            <a:tbl>
              <a:tblPr>
                <a:noFill/>
                <a:tableStyleId>{CA65F278-5D7A-47B9-990D-92BFA945C9D3}</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732" name="Google Shape;732;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shut!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733" name="Google Shape;733;p121"/>
          <p:cNvGraphicFramePr/>
          <p:nvPr/>
        </p:nvGraphicFramePr>
        <p:xfrm>
          <a:off x="902750" y="1748600"/>
          <a:ext cx="3000000" cy="3000000"/>
        </p:xfrm>
        <a:graphic>
          <a:graphicData uri="http://schemas.openxmlformats.org/drawingml/2006/table">
            <a:tbl>
              <a:tblPr>
                <a:noFill/>
                <a:tableStyleId>{CA65F278-5D7A-47B9-990D-92BFA945C9D3}</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lang="en"/>
              <a:t>Sports are games that cannot be extracted from underlying physical media; soccer changes quite a lot if you use a ball made of concrete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Two Bayesians Disagree</a:t>
            </a:r>
            <a:endParaRPr/>
          </a:p>
        </p:txBody>
      </p:sp>
      <p:sp>
        <p:nvSpPr>
          <p:cNvPr id="739" name="Google Shape;73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P(X) = 0 would have been the most correct of the trio</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745" name="Google Shape;74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751" name="Google Shape;75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757" name="Google Shape;757;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Laws of environment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763" name="Google Shape;763;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indifferent between both sides of this bet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769" name="Google Shape;769;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full joint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775" name="Google Shape;775;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781" name="Google Shape;781;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787" name="Google Shape;787;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793" name="Google Shape;793;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if both evidences </a:t>
            </a:r>
            <a:r>
              <a:rPr i="1" lang="en"/>
              <a:t>E</a:t>
            </a:r>
            <a:r>
              <a:rPr lang="en"/>
              <a:t> and </a:t>
            </a:r>
            <a:r>
              <a:rPr i="1" lang="en"/>
              <a:t>F</a:t>
            </a:r>
            <a:r>
              <a:rPr lang="en"/>
              <a:t> separately attract </a:t>
            </a:r>
            <a:r>
              <a:rPr i="1" lang="en"/>
              <a:t>A</a:t>
            </a:r>
            <a:r>
              <a:rPr lang="en"/>
              <a:t> so that both P(</a:t>
            </a:r>
            <a:r>
              <a:rPr i="1" lang="en"/>
              <a:t>A</a:t>
            </a:r>
            <a:r>
              <a:rPr lang="en"/>
              <a:t> | </a:t>
            </a:r>
            <a:r>
              <a:rPr i="1" lang="en"/>
              <a:t>E</a:t>
            </a:r>
            <a:r>
              <a:rPr lang="en"/>
              <a:t>) &gt; P(</a:t>
            </a:r>
            <a:r>
              <a:rPr i="1" lang="en"/>
              <a:t>A</a:t>
            </a:r>
            <a:r>
              <a:rPr lang="en"/>
              <a:t>) and P(</a:t>
            </a:r>
            <a:r>
              <a:rPr i="1" lang="en"/>
              <a:t>A</a:t>
            </a:r>
            <a:r>
              <a:rPr lang="en"/>
              <a:t> | </a:t>
            </a:r>
            <a:r>
              <a:rPr i="1" lang="en"/>
              <a:t>F</a:t>
            </a:r>
            <a:r>
              <a:rPr lang="en"/>
              <a:t>) &gt; P(</a:t>
            </a:r>
            <a:r>
              <a:rPr i="1" lang="en"/>
              <a:t>A</a:t>
            </a:r>
            <a:r>
              <a:rPr lang="en"/>
              <a:t>), it doesn't necessarily follow that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Even if F attracts E and E attracts A so that </a:t>
            </a:r>
            <a:r>
              <a:rPr lang="en"/>
              <a:t>P(</a:t>
            </a:r>
            <a:r>
              <a:rPr i="1" lang="en"/>
              <a:t>E</a:t>
            </a:r>
            <a:r>
              <a:rPr lang="en"/>
              <a:t> | </a:t>
            </a:r>
            <a:r>
              <a:rPr i="1" lang="en"/>
              <a:t>F</a:t>
            </a:r>
            <a:r>
              <a:rPr lang="en"/>
              <a:t>) &gt; P(</a:t>
            </a:r>
            <a:r>
              <a:rPr i="1" lang="en"/>
              <a:t>E</a:t>
            </a:r>
            <a:r>
              <a:rPr lang="en"/>
              <a:t>) and P(</a:t>
            </a:r>
            <a:r>
              <a:rPr i="1" lang="en"/>
              <a:t>A</a:t>
            </a:r>
            <a:r>
              <a:rPr lang="en"/>
              <a:t> | </a:t>
            </a:r>
            <a:r>
              <a:rPr i="1" lang="en"/>
              <a:t>E</a:t>
            </a:r>
            <a:r>
              <a:rPr lang="en"/>
              <a:t>) &gt; P(</a:t>
            </a:r>
            <a:r>
              <a:rPr i="1" lang="en"/>
              <a:t>A</a:t>
            </a:r>
            <a:r>
              <a:rPr lang="en"/>
              <a:t>), it doesn't necessarily follow that P(</a:t>
            </a:r>
            <a:r>
              <a:rPr i="1" lang="en"/>
              <a:t>F</a:t>
            </a:r>
            <a:r>
              <a:rPr lang="en"/>
              <a:t> | </a:t>
            </a:r>
            <a:r>
              <a:rPr i="1" lang="en"/>
              <a:t>A</a:t>
            </a:r>
            <a:r>
              <a:rPr lang="en"/>
              <a:t>) &gt; P(</a:t>
            </a:r>
            <a:r>
              <a:rPr i="1" lang="en"/>
              <a:t>F</a:t>
            </a:r>
            <a:r>
              <a:rPr lang="en"/>
              <a:t>)</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799" name="Google Shape;799;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a:t>
            </a:r>
            <a:r>
              <a:rPr lang="en"/>
              <a:t>: P(A)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P(B)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with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805" name="Google Shape;805;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811" name="Google Shape;811;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C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817" name="Google Shape;817;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823" name="Google Shape;823;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 and B may be known from the known laws of nature of the world from which A and B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A</a:t>
            </a:r>
            <a:r>
              <a:rPr lang="en"/>
              <a:t>) / P(</a:t>
            </a:r>
            <a:r>
              <a:rPr i="1" lang="en"/>
              <a:t>B</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829" name="Google Shape;829;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835" name="Google Shape;835;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do we know that we have collected enough evidence to act?</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841" name="Google Shape;841;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847" name="Google Shape;847;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48" name="Google Shape;848;p140"/>
          <p:cNvPicPr preferRelativeResize="0"/>
          <p:nvPr/>
        </p:nvPicPr>
        <p:blipFill>
          <a:blip r:embed="rId3">
            <a:alphaModFix/>
          </a:blip>
          <a:stretch>
            <a:fillRect/>
          </a:stretch>
        </p:blipFill>
        <p:spPr>
          <a:xfrm>
            <a:off x="1479425" y="1017800"/>
            <a:ext cx="5735725" cy="36384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 2</a:t>
            </a:r>
            <a:endParaRPr/>
          </a:p>
        </p:txBody>
      </p:sp>
      <p:sp>
        <p:nvSpPr>
          <p:cNvPr id="854" name="Google Shape;854;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55" name="Google Shape;855;p141"/>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861" name="Google Shape;861;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P(X | E) = P(X | S),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machine learning problem to derive a good Bayes network from the given set of training samples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867" name="Google Shape;867;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68" name="Google Shape;868;p143"/>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Randomly Sampling A Given Bayes Network</a:t>
            </a:r>
            <a:endParaRPr/>
          </a:p>
        </p:txBody>
      </p:sp>
      <p:sp>
        <p:nvSpPr>
          <p:cNvPr id="874" name="Google Shape;874;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in the end is the exact entry in the full joint</a:t>
            </a:r>
            <a:endParaRPr/>
          </a:p>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a:t>
            </a:r>
            <a:r>
              <a:rPr lang="en"/>
              <a:t>through</a:t>
            </a:r>
            <a:r>
              <a:rPr lang="en"/>
              <a:t> nodes, make each </a:t>
            </a:r>
            <a:r>
              <a:rPr i="1" lang="en"/>
              <a:t>X</a:t>
            </a:r>
            <a:r>
              <a:rPr lang="en"/>
              <a:t> true with probability P(</a:t>
            </a:r>
            <a:r>
              <a:rPr i="1" lang="en"/>
              <a:t>X</a:t>
            </a:r>
            <a:r>
              <a:rPr lang="en"/>
              <a:t> | Parents(</a:t>
            </a:r>
            <a:r>
              <a:rPr i="1" lang="en"/>
              <a:t>X</a:t>
            </a:r>
            <a:r>
              <a:rPr lang="en"/>
              <a:t>))</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880" name="Google Shape;880;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881" name="Google Shape;881;p145"/>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Blanket</a:t>
            </a:r>
            <a:endParaRPr/>
          </a:p>
        </p:txBody>
      </p:sp>
      <p:sp>
        <p:nvSpPr>
          <p:cNvPr id="887" name="Google Shape;887;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non-descendants, given all its parents</a:t>
            </a:r>
            <a:endParaRPr/>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893" name="Google Shape;893;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A</a:t>
            </a:r>
            <a:r>
              <a:rPr lang="en"/>
              <a:t> | </a:t>
            </a:r>
            <a:r>
              <a:rPr i="1" lang="en"/>
              <a:t>E</a:t>
            </a:r>
            <a:r>
              <a:rPr lang="en"/>
              <a:t>) is significantly larger than P(</a:t>
            </a:r>
            <a:r>
              <a:rPr i="1" lang="en"/>
              <a:t>A</a:t>
            </a:r>
            <a:r>
              <a:rPr lang="en"/>
              <a:t>)</a:t>
            </a:r>
            <a:endParaRPr/>
          </a:p>
          <a:p>
            <a:pPr indent="-342900" lvl="0" marL="457200" rtl="0" algn="l">
              <a:spcBef>
                <a:spcPts val="0"/>
              </a:spcBef>
              <a:spcAft>
                <a:spcPts val="0"/>
              </a:spcAft>
              <a:buSzPts val="1800"/>
              <a:buChar char="●"/>
            </a:pPr>
            <a:r>
              <a:rPr lang="en"/>
              <a:t>However,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a:t>
            </a:r>
            <a:r>
              <a:rPr i="1" lang="en">
                <a:solidFill>
                  <a:srgbClr val="000000"/>
                </a:solidFill>
                <a:highlight>
                  <a:schemeClr val="lt1"/>
                </a:highlight>
              </a:rPr>
              <a:t>A</a:t>
            </a:r>
            <a:r>
              <a:rPr lang="en">
                <a:solidFill>
                  <a:srgbClr val="000000"/>
                </a:solidFill>
                <a:highlight>
                  <a:schemeClr val="lt1"/>
                </a:highlight>
              </a:rPr>
              <a:t>) </a:t>
            </a:r>
            <a:r>
              <a:rPr lang="en">
                <a:solidFill>
                  <a:srgbClr val="000000"/>
                </a:solidFill>
                <a:highlight>
                  <a:schemeClr val="lt1"/>
                </a:highlight>
              </a:rPr>
              <a:t>without evidence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899" name="Google Shape;899;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905" name="Google Shape;905;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06" name="Google Shape;906;p149"/>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912" name="Google Shape;912;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lang="en"/>
              <a:t>Note that P(</a:t>
            </a:r>
            <a:r>
              <a:rPr i="1" lang="en"/>
              <a:t>A</a:t>
            </a:r>
            <a:r>
              <a:rPr lang="en"/>
              <a:t> | </a:t>
            </a:r>
            <a:r>
              <a:rPr i="1" lang="en"/>
              <a:t>B</a:t>
            </a:r>
            <a:r>
              <a:rPr lang="en"/>
              <a:t>) is generally not the same as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918" name="Google Shape;918;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autonomous agent makes its own decisions without consulting its creator</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924" name="Google Shape;924;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925" name="Google Shape;925;p152"/>
          <p:cNvGraphicFramePr/>
          <p:nvPr/>
        </p:nvGraphicFramePr>
        <p:xfrm>
          <a:off x="952500" y="1428750"/>
          <a:ext cx="3000000" cy="3000000"/>
        </p:xfrm>
        <a:graphic>
          <a:graphicData uri="http://schemas.openxmlformats.org/drawingml/2006/table">
            <a:tbl>
              <a:tblPr>
                <a:noFill/>
                <a:tableStyleId>{CA65F278-5D7A-47B9-990D-92BFA945C9D3}</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931" name="Google Shape;931;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932" name="Google Shape;932;p153"/>
          <p:cNvGraphicFramePr/>
          <p:nvPr/>
        </p:nvGraphicFramePr>
        <p:xfrm>
          <a:off x="1529625" y="2025725"/>
          <a:ext cx="3000000" cy="3000000"/>
        </p:xfrm>
        <a:graphic>
          <a:graphicData uri="http://schemas.openxmlformats.org/drawingml/2006/table">
            <a:tbl>
              <a:tblPr>
                <a:noFill/>
                <a:tableStyleId>{CA65F278-5D7A-47B9-990D-92BFA945C9D3}</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938" name="Google Shape;938;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a:t>
            </a:r>
            <a:r>
              <a:rPr i="1" lang="en"/>
              <a:t>N</a:t>
            </a:r>
            <a:r>
              <a:rPr lang="en"/>
              <a:t> who will ever have existed before the universe reaches heat death</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N</a:t>
            </a:r>
            <a:endParaRPr/>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944" name="Google Shape;944;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hypothesis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lang="en"/>
              <a:t>P(</a:t>
            </a:r>
            <a:r>
              <a:rPr i="1" lang="en"/>
              <a:t>X</a:t>
            </a:r>
            <a:r>
              <a:rPr lang="en"/>
              <a:t>) = P(</a:t>
            </a:r>
            <a:r>
              <a:rPr i="1" lang="en"/>
              <a:t>X</a:t>
            </a:r>
            <a:r>
              <a:rPr lang="en"/>
              <a:t> | </a:t>
            </a:r>
            <a:r>
              <a:rPr i="1" lang="en"/>
              <a:t>H</a:t>
            </a:r>
            <a:r>
              <a:rPr baseline="-25000" lang="en"/>
              <a:t>1</a:t>
            </a:r>
            <a:r>
              <a:rPr lang="en"/>
              <a:t>) P(</a:t>
            </a:r>
            <a:r>
              <a:rPr i="1" lang="en"/>
              <a:t>H</a:t>
            </a:r>
            <a:r>
              <a:rPr baseline="-25000" lang="en"/>
              <a:t>1</a:t>
            </a:r>
            <a:r>
              <a:rPr lang="en"/>
              <a:t>) + … + P(</a:t>
            </a:r>
            <a:r>
              <a:rPr i="1" lang="en"/>
              <a:t>X</a:t>
            </a:r>
            <a:r>
              <a:rPr lang="en"/>
              <a:t> | </a:t>
            </a:r>
            <a:r>
              <a:rPr i="1" lang="en"/>
              <a:t>H</a:t>
            </a:r>
            <a:r>
              <a:rPr baseline="-25000" i="1" lang="en"/>
              <a:t>n</a:t>
            </a:r>
            <a:r>
              <a:rPr lang="en"/>
              <a:t>) P(</a:t>
            </a:r>
            <a:r>
              <a:rPr i="1" lang="en"/>
              <a:t>H</a:t>
            </a:r>
            <a:r>
              <a:rPr baseline="-25000" i="1" lang="en"/>
              <a:t>n</a:t>
            </a:r>
            <a:r>
              <a:rPr lang="en"/>
              <a:t>)</a:t>
            </a:r>
            <a:endParaRPr/>
          </a:p>
          <a:p>
            <a:pPr indent="-342900" lvl="0" marL="457200" rtl="0" algn="l">
              <a:spcBef>
                <a:spcPts val="0"/>
              </a:spcBef>
              <a:spcAft>
                <a:spcPts val="0"/>
              </a:spcAft>
              <a:buSzPts val="1800"/>
              <a:buChar char="●"/>
            </a:pPr>
            <a:r>
              <a:rPr lang="en"/>
              <a:t>Gibbs sampling: choose a random hypothesis </a:t>
            </a:r>
            <a:r>
              <a:rPr i="1" lang="en"/>
              <a:t>H</a:t>
            </a:r>
            <a:r>
              <a:rPr baseline="-25000" i="1" lang="en"/>
              <a:t>i</a:t>
            </a:r>
            <a:r>
              <a:rPr lang="en"/>
              <a:t> weighted by P(</a:t>
            </a:r>
            <a:r>
              <a:rPr i="1" lang="en"/>
              <a:t>H</a:t>
            </a:r>
            <a:r>
              <a:rPr baseline="-25000" i="1" lang="en"/>
              <a:t>i</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i</a:t>
            </a:r>
            <a:r>
              <a:rPr lang="en"/>
              <a:t>, error probability still surprisingly small</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950" name="Google Shape;950;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prior probabilities of the surviving hypotheses were, say,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is the truth</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56" name="Google Shape;956;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57" name="Google Shape;957;p157"/>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974" name="Google Shape;974;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980" name="Google Shape;980;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were offered to you a hundred times in sequence?</a:t>
            </a:r>
            <a:endParaRPr/>
          </a:p>
          <a:p>
            <a:pPr indent="-342900" lvl="0" marL="457200" rtl="0" algn="l">
              <a:spcBef>
                <a:spcPts val="0"/>
              </a:spcBef>
              <a:spcAft>
                <a:spcPts val="0"/>
              </a:spcAft>
              <a:buSzPts val="1800"/>
              <a:buChar char="●"/>
            </a:pPr>
            <a:r>
              <a:rPr lang="en"/>
              <a:t>What if you were a professional option trader dealing with hundreds of millions of dollars every day?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"resulting"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986" name="Google Shape;986;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987" name="Google Shape;987;p162"/>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993" name="Google Shape;993;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as Insurance Premium</a:t>
            </a:r>
            <a:endParaRPr/>
          </a:p>
        </p:txBody>
      </p:sp>
      <p:sp>
        <p:nvSpPr>
          <p:cNvPr id="999" name="Google Shape;999;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[1–ε: status quo, ε: disaster]</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005" name="Google Shape;1005;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1011" name="Google Shape;1011;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of the second inequality by 4 to see the contradiction!</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017" name="Google Shape;1017;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023" name="Google Shape;1023;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029" name="Google Shape;1029;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035" name="Google Shape;1035;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041" name="Google Shape;1041;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047" name="Google Shape;1047;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048" name="Google Shape;1048;p172"/>
          <p:cNvGraphicFramePr/>
          <p:nvPr/>
        </p:nvGraphicFramePr>
        <p:xfrm>
          <a:off x="952500" y="1801650"/>
          <a:ext cx="3000000" cy="3000000"/>
        </p:xfrm>
        <a:graphic>
          <a:graphicData uri="http://schemas.openxmlformats.org/drawingml/2006/table">
            <a:tbl>
              <a:tblPr>
                <a:noFill/>
                <a:tableStyleId>{CA65F278-5D7A-47B9-990D-92BFA945C9D3}</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054" name="Google Shape;1054;p1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here both players ended with same two probabilities for their moves, this doesn't need to happen in general</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067" name="Google Shape;1067;p175"/>
          <p:cNvGraphicFramePr/>
          <p:nvPr/>
        </p:nvGraphicFramePr>
        <p:xfrm>
          <a:off x="952500" y="1809750"/>
          <a:ext cx="3000000" cy="3000000"/>
        </p:xfrm>
        <a:graphic>
          <a:graphicData uri="http://schemas.openxmlformats.org/drawingml/2006/table">
            <a:tbl>
              <a:tblPr>
                <a:noFill/>
                <a:tableStyleId>{CA65F278-5D7A-47B9-990D-92BFA945C9D3}</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073" name="Google Shape;1073;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paper with probability 1/2</a:t>
            </a:r>
            <a:endParaRPr/>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079" name="Google Shape;1079;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080" name="Google Shape;1080;p177"/>
          <p:cNvGraphicFramePr/>
          <p:nvPr/>
        </p:nvGraphicFramePr>
        <p:xfrm>
          <a:off x="952500" y="2168075"/>
          <a:ext cx="3000000" cy="3000000"/>
        </p:xfrm>
        <a:graphic>
          <a:graphicData uri="http://schemas.openxmlformats.org/drawingml/2006/table">
            <a:tbl>
              <a:tblPr>
                <a:noFill/>
                <a:tableStyleId>{CA65F278-5D7A-47B9-990D-92BFA945C9D3}</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086" name="Google Shape;1086;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action a probability, and compute the values of opponent's actions (not your actions!) based on these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092" name="Google Shape;1092;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093" name="Google Shape;1093;p179"/>
          <p:cNvGraphicFramePr/>
          <p:nvPr/>
        </p:nvGraphicFramePr>
        <p:xfrm>
          <a:off x="952500" y="2085975"/>
          <a:ext cx="3000000" cy="3000000"/>
        </p:xfrm>
        <a:graphic>
          <a:graphicData uri="http://schemas.openxmlformats.org/drawingml/2006/table">
            <a:tbl>
              <a:tblPr>
                <a:noFill/>
                <a:tableStyleId>{CA65F278-5D7A-47B9-990D-92BFA945C9D3}</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099" name="Google Shape;1099;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105" name="Google Shape;1105;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four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81" name="Google Shape;181;p29"/>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2" name="Google Shape;182;p29"/>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8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22" name="Google Shape;1122;p184"/>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134" name="Google Shape;1134;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140" name="Google Shape;1140;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141" name="Google Shape;1141;p187"/>
          <p:cNvGraphicFramePr/>
          <p:nvPr/>
        </p:nvGraphicFramePr>
        <p:xfrm>
          <a:off x="952500" y="2169400"/>
          <a:ext cx="3000000" cy="3000000"/>
        </p:xfrm>
        <a:graphic>
          <a:graphicData uri="http://schemas.openxmlformats.org/drawingml/2006/table">
            <a:tbl>
              <a:tblPr>
                <a:noFill/>
                <a:tableStyleId>{CA65F278-5D7A-47B9-990D-92BFA945C9D3}</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lang="en"/>
              <a:t>performance</a:t>
            </a:r>
            <a:r>
              <a:rPr lang="en"/>
              <a:t> metric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outcome,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0" name="Google Shape;1190;p195"/>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196" name="Google Shape;1196;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202" name="Google Shape;1202;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208" name="Google Shape;1208;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214" name="Google Shape;1214;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220" name="Google Shape;1220;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226" name="Google Shape;1226;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232" name="Google Shape;1232;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03"/>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243" name="Google Shape;1243;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249" name="Google Shape;1249;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255" name="Google Shape;1255;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261" name="Google Shape;1261;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262" name="Google Shape;1262;p207"/>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268" name="Google Shape;1268;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274" name="Google Shape;1274;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280" name="Google Shape;1280;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286" name="Google Shape;1286;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00" name="Google Shape;200;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compute how much better it is</a:t>
            </a:r>
            <a:endParaRPr/>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No need to estimate value of </a:t>
            </a:r>
            <a:r>
              <a:rPr i="1" lang="en"/>
              <a:t>B</a:t>
            </a:r>
            <a:endParaRPr i="1"/>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292" name="Google Shape;1292;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3" name="Google Shape;1293;p212"/>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213"/>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299" name="Google Shape;1299;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305" name="Google Shape;1305;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311" name="Google Shape;1311;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317" name="Google Shape;1317;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323" name="Google Shape;1323;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329" name="Google Shape;1329;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335" name="Google Shape;1335;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341" name="Google Shape;1341;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42" name="Google Shape;1342;p220"/>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348" name="Google Shape;1348;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354" name="Google Shape;1354;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360" name="Google Shape;1360;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366" name="Google Shape;1366;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372" name="Google Shape;1372;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378" name="Google Shape;1378;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384" name="Google Shape;1384;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390" name="Google Shape;1390;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396" name="Google Shape;1396;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402" name="Google Shape;1402;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408" name="Google Shape;1408;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414" name="Google Shape;1414;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23" name="Google Shape;223;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no backsies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State Spaces</a:t>
            </a:r>
            <a:endParaRPr/>
          </a:p>
        </p:txBody>
      </p:sp>
      <p:sp>
        <p:nvSpPr>
          <p:cNvPr id="229" name="Google Shape;229;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30" name="Google Shape;230;p37"/>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31" name="Google Shape;231;p37"/>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37" name="Google Shape;237;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lang="en"/>
              <a:t>Nodes correspond to paths in state space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43" name="Google Shape;24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terminates when a goal node is chosen for expansion</a:t>
            </a:r>
            <a:endParaRPr/>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49" name="Google Shape;249;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FIFO </a:t>
            </a:r>
            <a:r>
              <a:rPr lang="en"/>
              <a:t>queue as frontier</a:t>
            </a:r>
            <a:endParaRPr/>
          </a:p>
          <a:p>
            <a:pPr indent="-342900" lvl="0" marL="457200" rtl="0" algn="l">
              <a:spcBef>
                <a:spcPts val="0"/>
              </a:spcBef>
              <a:spcAft>
                <a:spcPts val="0"/>
              </a:spcAft>
              <a:buSzPts val="1800"/>
              <a:buChar char="●"/>
            </a:pPr>
            <a:r>
              <a:rPr b="1" lang="en"/>
              <a:t>Depth-first search</a:t>
            </a:r>
            <a:r>
              <a:rPr lang="en"/>
              <a:t>: use a LIFO stack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55" name="Google Shape;255;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61" name="Google Shape;261;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67" name="Google Shape;267;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73" name="Google Shape;273;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284" name="Google Shape;284;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lang="en"/>
              <a:t>The enemy also gets a vote, and no battle plan survives contact with enemy</a:t>
            </a:r>
            <a:endParaRPr/>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290" name="Google Shape;290;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two agents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in theory fully solvable, in practice is not</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296" name="Google Shape;296;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02" name="Google Shape;302;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08" name="Google Shape;308;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14" name="Google Shape;314;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In poker, against player who folds too often, bluff more than optimally; against a wild bluffer, play more conservatively</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20" name="Google Shape;320;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26" name="Google Shape;326;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32" name="Google Shape;332;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38" name="Google Shape;338;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44" name="Google Shape;344;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"Each player just gets a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50" name="Google Shape;350;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356" name="Google Shape;356;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362" name="Google Shape;362;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 Games</a:t>
            </a:r>
            <a:endParaRPr/>
          </a:p>
        </p:txBody>
      </p:sp>
      <p:sp>
        <p:nvSpPr>
          <p:cNvPr id="368" name="Google Shape;368;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374" name="Google Shape;374;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380" name="Google Shape;380;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they say</a:t>
            </a:r>
            <a:endParaRPr/>
          </a:p>
          <a:p>
            <a:pPr indent="0" lvl="0" marL="45720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391" name="Google Shape;391;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397" name="Google Shape;397;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03" name="Google Shape;403;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09" name="Google Shape;409;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15" name="Google Shape;415;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21" name="Google Shape;421;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27" name="Google Shape;427;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33" name="Google Shape;433;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39" name="Google Shape;439;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445" name="Google Shape;445;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451" name="Google Shape;451;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457" name="Google Shape;457;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468" name="Google Shape;468;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(directly observable)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474" name="Google Shape;474;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formal properties of that sentence that could affect mechanistic inference</a:t>
            </a:r>
            <a:endParaRPr/>
          </a:p>
          <a:p>
            <a:pPr indent="-342900" lvl="0" marL="457200" rtl="0" algn="l">
              <a:spcBef>
                <a:spcPts val="0"/>
              </a:spcBef>
              <a:spcAft>
                <a:spcPts val="0"/>
              </a:spcAft>
              <a:buSzPts val="1800"/>
              <a:buChar char="●"/>
            </a:pPr>
            <a:r>
              <a:rPr lang="en"/>
              <a:t>If you agree that sentences "All men are mortal" and "Socrates is mortal" entail the sentence "Socrates is mortal", then you should agree that the sentences "All foo are bar" and "Xyb123 is foo" entail "Xyb123 is bar"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480" name="Google Shape;480;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not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486" name="Google Shape;486;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syntactic sugar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492" name="Google Shape;492;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lang="en"/>
              <a:t>Rules of inference can't themselves be sentences in logic, otherwise we will get turtles all the way down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498" name="Google Shape;498;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degree of belief in it can vary in range [0, 1]</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504" name="Google Shape;504;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510" name="Google Shape;510;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516" name="Google Shape;516;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522" name="Google Shape;522;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Horn Clauses</a:t>
            </a:r>
            <a:endParaRPr/>
          </a:p>
        </p:txBody>
      </p:sp>
      <p:sp>
        <p:nvSpPr>
          <p:cNvPr id="528" name="Google Shape;528;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Disjunctive normal form is implicative normal form rewritten using or</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(B ⋀ C ⇒ A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534" name="Google Shape;534;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540" name="Google Shape;540;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and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546" name="Google Shape;546;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552" name="Google Shape;552;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558" name="Google Shape;558;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share colour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564" name="Google Shape;564;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570" name="Google Shape;570;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576" name="Google Shape;576;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582" name="Google Shape;582;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588" name="Google Shape;588;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594" name="Google Shape;594;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600" name="Google Shape;600;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constructive proofs</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611" name="Google Shape;611;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617" name="Google Shape;617;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623" name="Google Shape;623;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(x </a:t>
            </a:r>
            <a:r>
              <a:rPr lang="en"/>
              <a:t>≠ y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x </a:t>
            </a:r>
            <a:r>
              <a:rPr lang="en"/>
              <a:t>≠ y</a:t>
            </a:r>
            <a:br>
              <a:rPr lang="en"/>
            </a:br>
            <a:endParaRPr>
              <a:solidFill>
                <a:srgbClr val="000000"/>
              </a:solidFill>
              <a:highlight>
                <a:schemeClr val="lt1"/>
              </a:highligh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629" name="Google Shape;629;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635" name="Google Shape;635;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x = y</a:t>
            </a:r>
            <a:endParaRPr/>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x ≠ y ⋀ </a:t>
            </a:r>
            <a:r>
              <a:rPr lang="en"/>
              <a:t>∀ </a:t>
            </a:r>
            <a:r>
              <a:rPr i="1" lang="en"/>
              <a:t>z</a:t>
            </a:r>
            <a:r>
              <a:rPr lang="en"/>
              <a:t>: (z = x ∨ z = y)</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641" name="Google Shape;641;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world can also contain objects for which no possible term refers to!</a:t>
            </a:r>
            <a:endParaRPr/>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647" name="Google Shape;647;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a:t>
            </a:r>
            <a:r>
              <a:rPr lang="en"/>
              <a:t>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p:txBody>
      </p:sp>
      <p:sp>
        <p:nvSpPr>
          <p:cNvPr id="648" name="Google Shape;648;p107"/>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654" name="Google Shape;654;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660" name="Google Shape;660;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666" name="Google Shape;666;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672" name="Google Shape;672;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