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17.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Lst>
  <p:sldSz cy="5143500" cx="9144000"/>
  <p:notesSz cx="6858000" cy="9144000"/>
  <p:embeddedFontLst>
    <p:embeddedFont>
      <p:font typeface="Roboto"/>
      <p:regular r:id="rId334"/>
      <p:bold r:id="rId335"/>
      <p:italic r:id="rId336"/>
      <p:boldItalic r:id="rId3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93AA3A-BFC4-43F8-8F28-05597942B054}">
  <a:tblStyle styleId="{9893AA3A-BFC4-43F8-8F28-05597942B0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337" Type="http://schemas.openxmlformats.org/officeDocument/2006/relationships/font" Target="fonts/Roboto-boldItalic.fntdata"/><Relationship Id="rId215" Type="http://schemas.openxmlformats.org/officeDocument/2006/relationships/slide" Target="slides/slide209.xml"/><Relationship Id="rId336" Type="http://schemas.openxmlformats.org/officeDocument/2006/relationships/font" Target="fonts/Roboto-italic.fntdata"/><Relationship Id="rId214" Type="http://schemas.openxmlformats.org/officeDocument/2006/relationships/slide" Target="slides/slide208.xml"/><Relationship Id="rId335" Type="http://schemas.openxmlformats.org/officeDocument/2006/relationships/font" Target="fonts/Roboto-bold.fntdata"/><Relationship Id="rId219" Type="http://schemas.openxmlformats.org/officeDocument/2006/relationships/slide" Target="slides/slide213.xml"/><Relationship Id="rId218" Type="http://schemas.openxmlformats.org/officeDocument/2006/relationships/slide" Target="slides/slide212.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font" Target="fonts/Roboto-regular.fntdata"/><Relationship Id="rId212" Type="http://schemas.openxmlformats.org/officeDocument/2006/relationships/slide" Target="slides/slide206.xml"/><Relationship Id="rId333" Type="http://schemas.openxmlformats.org/officeDocument/2006/relationships/slide" Target="slides/slide327.xml"/><Relationship Id="rId211" Type="http://schemas.openxmlformats.org/officeDocument/2006/relationships/slide" Target="slides/slide205.xml"/><Relationship Id="rId332" Type="http://schemas.openxmlformats.org/officeDocument/2006/relationships/slide" Target="slides/slide326.xml"/><Relationship Id="rId210" Type="http://schemas.openxmlformats.org/officeDocument/2006/relationships/slide" Target="slides/slide204.xml"/><Relationship Id="rId331" Type="http://schemas.openxmlformats.org/officeDocument/2006/relationships/slide" Target="slides/slide325.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f046702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f046702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f046702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f046702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f046702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f046702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f0467026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f0467026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f0467026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f0467026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f02a4ba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f02a4ba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fd796b69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fd796b69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fd796b6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fd796b6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fd796b6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fd796b6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fd796b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fd796b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fd796b6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fd796b6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fd796b6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fd796b6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64971d8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64971d8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040bf7e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2040bf7e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2264b1493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2264b1493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264b1493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264b1493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020228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020228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0202286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20202286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20077faee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20077faee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0077faee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0077faee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0077faee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0077faee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0077faee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0077faee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221c6045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221c6045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040bf7e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040bf7e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040bf7e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040bf7e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202022867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202022867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040bf7e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040bf7e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040bf7ed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040bf7ed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040bf7ed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040bf7ed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2040bf7ed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2040bf7ed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21c6045c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21c6045c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221c6045c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221c6045c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1f9bea3e3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1f9bea3e3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0077fae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20077fae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20077faee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20077faee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0077faee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0077faee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f9bea3e3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1f9bea3e3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2264b1493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2264b1493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2264b1493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2264b1493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2264b1493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2264b1493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2264b14932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2264b14932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2264b1493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2264b1493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2264b1493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2264b1493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2264b1493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2264b1493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228a10d1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228a10d1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28a10d1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228a10d1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264b1493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264b1493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2264b1493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2264b1493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2264b1493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2264b1493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2264b14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2264b149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2264b1493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2264b1493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264b1493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2264b1493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22c3b856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22c3b856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229e80f7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229e80f7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229e80f77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229e80f77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229e80f7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229e80f7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21442c9c4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21442c9c4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21442c9c4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21442c9c4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2c3b856b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2c3b856b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2c3b856b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2c3b856b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22c3b856b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22c3b856b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4" name="Shape 2054"/>
        <p:cNvGrpSpPr/>
        <p:nvPr/>
      </p:nvGrpSpPr>
      <p:grpSpPr>
        <a:xfrm>
          <a:off x="0" y="0"/>
          <a:ext cx="0" cy="0"/>
          <a:chOff x="0" y="0"/>
          <a:chExt cx="0" cy="0"/>
        </a:xfrm>
      </p:grpSpPr>
      <p:sp>
        <p:nvSpPr>
          <p:cNvPr id="2055" name="Google Shape;2055;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6" name="Google Shape;2056;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8" name="Google Shape;2068;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408e11d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408e11d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f02a4ba2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f02a4ba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2248f27f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2248f27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2248f27f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2248f27f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4.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8.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1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0.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2.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5.jp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7.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9.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 Id="rId3" Type="http://schemas.openxmlformats.org/officeDocument/2006/relationships/image" Target="../media/image18.pn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 Id="rId3" Type="http://schemas.openxmlformats.org/officeDocument/2006/relationships/image" Target="../media/image17.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 Id="rId3" Type="http://schemas.openxmlformats.org/officeDocument/2006/relationships/image" Target="../media/image14.jpg"/></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 Id="rId3" Type="http://schemas.openxmlformats.org/officeDocument/2006/relationships/image" Target="../media/image2.jp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 Id="rId3" Type="http://schemas.openxmlformats.org/officeDocument/2006/relationships/image" Target="../media/image16.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 Id="rId3" Type="http://schemas.openxmlformats.org/officeDocument/2006/relationships/image" Target="../media/image20.png"/></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January 13,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89" name="Google Shape;689;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95" name="Google Shape;695;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701" name="Google Shape;701;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t>
            </a:r>
            <a:r>
              <a:rPr lang="en">
                <a:latin typeface="Consolas"/>
                <a:ea typeface="Consolas"/>
                <a:cs typeface="Consolas"/>
                <a:sym typeface="Consolas"/>
              </a:rPr>
              <a:t>append(L1, L2, L3)</a:t>
            </a:r>
            <a:r>
              <a:rPr lang="en"/>
              <a:t>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707" name="Google Shape;707;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713" name="Google Shape;713;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7"/>
          <p:cNvSpPr txBox="1"/>
          <p:nvPr>
            <p:ph type="title"/>
          </p:nvPr>
        </p:nvSpPr>
        <p:spPr>
          <a:xfrm>
            <a:off x="389200" y="410000"/>
            <a:ext cx="8565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719" name="Google Shape;719;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725" name="Google Shape;725;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31" name="Google Shape;731;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37" name="Google Shape;737;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43" name="Google Shape;743;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some later pronoun refers to</a:t>
            </a:r>
            <a:endParaRPr/>
          </a:p>
          <a:p>
            <a:pPr indent="-342900" lvl="0" marL="457200" rtl="0" algn="l">
              <a:spcBef>
                <a:spcPts val="0"/>
              </a:spcBef>
              <a:spcAft>
                <a:spcPts val="0"/>
              </a:spcAft>
              <a:buSzPts val="1800"/>
              <a:buChar char="●"/>
            </a:pPr>
            <a:r>
              <a:rPr lang="en"/>
              <a:t>"I threw the hammer at the </a:t>
            </a:r>
            <a:r>
              <a:rPr b="1" lang="en"/>
              <a:t>mirror</a:t>
            </a:r>
            <a:r>
              <a:rPr lang="en"/>
              <a:t>, and </a:t>
            </a:r>
            <a:r>
              <a:rPr b="1" lang="en"/>
              <a:t>it</a:t>
            </a:r>
            <a:r>
              <a:rPr lang="en"/>
              <a:t> smashed to pieces."</a:t>
            </a:r>
            <a:endParaRPr/>
          </a:p>
          <a:p>
            <a:pPr indent="-342900" lvl="0" marL="457200" rtl="0" algn="l">
              <a:spcBef>
                <a:spcPts val="0"/>
              </a:spcBef>
              <a:spcAft>
                <a:spcPts val="0"/>
              </a:spcAft>
              <a:buSzPts val="1800"/>
              <a:buChar char="●"/>
            </a:pPr>
            <a:r>
              <a:rPr lang="en"/>
              <a:t>"I threw the </a:t>
            </a:r>
            <a:r>
              <a:rPr b="1" lang="en"/>
              <a:t>glass</a:t>
            </a:r>
            <a:r>
              <a:rPr lang="en"/>
              <a:t> at the wall, and </a:t>
            </a:r>
            <a:r>
              <a:rPr b="1" lang="en"/>
              <a:t>it</a:t>
            </a:r>
            <a:r>
              <a:rPr lang="en"/>
              <a: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Ordinary Recursion in Java</a:t>
            </a:r>
            <a:endParaRPr/>
          </a:p>
        </p:txBody>
      </p:sp>
      <p:sp>
        <p:nvSpPr>
          <p:cNvPr id="749" name="Google Shape;74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if(n &lt; 2) { return 1; }</a:t>
            </a:r>
            <a:br>
              <a:rPr lang="en">
                <a:latin typeface="Consolas"/>
                <a:ea typeface="Consolas"/>
                <a:cs typeface="Consolas"/>
                <a:sym typeface="Consolas"/>
              </a:rPr>
            </a:br>
            <a:r>
              <a:rPr lang="en">
                <a:latin typeface="Consolas"/>
                <a:ea typeface="Consolas"/>
                <a:cs typeface="Consolas"/>
                <a:sym typeface="Consolas"/>
              </a:rPr>
              <a:t>		else { return n * factorial(n-1); }</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The recursive call in the second line of this method is not </a:t>
            </a:r>
            <a:r>
              <a:rPr b="1" lang="en"/>
              <a:t>tail recursive</a:t>
            </a:r>
            <a:r>
              <a:rPr lang="en"/>
              <a:t>, since multiplication takes place after the recursive call</a:t>
            </a:r>
            <a:endParaRPr/>
          </a:p>
          <a:p>
            <a:pPr indent="-342900" lvl="0" marL="457200" rtl="0" algn="l">
              <a:spcBef>
                <a:spcPts val="0"/>
              </a:spcBef>
              <a:spcAft>
                <a:spcPts val="0"/>
              </a:spcAft>
              <a:buSzPts val="1800"/>
              <a:buChar char="●"/>
            </a:pPr>
            <a:r>
              <a:rPr lang="en"/>
              <a:t>Need one stack frame per recursion level, since the method needs to remember the current value of </a:t>
            </a:r>
            <a:r>
              <a:rPr lang="en">
                <a:latin typeface="Consolas"/>
                <a:ea typeface="Consolas"/>
                <a:cs typeface="Consolas"/>
                <a:sym typeface="Consolas"/>
              </a:rPr>
              <a:t>n</a:t>
            </a:r>
            <a:r>
              <a:rPr lang="en"/>
              <a:t> at each recursion level</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Java</a:t>
            </a:r>
            <a:endParaRPr/>
          </a:p>
        </p:txBody>
      </p:sp>
      <p:sp>
        <p:nvSpPr>
          <p:cNvPr id="755" name="Google Shape;75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 an extra </a:t>
            </a:r>
            <a:r>
              <a:rPr b="1" lang="en"/>
              <a:t>accumulator</a:t>
            </a:r>
            <a:r>
              <a:rPr lang="en"/>
              <a:t> parameter to enable tail recursion</a:t>
            </a:r>
            <a:endParaRPr/>
          </a:p>
          <a:p>
            <a:pPr indent="0" lvl="0" marL="0" rtl="0" algn="l">
              <a:spcBef>
                <a:spcPts val="120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return</a:t>
            </a:r>
            <a:r>
              <a:rPr lang="en">
                <a:latin typeface="Consolas"/>
                <a:ea typeface="Consolas"/>
                <a:cs typeface="Consolas"/>
                <a:sym typeface="Consolas"/>
              </a:rPr>
              <a:t> factorial(n, 1);</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en">
                <a:latin typeface="Consolas"/>
                <a:ea typeface="Consolas"/>
                <a:cs typeface="Consolas"/>
                <a:sym typeface="Consolas"/>
              </a:rPr>
              <a:t>private int factorial(int n, int acc) {</a:t>
            </a:r>
            <a:br>
              <a:rPr lang="en">
                <a:latin typeface="Consolas"/>
                <a:ea typeface="Consolas"/>
                <a:cs typeface="Consolas"/>
                <a:sym typeface="Consolas"/>
              </a:rPr>
            </a:br>
            <a:r>
              <a:rPr lang="en">
                <a:latin typeface="Consolas"/>
                <a:ea typeface="Consolas"/>
                <a:cs typeface="Consolas"/>
                <a:sym typeface="Consolas"/>
              </a:rPr>
              <a:t>	if(n &lt; 2) { return acc; }</a:t>
            </a:r>
            <a:br>
              <a:rPr lang="en">
                <a:latin typeface="Consolas"/>
                <a:ea typeface="Consolas"/>
                <a:cs typeface="Consolas"/>
                <a:sym typeface="Consolas"/>
              </a:rPr>
            </a:br>
            <a:r>
              <a:rPr lang="en">
                <a:latin typeface="Consolas"/>
                <a:ea typeface="Consolas"/>
                <a:cs typeface="Consolas"/>
                <a:sym typeface="Consolas"/>
              </a:rPr>
              <a:t>	return factorial(n-1, acc*n);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Prolog</a:t>
            </a:r>
            <a:endParaRPr/>
          </a:p>
        </p:txBody>
      </p:sp>
      <p:sp>
        <p:nvSpPr>
          <p:cNvPr id="761" name="Google Shape;76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rule is </a:t>
            </a:r>
            <a:r>
              <a:rPr b="1" lang="en"/>
              <a:t>tail recursive</a:t>
            </a:r>
            <a:r>
              <a:rPr lang="en"/>
              <a:t>, if the recursive query of that same predicate is the last term in the body of the rule, and all previous terms in the rule are (semi)deterministic so that they can't leave any choice points behind them</a:t>
            </a:r>
            <a:endParaRPr/>
          </a:p>
          <a:p>
            <a:pPr indent="-342900" lvl="0" marL="457200" rtl="0" algn="l">
              <a:spcBef>
                <a:spcPts val="0"/>
              </a:spcBef>
              <a:spcAft>
                <a:spcPts val="0"/>
              </a:spcAft>
              <a:buSzPts val="1800"/>
              <a:buChar char="●"/>
            </a:pPr>
            <a:r>
              <a:rPr lang="en"/>
              <a:t>Same as in imperative languages, Prolog can recycle the current stack frame</a:t>
            </a:r>
            <a:endParaRPr/>
          </a:p>
          <a:p>
            <a:pPr indent="-342900" lvl="0" marL="457200" rtl="0" algn="l">
              <a:spcBef>
                <a:spcPts val="0"/>
              </a:spcBef>
              <a:spcAft>
                <a:spcPts val="0"/>
              </a:spcAft>
              <a:buSzPts val="1800"/>
              <a:buChar char="●"/>
            </a:pPr>
            <a:r>
              <a:rPr lang="en"/>
              <a:t>Converting predicate to tail recursion a mechanistic 3-step process</a:t>
            </a:r>
            <a:endParaRPr/>
          </a:p>
          <a:p>
            <a:pPr indent="-342900" lvl="0" marL="457200" rtl="0" algn="l">
              <a:spcBef>
                <a:spcPts val="0"/>
              </a:spcBef>
              <a:spcAft>
                <a:spcPts val="0"/>
              </a:spcAft>
              <a:buSzPts val="1800"/>
              <a:buChar char="●"/>
            </a:pPr>
            <a:r>
              <a:rPr lang="en"/>
              <a:t>Step 1: Have the predicate call extended predicate with state arguments</a:t>
            </a:r>
            <a:endParaRPr/>
          </a:p>
          <a:p>
            <a:pPr indent="-342900" lvl="0" marL="457200" rtl="0" algn="l">
              <a:spcBef>
                <a:spcPts val="0"/>
              </a:spcBef>
              <a:spcAft>
                <a:spcPts val="0"/>
              </a:spcAft>
              <a:buSzPts val="1800"/>
              <a:buChar char="●"/>
            </a:pPr>
            <a:r>
              <a:rPr lang="en"/>
              <a:t>Step 2: Rule for base case to unify result variable</a:t>
            </a:r>
            <a:endParaRPr/>
          </a:p>
          <a:p>
            <a:pPr indent="-342900" lvl="0" marL="457200" rtl="0" algn="l">
              <a:spcBef>
                <a:spcPts val="0"/>
              </a:spcBef>
              <a:spcAft>
                <a:spcPts val="0"/>
              </a:spcAft>
              <a:buSzPts val="1800"/>
              <a:buChar char="●"/>
            </a:pPr>
            <a:r>
              <a:rPr lang="en"/>
              <a:t>Step 3: For general case, calculate the new state arguments from previous, and finish with tail recursive call to go to the next round</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67" name="Google Shape;767;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Logic Programming</a:t>
            </a:r>
            <a:endParaRPr/>
          </a:p>
        </p:txBody>
      </p:sp>
      <p:sp>
        <p:nvSpPr>
          <p:cNvPr id="773" name="Google Shape;773;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Ordinary Prolog variables are either unbound, or bound to a term</a:t>
            </a:r>
            <a:endParaRPr/>
          </a:p>
          <a:p>
            <a:pPr indent="-342900" lvl="0" marL="457200" rtl="0" algn="l">
              <a:spcBef>
                <a:spcPts val="0"/>
              </a:spcBef>
              <a:spcAft>
                <a:spcPts val="0"/>
              </a:spcAft>
              <a:buSzPts val="1800"/>
              <a:buChar char="●"/>
            </a:pPr>
            <a:r>
              <a:rPr lang="en"/>
              <a:t>Represented in memory as pointers, null pointer for </a:t>
            </a:r>
            <a:r>
              <a:rPr lang="en"/>
              <a:t>unbound</a:t>
            </a:r>
            <a:r>
              <a:rPr lang="en"/>
              <a:t> variable</a:t>
            </a:r>
            <a:endParaRPr/>
          </a:p>
          <a:p>
            <a:pPr indent="-342900" lvl="0" marL="457200" rtl="0" algn="l">
              <a:spcBef>
                <a:spcPts val="0"/>
              </a:spcBef>
              <a:spcAft>
                <a:spcPts val="0"/>
              </a:spcAft>
              <a:buSzPts val="1800"/>
              <a:buChar char="●"/>
            </a:pPr>
            <a:r>
              <a:rPr lang="en"/>
              <a:t>Forces the programmer to arrange rule logic so that variables will be bound to concrete integer values before any arithmetic is performed on them</a:t>
            </a:r>
            <a:endParaRPr/>
          </a:p>
          <a:p>
            <a:pPr indent="-342900" lvl="0" marL="457200" rtl="0" algn="l">
              <a:spcBef>
                <a:spcPts val="0"/>
              </a:spcBef>
              <a:spcAft>
                <a:spcPts val="0"/>
              </a:spcAft>
              <a:buSzPts val="1800"/>
              <a:buChar char="●"/>
            </a:pPr>
            <a:r>
              <a:rPr lang="en"/>
              <a:t>Not as flexible as logic programming could theoretically be, we want more!</a:t>
            </a:r>
            <a:endParaRPr/>
          </a:p>
          <a:p>
            <a:pPr indent="-342900" lvl="0" marL="457200" rtl="0" algn="l">
              <a:spcBef>
                <a:spcPts val="0"/>
              </a:spcBef>
              <a:spcAft>
                <a:spcPts val="0"/>
              </a:spcAft>
              <a:buSzPts val="1800"/>
              <a:buChar char="●"/>
            </a:pPr>
            <a:r>
              <a:rPr b="1" lang="en"/>
              <a:t>Constraint logic programming</a:t>
            </a:r>
            <a:r>
              <a:rPr lang="en"/>
              <a:t> standard library extension allows a set of </a:t>
            </a:r>
            <a:r>
              <a:rPr b="1" lang="en"/>
              <a:t>lazy constraints</a:t>
            </a:r>
            <a:r>
              <a:rPr lang="en"/>
              <a:t> to be attached to each variable</a:t>
            </a:r>
            <a:endParaRPr/>
          </a:p>
          <a:p>
            <a:pPr indent="-342900" lvl="0" marL="457200" rtl="0" algn="l">
              <a:spcBef>
                <a:spcPts val="0"/>
              </a:spcBef>
              <a:spcAft>
                <a:spcPts val="0"/>
              </a:spcAft>
              <a:buSzPts val="1800"/>
              <a:buChar char="●"/>
            </a:pPr>
            <a:r>
              <a:rPr lang="en"/>
              <a:t>When top-level query succeeds, lazy constraints are echoed</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a:t>
            </a:r>
            <a:r>
              <a:rPr lang="en"/>
              <a:t> Logic Programming Operators</a:t>
            </a:r>
            <a:endParaRPr/>
          </a:p>
        </p:txBody>
      </p:sp>
      <p:sp>
        <p:nvSpPr>
          <p:cNvPr id="779" name="Google Shape;779;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Equality constraint </a:t>
            </a:r>
            <a:r>
              <a:rPr lang="en">
                <a:latin typeface="Consolas"/>
                <a:ea typeface="Consolas"/>
                <a:cs typeface="Consolas"/>
                <a:sym typeface="Consolas"/>
              </a:rPr>
              <a:t>#=</a:t>
            </a:r>
            <a:r>
              <a:rPr lang="en"/>
              <a:t> is symmetric between LHS and RHS and subsumes operations </a:t>
            </a:r>
            <a:r>
              <a:rPr lang="en">
                <a:latin typeface="Consolas"/>
                <a:ea typeface="Consolas"/>
                <a:cs typeface="Consolas"/>
                <a:sym typeface="Consolas"/>
              </a:rPr>
              <a:t>is</a:t>
            </a:r>
            <a:r>
              <a:rPr lang="en"/>
              <a:t> and </a:t>
            </a:r>
            <a:r>
              <a:rPr lang="en">
                <a:latin typeface="Consolas"/>
                <a:ea typeface="Consolas"/>
                <a:cs typeface="Consolas"/>
                <a:sym typeface="Consolas"/>
              </a:rPr>
              <a:t>=:=</a:t>
            </a:r>
            <a:r>
              <a:rPr lang="en"/>
              <a:t>, internally reduces to these whenever possible</a:t>
            </a:r>
            <a:endParaRPr/>
          </a:p>
          <a:p>
            <a:pPr indent="-342900" lvl="0" marL="457200" rtl="0" algn="l">
              <a:spcBef>
                <a:spcPts val="0"/>
              </a:spcBef>
              <a:spcAft>
                <a:spcPts val="0"/>
              </a:spcAft>
              <a:buSzPts val="1800"/>
              <a:buChar char="●"/>
            </a:pPr>
            <a:r>
              <a:rPr lang="en"/>
              <a:t>For other arithmetic comparisons, lazy constraints </a:t>
            </a:r>
            <a:r>
              <a:rPr lang="en">
                <a:latin typeface="Consolas"/>
                <a:ea typeface="Consolas"/>
                <a:cs typeface="Consolas"/>
                <a:sym typeface="Consolas"/>
              </a:rPr>
              <a:t>#&lt;</a:t>
            </a:r>
            <a:r>
              <a:rPr lang="en"/>
              <a:t>, </a:t>
            </a:r>
            <a:r>
              <a:rPr lang="en">
                <a:latin typeface="Consolas"/>
                <a:ea typeface="Consolas"/>
                <a:cs typeface="Consolas"/>
                <a:sym typeface="Consolas"/>
              </a:rPr>
              <a:t>#&gt;=</a:t>
            </a:r>
            <a:r>
              <a:rPr lang="en"/>
              <a:t> etc.</a:t>
            </a:r>
            <a:endParaRPr/>
          </a:p>
          <a:p>
            <a:pPr indent="-342900" lvl="0" marL="457200" rtl="0" algn="l">
              <a:spcBef>
                <a:spcPts val="0"/>
              </a:spcBef>
              <a:spcAft>
                <a:spcPts val="0"/>
              </a:spcAft>
              <a:buSzPts val="1800"/>
              <a:buChar char="●"/>
            </a:pPr>
            <a:r>
              <a:rPr lang="en"/>
              <a:t>Lazy constraints are automatically propagated during program execution, and trigger backtracking as soon as they become impossible to satisfy</a:t>
            </a:r>
            <a:endParaRPr/>
          </a:p>
          <a:p>
            <a:pPr indent="-342900" lvl="0" marL="457200" rtl="0" algn="l">
              <a:spcBef>
                <a:spcPts val="0"/>
              </a:spcBef>
              <a:spcAft>
                <a:spcPts val="0"/>
              </a:spcAft>
              <a:buSzPts val="1800"/>
              <a:buChar char="●"/>
            </a:pPr>
            <a:r>
              <a:rPr lang="en"/>
              <a:t>Predicates </a:t>
            </a:r>
            <a:r>
              <a:rPr lang="en">
                <a:latin typeface="Consolas"/>
                <a:ea typeface="Consolas"/>
                <a:cs typeface="Consolas"/>
                <a:sym typeface="Consolas"/>
              </a:rPr>
              <a:t>indomain/1</a:t>
            </a:r>
            <a:r>
              <a:rPr lang="en"/>
              <a:t> and </a:t>
            </a:r>
            <a:r>
              <a:rPr lang="en">
                <a:latin typeface="Consolas"/>
                <a:ea typeface="Consolas"/>
                <a:cs typeface="Consolas"/>
                <a:sym typeface="Consolas"/>
              </a:rPr>
              <a:t>labelling/2</a:t>
            </a:r>
            <a:r>
              <a:rPr lang="en"/>
              <a:t> can be used to iterate through all possible values of lazily constrained variables, essentially turning these variables back into ordinary Prolog variables when needed</a:t>
            </a:r>
            <a:endParaRPr/>
          </a:p>
          <a:p>
            <a:pPr indent="-342900" lvl="0" marL="457200" rtl="0" algn="l">
              <a:spcBef>
                <a:spcPts val="0"/>
              </a:spcBef>
              <a:spcAft>
                <a:spcPts val="0"/>
              </a:spcAft>
              <a:buSzPts val="1800"/>
              <a:buChar char="●"/>
            </a:pPr>
            <a:r>
              <a:rPr lang="en"/>
              <a:t>Require the constrained domain to be finite, though</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Limerick About Prolog, As Written by ChatGPT</a:t>
            </a:r>
            <a:endParaRPr/>
          </a:p>
        </p:txBody>
      </p:sp>
      <p:sp>
        <p:nvSpPr>
          <p:cNvPr id="785" name="Google Shape;785;p128"/>
          <p:cNvSpPr txBox="1"/>
          <p:nvPr>
            <p:ph idx="1" type="body"/>
          </p:nvPr>
        </p:nvSpPr>
        <p:spPr>
          <a:xfrm>
            <a:off x="1426825" y="1432200"/>
            <a:ext cx="5977500" cy="22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There once was a language called Prolog,</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Its rules and queries, oh so cogent.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 made programmers shout,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"This language is what it's about!"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A joy to code with, no need to cogitate.</a:t>
            </a:r>
            <a:endParaRPr sz="20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2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96" name="Google Shape;79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a:t>
            </a:r>
            <a:r>
              <a:rPr b="1" lang="en"/>
              <a:t>directly observable</a:t>
            </a:r>
            <a:r>
              <a:rPr lang="en"/>
              <a:t>)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1"/>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802" name="Google Shape;80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a:t>
            </a:r>
            <a:r>
              <a:rPr b="1" lang="en"/>
              <a:t>formal</a:t>
            </a:r>
            <a:r>
              <a:rPr lang="en"/>
              <a:t> properties of that sentence that could affect mechanistic inference</a:t>
            </a:r>
            <a:endParaRPr/>
          </a:p>
          <a:p>
            <a:pPr indent="-342900" lvl="0" marL="457200" rtl="0" algn="l">
              <a:spcBef>
                <a:spcPts val="0"/>
              </a:spcBef>
              <a:spcAft>
                <a:spcPts val="0"/>
              </a:spcAft>
              <a:buSzPts val="1800"/>
              <a:buChar char="●"/>
            </a:pPr>
            <a:r>
              <a:rPr lang="en"/>
              <a:t>If you agree that sentences "</a:t>
            </a:r>
            <a:r>
              <a:rPr b="1" lang="en"/>
              <a:t>All men are mortal</a:t>
            </a:r>
            <a:r>
              <a:rPr lang="en"/>
              <a:t>" and "</a:t>
            </a:r>
            <a:r>
              <a:rPr b="1" lang="en"/>
              <a:t>Socrates is a man</a:t>
            </a:r>
            <a:r>
              <a:rPr lang="en"/>
              <a:t>" entail the sentence "</a:t>
            </a:r>
            <a:r>
              <a:rPr b="1" lang="en"/>
              <a:t>Socrates is mortal</a:t>
            </a:r>
            <a:r>
              <a:rPr lang="en"/>
              <a:t>", then you should agree that the sentences "</a:t>
            </a:r>
            <a:r>
              <a:rPr b="1" lang="en"/>
              <a:t>All foo are bar</a:t>
            </a:r>
            <a:r>
              <a:rPr lang="en"/>
              <a:t>" and "</a:t>
            </a:r>
            <a:r>
              <a:rPr b="1" lang="en"/>
              <a:t>Xyb123 is foo</a:t>
            </a:r>
            <a:r>
              <a:rPr lang="en"/>
              <a:t>" entail "</a:t>
            </a:r>
            <a:r>
              <a:rPr b="1" lang="en"/>
              <a:t>Xyb123 is bar</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808" name="Google Shape;808;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a:t>
            </a:r>
            <a:r>
              <a:rPr b="1" lang="en"/>
              <a:t>not</a:t>
            </a:r>
            <a:r>
              <a:rPr lang="en"/>
              <a: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814" name="Google Shape;814;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a:t>
            </a:r>
            <a:r>
              <a:rPr b="1" lang="en"/>
              <a:t>syntactic sugar</a:t>
            </a:r>
            <a:r>
              <a:rPr lang="en"/>
              <a:t>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820" name="Google Shape;820;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b="1" lang="en"/>
              <a:t>Rules of inference can't themselves be logic sentences</a:t>
            </a:r>
            <a:endParaRPr b="1"/>
          </a:p>
          <a:p>
            <a:pPr indent="-342900" lvl="0" marL="457200" rtl="0" algn="l">
              <a:spcBef>
                <a:spcPts val="0"/>
              </a:spcBef>
              <a:spcAft>
                <a:spcPts val="0"/>
              </a:spcAft>
              <a:buSzPts val="1800"/>
              <a:buChar char="●"/>
            </a:pPr>
            <a:r>
              <a:rPr lang="en"/>
              <a:t>Otherwise we will get turtles all the way down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826" name="Google Shape;826;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a:t>
            </a:r>
            <a:r>
              <a:rPr b="1" lang="en"/>
              <a:t>degree of belief</a:t>
            </a:r>
            <a:r>
              <a:rPr lang="en"/>
              <a:t> in it can vary in range [0, 1]</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832" name="Google Shape;832;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a:t>
            </a:r>
            <a:r>
              <a:rPr b="1" lang="en"/>
              <a:t>logically equivalent</a:t>
            </a:r>
            <a:r>
              <a:rPr lang="en"/>
              <a: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838" name="Google Shape;838;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fully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844" name="Google Shape;844;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850" name="Google Shape;850;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Might actually be more appropriately called "logic of fuzziness"</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Disjunctive Normal Form and Horn Clauses</a:t>
            </a:r>
            <a:endParaRPr/>
          </a:p>
        </p:txBody>
      </p:sp>
      <p:sp>
        <p:nvSpPr>
          <p:cNvPr id="856" name="Google Shape;856;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implicative normal form rewritten using ∨</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a:t>
            </a:r>
            <a:r>
              <a:rPr i="1" lang="en"/>
              <a:t>B</a:t>
            </a:r>
            <a:r>
              <a:rPr lang="en"/>
              <a:t> ⋀ </a:t>
            </a:r>
            <a:r>
              <a:rPr i="1" lang="en"/>
              <a:t>C</a:t>
            </a:r>
            <a:r>
              <a:rPr lang="en"/>
              <a:t> ⇒ </a:t>
            </a:r>
            <a:r>
              <a:rPr i="1" lang="en"/>
              <a:t>A</a:t>
            </a:r>
            <a:r>
              <a:rPr lang="en"/>
              <a:t>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862" name="Google Shape;862;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use of </a:t>
            </a:r>
            <a:r>
              <a:rPr b="1" lang="en"/>
              <a:t>distributive laws</a:t>
            </a:r>
            <a:r>
              <a:rPr lang="en"/>
              <a:t>,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68" name="Google Shape;868;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a:r>
            <a:r>
              <a:rPr b="1" lang="en"/>
              <a:t>at most three literals</a:t>
            </a:r>
            <a:r>
              <a:rPr lang="en"/>
              <a:t>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74" name="Google Shape;874;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80" name="Google Shape;880;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b="1" lang="en"/>
              <a:t>The original decision problem has a solution iff this formula is satisfiable</a:t>
            </a:r>
            <a:endParaRPr b="1"/>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86" name="Google Shape;886;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clause (</a:t>
            </a:r>
            <a:r>
              <a:rPr i="1" lang="en"/>
              <a:t>C</a:t>
            </a:r>
            <a:r>
              <a:rPr baseline="-25000" i="1" lang="en"/>
              <a:t>uc</a:t>
            </a:r>
            <a:r>
              <a:rPr lang="en"/>
              <a:t> ⇒ not–</a:t>
            </a:r>
            <a:r>
              <a:rPr i="1" lang="en"/>
              <a:t>C</a:t>
            </a:r>
            <a:r>
              <a:rPr baseline="-25000" i="1" lang="en"/>
              <a:t>vc</a:t>
            </a:r>
            <a:r>
              <a:rPr lang="en"/>
              <a:t>) so that nodes connected by an edge can't share colour</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92" name="Google Shape;892;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98" name="Google Shape;898;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904" name="Google Shape;904;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910" name="Google Shape;910;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916" name="Google Shape;916;p1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Diagrams</a:t>
            </a:r>
            <a:endParaRPr/>
          </a:p>
        </p:txBody>
      </p:sp>
      <p:sp>
        <p:nvSpPr>
          <p:cNvPr id="922" name="Google Shape;922;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928" name="Google Shape;928;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a:t>
            </a:r>
            <a:r>
              <a:rPr b="1" lang="en"/>
              <a:t>constructive</a:t>
            </a:r>
            <a:r>
              <a:rPr lang="en"/>
              <a:t> proofs for something being true</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5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 Logic Limitations </a:t>
            </a:r>
            <a:endParaRPr/>
          </a:p>
        </p:txBody>
      </p:sp>
      <p:sp>
        <p:nvSpPr>
          <p:cNvPr id="939" name="Google Shape;939;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propositional logic, propositions refer to individual facts in the world</a:t>
            </a:r>
            <a:endParaRPr/>
          </a:p>
          <a:p>
            <a:pPr indent="-342900" lvl="0" marL="457200" rtl="0" algn="l">
              <a:spcBef>
                <a:spcPts val="0"/>
              </a:spcBef>
              <a:spcAft>
                <a:spcPts val="0"/>
              </a:spcAft>
              <a:buSzPts val="1800"/>
              <a:buChar char="●"/>
            </a:pPr>
            <a:r>
              <a:rPr lang="en"/>
              <a:t>To encode two separate facts "Socrates is mortal" and "Theon is mortal", need to have two separate propositions</a:t>
            </a:r>
            <a:endParaRPr/>
          </a:p>
          <a:p>
            <a:pPr indent="-342900" lvl="0" marL="457200" rtl="0" algn="l">
              <a:spcBef>
                <a:spcPts val="0"/>
              </a:spcBef>
              <a:spcAft>
                <a:spcPts val="0"/>
              </a:spcAft>
              <a:buSzPts val="1800"/>
              <a:buChar char="●"/>
            </a:pPr>
            <a:r>
              <a:rPr lang="en"/>
              <a:t>Cannot </a:t>
            </a:r>
            <a:r>
              <a:rPr b="1" lang="en"/>
              <a:t>quantify</a:t>
            </a:r>
            <a:r>
              <a:rPr lang="en"/>
              <a:t> over all relevant propositions to say "All men are mortal"</a:t>
            </a:r>
            <a:endParaRPr/>
          </a:p>
          <a:p>
            <a:pPr indent="-342900" lvl="0" marL="457200" rtl="0" algn="l">
              <a:spcBef>
                <a:spcPts val="0"/>
              </a:spcBef>
              <a:spcAft>
                <a:spcPts val="0"/>
              </a:spcAft>
              <a:buSzPts val="1800"/>
              <a:buChar char="●"/>
            </a:pPr>
            <a:r>
              <a:rPr lang="en"/>
              <a:t>Must instead write </a:t>
            </a:r>
            <a:r>
              <a:rPr lang="en"/>
              <a:t>conjunction</a:t>
            </a:r>
            <a:r>
              <a:rPr lang="en"/>
              <a:t> over all the relevant facts</a:t>
            </a:r>
            <a:endParaRPr/>
          </a:p>
          <a:p>
            <a:pPr indent="-342900" lvl="0" marL="457200" rtl="0" algn="l">
              <a:spcBef>
                <a:spcPts val="0"/>
              </a:spcBef>
              <a:spcAft>
                <a:spcPts val="0"/>
              </a:spcAft>
              <a:buSzPts val="1800"/>
              <a:buChar char="●"/>
            </a:pPr>
            <a:r>
              <a:rPr lang="en"/>
              <a:t>Would like to be able to say in one swoop </a:t>
            </a:r>
            <a:r>
              <a:rPr b="1" lang="en"/>
              <a:t>"All neighbours of a Sudoku square must have a </a:t>
            </a:r>
            <a:r>
              <a:rPr b="1" lang="en"/>
              <a:t>different</a:t>
            </a:r>
            <a:r>
              <a:rPr b="1" lang="en"/>
              <a:t> value than that square"</a:t>
            </a:r>
            <a:r>
              <a:rPr lang="en"/>
              <a:t>, instead of writing separate clauses to say this for all possible pairs of neighbouring squares</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945" name="Google Shape;945;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 </a:t>
            </a:r>
            <a:r>
              <a:rPr lang="en"/>
              <a:t>as</a:t>
            </a:r>
            <a:r>
              <a:rPr b="1" lang="en"/>
              <a:t> predicates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Quantifiers</a:t>
            </a:r>
            <a:endParaRPr/>
          </a:p>
        </p:txBody>
      </p:sp>
      <p:sp>
        <p:nvSpPr>
          <p:cNvPr id="951" name="Google Shape;951;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complementary quantifiers </a:t>
            </a:r>
            <a:r>
              <a:rPr b="1" lang="en"/>
              <a:t>for all</a:t>
            </a:r>
            <a:r>
              <a:rPr lang="en"/>
              <a:t> (</a:t>
            </a:r>
            <a:r>
              <a:rPr lang="en">
                <a:solidFill>
                  <a:srgbClr val="000000"/>
                </a:solidFill>
                <a:highlight>
                  <a:srgbClr val="FFFFFF"/>
                </a:highlight>
              </a:rPr>
              <a:t>∀</a:t>
            </a:r>
            <a:r>
              <a:rPr lang="en"/>
              <a:t>) and </a:t>
            </a:r>
            <a:r>
              <a:rPr b="1" lang="en"/>
              <a:t>exists </a:t>
            </a:r>
            <a:r>
              <a:rPr lang="en"/>
              <a:t>(</a:t>
            </a:r>
            <a:r>
              <a:rPr lang="en">
                <a:solidFill>
                  <a:srgbClr val="000000"/>
                </a:solidFill>
                <a:highlight>
                  <a:srgbClr val="FFFFFF"/>
                </a:highlight>
              </a:rPr>
              <a:t>∃)</a:t>
            </a:r>
            <a:endParaRPr/>
          </a:p>
          <a:p>
            <a:pPr indent="-342900" lvl="0" marL="457200" rtl="0" algn="l">
              <a:spcBef>
                <a:spcPts val="0"/>
              </a:spcBef>
              <a:spcAft>
                <a:spcPts val="0"/>
              </a:spcAft>
              <a:buSzPts val="1800"/>
              <a:buChar char="●"/>
            </a:pPr>
            <a:r>
              <a:rPr lang="en"/>
              <a:t>Allow us to express general truths over the space of all objects at once</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not-(∀ ​</a:t>
            </a:r>
            <a:r>
              <a:rPr i="1" lang="en">
                <a:solidFill>
                  <a:srgbClr val="000000"/>
                </a:solidFill>
                <a:highlight>
                  <a:srgbClr val="FFFFFF"/>
                </a:highlight>
              </a:rPr>
              <a:t>x</a:t>
            </a:r>
            <a:r>
              <a:rPr lang="en">
                <a:solidFill>
                  <a:srgbClr val="000000"/>
                </a:solidFill>
                <a:highlight>
                  <a:srgbClr val="FFFFFF"/>
                </a:highlight>
              </a:rPr>
              <a:t>​: P(</a:t>
            </a:r>
            <a:r>
              <a:rPr i="1" lang="en">
                <a:solidFill>
                  <a:srgbClr val="000000"/>
                </a:solidFill>
                <a:highlight>
                  <a:srgbClr val="FFFFFF"/>
                </a:highlight>
              </a:rPr>
              <a:t>x</a:t>
            </a:r>
            <a:r>
              <a:rPr lang="en">
                <a:solidFill>
                  <a:srgbClr val="000000"/>
                </a:solidFill>
                <a:highlight>
                  <a:srgbClr val="FFFFFF"/>
                </a:highlight>
              </a:rPr>
              <a:t>)) is equivalent to as ∃ ​</a:t>
            </a:r>
            <a:r>
              <a:rPr i="1" lang="en">
                <a:solidFill>
                  <a:srgbClr val="000000"/>
                </a:solidFill>
                <a:highlight>
                  <a:srgbClr val="FFFFFF"/>
                </a:highlight>
              </a:rPr>
              <a:t>x</a:t>
            </a:r>
            <a:r>
              <a:rPr lang="en">
                <a:solidFill>
                  <a:srgbClr val="000000"/>
                </a:solidFill>
                <a:highlight>
                  <a:srgbClr val="FFFFFF"/>
                </a:highlight>
              </a:rPr>
              <a:t>: not-P(</a:t>
            </a:r>
            <a:r>
              <a:rPr i="1" lang="en">
                <a:solidFill>
                  <a:srgbClr val="000000"/>
                </a:solidFill>
                <a:highlight>
                  <a:srgbClr val="FFFFFF"/>
                </a:highlight>
              </a:rPr>
              <a:t>x</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t>Quantifiers introduce </a:t>
            </a:r>
            <a:r>
              <a:rPr b="1" lang="en"/>
              <a:t>variables</a:t>
            </a:r>
            <a:r>
              <a:rPr lang="en"/>
              <a:t> to formulas</a:t>
            </a:r>
            <a:endParaRPr/>
          </a:p>
          <a:p>
            <a:pPr indent="-342900" lvl="0" marL="457200" rtl="0" algn="l">
              <a:spcBef>
                <a:spcPts val="0"/>
              </a:spcBef>
              <a:spcAft>
                <a:spcPts val="0"/>
              </a:spcAft>
              <a:buSzPts val="1800"/>
              <a:buChar char="●"/>
            </a:pPr>
            <a:r>
              <a:rPr lang="en"/>
              <a:t>Variables are </a:t>
            </a:r>
            <a:r>
              <a:rPr b="1" lang="en"/>
              <a:t>instantiated</a:t>
            </a:r>
            <a:r>
              <a:rPr lang="en"/>
              <a:t> to refer to actual objects in the world in the process of determining the truth of the formula</a:t>
            </a:r>
            <a:endParaRPr/>
          </a:p>
          <a:p>
            <a:pPr indent="-342900" lvl="0" marL="457200" rtl="0" algn="l">
              <a:spcBef>
                <a:spcPts val="0"/>
              </a:spcBef>
              <a:spcAft>
                <a:spcPts val="0"/>
              </a:spcAft>
              <a:buSzPts val="1800"/>
              <a:buChar char="●"/>
            </a:pPr>
            <a:r>
              <a:rPr b="1" lang="en"/>
              <a:t>Universally quantified</a:t>
            </a:r>
            <a:r>
              <a:rPr lang="en"/>
              <a:t> sentence must be true for all objects in the world (even those that we have no names for), </a:t>
            </a:r>
            <a:r>
              <a:rPr b="1" lang="en"/>
              <a:t>existentially quantified</a:t>
            </a:r>
            <a:r>
              <a:rPr lang="en"/>
              <a:t> for at least one</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957" name="Google Shape;957;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r>
              <a:rPr lang="en"/>
              <a:t>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br>
              <a:rPr lang="en"/>
            </a:br>
            <a:endParaRPr>
              <a:solidFill>
                <a:srgbClr val="000000"/>
              </a:solidFill>
              <a:highlight>
                <a:schemeClr val="lt1"/>
              </a:highligh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unary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Prenex Form</a:t>
            </a:r>
            <a:endParaRPr/>
          </a:p>
        </p:txBody>
      </p:sp>
      <p:sp>
        <p:nvSpPr>
          <p:cNvPr id="969" name="Google Shape;969;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rgbClr val="000000"/>
              </a:buClr>
              <a:buSzPts val="1800"/>
              <a:buChar char="●"/>
            </a:pPr>
            <a:r>
              <a:rPr lang="en">
                <a:solidFill>
                  <a:srgbClr val="000000"/>
                </a:solidFill>
                <a:highlight>
                  <a:srgbClr val="FFFFFF"/>
                </a:highlight>
              </a:rPr>
              <a:t>Same as in propositional logic, often handy to convert formulas into equivalent standard forms for reasoning algorithms to better digest</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highlight>
                  <a:srgbClr val="FFFFFF"/>
                </a:highlight>
              </a:rPr>
              <a:t>Prenex form</a:t>
            </a:r>
            <a:r>
              <a:rPr lang="en">
                <a:solidFill>
                  <a:srgbClr val="000000"/>
                </a:solidFill>
                <a:highlight>
                  <a:srgbClr val="FFFFFF"/>
                </a:highlight>
              </a:rPr>
              <a:t>: all quantifiers are universal, and in the front of formula</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First, standardize variables apart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a quantifier flips it to the other quantifier and negates body, allowing us to move negations inside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Get rid of existential quantifications with </a:t>
            </a:r>
            <a:r>
              <a:rPr b="1" lang="en">
                <a:solidFill>
                  <a:srgbClr val="000000"/>
                </a:solidFill>
                <a:highlight>
                  <a:srgbClr val="FFFFFF"/>
                </a:highlight>
              </a:rPr>
              <a:t>Skolemization</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Move all universal quantifiers to the front, convert to CNF analogous to the way that propositional logic formulas were converted</a:t>
            </a:r>
            <a:endParaRPr>
              <a:solidFill>
                <a:srgbClr val="000000"/>
              </a:solidFill>
              <a:highlight>
                <a:srgbClr val="FFFFFF"/>
              </a:highligh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975" name="Google Shape;975;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a:t>
            </a:r>
            <a:r>
              <a:rPr b="1" lang="en"/>
              <a:t>reflexivity</a:t>
            </a:r>
            <a:r>
              <a:rPr lang="en"/>
              <a:t>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81" name="Google Shape;981;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a:t>
            </a:r>
            <a:r>
              <a:rPr i="1" lang="en"/>
              <a:t>x</a:t>
            </a:r>
            <a:r>
              <a:rPr lang="en"/>
              <a:t> = </a:t>
            </a:r>
            <a:r>
              <a:rPr i="1" lang="en"/>
              <a:t>y</a:t>
            </a:r>
            <a:endParaRPr i="1"/>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a:t>
            </a:r>
            <a:r>
              <a:rPr i="1" lang="en"/>
              <a:t>x</a:t>
            </a:r>
            <a:r>
              <a:rPr lang="en"/>
              <a:t> ≠ </a:t>
            </a:r>
            <a:r>
              <a:rPr i="1" lang="en"/>
              <a:t>y</a:t>
            </a:r>
            <a:r>
              <a:rPr lang="en"/>
              <a:t> ⋀ </a:t>
            </a:r>
            <a:r>
              <a:rPr lang="en"/>
              <a:t>∀ </a:t>
            </a:r>
            <a:r>
              <a:rPr i="1" lang="en"/>
              <a:t>z</a:t>
            </a:r>
            <a:r>
              <a:rPr lang="en"/>
              <a:t>: (</a:t>
            </a:r>
            <a:r>
              <a:rPr i="1" lang="en"/>
              <a:t>z</a:t>
            </a:r>
            <a:r>
              <a:rPr lang="en"/>
              <a:t> = </a:t>
            </a:r>
            <a:r>
              <a:rPr i="1" lang="en"/>
              <a:t>x</a:t>
            </a:r>
            <a:r>
              <a:rPr lang="en"/>
              <a:t> ∨ </a:t>
            </a:r>
            <a:r>
              <a:rPr i="1" lang="en"/>
              <a:t>z</a:t>
            </a:r>
            <a:r>
              <a:rPr lang="en"/>
              <a:t> = </a:t>
            </a:r>
            <a:r>
              <a:rPr i="1" lang="en"/>
              <a:t>y</a:t>
            </a:r>
            <a:r>
              <a:rPr lang="en"/>
              <a:t>)</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87" name="Google Shape;987;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a:t>
            </a:r>
            <a:r>
              <a:rPr b="1" lang="en"/>
              <a:t>world can also contain objects for which no term refers to!</a:t>
            </a:r>
            <a:endParaRPr b="1"/>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93" name="Google Shape;993;p1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Axioms may allow nonstandard models that we didn't intend</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Logic doesn't care what we "intend" with finger quotes</a:t>
            </a:r>
            <a:endParaRPr>
              <a:solidFill>
                <a:srgbClr val="000000"/>
              </a:solidFill>
              <a:highlight>
                <a:schemeClr val="lt1"/>
              </a:highlight>
            </a:endParaRPr>
          </a:p>
          <a:p>
            <a:pPr indent="0" lvl="0" marL="457200" rtl="0" algn="l">
              <a:spcBef>
                <a:spcPts val="1200"/>
              </a:spcBef>
              <a:spcAft>
                <a:spcPts val="1200"/>
              </a:spcAft>
              <a:buNone/>
            </a:pPr>
            <a:r>
              <a:t/>
            </a:r>
            <a:endParaRPr>
              <a:solidFill>
                <a:srgbClr val="000000"/>
              </a:solidFill>
              <a:highlight>
                <a:schemeClr val="lt1"/>
              </a:highlight>
            </a:endParaRPr>
          </a:p>
        </p:txBody>
      </p:sp>
      <p:sp>
        <p:nvSpPr>
          <p:cNvPr id="994" name="Google Shape;994;p163"/>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Peano Arithmetic</a:t>
            </a:r>
            <a:endParaRPr/>
          </a:p>
        </p:txBody>
      </p:sp>
      <p:sp>
        <p:nvSpPr>
          <p:cNvPr id="1000" name="Google Shape;1000;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add axiom ∃</a:t>
            </a:r>
            <a:r>
              <a:rPr lang="en"/>
              <a:t> </a:t>
            </a:r>
            <a:r>
              <a:rPr i="1" lang="en"/>
              <a:t>x</a:t>
            </a:r>
            <a:r>
              <a:rPr lang="en"/>
              <a:t>: </a:t>
            </a:r>
            <a:r>
              <a:rPr i="1" lang="en"/>
              <a:t>x</a:t>
            </a:r>
            <a:r>
              <a:rPr lang="en"/>
              <a:t> = </a:t>
            </a:r>
            <a:r>
              <a:rPr i="1" lang="en"/>
              <a:t>s</a:t>
            </a:r>
            <a:r>
              <a:rPr lang="en"/>
              <a:t>(</a:t>
            </a:r>
            <a:r>
              <a:rPr i="1" lang="en"/>
              <a:t>x</a:t>
            </a:r>
            <a:r>
              <a:rPr lang="en"/>
              <a:t>) without creating contradiction</a:t>
            </a:r>
            <a:endParaRPr/>
          </a:p>
          <a:p>
            <a:pPr indent="-342900" lvl="0" marL="457200" rtl="0" algn="l">
              <a:spcBef>
                <a:spcPts val="0"/>
              </a:spcBef>
              <a:spcAft>
                <a:spcPts val="0"/>
              </a:spcAft>
              <a:buSzPts val="1800"/>
              <a:buChar char="●"/>
            </a:pPr>
            <a:r>
              <a:rPr lang="en"/>
              <a:t>False in standard model of integers, true in some others</a:t>
            </a:r>
            <a:endParaRPr/>
          </a:p>
          <a:p>
            <a:pPr indent="-342900" lvl="0" marL="457200" rtl="0" algn="l">
              <a:spcBef>
                <a:spcPts val="0"/>
              </a:spcBef>
              <a:spcAft>
                <a:spcPts val="0"/>
              </a:spcAft>
              <a:buSzPts val="1800"/>
              <a:buChar char="●"/>
            </a:pPr>
            <a:r>
              <a:rPr lang="en"/>
              <a:t>However, the object does not have a name</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1006" name="Google Shape;1006;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Resolution: Nilsson's Elephants</a:t>
            </a:r>
            <a:endParaRPr/>
          </a:p>
        </p:txBody>
      </p:sp>
      <p:sp>
        <p:nvSpPr>
          <p:cNvPr id="1012" name="Google Shape;1012;p166"/>
          <p:cNvSpPr txBox="1"/>
          <p:nvPr>
            <p:ph idx="1" type="body"/>
          </p:nvPr>
        </p:nvSpPr>
        <p:spPr>
          <a:xfrm>
            <a:off x="311700" y="12014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lang="en">
                <a:solidFill>
                  <a:srgbClr val="000000"/>
                </a:solidFill>
                <a:highlight>
                  <a:srgbClr val="FFFFFF"/>
                </a:highlight>
              </a:rPr>
              <a:t>Sam, Clyde and Oscar are elephants.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Sam is pink, Clyde is gray.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Clyde likes Oscar, and Oscar likes Sam.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Prove that some gray elephant likes some pink elephant.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Want to prove: ∃​</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Gray(​</a:t>
            </a:r>
            <a:r>
              <a:rPr i="1" lang="en">
                <a:solidFill>
                  <a:srgbClr val="000000"/>
                </a:solidFill>
                <a:highlight>
                  <a:srgbClr val="FFFFFF"/>
                </a:highlight>
              </a:rPr>
              <a:t>x</a:t>
            </a:r>
            <a:r>
              <a:rPr lang="en">
                <a:solidFill>
                  <a:srgbClr val="000000"/>
                </a:solidFill>
                <a:highlight>
                  <a:srgbClr val="FFFFFF"/>
                </a:highlight>
              </a:rPr>
              <a:t>)​ ∧ Pink(​</a:t>
            </a:r>
            <a:r>
              <a:rPr i="1" lang="en">
                <a:solidFill>
                  <a:srgbClr val="000000"/>
                </a:solidFill>
                <a:highlight>
                  <a:srgbClr val="FFFFFF"/>
                </a:highlight>
              </a:rPr>
              <a:t>y</a:t>
            </a:r>
            <a:r>
              <a:rPr lang="en">
                <a:solidFill>
                  <a:srgbClr val="000000"/>
                </a:solidFill>
                <a:highlight>
                  <a:srgbClr val="FFFFFF"/>
                </a:highlight>
              </a:rPr>
              <a:t>​) ∧ 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this claim gives us the formula that, conveniently enough, is already in 3-CNF: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not-Gray(​</a:t>
            </a:r>
            <a:r>
              <a:rPr i="1" lang="en">
                <a:solidFill>
                  <a:srgbClr val="000000"/>
                </a:solidFill>
                <a:highlight>
                  <a:srgbClr val="FFFFFF"/>
                </a:highlight>
              </a:rPr>
              <a:t>x</a:t>
            </a:r>
            <a:r>
              <a:rPr lang="en">
                <a:solidFill>
                  <a:srgbClr val="000000"/>
                </a:solidFill>
                <a:highlight>
                  <a:srgbClr val="FFFFFF"/>
                </a:highlight>
              </a:rPr>
              <a:t>​) ∨ Not-Pink(​</a:t>
            </a:r>
            <a:r>
              <a:rPr i="1" lang="en">
                <a:solidFill>
                  <a:srgbClr val="000000"/>
                </a:solidFill>
                <a:highlight>
                  <a:srgbClr val="FFFFFF"/>
                </a:highlight>
              </a:rPr>
              <a:t>y</a:t>
            </a:r>
            <a:r>
              <a:rPr lang="en">
                <a:solidFill>
                  <a:srgbClr val="000000"/>
                </a:solidFill>
                <a:highlight>
                  <a:srgbClr val="FFFFFF"/>
                </a:highlight>
              </a:rPr>
              <a:t>​) ∨ not-Likes(​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67"/>
          <p:cNvSpPr txBox="1"/>
          <p:nvPr>
            <p:ph type="title"/>
          </p:nvPr>
        </p:nvSpPr>
        <p:spPr>
          <a:xfrm>
            <a:off x="548350" y="353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Nilsson's Elephants Resolution Reasoning</a:t>
            </a:r>
            <a:endParaRPr/>
          </a:p>
        </p:txBody>
      </p:sp>
      <p:sp>
        <p:nvSpPr>
          <p:cNvPr id="1018" name="Google Shape;1018;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019" name="Google Shape;1019;p167"/>
          <p:cNvPicPr preferRelativeResize="0"/>
          <p:nvPr/>
        </p:nvPicPr>
        <p:blipFill>
          <a:blip r:embed="rId3">
            <a:alphaModFix/>
          </a:blip>
          <a:stretch>
            <a:fillRect/>
          </a:stretch>
        </p:blipFill>
        <p:spPr>
          <a:xfrm>
            <a:off x="807513" y="998699"/>
            <a:ext cx="7699375" cy="3801351"/>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1025" name="Google Shape;1025;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1043" name="Google Shape;1043;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1049" name="Google Shape;1049;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1055" name="Google Shape;1055;p1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1061" name="Google Shape;1061;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1067" name="Google Shape;1067;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7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078" name="Google Shape;1078;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the late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Opponent's </a:t>
            </a:r>
            <a:r>
              <a:rPr lang="en"/>
              <a:t>resources</a:t>
            </a:r>
            <a:r>
              <a:rPr lang="en"/>
              <a:t> or the rules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1084" name="Google Shape;1084;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a:t>
            </a:r>
            <a:r>
              <a:rPr b="1" lang="en"/>
              <a:t>P(</a:t>
            </a:r>
            <a:r>
              <a:rPr b="1" i="1" lang="en"/>
              <a:t>A</a:t>
            </a:r>
            <a:r>
              <a:rPr b="1" lang="en"/>
              <a:t> ∨ </a:t>
            </a:r>
            <a:r>
              <a:rPr b="1" i="1" lang="en"/>
              <a:t>B</a:t>
            </a:r>
            <a:r>
              <a:rPr b="1" lang="en"/>
              <a:t>) = P(</a:t>
            </a:r>
            <a:r>
              <a:rPr b="1" i="1" lang="en"/>
              <a:t>A</a:t>
            </a:r>
            <a:r>
              <a:rPr b="1" lang="en"/>
              <a:t>) + P(</a:t>
            </a:r>
            <a:r>
              <a:rPr b="1" i="1" lang="en"/>
              <a:t>B</a:t>
            </a:r>
            <a:r>
              <a:rPr b="1" lang="en"/>
              <a:t>) – P(</a:t>
            </a:r>
            <a:r>
              <a:rPr b="1" i="1" lang="en"/>
              <a:t>A</a:t>
            </a:r>
            <a:r>
              <a:rPr b="1" lang="en"/>
              <a:t> </a:t>
            </a:r>
            <a:r>
              <a:rPr b="1" lang="en">
                <a:solidFill>
                  <a:srgbClr val="000000"/>
                </a:solidFill>
                <a:highlight>
                  <a:schemeClr val="lt1"/>
                </a:highlight>
              </a:rPr>
              <a:t>∧</a:t>
            </a:r>
            <a:r>
              <a:rPr b="1" lang="en"/>
              <a:t> </a:t>
            </a:r>
            <a:r>
              <a:rPr b="1" i="1" lang="en"/>
              <a:t>B</a:t>
            </a:r>
            <a:r>
              <a:rPr b="1" lang="en"/>
              <a:t>)</a:t>
            </a:r>
            <a:endParaRPr b="1"/>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P(True) = 1, P(False) = 0, 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 (denying this is called </a:t>
            </a:r>
            <a:r>
              <a:rPr b="1" lang="en"/>
              <a:t>Conjunction fallacy</a:t>
            </a:r>
            <a:r>
              <a:rPr lang="en"/>
              <a:t>)</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Spaces</a:t>
            </a:r>
            <a:endParaRPr/>
          </a:p>
        </p:txBody>
      </p:sp>
      <p:sp>
        <p:nvSpPr>
          <p:cNvPr id="1090" name="Google Shape;1090;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claims </a:t>
            </a:r>
            <a:r>
              <a:rPr i="1" lang="en"/>
              <a:t>A</a:t>
            </a:r>
            <a:r>
              <a:rPr lang="en"/>
              <a:t> and </a:t>
            </a:r>
            <a:r>
              <a:rPr i="1" lang="en"/>
              <a:t>B</a:t>
            </a:r>
            <a:r>
              <a:rPr lang="en"/>
              <a:t> </a:t>
            </a:r>
            <a:r>
              <a:rPr lang="en"/>
              <a:t>are said to be </a:t>
            </a:r>
            <a:r>
              <a:rPr b="1" lang="en"/>
              <a:t>mutually exclusive</a:t>
            </a:r>
            <a:r>
              <a:rPr lang="en"/>
              <a:t> if P(</a:t>
            </a:r>
            <a:r>
              <a:rPr i="1" lang="en"/>
              <a:t>A</a:t>
            </a:r>
            <a:r>
              <a:rPr lang="en"/>
              <a:t> </a:t>
            </a:r>
            <a:r>
              <a:rPr lang="en">
                <a:solidFill>
                  <a:srgbClr val="000000"/>
                </a:solidFill>
                <a:highlight>
                  <a:schemeClr val="lt1"/>
                </a:highlight>
              </a:rPr>
              <a:t>∧</a:t>
            </a:r>
            <a:r>
              <a:rPr lang="en"/>
              <a:t> </a:t>
            </a:r>
            <a:r>
              <a:rPr i="1" lang="en"/>
              <a:t>B</a:t>
            </a:r>
            <a:r>
              <a:rPr lang="en"/>
              <a:t>) = 0, so that </a:t>
            </a:r>
            <a:r>
              <a:rPr i="1" lang="en"/>
              <a:t>A</a:t>
            </a:r>
            <a:r>
              <a:rPr lang="en"/>
              <a:t> and </a:t>
            </a:r>
            <a:r>
              <a:rPr i="1" lang="en"/>
              <a:t>B</a:t>
            </a:r>
            <a:r>
              <a:rPr lang="en"/>
              <a:t> can't both be simultaneously true in the world</a:t>
            </a:r>
            <a:endParaRPr/>
          </a:p>
          <a:p>
            <a:pPr indent="-342900" lvl="0" marL="457200" rtl="0" algn="l">
              <a:spcBef>
                <a:spcPts val="0"/>
              </a:spcBef>
              <a:spcAft>
                <a:spcPts val="0"/>
              </a:spcAft>
              <a:buSzPts val="1800"/>
              <a:buChar char="●"/>
            </a:pPr>
            <a:r>
              <a:rPr lang="en"/>
              <a:t>Two claims </a:t>
            </a:r>
            <a:r>
              <a:rPr i="1" lang="en"/>
              <a:t>A</a:t>
            </a:r>
            <a:r>
              <a:rPr lang="en"/>
              <a:t> and </a:t>
            </a:r>
            <a:r>
              <a:rPr i="1" lang="en"/>
              <a:t>B</a:t>
            </a:r>
            <a:r>
              <a:rPr lang="en"/>
              <a:t> are said to be </a:t>
            </a:r>
            <a:r>
              <a:rPr b="1" lang="en"/>
              <a:t>jointly exhaustive</a:t>
            </a:r>
            <a:r>
              <a:rPr lang="en"/>
              <a:t> if P(</a:t>
            </a:r>
            <a:r>
              <a:rPr i="1" lang="en"/>
              <a:t>A</a:t>
            </a:r>
            <a:r>
              <a:rPr lang="en"/>
              <a:t> ∨ </a:t>
            </a:r>
            <a:r>
              <a:rPr i="1" lang="en"/>
              <a:t>B</a:t>
            </a:r>
            <a:r>
              <a:rPr lang="en"/>
              <a:t>) = 1, so that necessarily at least one of </a:t>
            </a:r>
            <a:r>
              <a:rPr i="1" lang="en"/>
              <a:t>A</a:t>
            </a:r>
            <a:r>
              <a:rPr lang="en"/>
              <a:t> and </a:t>
            </a:r>
            <a:r>
              <a:rPr i="1" lang="en"/>
              <a:t>B</a:t>
            </a:r>
            <a:r>
              <a:rPr lang="en"/>
              <a:t> must be true in the world</a:t>
            </a:r>
            <a:endParaRPr/>
          </a:p>
          <a:p>
            <a:pPr indent="-342900" lvl="0" marL="457200" rtl="0" algn="l">
              <a:spcBef>
                <a:spcPts val="0"/>
              </a:spcBef>
              <a:spcAft>
                <a:spcPts val="0"/>
              </a:spcAft>
              <a:buSzPts val="1800"/>
              <a:buChar char="●"/>
            </a:pPr>
            <a:r>
              <a:rPr lang="en"/>
              <a:t>Set of mutually exclusive and jointly exhaustive claims of which exactly one must be true forms a </a:t>
            </a:r>
            <a:r>
              <a:rPr b="1" lang="en"/>
              <a:t>hypothesis space</a:t>
            </a:r>
            <a:endParaRPr/>
          </a:p>
          <a:p>
            <a:pPr indent="-342900" lvl="0" marL="457200" rtl="0" algn="l">
              <a:spcBef>
                <a:spcPts val="0"/>
              </a:spcBef>
              <a:spcAft>
                <a:spcPts val="0"/>
              </a:spcAft>
              <a:buSzPts val="1800"/>
              <a:buChar char="●"/>
            </a:pPr>
            <a:r>
              <a:rPr lang="en"/>
              <a:t>In these problems, hypothesis space is known a priori from what we know about how the world behaves</a:t>
            </a:r>
            <a:endParaRPr/>
          </a:p>
          <a:p>
            <a:pPr indent="-342900" lvl="0" marL="457200" rtl="0" algn="l">
              <a:spcBef>
                <a:spcPts val="0"/>
              </a:spcBef>
              <a:spcAft>
                <a:spcPts val="0"/>
              </a:spcAft>
              <a:buSzPts val="1800"/>
              <a:buChar char="●"/>
            </a:pPr>
            <a:r>
              <a:rPr lang="en"/>
              <a:t>How to assign initial probabilities for each hypothesis?</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Be Wise After The Event</a:t>
            </a:r>
            <a:endParaRPr/>
          </a:p>
        </p:txBody>
      </p:sp>
      <p:sp>
        <p:nvSpPr>
          <p:cNvPr id="1096" name="Google Shape;1096;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a:t>
            </a:r>
            <a:r>
              <a:rPr b="1" lang="en"/>
              <a:t>two honest Bayesians can't "agree to disagree"</a:t>
            </a:r>
            <a:endParaRPr b="1"/>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a:t>
            </a:r>
            <a:r>
              <a:rPr i="1" lang="en"/>
              <a:t>X</a:t>
            </a:r>
            <a:r>
              <a:rPr lang="en"/>
              <a:t>) = 0 would have been the most correct of the trio</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Probabilities</a:t>
            </a:r>
            <a:endParaRPr/>
          </a:p>
        </p:txBody>
      </p:sp>
      <p:sp>
        <p:nvSpPr>
          <p:cNvPr id="1102" name="Google Shape;1102;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our problem is to make an agent choose the optimal action</a:t>
            </a:r>
            <a:endParaRPr/>
          </a:p>
          <a:p>
            <a:pPr indent="-342900" lvl="0" marL="457200" rtl="0" algn="l">
              <a:spcBef>
                <a:spcPts val="0"/>
              </a:spcBef>
              <a:spcAft>
                <a:spcPts val="0"/>
              </a:spcAft>
              <a:buSzPts val="1800"/>
              <a:buChar char="●"/>
            </a:pPr>
            <a:r>
              <a:rPr lang="en"/>
              <a:t>Action values depend deterministically on hidden variables of environment</a:t>
            </a:r>
            <a:endParaRPr/>
          </a:p>
          <a:p>
            <a:pPr indent="-342900" lvl="0" marL="457200" rtl="0" algn="l">
              <a:spcBef>
                <a:spcPts val="0"/>
              </a:spcBef>
              <a:spcAft>
                <a:spcPts val="0"/>
              </a:spcAft>
              <a:buSzPts val="1800"/>
              <a:buChar char="●"/>
            </a:pPr>
            <a:r>
              <a:rPr lang="en"/>
              <a:t>For example, values of "call" and "fold" on Texas Hold'Em table depend on opponent's pocket cards (hidden) and the board (observed)</a:t>
            </a:r>
            <a:endParaRPr/>
          </a:p>
          <a:p>
            <a:pPr indent="-342900" lvl="0" marL="457200" rtl="0" algn="l">
              <a:spcBef>
                <a:spcPts val="0"/>
              </a:spcBef>
              <a:spcAft>
                <a:spcPts val="0"/>
              </a:spcAft>
              <a:buSzPts val="1800"/>
              <a:buChar char="●"/>
            </a:pPr>
            <a:r>
              <a:rPr lang="en"/>
              <a:t>Sometimes logical reasoning can reveal values of hidden variables</a:t>
            </a:r>
            <a:endParaRPr/>
          </a:p>
          <a:p>
            <a:pPr indent="-342900" lvl="0" marL="457200" rtl="0" algn="l">
              <a:spcBef>
                <a:spcPts val="0"/>
              </a:spcBef>
              <a:spcAft>
                <a:spcPts val="0"/>
              </a:spcAft>
              <a:buSzPts val="1800"/>
              <a:buChar char="●"/>
            </a:pPr>
            <a:r>
              <a:rPr lang="en"/>
              <a:t>In </a:t>
            </a:r>
            <a:r>
              <a:rPr lang="en"/>
              <a:t>presence of uncertainty, hidden variables are given probabilities</a:t>
            </a:r>
            <a:endParaRPr/>
          </a:p>
          <a:p>
            <a:pPr indent="-342900" lvl="0" marL="457200" rtl="0" algn="l">
              <a:spcBef>
                <a:spcPts val="0"/>
              </a:spcBef>
              <a:spcAft>
                <a:spcPts val="0"/>
              </a:spcAft>
              <a:buSzPts val="1800"/>
              <a:buChar char="●"/>
            </a:pPr>
            <a:r>
              <a:rPr lang="en"/>
              <a:t>Compute the </a:t>
            </a:r>
            <a:r>
              <a:rPr b="1" lang="en"/>
              <a:t>expected value</a:t>
            </a:r>
            <a:r>
              <a:rPr lang="en"/>
              <a:t> of the action by averaging action value over all hidden variable combinations, weighted by probabilities</a:t>
            </a:r>
            <a:endParaRPr/>
          </a:p>
          <a:p>
            <a:pPr indent="-342900" lvl="0" marL="457200" rtl="0" algn="l">
              <a:spcBef>
                <a:spcPts val="0"/>
              </a:spcBef>
              <a:spcAft>
                <a:spcPts val="0"/>
              </a:spcAft>
              <a:buSzPts val="1800"/>
              <a:buChar char="●"/>
            </a:pPr>
            <a:r>
              <a:rPr lang="en"/>
              <a:t>Choose the action with the highest expected value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Action With Highest Expected Value</a:t>
            </a:r>
            <a:endParaRPr/>
          </a:p>
        </p:txBody>
      </p:sp>
      <p:sp>
        <p:nvSpPr>
          <p:cNvPr id="1108" name="Google Shape;1108;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the Texas Hold'em table, river card brings a third heart on the table</a:t>
            </a:r>
            <a:endParaRPr/>
          </a:p>
          <a:p>
            <a:pPr indent="-342900" lvl="0" marL="457200" rtl="0" algn="l">
              <a:spcBef>
                <a:spcPts val="0"/>
              </a:spcBef>
              <a:spcAft>
                <a:spcPts val="0"/>
              </a:spcAft>
              <a:buSzPts val="1800"/>
              <a:buChar char="●"/>
            </a:pPr>
            <a:r>
              <a:rPr lang="en"/>
              <a:t>Opponent chortles and bets $100 into a $100 pot, representing made flush</a:t>
            </a:r>
            <a:endParaRPr/>
          </a:p>
          <a:p>
            <a:pPr indent="-342900" lvl="0" marL="457200" rtl="0" algn="l">
              <a:spcBef>
                <a:spcPts val="0"/>
              </a:spcBef>
              <a:spcAft>
                <a:spcPts val="0"/>
              </a:spcAft>
              <a:buSzPts val="1800"/>
              <a:buChar char="●"/>
            </a:pPr>
            <a:r>
              <a:rPr lang="en"/>
              <a:t>Suppose we flopped the middle two pair and didn't improve</a:t>
            </a:r>
            <a:endParaRPr/>
          </a:p>
          <a:p>
            <a:pPr indent="-342900" lvl="0" marL="457200" rtl="0" algn="l">
              <a:spcBef>
                <a:spcPts val="0"/>
              </a:spcBef>
              <a:spcAft>
                <a:spcPts val="0"/>
              </a:spcAft>
              <a:buSzPts val="1800"/>
              <a:buChar char="●"/>
            </a:pPr>
            <a:r>
              <a:rPr lang="en"/>
              <a:t>Values of actions "call" and "fold" depend on the opponent's hole cards</a:t>
            </a:r>
            <a:endParaRPr/>
          </a:p>
          <a:p>
            <a:pPr indent="-342900" lvl="0" marL="457200" rtl="0" algn="l">
              <a:spcBef>
                <a:spcPts val="0"/>
              </a:spcBef>
              <a:spcAft>
                <a:spcPts val="0"/>
              </a:spcAft>
              <a:buSzPts val="1800"/>
              <a:buChar char="●"/>
            </a:pPr>
            <a:r>
              <a:rPr lang="en"/>
              <a:t>These hole cards are </a:t>
            </a:r>
            <a:r>
              <a:rPr b="1" lang="en"/>
              <a:t>hidden variables</a:t>
            </a:r>
            <a:r>
              <a:rPr lang="en"/>
              <a:t> that determine the </a:t>
            </a:r>
            <a:r>
              <a:rPr b="1" lang="en"/>
              <a:t>exact action values</a:t>
            </a:r>
            <a:endParaRPr b="1"/>
          </a:p>
          <a:p>
            <a:pPr indent="-342900" lvl="0" marL="457200" rtl="0" algn="l">
              <a:spcBef>
                <a:spcPts val="0"/>
              </a:spcBef>
              <a:spcAft>
                <a:spcPts val="0"/>
              </a:spcAft>
              <a:buSzPts val="1800"/>
              <a:buChar char="●"/>
            </a:pPr>
            <a:r>
              <a:rPr lang="en"/>
              <a:t>Our best estimates of the opponent's hole card probabilities determine the </a:t>
            </a:r>
            <a:r>
              <a:rPr b="1" lang="en"/>
              <a:t>expected values</a:t>
            </a:r>
            <a:r>
              <a:rPr lang="en"/>
              <a:t> of our possible actions</a:t>
            </a:r>
            <a:r>
              <a:rPr lang="en"/>
              <a:t> "call" and "fold"</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Maximize</a:t>
            </a:r>
            <a:endParaRPr/>
          </a:p>
        </p:txBody>
      </p:sp>
      <p:sp>
        <p:nvSpPr>
          <p:cNvPr id="1114" name="Google Shape;1114;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Range</a:t>
            </a:r>
            <a:r>
              <a:rPr lang="en"/>
              <a:t>: estimate the probabilities of hidden variables based on the observed actions during the hand, here based on </a:t>
            </a:r>
            <a:r>
              <a:rPr b="1" lang="en"/>
              <a:t>opponent modelling</a:t>
            </a:r>
            <a:endParaRPr b="1"/>
          </a:p>
          <a:p>
            <a:pPr indent="-342900" lvl="0" marL="457200" rtl="0" algn="l">
              <a:spcBef>
                <a:spcPts val="0"/>
              </a:spcBef>
              <a:spcAft>
                <a:spcPts val="0"/>
              </a:spcAft>
              <a:buSzPts val="1800"/>
              <a:buChar char="●"/>
            </a:pPr>
            <a:r>
              <a:rPr lang="en"/>
              <a:t>Let's say we assign probabilities to opponent's hole cards:</a:t>
            </a:r>
            <a:endParaRPr/>
          </a:p>
          <a:p>
            <a:pPr indent="-342900" lvl="0" marL="457200" rtl="0" algn="l">
              <a:spcBef>
                <a:spcPts val="0"/>
              </a:spcBef>
              <a:spcAft>
                <a:spcPts val="0"/>
              </a:spcAft>
              <a:buSzPts val="1800"/>
              <a:buChar char="●"/>
            </a:pPr>
            <a:r>
              <a:rPr lang="en"/>
              <a:t>Bluffing with air 30%; semi-bluffing with weaker hand, 20%; made flush, 50%</a:t>
            </a:r>
            <a:endParaRPr/>
          </a:p>
          <a:p>
            <a:pPr indent="-342900" lvl="0" marL="457200" rtl="0" algn="l">
              <a:spcBef>
                <a:spcPts val="0"/>
              </a:spcBef>
              <a:spcAft>
                <a:spcPts val="0"/>
              </a:spcAft>
              <a:buSzPts val="1800"/>
              <a:buChar char="●"/>
            </a:pPr>
            <a:r>
              <a:rPr b="1" lang="en"/>
              <a:t>Equity</a:t>
            </a:r>
            <a:r>
              <a:rPr lang="en"/>
              <a:t>: calculate the </a:t>
            </a:r>
            <a:r>
              <a:rPr b="1" lang="en"/>
              <a:t>expected value</a:t>
            </a:r>
            <a:r>
              <a:rPr lang="en"/>
              <a:t> of each action over all possible combinations of hidden variable values, weighted by probabilities</a:t>
            </a:r>
            <a:endParaRPr/>
          </a:p>
          <a:p>
            <a:pPr indent="-342900" lvl="0" marL="457200" rtl="0" algn="l">
              <a:spcBef>
                <a:spcPts val="0"/>
              </a:spcBef>
              <a:spcAft>
                <a:spcPts val="0"/>
              </a:spcAft>
              <a:buSzPts val="1800"/>
              <a:buChar char="●"/>
            </a:pPr>
            <a:r>
              <a:rPr lang="en"/>
              <a:t>EV(Call) = (30% + 20%) * $200 + (50% * –$100) = $50</a:t>
            </a:r>
            <a:endParaRPr/>
          </a:p>
          <a:p>
            <a:pPr indent="-342900" lvl="0" marL="457200" rtl="0" algn="l">
              <a:spcBef>
                <a:spcPts val="0"/>
              </a:spcBef>
              <a:spcAft>
                <a:spcPts val="0"/>
              </a:spcAft>
              <a:buSzPts val="1800"/>
              <a:buChar char="●"/>
            </a:pPr>
            <a:r>
              <a:rPr lang="en"/>
              <a:t>EV(Fold) = $0</a:t>
            </a:r>
            <a:endParaRPr/>
          </a:p>
          <a:p>
            <a:pPr indent="-342900" lvl="0" marL="457200" rtl="0" algn="l">
              <a:spcBef>
                <a:spcPts val="0"/>
              </a:spcBef>
              <a:spcAft>
                <a:spcPts val="0"/>
              </a:spcAft>
              <a:buSzPts val="1800"/>
              <a:buChar char="●"/>
            </a:pPr>
            <a:r>
              <a:rPr b="1" lang="en"/>
              <a:t>Maximize</a:t>
            </a:r>
            <a:r>
              <a:rPr lang="en"/>
              <a:t>: choose the action "Call"</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1120" name="Google Shape;1120;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would now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and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1126" name="Google Shape;1126;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1127" name="Google Shape;1127;p185"/>
          <p:cNvGraphicFramePr/>
          <p:nvPr/>
        </p:nvGraphicFramePr>
        <p:xfrm>
          <a:off x="952500" y="1809750"/>
          <a:ext cx="3000000" cy="3000000"/>
        </p:xfrm>
        <a:graphic>
          <a:graphicData uri="http://schemas.openxmlformats.org/drawingml/2006/table">
            <a:tbl>
              <a:tblPr>
                <a:noFill/>
                <a:tableStyleId>{9893AA3A-BFC4-43F8-8F28-05597942B054}</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1133" name="Google Shape;1133;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sprung!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a:t>
            </a:r>
            <a:r>
              <a:rPr b="1" lang="en"/>
              <a:t>his beliefs can't be coherent</a:t>
            </a:r>
            <a:endParaRPr b="1"/>
          </a:p>
        </p:txBody>
      </p:sp>
      <p:graphicFrame>
        <p:nvGraphicFramePr>
          <p:cNvPr id="1134" name="Google Shape;1134;p186"/>
          <p:cNvGraphicFramePr/>
          <p:nvPr/>
        </p:nvGraphicFramePr>
        <p:xfrm>
          <a:off x="902750" y="1748600"/>
          <a:ext cx="3000000" cy="3000000"/>
        </p:xfrm>
        <a:graphic>
          <a:graphicData uri="http://schemas.openxmlformats.org/drawingml/2006/table">
            <a:tbl>
              <a:tblPr>
                <a:noFill/>
                <a:tableStyleId>{9893AA3A-BFC4-43F8-8F28-05597942B054}</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140" name="Google Shape;1140;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146" name="Google Shape;1146;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gives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152" name="Google Shape;1152;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bet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158" name="Google Shape;1158;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a:t>
            </a:r>
            <a:endParaRPr/>
          </a:p>
        </p:txBody>
      </p:sp>
      <p:sp>
        <p:nvSpPr>
          <p:cNvPr id="1164" name="Google Shape;1164;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 be used to tally up any probability query</a:t>
            </a:r>
            <a:endParaRPr/>
          </a:p>
        </p:txBody>
      </p:sp>
      <p:pic>
        <p:nvPicPr>
          <p:cNvPr id="1165" name="Google Shape;1165;p191"/>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a:t>
            </a:r>
            <a:r>
              <a:rPr b="1" lang="en"/>
              <a:t>full joint</a:t>
            </a:r>
            <a:r>
              <a:rPr lang="en"/>
              <a: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Probabilities</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Prior probabilities aren't usually enough for action selection</a:t>
            </a:r>
            <a:endParaRPr/>
          </a:p>
          <a:p>
            <a:pPr indent="-342900" lvl="0" marL="457200" rtl="0" algn="l">
              <a:spcBef>
                <a:spcPts val="0"/>
              </a:spcBef>
              <a:spcAft>
                <a:spcPts val="0"/>
              </a:spcAft>
              <a:buSzPts val="1800"/>
              <a:buChar char="●"/>
            </a:pPr>
            <a:r>
              <a:rPr lang="en"/>
              <a:t>We need probabilities of variables, given some observed </a:t>
            </a:r>
            <a:r>
              <a:rPr b="1" lang="en"/>
              <a:t>evidence</a:t>
            </a:r>
            <a:endParaRPr b="1"/>
          </a:p>
          <a:p>
            <a:pPr indent="-342900" lvl="0" marL="457200" rtl="0" algn="l">
              <a:spcBef>
                <a:spcPts val="0"/>
              </a:spcBef>
              <a:spcAft>
                <a:spcPts val="0"/>
              </a:spcAft>
              <a:buSzPts val="1800"/>
              <a:buChar char="●"/>
            </a:pPr>
            <a:r>
              <a:rPr lang="en"/>
              <a:t>Observed evidence </a:t>
            </a:r>
            <a:r>
              <a:rPr i="1" lang="en"/>
              <a:t>E</a:t>
            </a:r>
            <a:r>
              <a:rPr lang="en"/>
              <a:t> </a:t>
            </a:r>
            <a:r>
              <a:rPr lang="en"/>
              <a:t>rules</a:t>
            </a:r>
            <a:r>
              <a:rPr lang="en"/>
              <a:t> out all possible worlds that have not-</a:t>
            </a:r>
            <a:r>
              <a:rPr i="1" lang="en"/>
              <a:t>E</a:t>
            </a:r>
            <a:endParaRPr i="1"/>
          </a:p>
          <a:p>
            <a:pPr indent="-342900" lvl="0" marL="457200" rtl="0" algn="l">
              <a:spcBef>
                <a:spcPts val="0"/>
              </a:spcBef>
              <a:spcAft>
                <a:spcPts val="0"/>
              </a:spcAft>
              <a:buSzPts val="1800"/>
              <a:buChar char="●"/>
            </a:pPr>
            <a:r>
              <a:rPr lang="en"/>
              <a:t>Formula for </a:t>
            </a:r>
            <a:r>
              <a:rPr b="1" lang="en"/>
              <a:t>conditional probability</a:t>
            </a:r>
            <a:r>
              <a:rPr lang="en"/>
              <a:t> is simple:</a:t>
            </a:r>
            <a:br>
              <a:rPr lang="en"/>
            </a:br>
            <a:br>
              <a:rPr lang="en"/>
            </a:br>
            <a:r>
              <a:rPr lang="en"/>
              <a:t>		P(</a:t>
            </a:r>
            <a:r>
              <a:rPr i="1" lang="en"/>
              <a:t>A</a:t>
            </a:r>
            <a:r>
              <a:rPr lang="en"/>
              <a:t> | </a:t>
            </a:r>
            <a:r>
              <a:rPr i="1" lang="en"/>
              <a:t>E</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a:t>
            </a:r>
            <a:br>
              <a:rPr lang="en">
                <a:solidFill>
                  <a:srgbClr val="000000"/>
                </a:solidFill>
                <a:highlight>
                  <a:schemeClr val="lt1"/>
                </a:highlight>
              </a:rPr>
            </a:b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Alternative formulation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P(</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still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are not related in any way</a:t>
            </a:r>
            <a:endParaRPr/>
          </a:p>
          <a:p>
            <a:pPr indent="-342900" lvl="0" marL="457200" rtl="0" algn="l">
              <a:spcBef>
                <a:spcPts val="0"/>
              </a:spcBef>
              <a:spcAft>
                <a:spcPts val="0"/>
              </a:spcAft>
              <a:buSzPts val="1800"/>
              <a:buChar char="●"/>
            </a:pPr>
            <a:r>
              <a:rPr lang="en"/>
              <a:t>Of course,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195" name="Google Shape;1195;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both evidences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separately attract </a:t>
            </a:r>
            <a:r>
              <a:rPr i="1" lang="en">
                <a:solidFill>
                  <a:srgbClr val="000000"/>
                </a:solidFill>
                <a:highlight>
                  <a:schemeClr val="lt1"/>
                </a:highlight>
              </a:rPr>
              <a:t>A</a:t>
            </a:r>
            <a:r>
              <a:rPr lang="en">
                <a:solidFill>
                  <a:srgbClr val="000000"/>
                </a:solidFill>
                <a:highlight>
                  <a:schemeClr val="lt1"/>
                </a:highlight>
              </a:rPr>
              <a:t> so that both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a:t>
            </a:r>
            <a:r>
              <a:rPr i="1" lang="en">
                <a:solidFill>
                  <a:srgbClr val="000000"/>
                </a:solidFill>
                <a:highlight>
                  <a:schemeClr val="lt1"/>
                </a:highlight>
              </a:rPr>
              <a:t>F</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so that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E</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F</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&gt; P(</a:t>
            </a:r>
            <a:r>
              <a:rPr i="1" lang="en">
                <a:solidFill>
                  <a:srgbClr val="000000"/>
                </a:solidFill>
                <a:highlight>
                  <a:schemeClr val="lt1"/>
                </a:highlight>
              </a:rPr>
              <a:t>F</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solidFill>
                <a:srgbClr val="000000"/>
              </a:solidFill>
              <a:highlight>
                <a:schemeClr val="lt1"/>
              </a:highlight>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201" name="Google Shape;1201;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 rule</a:t>
            </a:r>
            <a:r>
              <a:rPr lang="en"/>
              <a:t>: P(</a:t>
            </a:r>
            <a:r>
              <a:rPr i="1" lang="en"/>
              <a:t>A</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so we always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a:t>
            </a:r>
            <a:r>
              <a:rPr i="1" lang="en">
                <a:solidFill>
                  <a:srgbClr val="000000"/>
                </a:solidFill>
                <a:highlight>
                  <a:schemeClr val="lt1"/>
                </a:highlight>
              </a:rPr>
              <a:t>B</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 with </a:t>
            </a:r>
            <a:r>
              <a:rPr b="1" lang="en">
                <a:solidFill>
                  <a:srgbClr val="000000"/>
                </a:solidFill>
                <a:highlight>
                  <a:schemeClr val="lt1"/>
                </a:highlight>
              </a:rPr>
              <a:t>chain rule</a:t>
            </a:r>
            <a:endParaRPr b="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using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And so on...</a:t>
            </a:r>
            <a:endParaRPr>
              <a:solidFill>
                <a:srgbClr val="000000"/>
              </a:solidFill>
              <a:highlight>
                <a:schemeClr val="lt1"/>
              </a:highlight>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These follow from each other by definition</a:t>
            </a:r>
            <a:endParaRPr>
              <a:solidFill>
                <a:srgbClr val="000000"/>
              </a:solidFill>
              <a:highlight>
                <a:schemeClr val="lt1"/>
              </a:highlight>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A</a:t>
            </a:r>
            <a:r>
              <a:rPr lang="en"/>
              <a:t>) ≠ </a:t>
            </a:r>
            <a:r>
              <a:rPr lang="en"/>
              <a:t>P(</a:t>
            </a:r>
            <a:r>
              <a:rPr i="1" lang="en"/>
              <a:t>A</a:t>
            </a:r>
            <a:r>
              <a:rPr lang="en"/>
              <a:t> | </a:t>
            </a:r>
            <a:r>
              <a:rPr i="1" lang="en"/>
              <a:t>C</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 </a:t>
            </a:r>
            <a:r>
              <a:rPr lang="en">
                <a:solidFill>
                  <a:srgbClr val="000000"/>
                </a:solidFill>
                <a:highlight>
                  <a:schemeClr val="lt1"/>
                </a:highlight>
              </a:rPr>
              <a:t>since P(</a:t>
            </a:r>
            <a:r>
              <a:rPr i="1" lang="en">
                <a:solidFill>
                  <a:srgbClr val="000000"/>
                </a:solidFill>
                <a:highlight>
                  <a:schemeClr val="lt1"/>
                </a:highlight>
              </a:rPr>
              <a:t>C</a:t>
            </a:r>
            <a:r>
              <a:rPr lang="en">
                <a:solidFill>
                  <a:srgbClr val="000000"/>
                </a:solidFill>
                <a:highlight>
                  <a:schemeClr val="lt1"/>
                </a:highlight>
              </a:rPr>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a:t>
            </a:r>
            <a:r>
              <a:rPr i="1" lang="en">
                <a:solidFill>
                  <a:srgbClr val="000000"/>
                </a:solidFill>
                <a:highlight>
                  <a:schemeClr val="lt1"/>
                </a:highlight>
              </a:rPr>
              <a:t>C</a:t>
            </a:r>
            <a:r>
              <a:rPr lang="en">
                <a:solidFill>
                  <a:srgbClr val="000000"/>
                </a:solidFill>
                <a:highlight>
                  <a:schemeClr val="lt1"/>
                </a:highlight>
              </a:rPr>
              <a:t>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will live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t>
            </a:r>
            <a:r>
              <a:rPr i="1" lang="en"/>
              <a:t>A</a:t>
            </a:r>
            <a:r>
              <a:rPr lang="en"/>
              <a:t> and </a:t>
            </a:r>
            <a:r>
              <a:rPr i="1" lang="en"/>
              <a:t>B</a:t>
            </a:r>
            <a:r>
              <a:rPr lang="en"/>
              <a:t> may be known from the known laws of nature of the world from which </a:t>
            </a:r>
            <a:r>
              <a:rPr i="1" lang="en"/>
              <a:t>A</a:t>
            </a:r>
            <a:r>
              <a:rPr lang="en"/>
              <a:t> and </a:t>
            </a:r>
            <a:r>
              <a:rPr i="1" lang="en"/>
              <a:t>B</a:t>
            </a:r>
            <a:r>
              <a:rPr lang="en"/>
              <a:t>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Athens Taxicab Hit-and-Run</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Along with Monty Hall, kind of Hello World of Bayesian reasoning examples</a:t>
            </a:r>
            <a:endParaRPr/>
          </a:p>
          <a:p>
            <a:pPr indent="-342900" lvl="0" marL="457200" rtl="0" algn="l">
              <a:spcBef>
                <a:spcPts val="0"/>
              </a:spcBef>
              <a:spcAft>
                <a:spcPts val="0"/>
              </a:spcAft>
              <a:buSzPts val="1800"/>
              <a:buChar char="●"/>
            </a:pPr>
            <a:r>
              <a:rPr lang="en"/>
              <a:t>Being inebriated, you walk home after night of drinking</a:t>
            </a:r>
            <a:endParaRPr/>
          </a:p>
          <a:p>
            <a:pPr indent="-342900" lvl="0" marL="457200" rtl="0" algn="l">
              <a:spcBef>
                <a:spcPts val="0"/>
              </a:spcBef>
              <a:spcAft>
                <a:spcPts val="0"/>
              </a:spcAft>
              <a:buSzPts val="1800"/>
              <a:buChar char="●"/>
            </a:pPr>
            <a:r>
              <a:rPr lang="en"/>
              <a:t>Witness a hit-and-run involving a taxicab</a:t>
            </a:r>
            <a:endParaRPr/>
          </a:p>
          <a:p>
            <a:pPr indent="-342900" lvl="0" marL="457200" rtl="0" algn="l">
              <a:spcBef>
                <a:spcPts val="0"/>
              </a:spcBef>
              <a:spcAft>
                <a:spcPts val="0"/>
              </a:spcAft>
              <a:buSzPts val="1800"/>
              <a:buChar char="●"/>
            </a:pPr>
            <a:r>
              <a:rPr lang="en"/>
              <a:t>Athens taxicabs are either green or blue</a:t>
            </a:r>
            <a:endParaRPr/>
          </a:p>
          <a:p>
            <a:pPr indent="-342900" lvl="0" marL="457200" rtl="0" algn="l">
              <a:spcBef>
                <a:spcPts val="0"/>
              </a:spcBef>
              <a:spcAft>
                <a:spcPts val="0"/>
              </a:spcAft>
              <a:buSzPts val="1800"/>
              <a:buChar char="●"/>
            </a:pPr>
            <a:r>
              <a:rPr lang="en"/>
              <a:t>To you, the taxicab appeared to be blue, but it was dark</a:t>
            </a:r>
            <a:endParaRPr/>
          </a:p>
          <a:p>
            <a:pPr indent="-342900" lvl="0" marL="457200" rtl="0" algn="l">
              <a:spcBef>
                <a:spcPts val="0"/>
              </a:spcBef>
              <a:spcAft>
                <a:spcPts val="0"/>
              </a:spcAft>
              <a:buSzPts val="1800"/>
              <a:buChar char="●"/>
            </a:pPr>
            <a:r>
              <a:rPr lang="en"/>
              <a:t>Let </a:t>
            </a:r>
            <a:r>
              <a:rPr i="1" lang="en"/>
              <a:t>B</a:t>
            </a:r>
            <a:r>
              <a:rPr lang="en"/>
              <a:t> mean "taxicab was blue", and </a:t>
            </a:r>
            <a:r>
              <a:rPr i="1" lang="en"/>
              <a:t>A</a:t>
            </a:r>
            <a:r>
              <a:rPr lang="en"/>
              <a:t> mean "taxicab </a:t>
            </a:r>
            <a:r>
              <a:rPr lang="en"/>
              <a:t>appeared</a:t>
            </a:r>
            <a:r>
              <a:rPr lang="en"/>
              <a:t> blue"</a:t>
            </a:r>
            <a:endParaRPr/>
          </a:p>
          <a:p>
            <a:pPr indent="-342900" lvl="0" marL="457200" rtl="0" algn="l">
              <a:spcBef>
                <a:spcPts val="0"/>
              </a:spcBef>
              <a:spcAft>
                <a:spcPts val="0"/>
              </a:spcAft>
              <a:buSzPts val="1800"/>
              <a:buChar char="●"/>
            </a:pPr>
            <a:r>
              <a:rPr lang="en"/>
              <a:t>Low prior P(</a:t>
            </a:r>
            <a:r>
              <a:rPr i="1" lang="en"/>
              <a:t>B</a:t>
            </a:r>
            <a:r>
              <a:rPr lang="en"/>
              <a:t>) = 0.1</a:t>
            </a:r>
            <a:endParaRPr/>
          </a:p>
          <a:p>
            <a:pPr indent="-342900" lvl="0" marL="457200" rtl="0" algn="l">
              <a:spcBef>
                <a:spcPts val="0"/>
              </a:spcBef>
              <a:spcAft>
                <a:spcPts val="0"/>
              </a:spcAft>
              <a:buSzPts val="1800"/>
              <a:buChar char="●"/>
            </a:pPr>
            <a:r>
              <a:rPr lang="en"/>
              <a:t>P(</a:t>
            </a:r>
            <a:r>
              <a:rPr i="1" lang="en"/>
              <a:t>A</a:t>
            </a:r>
            <a:r>
              <a:rPr lang="en"/>
              <a:t> | </a:t>
            </a:r>
            <a:r>
              <a:rPr i="1" lang="en"/>
              <a:t>B</a:t>
            </a:r>
            <a:r>
              <a:rPr lang="en"/>
              <a:t>) = 0.75, P(</a:t>
            </a:r>
            <a:r>
              <a:rPr i="1" lang="en"/>
              <a:t>A</a:t>
            </a:r>
            <a:r>
              <a:rPr lang="en"/>
              <a:t> | not-</a:t>
            </a:r>
            <a:r>
              <a:rPr i="1" lang="en"/>
              <a:t>B</a:t>
            </a:r>
            <a:r>
              <a:rPr lang="en"/>
              <a:t>) = 0.25</a:t>
            </a:r>
            <a:endParaRPr/>
          </a:p>
          <a:p>
            <a:pPr indent="-342900" lvl="0" marL="457200" rtl="0" algn="l">
              <a:spcBef>
                <a:spcPts val="0"/>
              </a:spcBef>
              <a:spcAft>
                <a:spcPts val="0"/>
              </a:spcAft>
              <a:buSzPts val="1800"/>
              <a:buChar char="●"/>
            </a:pPr>
            <a:r>
              <a:rPr lang="en"/>
              <a:t>What is P(</a:t>
            </a:r>
            <a:r>
              <a:rPr i="1" lang="en"/>
              <a:t>B</a:t>
            </a:r>
            <a:r>
              <a:rPr lang="en"/>
              <a:t> | </a:t>
            </a:r>
            <a:r>
              <a:rPr i="1" lang="en"/>
              <a:t>A</a:t>
            </a:r>
            <a:r>
              <a:rPr lang="en"/>
              <a:t>)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Rule to the Rescue</a:t>
            </a:r>
            <a:endParaRPr/>
          </a:p>
        </p:txBody>
      </p:sp>
      <p:sp>
        <p:nvSpPr>
          <p:cNvPr id="1237" name="Google Shape;1237;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solve this kind of problems without intuition or hand waving</a:t>
            </a:r>
            <a:endParaRPr/>
          </a:p>
          <a:p>
            <a:pPr indent="-342900" lvl="0" marL="457200" rtl="0" algn="l">
              <a:spcBef>
                <a:spcPts val="0"/>
              </a:spcBef>
              <a:spcAft>
                <a:spcPts val="0"/>
              </a:spcAft>
              <a:buSzPts val="1800"/>
              <a:buChar char="●"/>
            </a:pPr>
            <a:r>
              <a:rPr lang="en"/>
              <a:t>Just plug numbers into equations and see what comes out</a:t>
            </a:r>
            <a:endParaRPr/>
          </a:p>
          <a:p>
            <a:pPr indent="-342900" lvl="0" marL="457200" marR="0" rtl="0" algn="l">
              <a:lnSpc>
                <a:spcPct val="115000"/>
              </a:lnSpc>
              <a:spcBef>
                <a:spcPts val="0"/>
              </a:spcBef>
              <a:spcAft>
                <a:spcPts val="0"/>
              </a:spcAft>
              <a:buSzPts val="1800"/>
              <a:buChar char="●"/>
            </a:pP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 = 0.75 * 0.1 / P(</a:t>
            </a:r>
            <a:r>
              <a:rPr i="1" lang="en"/>
              <a:t>A</a:t>
            </a:r>
            <a:r>
              <a:rPr lang="en"/>
              <a:t>) = 0.075 / P(</a:t>
            </a:r>
            <a:r>
              <a:rPr i="1" lang="en"/>
              <a:t>A</a:t>
            </a:r>
            <a:r>
              <a:rPr lang="en"/>
              <a:t>)</a:t>
            </a:r>
            <a:endParaRPr/>
          </a:p>
          <a:p>
            <a:pPr indent="-342900" lvl="0" marL="457200" marR="0" rtl="0" algn="l">
              <a:lnSpc>
                <a:spcPct val="115000"/>
              </a:lnSpc>
              <a:spcBef>
                <a:spcPts val="0"/>
              </a:spcBef>
              <a:spcAft>
                <a:spcPts val="0"/>
              </a:spcAft>
              <a:buSzPts val="1800"/>
              <a:buChar char="●"/>
            </a:pPr>
            <a:r>
              <a:rPr lang="en"/>
              <a:t>P(not-</a:t>
            </a:r>
            <a:r>
              <a:rPr i="1" lang="en"/>
              <a:t>B</a:t>
            </a:r>
            <a:r>
              <a:rPr lang="en"/>
              <a:t> | </a:t>
            </a:r>
            <a:r>
              <a:rPr i="1" lang="en"/>
              <a:t>A</a:t>
            </a:r>
            <a:r>
              <a:rPr lang="en"/>
              <a:t>) = P(</a:t>
            </a:r>
            <a:r>
              <a:rPr i="1" lang="en"/>
              <a:t>A</a:t>
            </a:r>
            <a:r>
              <a:rPr lang="en"/>
              <a:t> | not-</a:t>
            </a:r>
            <a:r>
              <a:rPr i="1" lang="en"/>
              <a:t>B</a:t>
            </a:r>
            <a:r>
              <a:rPr lang="en"/>
              <a:t>) P(not-</a:t>
            </a:r>
            <a:r>
              <a:rPr i="1" lang="en"/>
              <a:t>B</a:t>
            </a:r>
            <a:r>
              <a:rPr lang="en"/>
              <a:t>) / P(</a:t>
            </a:r>
            <a:r>
              <a:rPr i="1" lang="en"/>
              <a:t>A</a:t>
            </a:r>
            <a:r>
              <a:rPr lang="en"/>
              <a:t>) = 0.25 * 0.9 / P(</a:t>
            </a:r>
            <a:r>
              <a:rPr i="1" lang="en"/>
              <a:t>A</a:t>
            </a:r>
            <a:r>
              <a:rPr lang="en"/>
              <a:t>) = 0.225 / P(</a:t>
            </a:r>
            <a:r>
              <a:rPr i="1" lang="en"/>
              <a:t>A</a:t>
            </a:r>
            <a:r>
              <a:rPr lang="en"/>
              <a:t>)</a:t>
            </a:r>
            <a:endParaRPr/>
          </a:p>
          <a:p>
            <a:pPr indent="-342900" lvl="0" marL="457200" marR="0" rtl="0" algn="l">
              <a:lnSpc>
                <a:spcPct val="115000"/>
              </a:lnSpc>
              <a:spcBef>
                <a:spcPts val="0"/>
              </a:spcBef>
              <a:spcAft>
                <a:spcPts val="0"/>
              </a:spcAft>
              <a:buSzPts val="1800"/>
              <a:buChar char="●"/>
            </a:pPr>
            <a:r>
              <a:rPr lang="en"/>
              <a:t>Use </a:t>
            </a:r>
            <a:r>
              <a:rPr b="1" lang="en"/>
              <a:t>marginalization</a:t>
            </a:r>
            <a:r>
              <a:rPr lang="en"/>
              <a:t> to solve P(</a:t>
            </a:r>
            <a:r>
              <a:rPr i="1" lang="en"/>
              <a:t>A</a:t>
            </a:r>
            <a:r>
              <a:rPr lang="en"/>
              <a:t>):</a:t>
            </a:r>
            <a:endParaRPr/>
          </a:p>
          <a:p>
            <a:pPr indent="-342900" lvl="0" marL="457200" marR="0" rtl="0" algn="l">
              <a:lnSpc>
                <a:spcPct val="115000"/>
              </a:lnSpc>
              <a:spcBef>
                <a:spcPts val="0"/>
              </a:spcBef>
              <a:spcAft>
                <a:spcPts val="0"/>
              </a:spcAft>
              <a:buSzPts val="1800"/>
              <a:buChar char="●"/>
            </a:pPr>
            <a:r>
              <a:rPr lang="en"/>
              <a:t>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 = 0.075 + 0.225</a:t>
            </a:r>
            <a:endParaRPr/>
          </a:p>
          <a:p>
            <a:pPr indent="-342900" lvl="0" marL="457200" marR="0" rtl="0" algn="l">
              <a:lnSpc>
                <a:spcPct val="115000"/>
              </a:lnSpc>
              <a:spcBef>
                <a:spcPts val="0"/>
              </a:spcBef>
              <a:spcAft>
                <a:spcPts val="0"/>
              </a:spcAft>
              <a:buSzPts val="1800"/>
              <a:buChar char="●"/>
            </a:pPr>
            <a:r>
              <a:rPr lang="en"/>
              <a:t>For final answer, P(</a:t>
            </a:r>
            <a:r>
              <a:rPr i="1" lang="en"/>
              <a:t>B</a:t>
            </a:r>
            <a:r>
              <a:rPr lang="en"/>
              <a:t> | </a:t>
            </a:r>
            <a:r>
              <a:rPr i="1" lang="en"/>
              <a:t>A</a:t>
            </a:r>
            <a:r>
              <a:rPr lang="en"/>
              <a:t>) = 0.075 / (0.075 + 0.225) = 1/4</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with Frequencies</a:t>
            </a:r>
            <a:endParaRPr/>
          </a:p>
        </p:txBody>
      </p:sp>
      <p:sp>
        <p:nvSpPr>
          <p:cNvPr id="1243" name="Google Shape;1243;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In some factory, 85% of produced items are good and 15% are defective.</a:t>
            </a:r>
            <a:endParaRPr/>
          </a:p>
          <a:p>
            <a:pPr indent="-342900" lvl="0" marL="457200" marR="0" rtl="0" algn="l">
              <a:lnSpc>
                <a:spcPct val="115000"/>
              </a:lnSpc>
              <a:spcBef>
                <a:spcPts val="0"/>
              </a:spcBef>
              <a:spcAft>
                <a:spcPts val="0"/>
              </a:spcAft>
              <a:buSzPts val="1800"/>
              <a:buChar char="●"/>
            </a:pPr>
            <a:r>
              <a:rPr lang="en"/>
              <a:t>A good item is mistakenly rejected with probability 0.1, whereas a defective item is correctly rejected with probability 0.95 </a:t>
            </a:r>
            <a:endParaRPr/>
          </a:p>
          <a:p>
            <a:pPr indent="-342900" lvl="0" marL="457200" marR="0" rtl="0" algn="l">
              <a:lnSpc>
                <a:spcPct val="115000"/>
              </a:lnSpc>
              <a:spcBef>
                <a:spcPts val="0"/>
              </a:spcBef>
              <a:spcAft>
                <a:spcPts val="0"/>
              </a:spcAft>
              <a:buSzPts val="1800"/>
              <a:buChar char="●"/>
            </a:pPr>
            <a:r>
              <a:rPr lang="en"/>
              <a:t>What is the probability that an item from the store is defective?</a:t>
            </a:r>
            <a:endParaRPr/>
          </a:p>
          <a:p>
            <a:pPr indent="-342900" lvl="0" marL="457200" marR="0" rtl="0" algn="l">
              <a:lnSpc>
                <a:spcPct val="115000"/>
              </a:lnSpc>
              <a:spcBef>
                <a:spcPts val="0"/>
              </a:spcBef>
              <a:spcAft>
                <a:spcPts val="0"/>
              </a:spcAft>
              <a:buSzPts val="1800"/>
              <a:buChar char="●"/>
            </a:pPr>
            <a:r>
              <a:rPr lang="en"/>
              <a:t>Let </a:t>
            </a:r>
            <a:r>
              <a:rPr i="1" lang="en"/>
              <a:t>D</a:t>
            </a:r>
            <a:r>
              <a:rPr lang="en"/>
              <a:t> mean "item is defective" and </a:t>
            </a:r>
            <a:r>
              <a:rPr i="1" lang="en"/>
              <a:t>I</a:t>
            </a:r>
            <a:r>
              <a:rPr lang="en"/>
              <a:t> mean "item passed inspection"</a:t>
            </a:r>
            <a:endParaRPr/>
          </a:p>
          <a:p>
            <a:pPr indent="-342900" lvl="0" marL="457200" rtl="0" algn="l">
              <a:spcBef>
                <a:spcPts val="0"/>
              </a:spcBef>
              <a:spcAft>
                <a:spcPts val="0"/>
              </a:spcAft>
              <a:buSzPts val="1800"/>
              <a:buChar char="●"/>
            </a:pPr>
            <a:r>
              <a:rPr lang="en"/>
              <a:t>P(</a:t>
            </a:r>
            <a:r>
              <a:rPr i="1" lang="en"/>
              <a:t>D</a:t>
            </a:r>
            <a:r>
              <a:rPr lang="en"/>
              <a:t> | </a:t>
            </a:r>
            <a:r>
              <a:rPr i="1" lang="en"/>
              <a:t>I</a:t>
            </a:r>
            <a:r>
              <a:rPr lang="en"/>
              <a:t>) = P(</a:t>
            </a:r>
            <a:r>
              <a:rPr i="1" lang="en"/>
              <a:t>I</a:t>
            </a:r>
            <a:r>
              <a:rPr lang="en"/>
              <a:t> | </a:t>
            </a:r>
            <a:r>
              <a:rPr i="1" lang="en"/>
              <a:t>D</a:t>
            </a:r>
            <a:r>
              <a:rPr lang="en"/>
              <a:t>) P(</a:t>
            </a:r>
            <a:r>
              <a:rPr i="1" lang="en"/>
              <a:t>D</a:t>
            </a:r>
            <a:r>
              <a:rPr lang="en"/>
              <a:t>) / P(</a:t>
            </a:r>
            <a:r>
              <a:rPr i="1" lang="en"/>
              <a:t>I</a:t>
            </a:r>
            <a:r>
              <a:rPr lang="en"/>
              <a:t>), solved same way as previous</a:t>
            </a:r>
            <a:endParaRPr/>
          </a:p>
          <a:p>
            <a:pPr indent="-342900" lvl="0" marL="457200" rtl="0" algn="l">
              <a:spcBef>
                <a:spcPts val="0"/>
              </a:spcBef>
              <a:spcAft>
                <a:spcPts val="0"/>
              </a:spcAft>
              <a:buSzPts val="1800"/>
              <a:buChar char="●"/>
            </a:pPr>
            <a:r>
              <a:rPr lang="en"/>
              <a:t>In one-step diagnostic reasoning, can also use </a:t>
            </a:r>
            <a:r>
              <a:rPr b="1" lang="en"/>
              <a:t>frequencies</a:t>
            </a:r>
            <a:r>
              <a:rPr lang="en"/>
              <a:t> to solve, to examine the distribution of </a:t>
            </a:r>
            <a:r>
              <a:rPr b="1" lang="en"/>
              <a:t>Bayesian waterfall</a:t>
            </a:r>
            <a:endParaRPr b="1"/>
          </a:p>
          <a:p>
            <a:pPr indent="-342900" lvl="0" marL="457200" rtl="0" algn="l">
              <a:spcBef>
                <a:spcPts val="0"/>
              </a:spcBef>
              <a:spcAft>
                <a:spcPts val="0"/>
              </a:spcAft>
              <a:buSzPts val="1800"/>
              <a:buChar char="●"/>
            </a:pPr>
            <a:r>
              <a:rPr lang="en"/>
              <a:t>More intuitive than probabilities</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with Frequencies</a:t>
            </a:r>
            <a:endParaRPr/>
          </a:p>
        </p:txBody>
      </p:sp>
      <p:sp>
        <p:nvSpPr>
          <p:cNvPr id="1249" name="Google Shape;1249;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339725" lvl="0" marL="457200" marR="0" rtl="0" algn="l">
              <a:lnSpc>
                <a:spcPct val="115000"/>
              </a:lnSpc>
              <a:spcBef>
                <a:spcPts val="0"/>
              </a:spcBef>
              <a:spcAft>
                <a:spcPts val="0"/>
              </a:spcAft>
              <a:buSzPct val="100000"/>
              <a:buChar char="●"/>
            </a:pPr>
            <a:r>
              <a:rPr lang="en" sz="2800"/>
              <a:t>Consider a batch of 10,000 items produced by the factory </a:t>
            </a:r>
            <a:endParaRPr sz="2800"/>
          </a:p>
          <a:p>
            <a:pPr indent="-339725" lvl="0" marL="457200" marR="0" rtl="0" algn="l">
              <a:lnSpc>
                <a:spcPct val="115000"/>
              </a:lnSpc>
              <a:spcBef>
                <a:spcPts val="0"/>
              </a:spcBef>
              <a:spcAft>
                <a:spcPts val="0"/>
              </a:spcAft>
              <a:buSzPct val="100000"/>
              <a:buChar char="●"/>
            </a:pPr>
            <a:r>
              <a:rPr lang="en" sz="2800"/>
              <a:t>Of these, 8,500 are good and 1,500 are defective</a:t>
            </a:r>
            <a:endParaRPr sz="2800"/>
          </a:p>
          <a:p>
            <a:pPr indent="-339725" lvl="0" marL="457200" marR="0" rtl="0" algn="l">
              <a:lnSpc>
                <a:spcPct val="115000"/>
              </a:lnSpc>
              <a:spcBef>
                <a:spcPts val="0"/>
              </a:spcBef>
              <a:spcAft>
                <a:spcPts val="0"/>
              </a:spcAft>
              <a:buSzPct val="100000"/>
              <a:buChar char="●"/>
            </a:pPr>
            <a:r>
              <a:rPr lang="en" sz="2800"/>
              <a:t>Of 8,500 good items, 850 were mistakenly rejected and 7,650 reached the store </a:t>
            </a:r>
            <a:endParaRPr sz="2800"/>
          </a:p>
          <a:p>
            <a:pPr indent="-339725" lvl="0" marL="457200" marR="0" rtl="0" algn="l">
              <a:lnSpc>
                <a:spcPct val="115000"/>
              </a:lnSpc>
              <a:spcBef>
                <a:spcPts val="0"/>
              </a:spcBef>
              <a:spcAft>
                <a:spcPts val="0"/>
              </a:spcAft>
              <a:buSzPct val="100000"/>
              <a:buChar char="●"/>
            </a:pPr>
            <a:r>
              <a:rPr lang="en" sz="2800"/>
              <a:t>Of 1,500 defective items, 1,425 were correctly rejected and 75 reached the store </a:t>
            </a:r>
            <a:endParaRPr sz="2800"/>
          </a:p>
          <a:p>
            <a:pPr indent="-339725" lvl="0" marL="457200" marR="0" rtl="0" algn="l">
              <a:lnSpc>
                <a:spcPct val="115000"/>
              </a:lnSpc>
              <a:spcBef>
                <a:spcPts val="0"/>
              </a:spcBef>
              <a:spcAft>
                <a:spcPts val="0"/>
              </a:spcAft>
              <a:buSzPct val="100000"/>
              <a:buChar char="●"/>
            </a:pPr>
            <a:r>
              <a:rPr lang="en" sz="2800"/>
              <a:t>Therefore from this batch, 7,650 good items and 75 bad items reach the store </a:t>
            </a:r>
            <a:endParaRPr sz="2800"/>
          </a:p>
          <a:p>
            <a:pPr indent="-339725" lvl="0" marL="457200" marR="0" rtl="0" algn="l">
              <a:lnSpc>
                <a:spcPct val="115000"/>
              </a:lnSpc>
              <a:spcBef>
                <a:spcPts val="0"/>
              </a:spcBef>
              <a:spcAft>
                <a:spcPts val="0"/>
              </a:spcAft>
              <a:buSzPct val="100000"/>
              <a:buChar char="●"/>
            </a:pPr>
            <a:r>
              <a:rPr lang="en" sz="2800"/>
              <a:t>A consumer who buys a random item gets a defective item with probability</a:t>
            </a:r>
            <a:br>
              <a:rPr lang="en" sz="2800"/>
            </a:br>
            <a:br>
              <a:rPr lang="en" sz="2800"/>
            </a:br>
            <a:r>
              <a:rPr lang="en" sz="2800"/>
              <a:t>				75 / (75 + 7650) = 0.0097</a:t>
            </a:r>
            <a:br>
              <a:rPr lang="en" sz="2800"/>
            </a:br>
            <a:endParaRPr sz="2800"/>
          </a:p>
          <a:p>
            <a:pPr indent="0" lvl="0" marL="0" rtl="0" algn="l">
              <a:spcBef>
                <a:spcPts val="1200"/>
              </a:spcBef>
              <a:spcAft>
                <a:spcPts val="120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255" name="Google Shape;1255;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261" name="Google Shape;1261;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can we know that we have collected enough evidence to act?</a:t>
            </a:r>
            <a:endParaRPr/>
          </a:p>
          <a:p>
            <a:pPr indent="-342900" lvl="0" marL="457200" rtl="0" algn="l">
              <a:spcBef>
                <a:spcPts val="0"/>
              </a:spcBef>
              <a:spcAft>
                <a:spcPts val="0"/>
              </a:spcAft>
              <a:buSzPts val="1800"/>
              <a:buChar char="●"/>
            </a:pPr>
            <a:r>
              <a:rPr lang="en"/>
              <a:t>Probability P(</a:t>
            </a:r>
            <a:r>
              <a:rPr i="1" lang="en"/>
              <a:t>E</a:t>
            </a:r>
            <a:r>
              <a:rPr lang="en"/>
              <a:t>) of such </a:t>
            </a:r>
            <a:r>
              <a:rPr b="1" lang="en"/>
              <a:t>extraordinary evidence</a:t>
            </a:r>
            <a:r>
              <a:rPr lang="en"/>
              <a:t> must itself be small</a:t>
            </a:r>
            <a:endParaRPr/>
          </a:p>
          <a:p>
            <a:pPr indent="-342900" lvl="0" marL="457200" rtl="0" algn="l">
              <a:spcBef>
                <a:spcPts val="0"/>
              </a:spcBef>
              <a:spcAft>
                <a:spcPts val="0"/>
              </a:spcAft>
              <a:buSzPts val="1800"/>
              <a:buChar char="●"/>
            </a:pPr>
            <a:r>
              <a:rPr lang="en"/>
              <a:t>Extraordinary changes of probability estimates can only be caused by evidence that is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267" name="Google Shape;1267;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 Again</a:t>
            </a:r>
            <a:endParaRPr/>
          </a:p>
        </p:txBody>
      </p:sp>
      <p:sp>
        <p:nvSpPr>
          <p:cNvPr id="1273" name="Google Shape;1273;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Can't simplify further than 2</a:t>
            </a:r>
            <a:r>
              <a:rPr baseline="30000" i="1" lang="en"/>
              <a:t>n</a:t>
            </a:r>
            <a:r>
              <a:rPr lang="en"/>
              <a:t> – 1 entries</a:t>
            </a:r>
            <a:endParaRPr/>
          </a:p>
        </p:txBody>
      </p:sp>
      <p:pic>
        <p:nvPicPr>
          <p:cNvPr id="1274" name="Google Shape;1274;p209"/>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Independence</a:t>
            </a:r>
            <a:endParaRPr/>
          </a:p>
        </p:txBody>
      </p:sp>
      <p:sp>
        <p:nvSpPr>
          <p:cNvPr id="1280" name="Google Shape;1280;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 joint distribution has 2</a:t>
            </a:r>
            <a:r>
              <a:rPr baseline="30000" i="1" lang="en"/>
              <a:t>n</a:t>
            </a:r>
            <a:r>
              <a:rPr lang="en"/>
              <a:t> entries to encode the ways that the </a:t>
            </a:r>
            <a:r>
              <a:rPr i="1" lang="en"/>
              <a:t>n</a:t>
            </a:r>
            <a:r>
              <a:rPr lang="en"/>
              <a:t> propositions depend on each other</a:t>
            </a:r>
            <a:endParaRPr/>
          </a:p>
          <a:p>
            <a:pPr indent="-342900" lvl="0" marL="457200" rtl="0" algn="l">
              <a:spcBef>
                <a:spcPts val="0"/>
              </a:spcBef>
              <a:spcAft>
                <a:spcPts val="0"/>
              </a:spcAft>
              <a:buSzPts val="1800"/>
              <a:buChar char="●"/>
            </a:pPr>
            <a:r>
              <a:rPr lang="en"/>
              <a:t>Propositions can depend on each other either directly or indirectly</a:t>
            </a:r>
            <a:endParaRPr/>
          </a:p>
          <a:p>
            <a:pPr indent="-342900" lvl="0" marL="457200" rtl="0" algn="l">
              <a:spcBef>
                <a:spcPts val="0"/>
              </a:spcBef>
              <a:spcAft>
                <a:spcPts val="0"/>
              </a:spcAft>
              <a:buSzPts val="1800"/>
              <a:buChar char="●"/>
            </a:pPr>
            <a:r>
              <a:rPr lang="en"/>
              <a:t>For example, suppose some </a:t>
            </a:r>
            <a:r>
              <a:rPr i="1" lang="en"/>
              <a:t>C</a:t>
            </a:r>
            <a:r>
              <a:rPr lang="en"/>
              <a:t> has an effect on both </a:t>
            </a:r>
            <a:r>
              <a:rPr i="1" lang="en"/>
              <a:t>A</a:t>
            </a:r>
            <a:r>
              <a:rPr lang="en"/>
              <a:t> and </a:t>
            </a:r>
            <a:r>
              <a:rPr i="1" lang="en"/>
              <a:t>B</a:t>
            </a:r>
            <a:endParaRPr i="1"/>
          </a:p>
          <a:p>
            <a:pPr indent="-342900" lvl="0" marL="457200" rtl="0" algn="l">
              <a:spcBef>
                <a:spcPts val="0"/>
              </a:spcBef>
              <a:spcAft>
                <a:spcPts val="0"/>
              </a:spcAft>
              <a:buSzPts val="1800"/>
              <a:buChar char="●"/>
            </a:pPr>
            <a:r>
              <a:rPr lang="en"/>
              <a:t>Despite the fact that </a:t>
            </a:r>
            <a:r>
              <a:rPr i="1" lang="en"/>
              <a:t>A</a:t>
            </a:r>
            <a:r>
              <a:rPr lang="en"/>
              <a:t> and </a:t>
            </a:r>
            <a:r>
              <a:rPr i="1" lang="en"/>
              <a:t>B</a:t>
            </a:r>
            <a:r>
              <a:rPr lang="en"/>
              <a:t> have no causal </a:t>
            </a:r>
            <a:r>
              <a:rPr lang="en"/>
              <a:t>dependency</a:t>
            </a:r>
            <a:r>
              <a:rPr lang="en"/>
              <a:t> of each other, they are not statistically independent of each other, but P(</a:t>
            </a:r>
            <a:r>
              <a:rPr i="1" lang="en"/>
              <a:t>A</a:t>
            </a:r>
            <a:r>
              <a:rPr lang="en"/>
              <a:t> | </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However, once the hidden common cause </a:t>
            </a:r>
            <a:r>
              <a:rPr i="1" lang="en"/>
              <a:t>C</a:t>
            </a:r>
            <a:r>
              <a:rPr lang="en"/>
              <a:t> has been given, </a:t>
            </a:r>
            <a:r>
              <a:rPr i="1" lang="en"/>
              <a:t>A</a:t>
            </a:r>
            <a:r>
              <a:rPr lang="en"/>
              <a:t> and </a:t>
            </a:r>
            <a:r>
              <a:rPr i="1" lang="en"/>
              <a:t>B</a:t>
            </a:r>
            <a:r>
              <a:rPr lang="en"/>
              <a:t> become </a:t>
            </a:r>
            <a:r>
              <a:rPr b="1" lang="en"/>
              <a:t>conditionally independent</a:t>
            </a:r>
            <a:r>
              <a:rPr lang="en"/>
              <a:t> of each other, P(</a:t>
            </a:r>
            <a:r>
              <a:rPr i="1" lang="en"/>
              <a:t>A</a:t>
            </a:r>
            <a:r>
              <a:rPr lang="en"/>
              <a:t> | </a:t>
            </a:r>
            <a:r>
              <a:rPr i="1" lang="en"/>
              <a:t>C</a:t>
            </a:r>
            <a:r>
              <a:rPr lang="en"/>
              <a:t>) = P(</a:t>
            </a:r>
            <a:r>
              <a:rPr i="1" lang="en"/>
              <a:t>A</a:t>
            </a:r>
            <a:r>
              <a:rPr lang="en"/>
              <a:t> | </a:t>
            </a:r>
            <a:r>
              <a:rPr i="1" lang="en"/>
              <a:t>B</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Simplifying the Full Joint</a:t>
            </a:r>
            <a:endParaRPr/>
          </a:p>
        </p:txBody>
      </p:sp>
      <p:sp>
        <p:nvSpPr>
          <p:cNvPr id="1286" name="Google Shape;1286;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conditional independence is known (or assumed), some entries of the full joint distribution become redundant</a:t>
            </a:r>
            <a:endParaRPr/>
          </a:p>
          <a:p>
            <a:pPr indent="-342900" lvl="0" marL="457200" rtl="0" algn="l">
              <a:spcBef>
                <a:spcPts val="0"/>
              </a:spcBef>
              <a:spcAft>
                <a:spcPts val="0"/>
              </a:spcAft>
              <a:buSzPts val="1800"/>
              <a:buChar char="●"/>
            </a:pPr>
            <a:r>
              <a:rPr lang="en"/>
              <a:t>The table no longer needs to contain </a:t>
            </a:r>
            <a:r>
              <a:rPr lang="en"/>
              <a:t>2</a:t>
            </a:r>
            <a:r>
              <a:rPr baseline="30000" i="1" lang="en"/>
              <a:t>n</a:t>
            </a:r>
            <a:r>
              <a:rPr lang="en"/>
              <a:t> entries, but can be encoded into a directed acyclic graph called a </a:t>
            </a:r>
            <a:r>
              <a:rPr b="1" lang="en"/>
              <a:t>Bayes network</a:t>
            </a:r>
            <a:r>
              <a:rPr lang="en"/>
              <a:t> or </a:t>
            </a:r>
            <a:r>
              <a:rPr b="1" lang="en"/>
              <a:t>belief network</a:t>
            </a:r>
            <a:endParaRPr b="1"/>
          </a:p>
          <a:p>
            <a:pPr indent="-342900" lvl="0" marL="457200" rtl="0" algn="l">
              <a:spcBef>
                <a:spcPts val="0"/>
              </a:spcBef>
              <a:spcAft>
                <a:spcPts val="0"/>
              </a:spcAft>
              <a:buSzPts val="1800"/>
              <a:buChar char="●"/>
            </a:pPr>
            <a:r>
              <a:rPr lang="en"/>
              <a:t>One node per proposition, each node has some nodes as parents</a:t>
            </a:r>
            <a:endParaRPr/>
          </a:p>
          <a:p>
            <a:pPr indent="-342900" lvl="0" marL="457200" rtl="0" algn="l">
              <a:spcBef>
                <a:spcPts val="0"/>
              </a:spcBef>
              <a:spcAft>
                <a:spcPts val="0"/>
              </a:spcAft>
              <a:buSzPts val="1800"/>
              <a:buChar char="●"/>
            </a:pPr>
            <a:r>
              <a:rPr lang="en"/>
              <a:t>If node has </a:t>
            </a:r>
            <a:r>
              <a:rPr i="1" lang="en"/>
              <a:t>k</a:t>
            </a:r>
            <a:r>
              <a:rPr lang="en"/>
              <a:t> parents, its probability table has only 2</a:t>
            </a:r>
            <a:r>
              <a:rPr baseline="30000" i="1" lang="en"/>
              <a:t>k</a:t>
            </a:r>
            <a:r>
              <a:rPr lang="en"/>
              <a:t> entries</a:t>
            </a:r>
            <a:endParaRPr/>
          </a:p>
          <a:p>
            <a:pPr indent="-342900" lvl="0" marL="457200" rtl="0" algn="l">
              <a:spcBef>
                <a:spcPts val="0"/>
              </a:spcBef>
              <a:spcAft>
                <a:spcPts val="0"/>
              </a:spcAft>
              <a:buSzPts val="1800"/>
              <a:buChar char="●"/>
            </a:pPr>
            <a:r>
              <a:rPr lang="en"/>
              <a:t>For node </a:t>
            </a:r>
            <a:r>
              <a:rPr i="1" lang="en"/>
              <a:t>X</a:t>
            </a:r>
            <a:r>
              <a:rPr lang="en"/>
              <a:t>, probabilities can be fully given as P(</a:t>
            </a:r>
            <a:r>
              <a:rPr i="1" lang="en"/>
              <a:t>X</a:t>
            </a:r>
            <a:r>
              <a:rPr lang="en"/>
              <a:t> | Parents(</a:t>
            </a:r>
            <a:r>
              <a:rPr i="1" lang="en"/>
              <a:t>X</a:t>
            </a:r>
            <a:r>
              <a:rPr lang="en"/>
              <a:t>)), with the remaining nodes ignored as redundant at this point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292" name="Google Shape;1292;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93" name="Google Shape;1293;p212"/>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299" name="Google Shape;1299;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a:t>
            </a:r>
            <a:r>
              <a:rPr i="1" lang="en"/>
              <a:t>X</a:t>
            </a:r>
            <a:r>
              <a:rPr lang="en"/>
              <a:t> | </a:t>
            </a:r>
            <a:r>
              <a:rPr i="1" lang="en"/>
              <a:t>E</a:t>
            </a:r>
            <a:r>
              <a:rPr lang="en"/>
              <a:t>) = P(</a:t>
            </a:r>
            <a:r>
              <a:rPr i="1" lang="en"/>
              <a:t>X</a:t>
            </a:r>
            <a:r>
              <a:rPr lang="en"/>
              <a:t> | </a:t>
            </a:r>
            <a:r>
              <a:rPr i="1" lang="en"/>
              <a:t>S</a:t>
            </a:r>
            <a:r>
              <a:rPr lang="en"/>
              <a:t>),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a:t>
            </a:r>
            <a:r>
              <a:rPr b="1" lang="en"/>
              <a:t>machine learning</a:t>
            </a:r>
            <a:r>
              <a:rPr lang="en"/>
              <a:t> problem to derive a good Bayes network from the given set of training samples</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305" name="Google Shape;1305;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06" name="Google Shape;1306;p214"/>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Network Encodes Entire Full Joint</a:t>
            </a:r>
            <a:endParaRPr/>
          </a:p>
        </p:txBody>
      </p:sp>
      <p:sp>
        <p:nvSpPr>
          <p:cNvPr id="1312" name="Google Shape;1312;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network implicitly contains all information of the full </a:t>
            </a:r>
            <a:r>
              <a:rPr lang="en"/>
              <a:t>joint distribution, and can in principle be used to compute P(</a:t>
            </a:r>
            <a:r>
              <a:rPr i="1" lang="en"/>
              <a:t>ɸ</a:t>
            </a:r>
            <a:r>
              <a:rPr lang="en"/>
              <a:t>) for any formula </a:t>
            </a:r>
            <a:r>
              <a:rPr i="1" lang="en"/>
              <a:t>ɸ</a:t>
            </a:r>
            <a:endParaRPr i="1"/>
          </a:p>
          <a:p>
            <a:pPr indent="-342900" lvl="0" marL="457200" rtl="0" algn="l">
              <a:spcBef>
                <a:spcPts val="0"/>
              </a:spcBef>
              <a:spcAft>
                <a:spcPts val="0"/>
              </a:spcAft>
              <a:buSzPts val="1800"/>
              <a:buChar char="●"/>
            </a:pPr>
            <a:r>
              <a:rPr lang="en"/>
              <a:t>To compute the probability for each individual possible world, initialize </a:t>
            </a:r>
            <a:r>
              <a:rPr lang="en"/>
              <a:t>probability</a:t>
            </a:r>
            <a:r>
              <a:rPr lang="en"/>
              <a:t> counter to one, and loop through nodes in </a:t>
            </a:r>
            <a:r>
              <a:rPr b="1" lang="en"/>
              <a:t>topological</a:t>
            </a:r>
            <a:r>
              <a:rPr lang="en"/>
              <a:t> order</a:t>
            </a:r>
            <a:endParaRPr/>
          </a:p>
          <a:p>
            <a:pPr indent="-342900" lvl="0" marL="457200" rtl="0" algn="l">
              <a:spcBef>
                <a:spcPts val="0"/>
              </a:spcBef>
              <a:spcAft>
                <a:spcPts val="0"/>
              </a:spcAft>
              <a:buSzPts val="1800"/>
              <a:buChar char="●"/>
            </a:pPr>
            <a:r>
              <a:rPr lang="en"/>
              <a:t>For each node </a:t>
            </a:r>
            <a:r>
              <a:rPr i="1" lang="en"/>
              <a:t>X</a:t>
            </a:r>
            <a:r>
              <a:rPr lang="en"/>
              <a:t>, multiply probability by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Evaluating P(</a:t>
            </a:r>
            <a:r>
              <a:rPr i="1" lang="en"/>
              <a:t>ɸ</a:t>
            </a:r>
            <a:r>
              <a:rPr lang="en"/>
              <a:t>) can require an exponential number of operations</a:t>
            </a:r>
            <a:endParaRPr/>
          </a:p>
          <a:p>
            <a:pPr indent="-342900" lvl="0" marL="457200" rtl="0" algn="l">
              <a:spcBef>
                <a:spcPts val="0"/>
              </a:spcBef>
              <a:spcAft>
                <a:spcPts val="0"/>
              </a:spcAft>
              <a:buSzPts val="1800"/>
              <a:buChar char="●"/>
            </a:pPr>
            <a:r>
              <a:rPr lang="en"/>
              <a:t>Exact calculation of </a:t>
            </a:r>
            <a:r>
              <a:rPr lang="en"/>
              <a:t>P(</a:t>
            </a:r>
            <a:r>
              <a:rPr i="1" lang="en"/>
              <a:t>ɸ</a:t>
            </a:r>
            <a:r>
              <a:rPr lang="en"/>
              <a:t>) is </a:t>
            </a:r>
            <a:r>
              <a:rPr b="1" lang="en"/>
              <a:t>NP-complete</a:t>
            </a:r>
            <a:r>
              <a:rPr lang="en"/>
              <a:t>, only exponential algorithms known</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endParaRPr/>
          </a:p>
        </p:txBody>
      </p:sp>
      <p:sp>
        <p:nvSpPr>
          <p:cNvPr id="1318" name="Google Shape;1318;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19" name="Google Shape;1319;p216"/>
          <p:cNvPicPr preferRelativeResize="0"/>
          <p:nvPr/>
        </p:nvPicPr>
        <p:blipFill>
          <a:blip r:embed="rId3">
            <a:alphaModFix/>
          </a:blip>
          <a:stretch>
            <a:fillRect/>
          </a:stretch>
        </p:blipFill>
        <p:spPr>
          <a:xfrm>
            <a:off x="1103875" y="1126979"/>
            <a:ext cx="6399600" cy="3544800"/>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for Exact Evaluation</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a:t>
            </a:r>
            <a:r>
              <a:rPr b="1" lang="en"/>
              <a:t>non-descendants</a:t>
            </a:r>
            <a:r>
              <a:rPr lang="en"/>
              <a:t>, given all its </a:t>
            </a:r>
            <a:r>
              <a:rPr b="1" lang="en"/>
              <a:t>immediate parents</a:t>
            </a:r>
            <a:endParaRPr b="1"/>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1</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(chain rule for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a:t>
            </a:r>
            <a:r>
              <a:rPr lang="en">
                <a:solidFill>
                  <a:srgbClr val="000000"/>
                </a:solidFill>
                <a:highlight>
                  <a:srgbClr val="FFFFFF"/>
                </a:highlight>
                <a:latin typeface="Arial"/>
                <a:ea typeface="Arial"/>
                <a:cs typeface="Arial"/>
                <a:sym typeface="Arial"/>
              </a:rPr>
              <a:t>)</a:t>
            </a:r>
            <a:br>
              <a:rPr lang="en">
                <a:solidFill>
                  <a:srgbClr val="000000"/>
                </a:solidFill>
                <a:highlight>
                  <a:srgbClr val="FFFFFF"/>
                </a:highlight>
                <a:latin typeface="Arial"/>
                <a:ea typeface="Arial"/>
                <a:cs typeface="Arial"/>
                <a:sym typeface="Arial"/>
              </a:rPr>
            </a:b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is conditionally independent of B, given A</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0.4 = 0.2</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2</a:t>
            </a:r>
            <a:endParaRPr/>
          </a:p>
          <a:p>
            <a:pPr indent="0" lvl="0" marL="0" rtl="0" algn="l">
              <a:spcBef>
                <a:spcPts val="0"/>
              </a:spcBef>
              <a:spcAft>
                <a:spcPts val="0"/>
              </a:spcAft>
              <a:buNone/>
            </a:pPr>
            <a:r>
              <a:t/>
            </a:r>
            <a:endParaRPr/>
          </a:p>
        </p:txBody>
      </p:sp>
      <p:sp>
        <p:nvSpPr>
          <p:cNvPr id="1337" name="Google Shape;1337;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marginalization on 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D is conditionally independent of A, given B</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0.9 + 0.5 * 0.2 = 0.55</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r>
              <a:rPr lang="en"/>
              <a:t>: Example 3</a:t>
            </a:r>
            <a:endParaRPr/>
          </a:p>
        </p:txBody>
      </p:sp>
      <p:sp>
        <p:nvSpPr>
          <p:cNvPr id="1343" name="Google Shape;1343;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straight up Bayes when going up</a:t>
            </a:r>
            <a:r>
              <a:rPr lang="en" sz="1900">
                <a:solidFill>
                  <a:srgbClr val="000000"/>
                </a:solidFill>
                <a:highlight>
                  <a:srgbClr val="FFFFFF"/>
                </a:highlight>
                <a:latin typeface="Arial"/>
                <a:ea typeface="Arial"/>
                <a:cs typeface="Arial"/>
                <a:sym typeface="Arial"/>
              </a:rPr>
              <a:t>​)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marginalization on B</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0.055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 ( 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D ) = ... = 0.684 / P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same way as</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P(A | D) </a:t>
            </a:r>
            <a:r>
              <a:rPr lang="en" sz="1900">
                <a:solidFill>
                  <a:srgbClr val="000000"/>
                </a:solidFill>
                <a:highlight>
                  <a:srgbClr val="FFFFFF"/>
                </a:highlight>
                <a:latin typeface="Arial"/>
                <a:ea typeface="Arial"/>
                <a:cs typeface="Arial"/>
                <a:sym typeface="Arial"/>
              </a:rPr>
              <a:t>)​</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0.055 / (0.055 + 0.684) = 0.074 (since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1)</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Any </a:t>
            </a:r>
            <a:r>
              <a:rPr lang="en"/>
              <a:t>Individual Entry in Full Joint</a:t>
            </a:r>
            <a:endParaRPr/>
          </a:p>
        </p:txBody>
      </p:sp>
      <p:sp>
        <p:nvSpPr>
          <p:cNvPr id="1349" name="Google Shape;1349;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of the product is the exact entry in the full joint for that assignment of values for </a:t>
            </a:r>
            <a:r>
              <a:rPr i="1" lang="en"/>
              <a:t>n</a:t>
            </a:r>
            <a:r>
              <a:rPr lang="en"/>
              <a:t> propositions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a Random World</a:t>
            </a:r>
            <a:endParaRPr/>
          </a:p>
        </p:txBody>
      </p:sp>
      <p:sp>
        <p:nvSpPr>
          <p:cNvPr id="1355" name="Google Shape;1355;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through nodes, make each </a:t>
            </a:r>
            <a:r>
              <a:rPr i="1" lang="en"/>
              <a:t>X</a:t>
            </a:r>
            <a:r>
              <a:rPr lang="en"/>
              <a:t> true with probability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world is generated with exact probability of its full joint entry</a:t>
            </a:r>
            <a:endParaRPr/>
          </a:p>
          <a:p>
            <a:pPr indent="-342900" lvl="0" marL="457200" rtl="0" algn="l">
              <a:spcBef>
                <a:spcPts val="0"/>
              </a:spcBef>
              <a:spcAft>
                <a:spcPts val="0"/>
              </a:spcAft>
              <a:buSzPts val="1800"/>
              <a:buChar char="●"/>
            </a:pPr>
            <a:r>
              <a:rPr lang="en"/>
              <a:t>What about is some variables have been given as evidence?</a:t>
            </a:r>
            <a:endParaRPr/>
          </a:p>
          <a:p>
            <a:pPr indent="-342900" lvl="0" marL="457200" rtl="0" algn="l">
              <a:spcBef>
                <a:spcPts val="0"/>
              </a:spcBef>
              <a:spcAft>
                <a:spcPts val="0"/>
              </a:spcAft>
              <a:buSzPts val="1800"/>
              <a:buChar char="●"/>
            </a:pPr>
            <a:r>
              <a:rPr b="1" lang="en"/>
              <a:t>Rejection sampling</a:t>
            </a:r>
            <a:r>
              <a:rPr lang="en"/>
              <a:t>: discard all of these randomly generated worlds that are counter to the given evidence</a:t>
            </a:r>
            <a:endParaRPr/>
          </a:p>
          <a:p>
            <a:pPr indent="-342900" lvl="0" marL="457200" rtl="0" algn="l">
              <a:spcBef>
                <a:spcPts val="0"/>
              </a:spcBef>
              <a:spcAft>
                <a:spcPts val="0"/>
              </a:spcAft>
              <a:buSzPts val="1800"/>
              <a:buChar char="●"/>
            </a:pPr>
            <a:r>
              <a:rPr lang="en"/>
              <a:t>Can be used to estimate probabilities P(</a:t>
            </a:r>
            <a:r>
              <a:rPr i="1" lang="en"/>
              <a:t>H</a:t>
            </a:r>
            <a:r>
              <a:rPr lang="en"/>
              <a:t> | </a:t>
            </a:r>
            <a:r>
              <a:rPr i="1" lang="en"/>
              <a:t>E</a:t>
            </a:r>
            <a:r>
              <a:rPr lang="en"/>
              <a:t>) for hidden variables given evidence </a:t>
            </a:r>
            <a:r>
              <a:rPr i="1" lang="en"/>
              <a:t>E</a:t>
            </a:r>
            <a:r>
              <a:rPr lang="en"/>
              <a:t> that are relevant to agent's action selection</a:t>
            </a:r>
            <a:endParaRPr/>
          </a:p>
          <a:p>
            <a:pPr indent="-342900" lvl="0" marL="457200" rtl="0" algn="l">
              <a:spcBef>
                <a:spcPts val="0"/>
              </a:spcBef>
              <a:spcAft>
                <a:spcPts val="0"/>
              </a:spcAft>
              <a:buSzPts val="1800"/>
              <a:buChar char="●"/>
            </a:pPr>
            <a:r>
              <a:rPr lang="en"/>
              <a:t>Generate </a:t>
            </a:r>
            <a:r>
              <a:rPr i="1" lang="en"/>
              <a:t>N</a:t>
            </a:r>
            <a:r>
              <a:rPr lang="en"/>
              <a:t> sample words, count in how many </a:t>
            </a:r>
            <a:r>
              <a:rPr i="1" lang="en"/>
              <a:t>H</a:t>
            </a:r>
            <a:r>
              <a:rPr lang="en"/>
              <a:t> are true </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Likelihood Weighting</a:t>
            </a:r>
            <a:endParaRPr/>
          </a:p>
        </p:txBody>
      </p:sp>
      <p:sp>
        <p:nvSpPr>
          <p:cNvPr id="1361" name="Google Shape;1361;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f some evidence variables have low priors of occurring, r</a:t>
            </a:r>
            <a:r>
              <a:rPr lang="en"/>
              <a:t>ejection sampling</a:t>
            </a:r>
            <a:r>
              <a:rPr lang="en"/>
              <a:t> will have to discard vast majority of random samples</a:t>
            </a:r>
            <a:endParaRPr/>
          </a:p>
          <a:p>
            <a:pPr indent="-342900" lvl="0" marL="457200" rtl="0" algn="l">
              <a:spcBef>
                <a:spcPts val="0"/>
              </a:spcBef>
              <a:spcAft>
                <a:spcPts val="0"/>
              </a:spcAft>
              <a:buSzPts val="1800"/>
              <a:buChar char="●"/>
            </a:pPr>
            <a:r>
              <a:rPr lang="en"/>
              <a:t>A better technique for random sampling is to force the </a:t>
            </a:r>
            <a:r>
              <a:rPr lang="en"/>
              <a:t>evidence</a:t>
            </a:r>
            <a:r>
              <a:rPr lang="en"/>
              <a:t> variables to their given values, but update the weight of that sample</a:t>
            </a:r>
            <a:endParaRPr/>
          </a:p>
          <a:p>
            <a:pPr indent="-342900" lvl="0" marL="457200" rtl="0" algn="l">
              <a:spcBef>
                <a:spcPts val="0"/>
              </a:spcBef>
              <a:spcAft>
                <a:spcPts val="0"/>
              </a:spcAft>
              <a:buSzPts val="1800"/>
              <a:buChar char="●"/>
            </a:pPr>
            <a:r>
              <a:rPr lang="en"/>
              <a:t>Each sample is initially of weight of 1</a:t>
            </a:r>
            <a:endParaRPr/>
          </a:p>
          <a:p>
            <a:pPr indent="-342900" lvl="0" marL="457200" rtl="0" algn="l">
              <a:spcBef>
                <a:spcPts val="0"/>
              </a:spcBef>
              <a:spcAft>
                <a:spcPts val="0"/>
              </a:spcAft>
              <a:buSzPts val="1800"/>
              <a:buChar char="●"/>
            </a:pPr>
            <a:r>
              <a:rPr lang="en"/>
              <a:t>When evidence variable </a:t>
            </a:r>
            <a:r>
              <a:rPr i="1" lang="en"/>
              <a:t>E</a:t>
            </a:r>
            <a:r>
              <a:rPr lang="en"/>
              <a:t> is forced to given value, multiply the weight of that sample by P(</a:t>
            </a:r>
            <a:r>
              <a:rPr i="1" lang="en"/>
              <a:t>E</a:t>
            </a:r>
            <a:r>
              <a:rPr lang="en"/>
              <a:t> | Parents(</a:t>
            </a:r>
            <a:r>
              <a:rPr i="1" lang="en"/>
              <a:t>E</a:t>
            </a:r>
            <a:r>
              <a:rPr lang="en"/>
              <a:t>))</a:t>
            </a:r>
            <a:endParaRPr/>
          </a:p>
          <a:p>
            <a:pPr indent="-342900" lvl="0" marL="457200" rtl="0" algn="l">
              <a:spcBef>
                <a:spcPts val="0"/>
              </a:spcBef>
              <a:spcAft>
                <a:spcPts val="0"/>
              </a:spcAft>
              <a:buSzPts val="1800"/>
              <a:buChar char="●"/>
            </a:pPr>
            <a:r>
              <a:rPr lang="en"/>
              <a:t>Each sample contributes to estimate of P(</a:t>
            </a:r>
            <a:r>
              <a:rPr i="1" lang="en"/>
              <a:t>H</a:t>
            </a:r>
            <a:r>
              <a:rPr lang="en"/>
              <a:t> | </a:t>
            </a:r>
            <a:r>
              <a:rPr i="1" lang="en"/>
              <a:t>E</a:t>
            </a:r>
            <a:r>
              <a:rPr lang="en"/>
              <a:t>) according to its weight</a:t>
            </a:r>
            <a:endParaRPr/>
          </a:p>
          <a:p>
            <a:pPr indent="0" lvl="0" marL="0" rtl="0" algn="l">
              <a:spcBef>
                <a:spcPts val="1200"/>
              </a:spcBef>
              <a:spcAft>
                <a:spcPts val="1200"/>
              </a:spcAft>
              <a:buNone/>
            </a:pPr>
            <a:r>
              <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367" name="Google Shape;1367;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68" name="Google Shape;1368;p224"/>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374" name="Google Shape;1374;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E</a:t>
            </a:r>
            <a:r>
              <a:rPr lang="en"/>
              <a:t> | </a:t>
            </a:r>
            <a:r>
              <a:rPr i="1" lang="en"/>
              <a:t>A</a:t>
            </a:r>
            <a:r>
              <a:rPr lang="en"/>
              <a:t>) is significantly larger than P(</a:t>
            </a:r>
            <a:r>
              <a:rPr i="1" lang="en"/>
              <a:t>E</a:t>
            </a:r>
            <a:r>
              <a:rPr lang="en"/>
              <a:t>)</a:t>
            </a:r>
            <a:endParaRPr/>
          </a:p>
          <a:p>
            <a:pPr indent="-342900" lvl="0" marL="457200" rtl="0" algn="l">
              <a:spcBef>
                <a:spcPts val="0"/>
              </a:spcBef>
              <a:spcAft>
                <a:spcPts val="0"/>
              </a:spcAft>
              <a:buSzPts val="1800"/>
              <a:buChar char="●"/>
            </a:pPr>
            <a:r>
              <a:rPr lang="en"/>
              <a:t>Yet, P(</a:t>
            </a:r>
            <a:r>
              <a:rPr i="1" lang="en"/>
              <a:t>E</a:t>
            </a:r>
            <a:r>
              <a:rPr lang="en"/>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prior P(</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380" name="Google Shape;1380;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386" name="Google Shape;1386;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87" name="Google Shape;1387;p227"/>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393" name="Google Shape;1393;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b="1" lang="en"/>
              <a:t>Important</a:t>
            </a:r>
            <a:r>
              <a:rPr lang="en"/>
              <a:t>: P(</a:t>
            </a:r>
            <a:r>
              <a:rPr i="1" lang="en"/>
              <a:t>A</a:t>
            </a:r>
            <a:r>
              <a:rPr lang="en"/>
              <a:t> | </a:t>
            </a:r>
            <a:r>
              <a:rPr i="1" lang="en"/>
              <a:t>B</a:t>
            </a:r>
            <a:r>
              <a:rPr lang="en"/>
              <a:t>) is generally not equal to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399" name="Google Shape;1399;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 on the first roll</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405" name="Google Shape;1405;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ignore the difficult term P(</a:t>
            </a:r>
            <a:r>
              <a:rPr i="1" lang="en"/>
              <a:t>E</a:t>
            </a:r>
            <a:r>
              <a:rPr lang="en"/>
              <a:t>), since it's an equal constant factor for all</a:t>
            </a:r>
            <a:endParaRPr/>
          </a:p>
        </p:txBody>
      </p:sp>
      <p:graphicFrame>
        <p:nvGraphicFramePr>
          <p:cNvPr id="1406" name="Google Shape;1406;p230"/>
          <p:cNvGraphicFramePr/>
          <p:nvPr/>
        </p:nvGraphicFramePr>
        <p:xfrm>
          <a:off x="719400" y="1836250"/>
          <a:ext cx="3000000" cy="3000000"/>
        </p:xfrm>
        <a:graphic>
          <a:graphicData uri="http://schemas.openxmlformats.org/drawingml/2006/table">
            <a:tbl>
              <a:tblPr>
                <a:noFill/>
                <a:tableStyleId>{9893AA3A-BFC4-43F8-8F28-05597942B054}</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412" name="Google Shape;1412;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calculations, the updated conditional probabilities are</a:t>
            </a:r>
            <a:endParaRPr/>
          </a:p>
          <a:p>
            <a:pPr indent="0" lvl="0" marL="0" rtl="0" algn="l">
              <a:spcBef>
                <a:spcPts val="1200"/>
              </a:spcBef>
              <a:spcAft>
                <a:spcPts val="1200"/>
              </a:spcAft>
              <a:buNone/>
            </a:pPr>
            <a:r>
              <a:t/>
            </a:r>
            <a:endParaRPr/>
          </a:p>
        </p:txBody>
      </p:sp>
      <p:graphicFrame>
        <p:nvGraphicFramePr>
          <p:cNvPr id="1413" name="Google Shape;1413;p231"/>
          <p:cNvGraphicFramePr/>
          <p:nvPr/>
        </p:nvGraphicFramePr>
        <p:xfrm>
          <a:off x="1529625" y="2025725"/>
          <a:ext cx="3000000" cy="3000000"/>
        </p:xfrm>
        <a:graphic>
          <a:graphicData uri="http://schemas.openxmlformats.org/drawingml/2006/table">
            <a:tbl>
              <a:tblPr>
                <a:noFill/>
                <a:tableStyleId>{9893AA3A-BFC4-43F8-8F28-05597942B054}</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419" name="Google Shape;1419;p2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who will ever have existed before the universe reaches heat death; let's call this number </a:t>
            </a:r>
            <a:r>
              <a:rPr i="1" lang="en"/>
              <a:t>N</a:t>
            </a:r>
            <a:r>
              <a:rPr lang="en"/>
              <a:t> </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some chump change</a:t>
            </a:r>
            <a:endParaRPr/>
          </a:p>
          <a:p>
            <a:pPr indent="-342900" lvl="0" marL="457200" rtl="0" algn="l">
              <a:spcBef>
                <a:spcPts val="0"/>
              </a:spcBef>
              <a:spcAft>
                <a:spcPts val="0"/>
              </a:spcAft>
              <a:buSzPts val="1800"/>
              <a:buChar char="●"/>
            </a:pPr>
            <a:r>
              <a:rPr lang="en"/>
              <a:t>Use Bayesian updating to compare hypotheses for various values of </a:t>
            </a:r>
            <a:r>
              <a:rPr i="1" lang="en"/>
              <a:t>N</a:t>
            </a:r>
            <a:endParaRPr i="1"/>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425" name="Google Shape;1425;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predict the future?</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11?</a:t>
            </a:r>
            <a:endParaRPr/>
          </a:p>
          <a:p>
            <a:pPr indent="-342900" lvl="0" marL="457200" rtl="0" algn="l">
              <a:spcBef>
                <a:spcPts val="0"/>
              </a:spcBef>
              <a:spcAft>
                <a:spcPts val="0"/>
              </a:spcAft>
              <a:buSzPts val="1800"/>
              <a:buChar char="●"/>
            </a:pPr>
            <a:r>
              <a:rPr lang="en"/>
              <a:t>Easy</a:t>
            </a:r>
            <a:r>
              <a:rPr lang="en"/>
              <a:t> way: use the </a:t>
            </a:r>
            <a:r>
              <a:rPr b="1" lang="en"/>
              <a:t>Maximum Likelihood</a:t>
            </a:r>
            <a:r>
              <a:rPr b="1" lang="en"/>
              <a:t> Hypothesis</a:t>
            </a:r>
            <a:r>
              <a:rPr lang="en"/>
              <a:t> whose probability is currently the highest, given the evidence observed</a:t>
            </a:r>
            <a:endParaRPr/>
          </a:p>
          <a:p>
            <a:pPr indent="-342900" lvl="0" marL="457200" rtl="0" algn="l">
              <a:spcBef>
                <a:spcPts val="0"/>
              </a:spcBef>
              <a:spcAft>
                <a:spcPts val="0"/>
              </a:spcAft>
              <a:buSzPts val="1800"/>
              <a:buChar char="●"/>
            </a:pPr>
            <a:r>
              <a:rPr lang="en"/>
              <a:t>Use the approximate prediction </a:t>
            </a:r>
            <a:r>
              <a:rPr b="1" lang="en"/>
              <a:t>P(</a:t>
            </a:r>
            <a:r>
              <a:rPr b="1" i="1" lang="en"/>
              <a:t>X</a:t>
            </a:r>
            <a:r>
              <a:rPr b="1" lang="en"/>
              <a:t>) = P(</a:t>
            </a:r>
            <a:r>
              <a:rPr b="1" i="1" lang="en"/>
              <a:t>X</a:t>
            </a:r>
            <a:r>
              <a:rPr b="1" lang="en"/>
              <a:t> | </a:t>
            </a:r>
            <a:r>
              <a:rPr b="1" i="1" lang="en"/>
              <a:t>H</a:t>
            </a:r>
            <a:r>
              <a:rPr b="1" baseline="-25000" i="1" lang="en"/>
              <a:t>ML</a:t>
            </a:r>
            <a:r>
              <a:rPr b="1" lang="en"/>
              <a:t>)</a:t>
            </a:r>
            <a:endParaRPr b="1"/>
          </a:p>
          <a:p>
            <a:pPr indent="-342900" lvl="0" marL="457200" rtl="0" algn="l">
              <a:spcBef>
                <a:spcPts val="0"/>
              </a:spcBef>
              <a:spcAft>
                <a:spcPts val="0"/>
              </a:spcAft>
              <a:buSzPts val="1800"/>
              <a:buChar char="●"/>
            </a:pPr>
            <a:r>
              <a:rPr lang="en"/>
              <a:t>Can be wildly off, if several hypotheses are equally likely</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2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All Hypotheses for Predictions</a:t>
            </a:r>
            <a:endParaRPr/>
          </a:p>
        </p:txBody>
      </p:sp>
      <p:sp>
        <p:nvSpPr>
          <p:cNvPr id="1431" name="Google Shape;1431;p2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way: marginalize predictions weighted by hypothesis probabilities</a:t>
            </a:r>
            <a:endParaRPr/>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b="1" lang="en">
                <a:solidFill>
                  <a:srgbClr val="000000"/>
                </a:solidFill>
                <a:highlight>
                  <a:schemeClr val="lt1"/>
                </a:highlight>
              </a:rPr>
              <a:t>∧ </a:t>
            </a:r>
            <a:r>
              <a:rPr b="1" i="1" lang="en">
                <a:solidFill>
                  <a:srgbClr val="000000"/>
                </a:solidFill>
                <a:highlight>
                  <a:schemeClr val="lt1"/>
                </a:highlight>
              </a:rPr>
              <a:t>E</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 </a:t>
            </a:r>
            <a:r>
              <a:rPr b="1" lang="en">
                <a:solidFill>
                  <a:srgbClr val="000000"/>
                </a:solidFill>
                <a:highlight>
                  <a:schemeClr val="lt1"/>
                </a:highlight>
              </a:rPr>
              <a:t>∧ </a:t>
            </a:r>
            <a:r>
              <a:rPr b="1" i="1" lang="en">
                <a:solidFill>
                  <a:srgbClr val="000000"/>
                </a:solidFill>
                <a:highlight>
                  <a:schemeClr val="lt1"/>
                </a:highlight>
              </a:rPr>
              <a:t>E</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lang="en"/>
              <a:t>Since </a:t>
            </a:r>
            <a:r>
              <a:rPr i="1" lang="en"/>
              <a:t>X</a:t>
            </a:r>
            <a:r>
              <a:rPr lang="en"/>
              <a:t> is conditionally independent of </a:t>
            </a:r>
            <a:r>
              <a:rPr i="1" lang="en"/>
              <a:t>E</a:t>
            </a:r>
            <a:r>
              <a:rPr lang="en"/>
              <a:t> given </a:t>
            </a:r>
            <a:r>
              <a:rPr i="1" lang="en"/>
              <a:t>H</a:t>
            </a:r>
            <a:r>
              <a:rPr lang="en"/>
              <a:t>, this simplifies to:</a:t>
            </a:r>
            <a:endParaRPr b="1"/>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b="1" lang="en"/>
              <a:t>Gibbs sampling</a:t>
            </a:r>
            <a:r>
              <a:rPr lang="en"/>
              <a:t>: choose a random hypothesis </a:t>
            </a:r>
            <a:r>
              <a:rPr i="1" lang="en"/>
              <a:t>H</a:t>
            </a:r>
            <a:r>
              <a:rPr baseline="-25000" i="1" lang="en"/>
              <a:t>r</a:t>
            </a:r>
            <a:r>
              <a:rPr lang="en"/>
              <a:t> weighted by P(</a:t>
            </a:r>
            <a:r>
              <a:rPr i="1" lang="en"/>
              <a:t>H</a:t>
            </a:r>
            <a:r>
              <a:rPr baseline="-25000" i="1" lang="en"/>
              <a:t>r</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r</a:t>
            </a:r>
            <a:r>
              <a:rPr lang="en"/>
              <a:t>, error probability still surprisingly small</a:t>
            </a:r>
            <a:endParaRPr/>
          </a:p>
          <a:p>
            <a:pPr indent="0" lvl="0" marL="0" rtl="0" algn="l">
              <a:spcBef>
                <a:spcPts val="1200"/>
              </a:spcBef>
              <a:spcAft>
                <a:spcPts val="1200"/>
              </a:spcAft>
              <a:buNone/>
            </a:pPr>
            <a:r>
              <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437" name="Google Shape;1437;p2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original prior probabilities of the surviving hypotheses were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must be the truth</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43" name="Google Shape;1443;p2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44" name="Google Shape;1444;p236"/>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450" name="Google Shape;1450;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Into Default Logic</a:t>
            </a:r>
            <a:endParaRPr/>
          </a:p>
        </p:txBody>
      </p:sp>
      <p:sp>
        <p:nvSpPr>
          <p:cNvPr id="1456" name="Google Shape;1456;p2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Other forms of uncertainty are modelled with different techniques</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Consider the following facts, expressed as a tiny story in spirit of the AI researcher Roger Schank (1946–2023)</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(The instructor happened to read one of his translated books, most likely "​</a:t>
            </a:r>
            <a:r>
              <a:rPr lang="en">
                <a:solidFill>
                  <a:srgbClr val="1155CC"/>
                </a:solidFill>
                <a:highlight>
                  <a:srgbClr val="FFFFFF"/>
                </a:highlight>
              </a:rPr>
              <a:t>The Connoisseur's Guide to the Mind​</a:t>
            </a:r>
            <a:r>
              <a:rPr lang="en">
                <a:solidFill>
                  <a:srgbClr val="000000"/>
                </a:solidFill>
                <a:highlight>
                  <a:srgbClr val="FFFFFF"/>
                </a:highlight>
              </a:rPr>
              <a:t>", in the local library, and here we are now.)</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a:t>
            </a:r>
            <a:r>
              <a:rPr i="1" lang="en">
                <a:solidFill>
                  <a:srgbClr val="000000"/>
                </a:solidFill>
                <a:highlight>
                  <a:srgbClr val="FFFFFF"/>
                </a:highlight>
              </a:rPr>
              <a:t>​During her lunch break from her job at the bank, Linda walked into the greasy spoon diner next door. As she sat down, the waitress brought her the menu and a cup of coffee.</a:t>
            </a:r>
            <a:r>
              <a:rPr lang="en">
                <a:solidFill>
                  <a:srgbClr val="000000"/>
                </a:solidFill>
                <a:highlight>
                  <a:srgbClr val="FFFFFF"/>
                </a:highlight>
              </a:rPr>
              <a:t>”​</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What facts are logically entailed by this story?</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2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of The Following Fact Are Entailed!</a:t>
            </a:r>
            <a:endParaRPr/>
          </a:p>
        </p:txBody>
      </p:sp>
      <p:sp>
        <p:nvSpPr>
          <p:cNvPr id="1462" name="Google Shape;1462;p2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en" sz="1500">
                <a:solidFill>
                  <a:srgbClr val="000000"/>
                </a:solidFill>
                <a:highlight>
                  <a:srgbClr val="FFFFFF"/>
                </a:highlight>
              </a:rPr>
              <a:t>Linda sat down on a chair at one of the customer tables (as opposed to, say, on the table itself, on the floor or behind the checkout counter).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Linda’s job does not involve operating heavy machinery or giving out prescription medication.</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took off her hat, gloves and coat before sitting down, but she did not take off her shoes.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table that Linda sat down at had napkins, ketchup and mustard somewhere on it. Linda did not pour any of this ketchup or mustard in her cup of coffee, nor did she eat the napkins.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coffee was hot, and Linda drank it from the cup instead of pouring it on her food. On the other hand, mustard and ketchup, if Linda later consumed any, were poured on the food.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is a human (as opposed to, for example, a service dog or a carrier pigeon) and has at most two arms, at most two legs and exactly one head.</a:t>
            </a:r>
            <a:endParaRPr sz="2200"/>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Logic</a:t>
            </a:r>
            <a:endParaRPr/>
          </a:p>
        </p:txBody>
      </p:sp>
      <p:sp>
        <p:nvSpPr>
          <p:cNvPr id="1468" name="Google Shape;1468;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Default logic</a:t>
            </a:r>
            <a:r>
              <a:rPr lang="en"/>
              <a:t> is a </a:t>
            </a:r>
            <a:r>
              <a:rPr b="1" lang="en"/>
              <a:t>non-monotonic extension</a:t>
            </a:r>
            <a:r>
              <a:rPr lang="en"/>
              <a:t> of predicate logic </a:t>
            </a:r>
            <a:endParaRPr/>
          </a:p>
          <a:p>
            <a:pPr indent="-342900" lvl="0" marL="457200" rtl="0" algn="l">
              <a:spcBef>
                <a:spcPts val="0"/>
              </a:spcBef>
              <a:spcAft>
                <a:spcPts val="0"/>
              </a:spcAft>
              <a:buSzPts val="1800"/>
              <a:buChar char="●"/>
            </a:pPr>
            <a:r>
              <a:rPr lang="en"/>
              <a:t>Inference rules extended to allow default rules that are assumed to be true unless explicitly proven false</a:t>
            </a:r>
            <a:endParaRPr/>
          </a:p>
          <a:p>
            <a:pPr indent="-342900" lvl="0" marL="457200" rtl="0" algn="l">
              <a:spcBef>
                <a:spcPts val="0"/>
              </a:spcBef>
              <a:spcAft>
                <a:spcPts val="0"/>
              </a:spcAft>
              <a:buSzPts val="1800"/>
              <a:buChar char="●"/>
            </a:pPr>
            <a:r>
              <a:rPr lang="en"/>
              <a:t>For example, every bird is assumed to be able to fly, unless proven otherwise</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a bird, we infer that </a:t>
            </a:r>
            <a:r>
              <a:rPr lang="en">
                <a:latin typeface="Consolas"/>
                <a:ea typeface="Consolas"/>
                <a:cs typeface="Consolas"/>
                <a:sym typeface="Consolas"/>
              </a:rPr>
              <a:t>tweety</a:t>
            </a:r>
            <a:r>
              <a:rPr lang="en"/>
              <a:t> can fly</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later revealed to be a penguin, must revoke earlier inference</a:t>
            </a:r>
            <a:endParaRPr/>
          </a:p>
          <a:p>
            <a:pPr indent="-342900" lvl="0" marL="457200" rtl="0" algn="l">
              <a:spcBef>
                <a:spcPts val="0"/>
              </a:spcBef>
              <a:spcAft>
                <a:spcPts val="0"/>
              </a:spcAft>
              <a:buSzPts val="1800"/>
              <a:buChar char="●"/>
            </a:pPr>
            <a:r>
              <a:rPr lang="en"/>
              <a:t>Must keep track of not just inferred sentences, but their proofs in case some of the assumptions used in the inference chain need to be revoked</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Default Logic</a:t>
            </a:r>
            <a:endParaRPr/>
          </a:p>
        </p:txBody>
      </p:sp>
      <p:sp>
        <p:nvSpPr>
          <p:cNvPr id="1474" name="Google Shape;1474;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Default logic does not mesh as well with decision theory as probabilities</a:t>
            </a:r>
            <a:endParaRPr/>
          </a:p>
          <a:p>
            <a:pPr indent="-342900" lvl="0" marL="457200" rtl="0" algn="l">
              <a:spcBef>
                <a:spcPts val="0"/>
              </a:spcBef>
              <a:spcAft>
                <a:spcPts val="0"/>
              </a:spcAft>
              <a:buSzPts val="1800"/>
              <a:buChar char="●"/>
            </a:pPr>
            <a:r>
              <a:rPr lang="en"/>
              <a:t>For example, when planning to take a car drive, is your default assumption that there will be an accident, or that there will not be an accident?</a:t>
            </a:r>
            <a:endParaRPr/>
          </a:p>
          <a:p>
            <a:pPr indent="-342900" lvl="0" marL="457200" rtl="0" algn="l">
              <a:spcBef>
                <a:spcPts val="0"/>
              </a:spcBef>
              <a:spcAft>
                <a:spcPts val="0"/>
              </a:spcAft>
              <a:buSzPts val="1800"/>
              <a:buChar char="●"/>
            </a:pPr>
            <a:r>
              <a:rPr lang="en"/>
              <a:t>If former, the rational decision is not to take that trip</a:t>
            </a:r>
            <a:endParaRPr/>
          </a:p>
          <a:p>
            <a:pPr indent="-342900" lvl="0" marL="457200" rtl="0" algn="l">
              <a:spcBef>
                <a:spcPts val="0"/>
              </a:spcBef>
              <a:spcAft>
                <a:spcPts val="0"/>
              </a:spcAft>
              <a:buSzPts val="1800"/>
              <a:buChar char="●"/>
            </a:pPr>
            <a:r>
              <a:rPr lang="en"/>
              <a:t>If latter, the rational decision is not to bother fastening seat belt</a:t>
            </a:r>
            <a:endParaRPr/>
          </a:p>
          <a:p>
            <a:pPr indent="-342900" lvl="0" marL="457200" rtl="0" algn="l">
              <a:spcBef>
                <a:spcPts val="0"/>
              </a:spcBef>
              <a:spcAft>
                <a:spcPts val="0"/>
              </a:spcAft>
              <a:buSzPts val="1800"/>
              <a:buChar char="●"/>
            </a:pPr>
            <a:r>
              <a:rPr lang="en"/>
              <a:t>What if two default rules are contradictory, as in the "Nixon diamond"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4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One-Shot Decisions</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Preferences</a:t>
            </a:r>
            <a:endParaRPr/>
          </a:p>
        </p:txBody>
      </p:sp>
      <p:sp>
        <p:nvSpPr>
          <p:cNvPr id="1485" name="Google Shape;1485;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concrete </a:t>
            </a:r>
            <a:r>
              <a:rPr lang="en"/>
              <a:t>outcomes A, B and C,</a:t>
            </a:r>
            <a:r>
              <a:rPr lang="en"/>
              <a:t> some </a:t>
            </a:r>
            <a:r>
              <a:rPr b="1" lang="en"/>
              <a:t>agent</a:t>
            </a:r>
            <a:r>
              <a:rPr lang="en"/>
              <a:t> has preferences </a:t>
            </a:r>
            <a:r>
              <a:rPr lang="en"/>
              <a:t>A ≻ B ≻ C</a:t>
            </a:r>
            <a:endParaRPr/>
          </a:p>
          <a:p>
            <a:pPr indent="-342900" lvl="0" marL="457200" rtl="0" algn="l">
              <a:spcBef>
                <a:spcPts val="0"/>
              </a:spcBef>
              <a:spcAft>
                <a:spcPts val="0"/>
              </a:spcAft>
              <a:buSzPts val="1800"/>
              <a:buChar char="●"/>
            </a:pPr>
            <a:r>
              <a:rPr lang="en"/>
              <a:t>This </a:t>
            </a:r>
            <a:r>
              <a:rPr b="1" lang="en"/>
              <a:t>ordinal</a:t>
            </a:r>
            <a:r>
              <a:rPr lang="en"/>
              <a:t> ordering doesn't say anything about relative preferences</a:t>
            </a:r>
            <a:endParaRPr/>
          </a:p>
          <a:p>
            <a:pPr indent="-342900" lvl="0" marL="457200" rtl="0" algn="l">
              <a:spcBef>
                <a:spcPts val="0"/>
              </a:spcBef>
              <a:spcAft>
                <a:spcPts val="0"/>
              </a:spcAft>
              <a:buSzPts val="1800"/>
              <a:buChar char="●"/>
            </a:pPr>
            <a:r>
              <a:rPr lang="en"/>
              <a:t>For example, consider </a:t>
            </a:r>
            <a:r>
              <a:rPr b="1" lang="en"/>
              <a:t>A = $1000, B = $999, C = $0</a:t>
            </a:r>
            <a:endParaRPr b="1"/>
          </a:p>
          <a:p>
            <a:pPr indent="-342900" lvl="0" marL="457200" rtl="0" algn="l">
              <a:spcBef>
                <a:spcPts val="0"/>
              </a:spcBef>
              <a:spcAft>
                <a:spcPts val="0"/>
              </a:spcAft>
              <a:buSzPts val="1800"/>
              <a:buChar char="●"/>
            </a:pPr>
            <a:r>
              <a:rPr lang="en"/>
              <a:t>For example, consider </a:t>
            </a:r>
            <a:r>
              <a:rPr b="1" lang="en"/>
              <a:t>A = $1000, B = $1, C = $0</a:t>
            </a:r>
            <a:endParaRPr b="1"/>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b="1" lang="en"/>
              <a:t>Preferences are not themselves rational,</a:t>
            </a:r>
            <a:r>
              <a:rPr lang="en"/>
              <a:t> just </a:t>
            </a:r>
            <a:r>
              <a:rPr b="1" lang="en"/>
              <a:t>coherent</a:t>
            </a:r>
            <a:endParaRPr b="1"/>
          </a:p>
          <a:p>
            <a:pPr indent="-342900" lvl="0" marL="457200" rtl="0" algn="l">
              <a:spcBef>
                <a:spcPts val="0"/>
              </a:spcBef>
              <a:spcAft>
                <a:spcPts val="0"/>
              </a:spcAft>
              <a:buSzPts val="1800"/>
              <a:buChar char="●"/>
            </a:pPr>
            <a:r>
              <a:rPr lang="en"/>
              <a:t>Coherent preferences satisfy the axioms of </a:t>
            </a:r>
            <a:r>
              <a:rPr b="1" lang="en"/>
              <a:t>orderability</a:t>
            </a:r>
            <a:r>
              <a:rPr lang="en"/>
              <a:t>, </a:t>
            </a:r>
            <a:r>
              <a:rPr b="1" lang="en"/>
              <a:t>transitivity</a:t>
            </a:r>
            <a:r>
              <a:rPr lang="en"/>
              <a:t>, </a:t>
            </a:r>
            <a:r>
              <a:rPr b="1" lang="en"/>
              <a:t>continuity</a:t>
            </a:r>
            <a:r>
              <a:rPr lang="en"/>
              <a:t>, </a:t>
            </a:r>
            <a:r>
              <a:rPr b="1" lang="en"/>
              <a:t>substitutability</a:t>
            </a:r>
            <a:r>
              <a:rPr lang="en"/>
              <a:t> and </a:t>
            </a:r>
            <a:r>
              <a:rPr b="1" lang="en"/>
              <a:t>monotonicity</a:t>
            </a:r>
            <a:endParaRPr b="1"/>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Coherent Preferences Don't Entail Agent Survival</a:t>
            </a:r>
            <a:endParaRPr/>
          </a:p>
        </p:txBody>
      </p:sp>
      <p:sp>
        <p:nvSpPr>
          <p:cNvPr id="1491" name="Google Shape;1491;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92" name="Google Shape;1492;p244"/>
          <p:cNvPicPr preferRelativeResize="0"/>
          <p:nvPr/>
        </p:nvPicPr>
        <p:blipFill>
          <a:blip r:embed="rId3">
            <a:alphaModFix/>
          </a:blip>
          <a:stretch>
            <a:fillRect/>
          </a:stretch>
        </p:blipFill>
        <p:spPr>
          <a:xfrm>
            <a:off x="1980775" y="1361473"/>
            <a:ext cx="4609550" cy="3075825"/>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Lotteries</a:t>
            </a:r>
            <a:endParaRPr/>
          </a:p>
        </p:txBody>
      </p:sp>
      <p:sp>
        <p:nvSpPr>
          <p:cNvPr id="1498" name="Google Shape;1498;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actions have deterministic outcomes, choice of action is easy</a:t>
            </a:r>
            <a:endParaRPr/>
          </a:p>
          <a:p>
            <a:pPr indent="-342900" lvl="0" marL="457200" rtl="0" algn="l">
              <a:spcBef>
                <a:spcPts val="0"/>
              </a:spcBef>
              <a:spcAft>
                <a:spcPts val="0"/>
              </a:spcAft>
              <a:buSzPts val="1800"/>
              <a:buChar char="●"/>
            </a:pPr>
            <a:r>
              <a:rPr lang="en"/>
              <a:t>If there is </a:t>
            </a:r>
            <a:r>
              <a:rPr lang="en"/>
              <a:t>uncertainty</a:t>
            </a:r>
            <a:r>
              <a:rPr lang="en"/>
              <a:t> in environment, action outcomes </a:t>
            </a:r>
            <a:r>
              <a:rPr lang="en"/>
              <a:t>become </a:t>
            </a:r>
            <a:r>
              <a:rPr b="1" lang="en"/>
              <a:t>lotteries</a:t>
            </a:r>
            <a:endParaRPr b="1"/>
          </a:p>
          <a:p>
            <a:pPr indent="-342900" lvl="0" marL="457200" rtl="0" algn="l">
              <a:spcBef>
                <a:spcPts val="0"/>
              </a:spcBef>
              <a:spcAft>
                <a:spcPts val="0"/>
              </a:spcAft>
              <a:buSzPts val="1800"/>
              <a:buChar char="●"/>
            </a:pPr>
            <a:r>
              <a:rPr lang="en"/>
              <a:t>Problem: how to order different lotteries in a total order?</a:t>
            </a:r>
            <a:endParaRPr/>
          </a:p>
          <a:p>
            <a:pPr indent="-342900" lvl="0" marL="457200" rtl="0" algn="l">
              <a:spcBef>
                <a:spcPts val="0"/>
              </a:spcBef>
              <a:spcAft>
                <a:spcPts val="0"/>
              </a:spcAft>
              <a:buSzPts val="1800"/>
              <a:buChar char="●"/>
            </a:pPr>
            <a:r>
              <a:rPr lang="en"/>
              <a:t>Even if there are only two outcomes A and B, the continuum of </a:t>
            </a:r>
            <a:r>
              <a:rPr i="1" lang="en"/>
              <a:t>p</a:t>
            </a:r>
            <a:r>
              <a:rPr lang="en"/>
              <a:t> in [0, 1] creates an infinite number of possible action outcomes </a:t>
            </a:r>
            <a:r>
              <a:rPr b="1" lang="en"/>
              <a:t>[</a:t>
            </a:r>
            <a:r>
              <a:rPr b="1" i="1" lang="en"/>
              <a:t>p</a:t>
            </a:r>
            <a:r>
              <a:rPr b="1" lang="en"/>
              <a:t>, A; (1 – </a:t>
            </a:r>
            <a:r>
              <a:rPr b="1" i="1" lang="en"/>
              <a:t>p</a:t>
            </a:r>
            <a:r>
              <a:rPr b="1" lang="en"/>
              <a:t>), B]</a:t>
            </a:r>
            <a:endParaRPr b="1"/>
          </a:p>
          <a:p>
            <a:pPr indent="-342900" lvl="0" marL="457200" rtl="0" algn="l">
              <a:spcBef>
                <a:spcPts val="0"/>
              </a:spcBef>
              <a:spcAft>
                <a:spcPts val="0"/>
              </a:spcAft>
              <a:buSzPts val="1800"/>
              <a:buChar char="●"/>
            </a:pPr>
            <a:r>
              <a:rPr lang="en"/>
              <a:t>For two outcomes A and B, these form a </a:t>
            </a:r>
            <a:r>
              <a:rPr b="1" lang="en"/>
              <a:t>linear continuum</a:t>
            </a:r>
            <a:r>
              <a:rPr lang="en"/>
              <a:t> of outcomes</a:t>
            </a:r>
            <a:endParaRPr/>
          </a:p>
          <a:p>
            <a:pPr indent="-342900" lvl="0" marL="457200" rtl="0" algn="l">
              <a:spcBef>
                <a:spcPts val="0"/>
              </a:spcBef>
              <a:spcAft>
                <a:spcPts val="0"/>
              </a:spcAft>
              <a:buSzPts val="1800"/>
              <a:buChar char="●"/>
            </a:pPr>
            <a:r>
              <a:rPr b="1" lang="en"/>
              <a:t>Deterministic outcomes</a:t>
            </a:r>
            <a:r>
              <a:rPr lang="en"/>
              <a:t> are just special cases of lotteries where one outcome has probability 1, and all others have probability 0</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Functions</a:t>
            </a:r>
            <a:endParaRPr/>
          </a:p>
        </p:txBody>
      </p:sp>
      <p:sp>
        <p:nvSpPr>
          <p:cNvPr id="1504" name="Google Shape;1504;p2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your utilities are coherent, there exists a </a:t>
            </a:r>
            <a:r>
              <a:rPr b="1" lang="en"/>
              <a:t>utility function</a:t>
            </a:r>
            <a:r>
              <a:rPr lang="en"/>
              <a:t> </a:t>
            </a:r>
            <a:r>
              <a:rPr lang="en"/>
              <a:t>that maps every lottery into a real number, so that this utility function embeds your entire preference structure into the real number continuum line</a:t>
            </a:r>
            <a:endParaRPr/>
          </a:p>
          <a:p>
            <a:pPr indent="-342900" lvl="0" marL="457200" rtl="0" algn="l">
              <a:spcBef>
                <a:spcPts val="0"/>
              </a:spcBef>
              <a:spcAft>
                <a:spcPts val="0"/>
              </a:spcAft>
              <a:buSzPts val="1800"/>
              <a:buChar char="●"/>
            </a:pPr>
            <a:r>
              <a:rPr lang="en"/>
              <a:t>A ≻ B if and only if U(A) &gt; U(B)</a:t>
            </a:r>
            <a:endParaRPr/>
          </a:p>
          <a:p>
            <a:pPr indent="-342900" lvl="0" marL="457200" rtl="0" algn="l">
              <a:spcBef>
                <a:spcPts val="0"/>
              </a:spcBef>
              <a:spcAft>
                <a:spcPts val="0"/>
              </a:spcAft>
              <a:buSzPts val="1800"/>
              <a:buChar char="●"/>
            </a:pPr>
            <a:r>
              <a:rPr lang="en"/>
              <a:t>Utility U(L) of any lottery L = [</a:t>
            </a:r>
            <a:r>
              <a:rPr i="1" lang="en"/>
              <a:t>p</a:t>
            </a:r>
            <a:r>
              <a:rPr baseline="-25000" lang="en"/>
              <a:t>1</a:t>
            </a:r>
            <a:r>
              <a:rPr lang="en"/>
              <a:t>, S</a:t>
            </a:r>
            <a:r>
              <a:rPr baseline="-25000" lang="en"/>
              <a:t>1</a:t>
            </a:r>
            <a:r>
              <a:rPr lang="en"/>
              <a:t>; ... ; </a:t>
            </a:r>
            <a:r>
              <a:rPr i="1" lang="en"/>
              <a:t>p</a:t>
            </a:r>
            <a:r>
              <a:rPr baseline="-25000" lang="en"/>
              <a:t>n</a:t>
            </a:r>
            <a:r>
              <a:rPr lang="en"/>
              <a:t>, S</a:t>
            </a:r>
            <a:r>
              <a:rPr baseline="-25000" lang="en"/>
              <a:t>n</a:t>
            </a:r>
            <a:r>
              <a:rPr lang="en"/>
              <a:t>]</a:t>
            </a:r>
            <a:r>
              <a:rPr lang="en"/>
              <a:t> equals the weighted sum of </a:t>
            </a:r>
            <a:r>
              <a:rPr lang="en"/>
              <a:t>utilities</a:t>
            </a:r>
            <a:r>
              <a:rPr lang="en"/>
              <a:t> of outcomes S</a:t>
            </a:r>
            <a:r>
              <a:rPr baseline="-25000" lang="en"/>
              <a:t>i</a:t>
            </a:r>
            <a:r>
              <a:rPr lang="en"/>
              <a:t> weighted by their probabilities </a:t>
            </a:r>
            <a:r>
              <a:rPr i="1" lang="en"/>
              <a:t>p</a:t>
            </a:r>
            <a:r>
              <a:rPr baseline="-25000" lang="en"/>
              <a:t>i</a:t>
            </a:r>
            <a:endParaRPr baseline="-25000"/>
          </a:p>
          <a:p>
            <a:pPr indent="-342900" lvl="0" marL="457200" rtl="0" algn="l">
              <a:spcBef>
                <a:spcPts val="0"/>
              </a:spcBef>
              <a:spcAft>
                <a:spcPts val="0"/>
              </a:spcAft>
              <a:buSzPts val="1800"/>
              <a:buChar char="●"/>
            </a:pPr>
            <a:r>
              <a:rPr lang="en"/>
              <a:t>Outcomes of actions are now modelled as real numbers, and we can compute the </a:t>
            </a:r>
            <a:r>
              <a:rPr b="1" lang="en"/>
              <a:t>expected utility</a:t>
            </a:r>
            <a:r>
              <a:rPr lang="en"/>
              <a:t> of an action whose outcome is a lottery</a:t>
            </a:r>
            <a:endParaRPr/>
          </a:p>
          <a:p>
            <a:pPr indent="-342900" lvl="0" marL="457200" rtl="0" algn="l">
              <a:spcBef>
                <a:spcPts val="0"/>
              </a:spcBef>
              <a:spcAft>
                <a:spcPts val="0"/>
              </a:spcAft>
              <a:buSzPts val="1800"/>
              <a:buChar char="●"/>
            </a:pPr>
            <a:r>
              <a:rPr lang="en"/>
              <a:t>A rational agent chooses the action with highest utility</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Utility Functions</a:t>
            </a:r>
            <a:endParaRPr/>
          </a:p>
        </p:txBody>
      </p:sp>
      <p:sp>
        <p:nvSpPr>
          <p:cNvPr id="1510" name="Google Shape;1510;p2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function describing the given preference structure is not unique, but any utility function can be </a:t>
            </a:r>
            <a:r>
              <a:rPr b="1" lang="en"/>
              <a:t>scaled</a:t>
            </a:r>
            <a:r>
              <a:rPr lang="en"/>
              <a:t> by arbitrary positive number and </a:t>
            </a:r>
            <a:r>
              <a:rPr b="1" lang="en"/>
              <a:t>shifted</a:t>
            </a:r>
            <a:r>
              <a:rPr lang="en"/>
              <a:t> by any </a:t>
            </a:r>
            <a:r>
              <a:rPr lang="en"/>
              <a:t>number</a:t>
            </a:r>
            <a:r>
              <a:rPr lang="en"/>
              <a:t> without affecting action selection</a:t>
            </a:r>
            <a:endParaRPr/>
          </a:p>
          <a:p>
            <a:pPr indent="-342900" lvl="0" marL="457200" rtl="0" algn="l">
              <a:spcBef>
                <a:spcPts val="0"/>
              </a:spcBef>
              <a:spcAft>
                <a:spcPts val="0"/>
              </a:spcAft>
              <a:buSzPts val="1800"/>
              <a:buChar char="●"/>
            </a:pPr>
            <a:r>
              <a:rPr lang="en"/>
              <a:t>MEU action with respect to original utility function is always the same as the MEU action with respect to scaled and shifted utility function</a:t>
            </a:r>
            <a:endParaRPr/>
          </a:p>
          <a:p>
            <a:pPr indent="-342900" lvl="0" marL="457200" rtl="0" algn="l">
              <a:spcBef>
                <a:spcPts val="0"/>
              </a:spcBef>
              <a:spcAft>
                <a:spcPts val="0"/>
              </a:spcAft>
              <a:buSzPts val="1800"/>
              <a:buChar char="●"/>
            </a:pPr>
            <a:r>
              <a:rPr lang="en"/>
              <a:t>Even when the rational agent does not consciously calculate utilities, it will choose its actions as if were doing such calculations</a:t>
            </a:r>
            <a:endParaRPr/>
          </a:p>
          <a:p>
            <a:pPr indent="-342900" lvl="0" marL="457200" rtl="0" algn="l">
              <a:spcBef>
                <a:spcPts val="0"/>
              </a:spcBef>
              <a:spcAft>
                <a:spcPts val="0"/>
              </a:spcAft>
              <a:buSzPts val="1800"/>
              <a:buChar char="●"/>
            </a:pPr>
            <a:r>
              <a:rPr lang="en"/>
              <a:t>Rational agent can be implemented as a </a:t>
            </a:r>
            <a:r>
              <a:rPr b="1" lang="en"/>
              <a:t>reflex agent</a:t>
            </a:r>
            <a:r>
              <a:rPr lang="en"/>
              <a:t> with a </a:t>
            </a:r>
            <a:r>
              <a:rPr b="1" lang="en"/>
              <a:t>lookup table</a:t>
            </a:r>
            <a:endParaRPr b="1"/>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516" name="Google Shape;1516;p2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measure the relative </a:t>
            </a:r>
            <a:r>
              <a:rPr b="1" lang="en"/>
              <a:t>cardinalities</a:t>
            </a:r>
            <a:r>
              <a:rPr lang="en"/>
              <a:t> of A ≻ B ≻ C, let's use </a:t>
            </a:r>
            <a:r>
              <a:rPr b="1" lang="en"/>
              <a:t>over-under</a:t>
            </a:r>
            <a:endParaRPr b="1"/>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 – </a:t>
            </a:r>
            <a:r>
              <a:rPr i="1" lang="en"/>
              <a:t>p</a:t>
            </a:r>
            <a:r>
              <a:rPr lang="en"/>
              <a:t>), C] ～ B</a:t>
            </a:r>
            <a:endParaRPr/>
          </a:p>
          <a:p>
            <a:pPr indent="-342900" lvl="0" marL="457200" rtl="0" algn="l">
              <a:spcBef>
                <a:spcPts val="0"/>
              </a:spcBef>
              <a:spcAft>
                <a:spcPts val="0"/>
              </a:spcAft>
              <a:buSzPts val="1800"/>
              <a:buChar char="●"/>
            </a:pPr>
            <a:r>
              <a:rPr lang="en"/>
              <a:t>This probability measures where B ranks between A and C</a:t>
            </a:r>
            <a:endParaRPr/>
          </a:p>
          <a:p>
            <a:pPr indent="-342900" lvl="0" marL="457200" rtl="0" algn="l">
              <a:spcBef>
                <a:spcPts val="0"/>
              </a:spcBef>
              <a:spcAft>
                <a:spcPts val="0"/>
              </a:spcAft>
              <a:buSzPts val="1800"/>
              <a:buChar char="●"/>
            </a:pPr>
            <a:r>
              <a:rPr b="1" lang="en"/>
              <a:t>Low</a:t>
            </a:r>
            <a:r>
              <a:rPr lang="en"/>
              <a:t> value for </a:t>
            </a:r>
            <a:r>
              <a:rPr i="1" lang="en"/>
              <a:t>p</a:t>
            </a:r>
            <a:r>
              <a:rPr lang="en"/>
              <a:t> indicates that utility of B is close to utility of C</a:t>
            </a:r>
            <a:endParaRPr/>
          </a:p>
          <a:p>
            <a:pPr indent="-342900" lvl="0" marL="457200" rtl="0" algn="l">
              <a:spcBef>
                <a:spcPts val="0"/>
              </a:spcBef>
              <a:spcAft>
                <a:spcPts val="0"/>
              </a:spcAft>
              <a:buSzPts val="1800"/>
              <a:buChar char="●"/>
            </a:pPr>
            <a:r>
              <a:rPr b="1" lang="en"/>
              <a:t>High</a:t>
            </a:r>
            <a:r>
              <a:rPr lang="en"/>
              <a:t> value for </a:t>
            </a:r>
            <a:r>
              <a:rPr i="1" lang="en"/>
              <a:t>p</a:t>
            </a:r>
            <a:r>
              <a:rPr lang="en"/>
              <a:t> indicates that utility of B is close to utility of A</a:t>
            </a:r>
            <a:endParaRPr/>
          </a:p>
          <a:p>
            <a:pPr indent="-342900" lvl="0" marL="457200" rtl="0" algn="l">
              <a:spcBef>
                <a:spcPts val="0"/>
              </a:spcBef>
              <a:spcAft>
                <a:spcPts val="0"/>
              </a:spcAft>
              <a:buSzPts val="1800"/>
              <a:buChar char="●"/>
            </a:pPr>
            <a:r>
              <a:rPr lang="en"/>
              <a:t>The bigger risk of getting the worst outcome C you are willing to take to get a shot for the best outcome A, the more you value that best outcome</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522" name="Google Shape;1522;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the friendly </a:t>
            </a:r>
            <a:r>
              <a:rPr lang="en"/>
              <a:t>billionaire</a:t>
            </a:r>
            <a:r>
              <a:rPr lang="en"/>
              <a:t> Tony Stark enters the lecture room to offer you a reward, the choice of two </a:t>
            </a:r>
            <a:r>
              <a:rPr lang="en"/>
              <a:t>lotteries:</a:t>
            </a:r>
            <a:br>
              <a:rPr lang="en"/>
            </a:br>
            <a:br>
              <a:rPr lang="en"/>
            </a:br>
            <a:r>
              <a:rPr lang="en"/>
              <a:t>	A: [0.8, $4000; 0.2, $0]</a:t>
            </a:r>
            <a:br>
              <a:rPr lang="en"/>
            </a:br>
            <a:r>
              <a:rPr lang="en"/>
              <a:t>	B: [1.0, $3000]</a:t>
            </a:r>
            <a:br>
              <a:rPr lang="en"/>
            </a:br>
            <a:endParaRPr/>
          </a:p>
          <a:p>
            <a:pPr indent="-342900" lvl="0" marL="457200" rtl="0" algn="l">
              <a:spcBef>
                <a:spcPts val="0"/>
              </a:spcBef>
              <a:spcAft>
                <a:spcPts val="0"/>
              </a:spcAft>
              <a:buSzPts val="1800"/>
              <a:buChar char="●"/>
            </a:pPr>
            <a:r>
              <a:rPr lang="en"/>
              <a:t>Noting that EV(</a:t>
            </a:r>
            <a:r>
              <a:rPr i="1" lang="en"/>
              <a:t>A</a:t>
            </a:r>
            <a:r>
              <a:rPr lang="en"/>
              <a:t>) = $3200 and EV(</a:t>
            </a:r>
            <a:r>
              <a:rPr i="1" lang="en"/>
              <a:t>B</a:t>
            </a:r>
            <a:r>
              <a:rPr lang="en"/>
              <a:t>) = $3000, which one will you choose?</a:t>
            </a:r>
            <a:endParaRPr/>
          </a:p>
          <a:p>
            <a:pPr indent="-342900" lvl="0" marL="457200" rtl="0" algn="l">
              <a:spcBef>
                <a:spcPts val="0"/>
              </a:spcBef>
              <a:spcAft>
                <a:spcPts val="0"/>
              </a:spcAft>
              <a:buSzPts val="1800"/>
              <a:buChar char="●"/>
            </a:pPr>
            <a:r>
              <a:rPr lang="en"/>
              <a:t>What if this same lottery were offered to you a hundred times in a row?</a:t>
            </a:r>
            <a:endParaRPr/>
          </a:p>
          <a:p>
            <a:pPr indent="-342900" lvl="0" marL="457200" rtl="0" algn="l">
              <a:spcBef>
                <a:spcPts val="0"/>
              </a:spcBef>
              <a:spcAft>
                <a:spcPts val="0"/>
              </a:spcAft>
              <a:buSzPts val="1800"/>
              <a:buChar char="●"/>
            </a:pPr>
            <a:r>
              <a:rPr lang="en"/>
              <a:t>What if B was [1.0, $2000] instead?</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528" name="Google Shape;1528;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usually follows a </a:t>
            </a:r>
            <a:r>
              <a:rPr b="1" lang="en"/>
              <a:t>convex</a:t>
            </a:r>
            <a:r>
              <a:rPr lang="en"/>
              <a:t>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529" name="Google Shape;1529;p250"/>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Curves Cause Risk Aversion</a:t>
            </a:r>
            <a:endParaRPr/>
          </a:p>
        </p:txBody>
      </p:sp>
      <p:sp>
        <p:nvSpPr>
          <p:cNvPr id="1535" name="Google Shape;1535;p251"/>
          <p:cNvSpPr txBox="1"/>
          <p:nvPr>
            <p:ph idx="1" type="body"/>
          </p:nvPr>
        </p:nvSpPr>
        <p:spPr>
          <a:xfrm>
            <a:off x="311700" y="1181700"/>
            <a:ext cx="4593300" cy="322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t>
            </a:r>
            <a:r>
              <a:rPr lang="en"/>
              <a:t>ine segment connecting any two points U(</a:t>
            </a:r>
            <a:r>
              <a:rPr i="1" lang="en"/>
              <a:t>W</a:t>
            </a:r>
            <a:r>
              <a:rPr baseline="-25000" lang="en"/>
              <a:t>0</a:t>
            </a:r>
            <a:r>
              <a:rPr lang="en"/>
              <a:t>) and U(</a:t>
            </a:r>
            <a:r>
              <a:rPr i="1" lang="en"/>
              <a:t>W</a:t>
            </a:r>
            <a:r>
              <a:rPr baseline="-25000" lang="en"/>
              <a:t>1</a:t>
            </a:r>
            <a:r>
              <a:rPr lang="en"/>
              <a:t>) on a convex utility curve lies fully below that curve</a:t>
            </a:r>
            <a:endParaRPr/>
          </a:p>
          <a:p>
            <a:pPr indent="-342900" lvl="0" marL="457200" rtl="0" algn="l">
              <a:spcBef>
                <a:spcPts val="0"/>
              </a:spcBef>
              <a:spcAft>
                <a:spcPts val="0"/>
              </a:spcAft>
              <a:buSzPts val="1800"/>
              <a:buChar char="●"/>
            </a:pPr>
            <a:r>
              <a:rPr lang="en"/>
              <a:t>Rational agents become </a:t>
            </a:r>
            <a:r>
              <a:rPr b="1" lang="en"/>
              <a:t>risk-averse</a:t>
            </a:r>
            <a:endParaRPr b="1"/>
          </a:p>
          <a:p>
            <a:pPr indent="-342900" lvl="0" marL="457200" rtl="0" algn="l">
              <a:spcBef>
                <a:spcPts val="0"/>
              </a:spcBef>
              <a:spcAft>
                <a:spcPts val="0"/>
              </a:spcAft>
              <a:buSzPts val="1800"/>
              <a:buChar char="●"/>
            </a:pPr>
            <a:r>
              <a:rPr lang="en"/>
              <a:t>Consider lottery W = [p, </a:t>
            </a:r>
            <a:r>
              <a:rPr i="1" lang="en"/>
              <a:t>W</a:t>
            </a:r>
            <a:r>
              <a:rPr baseline="-25000" lang="en"/>
              <a:t>0</a:t>
            </a:r>
            <a:r>
              <a:rPr lang="en"/>
              <a:t>; (1 – p), </a:t>
            </a:r>
            <a:r>
              <a:rPr i="1" lang="en"/>
              <a:t>W</a:t>
            </a:r>
            <a:r>
              <a:rPr baseline="-25000" lang="en"/>
              <a:t>1</a:t>
            </a:r>
            <a:r>
              <a:rPr lang="en"/>
              <a:t>]</a:t>
            </a:r>
            <a:endParaRPr/>
          </a:p>
          <a:p>
            <a:pPr indent="-342900" lvl="0" marL="457200" rtl="0" algn="l">
              <a:spcBef>
                <a:spcPts val="0"/>
              </a:spcBef>
              <a:spcAft>
                <a:spcPts val="0"/>
              </a:spcAft>
              <a:buSzPts val="1800"/>
              <a:buChar char="●"/>
            </a:pPr>
            <a:r>
              <a:rPr b="1" lang="en"/>
              <a:t>U(EV(</a:t>
            </a:r>
            <a:r>
              <a:rPr b="1" i="1" lang="en"/>
              <a:t>W</a:t>
            </a:r>
            <a:r>
              <a:rPr b="1" lang="en"/>
              <a:t>)) &gt; E(U(</a:t>
            </a:r>
            <a:r>
              <a:rPr b="1" i="1" lang="en"/>
              <a:t>W</a:t>
            </a:r>
            <a:r>
              <a:rPr b="1" lang="en"/>
              <a:t>))</a:t>
            </a:r>
            <a:endParaRPr b="1"/>
          </a:p>
          <a:p>
            <a:pPr indent="-342900" lvl="0" marL="457200" rtl="0" algn="l">
              <a:spcBef>
                <a:spcPts val="0"/>
              </a:spcBef>
              <a:spcAft>
                <a:spcPts val="0"/>
              </a:spcAft>
              <a:buSzPts val="1800"/>
              <a:buChar char="●"/>
            </a:pPr>
            <a:r>
              <a:rPr lang="en"/>
              <a:t>This equation holds for any 0 &lt; </a:t>
            </a:r>
            <a:r>
              <a:rPr i="1" lang="en"/>
              <a:t>p</a:t>
            </a:r>
            <a:r>
              <a:rPr lang="en"/>
              <a:t> &lt; 1</a:t>
            </a:r>
            <a:endParaRPr i="1"/>
          </a:p>
        </p:txBody>
      </p:sp>
      <p:pic>
        <p:nvPicPr>
          <p:cNvPr id="1536" name="Google Shape;1536;p251"/>
          <p:cNvPicPr preferRelativeResize="0"/>
          <p:nvPr/>
        </p:nvPicPr>
        <p:blipFill>
          <a:blip r:embed="rId3">
            <a:alphaModFix/>
          </a:blip>
          <a:stretch>
            <a:fillRect/>
          </a:stretch>
        </p:blipFill>
        <p:spPr>
          <a:xfrm>
            <a:off x="5047125" y="1313675"/>
            <a:ext cx="3429000" cy="304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In The Large and In The Small</a:t>
            </a:r>
            <a:endParaRPr/>
          </a:p>
        </p:txBody>
      </p:sp>
      <p:sp>
        <p:nvSpPr>
          <p:cNvPr id="1542" name="Google Shape;1542;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utility curves are </a:t>
            </a:r>
            <a:r>
              <a:rPr b="1" lang="en"/>
              <a:t>effectively linear on a small enough scale</a:t>
            </a:r>
            <a:r>
              <a:rPr lang="en"/>
              <a:t>, and maximizing expected utility coincides with maximizing expected value</a:t>
            </a:r>
            <a:endParaRPr/>
          </a:p>
          <a:p>
            <a:pPr indent="-342900" lvl="0" marL="457200" rtl="0" algn="l">
              <a:spcBef>
                <a:spcPts val="0"/>
              </a:spcBef>
              <a:spcAft>
                <a:spcPts val="0"/>
              </a:spcAft>
              <a:buSzPts val="1800"/>
              <a:buChar char="●"/>
            </a:pPr>
            <a:r>
              <a:rPr lang="en"/>
              <a:t>When playing poker for pennies, maximizing value is maximizing utility</a:t>
            </a:r>
            <a:endParaRPr/>
          </a:p>
          <a:p>
            <a:pPr indent="-342900" lvl="0" marL="457200" rtl="0" algn="l">
              <a:spcBef>
                <a:spcPts val="0"/>
              </a:spcBef>
              <a:spcAft>
                <a:spcPts val="0"/>
              </a:spcAft>
              <a:buSzPts val="1800"/>
              <a:buChar char="●"/>
            </a:pPr>
            <a:r>
              <a:rPr lang="en"/>
              <a:t>When playing poker for too high stakes, rationally maximizing utility becomes </a:t>
            </a:r>
            <a:r>
              <a:rPr b="1" lang="en"/>
              <a:t>trying to avoid loss</a:t>
            </a:r>
            <a:r>
              <a:rPr lang="en"/>
              <a:t>, so the player makes suboptimal actions</a:t>
            </a:r>
            <a:endParaRPr/>
          </a:p>
          <a:p>
            <a:pPr indent="-342900" lvl="0" marL="457200" rtl="0" algn="l">
              <a:spcBef>
                <a:spcPts val="0"/>
              </a:spcBef>
              <a:spcAft>
                <a:spcPts val="0"/>
              </a:spcAft>
              <a:buSzPts val="1800"/>
              <a:buChar char="●"/>
            </a:pPr>
            <a:r>
              <a:rPr lang="en"/>
              <a:t>See the colourful tale of billionaire banker Andrew Beal against top Vegas poker players told in </a:t>
            </a:r>
            <a:r>
              <a:rPr i="1" lang="en"/>
              <a:t>The Professor, The Banker and The Suicide King</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548" name="Google Shape;1548;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a:t>
            </a:r>
            <a:r>
              <a:rPr b="1" lang="en"/>
              <a:t>concave</a:t>
            </a:r>
            <a:r>
              <a:rPr lang="en"/>
              <a:t>, so rational agents </a:t>
            </a:r>
            <a:r>
              <a:rPr lang="en"/>
              <a:t>suddenly</a:t>
            </a:r>
            <a:r>
              <a:rPr lang="en"/>
              <a:t> become </a:t>
            </a:r>
            <a:r>
              <a:rPr b="1" lang="en"/>
              <a:t>risk-seeking</a:t>
            </a:r>
            <a:endParaRPr b="1"/>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Premium as </a:t>
            </a:r>
            <a:r>
              <a:rPr lang="en"/>
              <a:t>Value of Certainty</a:t>
            </a:r>
            <a:endParaRPr/>
          </a:p>
        </p:txBody>
      </p:sp>
      <p:sp>
        <p:nvSpPr>
          <p:cNvPr id="1554" name="Google Shape;1554;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equals U(</a:t>
            </a:r>
            <a:r>
              <a:rPr lang="en"/>
              <a:t>[0.8, $4000; 0.2, $0]</a:t>
            </a:r>
            <a:r>
              <a:rPr lang="en"/>
              <a:t>)</a:t>
            </a:r>
            <a:endParaRPr/>
          </a:p>
          <a:p>
            <a:pPr indent="-342900" lvl="0" marL="457200" rtl="0" algn="l">
              <a:spcBef>
                <a:spcPts val="0"/>
              </a:spcBef>
              <a:spcAft>
                <a:spcPts val="0"/>
              </a:spcAft>
              <a:buSzPts val="1800"/>
              <a:buChar char="●"/>
            </a:pPr>
            <a:r>
              <a:rPr lang="en"/>
              <a:t>$2500 is called Joe's </a:t>
            </a:r>
            <a:r>
              <a:rPr b="1" lang="en"/>
              <a:t>certainty equivalent</a:t>
            </a:r>
            <a:r>
              <a:rPr lang="en"/>
              <a: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of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 – ε, status quo; ε, disaster]</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560" name="Google Shape;1560;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is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Contradiction in </a:t>
            </a:r>
            <a:r>
              <a:rPr lang="en"/>
              <a:t>Allais Paradox</a:t>
            </a:r>
            <a:endParaRPr/>
          </a:p>
        </p:txBody>
      </p:sp>
      <p:sp>
        <p:nvSpPr>
          <p:cNvPr id="1566" name="Google Shape;1566;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	0.8U($4000) &lt; U($3000)</a:t>
            </a:r>
            <a:br>
              <a:rPr lang="en"/>
            </a:br>
            <a:r>
              <a:rPr lang="en"/>
              <a:t>	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2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572" name="Google Shape;1572;p2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the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578" name="Google Shape;1578;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available bedrooms in the preference order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t>
            </a:r>
            <a:r>
              <a:rPr b="1" lang="en"/>
              <a:t>Auction</a:t>
            </a:r>
            <a:r>
              <a:rPr lang="en"/>
              <a:t> of the bedrooms as </a:t>
            </a:r>
            <a:r>
              <a:rPr lang="en"/>
              <a:t>share</a:t>
            </a:r>
            <a:r>
              <a:rPr lang="en"/>
              <a:t> of rent</a:t>
            </a:r>
            <a:endParaRPr/>
          </a:p>
          <a:p>
            <a:pPr indent="-342900" lvl="0" marL="457200" rtl="0" algn="l">
              <a:spcBef>
                <a:spcPts val="0"/>
              </a:spcBef>
              <a:spcAft>
                <a:spcPts val="0"/>
              </a:spcAft>
              <a:buSzPts val="1800"/>
              <a:buChar char="●"/>
            </a:pPr>
            <a:r>
              <a:rPr lang="en"/>
              <a:t>Use </a:t>
            </a:r>
            <a:r>
              <a:rPr b="1" lang="en"/>
              <a:t>price signals</a:t>
            </a:r>
            <a:r>
              <a:rPr lang="en"/>
              <a:t> to measure preferences under scarcity (Economics 101)</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2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584" name="Google Shape;1584;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a:t>
            </a:r>
            <a:r>
              <a:rPr b="1" lang="en"/>
              <a:t>willing to risk the most to get it</a:t>
            </a:r>
            <a:endParaRPr b="1"/>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This protocol does not </a:t>
            </a:r>
            <a:r>
              <a:rPr b="1" lang="en"/>
              <a:t>enforce honesty</a:t>
            </a:r>
            <a:r>
              <a:rPr lang="en"/>
              <a:t>: one friend can gain by overstating their value of </a:t>
            </a:r>
            <a:r>
              <a:rPr i="1" lang="en"/>
              <a:t>p</a:t>
            </a:r>
            <a:r>
              <a:rPr lang="en"/>
              <a:t> that they would settle for</a:t>
            </a:r>
            <a:endParaRPr i="1"/>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590" name="Google Shape;1590;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a:t>
            </a:r>
            <a:r>
              <a:rPr b="1" lang="en"/>
              <a:t>sealed-bid</a:t>
            </a:r>
            <a:r>
              <a:rPr lang="en"/>
              <a:t>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highest of other bids equal $W: three possible cases</a:t>
            </a:r>
            <a:endParaRPr/>
          </a:p>
          <a:p>
            <a:pPr indent="-342900" lvl="0" marL="457200" rtl="0" algn="l">
              <a:spcBef>
                <a:spcPts val="0"/>
              </a:spcBef>
              <a:spcAft>
                <a:spcPts val="0"/>
              </a:spcAft>
              <a:buSzPts val="1800"/>
              <a:buChar char="●"/>
            </a:pPr>
            <a:r>
              <a:rPr lang="en"/>
              <a:t>If B &lt; P &lt; W, the bid made no difference anyway</a:t>
            </a:r>
            <a:endParaRPr/>
          </a:p>
          <a:p>
            <a:pPr indent="-342900" lvl="0" marL="457200" rtl="0" algn="l">
              <a:spcBef>
                <a:spcPts val="0"/>
              </a:spcBef>
              <a:spcAft>
                <a:spcPts val="0"/>
              </a:spcAft>
              <a:buSzPts val="1800"/>
              <a:buChar char="●"/>
            </a:pPr>
            <a:r>
              <a:rPr lang="en"/>
              <a:t>If B &lt; W &lt; P, agent missed opportunity to pay $W for value of $P</a:t>
            </a:r>
            <a:endParaRPr/>
          </a:p>
          <a:p>
            <a:pPr indent="-342900" lvl="0" marL="457200" rtl="0" algn="l">
              <a:spcBef>
                <a:spcPts val="0"/>
              </a:spcBef>
              <a:spcAft>
                <a:spcPts val="0"/>
              </a:spcAft>
              <a:buSzPts val="1800"/>
              <a:buChar char="●"/>
            </a:pPr>
            <a:r>
              <a:rPr lang="en"/>
              <a:t>If W &lt; B &lt; P, bidding $B is same as bidding $P, </a:t>
            </a:r>
            <a:r>
              <a:rPr lang="en"/>
              <a:t>no difference</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596" name="Google Shape;1596;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Multiagent systems make analysis of optimal action difficult</a:t>
            </a:r>
            <a:endParaRPr/>
          </a:p>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1602" name="Google Shape;1602;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a:t>
            </a:r>
            <a:r>
              <a:rPr lang="en"/>
              <a:t>theorem by John Forbes Nash of "Beautiful Mind" fame</a:t>
            </a:r>
            <a:endParaRPr/>
          </a:p>
          <a:p>
            <a:pPr indent="-342900" lvl="0" marL="457200" rtl="0" algn="l">
              <a:spcBef>
                <a:spcPts val="0"/>
              </a:spcBef>
              <a:spcAft>
                <a:spcPts val="0"/>
              </a:spcAft>
              <a:buSzPts val="1800"/>
              <a:buChar char="●"/>
            </a:pPr>
            <a:r>
              <a:rPr lang="en"/>
              <a:t>For a large family of games, each player has a </a:t>
            </a:r>
            <a:r>
              <a:rPr b="1" lang="en"/>
              <a:t>Nash equilibrium</a:t>
            </a:r>
            <a:r>
              <a:rPr lang="en"/>
              <a:t> strategy so that no other player can gain by deviating from their strategy</a:t>
            </a:r>
            <a:endParaRPr/>
          </a:p>
          <a:p>
            <a:pPr indent="-342900" lvl="0" marL="457200" rtl="0" algn="l">
              <a:spcBef>
                <a:spcPts val="0"/>
              </a:spcBef>
              <a:spcAft>
                <a:spcPts val="0"/>
              </a:spcAft>
              <a:buSzPts val="1800"/>
              <a:buChar char="●"/>
            </a:pPr>
            <a:r>
              <a:rPr lang="en"/>
              <a:t>For </a:t>
            </a:r>
            <a:r>
              <a:rPr b="1" lang="en"/>
              <a:t>complete information games of alternating moves</a:t>
            </a:r>
            <a:r>
              <a:rPr lang="en"/>
              <a:t>, Nash equilibrium strategy collapses into the </a:t>
            </a:r>
            <a:r>
              <a:rPr b="1" lang="en"/>
              <a:t>principal variation</a:t>
            </a:r>
            <a:endParaRPr b="1"/>
          </a:p>
          <a:p>
            <a:pPr indent="-342900" lvl="0" marL="457200" rtl="0" algn="l">
              <a:spcBef>
                <a:spcPts val="0"/>
              </a:spcBef>
              <a:spcAft>
                <a:spcPts val="0"/>
              </a:spcAft>
              <a:buSzPts val="1800"/>
              <a:buChar char="●"/>
            </a:pPr>
            <a:r>
              <a:rPr lang="en"/>
              <a:t>For games that are not complete information, optimal strategy is usually </a:t>
            </a:r>
            <a:r>
              <a:rPr b="1" lang="en"/>
              <a:t>mixed</a:t>
            </a:r>
            <a:r>
              <a:rPr lang="en"/>
              <a:t> so that in the same situation, a different move is taken each time</a:t>
            </a:r>
            <a:endParaRPr/>
          </a:p>
          <a:p>
            <a:pPr indent="-342900" lvl="0" marL="457200" rtl="0" algn="l">
              <a:spcBef>
                <a:spcPts val="0"/>
              </a:spcBef>
              <a:spcAft>
                <a:spcPts val="0"/>
              </a:spcAft>
              <a:buSzPts val="1800"/>
              <a:buChar char="●"/>
            </a:pPr>
            <a:r>
              <a:rPr lang="en"/>
              <a:t>The Nash equilibrium strategy is optimal in the </a:t>
            </a:r>
            <a:r>
              <a:rPr b="1" lang="en"/>
              <a:t>expected utility</a:t>
            </a:r>
            <a:r>
              <a:rPr lang="en"/>
              <a:t> sense, since any player can still get unlucky</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on Nash Equilibrium</a:t>
            </a:r>
            <a:endParaRPr/>
          </a:p>
        </p:txBody>
      </p:sp>
      <p:sp>
        <p:nvSpPr>
          <p:cNvPr id="1608" name="Google Shape;1608;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Players can even honestly announce beforehand that they follow their own equilibrium strategy, such knowledge doesn't gain anything to other players</a:t>
            </a:r>
            <a:endParaRPr/>
          </a:p>
          <a:p>
            <a:pPr indent="-342900" lvl="0" marL="457200" rtl="0" algn="l">
              <a:spcBef>
                <a:spcPts val="0"/>
              </a:spcBef>
              <a:spcAft>
                <a:spcPts val="0"/>
              </a:spcAft>
              <a:buSzPts val="1800"/>
              <a:buChar char="●"/>
            </a:pPr>
            <a:r>
              <a:rPr lang="en"/>
              <a:t>Games with effectively </a:t>
            </a:r>
            <a:r>
              <a:rPr b="1" lang="en"/>
              <a:t>simultaneous one-shot moves</a:t>
            </a:r>
            <a:r>
              <a:rPr lang="en"/>
              <a:t> require mixed strategies to prevent the opponent from adjusting their strategy</a:t>
            </a:r>
            <a:endParaRPr/>
          </a:p>
          <a:p>
            <a:pPr indent="-342900" lvl="0" marL="457200" rtl="0" algn="l">
              <a:spcBef>
                <a:spcPts val="0"/>
              </a:spcBef>
              <a:spcAft>
                <a:spcPts val="0"/>
              </a:spcAft>
              <a:buSzPts val="1800"/>
              <a:buChar char="●"/>
            </a:pPr>
            <a:r>
              <a:rPr lang="en"/>
              <a:t>Sequential games require occasional </a:t>
            </a:r>
            <a:r>
              <a:rPr b="1" lang="en"/>
              <a:t>bluffing</a:t>
            </a:r>
            <a:r>
              <a:rPr lang="en"/>
              <a:t> or </a:t>
            </a:r>
            <a:r>
              <a:rPr b="1" lang="en"/>
              <a:t>slowplaying</a:t>
            </a:r>
            <a:r>
              <a:rPr lang="en"/>
              <a:t> to keep the opponent uncertain about the actual state of hidden variables </a:t>
            </a:r>
            <a:endParaRPr/>
          </a:p>
          <a:p>
            <a:pPr indent="-342900" lvl="0" marL="457200" rtl="0" algn="l">
              <a:spcBef>
                <a:spcPts val="0"/>
              </a:spcBef>
              <a:spcAft>
                <a:spcPts val="0"/>
              </a:spcAft>
              <a:buSzPts val="1800"/>
              <a:buChar char="●"/>
            </a:pPr>
            <a:r>
              <a:rPr lang="en"/>
              <a:t>Against a player who plays suboptimal strategy, other players might gain by deviating from their optimal strategy</a:t>
            </a:r>
            <a:endParaRPr/>
          </a:p>
          <a:p>
            <a:pPr indent="-342900" lvl="0" marL="457200" rtl="0" algn="l">
              <a:spcBef>
                <a:spcPts val="0"/>
              </a:spcBef>
              <a:spcAft>
                <a:spcPts val="0"/>
              </a:spcAft>
              <a:buSzPts val="1800"/>
              <a:buChar char="●"/>
            </a:pPr>
            <a:r>
              <a:rPr lang="en"/>
              <a:t>"When playing against an idiot, you must yourself also play like an idiot"</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614" name="Google Shape;1614;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a:t>
            </a:r>
            <a:r>
              <a:rPr b="1" lang="en"/>
              <a:t>zero-sum game</a:t>
            </a:r>
            <a:r>
              <a:rPr lang="en"/>
              <a:t>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615" name="Google Shape;1615;p264"/>
          <p:cNvGraphicFramePr/>
          <p:nvPr/>
        </p:nvGraphicFramePr>
        <p:xfrm>
          <a:off x="952500" y="1801650"/>
          <a:ext cx="3000000" cy="3000000"/>
        </p:xfrm>
        <a:graphic>
          <a:graphicData uri="http://schemas.openxmlformats.org/drawingml/2006/table">
            <a:tbl>
              <a:tblPr>
                <a:noFill/>
                <a:tableStyleId>{9893AA3A-BFC4-43F8-8F28-05597942B054}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621" name="Google Shape;1621;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627" name="Google Shape;1627;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two probabilities 6/13 and 7/13 for their moves; this doesn't need to happen in general</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633" name="Google Shape;1633;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634" name="Google Shape;1634;p267"/>
          <p:cNvGraphicFramePr/>
          <p:nvPr/>
        </p:nvGraphicFramePr>
        <p:xfrm>
          <a:off x="952500" y="1809750"/>
          <a:ext cx="3000000" cy="3000000"/>
        </p:xfrm>
        <a:graphic>
          <a:graphicData uri="http://schemas.openxmlformats.org/drawingml/2006/table">
            <a:tbl>
              <a:tblPr>
                <a:noFill/>
                <a:tableStyleId>{9893AA3A-BFC4-43F8-8F28-05597942B054}</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640" name="Google Shape;1640;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easily adapt by playing paper more often</a:t>
            </a:r>
            <a:endParaRPr/>
          </a:p>
          <a:p>
            <a:pPr indent="-342900" lvl="0" marL="457200" rtl="0" algn="l">
              <a:spcBef>
                <a:spcPts val="0"/>
              </a:spcBef>
              <a:spcAft>
                <a:spcPts val="0"/>
              </a:spcAft>
              <a:buSzPts val="1800"/>
              <a:buChar char="●"/>
            </a:pPr>
            <a:r>
              <a:rPr lang="en"/>
              <a:t>Nash equilibrium solution actually plays rock and scissors with the same probability 1/4 for each, and </a:t>
            </a:r>
            <a:r>
              <a:rPr b="1" lang="en"/>
              <a:t>paper with probability 1/2</a:t>
            </a:r>
            <a:endParaRPr b="1"/>
          </a:p>
          <a:p>
            <a:pPr indent="-342900" lvl="0" marL="457200" rtl="0" algn="l">
              <a:spcBef>
                <a:spcPts val="0"/>
              </a:spcBef>
              <a:spcAft>
                <a:spcPts val="0"/>
              </a:spcAft>
              <a:buSzPts val="1800"/>
              <a:buChar char="●"/>
            </a:pPr>
            <a:r>
              <a:rPr lang="en"/>
              <a:t>If the payoff with rock were $1000 versus $1 for winning with paper or scissors,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646" name="Google Shape;1646;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a:t>
            </a:r>
            <a:r>
              <a:rPr b="1" lang="en"/>
              <a:t>row minimum</a:t>
            </a:r>
            <a:r>
              <a:rPr lang="en"/>
              <a:t> and </a:t>
            </a:r>
            <a:r>
              <a:rPr b="1" lang="en"/>
              <a:t>column maximum</a:t>
            </a:r>
            <a:r>
              <a:rPr lang="en"/>
              <a:t>:</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 since the </a:t>
            </a:r>
            <a:r>
              <a:rPr b="1" lang="en"/>
              <a:t>pure strategy</a:t>
            </a:r>
            <a:r>
              <a:rPr lang="en"/>
              <a:t> is a </a:t>
            </a:r>
            <a:r>
              <a:rPr b="1" lang="en"/>
              <a:t>dominant strategy</a:t>
            </a:r>
            <a:r>
              <a:rPr lang="en"/>
              <a:t> for both players</a:t>
            </a:r>
            <a:endParaRPr/>
          </a:p>
        </p:txBody>
      </p:sp>
      <p:graphicFrame>
        <p:nvGraphicFramePr>
          <p:cNvPr id="1647" name="Google Shape;1647;p269"/>
          <p:cNvGraphicFramePr/>
          <p:nvPr/>
        </p:nvGraphicFramePr>
        <p:xfrm>
          <a:off x="952500" y="2168075"/>
          <a:ext cx="3000000" cy="3000000"/>
        </p:xfrm>
        <a:graphic>
          <a:graphicData uri="http://schemas.openxmlformats.org/drawingml/2006/table">
            <a:tbl>
              <a:tblPr>
                <a:noFill/>
                <a:tableStyleId>{9893AA3A-BFC4-43F8-8F28-05597942B054}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653" name="Google Shape;1653;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of your actions a probability, and compute the values of opponent's actions (not your actions!) based on your action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 of Poker Bluffing</a:t>
            </a:r>
            <a:endParaRPr/>
          </a:p>
        </p:txBody>
      </p:sp>
      <p:sp>
        <p:nvSpPr>
          <p:cNvPr id="1659" name="Google Shape;1659;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Playing </a:t>
            </a:r>
            <a:r>
              <a:rPr b="1" lang="en"/>
              <a:t>draw poker</a:t>
            </a:r>
            <a:r>
              <a:rPr lang="en"/>
              <a:t> where opponent can't see your five cards, you drew one card, either </a:t>
            </a:r>
            <a:r>
              <a:rPr b="1" lang="en"/>
              <a:t>making your draw</a:t>
            </a:r>
            <a:r>
              <a:rPr lang="en"/>
              <a:t> or being </a:t>
            </a:r>
            <a:r>
              <a:rPr b="1" lang="en"/>
              <a:t>bust</a:t>
            </a:r>
            <a:endParaRPr b="1"/>
          </a:p>
          <a:p>
            <a:pPr indent="-342900" lvl="0" marL="457200" rtl="0" algn="l">
              <a:spcBef>
                <a:spcPts val="0"/>
              </a:spcBef>
              <a:spcAft>
                <a:spcPts val="0"/>
              </a:spcAft>
              <a:buSzPts val="1800"/>
              <a:buChar char="●"/>
            </a:pPr>
            <a:r>
              <a:rPr lang="en"/>
              <a:t>You know exactly what you have, but opponent does not; he checks</a:t>
            </a:r>
            <a:endParaRPr/>
          </a:p>
          <a:p>
            <a:pPr indent="-342900" lvl="0" marL="457200" rtl="0" algn="l">
              <a:spcBef>
                <a:spcPts val="0"/>
              </a:spcBef>
              <a:spcAft>
                <a:spcPts val="0"/>
              </a:spcAft>
              <a:buSzPts val="1800"/>
              <a:buChar char="●"/>
            </a:pPr>
            <a:r>
              <a:rPr lang="en"/>
              <a:t>Suppose pot stands at $100, and you have $50 left in stack</a:t>
            </a:r>
            <a:endParaRPr/>
          </a:p>
          <a:p>
            <a:pPr indent="-342900" lvl="0" marL="457200" rtl="0" algn="l">
              <a:spcBef>
                <a:spcPts val="0"/>
              </a:spcBef>
              <a:spcAft>
                <a:spcPts val="0"/>
              </a:spcAft>
              <a:buSzPts val="1800"/>
              <a:buChar char="●"/>
            </a:pPr>
            <a:r>
              <a:rPr lang="en"/>
              <a:t>If you made your draw, you will of course bet the $50</a:t>
            </a:r>
            <a:endParaRPr/>
          </a:p>
          <a:p>
            <a:pPr indent="-342900" lvl="0" marL="457200" rtl="0" algn="l">
              <a:spcBef>
                <a:spcPts val="0"/>
              </a:spcBef>
              <a:spcAft>
                <a:spcPts val="0"/>
              </a:spcAft>
              <a:buSzPts val="1800"/>
              <a:buChar char="●"/>
            </a:pPr>
            <a:r>
              <a:rPr lang="en"/>
              <a:t>If you missed your draw, how often should you bluff and bet $50?</a:t>
            </a:r>
            <a:endParaRPr/>
          </a:p>
          <a:p>
            <a:pPr indent="-342900" lvl="0" marL="457200" rtl="0" algn="l">
              <a:spcBef>
                <a:spcPts val="0"/>
              </a:spcBef>
              <a:spcAft>
                <a:spcPts val="0"/>
              </a:spcAft>
              <a:buSzPts val="1800"/>
              <a:buChar char="●"/>
            </a:pPr>
            <a:r>
              <a:rPr lang="en"/>
              <a:t>Can't be Nash equilibrium to </a:t>
            </a:r>
            <a:r>
              <a:rPr b="1" lang="en"/>
              <a:t>never</a:t>
            </a:r>
            <a:r>
              <a:rPr lang="en"/>
              <a:t> bluff: opponent can't go wrong</a:t>
            </a:r>
            <a:endParaRPr/>
          </a:p>
          <a:p>
            <a:pPr indent="-342900" lvl="0" marL="457200" rtl="0" algn="l">
              <a:spcBef>
                <a:spcPts val="0"/>
              </a:spcBef>
              <a:spcAft>
                <a:spcPts val="0"/>
              </a:spcAft>
              <a:buSzPts val="1800"/>
              <a:buChar char="●"/>
            </a:pPr>
            <a:r>
              <a:rPr lang="en"/>
              <a:t>Can't be Nash equilibrium to </a:t>
            </a:r>
            <a:r>
              <a:rPr b="1" lang="en"/>
              <a:t>always</a:t>
            </a:r>
            <a:r>
              <a:rPr lang="en"/>
              <a:t> bluff: most draws miss, opponent </a:t>
            </a:r>
            <a:r>
              <a:rPr lang="en"/>
              <a:t>gains</a:t>
            </a:r>
            <a:r>
              <a:rPr lang="en"/>
              <a:t> simply by always calling automatically</a:t>
            </a:r>
            <a:endParaRPr/>
          </a:p>
          <a:p>
            <a:pPr indent="-342900" lvl="0" marL="457200" rtl="0" algn="l">
              <a:spcBef>
                <a:spcPts val="0"/>
              </a:spcBef>
              <a:spcAft>
                <a:spcPts val="0"/>
              </a:spcAft>
              <a:buSzPts val="1800"/>
              <a:buChar char="●"/>
            </a:pPr>
            <a:r>
              <a:rPr lang="en"/>
              <a:t>So what is the optimal strategy in this situation?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Equalize</a:t>
            </a:r>
            <a:endParaRPr/>
          </a:p>
        </p:txBody>
      </p:sp>
      <p:sp>
        <p:nvSpPr>
          <p:cNvPr id="1665" name="Google Shape;1665;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 simplicity, assume that P(Bust) = 4/5</a:t>
            </a:r>
            <a:endParaRPr/>
          </a:p>
          <a:p>
            <a:pPr indent="-342900" lvl="0" marL="457200" rtl="0" algn="l">
              <a:spcBef>
                <a:spcPts val="0"/>
              </a:spcBef>
              <a:spcAft>
                <a:spcPts val="0"/>
              </a:spcAft>
              <a:buSzPts val="1800"/>
              <a:buChar char="●"/>
            </a:pPr>
            <a:r>
              <a:rPr lang="en"/>
              <a:t>With what probability </a:t>
            </a:r>
            <a:r>
              <a:rPr i="1" lang="en"/>
              <a:t>p</a:t>
            </a:r>
            <a:r>
              <a:rPr lang="en"/>
              <a:t> should you bluff, when your draw is bust?</a:t>
            </a:r>
            <a:endParaRPr/>
          </a:p>
          <a:p>
            <a:pPr indent="-342900" lvl="0" marL="457200" rtl="0" algn="l">
              <a:spcBef>
                <a:spcPts val="0"/>
              </a:spcBef>
              <a:spcAft>
                <a:spcPts val="0"/>
              </a:spcAft>
              <a:buSzPts val="1800"/>
              <a:buChar char="●"/>
            </a:pPr>
            <a:r>
              <a:rPr lang="en"/>
              <a:t>If you don't bet, the opponent doesn't have a decision to make, he wins</a:t>
            </a:r>
            <a:endParaRPr/>
          </a:p>
          <a:p>
            <a:pPr indent="-342900" lvl="0" marL="457200" rtl="0" algn="l">
              <a:spcBef>
                <a:spcPts val="0"/>
              </a:spcBef>
              <a:spcAft>
                <a:spcPts val="0"/>
              </a:spcAft>
              <a:buSzPts val="1800"/>
              <a:buChar char="●"/>
            </a:pPr>
            <a:r>
              <a:rPr lang="en"/>
              <a:t>Given that you bet, for the opponent your hand is bust with probability</a:t>
            </a:r>
            <a:br>
              <a:rPr lang="en"/>
            </a:br>
            <a:br>
              <a:rPr lang="en"/>
            </a:br>
            <a:r>
              <a:rPr lang="en"/>
              <a:t>P(Bust | Bet)</a:t>
            </a:r>
            <a:br>
              <a:rPr lang="en"/>
            </a:br>
            <a:r>
              <a:rPr lang="en"/>
              <a:t>= P(Bet | Bust) P(Bust) / P(Bet) </a:t>
            </a:r>
            <a:br>
              <a:rPr lang="en"/>
            </a:br>
            <a:r>
              <a:rPr lang="en"/>
              <a:t>= </a:t>
            </a:r>
            <a:r>
              <a:rPr lang="en"/>
              <a:t>P(Bet | Bust) P(Bust) / (P(Bet | Bust) P(Bust) + P(Bet | not-Bust) P(not-Bust))</a:t>
            </a:r>
            <a:br>
              <a:rPr lang="en"/>
            </a:br>
            <a:r>
              <a:rPr lang="en"/>
              <a:t>= </a:t>
            </a:r>
            <a:r>
              <a:rPr i="1" lang="en"/>
              <a:t>p</a:t>
            </a:r>
            <a:r>
              <a:rPr lang="en"/>
              <a:t> * 4/5 / (</a:t>
            </a:r>
            <a:r>
              <a:rPr i="1" lang="en"/>
              <a:t>p</a:t>
            </a:r>
            <a:r>
              <a:rPr lang="en"/>
              <a:t> * 4/5 + 1 * 1/5)</a:t>
            </a:r>
            <a:br>
              <a:rPr lang="en"/>
            </a:br>
            <a:r>
              <a:rPr lang="en"/>
              <a:t>= 1 – 1 / (1 + 4 </a:t>
            </a:r>
            <a:r>
              <a:rPr i="1" lang="en"/>
              <a:t>p</a:t>
            </a:r>
            <a:r>
              <a:rPr lang="en"/>
              <a:t>) </a:t>
            </a:r>
            <a:br>
              <a:rPr lang="en"/>
            </a:b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Equalizes Opponent's Actions</a:t>
            </a:r>
            <a:endParaRPr/>
          </a:p>
        </p:txBody>
      </p:sp>
      <p:sp>
        <p:nvSpPr>
          <p:cNvPr id="1671" name="Google Shape;1671;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Choose </a:t>
            </a:r>
            <a:r>
              <a:rPr i="1" lang="en"/>
              <a:t>p</a:t>
            </a:r>
            <a:r>
              <a:rPr lang="en"/>
              <a:t> so that for your opponent, EV(Call) = EV(Fold) !</a:t>
            </a:r>
            <a:endParaRPr/>
          </a:p>
          <a:p>
            <a:pPr indent="-342900" lvl="0" marL="457200" rtl="0" algn="l">
              <a:spcBef>
                <a:spcPts val="0"/>
              </a:spcBef>
              <a:spcAft>
                <a:spcPts val="0"/>
              </a:spcAft>
              <a:buSzPts val="1800"/>
              <a:buChar char="●"/>
            </a:pPr>
            <a:r>
              <a:rPr lang="en"/>
              <a:t>EV(Fold) = $0; beware of the </a:t>
            </a:r>
            <a:r>
              <a:rPr b="1" lang="en"/>
              <a:t>sunk cost fallacy </a:t>
            </a:r>
            <a:r>
              <a:rPr lang="en"/>
              <a:t>in this situation</a:t>
            </a:r>
            <a:endParaRPr/>
          </a:p>
          <a:p>
            <a:pPr indent="-342900" lvl="0" marL="457200" rtl="0" algn="l">
              <a:spcBef>
                <a:spcPts val="0"/>
              </a:spcBef>
              <a:spcAft>
                <a:spcPts val="0"/>
              </a:spcAft>
              <a:buSzPts val="1800"/>
              <a:buChar char="●"/>
            </a:pPr>
            <a:r>
              <a:rPr lang="en"/>
              <a:t>EV(Call)</a:t>
            </a:r>
            <a:br>
              <a:rPr lang="en"/>
            </a:br>
            <a:r>
              <a:rPr lang="en"/>
              <a:t>= P(Bust | Bet) * $150 + P(not-Bust | Bet) * (-$50)</a:t>
            </a:r>
            <a:br>
              <a:rPr lang="en"/>
            </a:br>
            <a:r>
              <a:rPr lang="en"/>
              <a:t>= </a:t>
            </a:r>
            <a:r>
              <a:rPr lang="en"/>
              <a:t>1 – 1 / (1 + 4 </a:t>
            </a:r>
            <a:r>
              <a:rPr i="1" lang="en"/>
              <a:t>p</a:t>
            </a:r>
            <a:r>
              <a:rPr lang="en"/>
              <a:t>)</a:t>
            </a:r>
            <a:r>
              <a:rPr lang="en"/>
              <a:t> * $150 + </a:t>
            </a:r>
            <a:r>
              <a:rPr lang="en"/>
              <a:t>1 / (1 + 4 </a:t>
            </a:r>
            <a:r>
              <a:rPr i="1" lang="en"/>
              <a:t>p</a:t>
            </a:r>
            <a:r>
              <a:rPr lang="en"/>
              <a:t>)</a:t>
            </a:r>
            <a:r>
              <a:rPr lang="en"/>
              <a:t> * (-$50)</a:t>
            </a:r>
            <a:endParaRPr/>
          </a:p>
          <a:p>
            <a:pPr indent="-342900" lvl="0" marL="457200" rtl="0" algn="l">
              <a:spcBef>
                <a:spcPts val="0"/>
              </a:spcBef>
              <a:spcAft>
                <a:spcPts val="0"/>
              </a:spcAft>
              <a:buSzPts val="1800"/>
              <a:buChar char="●"/>
            </a:pPr>
            <a:r>
              <a:rPr lang="en"/>
              <a:t>Making these two EV's equal and solving for </a:t>
            </a:r>
            <a:r>
              <a:rPr i="1" lang="en"/>
              <a:t>p</a:t>
            </a:r>
            <a:r>
              <a:rPr lang="en"/>
              <a:t> gives </a:t>
            </a:r>
            <a:r>
              <a:rPr i="1" lang="en"/>
              <a:t>p</a:t>
            </a:r>
            <a:r>
              <a:rPr lang="en"/>
              <a:t> = 1/12</a:t>
            </a:r>
            <a:endParaRPr/>
          </a:p>
          <a:p>
            <a:pPr indent="-342900" lvl="0" marL="457200" rtl="0" algn="l">
              <a:spcBef>
                <a:spcPts val="0"/>
              </a:spcBef>
              <a:spcAft>
                <a:spcPts val="0"/>
              </a:spcAft>
              <a:buSzPts val="1800"/>
              <a:buChar char="●"/>
            </a:pPr>
            <a:r>
              <a:rPr lang="en"/>
              <a:t>You should bluff one time out of twelve if you miss your draw</a:t>
            </a:r>
            <a:endParaRPr/>
          </a:p>
          <a:p>
            <a:pPr indent="-342900" lvl="0" marL="457200" rtl="0" algn="l">
              <a:spcBef>
                <a:spcPts val="0"/>
              </a:spcBef>
              <a:spcAft>
                <a:spcPts val="0"/>
              </a:spcAft>
              <a:buSzPts val="1800"/>
              <a:buChar char="●"/>
            </a:pPr>
            <a:r>
              <a:rPr lang="en"/>
              <a:t>For </a:t>
            </a:r>
            <a:r>
              <a:rPr lang="en"/>
              <a:t>different</a:t>
            </a:r>
            <a:r>
              <a:rPr lang="en"/>
              <a:t> pot sizes and probabilities of hitting, result will be different</a:t>
            </a:r>
            <a:br>
              <a:rPr lang="en"/>
            </a:br>
            <a:br>
              <a:rPr lang="en"/>
            </a:b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2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677" name="Google Shape;1677;p2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678" name="Google Shape;1678;p274"/>
          <p:cNvGraphicFramePr/>
          <p:nvPr/>
        </p:nvGraphicFramePr>
        <p:xfrm>
          <a:off x="952500" y="2085975"/>
          <a:ext cx="3000000" cy="3000000"/>
        </p:xfrm>
        <a:graphic>
          <a:graphicData uri="http://schemas.openxmlformats.org/drawingml/2006/table">
            <a:tbl>
              <a:tblPr>
                <a:noFill/>
                <a:tableStyleId>{9893AA3A-BFC4-43F8-8F28-05597942B054}</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684" name="Google Shape;1684;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Legitimate society has courts and police, underworld has its own rules </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a:t>
            </a:r>
            <a:r>
              <a:rPr b="1" lang="en"/>
              <a:t>known fixed number of matches</a:t>
            </a:r>
            <a:r>
              <a:rPr lang="en"/>
              <a:t>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held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2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690" name="Google Shape;1690;p2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in 2-by-2 games there exists an interesting variety</a:t>
            </a:r>
            <a:endParaRPr/>
          </a:p>
          <a:p>
            <a:pPr indent="-342900" lvl="0" marL="457200" rtl="0" algn="l">
              <a:spcBef>
                <a:spcPts val="0"/>
              </a:spcBef>
              <a:spcAft>
                <a:spcPts val="0"/>
              </a:spcAft>
              <a:buSzPts val="1800"/>
              <a:buChar char="●"/>
            </a:pPr>
            <a:r>
              <a:rPr lang="en"/>
              <a:t>Just for four different payoffs,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2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a:t>
            </a:r>
            <a:endParaRPr/>
          </a:p>
        </p:txBody>
      </p:sp>
      <p:sp>
        <p:nvSpPr>
          <p:cNvPr id="1696" name="Google Shape;1696;p2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value of an action depends on some hidden variables for which we make a probability estimate to calculate the expected value of that action</a:t>
            </a:r>
            <a:endParaRPr/>
          </a:p>
          <a:p>
            <a:pPr indent="-342900" lvl="0" marL="457200" rtl="0" algn="l">
              <a:spcBef>
                <a:spcPts val="0"/>
              </a:spcBef>
              <a:spcAft>
                <a:spcPts val="0"/>
              </a:spcAft>
              <a:buSzPts val="1800"/>
              <a:buChar char="●"/>
            </a:pPr>
            <a:r>
              <a:rPr lang="en"/>
              <a:t>Suppose actions have monetary rewards</a:t>
            </a:r>
            <a:endParaRPr/>
          </a:p>
          <a:p>
            <a:pPr indent="-342900" lvl="0" marL="457200" rtl="0" algn="l">
              <a:spcBef>
                <a:spcPts val="0"/>
              </a:spcBef>
              <a:spcAft>
                <a:spcPts val="0"/>
              </a:spcAft>
              <a:buSzPts val="1800"/>
              <a:buChar char="●"/>
            </a:pPr>
            <a:r>
              <a:rPr lang="en"/>
              <a:t>How much would it be rational to pay to find out the true value of some hidden variable that is relevant for action selection?</a:t>
            </a:r>
            <a:endParaRPr/>
          </a:p>
          <a:p>
            <a:pPr indent="-342900" lvl="0" marL="457200" rtl="0" algn="l">
              <a:spcBef>
                <a:spcPts val="0"/>
              </a:spcBef>
              <a:spcAft>
                <a:spcPts val="0"/>
              </a:spcAft>
              <a:buSzPts val="1800"/>
              <a:buChar char="●"/>
            </a:pPr>
            <a:r>
              <a:rPr lang="en"/>
              <a:t>For example, in a Texas Hold'em river call/fold decision, how much would you pay to take a peek at one of the opponent's pocket cards?</a:t>
            </a:r>
            <a:endParaRPr/>
          </a:p>
          <a:p>
            <a:pPr indent="-342900" lvl="0" marL="457200" rtl="0" algn="l">
              <a:spcBef>
                <a:spcPts val="0"/>
              </a:spcBef>
              <a:spcAft>
                <a:spcPts val="0"/>
              </a:spcAft>
              <a:buSzPts val="1800"/>
              <a:buChar char="●"/>
            </a:pPr>
            <a:r>
              <a:rPr lang="en"/>
              <a:t>If there is $200 in the pot, the value might be between $0 and $200</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2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That Affect Value of Information</a:t>
            </a:r>
            <a:endParaRPr/>
          </a:p>
        </p:txBody>
      </p:sp>
      <p:sp>
        <p:nvSpPr>
          <p:cNvPr id="1702" name="Google Shape;1702;p2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Remember</a:t>
            </a:r>
            <a:r>
              <a:rPr lang="en"/>
              <a:t> that only the action matters, and the environment doesn't give you an extra cookie for producing more accurate model to choose that action</a:t>
            </a:r>
            <a:endParaRPr/>
          </a:p>
          <a:p>
            <a:pPr indent="-342900" lvl="0" marL="457200" rtl="0" algn="l">
              <a:spcBef>
                <a:spcPts val="0"/>
              </a:spcBef>
              <a:spcAft>
                <a:spcPts val="0"/>
              </a:spcAft>
              <a:buSzPts val="1800"/>
              <a:buChar char="●"/>
            </a:pPr>
            <a:r>
              <a:rPr lang="en"/>
              <a:t>If the new information doesn't make you change your chosen action, that information was worthless (maybe only gave you some confidence)</a:t>
            </a:r>
            <a:endParaRPr/>
          </a:p>
          <a:p>
            <a:pPr indent="-342900" lvl="0" marL="457200" rtl="0" algn="l">
              <a:spcBef>
                <a:spcPts val="0"/>
              </a:spcBef>
              <a:spcAft>
                <a:spcPts val="0"/>
              </a:spcAft>
              <a:buSzPts val="1800"/>
              <a:buChar char="●"/>
            </a:pPr>
            <a:r>
              <a:rPr lang="en"/>
              <a:t>Even if the new information causes you to change your action from </a:t>
            </a:r>
            <a:r>
              <a:rPr i="1" lang="en"/>
              <a:t>A</a:t>
            </a:r>
            <a:r>
              <a:rPr lang="en"/>
              <a:t> to </a:t>
            </a:r>
            <a:r>
              <a:rPr i="1" lang="en"/>
              <a:t>B</a:t>
            </a:r>
            <a:r>
              <a:rPr lang="en"/>
              <a:t>, the expected value of information can't be more than EV(</a:t>
            </a:r>
            <a:r>
              <a:rPr i="1" lang="en"/>
              <a:t>B</a:t>
            </a:r>
            <a:r>
              <a:rPr lang="en"/>
              <a:t>) – EV(</a:t>
            </a:r>
            <a:r>
              <a:rPr i="1" lang="en"/>
              <a:t>A</a:t>
            </a:r>
            <a:r>
              <a:rPr lang="en"/>
              <a:t>)</a:t>
            </a:r>
            <a:endParaRPr/>
          </a:p>
          <a:p>
            <a:pPr indent="-342900" lvl="0" marL="457200" rtl="0" algn="l">
              <a:spcBef>
                <a:spcPts val="0"/>
              </a:spcBef>
              <a:spcAft>
                <a:spcPts val="0"/>
              </a:spcAft>
              <a:buSzPts val="1800"/>
              <a:buChar char="●"/>
            </a:pPr>
            <a:r>
              <a:rPr lang="en"/>
              <a:t>Expected values are averaged conditionally over the possible values of </a:t>
            </a:r>
            <a:r>
              <a:rPr i="1" lang="en"/>
              <a:t>E</a:t>
            </a:r>
            <a:r>
              <a:rPr lang="en"/>
              <a:t>  </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2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 Example</a:t>
            </a:r>
            <a:endParaRPr/>
          </a:p>
        </p:txBody>
      </p:sp>
      <p:sp>
        <p:nvSpPr>
          <p:cNvPr id="1708" name="Google Shape;1708;p2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Repeat the earlier example of Texas Hold'em opponent presenting a heart flush made on river, betting $100 into a pot of $200, we have top two pair</a:t>
            </a:r>
            <a:endParaRPr/>
          </a:p>
          <a:p>
            <a:pPr indent="-342900" lvl="0" marL="457200" rtl="0" algn="l">
              <a:spcBef>
                <a:spcPts val="0"/>
              </a:spcBef>
              <a:spcAft>
                <a:spcPts val="0"/>
              </a:spcAft>
              <a:buSzPts val="1800"/>
              <a:buChar char="●"/>
            </a:pPr>
            <a:r>
              <a:rPr lang="en"/>
              <a:t>EV(Call) = (0.3 + 0.2) * $200 + (0.5 * -$100) = $50, EV(Fold) = $0</a:t>
            </a:r>
            <a:endParaRPr/>
          </a:p>
          <a:p>
            <a:pPr indent="-342900" lvl="0" marL="457200" rtl="0" algn="l">
              <a:spcBef>
                <a:spcPts val="0"/>
              </a:spcBef>
              <a:spcAft>
                <a:spcPts val="0"/>
              </a:spcAft>
              <a:buSzPts val="1800"/>
              <a:buChar char="●"/>
            </a:pPr>
            <a:r>
              <a:rPr lang="en"/>
              <a:t>Up to how much would you pay to peek at one of his hole cards?</a:t>
            </a:r>
            <a:endParaRPr/>
          </a:p>
          <a:p>
            <a:pPr indent="-342900" lvl="0" marL="457200" rtl="0" algn="l">
              <a:spcBef>
                <a:spcPts val="0"/>
              </a:spcBef>
              <a:spcAft>
                <a:spcPts val="0"/>
              </a:spcAft>
              <a:buSzPts val="1800"/>
              <a:buChar char="●"/>
            </a:pPr>
            <a:r>
              <a:rPr lang="en"/>
              <a:t>Without this extra information, we had </a:t>
            </a:r>
            <a:r>
              <a:rPr lang="en"/>
              <a:t>already</a:t>
            </a:r>
            <a:r>
              <a:rPr lang="en"/>
              <a:t> decided to call</a:t>
            </a:r>
            <a:endParaRPr/>
          </a:p>
          <a:p>
            <a:pPr indent="-342900" lvl="0" marL="457200" rtl="0" algn="l">
              <a:spcBef>
                <a:spcPts val="0"/>
              </a:spcBef>
              <a:spcAft>
                <a:spcPts val="0"/>
              </a:spcAft>
              <a:buSzPts val="1800"/>
              <a:buChar char="●"/>
            </a:pPr>
            <a:r>
              <a:rPr lang="en"/>
              <a:t>Information has value only if it changes our action to fold</a:t>
            </a:r>
            <a:endParaRPr/>
          </a:p>
          <a:p>
            <a:pPr indent="-342900" lvl="0" marL="457200" rtl="0" algn="l">
              <a:spcBef>
                <a:spcPts val="0"/>
              </a:spcBef>
              <a:spcAft>
                <a:spcPts val="0"/>
              </a:spcAft>
              <a:buSzPts val="1800"/>
              <a:buChar char="●"/>
            </a:pPr>
            <a:r>
              <a:rPr lang="en"/>
              <a:t>If the card you peek is not a heart, you would still call, so nothing changes</a:t>
            </a:r>
            <a:endParaRPr/>
          </a:p>
          <a:p>
            <a:pPr indent="-342900" lvl="0" marL="457200" rtl="0" algn="l">
              <a:spcBef>
                <a:spcPts val="0"/>
              </a:spcBef>
              <a:spcAft>
                <a:spcPts val="0"/>
              </a:spcAft>
              <a:buSzPts val="1800"/>
              <a:buChar char="●"/>
            </a:pPr>
            <a:r>
              <a:rPr lang="en"/>
              <a:t>If the card you peek is a heart, would this information make you fold? What other assumptions does this decision depend on?</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28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2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719" name="Google Shape;1719;p2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t>
            </a:r>
            <a:r>
              <a:rPr lang="en"/>
              <a:t>gent has to choose action in a situation it has not experienced before</a:t>
            </a:r>
            <a:endParaRPr/>
          </a:p>
          <a:p>
            <a:pPr indent="-342900" lvl="0" marL="457200" rtl="0" algn="l">
              <a:spcBef>
                <a:spcPts val="0"/>
              </a:spcBef>
              <a:spcAft>
                <a:spcPts val="0"/>
              </a:spcAft>
              <a:buSzPts val="1800"/>
              <a:buChar char="●"/>
            </a:pPr>
            <a:r>
              <a:rPr lang="en"/>
              <a:t>A benevolent </a:t>
            </a:r>
            <a:r>
              <a:rPr b="1" lang="en"/>
              <a:t>instructor</a:t>
            </a:r>
            <a:r>
              <a:rPr lang="en"/>
              <a:t> has provided a set of </a:t>
            </a:r>
            <a:r>
              <a:rPr b="1" lang="en"/>
              <a:t>training examples</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a:t>
            </a:r>
            <a:r>
              <a:rPr b="1" lang="en"/>
              <a:t>model</a:t>
            </a:r>
            <a:r>
              <a:rPr lang="en"/>
              <a:t> to </a:t>
            </a:r>
            <a:r>
              <a:rPr b="1" lang="en"/>
              <a:t>generalize</a:t>
            </a:r>
            <a:r>
              <a:rPr lang="en"/>
              <a:t> so that it </a:t>
            </a:r>
            <a:r>
              <a:rPr lang="en"/>
              <a:t>produces correct results for </a:t>
            </a:r>
            <a:r>
              <a:rPr lang="en"/>
              <a:t>previously unseen situations significantly better than flipping a coin</a:t>
            </a:r>
            <a:endParaRPr/>
          </a:p>
          <a:p>
            <a:pPr indent="-342900" lvl="0" marL="457200" rtl="0" algn="l">
              <a:spcBef>
                <a:spcPts val="0"/>
              </a:spcBef>
              <a:spcAft>
                <a:spcPts val="0"/>
              </a:spcAft>
              <a:buSzPts val="1800"/>
              <a:buChar char="●"/>
            </a:pPr>
            <a:r>
              <a:rPr lang="en"/>
              <a:t>No need to explicitly model the actual structure and laws of the world, as long as model is faithful enough to produce correct predictions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2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25" name="Google Shape;1725;p282"/>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2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731" name="Google Shape;1731;p2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a:p>
            <a:pPr indent="-342900" lvl="0" marL="457200" rtl="0" algn="l">
              <a:spcBef>
                <a:spcPts val="0"/>
              </a:spcBef>
              <a:spcAft>
                <a:spcPts val="0"/>
              </a:spcAft>
              <a:buSzPts val="1800"/>
              <a:buChar char="●"/>
            </a:pPr>
            <a:r>
              <a:rPr lang="en"/>
              <a:t>Otherwise, </a:t>
            </a:r>
            <a:r>
              <a:rPr b="1" lang="en"/>
              <a:t>generalization</a:t>
            </a:r>
            <a:r>
              <a:rPr lang="en"/>
              <a:t> is impossible (barring luck astronomically far too unlikely to bet anything valuable on)</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2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the Laws of the Environment</a:t>
            </a:r>
            <a:endParaRPr/>
          </a:p>
        </p:txBody>
      </p:sp>
      <p:sp>
        <p:nvSpPr>
          <p:cNvPr id="1737" name="Google Shape;1737;p2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is not supposed to learn to imitate the training samples, but the implicitly imitate the laws of the environment that produced them</a:t>
            </a:r>
            <a:endParaRPr/>
          </a:p>
          <a:p>
            <a:pPr indent="-342900" lvl="0" marL="457200" rtl="0" algn="l">
              <a:spcBef>
                <a:spcPts val="0"/>
              </a:spcBef>
              <a:spcAft>
                <a:spcPts val="0"/>
              </a:spcAft>
              <a:buSzPts val="1800"/>
              <a:buChar char="●"/>
            </a:pPr>
            <a:r>
              <a:rPr lang="en"/>
              <a:t>Performance is not measured on training samples, but on unseen situations</a:t>
            </a:r>
            <a:endParaRPr/>
          </a:p>
          <a:p>
            <a:pPr indent="-342900" lvl="0" marL="457200" rtl="0" algn="l">
              <a:spcBef>
                <a:spcPts val="0"/>
              </a:spcBef>
              <a:spcAft>
                <a:spcPts val="0"/>
              </a:spcAft>
              <a:buSzPts val="1800"/>
              <a:buChar char="●"/>
            </a:pPr>
            <a:r>
              <a:rPr lang="en"/>
              <a:t>The training samples are just fleeting shadows of this deeper reality</a:t>
            </a:r>
            <a:endParaRPr/>
          </a:p>
          <a:p>
            <a:pPr indent="-342900" lvl="0" marL="457200" rtl="0" algn="l">
              <a:spcBef>
                <a:spcPts val="0"/>
              </a:spcBef>
              <a:spcAft>
                <a:spcPts val="0"/>
              </a:spcAft>
              <a:buSzPts val="1800"/>
              <a:buChar char="●"/>
            </a:pPr>
            <a:r>
              <a:rPr lang="en"/>
              <a:t>The model that the learning </a:t>
            </a:r>
            <a:r>
              <a:rPr lang="en"/>
              <a:t>algorithm</a:t>
            </a:r>
            <a:r>
              <a:rPr lang="en"/>
              <a:t> constructs from training samples should somehow implicitly model the underlying laws of environment</a:t>
            </a:r>
            <a:endParaRPr/>
          </a:p>
          <a:p>
            <a:pPr indent="-342900" lvl="0" marL="457200" rtl="0" algn="l">
              <a:spcBef>
                <a:spcPts val="0"/>
              </a:spcBef>
              <a:spcAft>
                <a:spcPts val="0"/>
              </a:spcAft>
              <a:buSzPts val="1800"/>
              <a:buChar char="●"/>
            </a:pPr>
            <a:r>
              <a:rPr lang="en"/>
              <a:t>The model does not necessarily contain explicit knowledge of these laws, but especially in </a:t>
            </a:r>
            <a:r>
              <a:rPr b="1" lang="en"/>
              <a:t>connectionist</a:t>
            </a:r>
            <a:r>
              <a:rPr lang="en"/>
              <a:t> models, this knowledge is organic and emergent </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2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743" name="Google Shape;1743;p2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Naive Bayes classifier</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2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Hard, Fight Easy</a:t>
            </a:r>
            <a:endParaRPr/>
          </a:p>
        </p:txBody>
      </p:sp>
      <p:sp>
        <p:nvSpPr>
          <p:cNvPr id="1749" name="Google Shape;1749;p2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most learning </a:t>
            </a:r>
            <a:r>
              <a:rPr lang="en"/>
              <a:t>algorithms, training the model is typically the computationally expensive part</a:t>
            </a:r>
            <a:endParaRPr/>
          </a:p>
          <a:p>
            <a:pPr indent="-342900" lvl="0" marL="457200" rtl="0" algn="l">
              <a:spcBef>
                <a:spcPts val="0"/>
              </a:spcBef>
              <a:spcAft>
                <a:spcPts val="0"/>
              </a:spcAft>
              <a:buSzPts val="1800"/>
              <a:buChar char="●"/>
            </a:pPr>
            <a:r>
              <a:rPr lang="en"/>
              <a:t>Fortunately, this training needs to be done only once, and then the same model can be used to make any number of decisions</a:t>
            </a:r>
            <a:endParaRPr/>
          </a:p>
          <a:p>
            <a:pPr indent="-342900" lvl="0" marL="457200" rtl="0" algn="l">
              <a:spcBef>
                <a:spcPts val="0"/>
              </a:spcBef>
              <a:spcAft>
                <a:spcPts val="0"/>
              </a:spcAft>
              <a:buSzPts val="1800"/>
              <a:buChar char="●"/>
            </a:pPr>
            <a:r>
              <a:rPr lang="en"/>
              <a:t>Once trained, the model can choose the action in arbitrary situations by executing it with the situation given to that model as input</a:t>
            </a:r>
            <a:endParaRPr/>
          </a:p>
          <a:p>
            <a:pPr indent="-342900" lvl="0" marL="457200" rtl="0" algn="l">
              <a:spcBef>
                <a:spcPts val="0"/>
              </a:spcBef>
              <a:spcAft>
                <a:spcPts val="0"/>
              </a:spcAft>
              <a:buSzPts val="1800"/>
              <a:buChar char="●"/>
            </a:pPr>
            <a:r>
              <a:rPr lang="en"/>
              <a:t>Evaluation of a decision tree or neural network for the given input instance is basically just one or two while- or for-loops</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2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755" name="Google Shape;1755;p2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a:t>
            </a:r>
            <a:r>
              <a:rPr b="1" lang="en"/>
              <a:t>classifier</a:t>
            </a:r>
            <a:endParaRPr b="1"/>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Important if costs of </a:t>
            </a:r>
            <a:r>
              <a:rPr b="1" lang="en"/>
              <a:t>false positives</a:t>
            </a:r>
            <a:r>
              <a:rPr lang="en"/>
              <a:t> and </a:t>
            </a:r>
            <a:r>
              <a:rPr b="1" lang="en"/>
              <a:t>false negatives</a:t>
            </a:r>
            <a:r>
              <a:rPr lang="en"/>
              <a:t> are wildly different, determining which way we adjust the errors of classifier</a:t>
            </a:r>
            <a:endParaRPr/>
          </a:p>
        </p:txBody>
      </p:sp>
      <p:graphicFrame>
        <p:nvGraphicFramePr>
          <p:cNvPr id="1756" name="Google Shape;1756;p287"/>
          <p:cNvGraphicFramePr/>
          <p:nvPr/>
        </p:nvGraphicFramePr>
        <p:xfrm>
          <a:off x="952500" y="2169400"/>
          <a:ext cx="3000000" cy="3000000"/>
        </p:xfrm>
        <a:graphic>
          <a:graphicData uri="http://schemas.openxmlformats.org/drawingml/2006/table">
            <a:tbl>
              <a:tblPr>
                <a:noFill/>
                <a:tableStyleId>{9893AA3A-BFC4-43F8-8F28-05597942B054}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2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762" name="Google Shape;1762;p2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b="1" lang="en"/>
              <a:t>Do not multiply entities and assumptions needlessly</a:t>
            </a:r>
            <a:r>
              <a:rPr lang="en"/>
              <a:t>,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2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768" name="Google Shape;1768;p2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2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Error and True Error </a:t>
            </a:r>
            <a:endParaRPr/>
          </a:p>
        </p:txBody>
      </p:sp>
      <p:sp>
        <p:nvSpPr>
          <p:cNvPr id="1774" name="Google Shape;1774;p2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trained, the model can be used to classify any input</a:t>
            </a:r>
            <a:endParaRPr/>
          </a:p>
          <a:p>
            <a:pPr indent="-342900" lvl="0" marL="457200" rtl="0" algn="l">
              <a:spcBef>
                <a:spcPts val="0"/>
              </a:spcBef>
              <a:spcAft>
                <a:spcPts val="0"/>
              </a:spcAft>
              <a:buSzPts val="1800"/>
              <a:buChar char="●"/>
            </a:pPr>
            <a:r>
              <a:rPr b="1" lang="en"/>
              <a:t>Sample error</a:t>
            </a:r>
            <a:r>
              <a:rPr lang="en"/>
              <a:t> is the probability that the model gives a wrong answer for input that was given to it as a training sample</a:t>
            </a:r>
            <a:endParaRPr/>
          </a:p>
          <a:p>
            <a:pPr indent="-342900" lvl="0" marL="457200" rtl="0" algn="l">
              <a:spcBef>
                <a:spcPts val="0"/>
              </a:spcBef>
              <a:spcAft>
                <a:spcPts val="0"/>
              </a:spcAft>
              <a:buSzPts val="1800"/>
              <a:buChar char="●"/>
            </a:pPr>
            <a:r>
              <a:rPr lang="en"/>
              <a:t>With enough internal degrees of freedom, model can essentially encode all training samples into some kind of </a:t>
            </a:r>
            <a:r>
              <a:rPr b="1" lang="en"/>
              <a:t>lookup table</a:t>
            </a:r>
            <a:r>
              <a:rPr lang="en"/>
              <a:t> and have zero sample error</a:t>
            </a:r>
            <a:endParaRPr/>
          </a:p>
          <a:p>
            <a:pPr indent="-342900" lvl="0" marL="457200" rtl="0" algn="l">
              <a:spcBef>
                <a:spcPts val="0"/>
              </a:spcBef>
              <a:spcAft>
                <a:spcPts val="0"/>
              </a:spcAft>
              <a:buSzPts val="1800"/>
              <a:buChar char="●"/>
            </a:pPr>
            <a:r>
              <a:rPr b="1" lang="en"/>
              <a:t>True error</a:t>
            </a:r>
            <a:r>
              <a:rPr lang="en"/>
              <a:t> is the probability that the model gives a wrong </a:t>
            </a:r>
            <a:r>
              <a:rPr lang="en"/>
              <a:t>answer for a randomly chosen input among all possible inputs</a:t>
            </a:r>
            <a:endParaRPr/>
          </a:p>
          <a:p>
            <a:pPr indent="-342900" lvl="0" marL="457200" rtl="0" algn="l">
              <a:spcBef>
                <a:spcPts val="0"/>
              </a:spcBef>
              <a:spcAft>
                <a:spcPts val="0"/>
              </a:spcAft>
              <a:buSzPts val="1800"/>
              <a:buChar char="●"/>
            </a:pPr>
            <a:r>
              <a:rPr lang="en"/>
              <a:t>Want to minimize the true error, not the sample error </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780" name="Google Shape;1780;p2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training samples, two </a:t>
            </a:r>
            <a:r>
              <a:rPr lang="en"/>
              <a:t>learning</a:t>
            </a:r>
            <a:r>
              <a:rPr lang="en"/>
              <a:t> algorithms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2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786" name="Google Shape;1786;p2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b="1" lang="en"/>
              <a:t>Bias and variance</a:t>
            </a:r>
            <a:r>
              <a:rPr lang="en"/>
              <a:t> in learning algorithms are on a continuum akin to </a:t>
            </a:r>
            <a:r>
              <a:rPr b="1" lang="en"/>
              <a:t>Scylla and Charybdis</a:t>
            </a:r>
            <a:r>
              <a:rPr lang="en"/>
              <a:t>: attempt to decrease one automatically increases the other</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2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Should Be Smaller Than Training Data </a:t>
            </a:r>
            <a:endParaRPr/>
          </a:p>
        </p:txBody>
      </p:sp>
      <p:sp>
        <p:nvSpPr>
          <p:cNvPr id="1792" name="Google Shape;1792;p2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enough internal degrees of freedom, any learning algorithm can implicitly build a </a:t>
            </a:r>
            <a:r>
              <a:rPr b="1" lang="en"/>
              <a:t>lookup table</a:t>
            </a:r>
            <a:r>
              <a:rPr lang="en"/>
              <a:t> of the training samples given to it</a:t>
            </a:r>
            <a:endParaRPr/>
          </a:p>
          <a:p>
            <a:pPr indent="-342900" lvl="0" marL="457200" rtl="0" algn="l">
              <a:spcBef>
                <a:spcPts val="0"/>
              </a:spcBef>
              <a:spcAft>
                <a:spcPts val="0"/>
              </a:spcAft>
              <a:buSzPts val="1800"/>
              <a:buChar char="●"/>
            </a:pPr>
            <a:r>
              <a:rPr lang="en"/>
              <a:t>Generalization abilities of such a model are essentially random</a:t>
            </a:r>
            <a:endParaRPr/>
          </a:p>
          <a:p>
            <a:pPr indent="-342900" lvl="0" marL="457200" rtl="0" algn="l">
              <a:spcBef>
                <a:spcPts val="0"/>
              </a:spcBef>
              <a:spcAft>
                <a:spcPts val="0"/>
              </a:spcAft>
              <a:buSzPts val="1800"/>
              <a:buChar char="●"/>
            </a:pPr>
            <a:r>
              <a:rPr lang="en"/>
              <a:t>For generalization to be possible, the world must be governed by laws that can be expressed using fewer bits of </a:t>
            </a:r>
            <a:r>
              <a:rPr lang="en"/>
              <a:t>information</a:t>
            </a:r>
            <a:r>
              <a:rPr lang="en"/>
              <a:t> than training samples</a:t>
            </a:r>
            <a:endParaRPr/>
          </a:p>
          <a:p>
            <a:pPr indent="-342900" lvl="0" marL="457200" rtl="0" algn="l">
              <a:spcBef>
                <a:spcPts val="0"/>
              </a:spcBef>
              <a:spcAft>
                <a:spcPts val="0"/>
              </a:spcAft>
              <a:buSzPts val="1800"/>
              <a:buChar char="●"/>
            </a:pPr>
            <a:r>
              <a:rPr lang="en"/>
              <a:t>Model should somehow capture these laws, not the </a:t>
            </a:r>
            <a:r>
              <a:rPr lang="en"/>
              <a:t>random</a:t>
            </a:r>
            <a:r>
              <a:rPr lang="en"/>
              <a:t> </a:t>
            </a:r>
            <a:r>
              <a:rPr lang="en"/>
              <a:t>training</a:t>
            </a:r>
            <a:r>
              <a:rPr lang="en"/>
              <a:t> data</a:t>
            </a:r>
            <a:endParaRPr/>
          </a:p>
          <a:p>
            <a:pPr indent="-342900" lvl="0" marL="457200" rtl="0" algn="l">
              <a:spcBef>
                <a:spcPts val="0"/>
              </a:spcBef>
              <a:spcAft>
                <a:spcPts val="0"/>
              </a:spcAft>
              <a:buSzPts val="1800"/>
              <a:buChar char="●"/>
            </a:pPr>
            <a:r>
              <a:rPr lang="en"/>
              <a:t>A model with a small error that can be encoded in far fewer bits of information than used for </a:t>
            </a:r>
            <a:r>
              <a:rPr lang="en"/>
              <a:t>training samples necessarily captures something essential about the world being modelled</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2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798" name="Google Shape;1798;p2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a:t>
            </a:r>
            <a:r>
              <a:rPr b="1" lang="en"/>
              <a:t>maximum bias, but zero variance</a:t>
            </a:r>
            <a:endParaRPr b="1"/>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a:t>
            </a:r>
            <a:r>
              <a:rPr b="1" lang="en"/>
              <a:t>maximum variance, but minimum bias</a:t>
            </a:r>
            <a:endParaRPr b="1"/>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2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804" name="Google Shape;1804;p2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a:t>
            </a:r>
            <a:r>
              <a:rPr b="1" lang="en"/>
              <a:t>parameters that control the learning algorithm itself</a:t>
            </a:r>
            <a:endParaRPr b="1"/>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2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810" name="Google Shape;1810;p2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examples given by the instructor are divided in three groups:</a:t>
            </a:r>
            <a:endParaRPr/>
          </a:p>
          <a:p>
            <a:pPr indent="-342900" lvl="0" marL="457200" rtl="0" algn="l">
              <a:spcBef>
                <a:spcPts val="0"/>
              </a:spcBef>
              <a:spcAft>
                <a:spcPts val="0"/>
              </a:spcAft>
              <a:buSzPts val="1800"/>
              <a:buChar char="●"/>
            </a:pPr>
            <a:r>
              <a:rPr b="1" lang="en"/>
              <a:t>T</a:t>
            </a:r>
            <a:r>
              <a:rPr b="1" lang="en"/>
              <a: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a:t>
            </a:r>
            <a:r>
              <a:rPr b="1" lang="en"/>
              <a:t>overfitting</a:t>
            </a:r>
            <a:r>
              <a:rPr lang="en"/>
              <a:t>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a:t>
            </a:r>
            <a:r>
              <a:rPr b="1" lang="en"/>
              <a:t>"final exam"</a:t>
            </a:r>
            <a:r>
              <a:rPr lang="en"/>
              <a:t> that measures how well model fits reality</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2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816" name="Google Shape;1816;p2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7" name="Google Shape;1817;p297"/>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2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823" name="Google Shape;1823;p2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is given a </a:t>
            </a:r>
            <a:r>
              <a:rPr b="1" lang="en"/>
              <a:t>weight</a:t>
            </a:r>
            <a:r>
              <a:rPr lang="en"/>
              <a:t> based on how well it operated on the training data</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2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829" name="Google Shape;1829;p2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a:t>
            </a:r>
            <a:r>
              <a:rPr b="1" lang="en"/>
              <a:t>weak classifiers</a:t>
            </a:r>
            <a:r>
              <a:rPr lang="en"/>
              <a:t>, but a weighted majority vote over a large number of such trees will classify complex data very accurately</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835" name="Google Shape;1835;p3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3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841" name="Google Shape;1841;p3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847" name="Google Shape;1847;p3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simplified Bayes network</a:t>
            </a:r>
            <a:r>
              <a:rPr lang="en"/>
              <a:t> where the true classification </a:t>
            </a:r>
            <a:r>
              <a:rPr i="1" lang="en"/>
              <a:t>C</a:t>
            </a:r>
            <a:r>
              <a:rPr lang="en"/>
              <a:t> is the root node, and evidence variables from </a:t>
            </a:r>
            <a:r>
              <a:rPr i="1" lang="en"/>
              <a:t>X</a:t>
            </a:r>
            <a:r>
              <a:rPr baseline="-25000" lang="en"/>
              <a:t>1</a:t>
            </a:r>
            <a:r>
              <a:rPr lang="en"/>
              <a:t> to </a:t>
            </a:r>
            <a:r>
              <a:rPr i="1" lang="en"/>
              <a:t>X</a:t>
            </a:r>
            <a:r>
              <a:rPr baseline="-25000" i="1" lang="en"/>
              <a:t>n</a:t>
            </a:r>
            <a:r>
              <a:rPr lang="en"/>
              <a:t> are its children</a:t>
            </a:r>
            <a:endParaRPr/>
          </a:p>
          <a:p>
            <a:pPr indent="-342900" lvl="0" marL="457200" rtl="0" algn="l">
              <a:spcBef>
                <a:spcPts val="0"/>
              </a:spcBef>
              <a:spcAft>
                <a:spcPts val="0"/>
              </a:spcAft>
              <a:buSzPts val="1800"/>
              <a:buChar char="●"/>
            </a:pPr>
            <a:r>
              <a:rPr lang="en"/>
              <a:t>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a:t>
            </a:r>
            <a:r>
              <a:rPr i="1" lang="en"/>
              <a:t>C</a:t>
            </a:r>
            <a:r>
              <a:rPr lang="en"/>
              <a:t>) P(</a:t>
            </a:r>
            <a:r>
              <a:rPr i="1" lang="en"/>
              <a:t>C</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a:t>
            </a:r>
            <a:endParaRPr/>
          </a:p>
          <a:p>
            <a:pPr indent="-342900" lvl="0" marL="457200" rtl="0" algn="l">
              <a:spcBef>
                <a:spcPts val="0"/>
              </a:spcBef>
              <a:spcAft>
                <a:spcPts val="0"/>
              </a:spcAft>
              <a:buSzPts val="1800"/>
              <a:buChar char="●"/>
            </a:pPr>
            <a:r>
              <a:rPr lang="en"/>
              <a:t>Simplify the formula with the naive assumption that </a:t>
            </a:r>
            <a:r>
              <a:rPr b="1" lang="en"/>
              <a:t>all </a:t>
            </a:r>
            <a:r>
              <a:rPr b="1" i="1" lang="en"/>
              <a:t>X</a:t>
            </a:r>
            <a:r>
              <a:rPr b="1" baseline="-25000" i="1" lang="en"/>
              <a:t>i</a:t>
            </a:r>
            <a:r>
              <a:rPr b="1" lang="en"/>
              <a:t> are mutually conditionally independent given </a:t>
            </a:r>
            <a:r>
              <a:rPr b="1" i="1" lang="en"/>
              <a:t>C</a:t>
            </a:r>
            <a:r>
              <a:rPr lang="en"/>
              <a:t>, even though they really are not</a:t>
            </a:r>
            <a:endParaRPr/>
          </a:p>
          <a:p>
            <a:pPr indent="-342900" lvl="0" marL="457200" rtl="0" algn="l">
              <a:spcBef>
                <a:spcPts val="0"/>
              </a:spcBef>
              <a:spcAft>
                <a:spcPts val="0"/>
              </a:spcAft>
              <a:buSzPts val="1800"/>
              <a:buChar char="●"/>
            </a:pPr>
            <a:r>
              <a:rPr lang="en"/>
              <a:t>Right side becomes P(</a:t>
            </a:r>
            <a:r>
              <a:rPr i="1" lang="en"/>
              <a:t>X</a:t>
            </a:r>
            <a:r>
              <a:rPr baseline="-25000" lang="en"/>
              <a:t>1</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 * P(</a:t>
            </a:r>
            <a:r>
              <a:rPr i="1" lang="en"/>
              <a:t>X</a:t>
            </a:r>
            <a:r>
              <a:rPr baseline="-25000" i="1" lang="en"/>
              <a:t>n</a:t>
            </a:r>
            <a:r>
              <a:rPr lang="en"/>
              <a:t> | </a:t>
            </a:r>
            <a:r>
              <a:rPr i="1" lang="en"/>
              <a:t>C</a:t>
            </a:r>
            <a:r>
              <a:rPr lang="en"/>
              <a:t>) P(</a:t>
            </a:r>
            <a:r>
              <a:rPr i="1" lang="en"/>
              <a:t>C</a:t>
            </a:r>
            <a:r>
              <a:rPr lang="en"/>
              <a:t>) /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Get rid of normalization factor P(</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same way as before by marginalizing over all possible classifications </a:t>
            </a:r>
            <a:r>
              <a:rPr i="1" lang="en"/>
              <a:t>C</a:t>
            </a:r>
            <a:endParaRPr i="1">
              <a:solidFill>
                <a:srgbClr val="000000"/>
              </a:solidFill>
              <a:highlight>
                <a:schemeClr val="lt1"/>
              </a:highlight>
            </a:endParaRPr>
          </a:p>
          <a:p>
            <a:pPr indent="0" lvl="0" marL="457200" rtl="0" algn="l">
              <a:spcBef>
                <a:spcPts val="1200"/>
              </a:spcBef>
              <a:spcAft>
                <a:spcPts val="1200"/>
              </a:spcAft>
              <a:buNone/>
            </a:pPr>
            <a:r>
              <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a:t>
            </a:r>
            <a:r>
              <a:rPr lang="en"/>
              <a:t>Probabilities for a </a:t>
            </a:r>
            <a:r>
              <a:rPr lang="en"/>
              <a:t>Naive Bayes Model</a:t>
            </a:r>
            <a:endParaRPr/>
          </a:p>
        </p:txBody>
      </p:sp>
      <p:sp>
        <p:nvSpPr>
          <p:cNvPr id="1853" name="Google Shape;1853;p3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building an entire Bayesian network, Naive Bayes only needs to build two tables for the entries </a:t>
            </a:r>
            <a:r>
              <a:rPr lang="en"/>
              <a:t>P(</a:t>
            </a:r>
            <a:r>
              <a:rPr i="1" lang="en"/>
              <a:t>C</a:t>
            </a:r>
            <a:r>
              <a:rPr lang="en"/>
              <a:t>) and 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This is trivial nested loops over the set of training samples, as opposed to exponential complexity of building the entire full Bayes network</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Estimate each </a:t>
            </a:r>
            <a:r>
              <a:rPr lang="en"/>
              <a:t>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as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N(</a:t>
            </a:r>
            <a:r>
              <a:rPr i="1" lang="en">
                <a:solidFill>
                  <a:srgbClr val="000000"/>
                </a:solidFill>
                <a:highlight>
                  <a:schemeClr val="lt1"/>
                </a:highlight>
              </a:rPr>
              <a:t>C</a:t>
            </a:r>
            <a:r>
              <a:rPr lang="en">
                <a:solidFill>
                  <a:srgbClr val="000000"/>
                </a:solidFill>
                <a:highlight>
                  <a:schemeClr val="lt1"/>
                </a:highlight>
              </a:rPr>
              <a:t>), and each P(</a:t>
            </a:r>
            <a:r>
              <a:rPr i="1" lang="en">
                <a:solidFill>
                  <a:srgbClr val="000000"/>
                </a:solidFill>
                <a:highlight>
                  <a:schemeClr val="lt1"/>
                </a:highlight>
              </a:rPr>
              <a:t>C</a:t>
            </a:r>
            <a:r>
              <a:rPr lang="en">
                <a:solidFill>
                  <a:srgbClr val="000000"/>
                </a:solidFill>
                <a:highlight>
                  <a:schemeClr val="lt1"/>
                </a:highlight>
              </a:rPr>
              <a:t>) as N(</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N</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What if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0, thus making every </a:t>
            </a:r>
            <a:r>
              <a:rPr lang="en"/>
              <a:t>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i="1" lang="en"/>
              <a:t>n</a:t>
            </a:r>
            <a:r>
              <a:rPr lang="en"/>
              <a:t>) = 0 for such </a:t>
            </a:r>
            <a:r>
              <a:rPr i="1" lang="en"/>
              <a:t>X</a:t>
            </a:r>
            <a:r>
              <a:rPr baseline="-25000" i="1" lang="en"/>
              <a:t>i</a:t>
            </a:r>
            <a:r>
              <a:rPr lang="en"/>
              <a:t> ?</a:t>
            </a:r>
            <a:endParaRPr/>
          </a:p>
          <a:p>
            <a:pPr indent="-342900" lvl="0" marL="457200" rtl="0" algn="l">
              <a:spcBef>
                <a:spcPts val="0"/>
              </a:spcBef>
              <a:spcAft>
                <a:spcPts val="0"/>
              </a:spcAft>
              <a:buSzPts val="1800"/>
              <a:buChar char="●"/>
            </a:pPr>
            <a:r>
              <a:rPr lang="en"/>
              <a:t>Good illustration of </a:t>
            </a:r>
            <a:r>
              <a:rPr b="1" lang="en"/>
              <a:t>Cromwell rule</a:t>
            </a:r>
            <a:r>
              <a:rPr lang="en"/>
              <a:t>; no real world probability is ever zero </a:t>
            </a:r>
            <a:endParaRPr/>
          </a:p>
          <a:p>
            <a:pPr indent="-342900" lvl="0" marL="457200" rtl="0" algn="l">
              <a:spcBef>
                <a:spcPts val="0"/>
              </a:spcBef>
              <a:spcAft>
                <a:spcPts val="0"/>
              </a:spcAft>
              <a:buSzPts val="1800"/>
              <a:buChar char="●"/>
            </a:pPr>
            <a:r>
              <a:rPr b="1" lang="en"/>
              <a:t>Laplace smoothing</a:t>
            </a:r>
            <a:r>
              <a:rPr lang="en"/>
              <a:t> estimates P(</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as (N(</a:t>
            </a:r>
            <a:r>
              <a:rPr i="1" lang="en"/>
              <a:t>X</a:t>
            </a:r>
            <a:r>
              <a:rPr baseline="-25000" i="1" lang="en"/>
              <a:t>i</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 + 1) / (N(</a:t>
            </a:r>
            <a:r>
              <a:rPr i="1" lang="en">
                <a:solidFill>
                  <a:srgbClr val="000000"/>
                </a:solidFill>
                <a:highlight>
                  <a:schemeClr val="lt1"/>
                </a:highlight>
              </a:rPr>
              <a:t>C</a:t>
            </a:r>
            <a:r>
              <a:rPr lang="en">
                <a:solidFill>
                  <a:srgbClr val="000000"/>
                </a:solidFill>
                <a:highlight>
                  <a:schemeClr val="lt1"/>
                </a:highlight>
              </a:rPr>
              <a:t>) + 2), as if we had initially seen one more example both ways</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Doesn't Care About Missing Data</a:t>
            </a:r>
            <a:endParaRPr/>
          </a:p>
        </p:txBody>
      </p:sp>
      <p:sp>
        <p:nvSpPr>
          <p:cNvPr id="1859" name="Google Shape;1859;p3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practice, this approach works better than it kinda should</a:t>
            </a:r>
            <a:endParaRPr/>
          </a:p>
          <a:p>
            <a:pPr indent="-342900" lvl="0" marL="457200" rtl="0" algn="l">
              <a:spcBef>
                <a:spcPts val="0"/>
              </a:spcBef>
              <a:spcAft>
                <a:spcPts val="0"/>
              </a:spcAft>
              <a:buSzPts val="1800"/>
              <a:buChar char="●"/>
            </a:pPr>
            <a:r>
              <a:rPr lang="en"/>
              <a:t>Even better, g</a:t>
            </a:r>
            <a:r>
              <a:rPr lang="en"/>
              <a:t>iven a set of training data with many of the individual </a:t>
            </a:r>
            <a:r>
              <a:rPr i="1" lang="en"/>
              <a:t>X</a:t>
            </a:r>
            <a:r>
              <a:rPr baseline="-25000" i="1"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Other learning algorithms can't do much with such data</a:t>
            </a:r>
            <a:endParaRPr/>
          </a:p>
          <a:p>
            <a:pPr indent="-342900" lvl="0" marL="457200" rtl="0" algn="l">
              <a:spcBef>
                <a:spcPts val="0"/>
              </a:spcBef>
              <a:spcAft>
                <a:spcPts val="0"/>
              </a:spcAft>
              <a:buSzPts val="1800"/>
              <a:buChar char="●"/>
            </a:pPr>
            <a:r>
              <a:rPr lang="en"/>
              <a:t>In this day and age, our online presence leaks all kinds of simple </a:t>
            </a:r>
            <a:r>
              <a:rPr i="1" lang="en"/>
              <a:t>X</a:t>
            </a:r>
            <a:r>
              <a:rPr baseline="-25000" i="1" lang="en"/>
              <a:t>i</a:t>
            </a:r>
            <a:r>
              <a:rPr lang="en"/>
              <a:t> about our lives, tastes and opinions</a:t>
            </a:r>
            <a:endParaRPr/>
          </a:p>
          <a:p>
            <a:pPr indent="-342900" lvl="0" marL="457200" rtl="0" algn="l">
              <a:spcBef>
                <a:spcPts val="0"/>
              </a:spcBef>
              <a:spcAft>
                <a:spcPts val="0"/>
              </a:spcAft>
              <a:buSzPts val="1800"/>
              <a:buChar char="●"/>
            </a:pPr>
            <a:r>
              <a:rPr lang="en"/>
              <a:t>Each </a:t>
            </a:r>
            <a:r>
              <a:rPr i="1" lang="en"/>
              <a:t>X</a:t>
            </a:r>
            <a:r>
              <a:rPr baseline="-25000" i="1" lang="en"/>
              <a:t>i</a:t>
            </a:r>
            <a:r>
              <a:rPr lang="en"/>
              <a:t> is individually harmless, but knowing a good subset of them makes Naive Bayes classifiers super efficient in predicting all kinds of </a:t>
            </a:r>
            <a:r>
              <a:rPr i="1" lang="en"/>
              <a:t>C</a:t>
            </a:r>
            <a:r>
              <a:rPr lang="en"/>
              <a:t> about you</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pic>
        <p:nvPicPr>
          <p:cNvPr id="1865" name="Google Shape;1865;p305"/>
          <p:cNvPicPr preferRelativeResize="0"/>
          <p:nvPr/>
        </p:nvPicPr>
        <p:blipFill>
          <a:blip r:embed="rId3">
            <a:alphaModFix/>
          </a:blip>
          <a:stretch>
            <a:fillRect/>
          </a:stretch>
        </p:blipFill>
        <p:spPr>
          <a:xfrm>
            <a:off x="1591750" y="452800"/>
            <a:ext cx="4471200" cy="4079950"/>
          </a:xfrm>
          <a:prstGeom prst="rect">
            <a:avLst/>
          </a:prstGeom>
          <a:noFill/>
          <a:ln>
            <a:noFill/>
          </a:ln>
        </p:spPr>
      </p:pic>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1" name="Google Shape;1871;p3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F1419"/>
                </a:solidFill>
                <a:highlight>
                  <a:srgbClr val="FFFFFF"/>
                </a:highlight>
              </a:rPr>
              <a:t>"Look, I </a:t>
            </a:r>
            <a:r>
              <a:rPr i="1" lang="en" sz="1900">
                <a:solidFill>
                  <a:srgbClr val="0F1419"/>
                </a:solidFill>
                <a:highlight>
                  <a:srgbClr val="FFFFFF"/>
                </a:highlight>
              </a:rPr>
              <a:t>remember</a:t>
            </a:r>
            <a:r>
              <a:rPr lang="en" sz="1900">
                <a:solidFill>
                  <a:srgbClr val="0F1419"/>
                </a:solidFill>
                <a:highlight>
                  <a:srgbClr val="FFFFFF"/>
                </a:highlight>
              </a:rPr>
              <a:t> when AI used to involve math, maybe not Actual Mathematician Math, but at least nontrivial computer science.  Modern deep learning is calculus for bright eleven-year-olds, plus the first five pages of a linear algebra textbook, plus a six-month apprenticeship in incompressible alchemical best practices whose lack of principled rationale also deprives them of relevance to macroscopic issues, plus having a billion dollars to spend on training runs."</a:t>
            </a:r>
            <a:endParaRPr sz="1900">
              <a:solidFill>
                <a:srgbClr val="0F1419"/>
              </a:solidFill>
              <a:highlight>
                <a:srgbClr val="FFFFFF"/>
              </a:highlight>
            </a:endParaRPr>
          </a:p>
          <a:p>
            <a:pPr indent="0" lvl="0" marL="0" rtl="0" algn="l">
              <a:spcBef>
                <a:spcPts val="1200"/>
              </a:spcBef>
              <a:spcAft>
                <a:spcPts val="1200"/>
              </a:spcAft>
              <a:buNone/>
            </a:pPr>
            <a:r>
              <a:rPr lang="en" sz="1900">
                <a:solidFill>
                  <a:srgbClr val="0F1419"/>
                </a:solidFill>
                <a:highlight>
                  <a:srgbClr val="FFFFFF"/>
                </a:highlight>
              </a:rPr>
              <a:t>				– Eliezer Yudkowsky</a:t>
            </a:r>
            <a:endParaRPr sz="1900">
              <a:solidFill>
                <a:srgbClr val="0F1419"/>
              </a:solidFill>
              <a:highlight>
                <a:srgbClr val="FFFFFF"/>
              </a:highlight>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3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877" name="Google Shape;1877;p3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a:t>
            </a:r>
            <a:r>
              <a:rPr i="1" lang="en"/>
              <a:t>H</a:t>
            </a:r>
            <a:r>
              <a:rPr lang="en"/>
              <a:t>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hypothesis </a:t>
            </a:r>
            <a:r>
              <a:rPr i="1" lang="en"/>
              <a:t>h</a:t>
            </a:r>
            <a:r>
              <a:rPr lang="en"/>
              <a:t> is </a:t>
            </a:r>
            <a:r>
              <a:rPr b="1" lang="en"/>
              <a:t>approximately correct</a:t>
            </a:r>
            <a:r>
              <a:rPr lang="en"/>
              <a:t> if its </a:t>
            </a:r>
            <a:r>
              <a:rPr b="1" lang="en"/>
              <a:t>true error</a:t>
            </a:r>
            <a:r>
              <a:rPr lang="en"/>
              <a:t>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3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883" name="Google Shape;1883;p3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statistically independent training data, for the probability of classifier to be ε–approximately correct to be at least 1 – δ, the number of training samples </a:t>
            </a:r>
            <a:r>
              <a:rPr i="1" lang="en"/>
              <a:t>N</a:t>
            </a:r>
            <a:r>
              <a:rPr lang="en"/>
              <a:t> needs to be at least </a:t>
            </a:r>
            <a:r>
              <a:rPr b="1" i="1" lang="en"/>
              <a:t>N</a:t>
            </a:r>
            <a:r>
              <a:rPr b="1" lang="en"/>
              <a:t> ≥ (–ln δ + ln |</a:t>
            </a:r>
            <a:r>
              <a:rPr b="1" i="1" lang="en"/>
              <a:t>H</a:t>
            </a:r>
            <a:r>
              <a:rPr b="1" lang="en"/>
              <a:t>|) / ε</a:t>
            </a:r>
            <a:endParaRPr b="1"/>
          </a:p>
          <a:p>
            <a:pPr indent="-342900" lvl="0" marL="457200" rtl="0" algn="l">
              <a:spcBef>
                <a:spcPts val="0"/>
              </a:spcBef>
              <a:spcAft>
                <a:spcPts val="0"/>
              </a:spcAft>
              <a:buSzPts val="1800"/>
              <a:buChar char="●"/>
            </a:pPr>
            <a:r>
              <a:rPr lang="en"/>
              <a:t>Depends on desired error rate ε, success probability 1 – δ, and number of possible hypotheses |</a:t>
            </a:r>
            <a:r>
              <a:rPr i="1" lang="en"/>
              <a:t>H</a:t>
            </a:r>
            <a:r>
              <a:rPr lang="en"/>
              <a:t>|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309"/>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3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894" name="Google Shape;1894;p3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Fully observable</a:t>
            </a:r>
            <a:r>
              <a:rPr lang="en"/>
              <a:t> state space with </a:t>
            </a:r>
            <a:r>
              <a:rPr b="1" lang="en"/>
              <a:t>nondeterministic actions</a:t>
            </a:r>
            <a:endParaRPr b="1"/>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Common special case of reward per state as </a:t>
            </a:r>
            <a:r>
              <a:rPr i="1" lang="en"/>
              <a:t>R</a:t>
            </a:r>
            <a:r>
              <a:rPr lang="en"/>
              <a:t>(</a:t>
            </a:r>
            <a:r>
              <a:rPr i="1" lang="en"/>
              <a:t>s</a:t>
            </a:r>
            <a:r>
              <a:rPr lang="en"/>
              <a:t>, </a:t>
            </a:r>
            <a:r>
              <a:rPr i="1" lang="en"/>
              <a:t>a</a:t>
            </a:r>
            <a:r>
              <a:rPr lang="en"/>
              <a:t>, </a:t>
            </a:r>
            <a:r>
              <a:rPr i="1" lang="en"/>
              <a:t>s</a:t>
            </a:r>
            <a:r>
              <a:rPr lang="en"/>
              <a:t>') = </a:t>
            </a:r>
            <a:r>
              <a:rPr i="1" lang="en"/>
              <a:t>R</a:t>
            </a:r>
            <a:r>
              <a:rPr lang="en"/>
              <a:t>(</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State space may contain loops and allow infinite traversal</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3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900" name="Google Shape;1900;p3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a:t>
            </a:r>
            <a:r>
              <a:rPr b="1" lang="en"/>
              <a:t>nature makes moves for dealer</a:t>
            </a:r>
            <a:r>
              <a:rPr lang="en"/>
              <a:t>)</a:t>
            </a:r>
            <a:endParaRPr/>
          </a:p>
          <a:p>
            <a:pPr indent="-342900" lvl="0" marL="457200" rtl="0" algn="l">
              <a:spcBef>
                <a:spcPts val="0"/>
              </a:spcBef>
              <a:spcAft>
                <a:spcPts val="0"/>
              </a:spcAft>
              <a:buSzPts val="1800"/>
              <a:buChar char="●"/>
            </a:pPr>
            <a:r>
              <a:rPr lang="en"/>
              <a:t>Terminal state determines the reward or </a:t>
            </a:r>
            <a:r>
              <a:rPr lang="en"/>
              <a:t>penalty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3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906" name="Google Shape;1906;p3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a:t>
            </a:r>
            <a:r>
              <a:rPr b="1" lang="en"/>
              <a:t>partially observable environments</a:t>
            </a:r>
            <a:r>
              <a:rPr lang="en"/>
              <a:t> playing against other agents, policies should by randomized with </a:t>
            </a:r>
            <a:r>
              <a:rPr b="1" lang="en"/>
              <a:t>bluffs</a:t>
            </a:r>
            <a:r>
              <a:rPr lang="en"/>
              <a:t> and </a:t>
            </a:r>
            <a:r>
              <a:rPr b="1" lang="en"/>
              <a:t>slowplays</a:t>
            </a:r>
            <a:endParaRPr b="1"/>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3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912" name="Google Shape;1912;p3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 as played in casinos</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a:p>
            <a:pPr indent="-342900" lvl="0" marL="457200" rtl="0" algn="l">
              <a:spcBef>
                <a:spcPts val="0"/>
              </a:spcBef>
              <a:spcAft>
                <a:spcPts val="0"/>
              </a:spcAft>
              <a:buSzPts val="1800"/>
              <a:buChar char="●"/>
            </a:pPr>
            <a:r>
              <a:rPr lang="en"/>
              <a:t>Don't need to explain how much better the chosen</a:t>
            </a:r>
            <a:br>
              <a:rPr lang="en"/>
            </a:br>
            <a:r>
              <a:rPr lang="en"/>
              <a:t>action is compared to alternatives</a:t>
            </a:r>
            <a:endParaRPr/>
          </a:p>
        </p:txBody>
      </p:sp>
      <p:pic>
        <p:nvPicPr>
          <p:cNvPr id="1913" name="Google Shape;1913;p313"/>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3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919" name="Google Shape;1919;p3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Episodic</a:t>
            </a:r>
            <a:r>
              <a:rPr lang="en"/>
              <a:t>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a:t>
            </a:r>
            <a:r>
              <a:rPr lang="en"/>
              <a:t>meaningfully</a:t>
            </a:r>
            <a:r>
              <a:rPr lang="en"/>
              <a:t>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t>
            </a:r>
            <a:r>
              <a:rPr b="1" lang="en"/>
              <a:t>average reward</a:t>
            </a:r>
            <a:r>
              <a:rPr lang="en"/>
              <a:t>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works out nicely with </a:t>
            </a:r>
            <a:r>
              <a:rPr b="1" lang="en"/>
              <a:t>Bellman equations</a:t>
            </a:r>
            <a:endParaRPr b="1"/>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925" name="Google Shape;1925;p3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3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931" name="Google Shape;1931;p3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 Q from either U or Q:</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3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937" name="Google Shape;1937;p3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a:t>
            </a:r>
            <a:r>
              <a:rPr i="1" lang="en"/>
              <a:t>s</a:t>
            </a:r>
            <a:r>
              <a:rPr lang="en"/>
              <a:t>)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3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943" name="Google Shape;1943;p3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44" name="Google Shape;1944;p318"/>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319"/>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950" name="Google Shape;1950;p3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a:t>
            </a:r>
            <a:r>
              <a:rPr b="1" lang="en"/>
              <a:t>max</a:t>
            </a:r>
            <a:r>
              <a:rPr lang="en"/>
              <a:t> operator</a:t>
            </a:r>
            <a:endParaRPr/>
          </a:p>
          <a:p>
            <a:pPr indent="-342900" lvl="0" marL="457200" rtl="0" algn="l">
              <a:spcBef>
                <a:spcPts val="0"/>
              </a:spcBef>
              <a:spcAft>
                <a:spcPts val="0"/>
              </a:spcAft>
              <a:buSzPts val="1800"/>
              <a:buChar char="●"/>
            </a:pPr>
            <a:r>
              <a:rPr lang="en"/>
              <a:t>We can't solve this directly as a system of linear equations</a:t>
            </a:r>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3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956" name="Google Shape;1956;p3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For example, basic strategy table in Blackjack</a:t>
            </a:r>
            <a:endParaRPr/>
          </a:p>
          <a:p>
            <a:pPr indent="-342900" lvl="0" marL="457200" rtl="0" algn="l">
              <a:spcBef>
                <a:spcPts val="0"/>
              </a:spcBef>
              <a:spcAft>
                <a:spcPts val="0"/>
              </a:spcAft>
              <a:buSzPts val="1800"/>
              <a:buChar char="●"/>
            </a:pPr>
            <a:r>
              <a:rPr lang="en"/>
              <a:t>Sort the states in some </a:t>
            </a:r>
            <a:r>
              <a:rPr b="1" lang="en"/>
              <a:t>topological</a:t>
            </a:r>
            <a:r>
              <a:rPr b="1" lang="en"/>
              <a:t> order</a:t>
            </a:r>
            <a:r>
              <a:rPr lang="en"/>
              <a:t>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topological order</a:t>
            </a:r>
            <a:endParaRPr/>
          </a:p>
          <a:p>
            <a:pPr indent="-342900" lvl="0" marL="457200" rtl="0" algn="l">
              <a:spcBef>
                <a:spcPts val="0"/>
              </a:spcBef>
              <a:spcAft>
                <a:spcPts val="0"/>
              </a:spcAft>
              <a:buSzPts val="1800"/>
              <a:buChar char="●"/>
            </a:pPr>
            <a:r>
              <a:rPr lang="en"/>
              <a:t>When the loop arrives at state </a:t>
            </a:r>
            <a:r>
              <a:rPr i="1" lang="en"/>
              <a:t>s</a:t>
            </a:r>
            <a:r>
              <a:rPr lang="en"/>
              <a:t>, the utility U(</a:t>
            </a:r>
            <a:r>
              <a:rPr i="1" lang="en"/>
              <a:t>s</a:t>
            </a:r>
            <a:r>
              <a:rPr lang="en"/>
              <a:t>') for all its possible successor states </a:t>
            </a:r>
            <a:r>
              <a:rPr i="1" lang="en"/>
              <a:t>s</a:t>
            </a:r>
            <a:r>
              <a:rPr lang="en"/>
              <a:t>'</a:t>
            </a:r>
            <a:r>
              <a:rPr lang="en"/>
              <a:t> has already been computed in previous rounds</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3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962" name="Google Shape;1962;p3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3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968" name="Google Shape;1968;p3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a:t>
            </a:r>
            <a:r>
              <a:rPr b="1" lang="en"/>
              <a:t>exponential</a:t>
            </a:r>
            <a:r>
              <a:rPr lang="en"/>
              <a:t> number of steps to converge, even after the </a:t>
            </a:r>
            <a:r>
              <a:rPr b="1" lang="en"/>
              <a:t>implied</a:t>
            </a:r>
            <a:r>
              <a:rPr b="1" lang="en"/>
              <a:t> policy</a:t>
            </a:r>
            <a:r>
              <a:rPr lang="en"/>
              <a:t> is optimal</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a:t>
            </a:r>
            <a:r>
              <a:rPr i="1" lang="en"/>
              <a:t>b</a:t>
            </a:r>
            <a:r>
              <a:rPr lang="en"/>
              <a:t> in the same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3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974" name="Google Shape;1974;p3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	U(</a:t>
            </a:r>
            <a:r>
              <a:rPr i="1" lang="en"/>
              <a:t>s</a:t>
            </a:r>
            <a:r>
              <a:rPr lang="en"/>
              <a:t>) = ∑</a:t>
            </a:r>
            <a:r>
              <a:rPr baseline="-25000" i="1" lang="en"/>
              <a:t>s</a:t>
            </a:r>
            <a:r>
              <a:rPr baseline="-25000" lang="en"/>
              <a:t>'</a:t>
            </a:r>
            <a:r>
              <a:rPr lang="en"/>
              <a:t> T(</a:t>
            </a:r>
            <a:r>
              <a:rPr i="1" lang="en"/>
              <a:t>s</a:t>
            </a:r>
            <a:r>
              <a:rPr lang="en"/>
              <a:t>, 𝛑(</a:t>
            </a:r>
            <a:r>
              <a:rPr i="1" lang="en"/>
              <a:t>s</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tool to solve unknowns U(</a:t>
            </a:r>
            <a:r>
              <a:rPr i="1" lang="en"/>
              <a:t>s</a:t>
            </a:r>
            <a:r>
              <a:rPr lang="en"/>
              <a:t>)</a:t>
            </a:r>
            <a:br>
              <a:rPr lang="en"/>
            </a:br>
            <a:endParaRPr/>
          </a:p>
        </p:txBody>
      </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3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980" name="Google Shape;1980;p3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𝛑(</a:t>
            </a:r>
            <a:r>
              <a:rPr i="1" lang="en"/>
              <a:t>s</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 for that policy 𝛑</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3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986" name="Google Shape;1986;p3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a:t>
            </a:r>
            <a:r>
              <a:rPr b="1" lang="en"/>
              <a:t>greedy</a:t>
            </a:r>
            <a:r>
              <a:rPr lang="en"/>
              <a:t>)</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3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992" name="Google Shape;1992;p3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93" name="Google Shape;1993;p326"/>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3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999" name="Google Shape;1999;p3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3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Model–Based Learning</a:t>
            </a:r>
            <a:endParaRPr/>
          </a:p>
        </p:txBody>
      </p:sp>
      <p:sp>
        <p:nvSpPr>
          <p:cNvPr id="2005" name="Google Shape;2005;p3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Assuming that we get training samples that are statistically representative of the environment, we can estimate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from these samples</a:t>
            </a:r>
            <a:endParaRPr/>
          </a:p>
          <a:p>
            <a:pPr indent="-342900" lvl="0" marL="457200" rtl="0" algn="l">
              <a:spcBef>
                <a:spcPts val="0"/>
              </a:spcBef>
              <a:spcAft>
                <a:spcPts val="0"/>
              </a:spcAft>
              <a:buSzPts val="1800"/>
              <a:buChar char="●"/>
            </a:pPr>
            <a:r>
              <a:rPr lang="en"/>
              <a:t>Given </a:t>
            </a:r>
            <a:r>
              <a:rPr lang="en"/>
              <a:t>enough training samples, can calculate Q, U and 𝛑* under assumption that estimated probabilities and rewards are true enough</a:t>
            </a:r>
            <a:endParaRPr/>
          </a:p>
          <a:p>
            <a:pPr indent="-342900" lvl="0" marL="457200" rtl="0" algn="l">
              <a:spcBef>
                <a:spcPts val="0"/>
              </a:spcBef>
              <a:spcAft>
                <a:spcPts val="0"/>
              </a:spcAft>
              <a:buSzPts val="1800"/>
              <a:buChar char="●"/>
            </a:pPr>
            <a:r>
              <a:rPr lang="en"/>
              <a:t>However, this middleman is completely redundant!</a:t>
            </a:r>
            <a:endParaRPr/>
          </a:p>
          <a:p>
            <a:pPr indent="-342900" lvl="0" marL="457200" rtl="0" algn="l">
              <a:spcBef>
                <a:spcPts val="0"/>
              </a:spcBef>
              <a:spcAft>
                <a:spcPts val="0"/>
              </a:spcAft>
              <a:buSzPts val="1800"/>
              <a:buChar char="●"/>
            </a:pPr>
            <a:r>
              <a:rPr lang="en"/>
              <a:t>When comparing actions, it's unnecessary to know how the value of each action breaks down into sum of probability-weighted reward sequences</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3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2011" name="Google Shape;2011;p3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3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2017" name="Google Shape;2017;p3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3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2023" name="Google Shape;2023;p3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3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2029" name="Google Shape;2029;p3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3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2035" name="Google Shape;2035;p3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a:t>
            </a:r>
            <a:r>
              <a:rPr lang="en"/>
              <a:t>1– ε</a:t>
            </a:r>
            <a:r>
              <a:rPr lang="en"/>
              <a:t>, and a random action with small </a:t>
            </a:r>
            <a:r>
              <a:rPr lang="en"/>
              <a:t>probability</a:t>
            </a:r>
            <a:r>
              <a:rPr lang="en"/>
              <a:t> ε</a:t>
            </a:r>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3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2041" name="Google Shape;2041;p3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this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Increasing β makes distribution approach true argmax</a:t>
            </a:r>
            <a:endParaRPr b="1"/>
          </a:p>
        </p:txBody>
      </p:sp>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3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2047" name="Google Shape;2047;p3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3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2053" name="Google Shape;2053;p3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7" name="Shape 2057"/>
        <p:cNvGrpSpPr/>
        <p:nvPr/>
      </p:nvGrpSpPr>
      <p:grpSpPr>
        <a:xfrm>
          <a:off x="0" y="0"/>
          <a:ext cx="0" cy="0"/>
          <a:chOff x="0" y="0"/>
          <a:chExt cx="0" cy="0"/>
        </a:xfrm>
      </p:grpSpPr>
      <p:sp>
        <p:nvSpPr>
          <p:cNvPr id="2058" name="Google Shape;2058;p3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2059" name="Google Shape;2059;p3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a:t>
            </a:r>
            <a:r>
              <a:rPr b="1" lang="en"/>
              <a:t>heuristic</a:t>
            </a:r>
            <a:r>
              <a:rPr lang="en"/>
              <a:t>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a:t>
            </a:r>
            <a:r>
              <a:rPr b="1" lang="en"/>
              <a:t>potential</a:t>
            </a:r>
            <a:r>
              <a:rPr lang="en"/>
              <a:t>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3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2065" name="Google Shape;2065;p3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some other </a:t>
            </a:r>
            <a:r>
              <a:rPr b="1" lang="en"/>
              <a:t>function approximator</a:t>
            </a:r>
            <a:r>
              <a:rPr lang="en"/>
              <a:t> to estimate the utility of the state based on its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9" name="Shape 2069"/>
        <p:cNvGrpSpPr/>
        <p:nvPr/>
      </p:nvGrpSpPr>
      <p:grpSpPr>
        <a:xfrm>
          <a:off x="0" y="0"/>
          <a:ext cx="0" cy="0"/>
          <a:chOff x="0" y="0"/>
          <a:chExt cx="0" cy="0"/>
        </a:xfrm>
      </p:grpSpPr>
      <p:sp>
        <p:nvSpPr>
          <p:cNvPr id="2070" name="Google Shape;2070;p3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2071" name="Google Shape;2071;p3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vaudeville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Forced Moves</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some game situations, player must make a particular </a:t>
            </a:r>
            <a:r>
              <a:rPr b="1" lang="en"/>
              <a:t>forced move</a:t>
            </a:r>
            <a:r>
              <a:rPr lang="en"/>
              <a:t> or lose immediately when the opponent responds</a:t>
            </a:r>
            <a:endParaRPr/>
          </a:p>
          <a:p>
            <a:pPr indent="-342900" lvl="0" marL="457200" rtl="0" algn="l">
              <a:spcBef>
                <a:spcPts val="0"/>
              </a:spcBef>
              <a:spcAft>
                <a:spcPts val="0"/>
              </a:spcAft>
              <a:buSzPts val="1800"/>
              <a:buChar char="●"/>
            </a:pPr>
            <a:r>
              <a:rPr lang="en"/>
              <a:t>For example, when in the game of </a:t>
            </a:r>
            <a:r>
              <a:rPr b="1" lang="en"/>
              <a:t>five-in-a-row</a:t>
            </a:r>
            <a:r>
              <a:rPr lang="en"/>
              <a:t>, opponent has created four consecutive marks of his own with one end open</a:t>
            </a:r>
            <a:endParaRPr/>
          </a:p>
          <a:p>
            <a:pPr indent="-342900" lvl="0" marL="457200" rtl="0" algn="l">
              <a:spcBef>
                <a:spcPts val="0"/>
              </a:spcBef>
              <a:spcAft>
                <a:spcPts val="0"/>
              </a:spcAft>
              <a:buSzPts val="1800"/>
              <a:buChar char="●"/>
            </a:pPr>
            <a:r>
              <a:rPr lang="en"/>
              <a:t>Since a forced move does not cause branching, depth limit is not decremented in forced move situations during the minimax recursion</a:t>
            </a:r>
            <a:endParaRPr/>
          </a:p>
          <a:p>
            <a:pPr indent="-342900" lvl="0" marL="457200" rtl="0" algn="l">
              <a:spcBef>
                <a:spcPts val="0"/>
              </a:spcBef>
              <a:spcAft>
                <a:spcPts val="0"/>
              </a:spcAft>
              <a:buSzPts val="1800"/>
              <a:buChar char="●"/>
            </a:pPr>
            <a:r>
              <a:rPr lang="en"/>
              <a:t>Chains of alternating forced moves between players can make some branches of search look far deeper than other branches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b="1" lang="en"/>
              <a:t>Randomness in general tends to help the weaker player</a:t>
            </a:r>
            <a:r>
              <a:rPr lang="en"/>
              <a:t> (consider chess vs. heads-up no limit Texas hold'em poker)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their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a:t>
            </a:r>
            <a:r>
              <a:rPr b="1" lang="en"/>
              <a:t>communicate</a:t>
            </a:r>
            <a:r>
              <a:rPr lang="en"/>
              <a:t> and </a:t>
            </a:r>
            <a:r>
              <a:rPr b="1" lang="en"/>
              <a:t>coordinate</a:t>
            </a:r>
            <a:r>
              <a:rPr lang="en"/>
              <a:t>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30" name="Google Shape;430;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9" name="Google Shape;519;p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 4 to 6: Prolog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ChatGPT... </a:t>
            </a:r>
            <a:endParaRPr/>
          </a:p>
        </p:txBody>
      </p:sp>
      <p:sp>
        <p:nvSpPr>
          <p:cNvPr id="530" name="Google Shape;530;p86"/>
          <p:cNvSpPr txBox="1"/>
          <p:nvPr>
            <p:ph idx="1" type="body"/>
          </p:nvPr>
        </p:nvSpPr>
        <p:spPr>
          <a:xfrm>
            <a:off x="311700" y="124680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latin typeface="Arial"/>
                <a:ea typeface="Arial"/>
                <a:cs typeface="Arial"/>
                <a:sym typeface="Arial"/>
              </a:rPr>
              <a:t>Prolog, a language like no other,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Declarative, with rules to discover.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With facts and queries, it leads the way,</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Finding solutions, in an efficient way.</a:t>
            </a:r>
            <a:endParaRPr sz="1600">
              <a:solidFill>
                <a:srgbClr val="222222"/>
              </a:solidFill>
              <a:latin typeface="Arial"/>
              <a:ea typeface="Arial"/>
              <a:cs typeface="Arial"/>
              <a:sym typeface="Arial"/>
            </a:endParaRPr>
          </a:p>
          <a:p>
            <a:pPr indent="0" lvl="0" marL="0" rtl="0" algn="l">
              <a:spcBef>
                <a:spcPts val="0"/>
              </a:spcBef>
              <a:spcAft>
                <a:spcPts val="0"/>
              </a:spcAft>
              <a:buNone/>
            </a:pPr>
            <a:r>
              <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It's logic-based, a different view,</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Thinking in predicates, it's easy to do.</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A symbol of reason, and smart design,</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Coding with Prolog, a new paradigm.</a:t>
            </a:r>
            <a:endParaRPr sz="16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
        <p:nvSpPr>
          <p:cNvPr id="531" name="Google Shape;531;p86"/>
          <p:cNvSpPr txBox="1"/>
          <p:nvPr/>
        </p:nvSpPr>
        <p:spPr>
          <a:xfrm>
            <a:off x="4685625" y="1246800"/>
            <a:ext cx="4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32" name="Google Shape;532;p86"/>
          <p:cNvSpPr txBox="1"/>
          <p:nvPr/>
        </p:nvSpPr>
        <p:spPr>
          <a:xfrm>
            <a:off x="4643150" y="1268050"/>
            <a:ext cx="41892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33" name="Google Shape;533;p86"/>
          <p:cNvSpPr txBox="1"/>
          <p:nvPr/>
        </p:nvSpPr>
        <p:spPr>
          <a:xfrm>
            <a:off x="4037800" y="1246800"/>
            <a:ext cx="48639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22222"/>
                </a:solidFill>
              </a:rPr>
              <a:t>You state the facts, and it will reason,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With rules and queries, it's the right season.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To build knowledge bases, and solve problems too,</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is the language, to see it all through.</a:t>
            </a:r>
            <a:endParaRPr sz="1600">
              <a:solidFill>
                <a:srgbClr val="222222"/>
              </a:solidFill>
            </a:endParaRPr>
          </a:p>
          <a:p>
            <a:pPr indent="0" lvl="0" marL="0" rtl="0" algn="l">
              <a:lnSpc>
                <a:spcPct val="115000"/>
              </a:lnSpc>
              <a:spcBef>
                <a:spcPts val="0"/>
              </a:spcBef>
              <a:spcAft>
                <a:spcPts val="0"/>
              </a:spcAft>
              <a:buNone/>
            </a:pPr>
            <a:r>
              <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So let us praise, this language of 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For making our work, so smart.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A language that's unique, and worth exploring,</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a language, always adoring.</a:t>
            </a:r>
            <a:endParaRPr sz="1600">
              <a:solidFill>
                <a:srgbClr val="22222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Claude</a:t>
            </a:r>
            <a:endParaRPr/>
          </a:p>
        </p:txBody>
      </p:sp>
      <p:sp>
        <p:nvSpPr>
          <p:cNvPr id="539" name="Google Shape;539;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In logic's realm where truth unfolds,</a:t>
            </a:r>
            <a:br>
              <a:rPr lang="en"/>
            </a:br>
            <a:r>
              <a:rPr lang="en"/>
              <a:t>Prolog's predicates, patterns bold,</a:t>
            </a:r>
            <a:br>
              <a:rPr lang="en"/>
            </a:br>
            <a:r>
              <a:rPr lang="en"/>
              <a:t>Unification works its art, Horn clauses playing their smart part.</a:t>
            </a:r>
            <a:endParaRPr/>
          </a:p>
          <a:p>
            <a:pPr indent="0" lvl="0" marL="0" rtl="0" algn="l">
              <a:spcBef>
                <a:spcPts val="1200"/>
              </a:spcBef>
              <a:spcAft>
                <a:spcPts val="0"/>
              </a:spcAft>
              <a:buNone/>
            </a:pPr>
            <a:r>
              <a:rPr lang="en"/>
              <a:t>Backtracking through each rule and fact,</a:t>
            </a:r>
            <a:br>
              <a:rPr lang="en"/>
            </a:br>
            <a:r>
              <a:rPr lang="en"/>
              <a:t>Like Sherlock Holmes, each clue intact,</a:t>
            </a:r>
            <a:br>
              <a:rPr lang="en"/>
            </a:br>
            <a:r>
              <a:rPr lang="en"/>
              <a:t>Deducing with relentless might, Until solutions come to light.</a:t>
            </a:r>
            <a:endParaRPr/>
          </a:p>
          <a:p>
            <a:pPr indent="0" lvl="0" marL="0" rtl="0" algn="l">
              <a:spcBef>
                <a:spcPts val="1200"/>
              </a:spcBef>
              <a:spcAft>
                <a:spcPts val="0"/>
              </a:spcAft>
              <a:buNone/>
            </a:pPr>
            <a:r>
              <a:rPr lang="en"/>
              <a:t>Though modern tools may steal the show,</a:t>
            </a:r>
            <a:br>
              <a:rPr lang="en"/>
            </a:br>
            <a:r>
              <a:rPr lang="en"/>
              <a:t>Your elegant logic helped us grow,</a:t>
            </a:r>
            <a:br>
              <a:rPr lang="en"/>
            </a:br>
            <a:r>
              <a:rPr lang="en"/>
              <a:t>Teaching us to think with care, In ways no neural net would dare.</a:t>
            </a:r>
            <a:endParaRPr/>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Claude after "Brick Top"</a:t>
            </a:r>
            <a:endParaRPr/>
          </a:p>
        </p:txBody>
      </p:sp>
      <p:sp>
        <p:nvSpPr>
          <p:cNvPr id="545" name="Google Shape;545;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a:t>Listen 'ere about Prolog, you muppets,</a:t>
            </a:r>
            <a:br>
              <a:rPr lang="en"/>
            </a:br>
            <a:r>
              <a:rPr lang="en"/>
              <a:t>A language that ain't for brain-dead puppets.</a:t>
            </a:r>
            <a:br>
              <a:rPr lang="en"/>
            </a:br>
            <a:r>
              <a:rPr lang="en"/>
              <a:t>With predicates sharp as me razor blade, And logic rules that'll never fade.</a:t>
            </a:r>
            <a:endParaRPr/>
          </a:p>
          <a:p>
            <a:pPr indent="0" lvl="0" marL="0" rtl="0" algn="l">
              <a:spcBef>
                <a:spcPts val="1200"/>
              </a:spcBef>
              <a:spcAft>
                <a:spcPts val="0"/>
              </a:spcAft>
              <a:buNone/>
            </a:pPr>
            <a:r>
              <a:rPr lang="en"/>
              <a:t>Backtracking through facts like findin' bodies,</a:t>
            </a:r>
            <a:br>
              <a:rPr lang="en"/>
            </a:br>
            <a:r>
              <a:rPr lang="en"/>
              <a:t>Solvin' problems ain't for nobodies.</a:t>
            </a:r>
            <a:br>
              <a:rPr lang="en"/>
            </a:br>
            <a:r>
              <a:rPr lang="en"/>
              <a:t>Each clause as precise as feedin' pigs, Doin' the dirty work, if you dig.</a:t>
            </a:r>
            <a:endParaRPr/>
          </a:p>
          <a:p>
            <a:pPr indent="0" lvl="0" marL="0" rtl="0" algn="l">
              <a:spcBef>
                <a:spcPts val="1200"/>
              </a:spcBef>
              <a:spcAft>
                <a:spcPts val="0"/>
              </a:spcAft>
              <a:buNone/>
            </a:pPr>
            <a:r>
              <a:rPr lang="en"/>
              <a:t>You fancy new tools might think you're proper,</a:t>
            </a:r>
            <a:br>
              <a:rPr lang="en"/>
            </a:br>
            <a:r>
              <a:rPr lang="en"/>
              <a:t>But Prolog's old school, a real show-stopper.</a:t>
            </a:r>
            <a:br>
              <a:rPr lang="en"/>
            </a:br>
            <a:r>
              <a:rPr lang="en"/>
              <a:t>Been solvin' problems since before you were born,</a:t>
            </a:r>
            <a:br>
              <a:rPr lang="en"/>
            </a:br>
            <a:r>
              <a:rPr lang="en"/>
              <a:t>Like a proper gangster with 'is facts all sworn.</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51" name="Google Shape;551;p8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57" name="Google Shape;557;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63" name="Google Shape;563;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69" name="Google Shape;569;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75" name="Google Shape;575;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81" name="Google Shape;581;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87" name="Google Shape;587;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93" name="Google Shape;593;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99" name="Google Shape;599;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605" name="Google Shape;60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611" name="Google Shape;61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617" name="Google Shape;61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623" name="Google Shape;62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29" name="Google Shape;62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35" name="Google Shape;63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41" name="Google Shape;64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47" name="Google Shape;64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53" name="Google Shape;65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59" name="Google Shape;65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65" name="Google Shape;665;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71" name="Google Shape;671;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77" name="Google Shape;677;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83" name="Google Shape;683;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