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4"/>
  </p:sldMasterIdLst>
  <p:sldIdLst>
    <p:sldId id="257" r:id="rId5"/>
    <p:sldId id="268" r:id="rId6"/>
    <p:sldId id="25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5B9F40-95F6-E682-5549-75D215106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4E5BE3-2F46-E405-4F2A-EFF69BE7D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B6FFB9-45C3-015D-C389-ED440CBC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B42B36-595A-20F8-33F7-1C4D25E6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494398-346B-9869-E345-14D4EA77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2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0C62D-0D0E-2E39-C256-6FE7F690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F0D2A07-8BD9-34E7-129A-FF30DECE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D79DAE-B281-FCC7-588E-20F2CA33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2F8862-0C02-4474-74C9-DCECD314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FD079C-E8BF-CB49-DA1B-B88C704F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5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D18640-A71A-D3A4-B4B4-4778ACE36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796096D-76F8-EEF3-9FEB-0C5D6D88C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2435DC-0AD3-FFB0-DB8A-0D2503CE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BC53B1-F297-5840-53D5-750A06F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B26EA4-FE13-26CD-4394-0065E42B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8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41D519-D0D6-0A64-1F54-D1FB626F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18BA2B-3CCF-F068-92F0-B3F018D3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CEB481-1D59-772F-78DB-EDB5F6B0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1B1E11-61EA-3C5B-994F-DAF8D860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6D2002-BBCB-DA65-52D8-207F0648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5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7E711-3413-CD8F-3D42-A3F660D2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69A5161-E3D3-57BC-B909-3EE521E6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98547B-8772-CB0C-A2BB-0DA0A7DD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714F7D-FC5A-E899-3C99-B135DFBE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83A9C6-B163-CBF1-3E47-904D35C3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58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A292E-1ABD-F8F3-2274-950BAFC5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116CF6-C570-A5F1-0720-EECEF7D5E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069C1E0-9C87-2837-4386-A4999D7D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5E5558B-A1FD-B42B-E947-22CB8527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DA12CC-758B-FB93-D6F0-EFD7E9D6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A73CDA7-279D-1987-90DB-EB69ADE4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8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318306-07B9-915D-E504-C6C1B153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8B345B-88F2-C341-4B7B-AAA24ED9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A2BFA4-B6D7-63E4-61EE-F4F81343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A3E4A9C-D43B-FC25-BE3E-9B39295CF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BC8EF4F-DD3B-E691-D090-366A388C9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73DDB-F87B-09BC-A522-0E316BA6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199609E-CD7C-85B1-4261-DD2B788E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B1EDEC2-6BD9-22DC-5322-FA849AA1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40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93B335-B671-8FF3-8C75-799D6769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9A9514C-61EC-206D-B977-66B8890D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0EBB13B-4365-66BD-2BBC-B24756E6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80CA7EC-92DA-EA04-377D-A21E7EE5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97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55094EB-44BD-3F78-593D-323B1937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DCB69C-3C1E-D780-58D5-28FD548B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34CC1FB-B906-747C-5405-68D38CC2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8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5FE27-DE06-4CA3-70FE-7BA982AF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3D0F90-D4F3-E392-0804-E61DEDFA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162BF1-55AA-93BB-ACEA-7DBDEEBA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254F87-9DA4-3177-7D42-08F140E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59053C-F2E5-8537-54E3-6813C93C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7073B4-BD41-D320-FE2B-BEB24A3E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274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D5094-21EB-E457-31D2-008F2FAB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E0DD84-0E1F-4AB6-0E9A-CD89B6C7F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4371403-AF64-E7E0-05CA-C6C9CC28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694D96-5BA3-5204-C511-40D413EC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9FEB18-19AB-428E-20E6-B57018B8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553B70-84CC-0046-C829-5372391C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7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9F91FED-0B69-795C-F861-3227DC3B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DDB716-2C81-B508-DF53-3379193E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789E67-E147-D854-62A2-8096DB578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5AEA-4069-40CE-8A06-556F4FAA37A8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A7CD6A-B65B-BB6D-0152-0CFE21C9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A2BAC5-1F6D-F2A2-32E0-B3882F8D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3395-51AB-477F-872B-E6B45E49E4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59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15D68C3-4B4C-399F-CCC1-31793C48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55"/>
            <a:ext cx="10515600" cy="3239366"/>
          </a:xfrm>
        </p:spPr>
        <p:txBody>
          <a:bodyPr>
            <a:normAutofit fontScale="90000"/>
          </a:bodyPr>
          <a:lstStyle/>
          <a:p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System do zbierania informacji zwrotnej od użytkowników na temat konceptów wizualnych używanych w czasie klasyfikacji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0523AA0-F729-2D5E-0462-A2C82D34E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Ignacy Kolton</a:t>
            </a:r>
          </a:p>
          <a:p>
            <a:pPr algn="r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Aleksandra Grygorczyk</a:t>
            </a:r>
          </a:p>
        </p:txBody>
      </p:sp>
      <p:sp>
        <p:nvSpPr>
          <p:cNvPr id="2" name="Tytuł 3">
            <a:extLst>
              <a:ext uri="{FF2B5EF4-FFF2-40B4-BE49-F238E27FC236}">
                <a16:creationId xmlns:a16="http://schemas.microsoft.com/office/drawing/2014/main" id="{3845213D-4F3B-36D7-7664-5FA5BA8530AB}"/>
              </a:ext>
            </a:extLst>
          </p:cNvPr>
          <p:cNvSpPr txBox="1">
            <a:spLocks/>
          </p:cNvSpPr>
          <p:nvPr/>
        </p:nvSpPr>
        <p:spPr>
          <a:xfrm>
            <a:off x="17799050" y="0"/>
            <a:ext cx="5702300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Cel Projektu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2FDF57A-597B-886F-7311-B4A1FFD26B9E}"/>
              </a:ext>
            </a:extLst>
          </p:cNvPr>
          <p:cNvSpPr txBox="1"/>
          <p:nvPr/>
        </p:nvSpPr>
        <p:spPr>
          <a:xfrm>
            <a:off x="15814675" y="1752984"/>
            <a:ext cx="9671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Lato" panose="020F0502020204030203" pitchFamily="34" charset="0"/>
                <a:cs typeface="Lato" panose="020F0502020204030203" pitchFamily="34" charset="0"/>
              </a:rPr>
              <a:t>Rozwój narzędzia do interaktywnego udziału użytkownika w procesie interpretacji wyników generowanych przez systemy uczenia maszynowego.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Lato" panose="020F0502020204030203" pitchFamily="34" charset="0"/>
                <a:cs typeface="Lato" panose="020F0502020204030203" pitchFamily="34" charset="0"/>
              </a:rPr>
              <a:t>Projekt ma na celu umożliwienie użytkownikom zweryfikowania i dostarczenie informacji zwrotnej na temat poprawności identyfikacji i klasyfikacji obiektów na obrazach przez model uczenia maszynowego.</a:t>
            </a:r>
          </a:p>
        </p:txBody>
      </p:sp>
    </p:spTree>
    <p:extLst>
      <p:ext uri="{BB962C8B-B14F-4D97-AF65-F5344CB8AC3E}">
        <p14:creationId xmlns:p14="http://schemas.microsoft.com/office/powerpoint/2010/main" val="392463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4EC541D7-BD59-82F2-11F6-696FA22E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68942" y="3012540"/>
            <a:ext cx="2626585" cy="1959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FB54CAA-C3F0-BFFD-1A79-5FA32EB92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336" y="1884588"/>
            <a:ext cx="4158809" cy="4512751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11" name="Obraz 10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43359749-593D-DFF9-1EE5-4C30FA304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2045" y="1790978"/>
            <a:ext cx="4004972" cy="451134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CC93F7A-DCC6-3B36-43D1-5C286649E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1741" y="10828452"/>
            <a:ext cx="2221191" cy="2431208"/>
          </a:xfrm>
          <a:prstGeom prst="rect">
            <a:avLst/>
          </a:prstGeom>
        </p:spPr>
      </p:pic>
      <p:sp>
        <p:nvSpPr>
          <p:cNvPr id="3" name="Tytuł 3">
            <a:extLst>
              <a:ext uri="{FF2B5EF4-FFF2-40B4-BE49-F238E27FC236}">
                <a16:creationId xmlns:a16="http://schemas.microsoft.com/office/drawing/2014/main" id="{5C0BD9BD-A2D5-790A-0481-258F0F3AD6B1}"/>
              </a:ext>
            </a:extLst>
          </p:cNvPr>
          <p:cNvSpPr txBox="1">
            <a:spLocks/>
          </p:cNvSpPr>
          <p:nvPr/>
        </p:nvSpPr>
        <p:spPr>
          <a:xfrm>
            <a:off x="-5967194" y="725741"/>
            <a:ext cx="331527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Rejestracja</a:t>
            </a:r>
          </a:p>
        </p:txBody>
      </p:sp>
      <p:sp>
        <p:nvSpPr>
          <p:cNvPr id="7" name="Tytuł 3">
            <a:extLst>
              <a:ext uri="{FF2B5EF4-FFF2-40B4-BE49-F238E27FC236}">
                <a16:creationId xmlns:a16="http://schemas.microsoft.com/office/drawing/2014/main" id="{6E0D0E19-1750-5BFC-DCCD-B09C40E016F8}"/>
              </a:ext>
            </a:extLst>
          </p:cNvPr>
          <p:cNvSpPr txBox="1">
            <a:spLocks/>
          </p:cNvSpPr>
          <p:nvPr/>
        </p:nvSpPr>
        <p:spPr>
          <a:xfrm>
            <a:off x="4434106" y="692227"/>
            <a:ext cx="3315269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Logowanie</a:t>
            </a:r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03F4B958-BF7E-7AE2-5345-6ADF735D024A}"/>
              </a:ext>
            </a:extLst>
          </p:cNvPr>
          <p:cNvSpPr txBox="1">
            <a:spLocks/>
          </p:cNvSpPr>
          <p:nvPr/>
        </p:nvSpPr>
        <p:spPr>
          <a:xfrm>
            <a:off x="5889553" y="74422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Analiza</a:t>
            </a:r>
          </a:p>
        </p:txBody>
      </p:sp>
      <p:sp>
        <p:nvSpPr>
          <p:cNvPr id="12" name="Tytuł 3">
            <a:extLst>
              <a:ext uri="{FF2B5EF4-FFF2-40B4-BE49-F238E27FC236}">
                <a16:creationId xmlns:a16="http://schemas.microsoft.com/office/drawing/2014/main" id="{261092BD-4F42-923E-D57E-878E0A598DDE}"/>
              </a:ext>
            </a:extLst>
          </p:cNvPr>
          <p:cNvSpPr txBox="1">
            <a:spLocks/>
          </p:cNvSpPr>
          <p:nvPr/>
        </p:nvSpPr>
        <p:spPr>
          <a:xfrm>
            <a:off x="12768942" y="20955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Historia</a:t>
            </a:r>
          </a:p>
        </p:txBody>
      </p:sp>
    </p:spTree>
    <p:extLst>
      <p:ext uri="{BB962C8B-B14F-4D97-AF65-F5344CB8AC3E}">
        <p14:creationId xmlns:p14="http://schemas.microsoft.com/office/powerpoint/2010/main" val="199052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4EC541D7-BD59-82F2-11F6-696FA22E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68942" y="3012540"/>
            <a:ext cx="2626585" cy="1959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FB54CAA-C3F0-BFFD-1A79-5FA32EB92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336" y="-5722712"/>
            <a:ext cx="4158809" cy="4512751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CC93F7A-DCC6-3B36-43D1-5C286649E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336" y="1790978"/>
            <a:ext cx="4158809" cy="4552030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sp>
        <p:nvSpPr>
          <p:cNvPr id="7" name="Tytuł 3">
            <a:extLst>
              <a:ext uri="{FF2B5EF4-FFF2-40B4-BE49-F238E27FC236}">
                <a16:creationId xmlns:a16="http://schemas.microsoft.com/office/drawing/2014/main" id="{6E0D0E19-1750-5BFC-DCCD-B09C40E016F8}"/>
              </a:ext>
            </a:extLst>
          </p:cNvPr>
          <p:cNvSpPr txBox="1">
            <a:spLocks/>
          </p:cNvSpPr>
          <p:nvPr/>
        </p:nvSpPr>
        <p:spPr>
          <a:xfrm>
            <a:off x="4434106" y="-6915073"/>
            <a:ext cx="3315269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Logowanie</a:t>
            </a:r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03F4B958-BF7E-7AE2-5345-6ADF735D024A}"/>
              </a:ext>
            </a:extLst>
          </p:cNvPr>
          <p:cNvSpPr txBox="1">
            <a:spLocks/>
          </p:cNvSpPr>
          <p:nvPr/>
        </p:nvSpPr>
        <p:spPr>
          <a:xfrm>
            <a:off x="4778956" y="727582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Analiza</a:t>
            </a:r>
          </a:p>
        </p:txBody>
      </p:sp>
      <p:sp>
        <p:nvSpPr>
          <p:cNvPr id="12" name="Tytuł 3">
            <a:extLst>
              <a:ext uri="{FF2B5EF4-FFF2-40B4-BE49-F238E27FC236}">
                <a16:creationId xmlns:a16="http://schemas.microsoft.com/office/drawing/2014/main" id="{261092BD-4F42-923E-D57E-878E0A598DDE}"/>
              </a:ext>
            </a:extLst>
          </p:cNvPr>
          <p:cNvSpPr txBox="1">
            <a:spLocks/>
          </p:cNvSpPr>
          <p:nvPr/>
        </p:nvSpPr>
        <p:spPr>
          <a:xfrm>
            <a:off x="16350342" y="20955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Historia</a:t>
            </a:r>
          </a:p>
        </p:txBody>
      </p:sp>
    </p:spTree>
    <p:extLst>
      <p:ext uri="{BB962C8B-B14F-4D97-AF65-F5344CB8AC3E}">
        <p14:creationId xmlns:p14="http://schemas.microsoft.com/office/powerpoint/2010/main" val="238485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4EC541D7-BD59-82F2-11F6-696FA22E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3817" y="2001435"/>
            <a:ext cx="4473806" cy="3337460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CC93F7A-DCC6-3B36-43D1-5C286649E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336" y="9010928"/>
            <a:ext cx="4158809" cy="4552030"/>
          </a:xfrm>
          <a:prstGeom prst="rect">
            <a:avLst/>
          </a:prstGeom>
        </p:spPr>
      </p:pic>
      <p:sp>
        <p:nvSpPr>
          <p:cNvPr id="10" name="Tytuł 3">
            <a:extLst>
              <a:ext uri="{FF2B5EF4-FFF2-40B4-BE49-F238E27FC236}">
                <a16:creationId xmlns:a16="http://schemas.microsoft.com/office/drawing/2014/main" id="{03F4B958-BF7E-7AE2-5345-6ADF735D024A}"/>
              </a:ext>
            </a:extLst>
          </p:cNvPr>
          <p:cNvSpPr txBox="1">
            <a:spLocks/>
          </p:cNvSpPr>
          <p:nvPr/>
        </p:nvSpPr>
        <p:spPr>
          <a:xfrm>
            <a:off x="4778956" y="7947532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Analiza</a:t>
            </a:r>
          </a:p>
        </p:txBody>
      </p:sp>
      <p:sp>
        <p:nvSpPr>
          <p:cNvPr id="12" name="Tytuł 3">
            <a:extLst>
              <a:ext uri="{FF2B5EF4-FFF2-40B4-BE49-F238E27FC236}">
                <a16:creationId xmlns:a16="http://schemas.microsoft.com/office/drawing/2014/main" id="{261092BD-4F42-923E-D57E-878E0A598DDE}"/>
              </a:ext>
            </a:extLst>
          </p:cNvPr>
          <p:cNvSpPr txBox="1">
            <a:spLocks/>
          </p:cNvSpPr>
          <p:nvPr/>
        </p:nvSpPr>
        <p:spPr>
          <a:xfrm>
            <a:off x="4778956" y="688548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Historia</a:t>
            </a:r>
          </a:p>
        </p:txBody>
      </p:sp>
      <p:pic>
        <p:nvPicPr>
          <p:cNvPr id="2" name="Obraz 1" descr="Obraz zawierający tekst, diagram, Plan, Rysunek techniczny&#10;&#10;Opis wygenerowany automatycznie">
            <a:extLst>
              <a:ext uri="{FF2B5EF4-FFF2-40B4-BE49-F238E27FC236}">
                <a16:creationId xmlns:a16="http://schemas.microsoft.com/office/drawing/2014/main" id="{586A313D-D1CA-B452-2261-160F3E099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1307" y="1580243"/>
            <a:ext cx="4943641" cy="5043714"/>
          </a:xfrm>
          <a:prstGeom prst="rect">
            <a:avLst/>
          </a:prstGeom>
        </p:spPr>
      </p:pic>
      <p:sp>
        <p:nvSpPr>
          <p:cNvPr id="3" name="Tytuł 3">
            <a:extLst>
              <a:ext uri="{FF2B5EF4-FFF2-40B4-BE49-F238E27FC236}">
                <a16:creationId xmlns:a16="http://schemas.microsoft.com/office/drawing/2014/main" id="{D6E13BE7-F2B4-1F1E-0916-4C6378F70659}"/>
              </a:ext>
            </a:extLst>
          </p:cNvPr>
          <p:cNvSpPr txBox="1">
            <a:spLocks/>
          </p:cNvSpPr>
          <p:nvPr/>
        </p:nvSpPr>
        <p:spPr>
          <a:xfrm>
            <a:off x="-7471513" y="688548"/>
            <a:ext cx="6833493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Diagram Komponentów</a:t>
            </a:r>
          </a:p>
        </p:txBody>
      </p:sp>
    </p:spTree>
    <p:extLst>
      <p:ext uri="{BB962C8B-B14F-4D97-AF65-F5344CB8AC3E}">
        <p14:creationId xmlns:p14="http://schemas.microsoft.com/office/powerpoint/2010/main" val="162068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4EC541D7-BD59-82F2-11F6-696FA22E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3817" y="7930520"/>
            <a:ext cx="4473806" cy="3337460"/>
          </a:xfrm>
          <a:prstGeom prst="rect">
            <a:avLst/>
          </a:prstGeom>
        </p:spPr>
      </p:pic>
      <p:sp>
        <p:nvSpPr>
          <p:cNvPr id="12" name="Tytuł 3">
            <a:extLst>
              <a:ext uri="{FF2B5EF4-FFF2-40B4-BE49-F238E27FC236}">
                <a16:creationId xmlns:a16="http://schemas.microsoft.com/office/drawing/2014/main" id="{261092BD-4F42-923E-D57E-878E0A598DDE}"/>
              </a:ext>
            </a:extLst>
          </p:cNvPr>
          <p:cNvSpPr txBox="1">
            <a:spLocks/>
          </p:cNvSpPr>
          <p:nvPr/>
        </p:nvSpPr>
        <p:spPr>
          <a:xfrm>
            <a:off x="4777936" y="-2308652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Historia</a:t>
            </a:r>
          </a:p>
        </p:txBody>
      </p:sp>
      <p:pic>
        <p:nvPicPr>
          <p:cNvPr id="3" name="Obraz 2" descr="Obraz zawierający tekst, diagram, Plan, Rysunek techniczny&#10;&#10;Opis wygenerowany automatycznie">
            <a:extLst>
              <a:ext uri="{FF2B5EF4-FFF2-40B4-BE49-F238E27FC236}">
                <a16:creationId xmlns:a16="http://schemas.microsoft.com/office/drawing/2014/main" id="{48C346FF-BE36-6750-E0C8-2D56B532B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9" y="1580243"/>
            <a:ext cx="4943641" cy="5043714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768D9545-695C-06DA-2AF6-AFF6E0212570}"/>
              </a:ext>
            </a:extLst>
          </p:cNvPr>
          <p:cNvSpPr txBox="1">
            <a:spLocks/>
          </p:cNvSpPr>
          <p:nvPr/>
        </p:nvSpPr>
        <p:spPr>
          <a:xfrm>
            <a:off x="2673973" y="688548"/>
            <a:ext cx="6833493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Diagram Komponentów</a:t>
            </a:r>
          </a:p>
        </p:txBody>
      </p:sp>
      <p:sp>
        <p:nvSpPr>
          <p:cNvPr id="2" name="Tytuł 3">
            <a:extLst>
              <a:ext uri="{FF2B5EF4-FFF2-40B4-BE49-F238E27FC236}">
                <a16:creationId xmlns:a16="http://schemas.microsoft.com/office/drawing/2014/main" id="{115F5AC2-05F2-6156-C7C9-A358D1E20ADC}"/>
              </a:ext>
            </a:extLst>
          </p:cNvPr>
          <p:cNvSpPr txBox="1">
            <a:spLocks/>
          </p:cNvSpPr>
          <p:nvPr/>
        </p:nvSpPr>
        <p:spPr>
          <a:xfrm rot="3470799">
            <a:off x="9550177" y="-2308652"/>
            <a:ext cx="10465247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000" b="1" dirty="0">
                <a:latin typeface="Lato" panose="020F0502020204030203" pitchFamily="34" charset="0"/>
                <a:cs typeface="Lato" panose="020F0502020204030203" pitchFamily="34" charset="0"/>
              </a:rPr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19565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diagram, Plan, Rysunek techniczny&#10;&#10;Opis wygenerowany automatycznie">
            <a:extLst>
              <a:ext uri="{FF2B5EF4-FFF2-40B4-BE49-F238E27FC236}">
                <a16:creationId xmlns:a16="http://schemas.microsoft.com/office/drawing/2014/main" id="{48C346FF-BE36-6750-E0C8-2D56B532B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25181">
            <a:off x="13798526" y="7943986"/>
            <a:ext cx="9532550" cy="9725515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768D9545-695C-06DA-2AF6-AFF6E0212570}"/>
              </a:ext>
            </a:extLst>
          </p:cNvPr>
          <p:cNvSpPr txBox="1">
            <a:spLocks/>
          </p:cNvSpPr>
          <p:nvPr/>
        </p:nvSpPr>
        <p:spPr>
          <a:xfrm rot="19340291">
            <a:off x="-10439235" y="-2124424"/>
            <a:ext cx="16041263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l-PL" sz="9600" b="1" dirty="0">
                <a:latin typeface="Lato" panose="020F0502020204030203" pitchFamily="34" charset="0"/>
                <a:cs typeface="Lato" panose="020F0502020204030203" pitchFamily="34" charset="0"/>
              </a:rPr>
              <a:t>Diagram Komponentów</a:t>
            </a:r>
          </a:p>
        </p:txBody>
      </p:sp>
      <p:sp>
        <p:nvSpPr>
          <p:cNvPr id="2" name="Tytuł 3">
            <a:extLst>
              <a:ext uri="{FF2B5EF4-FFF2-40B4-BE49-F238E27FC236}">
                <a16:creationId xmlns:a16="http://schemas.microsoft.com/office/drawing/2014/main" id="{18BEB589-8A68-E4D4-FB72-119C3A23F595}"/>
              </a:ext>
            </a:extLst>
          </p:cNvPr>
          <p:cNvSpPr txBox="1">
            <a:spLocks/>
          </p:cNvSpPr>
          <p:nvPr/>
        </p:nvSpPr>
        <p:spPr>
          <a:xfrm>
            <a:off x="863376" y="2933700"/>
            <a:ext cx="10465247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6600" b="1" dirty="0">
                <a:latin typeface="Lato" panose="020F0502020204030203" pitchFamily="34" charset="0"/>
                <a:cs typeface="Lato" panose="020F0502020204030203" pitchFamily="34" charset="0"/>
              </a:rPr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252197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15D68C3-4B4C-399F-CCC1-31793C48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49776"/>
            <a:ext cx="10515600" cy="3239366"/>
          </a:xfrm>
        </p:spPr>
        <p:txBody>
          <a:bodyPr>
            <a:normAutofit fontScale="90000"/>
          </a:bodyPr>
          <a:lstStyle/>
          <a:p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System do zbierania informacji zwrotnej od użytkowników na temat konceptów wizualnych używanych w czasie klasyfikacji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0523AA0-F729-2D5E-0462-A2C82D34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66663"/>
            <a:ext cx="10515600" cy="1500187"/>
          </a:xfrm>
        </p:spPr>
        <p:txBody>
          <a:bodyPr/>
          <a:lstStyle/>
          <a:p>
            <a:pPr algn="r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Ignacy Kolton</a:t>
            </a:r>
          </a:p>
          <a:p>
            <a:pPr algn="r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Aleksandra Grygorczyk</a:t>
            </a:r>
          </a:p>
        </p:txBody>
      </p:sp>
      <p:sp>
        <p:nvSpPr>
          <p:cNvPr id="2" name="Tytuł 3">
            <a:extLst>
              <a:ext uri="{FF2B5EF4-FFF2-40B4-BE49-F238E27FC236}">
                <a16:creationId xmlns:a16="http://schemas.microsoft.com/office/drawing/2014/main" id="{3845213D-4F3B-36D7-7664-5FA5BA8530AB}"/>
              </a:ext>
            </a:extLst>
          </p:cNvPr>
          <p:cNvSpPr txBox="1">
            <a:spLocks/>
          </p:cNvSpPr>
          <p:nvPr/>
        </p:nvSpPr>
        <p:spPr>
          <a:xfrm>
            <a:off x="3244850" y="251143"/>
            <a:ext cx="5702300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Cel Projektu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2FDF57A-597B-886F-7311-B4A1FFD26B9E}"/>
              </a:ext>
            </a:extLst>
          </p:cNvPr>
          <p:cNvSpPr txBox="1"/>
          <p:nvPr/>
        </p:nvSpPr>
        <p:spPr>
          <a:xfrm>
            <a:off x="1260475" y="2004127"/>
            <a:ext cx="9671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Lato" panose="020F0502020204030203" pitchFamily="34" charset="0"/>
                <a:cs typeface="Lato" panose="020F0502020204030203" pitchFamily="34" charset="0"/>
              </a:rPr>
              <a:t>Rozwój narzędzia do interaktywnego udziału użytkownika w procesie interpretacji wyników generowanych przez systemy uczenia maszynowego.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Lato" panose="020F0502020204030203" pitchFamily="34" charset="0"/>
                <a:cs typeface="Lato" panose="020F0502020204030203" pitchFamily="34" charset="0"/>
              </a:rPr>
              <a:t>Projekt ma na celu umożliwienie użytkownikom zweryfikowania i dostarczenie informacji zwrotnej na temat poprawności identyfikacji i klasyfikacji obiektów na obrazach przez model uczenia maszynowego.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F689BFB-9A01-A750-8348-79FB42AE2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986964" y="1507645"/>
            <a:ext cx="8696325" cy="4884109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ytuł 3">
            <a:extLst>
              <a:ext uri="{FF2B5EF4-FFF2-40B4-BE49-F238E27FC236}">
                <a16:creationId xmlns:a16="http://schemas.microsoft.com/office/drawing/2014/main" id="{B8C92B0D-4D69-A779-348E-A524C9535346}"/>
              </a:ext>
            </a:extLst>
          </p:cNvPr>
          <p:cNvSpPr txBox="1">
            <a:spLocks/>
          </p:cNvSpPr>
          <p:nvPr/>
        </p:nvSpPr>
        <p:spPr>
          <a:xfrm>
            <a:off x="-13069890" y="-58420"/>
            <a:ext cx="6165852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 err="1">
                <a:latin typeface="Lato" panose="020F0502020204030203" pitchFamily="34" charset="0"/>
                <a:cs typeface="Lato" panose="020F0502020204030203" pitchFamily="34" charset="0"/>
              </a:rPr>
              <a:t>Use</a:t>
            </a:r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 Case Diagram</a:t>
            </a:r>
          </a:p>
        </p:txBody>
      </p:sp>
    </p:spTree>
    <p:extLst>
      <p:ext uri="{BB962C8B-B14F-4D97-AF65-F5344CB8AC3E}">
        <p14:creationId xmlns:p14="http://schemas.microsoft.com/office/powerpoint/2010/main" val="172739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440694A5-243D-1538-77E3-FAEC98C9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434" y="7170427"/>
            <a:ext cx="6891130" cy="590294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BD9B764-68F0-CBD4-B789-DBA9CAB61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836" y="1507645"/>
            <a:ext cx="8696325" cy="4884109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6" name="Tytuł 3">
            <a:extLst>
              <a:ext uri="{FF2B5EF4-FFF2-40B4-BE49-F238E27FC236}">
                <a16:creationId xmlns:a16="http://schemas.microsoft.com/office/drawing/2014/main" id="{D12556D5-BA58-8429-1CC1-37AAAAA10CDB}"/>
              </a:ext>
            </a:extLst>
          </p:cNvPr>
          <p:cNvSpPr txBox="1">
            <a:spLocks/>
          </p:cNvSpPr>
          <p:nvPr/>
        </p:nvSpPr>
        <p:spPr>
          <a:xfrm>
            <a:off x="3013072" y="-58420"/>
            <a:ext cx="6165852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 err="1">
                <a:latin typeface="Lato" panose="020F0502020204030203" pitchFamily="34" charset="0"/>
                <a:cs typeface="Lato" panose="020F0502020204030203" pitchFamily="34" charset="0"/>
              </a:rPr>
              <a:t>Use</a:t>
            </a:r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 Case Diagram</a:t>
            </a:r>
          </a:p>
        </p:txBody>
      </p:sp>
      <p:sp>
        <p:nvSpPr>
          <p:cNvPr id="12" name="Tytuł 3">
            <a:extLst>
              <a:ext uri="{FF2B5EF4-FFF2-40B4-BE49-F238E27FC236}">
                <a16:creationId xmlns:a16="http://schemas.microsoft.com/office/drawing/2014/main" id="{551E51F2-B3B3-5C09-0ABE-C28FF6A9AE4A}"/>
              </a:ext>
            </a:extLst>
          </p:cNvPr>
          <p:cNvSpPr txBox="1">
            <a:spLocks/>
          </p:cNvSpPr>
          <p:nvPr/>
        </p:nvSpPr>
        <p:spPr>
          <a:xfrm>
            <a:off x="3244848" y="6596899"/>
            <a:ext cx="5702300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Class Diagram</a:t>
            </a:r>
          </a:p>
        </p:txBody>
      </p:sp>
      <p:sp>
        <p:nvSpPr>
          <p:cNvPr id="2" name="Tytuł 3">
            <a:extLst>
              <a:ext uri="{FF2B5EF4-FFF2-40B4-BE49-F238E27FC236}">
                <a16:creationId xmlns:a16="http://schemas.microsoft.com/office/drawing/2014/main" id="{ABBA59BD-867E-755C-8939-8F89FCA92E5D}"/>
              </a:ext>
            </a:extLst>
          </p:cNvPr>
          <p:cNvSpPr txBox="1">
            <a:spLocks/>
          </p:cNvSpPr>
          <p:nvPr/>
        </p:nvSpPr>
        <p:spPr>
          <a:xfrm>
            <a:off x="16541750" y="251143"/>
            <a:ext cx="5702300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Cel Projektu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61AA4A5-9640-BB92-4473-737B7A7D97E6}"/>
              </a:ext>
            </a:extLst>
          </p:cNvPr>
          <p:cNvSpPr txBox="1"/>
          <p:nvPr/>
        </p:nvSpPr>
        <p:spPr>
          <a:xfrm>
            <a:off x="14557375" y="2004127"/>
            <a:ext cx="9671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Lato" panose="020F0502020204030203" pitchFamily="34" charset="0"/>
                <a:cs typeface="Lato" panose="020F0502020204030203" pitchFamily="34" charset="0"/>
              </a:rPr>
              <a:t>Rozwój narzędzia do interaktywnego udziału użytkownika w procesie interpretacji wyników generowanych przez systemy uczenia maszynowego.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Lato" panose="020F0502020204030203" pitchFamily="34" charset="0"/>
                <a:cs typeface="Lato" panose="020F0502020204030203" pitchFamily="34" charset="0"/>
              </a:rPr>
              <a:t>Projekt ma na celu umożliwienie użytkownikom zweryfikowania i dostarczenie informacji zwrotnej na temat poprawności identyfikacji i klasyfikacji obiektów na obrazach przez model uczenia maszynowego.</a:t>
            </a:r>
          </a:p>
        </p:txBody>
      </p:sp>
    </p:spTree>
    <p:extLst>
      <p:ext uri="{BB962C8B-B14F-4D97-AF65-F5344CB8AC3E}">
        <p14:creationId xmlns:p14="http://schemas.microsoft.com/office/powerpoint/2010/main" val="45744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440694A5-243D-1538-77E3-FAEC98C9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434" y="995687"/>
            <a:ext cx="6891130" cy="5902946"/>
          </a:xfrm>
          <a:prstGeom prst="rect">
            <a:avLst/>
          </a:prstGeom>
        </p:spPr>
      </p:pic>
      <p:pic>
        <p:nvPicPr>
          <p:cNvPr id="11" name="Obraz 10" descr="Obraz zawierający tekst, diagram, linia, rysowanie&#10;&#10;Opis wygenerowany automatycznie">
            <a:extLst>
              <a:ext uri="{FF2B5EF4-FFF2-40B4-BE49-F238E27FC236}">
                <a16:creationId xmlns:a16="http://schemas.microsoft.com/office/drawing/2014/main" id="{0BD9B764-68F0-CBD4-B789-DBA9CAB61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6" y="-5659438"/>
            <a:ext cx="8696325" cy="5095875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6" name="Tytuł 3">
            <a:extLst>
              <a:ext uri="{FF2B5EF4-FFF2-40B4-BE49-F238E27FC236}">
                <a16:creationId xmlns:a16="http://schemas.microsoft.com/office/drawing/2014/main" id="{D12556D5-BA58-8429-1CC1-37AAAAA10CDB}"/>
              </a:ext>
            </a:extLst>
          </p:cNvPr>
          <p:cNvSpPr txBox="1">
            <a:spLocks/>
          </p:cNvSpPr>
          <p:nvPr/>
        </p:nvSpPr>
        <p:spPr>
          <a:xfrm>
            <a:off x="3244848" y="-10236200"/>
            <a:ext cx="5702300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 err="1">
                <a:latin typeface="Lato" panose="020F0502020204030203" pitchFamily="34" charset="0"/>
                <a:cs typeface="Lato" panose="020F0502020204030203" pitchFamily="34" charset="0"/>
              </a:rPr>
              <a:t>Use</a:t>
            </a:r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 Case Diagram</a:t>
            </a:r>
          </a:p>
        </p:txBody>
      </p:sp>
      <p:sp>
        <p:nvSpPr>
          <p:cNvPr id="2" name="Tytuł 3">
            <a:extLst>
              <a:ext uri="{FF2B5EF4-FFF2-40B4-BE49-F238E27FC236}">
                <a16:creationId xmlns:a16="http://schemas.microsoft.com/office/drawing/2014/main" id="{3EB83B0E-C9DA-26EB-D022-7B3FFF376E60}"/>
              </a:ext>
            </a:extLst>
          </p:cNvPr>
          <p:cNvSpPr txBox="1">
            <a:spLocks/>
          </p:cNvSpPr>
          <p:nvPr/>
        </p:nvSpPr>
        <p:spPr>
          <a:xfrm>
            <a:off x="3244848" y="-116321"/>
            <a:ext cx="5702300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Class Diagram</a:t>
            </a:r>
          </a:p>
        </p:txBody>
      </p:sp>
      <p:sp>
        <p:nvSpPr>
          <p:cNvPr id="3" name="Tytuł 3">
            <a:extLst>
              <a:ext uri="{FF2B5EF4-FFF2-40B4-BE49-F238E27FC236}">
                <a16:creationId xmlns:a16="http://schemas.microsoft.com/office/drawing/2014/main" id="{0B8C878C-473F-2E96-E0BB-245ABB0EA010}"/>
              </a:ext>
            </a:extLst>
          </p:cNvPr>
          <p:cNvSpPr txBox="1">
            <a:spLocks/>
          </p:cNvSpPr>
          <p:nvPr/>
        </p:nvSpPr>
        <p:spPr>
          <a:xfrm>
            <a:off x="-5428343" y="1828800"/>
            <a:ext cx="425268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Views</a:t>
            </a:r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Controllers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0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440694A5-243D-1538-77E3-FAEC98C9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9583" y="32315"/>
            <a:ext cx="10955130" cy="9384170"/>
          </a:xfrm>
          <a:prstGeom prst="rect">
            <a:avLst/>
          </a:prstGeom>
        </p:spPr>
      </p:pic>
      <p:sp>
        <p:nvSpPr>
          <p:cNvPr id="2" name="Tytuł 3">
            <a:extLst>
              <a:ext uri="{FF2B5EF4-FFF2-40B4-BE49-F238E27FC236}">
                <a16:creationId xmlns:a16="http://schemas.microsoft.com/office/drawing/2014/main" id="{3EB83B0E-C9DA-26EB-D022-7B3FFF376E60}"/>
              </a:ext>
            </a:extLst>
          </p:cNvPr>
          <p:cNvSpPr txBox="1">
            <a:spLocks/>
          </p:cNvSpPr>
          <p:nvPr/>
        </p:nvSpPr>
        <p:spPr>
          <a:xfrm>
            <a:off x="3244848" y="-2307978"/>
            <a:ext cx="5702300" cy="125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latin typeface="Lato" panose="020F0502020204030203" pitchFamily="34" charset="0"/>
                <a:cs typeface="Lato" panose="020F0502020204030203" pitchFamily="34" charset="0"/>
              </a:rPr>
              <a:t>Class Diagram</a:t>
            </a:r>
          </a:p>
        </p:txBody>
      </p:sp>
      <p:sp>
        <p:nvSpPr>
          <p:cNvPr id="3" name="Tytuł 3">
            <a:extLst>
              <a:ext uri="{FF2B5EF4-FFF2-40B4-BE49-F238E27FC236}">
                <a16:creationId xmlns:a16="http://schemas.microsoft.com/office/drawing/2014/main" id="{6663170A-914D-4E06-4EAA-BACBB248D893}"/>
              </a:ext>
            </a:extLst>
          </p:cNvPr>
          <p:cNvSpPr txBox="1">
            <a:spLocks/>
          </p:cNvSpPr>
          <p:nvPr/>
        </p:nvSpPr>
        <p:spPr>
          <a:xfrm>
            <a:off x="-261257" y="1828800"/>
            <a:ext cx="425268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Views</a:t>
            </a:r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Controllers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E8B88297-4CCC-40D9-891F-FB8BECEC7173}"/>
              </a:ext>
            </a:extLst>
          </p:cNvPr>
          <p:cNvSpPr txBox="1">
            <a:spLocks/>
          </p:cNvSpPr>
          <p:nvPr/>
        </p:nvSpPr>
        <p:spPr>
          <a:xfrm>
            <a:off x="14732001" y="1828800"/>
            <a:ext cx="425268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Repositories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</a:p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Models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6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440694A5-243D-1538-77E3-FAEC98C9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100285" y="-476082"/>
            <a:ext cx="10820505" cy="9268850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E8B88297-4CCC-40D9-891F-FB8BECEC7173}"/>
              </a:ext>
            </a:extLst>
          </p:cNvPr>
          <p:cNvSpPr txBox="1">
            <a:spLocks/>
          </p:cNvSpPr>
          <p:nvPr/>
        </p:nvSpPr>
        <p:spPr>
          <a:xfrm>
            <a:off x="7286172" y="1828800"/>
            <a:ext cx="425268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Repositories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</a:p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Models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ytuł 3">
            <a:extLst>
              <a:ext uri="{FF2B5EF4-FFF2-40B4-BE49-F238E27FC236}">
                <a16:creationId xmlns:a16="http://schemas.microsoft.com/office/drawing/2014/main" id="{F9E5CA38-1DC3-0DA6-D62E-CA24CBB2F0EA}"/>
              </a:ext>
            </a:extLst>
          </p:cNvPr>
          <p:cNvSpPr txBox="1">
            <a:spLocks/>
          </p:cNvSpPr>
          <p:nvPr/>
        </p:nvSpPr>
        <p:spPr>
          <a:xfrm>
            <a:off x="-576943" y="11408229"/>
            <a:ext cx="13345885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Authentication</a:t>
            </a:r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User </a:t>
            </a:r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Registration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ytuł 3">
            <a:extLst>
              <a:ext uri="{FF2B5EF4-FFF2-40B4-BE49-F238E27FC236}">
                <a16:creationId xmlns:a16="http://schemas.microsoft.com/office/drawing/2014/main" id="{4125DB5D-61EF-487F-02C4-E1E0FFBEEE8D}"/>
              </a:ext>
            </a:extLst>
          </p:cNvPr>
          <p:cNvSpPr txBox="1">
            <a:spLocks/>
          </p:cNvSpPr>
          <p:nvPr/>
        </p:nvSpPr>
        <p:spPr>
          <a:xfrm>
            <a:off x="-31145843" y="1828800"/>
            <a:ext cx="425268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Views</a:t>
            </a:r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Controllers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7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440694A5-243D-1538-77E3-FAEC98C9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7086" y="-5753922"/>
            <a:ext cx="12637947" cy="10825672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E8B88297-4CCC-40D9-891F-FB8BECEC7173}"/>
              </a:ext>
            </a:extLst>
          </p:cNvPr>
          <p:cNvSpPr txBox="1">
            <a:spLocks/>
          </p:cNvSpPr>
          <p:nvPr/>
        </p:nvSpPr>
        <p:spPr>
          <a:xfrm>
            <a:off x="13599886" y="1828800"/>
            <a:ext cx="425268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Repositories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</a:p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Models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ytuł 3">
            <a:extLst>
              <a:ext uri="{FF2B5EF4-FFF2-40B4-BE49-F238E27FC236}">
                <a16:creationId xmlns:a16="http://schemas.microsoft.com/office/drawing/2014/main" id="{F9E5CA38-1DC3-0DA6-D62E-CA24CBB2F0EA}"/>
              </a:ext>
            </a:extLst>
          </p:cNvPr>
          <p:cNvSpPr txBox="1">
            <a:spLocks/>
          </p:cNvSpPr>
          <p:nvPr/>
        </p:nvSpPr>
        <p:spPr>
          <a:xfrm>
            <a:off x="-576943" y="4876800"/>
            <a:ext cx="13345885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Authentication</a:t>
            </a:r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User </a:t>
            </a:r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Registration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EC541D7-BD59-82F2-11F6-696FA22E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77437" y="2726867"/>
            <a:ext cx="3727057" cy="2780385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FB54CAA-C3F0-BFFD-1A79-5FA32EB92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28048" y="2335456"/>
            <a:ext cx="3179247" cy="3449821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11" name="Obraz 10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43359749-593D-DFF9-1EE5-4C30FA304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9561" y="2335456"/>
            <a:ext cx="3062597" cy="344982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CC93F7A-DCC6-3B36-43D1-5C286649E2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587843" y="2335456"/>
            <a:ext cx="3151813" cy="344982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sp>
        <p:nvSpPr>
          <p:cNvPr id="3" name="Tytuł 3">
            <a:extLst>
              <a:ext uri="{FF2B5EF4-FFF2-40B4-BE49-F238E27FC236}">
                <a16:creationId xmlns:a16="http://schemas.microsoft.com/office/drawing/2014/main" id="{39941785-BD3F-F7E8-2544-47AE207D2DF3}"/>
              </a:ext>
            </a:extLst>
          </p:cNvPr>
          <p:cNvSpPr txBox="1">
            <a:spLocks/>
          </p:cNvSpPr>
          <p:nvPr/>
        </p:nvSpPr>
        <p:spPr>
          <a:xfrm>
            <a:off x="290707" y="-2846617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Rejestracja</a:t>
            </a:r>
          </a:p>
        </p:txBody>
      </p:sp>
      <p:sp>
        <p:nvSpPr>
          <p:cNvPr id="7" name="Tytuł 3">
            <a:extLst>
              <a:ext uri="{FF2B5EF4-FFF2-40B4-BE49-F238E27FC236}">
                <a16:creationId xmlns:a16="http://schemas.microsoft.com/office/drawing/2014/main" id="{C06E0F2F-E265-3B48-651C-2B8640E962C9}"/>
              </a:ext>
            </a:extLst>
          </p:cNvPr>
          <p:cNvSpPr txBox="1">
            <a:spLocks/>
          </p:cNvSpPr>
          <p:nvPr/>
        </p:nvSpPr>
        <p:spPr>
          <a:xfrm>
            <a:off x="3135419" y="-4827817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Logowanie</a:t>
            </a:r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7113A728-AD75-847D-EF6D-D705C035FA22}"/>
              </a:ext>
            </a:extLst>
          </p:cNvPr>
          <p:cNvSpPr txBox="1">
            <a:spLocks/>
          </p:cNvSpPr>
          <p:nvPr/>
        </p:nvSpPr>
        <p:spPr>
          <a:xfrm>
            <a:off x="5965753" y="-8028217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Analiza</a:t>
            </a:r>
          </a:p>
        </p:txBody>
      </p:sp>
      <p:sp>
        <p:nvSpPr>
          <p:cNvPr id="12" name="Tytuł 3">
            <a:extLst>
              <a:ext uri="{FF2B5EF4-FFF2-40B4-BE49-F238E27FC236}">
                <a16:creationId xmlns:a16="http://schemas.microsoft.com/office/drawing/2014/main" id="{694C17EE-D6B2-10AC-F124-04ADE13D743D}"/>
              </a:ext>
            </a:extLst>
          </p:cNvPr>
          <p:cNvSpPr txBox="1">
            <a:spLocks/>
          </p:cNvSpPr>
          <p:nvPr/>
        </p:nvSpPr>
        <p:spPr>
          <a:xfrm>
            <a:off x="9123022" y="-12752617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Historia</a:t>
            </a:r>
          </a:p>
        </p:txBody>
      </p:sp>
      <p:sp>
        <p:nvSpPr>
          <p:cNvPr id="18" name="Tytuł 3">
            <a:extLst>
              <a:ext uri="{FF2B5EF4-FFF2-40B4-BE49-F238E27FC236}">
                <a16:creationId xmlns:a16="http://schemas.microsoft.com/office/drawing/2014/main" id="{2271F628-DF26-A89F-6BA1-F528D47273DE}"/>
              </a:ext>
            </a:extLst>
          </p:cNvPr>
          <p:cNvSpPr txBox="1">
            <a:spLocks/>
          </p:cNvSpPr>
          <p:nvPr/>
        </p:nvSpPr>
        <p:spPr>
          <a:xfrm>
            <a:off x="-576943" y="-16600718"/>
            <a:ext cx="13345885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Przykładowy przypadek użycia</a:t>
            </a:r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B9D33ECE-1E77-22CA-D596-45E82DE8C358}"/>
              </a:ext>
            </a:extLst>
          </p:cNvPr>
          <p:cNvSpPr/>
          <p:nvPr/>
        </p:nvSpPr>
        <p:spPr>
          <a:xfrm>
            <a:off x="2740153" y="-3361513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765FBF51-BF45-81D5-2E8B-73B993639CA4}"/>
              </a:ext>
            </a:extLst>
          </p:cNvPr>
          <p:cNvSpPr/>
          <p:nvPr/>
        </p:nvSpPr>
        <p:spPr>
          <a:xfrm>
            <a:off x="5559250" y="-6023891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379A2155-9657-408F-4A20-21F1D2CB295C}"/>
              </a:ext>
            </a:extLst>
          </p:cNvPr>
          <p:cNvSpPr/>
          <p:nvPr/>
        </p:nvSpPr>
        <p:spPr>
          <a:xfrm>
            <a:off x="8503204" y="-10432055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3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tekst, zrzut ekranu, design">
            <a:extLst>
              <a:ext uri="{FF2B5EF4-FFF2-40B4-BE49-F238E27FC236}">
                <a16:creationId xmlns:a16="http://schemas.microsoft.com/office/drawing/2014/main" id="{440694A5-243D-1538-77E3-FAEC98C9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214" y="-5791201"/>
            <a:ext cx="12637947" cy="10900230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E8B88297-4CCC-40D9-891F-FB8BECEC7173}"/>
              </a:ext>
            </a:extLst>
          </p:cNvPr>
          <p:cNvSpPr txBox="1">
            <a:spLocks/>
          </p:cNvSpPr>
          <p:nvPr/>
        </p:nvSpPr>
        <p:spPr>
          <a:xfrm>
            <a:off x="27049186" y="1828800"/>
            <a:ext cx="425268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Repositories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</a:p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Models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ytuł 3">
            <a:extLst>
              <a:ext uri="{FF2B5EF4-FFF2-40B4-BE49-F238E27FC236}">
                <a16:creationId xmlns:a16="http://schemas.microsoft.com/office/drawing/2014/main" id="{F9E5CA38-1DC3-0DA6-D62E-CA24CBB2F0EA}"/>
              </a:ext>
            </a:extLst>
          </p:cNvPr>
          <p:cNvSpPr txBox="1">
            <a:spLocks/>
          </p:cNvSpPr>
          <p:nvPr/>
        </p:nvSpPr>
        <p:spPr>
          <a:xfrm>
            <a:off x="12872357" y="4876800"/>
            <a:ext cx="13345885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Authentication</a:t>
            </a:r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 &amp; User </a:t>
            </a:r>
            <a:r>
              <a:rPr lang="pl-PL" sz="5400" b="1" dirty="0" err="1">
                <a:latin typeface="Lato" panose="020F0502020204030203" pitchFamily="34" charset="0"/>
                <a:cs typeface="Lato" panose="020F0502020204030203" pitchFamily="34" charset="0"/>
              </a:rPr>
              <a:t>Registration</a:t>
            </a:r>
            <a:endParaRPr lang="pl-PL" sz="5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ytuł 3">
            <a:extLst>
              <a:ext uri="{FF2B5EF4-FFF2-40B4-BE49-F238E27FC236}">
                <a16:creationId xmlns:a16="http://schemas.microsoft.com/office/drawing/2014/main" id="{ED69A359-EF45-395B-E95E-D8A2AD145860}"/>
              </a:ext>
            </a:extLst>
          </p:cNvPr>
          <p:cNvSpPr txBox="1">
            <a:spLocks/>
          </p:cNvSpPr>
          <p:nvPr/>
        </p:nvSpPr>
        <p:spPr>
          <a:xfrm>
            <a:off x="-576943" y="0"/>
            <a:ext cx="13345885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Przykładowy przypadek użycia</a:t>
            </a:r>
          </a:p>
        </p:txBody>
      </p:sp>
      <p:pic>
        <p:nvPicPr>
          <p:cNvPr id="6" name="Obraz 5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4EC541D7-BD59-82F2-11F6-696FA22E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22" y="3012540"/>
            <a:ext cx="2626586" cy="1959433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8" name="Obraz 7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CFB54CAA-C3F0-BFFD-1A79-5FA32EB92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1" y="2776652"/>
            <a:ext cx="2240525" cy="2431208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11" name="Obraz 10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43359749-593D-DFF9-1EE5-4C30FA304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8" y="2776652"/>
            <a:ext cx="2158317" cy="2431208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CC93F7A-DCC6-3B36-43D1-5C286649E2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1741" y="2776652"/>
            <a:ext cx="2221191" cy="2431208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sp>
        <p:nvSpPr>
          <p:cNvPr id="3" name="Tytuł 3">
            <a:extLst>
              <a:ext uri="{FF2B5EF4-FFF2-40B4-BE49-F238E27FC236}">
                <a16:creationId xmlns:a16="http://schemas.microsoft.com/office/drawing/2014/main" id="{5C0BD9BD-A2D5-790A-0481-258F0F3AD6B1}"/>
              </a:ext>
            </a:extLst>
          </p:cNvPr>
          <p:cNvSpPr txBox="1">
            <a:spLocks/>
          </p:cNvSpPr>
          <p:nvPr/>
        </p:nvSpPr>
        <p:spPr>
          <a:xfrm>
            <a:off x="214507" y="20955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Rejestracja</a:t>
            </a:r>
          </a:p>
        </p:txBody>
      </p:sp>
      <p:sp>
        <p:nvSpPr>
          <p:cNvPr id="7" name="Tytuł 3">
            <a:extLst>
              <a:ext uri="{FF2B5EF4-FFF2-40B4-BE49-F238E27FC236}">
                <a16:creationId xmlns:a16="http://schemas.microsoft.com/office/drawing/2014/main" id="{6E0D0E19-1750-5BFC-DCCD-B09C40E016F8}"/>
              </a:ext>
            </a:extLst>
          </p:cNvPr>
          <p:cNvSpPr txBox="1">
            <a:spLocks/>
          </p:cNvSpPr>
          <p:nvPr/>
        </p:nvSpPr>
        <p:spPr>
          <a:xfrm>
            <a:off x="3059219" y="20955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Logowanie</a:t>
            </a:r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03F4B958-BF7E-7AE2-5345-6ADF735D024A}"/>
              </a:ext>
            </a:extLst>
          </p:cNvPr>
          <p:cNvSpPr txBox="1">
            <a:spLocks/>
          </p:cNvSpPr>
          <p:nvPr/>
        </p:nvSpPr>
        <p:spPr>
          <a:xfrm>
            <a:off x="5889553" y="20955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Analiza</a:t>
            </a:r>
          </a:p>
        </p:txBody>
      </p:sp>
      <p:sp>
        <p:nvSpPr>
          <p:cNvPr id="12" name="Tytuł 3">
            <a:extLst>
              <a:ext uri="{FF2B5EF4-FFF2-40B4-BE49-F238E27FC236}">
                <a16:creationId xmlns:a16="http://schemas.microsoft.com/office/drawing/2014/main" id="{261092BD-4F42-923E-D57E-878E0A598DDE}"/>
              </a:ext>
            </a:extLst>
          </p:cNvPr>
          <p:cNvSpPr txBox="1">
            <a:spLocks/>
          </p:cNvSpPr>
          <p:nvPr/>
        </p:nvSpPr>
        <p:spPr>
          <a:xfrm>
            <a:off x="9046822" y="20955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Historia</a:t>
            </a:r>
          </a:p>
        </p:txBody>
      </p:sp>
      <p:sp>
        <p:nvSpPr>
          <p:cNvPr id="29" name="Strzałka: w prawo 28">
            <a:extLst>
              <a:ext uri="{FF2B5EF4-FFF2-40B4-BE49-F238E27FC236}">
                <a16:creationId xmlns:a16="http://schemas.microsoft.com/office/drawing/2014/main" id="{D9C3AA6B-5F4A-E247-FC63-632EE83C5FF2}"/>
              </a:ext>
            </a:extLst>
          </p:cNvPr>
          <p:cNvSpPr/>
          <p:nvPr/>
        </p:nvSpPr>
        <p:spPr>
          <a:xfrm>
            <a:off x="2740153" y="2379345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Strzałka: w prawo 29">
            <a:extLst>
              <a:ext uri="{FF2B5EF4-FFF2-40B4-BE49-F238E27FC236}">
                <a16:creationId xmlns:a16="http://schemas.microsoft.com/office/drawing/2014/main" id="{4351B9D1-C483-CE1E-0C4E-A9E5D1A91F63}"/>
              </a:ext>
            </a:extLst>
          </p:cNvPr>
          <p:cNvSpPr/>
          <p:nvPr/>
        </p:nvSpPr>
        <p:spPr>
          <a:xfrm>
            <a:off x="5559250" y="2379345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Strzałka: w prawo 30">
            <a:extLst>
              <a:ext uri="{FF2B5EF4-FFF2-40B4-BE49-F238E27FC236}">
                <a16:creationId xmlns:a16="http://schemas.microsoft.com/office/drawing/2014/main" id="{5B98A411-9F1F-7B80-A831-0CA9E81DFAC8}"/>
              </a:ext>
            </a:extLst>
          </p:cNvPr>
          <p:cNvSpPr/>
          <p:nvPr/>
        </p:nvSpPr>
        <p:spPr>
          <a:xfrm>
            <a:off x="8503204" y="2371725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56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>
            <a:extLst>
              <a:ext uri="{FF2B5EF4-FFF2-40B4-BE49-F238E27FC236}">
                <a16:creationId xmlns:a16="http://schemas.microsoft.com/office/drawing/2014/main" id="{ED69A359-EF45-395B-E95E-D8A2AD145860}"/>
              </a:ext>
            </a:extLst>
          </p:cNvPr>
          <p:cNvSpPr txBox="1">
            <a:spLocks/>
          </p:cNvSpPr>
          <p:nvPr/>
        </p:nvSpPr>
        <p:spPr>
          <a:xfrm>
            <a:off x="-576943" y="-3378200"/>
            <a:ext cx="13345885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latin typeface="Lato" panose="020F0502020204030203" pitchFamily="34" charset="0"/>
                <a:cs typeface="Lato" panose="020F0502020204030203" pitchFamily="34" charset="0"/>
              </a:rPr>
              <a:t>Przykładowy przypadek użycia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EC541D7-BD59-82F2-11F6-696FA22E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68942" y="3012540"/>
            <a:ext cx="2626585" cy="1959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FB54CAA-C3F0-BFFD-1A79-5FA32EB92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1741" y="-3090748"/>
            <a:ext cx="2240525" cy="2431207"/>
          </a:xfrm>
          <a:prstGeom prst="rect">
            <a:avLst/>
          </a:prstGeom>
        </p:spPr>
      </p:pic>
      <p:pic>
        <p:nvPicPr>
          <p:cNvPr id="11" name="Obraz 10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43359749-593D-DFF9-1EE5-4C30FA304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1790978"/>
            <a:ext cx="4004972" cy="4511348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CC93F7A-DCC6-3B36-43D1-5C286649E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1741" y="8123352"/>
            <a:ext cx="2221191" cy="2431208"/>
          </a:xfrm>
          <a:prstGeom prst="rect">
            <a:avLst/>
          </a:prstGeom>
        </p:spPr>
      </p:pic>
      <p:sp>
        <p:nvSpPr>
          <p:cNvPr id="3" name="Tytuł 3">
            <a:extLst>
              <a:ext uri="{FF2B5EF4-FFF2-40B4-BE49-F238E27FC236}">
                <a16:creationId xmlns:a16="http://schemas.microsoft.com/office/drawing/2014/main" id="{5C0BD9BD-A2D5-790A-0481-258F0F3AD6B1}"/>
              </a:ext>
            </a:extLst>
          </p:cNvPr>
          <p:cNvSpPr txBox="1">
            <a:spLocks/>
          </p:cNvSpPr>
          <p:nvPr/>
        </p:nvSpPr>
        <p:spPr>
          <a:xfrm>
            <a:off x="4434106" y="725741"/>
            <a:ext cx="331527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400" b="1" dirty="0">
                <a:latin typeface="Lato" panose="020F0502020204030203" pitchFamily="34" charset="0"/>
                <a:cs typeface="Lato" panose="020F0502020204030203" pitchFamily="34" charset="0"/>
              </a:rPr>
              <a:t>Rejestracja</a:t>
            </a:r>
          </a:p>
        </p:txBody>
      </p:sp>
      <p:sp>
        <p:nvSpPr>
          <p:cNvPr id="7" name="Tytuł 3">
            <a:extLst>
              <a:ext uri="{FF2B5EF4-FFF2-40B4-BE49-F238E27FC236}">
                <a16:creationId xmlns:a16="http://schemas.microsoft.com/office/drawing/2014/main" id="{6E0D0E19-1750-5BFC-DCCD-B09C40E016F8}"/>
              </a:ext>
            </a:extLst>
          </p:cNvPr>
          <p:cNvSpPr txBox="1">
            <a:spLocks/>
          </p:cNvSpPr>
          <p:nvPr/>
        </p:nvSpPr>
        <p:spPr>
          <a:xfrm>
            <a:off x="3059219" y="-7369363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Logowanie</a:t>
            </a:r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03F4B958-BF7E-7AE2-5345-6ADF735D024A}"/>
              </a:ext>
            </a:extLst>
          </p:cNvPr>
          <p:cNvSpPr txBox="1">
            <a:spLocks/>
          </p:cNvSpPr>
          <p:nvPr/>
        </p:nvSpPr>
        <p:spPr>
          <a:xfrm>
            <a:off x="5889553" y="74422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Analiza</a:t>
            </a:r>
          </a:p>
        </p:txBody>
      </p:sp>
      <p:sp>
        <p:nvSpPr>
          <p:cNvPr id="12" name="Tytuł 3">
            <a:extLst>
              <a:ext uri="{FF2B5EF4-FFF2-40B4-BE49-F238E27FC236}">
                <a16:creationId xmlns:a16="http://schemas.microsoft.com/office/drawing/2014/main" id="{261092BD-4F42-923E-D57E-878E0A598DDE}"/>
              </a:ext>
            </a:extLst>
          </p:cNvPr>
          <p:cNvSpPr txBox="1">
            <a:spLocks/>
          </p:cNvSpPr>
          <p:nvPr/>
        </p:nvSpPr>
        <p:spPr>
          <a:xfrm>
            <a:off x="12768942" y="2095500"/>
            <a:ext cx="2625568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1" dirty="0">
                <a:latin typeface="Lato" panose="020F0502020204030203" pitchFamily="34" charset="0"/>
                <a:cs typeface="Lato" panose="020F0502020204030203" pitchFamily="34" charset="0"/>
              </a:rPr>
              <a:t>Historia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2C62A71E-4673-65B1-8411-597F01895310}"/>
              </a:ext>
            </a:extLst>
          </p:cNvPr>
          <p:cNvSpPr/>
          <p:nvPr/>
        </p:nvSpPr>
        <p:spPr>
          <a:xfrm rot="19318324">
            <a:off x="15922753" y="-3907156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9B75C5CE-97EA-C42D-9F67-9BB98F929F09}"/>
              </a:ext>
            </a:extLst>
          </p:cNvPr>
          <p:cNvSpPr/>
          <p:nvPr/>
        </p:nvSpPr>
        <p:spPr>
          <a:xfrm rot="19318324">
            <a:off x="18741850" y="-3907156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C581CAC3-0393-E714-0B76-D5696DAF4932}"/>
              </a:ext>
            </a:extLst>
          </p:cNvPr>
          <p:cNvSpPr/>
          <p:nvPr/>
        </p:nvSpPr>
        <p:spPr>
          <a:xfrm rot="19318324">
            <a:off x="21685804" y="-3914776"/>
            <a:ext cx="433366" cy="723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1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46A2BEFC35AE479945330B5540F187" ma:contentTypeVersion="15" ma:contentTypeDescription="Utwórz nowy dokument." ma:contentTypeScope="" ma:versionID="a81c7d6bb0411e854f1f76ee0b870149">
  <xsd:schema xmlns:xsd="http://www.w3.org/2001/XMLSchema" xmlns:xs="http://www.w3.org/2001/XMLSchema" xmlns:p="http://schemas.microsoft.com/office/2006/metadata/properties" xmlns:ns3="899ff5e0-eae7-4b52-87e7-265f595425c4" xmlns:ns4="4382356e-da2a-416f-8c95-112386f43c6b" targetNamespace="http://schemas.microsoft.com/office/2006/metadata/properties" ma:root="true" ma:fieldsID="f76f251ca6f6e932855f873ae7675678" ns3:_="" ns4:_="">
    <xsd:import namespace="899ff5e0-eae7-4b52-87e7-265f595425c4"/>
    <xsd:import namespace="4382356e-da2a-416f-8c95-112386f43c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ff5e0-eae7-4b52-87e7-265f59542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82356e-da2a-416f-8c95-112386f43c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9ff5e0-eae7-4b52-87e7-265f595425c4" xsi:nil="true"/>
  </documentManagement>
</p:properties>
</file>

<file path=customXml/itemProps1.xml><?xml version="1.0" encoding="utf-8"?>
<ds:datastoreItem xmlns:ds="http://schemas.openxmlformats.org/officeDocument/2006/customXml" ds:itemID="{CA30B82F-C1D6-492D-A51A-B0A413B5D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ff5e0-eae7-4b52-87e7-265f595425c4"/>
    <ds:schemaRef ds:uri="4382356e-da2a-416f-8c95-112386f43c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A0807-AFD6-4844-80E0-6E3F5287CD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95ABEB-8B7C-46C9-988E-4BB6CC800145}">
  <ds:schemaRefs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899ff5e0-eae7-4b52-87e7-265f595425c4"/>
    <ds:schemaRef ds:uri="http://schemas.openxmlformats.org/package/2006/metadata/core-properties"/>
    <ds:schemaRef ds:uri="4382356e-da2a-416f-8c95-112386f43c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264</Words>
  <Application>Microsoft Office PowerPoint</Application>
  <PresentationFormat>Panoramiczny</PresentationFormat>
  <Paragraphs>69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Motyw pakietu Office</vt:lpstr>
      <vt:lpstr>System do zbierania informacji zwrotnej od użytkowników na temat konceptów wizualnych używanych w czasie klasyfikacji</vt:lpstr>
      <vt:lpstr>System do zbierania informacji zwrotnej od użytkowników na temat konceptów wizualnych używanych w czasie klasyfikacji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do zbierania informacji zwrotnej od użytkowników na temat konceptów wizualnych używanych w czasie klasyfikacji</dc:title>
  <dc:creator>Ignacy Kolton</dc:creator>
  <cp:lastModifiedBy>Ignacy Kolton</cp:lastModifiedBy>
  <cp:revision>8</cp:revision>
  <dcterms:created xsi:type="dcterms:W3CDTF">2024-04-24T10:51:54Z</dcterms:created>
  <dcterms:modified xsi:type="dcterms:W3CDTF">2024-05-23T08:17:42Z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0x0101009246A2BEFC35AE479945330B5540F187</vt:lpwstr>
  </property>
</Properties>
</file>